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12537" r:id="rId2"/>
    <p:sldId id="12332" r:id="rId3"/>
    <p:sldId id="2147471884" r:id="rId4"/>
    <p:sldId id="2147471885" r:id="rId5"/>
    <p:sldId id="12293" r:id="rId6"/>
    <p:sldId id="2147471886" r:id="rId7"/>
    <p:sldId id="2147470730" r:id="rId8"/>
    <p:sldId id="2147471328" r:id="rId9"/>
    <p:sldId id="2147471229" r:id="rId10"/>
    <p:sldId id="2147470721" r:id="rId11"/>
    <p:sldId id="302" r:id="rId12"/>
    <p:sldId id="314" r:id="rId13"/>
    <p:sldId id="2147470722" r:id="rId14"/>
    <p:sldId id="2146847879" r:id="rId15"/>
    <p:sldId id="2146848125" r:id="rId16"/>
    <p:sldId id="2147471889" r:id="rId17"/>
    <p:sldId id="2147471166" r:id="rId18"/>
    <p:sldId id="2147471887" r:id="rId19"/>
    <p:sldId id="2147471178" r:id="rId20"/>
    <p:sldId id="2147471323" r:id="rId21"/>
    <p:sldId id="2147471322" r:id="rId22"/>
    <p:sldId id="2147471186" r:id="rId23"/>
    <p:sldId id="336" r:id="rId24"/>
    <p:sldId id="2147471330" r:id="rId25"/>
    <p:sldId id="2147471331" r:id="rId26"/>
    <p:sldId id="426" r:id="rId27"/>
    <p:sldId id="2147471894" r:id="rId28"/>
    <p:sldId id="2147470741" r:id="rId29"/>
    <p:sldId id="2147471305" r:id="rId30"/>
    <p:sldId id="2147471306" r:id="rId31"/>
    <p:sldId id="349" r:id="rId32"/>
    <p:sldId id="350" r:id="rId33"/>
    <p:sldId id="2147471243" r:id="rId34"/>
    <p:sldId id="2147471308" r:id="rId35"/>
    <p:sldId id="2147471245" r:id="rId36"/>
    <p:sldId id="2147471892" r:id="rId37"/>
    <p:sldId id="2147471888" r:id="rId38"/>
    <p:sldId id="2147471890" r:id="rId39"/>
    <p:sldId id="2147471891" r:id="rId40"/>
    <p:sldId id="2147471332" r:id="rId41"/>
    <p:sldId id="12539" r:id="rId4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2" userDrawn="1">
          <p15:clr>
            <a:srgbClr val="A4A3A4"/>
          </p15:clr>
        </p15:guide>
        <p15:guide id="6" orient="horz" pos="3793" userDrawn="1">
          <p15:clr>
            <a:srgbClr val="A4A3A4"/>
          </p15:clr>
        </p15:guide>
        <p15:guide id="7" orient="horz" pos="4209" userDrawn="1">
          <p15:clr>
            <a:srgbClr val="A4A3A4"/>
          </p15:clr>
        </p15:guide>
        <p15:guide id="8" pos="3522" userDrawn="1">
          <p15:clr>
            <a:srgbClr val="A4A3A4"/>
          </p15:clr>
        </p15:guide>
        <p15:guide id="9" orient="horz" pos="2750" userDrawn="1">
          <p15:clr>
            <a:srgbClr val="A4A3A4"/>
          </p15:clr>
        </p15:guide>
        <p15:guide id="10" orient="horz" pos="2886" userDrawn="1">
          <p15:clr>
            <a:srgbClr val="A4A3A4"/>
          </p15:clr>
        </p15:guide>
        <p15:guide id="11" orient="horz" pos="3294" userDrawn="1">
          <p15:clr>
            <a:srgbClr val="A4A3A4"/>
          </p15:clr>
        </p15:guide>
        <p15:guide id="12" pos="39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66"/>
    <a:srgbClr val="FF9900"/>
    <a:srgbClr val="EAD1CE"/>
    <a:srgbClr val="F5EAE8"/>
    <a:srgbClr val="C6573B"/>
    <a:srgbClr val="C7573C"/>
    <a:srgbClr val="C7583B"/>
    <a:srgbClr val="03C75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6" autoAdjust="0"/>
    <p:restoredTop sz="95510"/>
  </p:normalViewPr>
  <p:slideViewPr>
    <p:cSldViewPr snapToObjects="1">
      <p:cViewPr varScale="1">
        <p:scale>
          <a:sx n="75" d="100"/>
          <a:sy n="75" d="100"/>
        </p:scale>
        <p:origin x="1214" y="53"/>
      </p:cViewPr>
      <p:guideLst>
        <p:guide orient="horz" pos="3150"/>
        <p:guide pos="3840"/>
        <p:guide pos="1906"/>
        <p:guide orient="horz" pos="3471"/>
        <p:guide orient="horz" pos="3702"/>
        <p:guide orient="horz" pos="3793"/>
        <p:guide orient="horz" pos="4209"/>
        <p:guide pos="3522"/>
        <p:guide orient="horz" pos="2750"/>
        <p:guide orient="horz" pos="2886"/>
        <p:guide orient="horz" pos="3294"/>
        <p:guide pos="39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latin typeface="Arial" panose="020B0604020202020204" pitchFamily="34" charset="0"/>
              </a:rPr>
              <a:pPr/>
              <a:t>12/5/2023</a:t>
            </a:fld>
            <a:endParaRPr lang="fr-FR"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latin typeface="Arial" panose="020B0604020202020204" pitchFamily="34" charset="0"/>
              </a:rPr>
              <a:pPr/>
              <a:t>‹#›</a:t>
            </a:fld>
            <a:endParaRPr lang="fr-FR" dirty="0">
              <a:latin typeface="Arial" panose="020B0604020202020204" pitchFamily="34" charset="0"/>
            </a:endParaRP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7DA2D364-CD50-1942-A8D0-558BD1BC24CC}" type="datetime1">
              <a:rPr lang="en-US" smtClean="0"/>
              <a:pPr/>
              <a:t>12/5/2023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Arial" panose="020B0604020202020204" pitchFamily="34" charset="0"/>
        <a:ea typeface="+mn-ea"/>
        <a:cs typeface="+mn-cs"/>
      </a:defRPr>
    </a:lvl1pPr>
    <a:lvl2pPr marL="457200" algn="l" defTabSz="457200" rtl="0" eaLnBrk="1" latinLnBrk="0" hangingPunct="1">
      <a:defRPr sz="1200" b="0" i="0" kern="1200">
        <a:solidFill>
          <a:schemeClr val="tx1"/>
        </a:solidFill>
        <a:latin typeface="Arial" panose="020B0604020202020204" pitchFamily="34" charset="0"/>
        <a:ea typeface="+mn-ea"/>
        <a:cs typeface="+mn-cs"/>
      </a:defRPr>
    </a:lvl2pPr>
    <a:lvl3pPr marL="914400" algn="l" defTabSz="457200" rtl="0" eaLnBrk="1" latinLnBrk="0" hangingPunct="1">
      <a:defRPr sz="1200" b="0" i="0" kern="1200">
        <a:solidFill>
          <a:schemeClr val="tx1"/>
        </a:solidFill>
        <a:latin typeface="Arial" panose="020B0604020202020204" pitchFamily="34" charset="0"/>
        <a:ea typeface="+mn-ea"/>
        <a:cs typeface="+mn-cs"/>
      </a:defRPr>
    </a:lvl3pPr>
    <a:lvl4pPr marL="1371600" algn="l" defTabSz="457200" rtl="0" eaLnBrk="1" latinLnBrk="0" hangingPunct="1">
      <a:defRPr sz="1200" b="0" i="0" kern="1200">
        <a:solidFill>
          <a:schemeClr val="tx1"/>
        </a:solidFill>
        <a:latin typeface="Arial" panose="020B0604020202020204" pitchFamily="34" charset="0"/>
        <a:ea typeface="+mn-ea"/>
        <a:cs typeface="+mn-cs"/>
      </a:defRPr>
    </a:lvl4pPr>
    <a:lvl5pPr marL="1828800" algn="l" defTabSz="457200" rtl="0" eaLnBrk="1" latinLnBrk="0" hangingPunct="1">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80097" rtl="0" eaLnBrk="1" fontAlgn="auto" latinLnBrk="0" hangingPunct="1">
              <a:lnSpc>
                <a:spcPct val="100000"/>
              </a:lnSpc>
              <a:spcBef>
                <a:spcPts val="0"/>
              </a:spcBef>
              <a:spcAft>
                <a:spcPts val="0"/>
              </a:spcAft>
              <a:buClrTx/>
              <a:buSzTx/>
              <a:buFontTx/>
              <a:buNone/>
              <a:tabLst/>
              <a:defRPr/>
            </a:pPr>
            <a:endParaRPr kumimoji="0" lang="fr-FR" sz="1200" u="none" strike="noStrike" kern="1200" cap="none" spc="0" normalizeH="0" baseline="0" noProof="0" dirty="0">
              <a:ln>
                <a:noFill/>
              </a:ln>
              <a:solidFill>
                <a:prstClr val="black"/>
              </a:solidFill>
              <a:effectLst/>
              <a:uLnTx/>
              <a:uFillTx/>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80097"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u="none" strike="noStrike" kern="1200" cap="none" spc="0" normalizeH="0" baseline="0" noProof="0">
                <a:ln>
                  <a:noFill/>
                </a:ln>
                <a:solidFill>
                  <a:prstClr val="black"/>
                </a:solidFill>
                <a:effectLst/>
                <a:uLnTx/>
                <a:uFillTx/>
                <a:ea typeface="+mn-ea"/>
                <a:cs typeface="+mn-cs"/>
              </a:rPr>
              <a:pPr marL="0" marR="0" lvl="0" indent="0" algn="r" defTabSz="480097" rtl="0" eaLnBrk="1" fontAlgn="auto" latinLnBrk="0" hangingPunct="1">
                <a:lnSpc>
                  <a:spcPct val="100000"/>
                </a:lnSpc>
                <a:spcBef>
                  <a:spcPts val="0"/>
                </a:spcBef>
                <a:spcAft>
                  <a:spcPts val="0"/>
                </a:spcAft>
                <a:buClrTx/>
                <a:buSzTx/>
                <a:buFontTx/>
                <a:buNone/>
                <a:tabLst/>
                <a:defRPr/>
              </a:pPr>
              <a:t>2</a:t>
            </a:fld>
            <a:endParaRPr kumimoji="0" lang="fr-FR"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5991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B3444B1-158A-4BF6-99BF-61DE2EB2E352}" type="slidenum">
              <a:rPr lang="en-US">
                <a:solidFill>
                  <a:prstClr val="black"/>
                </a:solidFill>
                <a:latin typeface="Calibri"/>
              </a:rPr>
              <a:pPr defTabSz="942289">
                <a:defRPr/>
              </a:pPr>
              <a:t>13</a:t>
            </a:fld>
            <a:endParaRPr lang="en-US" dirty="0">
              <a:solidFill>
                <a:prstClr val="black"/>
              </a:solidFill>
              <a:latin typeface="Calibri"/>
            </a:endParaRPr>
          </a:p>
        </p:txBody>
      </p:sp>
    </p:spTree>
    <p:extLst>
      <p:ext uri="{BB962C8B-B14F-4D97-AF65-F5344CB8AC3E}">
        <p14:creationId xmlns:p14="http://schemas.microsoft.com/office/powerpoint/2010/main" val="411264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8DACF-8309-2044-8EF4-AA7C90F4E9AA}" type="slidenum">
              <a:rPr lang="en-US" smtClean="0"/>
              <a:t>14</a:t>
            </a:fld>
            <a:endParaRPr lang="en-US" dirty="0"/>
          </a:p>
        </p:txBody>
      </p:sp>
    </p:spTree>
    <p:extLst>
      <p:ext uri="{BB962C8B-B14F-4D97-AF65-F5344CB8AC3E}">
        <p14:creationId xmlns:p14="http://schemas.microsoft.com/office/powerpoint/2010/main" val="298859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defTabSz="949478">
              <a:defRPr/>
            </a:pPr>
            <a:fld id="{7CECEF16-1845-4D05-AF61-647A7547EB36}" type="slidenum">
              <a:rPr lang="en-GB">
                <a:solidFill>
                  <a:prstClr val="black"/>
                </a:solidFill>
                <a:latin typeface="Calibri" panose="020F0502020204030204"/>
              </a:rPr>
              <a:pPr defTabSz="949478">
                <a:defRPr/>
              </a:pPr>
              <a:t>15</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18624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316311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2700310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FDDC5931-4298-4B08-9081-4D468A179420}" type="slidenum">
              <a:rPr lang="en-US" sz="1300">
                <a:solidFill>
                  <a:prstClr val="black"/>
                </a:solidFill>
                <a:latin typeface="Calibri" panose="020F0502020204030204"/>
              </a:rPr>
              <a:pPr defTabSz="931774">
                <a:defRPr/>
              </a:pPr>
              <a:t>19</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94529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06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3188899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347525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053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8009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80097">
              <a:defRPr/>
            </a:pPr>
            <a:fld id="{3C53626E-BC0F-674C-9570-A9D62C09EB52}" type="slidenum">
              <a:rPr lang="fr-FR">
                <a:solidFill>
                  <a:prstClr val="black"/>
                </a:solidFill>
                <a:latin typeface="Calibri"/>
              </a:rPr>
              <a:pPr defTabSz="480097">
                <a:defRPr/>
              </a:pPr>
              <a:t>3</a:t>
            </a:fld>
            <a:endParaRPr lang="fr-FR" dirty="0">
              <a:solidFill>
                <a:prstClr val="black"/>
              </a:solidFill>
              <a:latin typeface="Calibri"/>
            </a:endParaRPr>
          </a:p>
        </p:txBody>
      </p:sp>
    </p:spTree>
    <p:extLst>
      <p:ext uri="{BB962C8B-B14F-4D97-AF65-F5344CB8AC3E}">
        <p14:creationId xmlns:p14="http://schemas.microsoft.com/office/powerpoint/2010/main" val="375149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3444539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dirty="0"/>
          </a:p>
        </p:txBody>
      </p:sp>
    </p:spTree>
    <p:extLst>
      <p:ext uri="{BB962C8B-B14F-4D97-AF65-F5344CB8AC3E}">
        <p14:creationId xmlns:p14="http://schemas.microsoft.com/office/powerpoint/2010/main" val="120713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2837077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30</a:t>
            </a:fld>
            <a:endParaRPr lang="fr-FR" dirty="0"/>
          </a:p>
        </p:txBody>
      </p:sp>
    </p:spTree>
    <p:extLst>
      <p:ext uri="{BB962C8B-B14F-4D97-AF65-F5344CB8AC3E}">
        <p14:creationId xmlns:p14="http://schemas.microsoft.com/office/powerpoint/2010/main" val="228580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32</a:t>
            </a:fld>
            <a:endParaRPr lang="fr-FR" dirty="0"/>
          </a:p>
        </p:txBody>
      </p:sp>
    </p:spTree>
    <p:extLst>
      <p:ext uri="{BB962C8B-B14F-4D97-AF65-F5344CB8AC3E}">
        <p14:creationId xmlns:p14="http://schemas.microsoft.com/office/powerpoint/2010/main" val="336275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33</a:t>
            </a:fld>
            <a:endParaRPr lang="fr-FR" dirty="0"/>
          </a:p>
        </p:txBody>
      </p:sp>
    </p:spTree>
    <p:extLst>
      <p:ext uri="{BB962C8B-B14F-4D97-AF65-F5344CB8AC3E}">
        <p14:creationId xmlns:p14="http://schemas.microsoft.com/office/powerpoint/2010/main" val="3140348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34</a:t>
            </a:fld>
            <a:endParaRPr lang="fr-FR" dirty="0"/>
          </a:p>
        </p:txBody>
      </p:sp>
    </p:spTree>
    <p:extLst>
      <p:ext uri="{BB962C8B-B14F-4D97-AF65-F5344CB8AC3E}">
        <p14:creationId xmlns:p14="http://schemas.microsoft.com/office/powerpoint/2010/main" val="2082797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35</a:t>
            </a:fld>
            <a:endParaRPr lang="fr-FR" dirty="0"/>
          </a:p>
        </p:txBody>
      </p:sp>
    </p:spTree>
    <p:extLst>
      <p:ext uri="{BB962C8B-B14F-4D97-AF65-F5344CB8AC3E}">
        <p14:creationId xmlns:p14="http://schemas.microsoft.com/office/powerpoint/2010/main" val="2329309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36</a:t>
            </a:fld>
            <a:endParaRPr lang="fr-FR" dirty="0"/>
          </a:p>
        </p:txBody>
      </p:sp>
    </p:spTree>
    <p:extLst>
      <p:ext uri="{BB962C8B-B14F-4D97-AF65-F5344CB8AC3E}">
        <p14:creationId xmlns:p14="http://schemas.microsoft.com/office/powerpoint/2010/main" val="4231121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37</a:t>
            </a:fld>
            <a:endParaRPr lang="fr-FR" dirty="0"/>
          </a:p>
        </p:txBody>
      </p:sp>
    </p:spTree>
    <p:extLst>
      <p:ext uri="{BB962C8B-B14F-4D97-AF65-F5344CB8AC3E}">
        <p14:creationId xmlns:p14="http://schemas.microsoft.com/office/powerpoint/2010/main" val="318808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39</a:t>
            </a:fld>
            <a:endParaRPr lang="fr-FR" dirty="0"/>
          </a:p>
        </p:txBody>
      </p:sp>
    </p:spTree>
    <p:extLst>
      <p:ext uri="{BB962C8B-B14F-4D97-AF65-F5344CB8AC3E}">
        <p14:creationId xmlns:p14="http://schemas.microsoft.com/office/powerpoint/2010/main" val="3161467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latin typeface="Arial" panose="020B0604020202020204" pitchFamily="34" charset="0"/>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latin typeface="Arial" panose="020B0604020202020204" pitchFamily="34" charset="0"/>
              </a:rPr>
              <a:pPr/>
              <a:t>41</a:t>
            </a:fld>
            <a:endParaRPr lang="fr-FR" altLang="en-US" sz="1200" dirty="0">
              <a:latin typeface="Arial" panose="020B0604020202020204" pitchFamily="34" charset="0"/>
            </a:endParaRPr>
          </a:p>
        </p:txBody>
      </p:sp>
    </p:spTree>
    <p:extLst>
      <p:ext uri="{BB962C8B-B14F-4D97-AF65-F5344CB8AC3E}">
        <p14:creationId xmlns:p14="http://schemas.microsoft.com/office/powerpoint/2010/main" val="23523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288592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2C339E-80F6-4EA8-AA20-F93029FA9F9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06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261820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2B3444B1-158A-4BF6-99BF-61DE2EB2E352}" type="slidenum">
              <a:rPr lang="en-US">
                <a:solidFill>
                  <a:prstClr val="black"/>
                </a:solidFill>
                <a:latin typeface="Calibri"/>
              </a:rPr>
              <a:pPr defTabSz="471145">
                <a:defRPr/>
              </a:pPr>
              <a:t>10</a:t>
            </a:fld>
            <a:endParaRPr lang="en-US" dirty="0">
              <a:solidFill>
                <a:prstClr val="black"/>
              </a:solidFill>
              <a:latin typeface="Calibri"/>
            </a:endParaRPr>
          </a:p>
        </p:txBody>
      </p:sp>
    </p:spTree>
    <p:extLst>
      <p:ext uri="{BB962C8B-B14F-4D97-AF65-F5344CB8AC3E}">
        <p14:creationId xmlns:p14="http://schemas.microsoft.com/office/powerpoint/2010/main" val="143833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C9760-3005-45CA-92F6-02EEFB14AA0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3604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C9760-3005-45CA-92F6-02EEFB14AA0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37870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guconnectinfo"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23742475"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gu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3.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b="0" i="0" dirty="0">
              <a:latin typeface="Arial" panose="020B0604020202020204" pitchFamily="34" charset="0"/>
            </a:endParaRPr>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12387762-8D19-83A5-FA15-C01E64346328}"/>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73B8439E-66F9-944E-AC44-FA8D8EC25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0" i="0"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0" i="0"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i="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0" i="0"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0"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92622"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LinkedIn </a:t>
            </a:r>
            <a:r>
              <a:rPr lang="en-GB" sz="1400" b="0" i="0" dirty="0">
                <a:solidFill>
                  <a:schemeClr val="tx2"/>
                </a:solidFill>
                <a:latin typeface="Arial" panose="020B0604020202020204" pitchFamily="34" charset="0"/>
                <a:ea typeface="Aileron" charset="0"/>
                <a:cs typeface="Arial" panose="020B0604020202020204" pitchFamily="34" charset="0"/>
                <a:hlinkClick r:id="rId10"/>
              </a:rPr>
              <a:t>@GU CONNECT</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YouTube </a:t>
            </a:r>
            <a:r>
              <a:rPr lang="en-GB" sz="1400" b="0" i="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b="0" i="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2101159" cy="424732"/>
          </a:xfrm>
          <a:prstGeom prst="rect">
            <a:avLst/>
          </a:prstGeom>
          <a:noFill/>
        </p:spPr>
        <p:txBody>
          <a:bodyPr wrap="square" rtlCol="0">
            <a:spAutoFit/>
          </a:bodyPr>
          <a:lstStyle/>
          <a:p>
            <a:pPr>
              <a:lnSpc>
                <a:spcPct val="90000"/>
              </a:lnSpc>
            </a:pPr>
            <a:r>
              <a:rPr lang="en-GB" sz="1000" b="0" i="0"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b="0" i="0" dirty="0">
                <a:solidFill>
                  <a:schemeClr val="tx2"/>
                </a:solidFill>
                <a:latin typeface="Arial" panose="020B0604020202020204" pitchFamily="34" charset="0"/>
                <a:ea typeface="Aileron" charset="0"/>
                <a:cs typeface="Arial" panose="020B0604020202020204" pitchFamily="34" charset="0"/>
              </a:rPr>
              <a:t>Twitter </a:t>
            </a:r>
            <a:r>
              <a:rPr lang="en-GB" sz="1400" b="0" i="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@guconnectinfo</a:t>
            </a:r>
            <a:endParaRPr lang="en-GB" sz="1400" b="0" i="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052"/>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0" i="0" dirty="0">
                <a:solidFill>
                  <a:schemeClr val="tx2"/>
                </a:solidFill>
                <a:latin typeface="Arial" panose="020B0604020202020204" pitchFamily="34" charset="0"/>
                <a:ea typeface="Aileron" charset="0"/>
                <a:cs typeface="Arial" panose="020B0604020202020204" pitchFamily="34" charset="0"/>
              </a:rPr>
              <a:t>Email</a:t>
            </a:r>
          </a:p>
          <a:p>
            <a:r>
              <a:rPr lang="en-GB" sz="1200" b="0" i="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b="0" i="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75948"/>
            <a:ext cx="264413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 name="Picture 101">
            <a:hlinkClick r:id="rId27"/>
            <a:extLst>
              <a:ext uri="{FF2B5EF4-FFF2-40B4-BE49-F238E27FC236}">
                <a16:creationId xmlns:a16="http://schemas.microsoft.com/office/drawing/2014/main" id="{B76D2DA4-835C-4549-994E-4D3AA181C260}"/>
              </a:ext>
            </a:extLst>
          </p:cNvPr>
          <p:cNvPicPr>
            <a:picLocks noChangeAspect="1"/>
          </p:cNvPicPr>
          <p:nvPr userDrawn="1"/>
        </p:nvPicPr>
        <p:blipFill rotWithShape="1">
          <a:blip r:embed="rId28"/>
          <a:srcRect l="1017" r="3425"/>
          <a:stretch/>
        </p:blipFill>
        <p:spPr>
          <a:xfrm>
            <a:off x="338534" y="4672831"/>
            <a:ext cx="1780806" cy="722140"/>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E58390A-B8E7-22DF-8D25-7D6BDD44EA9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Espace réservé du numéro de diapositive 6">
            <a:extLst>
              <a:ext uri="{FF2B5EF4-FFF2-40B4-BE49-F238E27FC236}">
                <a16:creationId xmlns:a16="http://schemas.microsoft.com/office/drawing/2014/main" id="{E04E1C52-DC4C-76A1-A1EC-2D09FA33A83B}"/>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7E2715-99B6-482B-AE6A-BDEA8F0C753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537" b="60377"/>
          <a:stretch/>
        </p:blipFill>
        <p:spPr>
          <a:xfrm>
            <a:off x="0" y="1"/>
            <a:ext cx="12192000" cy="1382229"/>
          </a:xfrm>
          <a:prstGeom prst="rect">
            <a:avLst/>
          </a:prstGeom>
        </p:spPr>
      </p:pic>
      <p:graphicFrame>
        <p:nvGraphicFramePr>
          <p:cNvPr id="10" name="Object 9" hidden="1">
            <a:extLst>
              <a:ext uri="{FF2B5EF4-FFF2-40B4-BE49-F238E27FC236}">
                <a16:creationId xmlns:a16="http://schemas.microsoft.com/office/drawing/2014/main" id="{74437E24-8FBD-42F9-A582-A92D191D371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10" name="Object 9" hidden="1">
                        <a:extLst>
                          <a:ext uri="{FF2B5EF4-FFF2-40B4-BE49-F238E27FC236}">
                            <a16:creationId xmlns:a16="http://schemas.microsoft.com/office/drawing/2014/main" id="{74437E24-8FBD-42F9-A582-A92D191D37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B112E5B4-6B3C-45C3-BE9A-66CFEDF54187}"/>
              </a:ext>
            </a:extLst>
          </p:cNvPr>
          <p:cNvSpPr>
            <a:spLocks noGrp="1"/>
          </p:cNvSpPr>
          <p:nvPr>
            <p:ph type="dt" sz="half" idx="10"/>
          </p:nvPr>
        </p:nvSpPr>
        <p:spPr>
          <a:xfrm>
            <a:off x="8000999" y="6356350"/>
            <a:ext cx="3109453" cy="365125"/>
          </a:xfrm>
          <a:prstGeom prst="rect">
            <a:avLst/>
          </a:prstGeom>
        </p:spPr>
        <p:txBody>
          <a:bodyPr/>
          <a:lstStyle>
            <a:lvl1pPr>
              <a:defRPr sz="1000" b="0" i="0">
                <a:solidFill>
                  <a:schemeClr val="tx2"/>
                </a:solidFill>
                <a:latin typeface="Arial" panose="020B0604020202020204" pitchFamily="34" charset="0"/>
              </a:defRPr>
            </a:lvl1pPr>
          </a:lstStyle>
          <a:p>
            <a:endParaRPr lang="en-GB" dirty="0"/>
          </a:p>
        </p:txBody>
      </p:sp>
      <p:sp>
        <p:nvSpPr>
          <p:cNvPr id="5" name="Footer Placeholder 4">
            <a:extLst>
              <a:ext uri="{FF2B5EF4-FFF2-40B4-BE49-F238E27FC236}">
                <a16:creationId xmlns:a16="http://schemas.microsoft.com/office/drawing/2014/main" id="{8F49E3B1-5AE8-4629-90CD-D2F5A560B696}"/>
              </a:ext>
            </a:extLst>
          </p:cNvPr>
          <p:cNvSpPr>
            <a:spLocks noGrp="1"/>
          </p:cNvSpPr>
          <p:nvPr>
            <p:ph type="ftr" sz="quarter" idx="11"/>
          </p:nvPr>
        </p:nvSpPr>
        <p:spPr/>
        <p:txBody>
          <a:bodyPr/>
          <a:lstStyle>
            <a:lvl1pPr>
              <a:defRPr sz="1000" b="0" i="0">
                <a:solidFill>
                  <a:schemeClr val="tx2"/>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5FA0BD9A-DFCB-41D6-B5F4-D499B6B47C12}"/>
              </a:ext>
            </a:extLst>
          </p:cNvPr>
          <p:cNvSpPr>
            <a:spLocks noGrp="1"/>
          </p:cNvSpPr>
          <p:nvPr>
            <p:ph type="sldNum" sz="quarter" idx="12"/>
          </p:nvPr>
        </p:nvSpPr>
        <p:spPr/>
        <p:txBody>
          <a:bodyPr/>
          <a:lstStyle>
            <a:lvl1pPr>
              <a:defRPr sz="1000" b="0" i="0">
                <a:solidFill>
                  <a:schemeClr val="tx2"/>
                </a:solidFill>
                <a:latin typeface="Arial" panose="020B0604020202020204" pitchFamily="34" charset="0"/>
              </a:defRPr>
            </a:lvl1pPr>
          </a:lstStyle>
          <a:p>
            <a:fld id="{18DA6CFC-1861-4C15-81E1-7D7871A33D94}" type="slidenum">
              <a:rPr lang="en-GB" smtClean="0"/>
              <a:pPr/>
              <a:t>‹#›</a:t>
            </a:fld>
            <a:endParaRPr lang="en-GB" dirty="0"/>
          </a:p>
        </p:txBody>
      </p:sp>
      <p:sp>
        <p:nvSpPr>
          <p:cNvPr id="14" name="Rectangle 13">
            <a:extLst>
              <a:ext uri="{FF2B5EF4-FFF2-40B4-BE49-F238E27FC236}">
                <a16:creationId xmlns:a16="http://schemas.microsoft.com/office/drawing/2014/main" id="{78024C0E-A0F4-4C7C-BC4E-F9125C7E1818}"/>
              </a:ext>
            </a:extLst>
          </p:cNvPr>
          <p:cNvSpPr/>
          <p:nvPr userDrawn="1"/>
        </p:nvSpPr>
        <p:spPr>
          <a:xfrm>
            <a:off x="0" y="0"/>
            <a:ext cx="12192000" cy="1382231"/>
          </a:xfrm>
          <a:prstGeom prst="rect">
            <a:avLst/>
          </a:prstGeom>
          <a:gradFill flip="none" rotWithShape="1">
            <a:gsLst>
              <a:gs pos="0">
                <a:schemeClr val="bg1"/>
              </a:gs>
              <a:gs pos="74000">
                <a:schemeClr val="bg1">
                  <a:alpha val="66000"/>
                </a:schemeClr>
              </a:gs>
              <a:gs pos="100000">
                <a:schemeClr val="bg1">
                  <a:alpha val="5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 name="Title 1">
            <a:extLst>
              <a:ext uri="{FF2B5EF4-FFF2-40B4-BE49-F238E27FC236}">
                <a16:creationId xmlns:a16="http://schemas.microsoft.com/office/drawing/2014/main" id="{EB6E7FB8-EB65-4A1B-A85E-6A42FD8C5A72}"/>
              </a:ext>
            </a:extLst>
          </p:cNvPr>
          <p:cNvSpPr>
            <a:spLocks noGrp="1"/>
          </p:cNvSpPr>
          <p:nvPr>
            <p:ph type="title"/>
          </p:nvPr>
        </p:nvSpPr>
        <p:spPr/>
        <p:txBody>
          <a:bodyPr vert="horz">
            <a:normAutofit/>
          </a:bodyPr>
          <a:lstStyle>
            <a:lvl1pPr algn="l" defTabSz="914400" rtl="0" eaLnBrk="1" latinLnBrk="0" hangingPunct="1">
              <a:lnSpc>
                <a:spcPct val="90000"/>
              </a:lnSpc>
              <a:spcBef>
                <a:spcPct val="0"/>
              </a:spcBef>
              <a:buNone/>
              <a:defRPr lang="en-GB" sz="2800" b="0" i="0" kern="1200" dirty="0">
                <a:solidFill>
                  <a:schemeClr val="tx1"/>
                </a:solidFill>
                <a:latin typeface="Arial" panose="020B0604020202020204" pitchFamily="34" charset="0"/>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18293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Arial" panose="020B0604020202020204" pitchFamily="34" charset="0"/>
              </a:defRPr>
            </a:lvl1pPr>
          </a:lstStyle>
          <a:p>
            <a:fld id="{7ADE861D-9CBA-455D-ADE6-C9707D229674}" type="slidenum">
              <a:rPr lang="en-US" smtClean="0"/>
              <a:pPr/>
              <a:t>‹#›</a:t>
            </a:fld>
            <a:endParaRPr lang="en-US" dirty="0"/>
          </a:p>
        </p:txBody>
      </p:sp>
    </p:spTree>
    <p:extLst>
      <p:ext uri="{BB962C8B-B14F-4D97-AF65-F5344CB8AC3E}">
        <p14:creationId xmlns:p14="http://schemas.microsoft.com/office/powerpoint/2010/main" val="420484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a:xfrm>
            <a:off x="640080" y="365124"/>
            <a:ext cx="10972800" cy="636723"/>
          </a:xfrm>
        </p:spPr>
        <p:txBody>
          <a:bodyPr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b="0" i="0">
                <a:solidFill>
                  <a:schemeClr val="bg1"/>
                </a:solidFill>
                <a:latin typeface="Arial" panose="020B0604020202020204" pitchFamily="34" charset="0"/>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9405B873-996D-4020-A666-C56376FA7DB2}"/>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297879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658613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Arial"/>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Arial"/>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Arial"/>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164747783"/>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lvl1pPr>
              <a:defRPr b="0" i="0">
                <a:latin typeface="Arial" panose="020B0604020202020204" pitchFamily="34" charset="0"/>
              </a:defRPr>
            </a:lvl1pPr>
          </a:lstStyle>
          <a:p>
            <a:fld id="{BE33F7A0-71F0-446B-9DE8-6D75BE64EE0F}" type="slidenum">
              <a:rPr lang="en-US" smtClean="0"/>
              <a:pPr/>
              <a:t>‹#›</a:t>
            </a:fld>
            <a:endParaRPr lang="en-US" dirty="0"/>
          </a:p>
        </p:txBody>
      </p:sp>
      <p:sp>
        <p:nvSpPr>
          <p:cNvPr id="7" name="Text Placeholder 4">
            <a:extLst>
              <a:ext uri="{FF2B5EF4-FFF2-40B4-BE49-F238E27FC236}">
                <a16:creationId xmlns:a16="http://schemas.microsoft.com/office/drawing/2014/main" id="{AED98D6B-2C63-4224-A272-42ABD1BDC98A}"/>
              </a:ext>
            </a:extLst>
          </p:cNvPr>
          <p:cNvSpPr>
            <a:spLocks noGrp="1"/>
          </p:cNvSpPr>
          <p:nvPr>
            <p:ph type="body" sz="quarter" idx="15" hasCustomPrompt="1"/>
          </p:nvPr>
        </p:nvSpPr>
        <p:spPr>
          <a:xfrm>
            <a:off x="3959671"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
        <p:nvSpPr>
          <p:cNvPr id="2" name="Rectangle 1">
            <a:extLst>
              <a:ext uri="{FF2B5EF4-FFF2-40B4-BE49-F238E27FC236}">
                <a16:creationId xmlns:a16="http://schemas.microsoft.com/office/drawing/2014/main" id="{99577BC9-C9AC-4E26-DE22-B25E2BA51715}"/>
              </a:ext>
            </a:extLst>
          </p:cNvPr>
          <p:cNvSpPr/>
          <p:nvPr userDrawn="1"/>
        </p:nvSpPr>
        <p:spPr>
          <a:xfrm>
            <a:off x="0" y="1776355"/>
            <a:ext cx="12192000" cy="456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3DF21353-1B9D-1F27-B50D-B7B8C2B492EB}"/>
              </a:ext>
            </a:extLst>
          </p:cNvPr>
          <p:cNvSpPr>
            <a:spLocks noGrp="1"/>
          </p:cNvSpPr>
          <p:nvPr>
            <p:ph type="body" sz="quarter" idx="16" hasCustomPrompt="1"/>
          </p:nvPr>
        </p:nvSpPr>
        <p:spPr>
          <a:xfrm>
            <a:off x="341272" y="5954780"/>
            <a:ext cx="11593513" cy="357188"/>
          </a:xfrm>
        </p:spPr>
        <p:txBody>
          <a:bodyPr wrap="square" lIns="0" tIns="0" rIns="0" bIns="0" anchor="b" anchorCtr="0">
            <a:noAutofit/>
          </a:bodyPr>
          <a:lstStyle>
            <a:lvl1pPr marL="0" indent="0" algn="l">
              <a:lnSpc>
                <a:spcPts val="900"/>
              </a:lnSpc>
              <a:spcBef>
                <a:spcPts val="0"/>
              </a:spcBef>
              <a:buNone/>
              <a:defRPr sz="800">
                <a:solidFill>
                  <a:srgbClr val="1C315E"/>
                </a:solidFill>
              </a:defRPr>
            </a:lvl1pPr>
            <a:lvl5pPr>
              <a:defRPr/>
            </a:lvl5pPr>
          </a:lstStyle>
          <a:p>
            <a:pPr lvl="0"/>
            <a:r>
              <a:rPr lang="en-US" dirty="0"/>
              <a:t>References and footnotes</a:t>
            </a:r>
            <a:endParaRPr lang="en-GB" dirty="0"/>
          </a:p>
        </p:txBody>
      </p:sp>
      <p:sp>
        <p:nvSpPr>
          <p:cNvPr id="6" name="Title 5">
            <a:extLst>
              <a:ext uri="{FF2B5EF4-FFF2-40B4-BE49-F238E27FC236}">
                <a16:creationId xmlns:a16="http://schemas.microsoft.com/office/drawing/2014/main" id="{E8C15C8C-66CD-F27F-6B23-69C679A5FBE8}"/>
              </a:ext>
            </a:extLst>
          </p:cNvPr>
          <p:cNvSpPr>
            <a:spLocks noGrp="1"/>
          </p:cNvSpPr>
          <p:nvPr>
            <p:ph type="title"/>
          </p:nvPr>
        </p:nvSpPr>
        <p:spPr>
          <a:xfrm>
            <a:off x="234564" y="365124"/>
            <a:ext cx="10972800" cy="604935"/>
          </a:xfrm>
        </p:spPr>
        <p:txBody>
          <a:bodyPr anchor="t"/>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3BF67A58-3277-62CB-76DA-954EC232B5C0}"/>
              </a:ext>
            </a:extLst>
          </p:cNvPr>
          <p:cNvSpPr>
            <a:spLocks noGrp="1"/>
          </p:cNvSpPr>
          <p:nvPr>
            <p:ph type="body" sz="quarter" idx="17"/>
          </p:nvPr>
        </p:nvSpPr>
        <p:spPr>
          <a:xfrm>
            <a:off x="234246" y="1104900"/>
            <a:ext cx="10972799" cy="52511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303111794"/>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guide id="3" pos="39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028597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1" r:id="rId15"/>
    <p:sldLayoutId id="2147483682" r:id="rId16"/>
    <p:sldLayoutId id="2147483683" r:id="rId17"/>
    <p:sldLayoutId id="2147483684" r:id="rId18"/>
    <p:sldLayoutId id="2147483685" r:id="rId19"/>
    <p:sldLayoutId id="2147483686" r:id="rId20"/>
    <p:sldLayoutId id="2147483687" r:id="rId2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hyperlink" Target="https://d56bochluxqnz.cloudfront.net/documents/full-guideline/EAU-EANM-ESTRO-ESUR-ISUP-SIOG-Guidelines-on-Prostate-Cancer-2023_2023-03-27-131655_pdvy.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hyperlink" Target="https://www.nccn.org/professionals/physician_gls/pdf/prostate.pdf" TargetMode="External"/><Relationship Id="rId4" Type="http://schemas.openxmlformats.org/officeDocument/2006/relationships/hyperlink" Target="https://d56bochluxqnz.cloudfront.net/documents/full-guideline/EAU-EANM-ESTRO-ESUR-ISUP_SIOG-Guidelines-on-Prostate-Cancer-2022_2022-04-25-063938_yfos.pdf.%20Accessed%20Dec%2020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inicaltrials.gov/ct2/show/NCT02975934" TargetMode="External"/><Relationship Id="rId2" Type="http://schemas.openxmlformats.org/officeDocument/2006/relationships/hyperlink" Target="https://www.clinicaltrials.gov/ct2/show/NCT02987543"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da.gov/drugs/resources-information-approved-drugs/fda-grants-accelerated-approval-rucaparib-brca-mutated-metastatic-castration-resistant-prostat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3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fda.gov/drugs/resources-information-approved-drugs/fda-approves-niraparib-and-abiraterone-acetate-plus-prednisone-brca-mutated-metastatic-castrat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https://www.esmo.org/oncology-news/ema-recommends-granting-a-marketing-authorisation-for-akeega-fixed-dose-combinations-of-niraparib-abiraterone-aceta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guconnect.cor2ed.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76B0FBE-EAD4-C24A-AA32-83B28540E39E}"/>
              </a:ext>
            </a:extLst>
          </p:cNvPr>
          <p:cNvSpPr>
            <a:spLocks noGrp="1"/>
          </p:cNvSpPr>
          <p:nvPr>
            <p:ph sz="quarter" idx="12"/>
          </p:nvPr>
        </p:nvSpPr>
        <p:spPr>
          <a:xfrm>
            <a:off x="620184" y="1599771"/>
            <a:ext cx="5732688" cy="4528800"/>
          </a:xfrm>
        </p:spPr>
        <p:txBody>
          <a:bodyPr/>
          <a:lstStyle/>
          <a:p>
            <a:r>
              <a:rPr lang="en-GB" b="1" dirty="0">
                <a:solidFill>
                  <a:schemeClr val="accent1"/>
                </a:solidFill>
              </a:rPr>
              <a:t>~23% </a:t>
            </a:r>
            <a:r>
              <a:rPr lang="en-GB" dirty="0"/>
              <a:t>of men with mCRPC have </a:t>
            </a:r>
            <a:r>
              <a:rPr lang="en-GB" dirty="0">
                <a:solidFill>
                  <a:schemeClr val="tx2"/>
                </a:solidFill>
              </a:rPr>
              <a:t>DNA repair pathway aberrations</a:t>
            </a:r>
            <a:endParaRPr lang="en-GB" baseline="30000" dirty="0">
              <a:solidFill>
                <a:schemeClr val="tx2"/>
              </a:solidFill>
            </a:endParaRPr>
          </a:p>
          <a:p>
            <a:r>
              <a:rPr lang="en-GB" dirty="0"/>
              <a:t>The incidence of DNA repair alterations is higher in men with </a:t>
            </a:r>
            <a:r>
              <a:rPr lang="en-GB" b="1" dirty="0">
                <a:solidFill>
                  <a:schemeClr val="accent1"/>
                </a:solidFill>
              </a:rPr>
              <a:t>metastatic prostate cancer </a:t>
            </a:r>
            <a:r>
              <a:rPr lang="en-GB" dirty="0"/>
              <a:t>than those with </a:t>
            </a:r>
            <a:r>
              <a:rPr lang="en-GB" b="1" dirty="0">
                <a:solidFill>
                  <a:schemeClr val="accent1"/>
                </a:solidFill>
              </a:rPr>
              <a:t>localised disease</a:t>
            </a:r>
            <a:endParaRPr lang="en-GB" baseline="30000" dirty="0"/>
          </a:p>
          <a:p>
            <a:endParaRPr lang="en-GB" dirty="0"/>
          </a:p>
        </p:txBody>
      </p:sp>
      <p:sp>
        <p:nvSpPr>
          <p:cNvPr id="2" name="Title 1"/>
          <p:cNvSpPr>
            <a:spLocks noGrp="1"/>
          </p:cNvSpPr>
          <p:nvPr>
            <p:ph type="title"/>
          </p:nvPr>
        </p:nvSpPr>
        <p:spPr>
          <a:xfrm>
            <a:off x="619200" y="246566"/>
            <a:ext cx="9221216" cy="807285"/>
          </a:xfrm>
        </p:spPr>
        <p:txBody>
          <a:bodyPr>
            <a:noAutofit/>
          </a:bodyPr>
          <a:lstStyle/>
          <a:p>
            <a:r>
              <a:rPr lang="en-GB" sz="2400" dirty="0"/>
              <a:t>DNA damage-repair mutations occur in approximately a quarter of </a:t>
            </a:r>
            <a:r>
              <a:rPr lang="en-GB" sz="2400" cap="none" dirty="0"/>
              <a:t>m</a:t>
            </a:r>
            <a:r>
              <a:rPr lang="en-GB" sz="2400" dirty="0"/>
              <a:t>CRPC patients</a:t>
            </a:r>
            <a:endParaRPr lang="en-GB" sz="2400" spc="0" noProof="0" dirty="0"/>
          </a:p>
        </p:txBody>
      </p:sp>
      <p:sp>
        <p:nvSpPr>
          <p:cNvPr id="19" name="Content Placeholder 18">
            <a:extLst>
              <a:ext uri="{FF2B5EF4-FFF2-40B4-BE49-F238E27FC236}">
                <a16:creationId xmlns:a16="http://schemas.microsoft.com/office/drawing/2014/main" id="{83403F6E-8BC2-EC4D-8218-A32020E7F6F2}"/>
              </a:ext>
            </a:extLst>
          </p:cNvPr>
          <p:cNvSpPr>
            <a:spLocks noGrp="1"/>
          </p:cNvSpPr>
          <p:nvPr>
            <p:ph sz="quarter" idx="15"/>
          </p:nvPr>
        </p:nvSpPr>
        <p:spPr>
          <a:xfrm>
            <a:off x="620183" y="6309320"/>
            <a:ext cx="10180339" cy="365125"/>
          </a:xfrm>
        </p:spPr>
        <p:txBody>
          <a:bodyPr/>
          <a:lstStyle/>
          <a:p>
            <a:pPr>
              <a:spcBef>
                <a:spcPts val="300"/>
              </a:spcBef>
            </a:pPr>
            <a:r>
              <a:rPr lang="en-GB" dirty="0"/>
              <a:t>LOH, loss of heterozygosity; mCRPC, metastatic castration resistant prostate cancer; PC, prostate cancer</a:t>
            </a:r>
          </a:p>
          <a:p>
            <a:pPr>
              <a:spcBef>
                <a:spcPts val="0"/>
              </a:spcBef>
            </a:pPr>
            <a:r>
              <a:rPr lang="en-GB" dirty="0"/>
              <a:t>1. Robinson D, et al. Cell. 2015;161:1215-28; 2. Pritchard CC, et al. N Engl J Med. 2016;375:443-53; 3</a:t>
            </a:r>
            <a:r>
              <a:rPr lang="en-GB" dirty="0">
                <a:solidFill>
                  <a:schemeClr val="tx2"/>
                </a:solidFill>
              </a:rPr>
              <a:t>. Antonarakis ES, et al. Eur Urol. </a:t>
            </a:r>
            <a:r>
              <a:rPr lang="en-GB" dirty="0"/>
              <a:t>2018;74:218-25</a:t>
            </a:r>
          </a:p>
        </p:txBody>
      </p:sp>
      <p:sp>
        <p:nvSpPr>
          <p:cNvPr id="6" name="Content Placeholder 2"/>
          <p:cNvSpPr txBox="1">
            <a:spLocks/>
          </p:cNvSpPr>
          <p:nvPr/>
        </p:nvSpPr>
        <p:spPr bwMode="auto">
          <a:xfrm>
            <a:off x="6937961" y="5056416"/>
            <a:ext cx="4798125" cy="82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lc="http://schemas.openxmlformats.org/drawingml/2006/lockedCanvas"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0990" marR="0" lvl="0" indent="-38099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kumimoji="0" lang="en-GB" sz="1867"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~12%</a:t>
            </a:r>
            <a:r>
              <a:rPr kumimoji="0" lang="en-GB" sz="1867" b="0"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of men with metastatic prostate </a:t>
            </a:r>
            <a:b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b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cancer have germline mutations in one or more of the </a:t>
            </a:r>
            <a:r>
              <a:rPr kumimoji="0" lang="en-GB" sz="1867"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16 </a:t>
            </a:r>
            <a:r>
              <a:rPr kumimoji="0" lang="en-GB" sz="1867"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rPr>
              <a:t>DNA repair </a:t>
            </a:r>
            <a:r>
              <a:rPr lang="en-GB" sz="1867" dirty="0">
                <a:solidFill>
                  <a:srgbClr val="5D8298"/>
                </a:solidFill>
                <a:latin typeface="Arial" panose="020B0604020202020204" pitchFamily="34" charset="0"/>
                <a:cs typeface="Arial" panose="020B0604020202020204" pitchFamily="34" charset="0"/>
              </a:rPr>
              <a:t>genes</a:t>
            </a:r>
            <a:endParaRPr kumimoji="0" lang="en-GB" sz="1867" b="0" i="0" u="none" strike="noStrike" kern="1200" cap="none" spc="0" normalizeH="0" baseline="30000" noProof="0" dirty="0">
              <a:ln>
                <a:noFill/>
              </a:ln>
              <a:solidFill>
                <a:srgbClr val="5D8298"/>
              </a:solidFill>
              <a:effectLst/>
              <a:uLnTx/>
              <a:uFillTx/>
              <a:latin typeface="Arial" panose="020B0604020202020204" pitchFamily="34" charset="0"/>
              <a:cs typeface="Arial" panose="020B0604020202020204" pitchFamily="34" charset="0"/>
            </a:endParaRPr>
          </a:p>
        </p:txBody>
      </p:sp>
      <p:pic>
        <p:nvPicPr>
          <p:cNvPr id="8" name="Picture 7" descr="150204907_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1738738"/>
            <a:ext cx="3410839" cy="3162011"/>
          </a:xfrm>
          <a:prstGeom prst="rect">
            <a:avLst/>
          </a:prstGeom>
        </p:spPr>
      </p:pic>
      <p:sp>
        <p:nvSpPr>
          <p:cNvPr id="11" name="Down Arrow 10"/>
          <p:cNvSpPr/>
          <p:nvPr/>
        </p:nvSpPr>
        <p:spPr>
          <a:xfrm rot="5400000">
            <a:off x="10859627" y="3392615"/>
            <a:ext cx="213360" cy="2961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4"/>
          <a:stretch>
            <a:fillRect/>
          </a:stretch>
        </p:blipFill>
        <p:spPr>
          <a:xfrm>
            <a:off x="557801" y="3292790"/>
            <a:ext cx="5676127" cy="2745164"/>
          </a:xfrm>
          <a:prstGeom prst="rect">
            <a:avLst/>
          </a:prstGeom>
        </p:spPr>
      </p:pic>
      <p:sp>
        <p:nvSpPr>
          <p:cNvPr id="3" name="TextBox 2"/>
          <p:cNvSpPr txBox="1"/>
          <p:nvPr/>
        </p:nvSpPr>
        <p:spPr>
          <a:xfrm>
            <a:off x="2407818" y="1166974"/>
            <a:ext cx="134863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strike="noStrike" kern="1200" cap="all" spc="0" normalizeH="0" noProof="0" dirty="0">
                <a:ln>
                  <a:noFill/>
                </a:ln>
                <a:solidFill>
                  <a:schemeClr val="accent1"/>
                </a:solidFill>
                <a:effectLst/>
                <a:uLnTx/>
                <a:uFillTx/>
                <a:latin typeface="Arial" panose="020B0604020202020204" pitchFamily="34" charset="0"/>
                <a:cs typeface="Arial" panose="020B0604020202020204" pitchFamily="34" charset="0"/>
              </a:rPr>
              <a:t>Somatic</a:t>
            </a:r>
            <a:endParaRPr kumimoji="0" lang="en-GB" sz="2000" b="1" i="0" strike="noStrike" kern="1200" cap="all" spc="0" normalizeH="0" baseline="3000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8500089" y="1166974"/>
            <a:ext cx="153920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strike="noStrike" kern="1200" cap="all" spc="0" normalizeH="0" noProof="0" dirty="0">
                <a:ln>
                  <a:noFill/>
                </a:ln>
                <a:solidFill>
                  <a:schemeClr val="accent1"/>
                </a:solidFill>
                <a:effectLst/>
                <a:uLnTx/>
                <a:uFillTx/>
                <a:latin typeface="Arial" panose="020B0604020202020204" pitchFamily="34" charset="0"/>
                <a:cs typeface="Arial" panose="020B0604020202020204" pitchFamily="34" charset="0"/>
              </a:rPr>
              <a:t>Germline</a:t>
            </a:r>
            <a:endParaRPr kumimoji="0" lang="en-GB" sz="2000" b="1" i="0" strike="noStrike" kern="1200" cap="all" spc="0" normalizeH="0" baseline="3000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6A23768-5508-F84C-85F7-BA5AF4A76302}"/>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427603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D6A7C70E-94E0-4585-A6DA-25BDF23044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6" imgH="327" progId="TCLayout.ActiveDocument.1">
                  <p:embed/>
                </p:oleObj>
              </mc:Choice>
              <mc:Fallback>
                <p:oleObj name="think-cell Slide" r:id="rId4" imgW="326" imgH="327" progId="TCLayout.ActiveDocument.1">
                  <p:embed/>
                  <p:pic>
                    <p:nvPicPr>
                      <p:cNvPr id="16" name="Object 15" hidden="1">
                        <a:extLst>
                          <a:ext uri="{FF2B5EF4-FFF2-40B4-BE49-F238E27FC236}">
                            <a16:creationId xmlns:a16="http://schemas.microsoft.com/office/drawing/2014/main" id="{D6A7C70E-94E0-4585-A6DA-25BDF23044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CF6850D-6717-BF41-8D75-8152D8AB183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318870" y="1382405"/>
            <a:ext cx="8951358" cy="4314018"/>
          </a:xfrm>
          <a:prstGeom prst="rect">
            <a:avLst/>
          </a:prstGeom>
        </p:spPr>
      </p:pic>
      <p:sp>
        <p:nvSpPr>
          <p:cNvPr id="6" name="TextBox 5">
            <a:extLst>
              <a:ext uri="{FF2B5EF4-FFF2-40B4-BE49-F238E27FC236}">
                <a16:creationId xmlns:a16="http://schemas.microsoft.com/office/drawing/2014/main" id="{066DE301-9AFC-764E-94F6-82F93636933D}"/>
              </a:ext>
            </a:extLst>
          </p:cNvPr>
          <p:cNvSpPr txBox="1"/>
          <p:nvPr/>
        </p:nvSpPr>
        <p:spPr>
          <a:xfrm>
            <a:off x="802849" y="1479923"/>
            <a:ext cx="1374722" cy="783193"/>
          </a:xfrm>
          <a:prstGeom prst="round2DiagRect">
            <a:avLst/>
          </a:prstGeom>
          <a:solidFill>
            <a:schemeClr val="accent2"/>
          </a:solidFill>
          <a:ln>
            <a:noFill/>
          </a:ln>
        </p:spPr>
        <p:txBody>
          <a:bodyPr wrap="square" rtlCol="0" anchor="ctr">
            <a:spAutoFit/>
          </a:bodyPr>
          <a:lstStyle>
            <a:defPPr>
              <a:defRPr lang="en-US"/>
            </a:defPPr>
            <a:lvl1pPr algn="ctr">
              <a:defRPr sz="1600" b="1">
                <a:solidFill>
                  <a:srgbClr val="006195"/>
                </a:solidFill>
              </a:defRPr>
            </a:lvl1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Tissue</a:t>
            </a:r>
            <a:r>
              <a:rPr kumimoji="0" lang="en-GB" sz="2000" b="1" i="0" u="none" strike="noStrike" kern="1200" cap="none" spc="0" normalizeH="0" baseline="0" dirty="0">
                <a:ln>
                  <a:noFill/>
                </a:ln>
                <a:solidFill>
                  <a:srgbClr val="006195"/>
                </a:solidFill>
                <a:effectLst/>
                <a:uLnTx/>
                <a:uFillTx/>
                <a:latin typeface="Arial" panose="020B0604020202020204" pitchFamily="34" charset="0"/>
                <a:ea typeface="+mn-ea"/>
                <a:cs typeface="+mn-cs"/>
              </a:rPr>
              <a:t> </a:t>
            </a: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testing</a:t>
            </a:r>
            <a:endParaRPr kumimoji="0" lang="en-GB" sz="2000" b="1" i="0" u="none" strike="noStrike" kern="1200" cap="none" spc="0" normalizeH="0" baseline="30000" dirty="0">
              <a:ln>
                <a:noFill/>
              </a:ln>
              <a:solidFill>
                <a:srgbClr val="FFFFFF"/>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E7751F0-442C-8E4E-BD90-BA4C464F21CE}"/>
              </a:ext>
            </a:extLst>
          </p:cNvPr>
          <p:cNvSpPr txBox="1">
            <a:spLocks/>
          </p:cNvSpPr>
          <p:nvPr/>
        </p:nvSpPr>
        <p:spPr>
          <a:xfrm>
            <a:off x="8633954" y="5103801"/>
            <a:ext cx="2249556" cy="783192"/>
          </a:xfrm>
          <a:prstGeom prst="round2DiagRect">
            <a:avLst/>
          </a:prstGeom>
          <a:solidFill>
            <a:schemeClr val="accent2"/>
          </a:solidFill>
          <a:ln>
            <a:noFill/>
          </a:ln>
        </p:spPr>
        <p:txBody>
          <a:bodyPr wrap="square"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Plasma (ctDNA) testing</a:t>
            </a:r>
            <a:r>
              <a:rPr kumimoji="0" lang="en-GB" sz="2000" b="1" i="0" u="none" strike="noStrike" kern="1200" cap="none" spc="0" normalizeH="0" baseline="30000" dirty="0">
                <a:ln>
                  <a:noFill/>
                </a:ln>
                <a:solidFill>
                  <a:srgbClr val="FFFFFF"/>
                </a:solidFill>
                <a:effectLst/>
                <a:uLnTx/>
                <a:uFillTx/>
                <a:latin typeface="Arial" panose="020B0604020202020204" pitchFamily="34" charset="0"/>
                <a:ea typeface="+mn-ea"/>
                <a:cs typeface="+mn-cs"/>
              </a:rPr>
              <a:t>a</a:t>
            </a:r>
            <a:endPar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BF22ACEC-450E-C046-98EA-CE17314D3BFD}"/>
              </a:ext>
            </a:extLst>
          </p:cNvPr>
          <p:cNvSpPr txBox="1"/>
          <p:nvPr/>
        </p:nvSpPr>
        <p:spPr>
          <a:xfrm>
            <a:off x="8633954" y="1479924"/>
            <a:ext cx="2249556" cy="783192"/>
          </a:xfrm>
          <a:prstGeom prst="round2DiagRect">
            <a:avLst/>
          </a:prstGeom>
          <a:solidFill>
            <a:schemeClr val="accent2"/>
          </a:solidFill>
          <a:ln>
            <a:noFill/>
          </a:ln>
        </p:spPr>
        <p:txBody>
          <a:bodyPr wrap="square" rtlCol="0" anchor="ctr">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FFFFFF"/>
                </a:solidFill>
                <a:effectLst/>
                <a:uLnTx/>
                <a:uFillTx/>
                <a:latin typeface="Arial" panose="020B0604020202020204" pitchFamily="34" charset="0"/>
                <a:ea typeface="+mn-ea"/>
                <a:cs typeface="+mn-cs"/>
              </a:rPr>
              <a:t>(Whole) blood testing</a:t>
            </a:r>
          </a:p>
        </p:txBody>
      </p:sp>
      <p:sp>
        <p:nvSpPr>
          <p:cNvPr id="9" name="TextBox 8">
            <a:extLst>
              <a:ext uri="{FF2B5EF4-FFF2-40B4-BE49-F238E27FC236}">
                <a16:creationId xmlns:a16="http://schemas.microsoft.com/office/drawing/2014/main" id="{8751C5DC-11E6-CB40-9ECA-6C88E38C8567}"/>
              </a:ext>
            </a:extLst>
          </p:cNvPr>
          <p:cNvSpPr txBox="1"/>
          <p:nvPr/>
        </p:nvSpPr>
        <p:spPr>
          <a:xfrm>
            <a:off x="3449852" y="1684234"/>
            <a:ext cx="1122148" cy="578882"/>
          </a:xfrm>
          <a:prstGeom prst="round2DiagRect">
            <a:avLst/>
          </a:prstGeom>
          <a:solidFill>
            <a:schemeClr val="accent6">
              <a:lumMod val="40000"/>
              <a:lumOff val="60000"/>
            </a:schemeClr>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Somatic +  germline</a:t>
            </a:r>
          </a:p>
        </p:txBody>
      </p:sp>
      <p:sp>
        <p:nvSpPr>
          <p:cNvPr id="10" name="TextBox 9">
            <a:extLst>
              <a:ext uri="{FF2B5EF4-FFF2-40B4-BE49-F238E27FC236}">
                <a16:creationId xmlns:a16="http://schemas.microsoft.com/office/drawing/2014/main" id="{109F9AE1-74B1-6D4B-9E2A-7888577025CB}"/>
              </a:ext>
            </a:extLst>
          </p:cNvPr>
          <p:cNvSpPr txBox="1">
            <a:spLocks/>
          </p:cNvSpPr>
          <p:nvPr/>
        </p:nvSpPr>
        <p:spPr>
          <a:xfrm>
            <a:off x="10377869" y="2349645"/>
            <a:ext cx="1011284" cy="514442"/>
          </a:xfrm>
          <a:prstGeom prst="round2DiagRect">
            <a:avLst/>
          </a:prstGeom>
          <a:solidFill>
            <a:schemeClr val="accent6">
              <a:lumMod val="40000"/>
              <a:lumOff val="60000"/>
            </a:schemeClr>
          </a:solidFill>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Germline</a:t>
            </a:r>
          </a:p>
        </p:txBody>
      </p:sp>
      <p:sp>
        <p:nvSpPr>
          <p:cNvPr id="11" name="TextBox 10">
            <a:extLst>
              <a:ext uri="{FF2B5EF4-FFF2-40B4-BE49-F238E27FC236}">
                <a16:creationId xmlns:a16="http://schemas.microsoft.com/office/drawing/2014/main" id="{62DF3B0E-E304-FA44-A468-851EC14E1A91}"/>
              </a:ext>
            </a:extLst>
          </p:cNvPr>
          <p:cNvSpPr txBox="1">
            <a:spLocks/>
          </p:cNvSpPr>
          <p:nvPr/>
        </p:nvSpPr>
        <p:spPr>
          <a:xfrm>
            <a:off x="10406443" y="4481994"/>
            <a:ext cx="1128331" cy="514442"/>
          </a:xfrm>
          <a:prstGeom prst="round2DiagRect">
            <a:avLst/>
          </a:prstGeom>
          <a:solidFill>
            <a:schemeClr val="accent6">
              <a:lumMod val="40000"/>
              <a:lumOff val="60000"/>
            </a:schemeClr>
          </a:solidFill>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pitchFamily="34" charset="0"/>
                <a:ea typeface="+mn-ea"/>
                <a:cs typeface="+mn-cs"/>
              </a:rPr>
              <a:t>Somatic + germline</a:t>
            </a:r>
          </a:p>
        </p:txBody>
      </p:sp>
      <p:sp>
        <p:nvSpPr>
          <p:cNvPr id="2" name="Title 1">
            <a:extLst>
              <a:ext uri="{FF2B5EF4-FFF2-40B4-BE49-F238E27FC236}">
                <a16:creationId xmlns:a16="http://schemas.microsoft.com/office/drawing/2014/main" id="{F6A23DB9-048E-4AE2-846D-4426B982BB2C}"/>
              </a:ext>
            </a:extLst>
          </p:cNvPr>
          <p:cNvSpPr>
            <a:spLocks noGrp="1"/>
          </p:cNvSpPr>
          <p:nvPr>
            <p:ph type="title"/>
          </p:nvPr>
        </p:nvSpPr>
        <p:spPr/>
        <p:txBody>
          <a:bodyPr/>
          <a:lstStyle/>
          <a:p>
            <a:pPr lvl="0"/>
            <a:r>
              <a:rPr lang="en-GB" dirty="0"/>
              <a:t>There are several ways to identify </a:t>
            </a:r>
            <a:r>
              <a:rPr lang="en-GB" i="1" dirty="0"/>
              <a:t>BRCA </a:t>
            </a:r>
            <a:r>
              <a:rPr lang="en-GB" dirty="0"/>
              <a:t>/ HRR mutations in prostate cancer</a:t>
            </a:r>
          </a:p>
        </p:txBody>
      </p:sp>
      <p:sp>
        <p:nvSpPr>
          <p:cNvPr id="12" name="Content Placeholder 11">
            <a:extLst>
              <a:ext uri="{FF2B5EF4-FFF2-40B4-BE49-F238E27FC236}">
                <a16:creationId xmlns:a16="http://schemas.microsoft.com/office/drawing/2014/main" id="{88C9C55B-108B-198D-8AC6-005A832F96BA}"/>
              </a:ext>
            </a:extLst>
          </p:cNvPr>
          <p:cNvSpPr>
            <a:spLocks noGrp="1"/>
          </p:cNvSpPr>
          <p:nvPr>
            <p:ph sz="quarter" idx="15"/>
          </p:nvPr>
        </p:nvSpPr>
        <p:spPr/>
        <p:txBody>
          <a:bodyPr anchor="b" anchorCtr="0"/>
          <a:lstStyle/>
          <a:p>
            <a:pPr lvl="0">
              <a:spcBef>
                <a:spcPts val="0"/>
              </a:spcBef>
              <a:spcAft>
                <a:spcPts val="600"/>
              </a:spcAft>
            </a:pPr>
            <a:r>
              <a:rPr lang="en-GB" baseline="30000" dirty="0">
                <a:solidFill>
                  <a:schemeClr val="tx2"/>
                </a:solidFill>
              </a:rPr>
              <a:t>a</a:t>
            </a:r>
            <a:r>
              <a:rPr lang="en-GB" dirty="0">
                <a:solidFill>
                  <a:schemeClr val="tx2"/>
                </a:solidFill>
              </a:rPr>
              <a:t>Tumour cells shed DNA into the circulation through necrosis or apoptosis. ctDNA can be isolated from a plasma sample</a:t>
            </a:r>
          </a:p>
          <a:p>
            <a:pPr lvl="0">
              <a:spcBef>
                <a:spcPts val="0"/>
              </a:spcBef>
              <a:spcAft>
                <a:spcPts val="600"/>
              </a:spcAft>
            </a:pPr>
            <a:r>
              <a:rPr lang="en-GB" dirty="0">
                <a:solidFill>
                  <a:schemeClr val="tx2"/>
                </a:solidFill>
              </a:rPr>
              <a:t>BRCA, breast cancer gene; ctDNA, circulating tumour DNA; HRR, homologous recombination repair</a:t>
            </a:r>
          </a:p>
          <a:p>
            <a:pPr lvl="0">
              <a:spcBef>
                <a:spcPts val="0"/>
              </a:spcBef>
              <a:spcAft>
                <a:spcPts val="600"/>
              </a:spcAft>
            </a:pPr>
            <a:r>
              <a:rPr lang="en-GB" altLang="en-US" dirty="0">
                <a:solidFill>
                  <a:schemeClr val="tx2"/>
                </a:solidFill>
              </a:rPr>
              <a:t>1. </a:t>
            </a:r>
            <a:r>
              <a:rPr lang="en-GB" dirty="0">
                <a:solidFill>
                  <a:schemeClr val="tx2"/>
                </a:solidFill>
              </a:rPr>
              <a:t>Cheng HH, et al. J Natl Compr Canc Netw. 2019;17:515-21; 2. Haber DA, Velculescu VE. Cancer Discov. 2014;4:650-61</a:t>
            </a:r>
          </a:p>
        </p:txBody>
      </p:sp>
      <p:sp>
        <p:nvSpPr>
          <p:cNvPr id="3" name="Slide Number Placeholder 2">
            <a:extLst>
              <a:ext uri="{FF2B5EF4-FFF2-40B4-BE49-F238E27FC236}">
                <a16:creationId xmlns:a16="http://schemas.microsoft.com/office/drawing/2014/main" id="{88DC6F9C-73BB-9BDF-22C4-A3C8C01F9283}"/>
              </a:ext>
            </a:extLst>
          </p:cNvPr>
          <p:cNvSpPr>
            <a:spLocks noGrp="1"/>
          </p:cNvSpPr>
          <p:nvPr>
            <p:ph type="sldNum" sz="quarter" idx="4"/>
          </p:nvPr>
        </p:nvSpPr>
        <p:spPr/>
        <p:txBody>
          <a:bodyPr/>
          <a:lstStyle/>
          <a:p>
            <a:pPr lvl="0"/>
            <a:fld id="{18DA6CFC-1861-4C15-81E1-7D7871A33D94}" type="slidenum">
              <a:rPr lang="en-GB" smtClean="0"/>
              <a:pPr lvl="0"/>
              <a:t>11</a:t>
            </a:fld>
            <a:endParaRPr lang="en-GB" dirty="0"/>
          </a:p>
        </p:txBody>
      </p:sp>
    </p:spTree>
    <p:extLst>
      <p:ext uri="{BB962C8B-B14F-4D97-AF65-F5344CB8AC3E}">
        <p14:creationId xmlns:p14="http://schemas.microsoft.com/office/powerpoint/2010/main" val="3386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A9126C2C-9B0F-38EB-390E-AADCF5EEB83A}"/>
              </a:ext>
            </a:extLst>
          </p:cNvPr>
          <p:cNvCxnSpPr>
            <a:cxnSpLocks/>
          </p:cNvCxnSpPr>
          <p:nvPr/>
        </p:nvCxnSpPr>
        <p:spPr>
          <a:xfrm>
            <a:off x="6802230" y="5210953"/>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F771D8-1E0C-B160-F126-54EAB79AADD7}"/>
              </a:ext>
            </a:extLst>
          </p:cNvPr>
          <p:cNvCxnSpPr>
            <a:cxnSpLocks/>
          </p:cNvCxnSpPr>
          <p:nvPr/>
        </p:nvCxnSpPr>
        <p:spPr>
          <a:xfrm>
            <a:off x="6712563" y="4653136"/>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6DEFF8-06A9-3ACB-3383-9D6E12301036}"/>
              </a:ext>
            </a:extLst>
          </p:cNvPr>
          <p:cNvCxnSpPr>
            <a:cxnSpLocks/>
          </p:cNvCxnSpPr>
          <p:nvPr/>
        </p:nvCxnSpPr>
        <p:spPr>
          <a:xfrm>
            <a:off x="6691836" y="5621851"/>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34CDAE4-575B-B4A5-ED4F-46C26E6AF111}"/>
              </a:ext>
            </a:extLst>
          </p:cNvPr>
          <p:cNvCxnSpPr>
            <a:cxnSpLocks/>
          </p:cNvCxnSpPr>
          <p:nvPr/>
        </p:nvCxnSpPr>
        <p:spPr>
          <a:xfrm>
            <a:off x="6691836" y="1801486"/>
            <a:ext cx="362973"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D222499-96D9-54E2-52EF-0AA5078C0466}"/>
              </a:ext>
            </a:extLst>
          </p:cNvPr>
          <p:cNvCxnSpPr>
            <a:cxnSpLocks/>
          </p:cNvCxnSpPr>
          <p:nvPr/>
        </p:nvCxnSpPr>
        <p:spPr>
          <a:xfrm>
            <a:off x="6696648" y="3331766"/>
            <a:ext cx="367841"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8E7ACA5-4BF7-2081-E46A-5EC459C72411}"/>
              </a:ext>
            </a:extLst>
          </p:cNvPr>
          <p:cNvCxnSpPr>
            <a:cxnSpLocks/>
          </p:cNvCxnSpPr>
          <p:nvPr/>
        </p:nvCxnSpPr>
        <p:spPr>
          <a:xfrm flipH="1" flipV="1">
            <a:off x="6704073" y="1801485"/>
            <a:ext cx="0" cy="382036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FD575D-2E18-42FD-BC9C-E75982925596}"/>
              </a:ext>
            </a:extLst>
          </p:cNvPr>
          <p:cNvSpPr>
            <a:spLocks noGrp="1"/>
          </p:cNvSpPr>
          <p:nvPr>
            <p:ph type="title"/>
          </p:nvPr>
        </p:nvSpPr>
        <p:spPr>
          <a:xfrm>
            <a:off x="479287" y="194519"/>
            <a:ext cx="10963199" cy="864000"/>
          </a:xfrm>
        </p:spPr>
        <p:txBody>
          <a:bodyPr/>
          <a:lstStyle/>
          <a:p>
            <a:r>
              <a:rPr lang="en-GB" dirty="0"/>
              <a:t>Considerations for when to test for </a:t>
            </a:r>
            <a:r>
              <a:rPr lang="en-GB" i="1" dirty="0"/>
              <a:t>HRR</a:t>
            </a:r>
            <a:r>
              <a:rPr lang="en-GB" cap="none" dirty="0"/>
              <a:t>m </a:t>
            </a:r>
            <a:r>
              <a:rPr lang="en-GB" dirty="0"/>
              <a:t>are included in international guidelines</a:t>
            </a:r>
          </a:p>
        </p:txBody>
      </p:sp>
      <p:sp>
        <p:nvSpPr>
          <p:cNvPr id="19" name="Content Placeholder 18">
            <a:extLst>
              <a:ext uri="{FF2B5EF4-FFF2-40B4-BE49-F238E27FC236}">
                <a16:creationId xmlns:a16="http://schemas.microsoft.com/office/drawing/2014/main" id="{8052AF88-8A98-560C-AC8F-2485E3CDDBEE}"/>
              </a:ext>
            </a:extLst>
          </p:cNvPr>
          <p:cNvSpPr>
            <a:spLocks noGrp="1"/>
          </p:cNvSpPr>
          <p:nvPr>
            <p:ph sz="quarter" idx="15"/>
          </p:nvPr>
        </p:nvSpPr>
        <p:spPr>
          <a:xfrm>
            <a:off x="524246" y="6408278"/>
            <a:ext cx="10751564" cy="365125"/>
          </a:xfrm>
        </p:spPr>
        <p:txBody>
          <a:bodyPr anchor="b" anchorCtr="0"/>
          <a:lstStyle/>
          <a:p>
            <a:pPr>
              <a:lnSpc>
                <a:spcPct val="90000"/>
              </a:lnSpc>
              <a:spcBef>
                <a:spcPts val="0"/>
              </a:spcBef>
              <a:spcAft>
                <a:spcPts val="300"/>
              </a:spcAft>
            </a:pPr>
            <a:br>
              <a:rPr lang="en-GB" sz="1000" dirty="0">
                <a:solidFill>
                  <a:schemeClr val="tx2"/>
                </a:solidFill>
              </a:rPr>
            </a:br>
            <a:r>
              <a:rPr lang="en-GB" sz="1000" dirty="0">
                <a:solidFill>
                  <a:schemeClr val="tx2"/>
                </a:solidFill>
              </a:rPr>
              <a:t>1L/2L/3L, first/second/third line; BRCA2, breast cancer gene 2; CRPC, castration-resistant prostate cancer; csPCa, clinically significant PCa; DDR, DNA damage repair; dMMR, mismatch repair damage; HRRm, homologous recombination repair mutation; mCRPC, metastatic CRPC; mHSPC, metastatic hormone-sensitive prostate cancer; mPC, metastatic prostate cancer; MSI, microsatellite; PCa, prostate cancer; PSA, prostate-specific antigen; TMB, tumour mutational burden</a:t>
            </a:r>
          </a:p>
          <a:p>
            <a:pPr>
              <a:lnSpc>
                <a:spcPct val="90000"/>
              </a:lnSpc>
              <a:spcBef>
                <a:spcPts val="0"/>
              </a:spcBef>
              <a:spcAft>
                <a:spcPts val="300"/>
              </a:spcAft>
            </a:pPr>
            <a:r>
              <a:rPr lang="en-GB" altLang="en-US" sz="1000" dirty="0">
                <a:solidFill>
                  <a:schemeClr val="tx2"/>
                </a:solidFill>
              </a:rPr>
              <a:t>1. Parker C, et al. Annals of Oncology 2020; 31(9): 1119-34; 2. Fizazi K, et al. Annals of Oncology 2023 </a:t>
            </a:r>
            <a:r>
              <a:rPr lang="en-GB" sz="1000" dirty="0">
                <a:solidFill>
                  <a:schemeClr val="tx2"/>
                </a:solidFill>
              </a:rPr>
              <a:t>https://doi.org/10.1016/j.annonc.2023.02.015 ; </a:t>
            </a:r>
            <a:r>
              <a:rPr lang="en-GB" altLang="en-US" sz="1000" dirty="0">
                <a:solidFill>
                  <a:schemeClr val="tx2"/>
                </a:solidFill>
              </a:rPr>
              <a:t>3. </a:t>
            </a:r>
            <a:r>
              <a:rPr lang="en-GB" sz="1000" dirty="0">
                <a:solidFill>
                  <a:schemeClr val="tx2"/>
                </a:solidFill>
              </a:rPr>
              <a:t>Mottet N, et al. EAU - EANM - ESTRO - ESUR - ISUP - SIOG Guidelines on Prostate Cancer. </a:t>
            </a:r>
            <a:r>
              <a:rPr lang="en-GB" sz="1000" dirty="0">
                <a:solidFill>
                  <a:schemeClr val="tx2"/>
                </a:solidFill>
                <a:hlinkClick r:id="rId3">
                  <a:extLst>
                    <a:ext uri="{A12FA001-AC4F-418D-AE19-62706E023703}">
                      <ahyp:hlinkClr xmlns:ahyp="http://schemas.microsoft.com/office/drawing/2018/hyperlinkcolor" val="tx"/>
                    </a:ext>
                  </a:extLst>
                </a:hlinkClick>
              </a:rPr>
              <a:t>EAU-EANM-ESTRO-ESUR-ISUP-SIOG-Guidelines-on-Prostate-Cancer-2023_2023-03-27-131655_pdvy.pdf (d56bochluxqnz.cloudfront.net)</a:t>
            </a:r>
            <a:r>
              <a:rPr lang="en-GB" sz="1000" dirty="0">
                <a:solidFill>
                  <a:schemeClr val="tx2"/>
                </a:solidFill>
              </a:rPr>
              <a:t> </a:t>
            </a:r>
            <a:r>
              <a:rPr lang="en-GB" sz="1000" dirty="0">
                <a:solidFill>
                  <a:schemeClr val="tx2"/>
                </a:solidFill>
                <a:hlinkClick r:id="rId4">
                  <a:extLst>
                    <a:ext uri="{A12FA001-AC4F-418D-AE19-62706E023703}">
                      <ahyp:hlinkClr xmlns:ahyp="http://schemas.microsoft.com/office/drawing/2018/hyperlinkcolor" val="tx"/>
                    </a:ext>
                  </a:extLst>
                </a:hlinkClick>
              </a:rPr>
              <a:t>Accessed May 202</a:t>
            </a:r>
            <a:r>
              <a:rPr lang="en-GB" sz="1000" dirty="0">
                <a:solidFill>
                  <a:schemeClr val="tx2"/>
                </a:solidFill>
              </a:rPr>
              <a:t>3); 4. National Comprehensive Cancer Network. Prostate Cancer (Version 4.2023). </a:t>
            </a:r>
            <a:r>
              <a:rPr lang="en-GB" sz="1000" dirty="0">
                <a:solidFill>
                  <a:schemeClr val="tx2"/>
                </a:solidFill>
                <a:hlinkClick r:id="rId5">
                  <a:extLst>
                    <a:ext uri="{A12FA001-AC4F-418D-AE19-62706E023703}">
                      <ahyp:hlinkClr xmlns:ahyp="http://schemas.microsoft.com/office/drawing/2018/hyperlinkcolor" val="tx"/>
                    </a:ext>
                  </a:extLst>
                </a:hlinkClick>
              </a:rPr>
              <a:t>prostate.pdf (nccn.org)</a:t>
            </a:r>
            <a:r>
              <a:rPr lang="en-GB" sz="1000" dirty="0">
                <a:solidFill>
                  <a:schemeClr val="tx2"/>
                </a:solidFill>
              </a:rPr>
              <a:t>. Accessed Nov 2023; 5. Lowrance W, et al. J Urol. 2023; 209(6):1082-1090; 6. </a:t>
            </a:r>
            <a:r>
              <a:rPr lang="en-US" sz="1000" dirty="0"/>
              <a:t>Scher HI, et al</a:t>
            </a:r>
            <a:r>
              <a:rPr lang="en-US" sz="1000" dirty="0">
                <a:solidFill>
                  <a:schemeClr val="tx2"/>
                </a:solidFill>
              </a:rPr>
              <a:t>. J Clin Oncol 2016</a:t>
            </a:r>
            <a:r>
              <a:rPr lang="en-US" sz="1000" dirty="0"/>
              <a:t>; 34 (12): 1402-1418</a:t>
            </a:r>
            <a:endParaRPr lang="en-GB" sz="1000" dirty="0">
              <a:solidFill>
                <a:schemeClr val="tx2"/>
              </a:solidFill>
            </a:endParaRPr>
          </a:p>
        </p:txBody>
      </p:sp>
      <p:sp>
        <p:nvSpPr>
          <p:cNvPr id="8" name="Slide Number Placeholder 5">
            <a:extLst>
              <a:ext uri="{FF2B5EF4-FFF2-40B4-BE49-F238E27FC236}">
                <a16:creationId xmlns:a16="http://schemas.microsoft.com/office/drawing/2014/main" id="{2A1F52AE-4FD4-6229-EEB8-2D4A6B1E490F}"/>
              </a:ext>
            </a:extLst>
          </p:cNvPr>
          <p:cNvSpPr>
            <a:spLocks noGrp="1"/>
          </p:cNvSpPr>
          <p:nvPr>
            <p:ph type="sldNum" sz="quarter" idx="4"/>
          </p:nvPr>
        </p:nvSpPr>
        <p:spPr/>
        <p:txBody>
          <a:bodyPr/>
          <a:lstStyle/>
          <a:p>
            <a:fld id="{18DA6CFC-1861-4C15-81E1-7D7871A33D94}" type="slidenum">
              <a:rPr lang="en-GB"/>
              <a:pPr/>
              <a:t>12</a:t>
            </a:fld>
            <a:endParaRPr lang="en-GB" dirty="0"/>
          </a:p>
        </p:txBody>
      </p:sp>
      <p:sp>
        <p:nvSpPr>
          <p:cNvPr id="11" name="Rectangle: Rounded Corners 2">
            <a:extLst>
              <a:ext uri="{FF2B5EF4-FFF2-40B4-BE49-F238E27FC236}">
                <a16:creationId xmlns:a16="http://schemas.microsoft.com/office/drawing/2014/main" id="{54BE6FA7-EFD5-DE41-BC69-1A1BE2A76B72}"/>
              </a:ext>
            </a:extLst>
          </p:cNvPr>
          <p:cNvSpPr/>
          <p:nvPr/>
        </p:nvSpPr>
        <p:spPr>
          <a:xfrm>
            <a:off x="6928674" y="1688578"/>
            <a:ext cx="5131972" cy="22581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MSI 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a:ln>
                  <a:noFill/>
                </a:ln>
                <a:solidFill>
                  <a:schemeClr val="tx1"/>
                </a:solidFill>
                <a:effectLst/>
                <a:uLnTx/>
                <a:uFillTx/>
                <a:latin typeface="Arial"/>
                <a:ea typeface="+mn-ea"/>
                <a:cs typeface="Arial"/>
              </a:rPr>
              <a:t>mCRPC</a:t>
            </a:r>
          </a:p>
        </p:txBody>
      </p:sp>
      <p:sp>
        <p:nvSpPr>
          <p:cNvPr id="13" name="Rectangle: Rounded Corners 42">
            <a:extLst>
              <a:ext uri="{FF2B5EF4-FFF2-40B4-BE49-F238E27FC236}">
                <a16:creationId xmlns:a16="http://schemas.microsoft.com/office/drawing/2014/main" id="{69933073-D91F-4044-983C-634E3F6BD294}"/>
              </a:ext>
            </a:extLst>
          </p:cNvPr>
          <p:cNvSpPr/>
          <p:nvPr/>
        </p:nvSpPr>
        <p:spPr>
          <a:xfrm>
            <a:off x="6928673" y="1046702"/>
            <a:ext cx="5131971" cy="5699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Recommended for </a:t>
            </a:r>
            <a:r>
              <a:rPr kumimoji="0" lang="en-GB" sz="900" b="1" i="1" u="none" strike="noStrike" kern="1200" cap="none" spc="0" normalizeH="0" baseline="0" dirty="0">
                <a:ln>
                  <a:noFill/>
                </a:ln>
                <a:solidFill>
                  <a:schemeClr val="tx1"/>
                </a:solidFill>
                <a:effectLst/>
                <a:uLnTx/>
                <a:uFillTx/>
                <a:latin typeface="Arial"/>
                <a:ea typeface="+mn-ea"/>
                <a:cs typeface="Arial"/>
              </a:rPr>
              <a:t>BRCA2</a:t>
            </a:r>
            <a:r>
              <a:rPr kumimoji="0" lang="en-GB" sz="900" b="0" i="0" u="none" strike="noStrike" kern="1200" cap="none" spc="0" normalizeH="0" baseline="0" dirty="0">
                <a:ln>
                  <a:noFill/>
                </a:ln>
                <a:solidFill>
                  <a:schemeClr val="tx1"/>
                </a:solidFill>
                <a:effectLst/>
                <a:uLnTx/>
                <a:uFillTx/>
                <a:latin typeface="Arial"/>
                <a:ea typeface="+mn-ea"/>
                <a:cs typeface="Arial"/>
              </a:rPr>
              <a:t> and other </a:t>
            </a:r>
            <a:r>
              <a:rPr kumimoji="0" lang="en-GB" sz="900" b="1" i="0" u="none" strike="noStrike" kern="1200" cap="none" spc="0" normalizeH="0" baseline="0" dirty="0">
                <a:ln>
                  <a:noFill/>
                </a:ln>
                <a:solidFill>
                  <a:schemeClr val="tx1"/>
                </a:solidFill>
                <a:effectLst/>
                <a:uLnTx/>
                <a:uFillTx/>
                <a:latin typeface="Arial"/>
                <a:ea typeface="+mn-ea"/>
                <a:cs typeface="Arial"/>
              </a:rPr>
              <a:t>DDR genes</a:t>
            </a:r>
            <a:r>
              <a:rPr kumimoji="0" lang="en-GB" sz="900" b="0" i="0" u="none" strike="noStrike" kern="1200" cap="none" spc="0" normalizeH="0" baseline="0" dirty="0">
                <a:ln>
                  <a:noFill/>
                </a:ln>
                <a:solidFill>
                  <a:schemeClr val="tx1"/>
                </a:solidFill>
                <a:effectLst/>
                <a:uLnTx/>
                <a:uFillTx/>
                <a:latin typeface="Arial"/>
                <a:ea typeface="+mn-ea"/>
                <a:cs typeface="Arial"/>
              </a:rPr>
              <a:t> associated with cancer predisposition in patients with family history of cancer </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Should be considered in all patients with metastatic prostate cancer</a:t>
            </a:r>
          </a:p>
        </p:txBody>
      </p:sp>
      <p:sp>
        <p:nvSpPr>
          <p:cNvPr id="20" name="Rectangle: Rounded Corners 2">
            <a:extLst>
              <a:ext uri="{FF2B5EF4-FFF2-40B4-BE49-F238E27FC236}">
                <a16:creationId xmlns:a16="http://schemas.microsoft.com/office/drawing/2014/main" id="{76D569D7-AB23-4E36-AE3D-C230F185C1FA}"/>
              </a:ext>
            </a:extLst>
          </p:cNvPr>
          <p:cNvSpPr/>
          <p:nvPr/>
        </p:nvSpPr>
        <p:spPr>
          <a:xfrm>
            <a:off x="6933331" y="2132856"/>
            <a:ext cx="5106443" cy="10514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metastatic PCa;</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high-risk PCa and a family member diagnosed with PCa at age &lt;60 years;</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multiple family members diagnosed with csPCa at age &lt;60 years or a family member who died from PCa cancer;</a:t>
            </a:r>
          </a:p>
          <a:p>
            <a:pPr marL="171450" marR="0" lvl="0" indent="-171450" defTabSz="457200" rtl="0" eaLnBrk="1" fontAlgn="base"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rPr>
              <a:t>Men with a family history of high-risk germline mutations or a family history of multiple cancers on the same side of the family.</a:t>
            </a:r>
          </a:p>
        </p:txBody>
      </p:sp>
      <p:sp>
        <p:nvSpPr>
          <p:cNvPr id="21" name="TextBox 20">
            <a:extLst>
              <a:ext uri="{FF2B5EF4-FFF2-40B4-BE49-F238E27FC236}">
                <a16:creationId xmlns:a16="http://schemas.microsoft.com/office/drawing/2014/main" id="{27ABBC2A-CD2C-48A2-8A69-23C04F5B1EE4}"/>
              </a:ext>
            </a:extLst>
          </p:cNvPr>
          <p:cNvSpPr txBox="1"/>
          <p:nvPr/>
        </p:nvSpPr>
        <p:spPr>
          <a:xfrm>
            <a:off x="7038669" y="1871966"/>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EAU/EANM/ESTRO/ESUR/ISUP/SIOG</a:t>
            </a:r>
            <a:r>
              <a:rPr kumimoji="0" lang="en-GB" sz="1400" b="1" i="0" u="none" strike="noStrike" kern="0" cap="none" spc="0" normalizeH="0" baseline="30000" dirty="0">
                <a:ln>
                  <a:noFill/>
                </a:ln>
                <a:effectLst/>
                <a:uLnTx/>
                <a:uFillTx/>
                <a:latin typeface="Arial"/>
                <a:ea typeface="+mn-ea"/>
                <a:cs typeface="Arial"/>
              </a:rPr>
              <a:t>3</a:t>
            </a:r>
            <a:endParaRPr kumimoji="0" lang="en-GB" sz="1400" b="0" i="0" u="none" strike="noStrike" kern="1200" cap="none" spc="0" normalizeH="0" baseline="30000" dirty="0">
              <a:ln>
                <a:noFill/>
              </a:ln>
              <a:effectLst/>
              <a:uLnTx/>
              <a:uFillTx/>
              <a:latin typeface="Arial"/>
              <a:ea typeface="+mn-ea"/>
              <a:cs typeface="Arial"/>
            </a:endParaRPr>
          </a:p>
        </p:txBody>
      </p:sp>
      <p:sp>
        <p:nvSpPr>
          <p:cNvPr id="45" name="Rectangle: Rounded Corners 2">
            <a:extLst>
              <a:ext uri="{FF2B5EF4-FFF2-40B4-BE49-F238E27FC236}">
                <a16:creationId xmlns:a16="http://schemas.microsoft.com/office/drawing/2014/main" id="{E7658415-79BE-456B-A39D-4D3156779AFF}"/>
              </a:ext>
            </a:extLst>
          </p:cNvPr>
          <p:cNvSpPr/>
          <p:nvPr/>
        </p:nvSpPr>
        <p:spPr>
          <a:xfrm>
            <a:off x="6923572" y="3212976"/>
            <a:ext cx="5106445" cy="237580"/>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1" i="0" u="none" strike="noStrike" kern="1200" cap="none" spc="0" normalizeH="0" baseline="0" dirty="0">
                <a:ln>
                  <a:noFill/>
                </a:ln>
                <a:solidFill>
                  <a:schemeClr val="tx1"/>
                </a:solidFill>
                <a:effectLst/>
                <a:uLnTx/>
                <a:uFillTx/>
                <a:latin typeface="Arial"/>
                <a:ea typeface="+mn-ea"/>
                <a:cs typeface="Arial"/>
              </a:rPr>
              <a:t>Consider HRRm</a:t>
            </a:r>
            <a:r>
              <a:rPr kumimoji="0" lang="en-GB" sz="900" b="0" i="0" u="none" strike="noStrike" kern="1200" cap="none" spc="0" normalizeH="0" baseline="0" dirty="0">
                <a:ln>
                  <a:noFill/>
                </a:ln>
                <a:solidFill>
                  <a:schemeClr val="tx1"/>
                </a:solidFill>
                <a:effectLst/>
                <a:uLnTx/>
                <a:uFillTx/>
                <a:latin typeface="Arial"/>
                <a:ea typeface="+mn-ea"/>
                <a:cs typeface="Arial"/>
              </a:rPr>
              <a:t> and </a:t>
            </a:r>
            <a:r>
              <a:rPr kumimoji="0" lang="en-GB" sz="900" b="1" i="0" u="none" strike="noStrike" kern="1200" cap="none" spc="0" normalizeH="0" baseline="0" dirty="0">
                <a:ln>
                  <a:noFill/>
                </a:ln>
                <a:solidFill>
                  <a:schemeClr val="tx1"/>
                </a:solidFill>
                <a:effectLst/>
                <a:uLnTx/>
                <a:uFillTx/>
                <a:latin typeface="Arial"/>
                <a:ea typeface="+mn-ea"/>
                <a:cs typeface="Arial"/>
              </a:rPr>
              <a:t>dMRR </a:t>
            </a:r>
            <a:r>
              <a:rPr kumimoji="0" lang="en-GB" sz="900" b="0" i="0" u="none" strike="noStrike" kern="1200" cap="none" spc="0" normalizeH="0" baseline="0" dirty="0">
                <a:ln>
                  <a:noFill/>
                </a:ln>
                <a:solidFill>
                  <a:schemeClr val="tx1"/>
                </a:solidFill>
                <a:effectLst/>
                <a:uLnTx/>
                <a:uFillTx/>
                <a:latin typeface="Arial"/>
                <a:ea typeface="+mn-ea"/>
                <a:cs typeface="Arial"/>
              </a:rPr>
              <a:t>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all patients with </a:t>
            </a:r>
            <a:r>
              <a:rPr kumimoji="0" lang="en-GB" sz="900" b="1" i="0" u="none" strike="noStrike" kern="1200" cap="none" spc="0" normalizeH="0" baseline="0" dirty="0">
                <a:ln>
                  <a:noFill/>
                </a:ln>
                <a:solidFill>
                  <a:schemeClr val="tx1"/>
                </a:solidFill>
                <a:effectLst/>
                <a:uLnTx/>
                <a:uFillTx/>
                <a:latin typeface="Arial"/>
                <a:ea typeface="+mn-ea"/>
                <a:cs typeface="Arial"/>
              </a:rPr>
              <a:t>mPC</a:t>
            </a:r>
          </a:p>
        </p:txBody>
      </p:sp>
      <p:sp>
        <p:nvSpPr>
          <p:cNvPr id="4" name="TextBox 3">
            <a:extLst>
              <a:ext uri="{FF2B5EF4-FFF2-40B4-BE49-F238E27FC236}">
                <a16:creationId xmlns:a16="http://schemas.microsoft.com/office/drawing/2014/main" id="{5BB1FD43-00AD-54C4-9644-6EB4E2D4C320}"/>
              </a:ext>
            </a:extLst>
          </p:cNvPr>
          <p:cNvSpPr txBox="1"/>
          <p:nvPr/>
        </p:nvSpPr>
        <p:spPr>
          <a:xfrm>
            <a:off x="7135683" y="771925"/>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ESMO</a:t>
            </a:r>
            <a:r>
              <a:rPr kumimoji="0" lang="en-GB" sz="1400" b="1" i="0" u="none" strike="noStrike" kern="0" cap="none" spc="0" normalizeH="0" baseline="30000" dirty="0">
                <a:ln>
                  <a:noFill/>
                </a:ln>
                <a:effectLst/>
                <a:uLnTx/>
                <a:uFillTx/>
                <a:latin typeface="Arial"/>
                <a:ea typeface="+mn-ea"/>
                <a:cs typeface="Arial"/>
              </a:rPr>
              <a:t>1,2</a:t>
            </a:r>
            <a:endParaRPr kumimoji="0" lang="en-GB" sz="1400" b="0" i="0" u="none" strike="noStrike" kern="1200" cap="none" spc="0" normalizeH="0" baseline="30000" dirty="0">
              <a:ln>
                <a:noFill/>
              </a:ln>
              <a:effectLst/>
              <a:uLnTx/>
              <a:uFillTx/>
              <a:latin typeface="Arial"/>
              <a:ea typeface="+mn-ea"/>
              <a:cs typeface="Arial"/>
            </a:endParaRPr>
          </a:p>
        </p:txBody>
      </p:sp>
      <p:cxnSp>
        <p:nvCxnSpPr>
          <p:cNvPr id="85" name="Straight Connector 84">
            <a:extLst>
              <a:ext uri="{FF2B5EF4-FFF2-40B4-BE49-F238E27FC236}">
                <a16:creationId xmlns:a16="http://schemas.microsoft.com/office/drawing/2014/main" id="{C88A638B-82B7-2EAA-D693-558C7B84BB6A}"/>
              </a:ext>
            </a:extLst>
          </p:cNvPr>
          <p:cNvCxnSpPr>
            <a:cxnSpLocks/>
          </p:cNvCxnSpPr>
          <p:nvPr/>
        </p:nvCxnSpPr>
        <p:spPr>
          <a:xfrm>
            <a:off x="6801397" y="2708920"/>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43148AE-5687-210F-87DB-5DB3FCA47721}"/>
              </a:ext>
            </a:extLst>
          </p:cNvPr>
          <p:cNvCxnSpPr>
            <a:cxnSpLocks/>
          </p:cNvCxnSpPr>
          <p:nvPr/>
        </p:nvCxnSpPr>
        <p:spPr>
          <a:xfrm>
            <a:off x="6795786" y="1344468"/>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C91463-D3C8-3ABE-0130-6303B0865256}"/>
              </a:ext>
            </a:extLst>
          </p:cNvPr>
          <p:cNvCxnSpPr>
            <a:cxnSpLocks/>
          </p:cNvCxnSpPr>
          <p:nvPr/>
        </p:nvCxnSpPr>
        <p:spPr>
          <a:xfrm flipV="1">
            <a:off x="6553506" y="3077723"/>
            <a:ext cx="160467"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B42E82-E877-8D85-16B7-9D8BA6B64719}"/>
              </a:ext>
            </a:extLst>
          </p:cNvPr>
          <p:cNvPicPr>
            <a:picLocks noChangeAspect="1"/>
          </p:cNvPicPr>
          <p:nvPr/>
        </p:nvPicPr>
        <p:blipFill rotWithShape="1">
          <a:blip r:embed="rId6"/>
          <a:srcRect l="3866" b="7108"/>
          <a:stretch/>
        </p:blipFill>
        <p:spPr>
          <a:xfrm>
            <a:off x="250109" y="1306347"/>
            <a:ext cx="6400058" cy="3983383"/>
          </a:xfrm>
          <a:prstGeom prst="rect">
            <a:avLst/>
          </a:prstGeom>
        </p:spPr>
      </p:pic>
      <p:sp>
        <p:nvSpPr>
          <p:cNvPr id="79" name="Freeform: Shape 78">
            <a:extLst>
              <a:ext uri="{FF2B5EF4-FFF2-40B4-BE49-F238E27FC236}">
                <a16:creationId xmlns:a16="http://schemas.microsoft.com/office/drawing/2014/main" id="{00BB1B14-19DB-F5B7-4DD2-7EB8F3BA6616}"/>
              </a:ext>
            </a:extLst>
          </p:cNvPr>
          <p:cNvSpPr/>
          <p:nvPr/>
        </p:nvSpPr>
        <p:spPr>
          <a:xfrm rot="16200000">
            <a:off x="4428526" y="1917973"/>
            <a:ext cx="249677" cy="638777"/>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tx2">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78" name="Freeform: Shape 77">
            <a:extLst>
              <a:ext uri="{FF2B5EF4-FFF2-40B4-BE49-F238E27FC236}">
                <a16:creationId xmlns:a16="http://schemas.microsoft.com/office/drawing/2014/main" id="{D87FA4C2-F64D-7E3F-AF94-37BE66101869}"/>
              </a:ext>
            </a:extLst>
          </p:cNvPr>
          <p:cNvSpPr/>
          <p:nvPr/>
        </p:nvSpPr>
        <p:spPr>
          <a:xfrm>
            <a:off x="2185493" y="2068604"/>
            <a:ext cx="1408057" cy="295556"/>
          </a:xfrm>
          <a:custGeom>
            <a:avLst/>
            <a:gdLst>
              <a:gd name="connsiteX0" fmla="*/ 0 w 1699592"/>
              <a:gd name="connsiteY0" fmla="*/ 0 h 228600"/>
              <a:gd name="connsiteX1" fmla="*/ 0 w 1699592"/>
              <a:gd name="connsiteY1" fmla="*/ 228600 h 228600"/>
              <a:gd name="connsiteX2" fmla="*/ 1699592 w 1699592"/>
              <a:gd name="connsiteY2" fmla="*/ 228600 h 228600"/>
            </a:gdLst>
            <a:ahLst/>
            <a:cxnLst>
              <a:cxn ang="0">
                <a:pos x="connsiteX0" y="connsiteY0"/>
              </a:cxn>
              <a:cxn ang="0">
                <a:pos x="connsiteX1" y="connsiteY1"/>
              </a:cxn>
              <a:cxn ang="0">
                <a:pos x="connsiteX2" y="connsiteY2"/>
              </a:cxn>
            </a:cxnLst>
            <a:rect l="l" t="t" r="r" b="b"/>
            <a:pathLst>
              <a:path w="1699592" h="228600">
                <a:moveTo>
                  <a:pt x="0" y="0"/>
                </a:moveTo>
                <a:lnTo>
                  <a:pt x="0" y="228600"/>
                </a:lnTo>
                <a:lnTo>
                  <a:pt x="1699592" y="228600"/>
                </a:lnTo>
              </a:path>
            </a:pathLst>
          </a:custGeom>
          <a:noFill/>
          <a:ln w="19050">
            <a:solidFill>
              <a:schemeClr val="accent1">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8B13776-A828-46CC-8F6E-8233F866C440}"/>
              </a:ext>
            </a:extLst>
          </p:cNvPr>
          <p:cNvSpPr/>
          <p:nvPr/>
        </p:nvSpPr>
        <p:spPr bwMode="auto">
          <a:xfrm>
            <a:off x="407538" y="1680522"/>
            <a:ext cx="45176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Primary</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34E70020-1146-412D-AADD-1613B4FC36C5}"/>
              </a:ext>
            </a:extLst>
          </p:cNvPr>
          <p:cNvSpPr/>
          <p:nvPr/>
        </p:nvSpPr>
        <p:spPr bwMode="auto">
          <a:xfrm>
            <a:off x="1044176" y="1680522"/>
            <a:ext cx="5545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Adjuvant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4" name="Rectangle 33">
            <a:extLst>
              <a:ext uri="{FF2B5EF4-FFF2-40B4-BE49-F238E27FC236}">
                <a16:creationId xmlns:a16="http://schemas.microsoft.com/office/drawing/2014/main" id="{E0EBC466-0265-44EF-B930-7C502E5E29C2}"/>
              </a:ext>
            </a:extLst>
          </p:cNvPr>
          <p:cNvSpPr/>
          <p:nvPr/>
        </p:nvSpPr>
        <p:spPr bwMode="auto">
          <a:xfrm>
            <a:off x="1837515" y="1680522"/>
            <a:ext cx="694081"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Biochemical recurrence</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A3382B24-51AC-4FEA-8EC8-02725FE70CAE}"/>
              </a:ext>
            </a:extLst>
          </p:cNvPr>
          <p:cNvSpPr/>
          <p:nvPr/>
        </p:nvSpPr>
        <p:spPr bwMode="auto">
          <a:xfrm>
            <a:off x="2768425" y="1680522"/>
            <a:ext cx="667988" cy="432000"/>
          </a:xfrm>
          <a:prstGeom prst="rect">
            <a:avLst/>
          </a:prstGeom>
          <a:solidFill>
            <a:schemeClr val="accent1">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mHSPC</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(inc. </a:t>
            </a:r>
            <a:r>
              <a:rPr kumimoji="0" lang="en-GB" sz="800" b="1" i="1" u="none" strike="noStrike" kern="1200" cap="none" spc="0" normalizeH="0" baseline="0" dirty="0">
                <a:ln>
                  <a:noFill/>
                </a:ln>
                <a:solidFill>
                  <a:schemeClr val="bg1"/>
                </a:solidFill>
                <a:effectLst/>
                <a:uLnTx/>
                <a:uFillTx/>
                <a:latin typeface="Arial"/>
                <a:ea typeface="+mn-ea"/>
                <a:cs typeface="Arial"/>
              </a:rPr>
              <a:t>de novo</a:t>
            </a:r>
            <a:r>
              <a:rPr kumimoji="0" lang="en-GB" sz="800" b="1" i="0" u="none" strike="noStrike" kern="1200" cap="none" spc="0" normalizeH="0" baseline="0" dirty="0">
                <a:ln>
                  <a:noFill/>
                </a:ln>
                <a:solidFill>
                  <a:schemeClr val="bg1"/>
                </a:solidFill>
                <a:effectLst/>
                <a:uLnTx/>
                <a:uFillTx/>
                <a:latin typeface="Arial"/>
                <a:ea typeface="+mn-ea"/>
                <a:cs typeface="Arial"/>
              </a:rPr>
              <a:t>)</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984B39C2-BAAF-4A09-B0A4-DB8A05E39AF6}"/>
              </a:ext>
            </a:extLst>
          </p:cNvPr>
          <p:cNvSpPr/>
          <p:nvPr/>
        </p:nvSpPr>
        <p:spPr bwMode="auto">
          <a:xfrm>
            <a:off x="4536896" y="1680522"/>
            <a:ext cx="667988"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1L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7" name="Rectangle 36">
            <a:extLst>
              <a:ext uri="{FF2B5EF4-FFF2-40B4-BE49-F238E27FC236}">
                <a16:creationId xmlns:a16="http://schemas.microsoft.com/office/drawing/2014/main" id="{683A74FF-F510-4721-AE11-B70843CCA949}"/>
              </a:ext>
            </a:extLst>
          </p:cNvPr>
          <p:cNvSpPr/>
          <p:nvPr/>
        </p:nvSpPr>
        <p:spPr bwMode="auto">
          <a:xfrm>
            <a:off x="5410762" y="1680522"/>
            <a:ext cx="578125"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2L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8" name="Rectangle 37">
            <a:extLst>
              <a:ext uri="{FF2B5EF4-FFF2-40B4-BE49-F238E27FC236}">
                <a16:creationId xmlns:a16="http://schemas.microsoft.com/office/drawing/2014/main" id="{3A8A2AB3-BB5A-48F3-B281-E69C55DBAC0B}"/>
              </a:ext>
            </a:extLst>
          </p:cNvPr>
          <p:cNvSpPr/>
          <p:nvPr/>
        </p:nvSpPr>
        <p:spPr bwMode="auto">
          <a:xfrm>
            <a:off x="6210651" y="1673229"/>
            <a:ext cx="451112" cy="432000"/>
          </a:xfrm>
          <a:prstGeom prst="rect">
            <a:avLst/>
          </a:prstGeom>
          <a:solidFill>
            <a:schemeClr val="tx2">
              <a:lumMod val="75000"/>
            </a:schemeClr>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3L</a:t>
            </a:r>
            <a:br>
              <a:rPr kumimoji="0" lang="en-GB" sz="800" b="1" i="0" u="none" strike="noStrike" kern="1200" cap="none" spc="0" normalizeH="0" baseline="0" dirty="0">
                <a:ln>
                  <a:noFill/>
                </a:ln>
                <a:solidFill>
                  <a:schemeClr val="bg1"/>
                </a:solidFill>
                <a:effectLst/>
                <a:uLnTx/>
                <a:uFillTx/>
                <a:latin typeface="Arial"/>
                <a:ea typeface="+mn-ea"/>
                <a:cs typeface="Arial"/>
              </a:rPr>
            </a:br>
            <a:r>
              <a:rPr kumimoji="0" lang="en-GB" sz="800" b="1" i="0" u="none" strike="noStrike" kern="1200" cap="none" spc="0" normalizeH="0" baseline="0" dirty="0">
                <a:ln>
                  <a:noFill/>
                </a:ln>
                <a:solidFill>
                  <a:schemeClr val="bg1"/>
                </a:solidFill>
                <a:effectLst/>
                <a:uLnTx/>
                <a:uFillTx/>
                <a:latin typeface="Arial"/>
                <a:ea typeface="+mn-ea"/>
                <a:cs typeface="Arial"/>
              </a:rPr>
              <a:t>mCRPC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sp>
        <p:nvSpPr>
          <p:cNvPr id="39" name="Rectangle 38">
            <a:extLst>
              <a:ext uri="{FF2B5EF4-FFF2-40B4-BE49-F238E27FC236}">
                <a16:creationId xmlns:a16="http://schemas.microsoft.com/office/drawing/2014/main" id="{627B9277-96C9-4E73-AF66-50E40FC87B28}"/>
              </a:ext>
            </a:extLst>
          </p:cNvPr>
          <p:cNvSpPr/>
          <p:nvPr/>
        </p:nvSpPr>
        <p:spPr bwMode="auto">
          <a:xfrm>
            <a:off x="3600918" y="2158259"/>
            <a:ext cx="728703" cy="432000"/>
          </a:xfrm>
          <a:prstGeom prst="rect">
            <a:avLst/>
          </a:prstGeom>
          <a:solidFill>
            <a:schemeClr val="accent1"/>
          </a:solidFill>
          <a:ln w="9525" cap="flat" cmpd="sng" algn="ctr">
            <a:noFill/>
            <a:prstDash val="solid"/>
            <a:round/>
            <a:headEnd type="none" w="med" len="med"/>
            <a:tailEnd type="none" w="med" len="med"/>
          </a:ln>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schemeClr val="bg1"/>
                </a:solidFill>
                <a:effectLst/>
                <a:uLnTx/>
                <a:uFillTx/>
                <a:latin typeface="Arial"/>
                <a:ea typeface="+mn-ea"/>
                <a:cs typeface="Arial"/>
              </a:rPr>
              <a:t>Non-metastatic CRPC</a:t>
            </a:r>
            <a:endParaRPr kumimoji="0" lang="en-GB" b="0" i="0" u="none" strike="noStrike" kern="1200" cap="none" spc="0" normalizeH="0" baseline="0" dirty="0">
              <a:ln>
                <a:noFill/>
              </a:ln>
              <a:solidFill>
                <a:schemeClr val="bg1"/>
              </a:solidFill>
              <a:effectLst/>
              <a:uLnTx/>
              <a:uFillTx/>
              <a:latin typeface="Arial"/>
              <a:ea typeface="+mn-ea"/>
              <a:cs typeface="Arial"/>
            </a:endParaRPr>
          </a:p>
        </p:txBody>
      </p:sp>
      <p:cxnSp>
        <p:nvCxnSpPr>
          <p:cNvPr id="66" name="Straight Arrow Connector 65">
            <a:extLst>
              <a:ext uri="{FF2B5EF4-FFF2-40B4-BE49-F238E27FC236}">
                <a16:creationId xmlns:a16="http://schemas.microsoft.com/office/drawing/2014/main" id="{997B2AF6-6FF4-00BA-C82A-239F7F7A44A3}"/>
              </a:ext>
            </a:extLst>
          </p:cNvPr>
          <p:cNvCxnSpPr>
            <a:cxnSpLocks/>
            <a:endCxn id="33" idx="1"/>
          </p:cNvCxnSpPr>
          <p:nvPr/>
        </p:nvCxnSpPr>
        <p:spPr>
          <a:xfrm>
            <a:off x="859306" y="1896522"/>
            <a:ext cx="1848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07C8B87-100B-EA20-54B1-00AB5B176CBF}"/>
              </a:ext>
            </a:extLst>
          </p:cNvPr>
          <p:cNvCxnSpPr>
            <a:cxnSpLocks/>
            <a:stCxn id="33" idx="3"/>
            <a:endCxn id="34" idx="1"/>
          </p:cNvCxnSpPr>
          <p:nvPr/>
        </p:nvCxnSpPr>
        <p:spPr>
          <a:xfrm>
            <a:off x="1598758" y="1896522"/>
            <a:ext cx="2387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33C4076-F827-EA32-8939-56DC19F79535}"/>
              </a:ext>
            </a:extLst>
          </p:cNvPr>
          <p:cNvCxnSpPr>
            <a:cxnSpLocks/>
            <a:stCxn id="34" idx="3"/>
          </p:cNvCxnSpPr>
          <p:nvPr/>
        </p:nvCxnSpPr>
        <p:spPr>
          <a:xfrm flipV="1">
            <a:off x="2531597" y="1896424"/>
            <a:ext cx="236827" cy="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73D1EA3-9740-DE1F-2179-EC5F90FB280E}"/>
              </a:ext>
            </a:extLst>
          </p:cNvPr>
          <p:cNvCxnSpPr>
            <a:cxnSpLocks/>
          </p:cNvCxnSpPr>
          <p:nvPr/>
        </p:nvCxnSpPr>
        <p:spPr>
          <a:xfrm flipV="1">
            <a:off x="3438559" y="1896325"/>
            <a:ext cx="1098337" cy="3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4FEBA86-4CDC-0598-996E-01D9BEF0CB76}"/>
              </a:ext>
            </a:extLst>
          </p:cNvPr>
          <p:cNvCxnSpPr>
            <a:cxnSpLocks/>
          </p:cNvCxnSpPr>
          <p:nvPr/>
        </p:nvCxnSpPr>
        <p:spPr>
          <a:xfrm flipV="1">
            <a:off x="5196769" y="1896156"/>
            <a:ext cx="213993" cy="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F855901-84E5-80FB-F1E8-9F73B2B3CB87}"/>
              </a:ext>
            </a:extLst>
          </p:cNvPr>
          <p:cNvCxnSpPr>
            <a:cxnSpLocks/>
          </p:cNvCxnSpPr>
          <p:nvPr/>
        </p:nvCxnSpPr>
        <p:spPr>
          <a:xfrm flipV="1">
            <a:off x="5977828" y="1894670"/>
            <a:ext cx="25273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CBA220D7-FA03-49B2-809D-9FB64B151349}"/>
              </a:ext>
            </a:extLst>
          </p:cNvPr>
          <p:cNvSpPr/>
          <p:nvPr/>
        </p:nvSpPr>
        <p:spPr>
          <a:xfrm>
            <a:off x="4536896" y="2893006"/>
            <a:ext cx="2089158" cy="324000"/>
          </a:xfrm>
          <a:prstGeom prst="round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defTabSz="914400">
              <a:spcBef>
                <a:spcPts val="50"/>
              </a:spcBef>
              <a:spcAft>
                <a:spcPts val="50"/>
              </a:spcAft>
            </a:pPr>
            <a:r>
              <a:rPr lang="en-GB" sz="1100" b="1" dirty="0">
                <a:solidFill>
                  <a:schemeClr val="tx1"/>
                </a:solidFill>
                <a:latin typeface="Arial"/>
                <a:cs typeface="Arial"/>
              </a:rPr>
              <a:t>Tumour testing</a:t>
            </a:r>
          </a:p>
        </p:txBody>
      </p:sp>
      <p:sp>
        <p:nvSpPr>
          <p:cNvPr id="43" name="Rectangle: Rounded Corners 42">
            <a:extLst>
              <a:ext uri="{FF2B5EF4-FFF2-40B4-BE49-F238E27FC236}">
                <a16:creationId xmlns:a16="http://schemas.microsoft.com/office/drawing/2014/main" id="{30C2D060-C664-4461-8FA3-80CE91C80012}"/>
              </a:ext>
            </a:extLst>
          </p:cNvPr>
          <p:cNvSpPr/>
          <p:nvPr/>
        </p:nvSpPr>
        <p:spPr>
          <a:xfrm>
            <a:off x="425391" y="3539126"/>
            <a:ext cx="6225710" cy="324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tx1"/>
                </a:solidFill>
                <a:effectLst/>
                <a:uLnTx/>
                <a:uFillTx/>
                <a:latin typeface="Arial"/>
                <a:ea typeface="+mn-ea"/>
                <a:cs typeface="Arial"/>
              </a:rPr>
              <a:t>Germline testing</a:t>
            </a:r>
          </a:p>
        </p:txBody>
      </p:sp>
      <p:cxnSp>
        <p:nvCxnSpPr>
          <p:cNvPr id="14" name="Straight Connector 13">
            <a:extLst>
              <a:ext uri="{FF2B5EF4-FFF2-40B4-BE49-F238E27FC236}">
                <a16:creationId xmlns:a16="http://schemas.microsoft.com/office/drawing/2014/main" id="{DF766AA8-DC3A-CF32-550A-A036F0801281}"/>
              </a:ext>
            </a:extLst>
          </p:cNvPr>
          <p:cNvCxnSpPr>
            <a:cxnSpLocks/>
          </p:cNvCxnSpPr>
          <p:nvPr/>
        </p:nvCxnSpPr>
        <p:spPr>
          <a:xfrm>
            <a:off x="6619350" y="3701126"/>
            <a:ext cx="18288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51CC7F3-9540-DD66-83C6-3797FCFA3841}"/>
              </a:ext>
            </a:extLst>
          </p:cNvPr>
          <p:cNvCxnSpPr>
            <a:cxnSpLocks/>
          </p:cNvCxnSpPr>
          <p:nvPr/>
        </p:nvCxnSpPr>
        <p:spPr>
          <a:xfrm>
            <a:off x="6807626" y="1329049"/>
            <a:ext cx="7706" cy="3881904"/>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734D1E5-B669-F711-69EA-6059422887D3}"/>
              </a:ext>
            </a:extLst>
          </p:cNvPr>
          <p:cNvSpPr txBox="1"/>
          <p:nvPr/>
        </p:nvSpPr>
        <p:spPr>
          <a:xfrm>
            <a:off x="3198251" y="5137823"/>
            <a:ext cx="64707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Time</a:t>
            </a:r>
          </a:p>
        </p:txBody>
      </p:sp>
      <p:sp>
        <p:nvSpPr>
          <p:cNvPr id="96" name="TextBox 95">
            <a:extLst>
              <a:ext uri="{FF2B5EF4-FFF2-40B4-BE49-F238E27FC236}">
                <a16:creationId xmlns:a16="http://schemas.microsoft.com/office/drawing/2014/main" id="{C7C0392B-3A6F-CF57-E964-BAB6D9E3A163}"/>
              </a:ext>
            </a:extLst>
          </p:cNvPr>
          <p:cNvSpPr txBox="1"/>
          <p:nvPr/>
        </p:nvSpPr>
        <p:spPr>
          <a:xfrm rot="16200000">
            <a:off x="-178644" y="3202444"/>
            <a:ext cx="781050" cy="278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a:ea typeface="+mn-ea"/>
                <a:cs typeface="Arial"/>
              </a:rPr>
              <a:t>PSA</a:t>
            </a:r>
          </a:p>
        </p:txBody>
      </p:sp>
      <p:sp>
        <p:nvSpPr>
          <p:cNvPr id="15" name="Rectangle: Rounded Corners 2">
            <a:extLst>
              <a:ext uri="{FF2B5EF4-FFF2-40B4-BE49-F238E27FC236}">
                <a16:creationId xmlns:a16="http://schemas.microsoft.com/office/drawing/2014/main" id="{BB76135D-B616-B152-B9D3-9EAD7C90A636}"/>
              </a:ext>
            </a:extLst>
          </p:cNvPr>
          <p:cNvSpPr/>
          <p:nvPr/>
        </p:nvSpPr>
        <p:spPr>
          <a:xfrm>
            <a:off x="6914400" y="4437112"/>
            <a:ext cx="5131972" cy="428853"/>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9388" marR="0" lvl="0" indent="-179388"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Recommend</a:t>
            </a:r>
            <a:r>
              <a:rPr kumimoji="0" lang="en-GB" sz="900" b="1" i="0" u="none" strike="noStrike" kern="1200" cap="none" spc="0" normalizeH="0" baseline="0" dirty="0">
                <a:ln>
                  <a:noFill/>
                </a:ln>
                <a:solidFill>
                  <a:schemeClr val="tx1"/>
                </a:solidFill>
                <a:effectLst/>
                <a:uLnTx/>
                <a:uFillTx/>
                <a:latin typeface="Arial"/>
                <a:ea typeface="+mn-ea"/>
                <a:cs typeface="Arial"/>
              </a:rPr>
              <a:t> HRRm</a:t>
            </a:r>
            <a:r>
              <a:rPr kumimoji="0" lang="en-GB" sz="900" b="0" i="0" u="none" strike="noStrike" kern="1200" cap="none" spc="0" normalizeH="0" baseline="0" dirty="0">
                <a:ln>
                  <a:noFill/>
                </a:ln>
                <a:solidFill>
                  <a:schemeClr val="tx1"/>
                </a:solidFill>
                <a:effectLst/>
                <a:uLnTx/>
                <a:uFillTx/>
                <a:latin typeface="Arial"/>
                <a:ea typeface="+mn-ea"/>
                <a:cs typeface="Arial"/>
              </a:rPr>
              <a:t> testing</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b="0" i="0" u="none" strike="noStrike" kern="1200" cap="none" spc="0" normalizeH="0" baseline="0" dirty="0">
                <a:ln>
                  <a:noFill/>
                </a:ln>
                <a:solidFill>
                  <a:schemeClr val="tx1"/>
                </a:solidFill>
                <a:effectLst/>
                <a:uLnTx/>
                <a:uFillTx/>
                <a:latin typeface="Arial"/>
                <a:ea typeface="+mn-ea"/>
                <a:cs typeface="Arial"/>
              </a:rPr>
              <a:t>in patients with </a:t>
            </a:r>
            <a:r>
              <a:rPr kumimoji="0" lang="en-GB" sz="900" b="1" i="0" u="none" strike="noStrike" kern="1200" cap="none" spc="0" normalizeH="0" baseline="0" dirty="0" err="1">
                <a:ln>
                  <a:noFill/>
                </a:ln>
                <a:solidFill>
                  <a:schemeClr val="tx1"/>
                </a:solidFill>
                <a:effectLst/>
                <a:uLnTx/>
                <a:uFillTx/>
                <a:latin typeface="Arial"/>
                <a:ea typeface="+mn-ea"/>
                <a:cs typeface="Arial"/>
              </a:rPr>
              <a:t>mPC</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i="0" u="none" strike="noStrike" kern="1200" cap="none" spc="0" normalizeH="0" baseline="0" dirty="0">
                <a:ln>
                  <a:noFill/>
                </a:ln>
                <a:solidFill>
                  <a:schemeClr val="tx1"/>
                </a:solidFill>
                <a:effectLst/>
                <a:uLnTx/>
                <a:uFillTx/>
                <a:latin typeface="Arial"/>
                <a:ea typeface="+mn-ea"/>
                <a:cs typeface="Arial"/>
              </a:rPr>
              <a:t>Consider for regional PC</a:t>
            </a:r>
          </a:p>
          <a:p>
            <a:pPr marL="179388" indent="-179388" defTabSz="914400">
              <a:spcBef>
                <a:spcPts val="50"/>
              </a:spcBef>
              <a:spcAft>
                <a:spcPts val="50"/>
              </a:spcAft>
              <a:buFont typeface="Arial" panose="020B0604020202020204" pitchFamily="34" charset="0"/>
              <a:buChar char="•"/>
              <a:defRPr/>
            </a:pPr>
            <a:r>
              <a:rPr kumimoji="0" lang="en-GB" sz="900" i="0" u="none" strike="noStrike" kern="1200" cap="none" spc="0" normalizeH="0" baseline="0" dirty="0">
                <a:ln>
                  <a:noFill/>
                </a:ln>
                <a:solidFill>
                  <a:schemeClr val="tx1"/>
                </a:solidFill>
                <a:effectLst/>
                <a:uLnTx/>
                <a:uFillTx/>
                <a:latin typeface="Arial"/>
                <a:ea typeface="+mn-ea"/>
                <a:cs typeface="Arial"/>
              </a:rPr>
              <a:t>Recommend testing for </a:t>
            </a:r>
            <a:r>
              <a:rPr kumimoji="0" lang="en-GB" sz="900" b="1" i="0" u="none" strike="noStrike" kern="1200" cap="none" spc="0" normalizeH="0" baseline="0" dirty="0">
                <a:ln>
                  <a:noFill/>
                </a:ln>
                <a:solidFill>
                  <a:schemeClr val="tx1"/>
                </a:solidFill>
                <a:effectLst/>
                <a:uLnTx/>
                <a:uFillTx/>
                <a:latin typeface="Arial"/>
                <a:ea typeface="+mn-ea"/>
                <a:cs typeface="Arial"/>
              </a:rPr>
              <a:t>MSI-H, </a:t>
            </a:r>
            <a:r>
              <a:rPr lang="en-GB" sz="900" b="1" dirty="0" err="1">
                <a:solidFill>
                  <a:schemeClr val="tx1"/>
                </a:solidFill>
                <a:latin typeface="Arial"/>
                <a:cs typeface="Arial"/>
              </a:rPr>
              <a:t>d</a:t>
            </a:r>
            <a:r>
              <a:rPr kumimoji="0" lang="en-GB" sz="900" b="1" i="0" u="none" strike="noStrike" kern="1200" cap="none" spc="0" normalizeH="0" baseline="0" dirty="0" err="1">
                <a:ln>
                  <a:noFill/>
                </a:ln>
                <a:solidFill>
                  <a:schemeClr val="tx1"/>
                </a:solidFill>
                <a:effectLst/>
                <a:uLnTx/>
                <a:uFillTx/>
                <a:latin typeface="Arial"/>
                <a:ea typeface="+mn-ea"/>
                <a:cs typeface="Arial"/>
              </a:rPr>
              <a:t>MMR</a:t>
            </a:r>
            <a:r>
              <a:rPr kumimoji="0" lang="en-GB" sz="900" b="1" i="0" u="none" strike="noStrike" kern="1200" cap="none" spc="0" normalizeH="0" baseline="0" dirty="0">
                <a:ln>
                  <a:noFill/>
                </a:ln>
                <a:solidFill>
                  <a:schemeClr val="tx1"/>
                </a:solidFill>
                <a:effectLst/>
                <a:uLnTx/>
                <a:uFillTx/>
                <a:latin typeface="Arial"/>
                <a:ea typeface="+mn-ea"/>
                <a:cs typeface="Arial"/>
              </a:rPr>
              <a:t> for </a:t>
            </a:r>
            <a:r>
              <a:rPr kumimoji="0" lang="en-GB" sz="900" b="1" i="0" u="none" strike="noStrike" kern="1200" cap="none" spc="0" normalizeH="0" baseline="0" dirty="0" err="1">
                <a:ln>
                  <a:noFill/>
                </a:ln>
                <a:solidFill>
                  <a:schemeClr val="tx1"/>
                </a:solidFill>
                <a:effectLst/>
                <a:uLnTx/>
                <a:uFillTx/>
                <a:latin typeface="Arial"/>
                <a:ea typeface="+mn-ea"/>
                <a:cs typeface="Arial"/>
              </a:rPr>
              <a:t>mCRPC</a:t>
            </a:r>
            <a:r>
              <a:rPr kumimoji="0" lang="en-GB" sz="900" b="1" i="0" u="none" strike="noStrike" kern="1200" cap="none" spc="0" normalizeH="0" baseline="0" dirty="0">
                <a:ln>
                  <a:noFill/>
                </a:ln>
                <a:solidFill>
                  <a:schemeClr val="tx1"/>
                </a:solidFill>
                <a:effectLst/>
                <a:uLnTx/>
                <a:uFillTx/>
                <a:latin typeface="Arial"/>
                <a:ea typeface="+mn-ea"/>
                <a:cs typeface="Arial"/>
              </a:rPr>
              <a:t>. </a:t>
            </a:r>
            <a:r>
              <a:rPr kumimoji="0" lang="en-GB" sz="900" i="0" u="none" strike="noStrike" kern="1200" cap="none" spc="0" normalizeH="0" baseline="0" dirty="0">
                <a:ln>
                  <a:noFill/>
                </a:ln>
                <a:solidFill>
                  <a:schemeClr val="tx1"/>
                </a:solidFill>
                <a:effectLst/>
                <a:uLnTx/>
                <a:uFillTx/>
                <a:latin typeface="Arial"/>
                <a:ea typeface="+mn-ea"/>
                <a:cs typeface="Arial"/>
              </a:rPr>
              <a:t>Consider for regional or CSPC</a:t>
            </a:r>
          </a:p>
          <a:p>
            <a:pPr marL="179388" indent="-179388" defTabSz="914400">
              <a:spcBef>
                <a:spcPts val="50"/>
              </a:spcBef>
              <a:spcAft>
                <a:spcPts val="50"/>
              </a:spcAft>
              <a:buFont typeface="Arial" panose="020B0604020202020204" pitchFamily="34" charset="0"/>
              <a:buChar char="•"/>
              <a:defRPr/>
            </a:pPr>
            <a:r>
              <a:rPr kumimoji="0" lang="en-GB" sz="900" i="0" u="none" strike="noStrike" kern="1200" cap="none" spc="0" normalizeH="0" baseline="0" dirty="0">
                <a:ln>
                  <a:noFill/>
                </a:ln>
                <a:solidFill>
                  <a:schemeClr val="tx1"/>
                </a:solidFill>
                <a:effectLst/>
                <a:uLnTx/>
                <a:uFillTx/>
                <a:latin typeface="Arial"/>
                <a:ea typeface="+mn-ea"/>
                <a:cs typeface="Arial"/>
              </a:rPr>
              <a:t>Consider </a:t>
            </a:r>
            <a:r>
              <a:rPr kumimoji="0" lang="en-GB" sz="900" b="1" i="0" u="none" strike="noStrike" kern="1200" cap="none" spc="0" normalizeH="0" baseline="0" dirty="0">
                <a:ln>
                  <a:noFill/>
                </a:ln>
                <a:solidFill>
                  <a:schemeClr val="tx1"/>
                </a:solidFill>
                <a:effectLst/>
                <a:uLnTx/>
                <a:uFillTx/>
                <a:latin typeface="Arial"/>
                <a:ea typeface="+mn-ea"/>
                <a:cs typeface="Arial"/>
              </a:rPr>
              <a:t>TMB </a:t>
            </a:r>
            <a:r>
              <a:rPr kumimoji="0" lang="en-GB" sz="900" i="0" u="none" strike="noStrike" kern="1200" cap="none" spc="0" normalizeH="0" baseline="0" dirty="0">
                <a:ln>
                  <a:noFill/>
                </a:ln>
                <a:solidFill>
                  <a:schemeClr val="tx1"/>
                </a:solidFill>
                <a:effectLst/>
                <a:uLnTx/>
                <a:uFillTx/>
                <a:latin typeface="Arial"/>
                <a:ea typeface="+mn-ea"/>
                <a:cs typeface="Arial"/>
              </a:rPr>
              <a:t>testing for</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err="1">
                <a:ln>
                  <a:noFill/>
                </a:ln>
                <a:solidFill>
                  <a:schemeClr val="tx1"/>
                </a:solidFill>
                <a:effectLst/>
                <a:uLnTx/>
                <a:uFillTx/>
                <a:latin typeface="Arial"/>
                <a:ea typeface="+mn-ea"/>
                <a:cs typeface="Arial"/>
              </a:rPr>
              <a:t>mCRPC</a:t>
            </a:r>
            <a:r>
              <a:rPr kumimoji="0" lang="en-GB" sz="900" b="1" i="0" u="none" strike="noStrike" kern="1200" cap="none" spc="0" normalizeH="0" baseline="0" dirty="0">
                <a:ln>
                  <a:noFill/>
                </a:ln>
                <a:solidFill>
                  <a:schemeClr val="tx1"/>
                </a:solidFill>
                <a:effectLst/>
                <a:uLnTx/>
                <a:uFillTx/>
                <a:latin typeface="Arial"/>
                <a:ea typeface="+mn-ea"/>
                <a:cs typeface="Arial"/>
              </a:rPr>
              <a:t>  </a:t>
            </a:r>
          </a:p>
        </p:txBody>
      </p:sp>
      <p:sp>
        <p:nvSpPr>
          <p:cNvPr id="16" name="Rectangle: Rounded Corners 42">
            <a:extLst>
              <a:ext uri="{FF2B5EF4-FFF2-40B4-BE49-F238E27FC236}">
                <a16:creationId xmlns:a16="http://schemas.microsoft.com/office/drawing/2014/main" id="{B7FD3861-4ABA-3ECC-5C46-DE0112C16107}"/>
              </a:ext>
            </a:extLst>
          </p:cNvPr>
          <p:cNvSpPr/>
          <p:nvPr/>
        </p:nvSpPr>
        <p:spPr>
          <a:xfrm>
            <a:off x="6910812" y="3679676"/>
            <a:ext cx="5131971" cy="6854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900" dirty="0">
                <a:solidFill>
                  <a:schemeClr val="tx1"/>
                </a:solidFill>
                <a:latin typeface="Arial"/>
                <a:cs typeface="Arial"/>
              </a:rPr>
              <a:t>Metastatic, regional (node positive), very-high-risk </a:t>
            </a:r>
            <a:r>
              <a:rPr lang="en-US" sz="900" dirty="0" err="1">
                <a:solidFill>
                  <a:schemeClr val="tx1"/>
                </a:solidFill>
                <a:latin typeface="Arial"/>
                <a:cs typeface="Arial"/>
              </a:rPr>
              <a:t>localised</a:t>
            </a:r>
            <a:r>
              <a:rPr lang="en-US" sz="900" dirty="0">
                <a:solidFill>
                  <a:schemeClr val="tx1"/>
                </a:solidFill>
                <a:latin typeface="Arial"/>
                <a:cs typeface="Arial"/>
              </a:rPr>
              <a:t>, or high-risk </a:t>
            </a:r>
            <a:r>
              <a:rPr lang="en-US" sz="900" dirty="0" err="1">
                <a:solidFill>
                  <a:schemeClr val="tx1"/>
                </a:solidFill>
                <a:latin typeface="Arial"/>
                <a:cs typeface="Arial"/>
              </a:rPr>
              <a:t>localised</a:t>
            </a:r>
            <a:r>
              <a:rPr lang="en-US" sz="900" dirty="0">
                <a:solidFill>
                  <a:schemeClr val="tx1"/>
                </a:solidFill>
                <a:latin typeface="Arial"/>
                <a:cs typeface="Arial"/>
              </a:rPr>
              <a:t> </a:t>
            </a:r>
            <a:r>
              <a:rPr lang="en-GB" sz="900" dirty="0" err="1">
                <a:solidFill>
                  <a:schemeClr val="tx1"/>
                </a:solidFill>
                <a:latin typeface="Arial"/>
                <a:cs typeface="Arial"/>
              </a:rPr>
              <a:t>PCa</a:t>
            </a:r>
            <a:endParaRPr lang="en-GB" sz="900" dirty="0">
              <a:solidFill>
                <a:schemeClr val="tx1"/>
              </a:solidFill>
              <a:latin typeface="Arial"/>
              <a:cs typeface="Arial"/>
            </a:endParaRP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Family history of certain cancers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b="0" i="0" u="none" strike="noStrike" kern="1200" cap="none" spc="0" normalizeH="0" baseline="0" dirty="0">
                <a:ln>
                  <a:noFill/>
                </a:ln>
                <a:solidFill>
                  <a:schemeClr val="tx1"/>
                </a:solidFill>
                <a:effectLst/>
                <a:uLnTx/>
                <a:uFillTx/>
                <a:latin typeface="Arial"/>
                <a:ea typeface="+mn-ea"/>
                <a:cs typeface="Arial"/>
              </a:rPr>
              <a:t>Known family history of familial cancer risk mutation</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Personal history of breast cancer</a:t>
            </a:r>
            <a:endParaRPr kumimoji="0" lang="en-GB" sz="900" b="0" i="0" u="none" strike="noStrike" kern="1200" cap="none" spc="0" normalizeH="0" baseline="0" dirty="0">
              <a:ln>
                <a:noFill/>
              </a:ln>
              <a:solidFill>
                <a:schemeClr val="tx1"/>
              </a:solidFill>
              <a:effectLst/>
              <a:uLnTx/>
              <a:uFillTx/>
              <a:latin typeface="Arial"/>
              <a:ea typeface="+mn-ea"/>
              <a:cs typeface="Arial"/>
            </a:endParaRPr>
          </a:p>
        </p:txBody>
      </p:sp>
      <p:sp>
        <p:nvSpPr>
          <p:cNvPr id="17" name="TextBox 16">
            <a:extLst>
              <a:ext uri="{FF2B5EF4-FFF2-40B4-BE49-F238E27FC236}">
                <a16:creationId xmlns:a16="http://schemas.microsoft.com/office/drawing/2014/main" id="{A88605EA-A67C-69DA-A7EB-854A4D8854EC}"/>
              </a:ext>
            </a:extLst>
          </p:cNvPr>
          <p:cNvSpPr txBox="1"/>
          <p:nvPr/>
        </p:nvSpPr>
        <p:spPr>
          <a:xfrm>
            <a:off x="7088932" y="3429000"/>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NCCN</a:t>
            </a:r>
            <a:r>
              <a:rPr kumimoji="0" lang="en-GB" sz="1400" b="1" i="0" u="none" strike="noStrike" kern="0" cap="none" spc="0" normalizeH="0" baseline="30000" dirty="0">
                <a:ln>
                  <a:noFill/>
                </a:ln>
                <a:effectLst/>
                <a:uLnTx/>
                <a:uFillTx/>
                <a:latin typeface="Arial"/>
                <a:ea typeface="+mn-ea"/>
                <a:cs typeface="Arial"/>
              </a:rPr>
              <a:t>4</a:t>
            </a:r>
            <a:endParaRPr kumimoji="0" lang="en-GB" sz="1400" b="0" i="0" u="none" strike="noStrike" kern="1200" cap="none" spc="0" normalizeH="0" baseline="30000" dirty="0">
              <a:ln>
                <a:noFill/>
              </a:ln>
              <a:effectLst/>
              <a:uLnTx/>
              <a:uFillTx/>
              <a:latin typeface="Arial"/>
              <a:ea typeface="+mn-ea"/>
              <a:cs typeface="Arial"/>
            </a:endParaRPr>
          </a:p>
        </p:txBody>
      </p:sp>
      <p:sp>
        <p:nvSpPr>
          <p:cNvPr id="22" name="Rectangle: Rounded Corners 2">
            <a:extLst>
              <a:ext uri="{FF2B5EF4-FFF2-40B4-BE49-F238E27FC236}">
                <a16:creationId xmlns:a16="http://schemas.microsoft.com/office/drawing/2014/main" id="{38EA0A4D-F690-BDEC-A5D2-1CB4DD04CE3F}"/>
              </a:ext>
            </a:extLst>
          </p:cNvPr>
          <p:cNvSpPr/>
          <p:nvPr/>
        </p:nvSpPr>
        <p:spPr>
          <a:xfrm>
            <a:off x="6919742" y="5425481"/>
            <a:ext cx="5131972" cy="307775"/>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and other potential mutations 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b="1" i="0" u="none" strike="noStrike" kern="1200" cap="none" spc="0" normalizeH="0" baseline="0" dirty="0">
              <a:ln>
                <a:noFill/>
              </a:ln>
              <a:solidFill>
                <a:schemeClr val="tx1"/>
              </a:solidFill>
              <a:effectLst/>
              <a:uLnTx/>
              <a:uFillTx/>
              <a:latin typeface="Arial"/>
              <a:ea typeface="+mn-ea"/>
              <a:cs typeface="Arial"/>
            </a:endParaRPr>
          </a:p>
        </p:txBody>
      </p:sp>
      <p:sp>
        <p:nvSpPr>
          <p:cNvPr id="23" name="Rectangle: Rounded Corners 42">
            <a:extLst>
              <a:ext uri="{FF2B5EF4-FFF2-40B4-BE49-F238E27FC236}">
                <a16:creationId xmlns:a16="http://schemas.microsoft.com/office/drawing/2014/main" id="{13BE4487-1ECA-E74F-E444-D24F63924F9A}"/>
              </a:ext>
            </a:extLst>
          </p:cNvPr>
          <p:cNvSpPr/>
          <p:nvPr/>
        </p:nvSpPr>
        <p:spPr>
          <a:xfrm>
            <a:off x="6909660" y="5085184"/>
            <a:ext cx="5131971" cy="3077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kumimoji="0" lang="en-GB" sz="900" i="0" u="none" strike="noStrike" kern="1200" cap="none" spc="0" normalizeH="0" baseline="0" dirty="0">
                <a:ln>
                  <a:noFill/>
                </a:ln>
                <a:solidFill>
                  <a:schemeClr val="tx1"/>
                </a:solidFill>
                <a:effectLst/>
                <a:uLnTx/>
                <a:uFillTx/>
                <a:latin typeface="Arial"/>
                <a:ea typeface="+mn-ea"/>
                <a:cs typeface="Arial"/>
              </a:rPr>
              <a:t>Testing for </a:t>
            </a:r>
            <a:r>
              <a:rPr kumimoji="0" lang="en-GB" sz="900" b="1" i="0" u="none" strike="noStrike" kern="1200" cap="none" spc="0" normalizeH="0" baseline="0" dirty="0">
                <a:ln>
                  <a:noFill/>
                </a:ln>
                <a:solidFill>
                  <a:schemeClr val="tx1"/>
                </a:solidFill>
                <a:effectLst/>
                <a:uLnTx/>
                <a:uFillTx/>
                <a:latin typeface="Arial"/>
                <a:ea typeface="+mn-ea"/>
                <a:cs typeface="Arial"/>
              </a:rPr>
              <a:t>DDR, MSI </a:t>
            </a:r>
            <a:r>
              <a:rPr lang="en-GB" sz="900" b="1" dirty="0">
                <a:solidFill>
                  <a:schemeClr val="tx1"/>
                </a:solidFill>
                <a:latin typeface="Arial"/>
                <a:cs typeface="Arial"/>
              </a:rPr>
              <a:t>d</a:t>
            </a:r>
            <a:r>
              <a:rPr kumimoji="0" lang="en-GB" sz="900" b="1" i="0" u="none" strike="noStrike" kern="1200" cap="none" spc="0" normalizeH="0" baseline="0" dirty="0">
                <a:ln>
                  <a:noFill/>
                </a:ln>
                <a:solidFill>
                  <a:schemeClr val="tx1"/>
                </a:solidFill>
                <a:effectLst/>
                <a:uLnTx/>
                <a:uFillTx/>
                <a:latin typeface="Arial"/>
                <a:ea typeface="+mn-ea"/>
                <a:cs typeface="Arial"/>
              </a:rPr>
              <a:t>MMR</a:t>
            </a:r>
            <a:r>
              <a:rPr lang="en-GB" sz="900" b="1" dirty="0">
                <a:solidFill>
                  <a:schemeClr val="tx1"/>
                </a:solidFill>
                <a:latin typeface="Arial"/>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TMB </a:t>
            </a:r>
            <a:r>
              <a:rPr kumimoji="0" lang="en-GB" sz="900" i="0" u="none" strike="noStrike" kern="1200" cap="none" spc="0" normalizeH="0" baseline="0" dirty="0">
                <a:ln>
                  <a:noFill/>
                </a:ln>
                <a:solidFill>
                  <a:schemeClr val="tx1"/>
                </a:solidFill>
                <a:effectLst/>
                <a:uLnTx/>
                <a:uFillTx/>
                <a:latin typeface="Arial"/>
                <a:ea typeface="+mn-ea"/>
                <a:cs typeface="Arial"/>
              </a:rPr>
              <a:t>and other potential mutations </a:t>
            </a:r>
            <a:r>
              <a:rPr kumimoji="0" lang="en-GB" sz="900" b="1" i="0" u="none" strike="noStrike" kern="1200" cap="none" spc="0" normalizeH="0" baseline="0" dirty="0">
                <a:ln>
                  <a:noFill/>
                </a:ln>
                <a:solidFill>
                  <a:schemeClr val="tx1"/>
                </a:solidFill>
                <a:effectLst/>
                <a:uLnTx/>
                <a:uFillTx/>
                <a:latin typeface="Arial"/>
                <a:ea typeface="+mn-ea"/>
                <a:cs typeface="Arial"/>
              </a:rPr>
              <a:t>in</a:t>
            </a:r>
            <a:r>
              <a:rPr kumimoji="0" lang="en-GB" sz="900" b="0" i="0" u="none" strike="noStrike" kern="1200" cap="none" spc="0" normalizeH="0" baseline="0" dirty="0">
                <a:ln>
                  <a:noFill/>
                </a:ln>
                <a:solidFill>
                  <a:schemeClr val="tx1"/>
                </a:solidFill>
                <a:effectLst/>
                <a:uLnTx/>
                <a:uFillTx/>
                <a:latin typeface="Arial"/>
                <a:ea typeface="+mn-ea"/>
                <a:cs typeface="Arial"/>
              </a:rPr>
              <a:t> </a:t>
            </a:r>
            <a:r>
              <a:rPr kumimoji="0" lang="en-GB" sz="900" b="1" i="0" u="none" strike="noStrike" kern="1200" cap="none" spc="0" normalizeH="0" baseline="0" dirty="0">
                <a:ln>
                  <a:noFill/>
                </a:ln>
                <a:solidFill>
                  <a:schemeClr val="tx1"/>
                </a:solidFill>
                <a:effectLst/>
                <a:uLnTx/>
                <a:uFillTx/>
                <a:latin typeface="Arial"/>
                <a:ea typeface="+mn-ea"/>
                <a:cs typeface="Arial"/>
              </a:rPr>
              <a:t>mCRPC </a:t>
            </a:r>
            <a:r>
              <a:rPr kumimoji="0" lang="en-GB" sz="900" i="0" u="none" strike="noStrike" kern="1200" cap="none" spc="0" normalizeH="0" baseline="0" dirty="0">
                <a:ln>
                  <a:noFill/>
                </a:ln>
                <a:solidFill>
                  <a:schemeClr val="tx1"/>
                </a:solidFill>
                <a:effectLst/>
                <a:uLnTx/>
                <a:uFillTx/>
                <a:latin typeface="Arial"/>
                <a:ea typeface="+mn-ea"/>
                <a:cs typeface="Arial"/>
              </a:rPr>
              <a:t>patients</a:t>
            </a:r>
          </a:p>
          <a:p>
            <a:pPr marL="171450" marR="0" lvl="0" indent="-171450" algn="l" defTabSz="4572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GB" sz="900" dirty="0">
                <a:solidFill>
                  <a:schemeClr val="tx1"/>
                </a:solidFill>
                <a:latin typeface="Arial"/>
                <a:cs typeface="Arial"/>
              </a:rPr>
              <a:t>Consider for </a:t>
            </a:r>
            <a:r>
              <a:rPr lang="en-GB" sz="900" b="1" dirty="0">
                <a:solidFill>
                  <a:schemeClr val="tx1"/>
                </a:solidFill>
                <a:latin typeface="Arial"/>
                <a:cs typeface="Arial"/>
              </a:rPr>
              <a:t>mHSPC patients</a:t>
            </a:r>
            <a:endParaRPr kumimoji="0" lang="en-GB" sz="900" i="0" u="none" strike="noStrike" kern="1200" cap="none" spc="0" normalizeH="0" baseline="0" dirty="0">
              <a:ln>
                <a:noFill/>
              </a:ln>
              <a:solidFill>
                <a:schemeClr val="tx1"/>
              </a:solidFill>
              <a:effectLst/>
              <a:uLnTx/>
              <a:uFillTx/>
              <a:latin typeface="Arial"/>
              <a:ea typeface="+mn-ea"/>
              <a:cs typeface="Arial"/>
            </a:endParaRPr>
          </a:p>
        </p:txBody>
      </p:sp>
      <p:sp>
        <p:nvSpPr>
          <p:cNvPr id="25" name="TextBox 24">
            <a:extLst>
              <a:ext uri="{FF2B5EF4-FFF2-40B4-BE49-F238E27FC236}">
                <a16:creationId xmlns:a16="http://schemas.microsoft.com/office/drawing/2014/main" id="{788CE405-5900-0FA7-A651-B17669D52F69}"/>
              </a:ext>
            </a:extLst>
          </p:cNvPr>
          <p:cNvSpPr txBox="1"/>
          <p:nvPr/>
        </p:nvSpPr>
        <p:spPr>
          <a:xfrm>
            <a:off x="7088932" y="4830046"/>
            <a:ext cx="47934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effectLst/>
                <a:uLnTx/>
                <a:uFillTx/>
                <a:latin typeface="Arial"/>
                <a:ea typeface="+mn-ea"/>
                <a:cs typeface="Arial"/>
              </a:rPr>
              <a:t>AUA/SUO</a:t>
            </a:r>
            <a:r>
              <a:rPr kumimoji="0" lang="en-GB" sz="1400" b="1" i="0" u="none" strike="noStrike" kern="0" cap="none" spc="0" normalizeH="0" baseline="30000" dirty="0">
                <a:ln>
                  <a:noFill/>
                </a:ln>
                <a:effectLst/>
                <a:uLnTx/>
                <a:uFillTx/>
                <a:latin typeface="Arial"/>
                <a:ea typeface="+mn-ea"/>
                <a:cs typeface="Arial"/>
              </a:rPr>
              <a:t>5</a:t>
            </a:r>
            <a:endParaRPr kumimoji="0" lang="en-GB" sz="1400" b="0" i="0" u="none" strike="noStrike" kern="1200" cap="none" spc="0" normalizeH="0" baseline="30000" dirty="0">
              <a:ln>
                <a:noFill/>
              </a:ln>
              <a:effectLst/>
              <a:uLnTx/>
              <a:uFillTx/>
              <a:latin typeface="Arial"/>
              <a:ea typeface="+mn-ea"/>
              <a:cs typeface="Arial"/>
            </a:endParaRPr>
          </a:p>
        </p:txBody>
      </p:sp>
      <p:sp>
        <p:nvSpPr>
          <p:cNvPr id="6" name="TextBox 5">
            <a:extLst>
              <a:ext uri="{FF2B5EF4-FFF2-40B4-BE49-F238E27FC236}">
                <a16:creationId xmlns:a16="http://schemas.microsoft.com/office/drawing/2014/main" id="{AE88F03C-5B52-F7C5-C2BD-3F0CFB158520}"/>
              </a:ext>
            </a:extLst>
          </p:cNvPr>
          <p:cNvSpPr txBox="1"/>
          <p:nvPr/>
        </p:nvSpPr>
        <p:spPr>
          <a:xfrm>
            <a:off x="337453" y="5348264"/>
            <a:ext cx="1534074" cy="153888"/>
          </a:xfrm>
          <a:prstGeom prst="rect">
            <a:avLst/>
          </a:prstGeom>
          <a:noFill/>
        </p:spPr>
        <p:txBody>
          <a:bodyPr wrap="none" lIns="0" tIns="0" rIns="0" bIns="0" rtlCol="0">
            <a:spAutoFit/>
          </a:bodyPr>
          <a:lstStyle/>
          <a:p>
            <a:pPr algn="l"/>
            <a:r>
              <a:rPr lang="en-GB" sz="1000" dirty="0">
                <a:latin typeface="Arial" panose="020B0604020202020204" pitchFamily="34" charset="0"/>
                <a:ea typeface="Aileron" charset="0"/>
                <a:cs typeface="Arial" panose="020B0604020202020204" pitchFamily="34" charset="0"/>
              </a:rPr>
              <a:t>Based on </a:t>
            </a:r>
            <a:r>
              <a:rPr lang="en-GB" sz="1000" dirty="0" err="1">
                <a:latin typeface="Arial" panose="020B0604020202020204" pitchFamily="34" charset="0"/>
                <a:ea typeface="Aileron" charset="0"/>
                <a:cs typeface="Arial" panose="020B0604020202020204" pitchFamily="34" charset="0"/>
              </a:rPr>
              <a:t>Scher</a:t>
            </a:r>
            <a:r>
              <a:rPr lang="en-GB" sz="1000" dirty="0">
                <a:latin typeface="Arial" panose="020B0604020202020204" pitchFamily="34" charset="0"/>
                <a:ea typeface="Aileron" charset="0"/>
                <a:cs typeface="Arial" panose="020B0604020202020204" pitchFamily="34" charset="0"/>
              </a:rPr>
              <a:t> et al, 2016</a:t>
            </a:r>
          </a:p>
        </p:txBody>
      </p:sp>
      <p:cxnSp>
        <p:nvCxnSpPr>
          <p:cNvPr id="5" name="Straight Connector 4">
            <a:extLst>
              <a:ext uri="{FF2B5EF4-FFF2-40B4-BE49-F238E27FC236}">
                <a16:creationId xmlns:a16="http://schemas.microsoft.com/office/drawing/2014/main" id="{00C34CA4-3168-6A0F-4FDF-BF3D8FA30A8B}"/>
              </a:ext>
            </a:extLst>
          </p:cNvPr>
          <p:cNvCxnSpPr>
            <a:cxnSpLocks/>
          </p:cNvCxnSpPr>
          <p:nvPr/>
        </p:nvCxnSpPr>
        <p:spPr>
          <a:xfrm>
            <a:off x="6816080" y="4005064"/>
            <a:ext cx="13288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42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noProof="0" dirty="0"/>
              <a:t>BRCA2</a:t>
            </a:r>
            <a:r>
              <a:rPr lang="en-GB" noProof="0" dirty="0"/>
              <a:t> Carriers With Prostate Cancer Have Worse Prognosis</a:t>
            </a:r>
            <a:r>
              <a:rPr lang="en-GB" baseline="30000" noProof="0" dirty="0"/>
              <a:t>1,2</a:t>
            </a:r>
            <a:r>
              <a:rPr lang="en-GB" noProof="0" dirty="0"/>
              <a:t> </a:t>
            </a:r>
          </a:p>
        </p:txBody>
      </p:sp>
      <p:sp>
        <p:nvSpPr>
          <p:cNvPr id="4" name="Content Placeholder 3">
            <a:extLst>
              <a:ext uri="{FF2B5EF4-FFF2-40B4-BE49-F238E27FC236}">
                <a16:creationId xmlns:a16="http://schemas.microsoft.com/office/drawing/2014/main" id="{1E7FC65B-1A08-C04A-9DB7-7BFECE09556C}"/>
              </a:ext>
            </a:extLst>
          </p:cNvPr>
          <p:cNvSpPr>
            <a:spLocks noGrp="1"/>
          </p:cNvSpPr>
          <p:nvPr>
            <p:ph sz="quarter" idx="15"/>
          </p:nvPr>
        </p:nvSpPr>
        <p:spPr>
          <a:xfrm>
            <a:off x="620184" y="6309320"/>
            <a:ext cx="9796296" cy="365125"/>
          </a:xfrm>
        </p:spPr>
        <p:txBody>
          <a:bodyPr/>
          <a:lstStyle/>
          <a:p>
            <a:pPr lvl="0">
              <a:spcBef>
                <a:spcPts val="0"/>
              </a:spcBef>
            </a:pPr>
            <a:r>
              <a:rPr lang="en-GB" baseline="30000" dirty="0"/>
              <a:t>a </a:t>
            </a:r>
            <a:r>
              <a:rPr lang="en-GB" dirty="0"/>
              <a:t>Median survival not reached after a median of 64 months of follow-up</a:t>
            </a:r>
          </a:p>
          <a:p>
            <a:pPr lvl="0">
              <a:spcBef>
                <a:spcPts val="0"/>
              </a:spcBef>
            </a:pPr>
            <a:r>
              <a:rPr lang="en-GB" dirty="0"/>
              <a:t>BRCA1/2, breast cancer type 1/2 susceptibility protein; CI, confidence interval; MFS, metastasis-free survival; NR, not reached; y, years</a:t>
            </a:r>
          </a:p>
          <a:p>
            <a:pPr lvl="0">
              <a:spcBef>
                <a:spcPts val="0"/>
              </a:spcBef>
            </a:pPr>
            <a:r>
              <a:rPr lang="en-GB" dirty="0"/>
              <a:t>1. Castro E, et al. J Clin Oncol. 2013;31:1748-57; 2. Castro E, et al. Eur Urol. 2015;68:186-93</a:t>
            </a:r>
          </a:p>
        </p:txBody>
      </p:sp>
      <p:sp>
        <p:nvSpPr>
          <p:cNvPr id="5" name="Slide Number Placeholder 4">
            <a:extLst>
              <a:ext uri="{FF2B5EF4-FFF2-40B4-BE49-F238E27FC236}">
                <a16:creationId xmlns:a16="http://schemas.microsoft.com/office/drawing/2014/main" id="{A5A36680-AAE4-8244-81D6-7BDF569236EA}"/>
              </a:ext>
            </a:extLst>
          </p:cNvPr>
          <p:cNvSpPr>
            <a:spLocks noGrp="1"/>
          </p:cNvSpPr>
          <p:nvPr>
            <p:ph type="sldNum" sz="quarter" idx="4"/>
          </p:nvPr>
        </p:nvSpPr>
        <p:spPr/>
        <p:txBody>
          <a:bodyPr/>
          <a:lstStyle/>
          <a:p>
            <a:fld id="{FCE43C0F-8A7B-3A4B-9DB5-B3472E36E833}" type="slidenum">
              <a:rPr lang="en-GB" smtClean="0"/>
              <a:pPr/>
              <a:t>13</a:t>
            </a:fld>
            <a:endParaRPr lang="en-GB" dirty="0"/>
          </a:p>
        </p:txBody>
      </p:sp>
      <p:grpSp>
        <p:nvGrpSpPr>
          <p:cNvPr id="10" name="Group 9">
            <a:extLst>
              <a:ext uri="{FF2B5EF4-FFF2-40B4-BE49-F238E27FC236}">
                <a16:creationId xmlns:a16="http://schemas.microsoft.com/office/drawing/2014/main" id="{49BA78FE-B35C-9847-A1C2-061667F7314B}"/>
              </a:ext>
            </a:extLst>
          </p:cNvPr>
          <p:cNvGrpSpPr/>
          <p:nvPr/>
        </p:nvGrpSpPr>
        <p:grpSpPr>
          <a:xfrm>
            <a:off x="628650" y="1537620"/>
            <a:ext cx="10915650" cy="4252121"/>
            <a:chOff x="628650" y="1537620"/>
            <a:chExt cx="10915650" cy="4252121"/>
          </a:xfrm>
        </p:grpSpPr>
        <p:grpSp>
          <p:nvGrpSpPr>
            <p:cNvPr id="7" name="Group 6">
              <a:extLst>
                <a:ext uri="{FF2B5EF4-FFF2-40B4-BE49-F238E27FC236}">
                  <a16:creationId xmlns:a16="http://schemas.microsoft.com/office/drawing/2014/main" id="{E328298D-E695-4DAB-B4BF-4FC580DD72C6}"/>
                </a:ext>
              </a:extLst>
            </p:cNvPr>
            <p:cNvGrpSpPr/>
            <p:nvPr/>
          </p:nvGrpSpPr>
          <p:grpSpPr>
            <a:xfrm>
              <a:off x="628650" y="1537620"/>
              <a:ext cx="10915650" cy="4252121"/>
              <a:chOff x="628650" y="1537620"/>
              <a:chExt cx="10915650" cy="4252121"/>
            </a:xfrm>
          </p:grpSpPr>
          <p:pic>
            <p:nvPicPr>
              <p:cNvPr id="9" name="Picture 8" descr="150205290_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537620"/>
                <a:ext cx="10915650" cy="4252121"/>
              </a:xfrm>
              <a:prstGeom prst="rect">
                <a:avLst/>
              </a:prstGeom>
            </p:spPr>
          </p:pic>
          <p:sp>
            <p:nvSpPr>
              <p:cNvPr id="3" name="TextBox 2"/>
              <p:cNvSpPr txBox="1"/>
              <p:nvPr/>
            </p:nvSpPr>
            <p:spPr>
              <a:xfrm>
                <a:off x="9654125" y="2041554"/>
                <a:ext cx="987016" cy="211235"/>
              </a:xfrm>
              <a:prstGeom prst="rect">
                <a:avLst/>
              </a:prstGeom>
              <a:solidFill>
                <a:schemeClr val="bg1"/>
              </a:solidFill>
              <a:ln>
                <a:solidFill>
                  <a:schemeClr val="bg1"/>
                </a:solidFill>
              </a:ln>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77624"/>
                    </a:solidFill>
                    <a:effectLst/>
                    <a:uLnTx/>
                    <a:uFillTx/>
                    <a:latin typeface="Arial"/>
                    <a:ea typeface="+mn-ea"/>
                    <a:cs typeface="+mn-cs"/>
                  </a:rPr>
                  <a:t>Noncarriers</a:t>
                </a:r>
              </a:p>
            </p:txBody>
          </p:sp>
        </p:grpSp>
        <p:sp>
          <p:nvSpPr>
            <p:cNvPr id="6" name="TextBox 5">
              <a:extLst>
                <a:ext uri="{FF2B5EF4-FFF2-40B4-BE49-F238E27FC236}">
                  <a16:creationId xmlns:a16="http://schemas.microsoft.com/office/drawing/2014/main" id="{29D5EDE9-9E1A-6D45-B01B-E372E0BFA2CC}"/>
                </a:ext>
              </a:extLst>
            </p:cNvPr>
            <p:cNvSpPr txBox="1"/>
            <p:nvPr/>
          </p:nvSpPr>
          <p:spPr>
            <a:xfrm>
              <a:off x="6744072" y="2924944"/>
              <a:ext cx="1954061" cy="190396"/>
            </a:xfrm>
            <a:prstGeom prst="rect">
              <a:avLst/>
            </a:prstGeom>
            <a:solidFill>
              <a:schemeClr val="bg1"/>
            </a:solidFill>
          </p:spPr>
          <p:txBody>
            <a:bodyPr wrap="none" lIns="0" tIns="0" rIns="0" bIns="0" rtlCol="0">
              <a:noAutofit/>
            </a:bodyPr>
            <a:lstStyle/>
            <a:p>
              <a:pPr algn="ctr">
                <a:lnSpc>
                  <a:spcPct val="90000"/>
                </a:lnSpc>
              </a:pPr>
              <a:r>
                <a:rPr lang="en-US" sz="1200" b="1" i="1" dirty="0">
                  <a:solidFill>
                    <a:srgbClr val="002060"/>
                  </a:solidFill>
                  <a:latin typeface="Arial" panose="020B0604020202020204" pitchFamily="34" charset="0"/>
                  <a:ea typeface="Aileron" charset="0"/>
                  <a:cs typeface="Arial" panose="020B0604020202020204" pitchFamily="34" charset="0"/>
                </a:rPr>
                <a:t>BRCA1/2</a:t>
              </a:r>
              <a:r>
                <a:rPr lang="en-US" sz="1200" b="1" dirty="0">
                  <a:solidFill>
                    <a:srgbClr val="002060"/>
                  </a:solidFill>
                  <a:latin typeface="Arial" panose="020B0604020202020204" pitchFamily="34" charset="0"/>
                  <a:ea typeface="Aileron" charset="0"/>
                  <a:cs typeface="Arial" panose="020B0604020202020204" pitchFamily="34" charset="0"/>
                </a:rPr>
                <a:t> mutation carriers</a:t>
              </a:r>
            </a:p>
          </p:txBody>
        </p:sp>
      </p:grpSp>
    </p:spTree>
    <p:extLst>
      <p:ext uri="{BB962C8B-B14F-4D97-AF65-F5344CB8AC3E}">
        <p14:creationId xmlns:p14="http://schemas.microsoft.com/office/powerpoint/2010/main" val="16374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43B2E3-F024-493D-977A-CBB8650B4FE5}"/>
              </a:ext>
            </a:extLst>
          </p:cNvPr>
          <p:cNvSpPr>
            <a:spLocks noGrp="1"/>
          </p:cNvSpPr>
          <p:nvPr>
            <p:ph type="title"/>
          </p:nvPr>
        </p:nvSpPr>
        <p:spPr/>
        <p:txBody>
          <a:bodyPr>
            <a:noAutofit/>
          </a:bodyPr>
          <a:lstStyle/>
          <a:p>
            <a:r>
              <a:rPr lang="en-GB" sz="2200" dirty="0"/>
              <a:t>Patients WITH HRR</a:t>
            </a:r>
            <a:r>
              <a:rPr lang="en-GB" sz="2200" cap="none" dirty="0"/>
              <a:t> MUTATIONS</a:t>
            </a:r>
            <a:r>
              <a:rPr lang="en-GB" sz="2200" dirty="0"/>
              <a:t> (INCLUDING </a:t>
            </a:r>
            <a:r>
              <a:rPr lang="en-GB" sz="2200" i="1" dirty="0"/>
              <a:t>BRCA2 </a:t>
            </a:r>
            <a:r>
              <a:rPr lang="en-GB" sz="2200" cap="none" dirty="0"/>
              <a:t>MUTATIONS)</a:t>
            </a:r>
            <a:r>
              <a:rPr lang="en-GB" sz="2200" dirty="0"/>
              <a:t> ARE MORE LIKELY TO HAVE POOR OUTCOMES ON STANDARD-OF-CARE therapies</a:t>
            </a:r>
            <a:r>
              <a:rPr lang="en-GB" sz="2200" baseline="30000" dirty="0"/>
              <a:t>1-3</a:t>
            </a:r>
          </a:p>
        </p:txBody>
      </p:sp>
      <p:sp>
        <p:nvSpPr>
          <p:cNvPr id="7" name="Slide Number Placeholder 6">
            <a:extLst>
              <a:ext uri="{FF2B5EF4-FFF2-40B4-BE49-F238E27FC236}">
                <a16:creationId xmlns:a16="http://schemas.microsoft.com/office/drawing/2014/main" id="{6027EAA1-06B8-4E46-B4FC-4342CD9966FF}"/>
              </a:ext>
            </a:extLst>
          </p:cNvPr>
          <p:cNvSpPr>
            <a:spLocks noGrp="1"/>
          </p:cNvSpPr>
          <p:nvPr>
            <p:ph type="sldNum" sz="quarter" idx="4"/>
          </p:nvPr>
        </p:nvSpPr>
        <p:spPr/>
        <p:txBody>
          <a:bodyPr/>
          <a:lstStyle/>
          <a:p>
            <a:fld id="{4FF61421-0D1F-374C-A6EF-D3B8E531EC5C}" type="slidenum">
              <a:rPr lang="en-GB" smtClean="0"/>
              <a:pPr/>
              <a:t>14</a:t>
            </a:fld>
            <a:endParaRPr lang="en-GB" dirty="0"/>
          </a:p>
        </p:txBody>
      </p:sp>
      <p:sp>
        <p:nvSpPr>
          <p:cNvPr id="21" name="Content Placeholder 20">
            <a:extLst>
              <a:ext uri="{FF2B5EF4-FFF2-40B4-BE49-F238E27FC236}">
                <a16:creationId xmlns:a16="http://schemas.microsoft.com/office/drawing/2014/main" id="{40C0C63C-9344-4B4A-BA03-3BA2A7397E43}"/>
              </a:ext>
            </a:extLst>
          </p:cNvPr>
          <p:cNvSpPr>
            <a:spLocks noGrp="1"/>
          </p:cNvSpPr>
          <p:nvPr>
            <p:ph sz="quarter" idx="15"/>
          </p:nvPr>
        </p:nvSpPr>
        <p:spPr>
          <a:xfrm>
            <a:off x="620183" y="6307597"/>
            <a:ext cx="11049737" cy="376172"/>
          </a:xfrm>
        </p:spPr>
        <p:txBody>
          <a:bodyPr anchor="b" anchorCtr="0"/>
          <a:lstStyle/>
          <a:p>
            <a:r>
              <a:rPr lang="en-GB" dirty="0">
                <a:solidFill>
                  <a:schemeClr val="tx2"/>
                </a:solidFill>
              </a:rPr>
              <a:t>BRCA2, breast cancer gene 2; CI, confidence interval; CSS, cause-specific survival; ctDNA, circulating tumour DNA; HRR, homologous recombination repair; mCRPC, metastatic castration-resistant prostate cancer; PFS, progression-free survival</a:t>
            </a:r>
          </a:p>
          <a:p>
            <a:r>
              <a:rPr lang="en-GB" spc="-40" dirty="0">
                <a:solidFill>
                  <a:schemeClr val="tx2"/>
                </a:solidFill>
              </a:rPr>
              <a:t>1. Adapted from: Castro E, et al. J Clin Oncol. 2019;6:490-503; 2. Annala M, et al. Eur Urol. 2017;72:34-42; 3. Annala M, et al. Cancer Discov. 2018;8:444-57</a:t>
            </a:r>
          </a:p>
        </p:txBody>
      </p:sp>
      <p:sp>
        <p:nvSpPr>
          <p:cNvPr id="4" name="Title 6">
            <a:extLst>
              <a:ext uri="{FF2B5EF4-FFF2-40B4-BE49-F238E27FC236}">
                <a16:creationId xmlns:a16="http://schemas.microsoft.com/office/drawing/2014/main" id="{C4759D91-6121-4286-9035-C85DCA819876}"/>
              </a:ext>
            </a:extLst>
          </p:cNvPr>
          <p:cNvSpPr txBox="1">
            <a:spLocks/>
          </p:cNvSpPr>
          <p:nvPr/>
        </p:nvSpPr>
        <p:spPr>
          <a:xfrm>
            <a:off x="263071" y="-123785"/>
            <a:ext cx="11665859" cy="476704"/>
          </a:xfrm>
          <a:prstGeom prst="rect">
            <a:avLst/>
          </a:prstGeom>
        </p:spPr>
        <p:txBody>
          <a:bodyPr/>
          <a:lstStyle>
            <a:lvl1pPr algn="ctr" defTabSz="914400" rtl="0" eaLnBrk="1" latinLnBrk="0" hangingPunct="1">
              <a:lnSpc>
                <a:spcPct val="90000"/>
              </a:lnSpc>
              <a:spcBef>
                <a:spcPct val="0"/>
              </a:spcBef>
              <a:buNone/>
              <a:defRPr sz="4000" b="1" kern="1200">
                <a:solidFill>
                  <a:schemeClr val="accent1"/>
                </a:solidFill>
                <a:latin typeface="Agency FB" panose="020F0502020204030204" pitchFamily="34" charset="0"/>
                <a:ea typeface="Silom" pitchFamily="2" charset="-34"/>
                <a:cs typeface="Agency FB" panose="020F0502020204030204" pitchFamily="34" charset="0"/>
              </a:defRPr>
            </a:lvl1pPr>
          </a:lstStyle>
          <a:p>
            <a:endParaRPr lang="en-GB" dirty="0"/>
          </a:p>
        </p:txBody>
      </p:sp>
      <p:pic>
        <p:nvPicPr>
          <p:cNvPr id="8" name="Picture 7" descr="A screenshot of a cell phone&#10;&#10;Description automatically generated">
            <a:extLst>
              <a:ext uri="{FF2B5EF4-FFF2-40B4-BE49-F238E27FC236}">
                <a16:creationId xmlns:a16="http://schemas.microsoft.com/office/drawing/2014/main" id="{47FBE5B7-1190-48C2-9EBE-FC7B5B548F58}"/>
              </a:ext>
            </a:extLst>
          </p:cNvPr>
          <p:cNvPicPr>
            <a:picLocks noChangeAspect="1"/>
          </p:cNvPicPr>
          <p:nvPr/>
        </p:nvPicPr>
        <p:blipFill>
          <a:blip r:embed="rId3"/>
          <a:stretch>
            <a:fillRect/>
          </a:stretch>
        </p:blipFill>
        <p:spPr>
          <a:xfrm>
            <a:off x="-237163" y="1950715"/>
            <a:ext cx="6578761" cy="3746995"/>
          </a:xfrm>
          <a:prstGeom prst="rect">
            <a:avLst/>
          </a:prstGeom>
        </p:spPr>
      </p:pic>
      <p:sp>
        <p:nvSpPr>
          <p:cNvPr id="14" name="Rectangle: Diagonal Corners Rounded 13">
            <a:extLst>
              <a:ext uri="{FF2B5EF4-FFF2-40B4-BE49-F238E27FC236}">
                <a16:creationId xmlns:a16="http://schemas.microsoft.com/office/drawing/2014/main" id="{A8C4F6C4-B337-44F3-A881-AF8E4F7E5C01}"/>
              </a:ext>
            </a:extLst>
          </p:cNvPr>
          <p:cNvSpPr/>
          <p:nvPr/>
        </p:nvSpPr>
        <p:spPr>
          <a:xfrm>
            <a:off x="368469" y="1291456"/>
            <a:ext cx="6080459" cy="643957"/>
          </a:xfrm>
          <a:prstGeom prst="round2DiagRect">
            <a:avLst/>
          </a:prstGeom>
          <a:solidFill>
            <a:schemeClr val="accent1">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400" dirty="0">
                <a:solidFill>
                  <a:schemeClr val="tx1"/>
                </a:solidFill>
                <a:latin typeface="Arial" panose="020B0604020202020204" pitchFamily="34" charset="0"/>
                <a:cs typeface="Arial" panose="020B0604020202020204" pitchFamily="34" charset="0"/>
              </a:rPr>
              <a:t>Patients with </a:t>
            </a:r>
            <a:r>
              <a:rPr lang="en-GB" sz="1400" b="1" dirty="0">
                <a:solidFill>
                  <a:schemeClr val="tx1"/>
                </a:solidFill>
                <a:latin typeface="Arial" panose="020B0604020202020204" pitchFamily="34" charset="0"/>
                <a:cs typeface="Arial" panose="020B0604020202020204" pitchFamily="34" charset="0"/>
              </a:rPr>
              <a:t>germline HRR mutations</a:t>
            </a:r>
            <a:r>
              <a:rPr lang="en-GB" sz="1400" dirty="0">
                <a:solidFill>
                  <a:schemeClr val="tx1"/>
                </a:solidFill>
                <a:latin typeface="Arial" panose="020B0604020202020204" pitchFamily="34" charset="0"/>
                <a:cs typeface="Arial" panose="020B0604020202020204" pitchFamily="34" charset="0"/>
              </a:rPr>
              <a:t> including </a:t>
            </a:r>
            <a:r>
              <a:rPr lang="en-GB" sz="1400" i="1" dirty="0">
                <a:solidFill>
                  <a:schemeClr val="tx1"/>
                </a:solidFill>
                <a:latin typeface="Arial" panose="020B0604020202020204" pitchFamily="34" charset="0"/>
                <a:cs typeface="Arial" panose="020B0604020202020204" pitchFamily="34" charset="0"/>
              </a:rPr>
              <a:t>BRCA2</a:t>
            </a:r>
            <a:r>
              <a:rPr lang="en-GB" sz="1400" dirty="0">
                <a:solidFill>
                  <a:schemeClr val="tx1"/>
                </a:solidFill>
                <a:latin typeface="Arial" panose="020B0604020202020204" pitchFamily="34" charset="0"/>
                <a:cs typeface="Arial" panose="020B0604020202020204" pitchFamily="34" charset="0"/>
              </a:rPr>
              <a:t> mutations are more likely to have </a:t>
            </a:r>
            <a:r>
              <a:rPr lang="en-GB" sz="1400" b="1" dirty="0">
                <a:solidFill>
                  <a:schemeClr val="tx1"/>
                </a:solidFill>
                <a:latin typeface="Arial" panose="020B0604020202020204" pitchFamily="34" charset="0"/>
                <a:cs typeface="Arial" panose="020B0604020202020204" pitchFamily="34" charset="0"/>
              </a:rPr>
              <a:t>poor outcomes </a:t>
            </a:r>
            <a:r>
              <a:rPr lang="en-GB" sz="1400" dirty="0">
                <a:solidFill>
                  <a:schemeClr val="tx1"/>
                </a:solidFill>
                <a:latin typeface="Arial" panose="020B0604020202020204" pitchFamily="34" charset="0"/>
                <a:cs typeface="Arial" panose="020B0604020202020204" pitchFamily="34" charset="0"/>
              </a:rPr>
              <a:t>on standard-of care-therapies</a:t>
            </a:r>
            <a:r>
              <a:rPr lang="en-GB" sz="1400" baseline="30000" dirty="0">
                <a:solidFill>
                  <a:schemeClr val="tx1"/>
                </a:solidFill>
                <a:latin typeface="Arial" panose="020B0604020202020204" pitchFamily="34" charset="0"/>
                <a:cs typeface="Arial" panose="020B0604020202020204" pitchFamily="34" charset="0"/>
              </a:rPr>
              <a:t>1,2</a:t>
            </a:r>
          </a:p>
        </p:txBody>
      </p:sp>
      <p:sp>
        <p:nvSpPr>
          <p:cNvPr id="16" name="Rectangle: Diagonal Corners Rounded 15">
            <a:extLst>
              <a:ext uri="{FF2B5EF4-FFF2-40B4-BE49-F238E27FC236}">
                <a16:creationId xmlns:a16="http://schemas.microsoft.com/office/drawing/2014/main" id="{05295B9E-3BE2-4217-A009-084998DA9DA8}"/>
              </a:ext>
            </a:extLst>
          </p:cNvPr>
          <p:cNvSpPr/>
          <p:nvPr/>
        </p:nvSpPr>
        <p:spPr>
          <a:xfrm>
            <a:off x="6637650" y="1291456"/>
            <a:ext cx="5171455" cy="643957"/>
          </a:xfrm>
          <a:prstGeom prst="round2DiagRect">
            <a:avLst/>
          </a:prstGeom>
          <a:solidFill>
            <a:schemeClr val="accent1">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400" b="1" dirty="0">
                <a:solidFill>
                  <a:schemeClr val="tx1"/>
                </a:solidFill>
                <a:latin typeface="Arial" panose="020B0604020202020204" pitchFamily="34" charset="0"/>
                <a:cs typeface="Arial" panose="020B0604020202020204" pitchFamily="34" charset="0"/>
              </a:rPr>
              <a:t>Poor responses </a:t>
            </a:r>
            <a:r>
              <a:rPr lang="en-GB" sz="1400" dirty="0">
                <a:solidFill>
                  <a:schemeClr val="tx1"/>
                </a:solidFill>
                <a:latin typeface="Arial" panose="020B0604020202020204" pitchFamily="34" charset="0"/>
                <a:cs typeface="Arial" panose="020B0604020202020204" pitchFamily="34" charset="0"/>
              </a:rPr>
              <a:t>to standard therapy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also seen for </a:t>
            </a:r>
            <a:r>
              <a:rPr lang="en-GB" sz="1400" b="1" dirty="0">
                <a:solidFill>
                  <a:schemeClr val="tx1"/>
                </a:solidFill>
                <a:latin typeface="Arial" panose="020B0604020202020204" pitchFamily="34" charset="0"/>
                <a:cs typeface="Arial" panose="020B0604020202020204" pitchFamily="34" charset="0"/>
              </a:rPr>
              <a:t>tumour HRR mutations</a:t>
            </a:r>
            <a:r>
              <a:rPr lang="en-GB" sz="1400" baseline="30000" dirty="0">
                <a:solidFill>
                  <a:schemeClr val="tx1"/>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83AB1705-FA6A-449D-974C-5058E0EBDD5F}"/>
              </a:ext>
            </a:extLst>
          </p:cNvPr>
          <p:cNvSpPr txBox="1"/>
          <p:nvPr/>
        </p:nvSpPr>
        <p:spPr>
          <a:xfrm rot="16200000">
            <a:off x="-849447" y="3518246"/>
            <a:ext cx="2671245" cy="307777"/>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CSS (%)</a:t>
            </a:r>
            <a:endParaRPr lang="en-GB" sz="1400" b="1" baseline="30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3A7B7A0-4720-45A5-B5C8-97DED12FA6DA}"/>
              </a:ext>
            </a:extLst>
          </p:cNvPr>
          <p:cNvSpPr txBox="1"/>
          <p:nvPr/>
        </p:nvSpPr>
        <p:spPr>
          <a:xfrm>
            <a:off x="2072223" y="5425479"/>
            <a:ext cx="1292887" cy="261610"/>
          </a:xfrm>
          <a:prstGeom prst="rect">
            <a:avLst/>
          </a:prstGeom>
          <a:solidFill>
            <a:schemeClr val="bg1"/>
          </a:solidFill>
        </p:spPr>
        <p:txBody>
          <a:bodyPr wrap="square" tIns="0" rtlCol="0">
            <a:spAutoFit/>
          </a:bodyPr>
          <a:lstStyle/>
          <a:p>
            <a:r>
              <a:rPr lang="en-GB" sz="1400" b="1" dirty="0">
                <a:latin typeface="Arial" panose="020B0604020202020204" pitchFamily="34" charset="0"/>
                <a:cs typeface="Arial" panose="020B0604020202020204" pitchFamily="34" charset="0"/>
              </a:rPr>
              <a:t>Months</a:t>
            </a:r>
            <a:endParaRPr lang="en-GB" sz="1400" b="1" baseline="30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DB45D0-FEC8-E742-9F7F-982978E4704C}"/>
              </a:ext>
            </a:extLst>
          </p:cNvPr>
          <p:cNvSpPr txBox="1"/>
          <p:nvPr/>
        </p:nvSpPr>
        <p:spPr>
          <a:xfrm>
            <a:off x="3529394" y="5436100"/>
            <a:ext cx="5072158" cy="523220"/>
          </a:xfrm>
          <a:prstGeom prst="rect">
            <a:avLst/>
          </a:prstGeom>
          <a:noFill/>
        </p:spPr>
        <p:txBody>
          <a:bodyPr wrap="none" rtlCol="0">
            <a:spAutoFit/>
          </a:bodyPr>
          <a:lstStyle/>
          <a:p>
            <a:r>
              <a:rPr lang="en-GB" sz="2800" b="1" dirty="0">
                <a:solidFill>
                  <a:schemeClr val="accent1"/>
                </a:solidFill>
                <a:latin typeface="Arial" panose="020B0604020202020204" pitchFamily="34" charset="0"/>
                <a:cs typeface="Arial" panose="020B0604020202020204" pitchFamily="34" charset="0"/>
              </a:rPr>
              <a:t>We clearly need to do better </a:t>
            </a:r>
          </a:p>
        </p:txBody>
      </p:sp>
      <p:pic>
        <p:nvPicPr>
          <p:cNvPr id="34" name="Picture 33" descr="A screenshot of a cell phone&#10;&#10;Description automatically generated">
            <a:extLst>
              <a:ext uri="{FF2B5EF4-FFF2-40B4-BE49-F238E27FC236}">
                <a16:creationId xmlns:a16="http://schemas.microsoft.com/office/drawing/2014/main" id="{E2FAA0E8-4C6B-874F-A5BB-57556FDB24AD}"/>
              </a:ext>
            </a:extLst>
          </p:cNvPr>
          <p:cNvPicPr>
            <a:picLocks noChangeAspect="1"/>
          </p:cNvPicPr>
          <p:nvPr/>
        </p:nvPicPr>
        <p:blipFill rotWithShape="1">
          <a:blip r:embed="rId3">
            <a:duotone>
              <a:schemeClr val="accent1">
                <a:shade val="45000"/>
                <a:satMod val="135000"/>
              </a:schemeClr>
              <a:prstClr val="white"/>
            </a:duotone>
          </a:blip>
          <a:srcRect l="17867" t="14010" r="29788" b="13719"/>
          <a:stretch/>
        </p:blipFill>
        <p:spPr>
          <a:xfrm>
            <a:off x="937150" y="2481790"/>
            <a:ext cx="3443602" cy="2707995"/>
          </a:xfrm>
          <a:prstGeom prst="rect">
            <a:avLst/>
          </a:prstGeom>
          <a:solidFill>
            <a:schemeClr val="bg1"/>
          </a:solidFill>
        </p:spPr>
      </p:pic>
      <p:graphicFrame>
        <p:nvGraphicFramePr>
          <p:cNvPr id="19" name="Table 20">
            <a:extLst>
              <a:ext uri="{FF2B5EF4-FFF2-40B4-BE49-F238E27FC236}">
                <a16:creationId xmlns:a16="http://schemas.microsoft.com/office/drawing/2014/main" id="{4435666B-D8E2-466D-AE92-85E87054967A}"/>
              </a:ext>
            </a:extLst>
          </p:cNvPr>
          <p:cNvGraphicFramePr>
            <a:graphicFrameLocks noGrp="1"/>
          </p:cNvGraphicFramePr>
          <p:nvPr>
            <p:extLst>
              <p:ext uri="{D42A27DB-BD31-4B8C-83A1-F6EECF244321}">
                <p14:modId xmlns:p14="http://schemas.microsoft.com/office/powerpoint/2010/main" val="719800295"/>
              </p:ext>
            </p:extLst>
          </p:nvPr>
        </p:nvGraphicFramePr>
        <p:xfrm>
          <a:off x="3698860" y="2589413"/>
          <a:ext cx="2642738" cy="1544320"/>
        </p:xfrm>
        <a:graphic>
          <a:graphicData uri="http://schemas.openxmlformats.org/drawingml/2006/table">
            <a:tbl>
              <a:tblPr firstRow="1" bandRow="1">
                <a:tableStyleId>{5C22544A-7EE6-4342-B048-85BDC9FD1C3A}</a:tableStyleId>
              </a:tblPr>
              <a:tblGrid>
                <a:gridCol w="1321369">
                  <a:extLst>
                    <a:ext uri="{9D8B030D-6E8A-4147-A177-3AD203B41FA5}">
                      <a16:colId xmlns:a16="http://schemas.microsoft.com/office/drawing/2014/main" val="2117557224"/>
                    </a:ext>
                  </a:extLst>
                </a:gridCol>
                <a:gridCol w="1321369">
                  <a:extLst>
                    <a:ext uri="{9D8B030D-6E8A-4147-A177-3AD203B41FA5}">
                      <a16:colId xmlns:a16="http://schemas.microsoft.com/office/drawing/2014/main" val="1945652446"/>
                    </a:ext>
                  </a:extLst>
                </a:gridCol>
              </a:tblGrid>
              <a:tr h="173989">
                <a:tc>
                  <a:txBody>
                    <a:bodyPr/>
                    <a:lstStyle/>
                    <a:p>
                      <a:r>
                        <a:rPr lang="en-GB" sz="800" dirty="0">
                          <a:solidFill>
                            <a:schemeClr val="tx1"/>
                          </a:solidFill>
                          <a:latin typeface="Arial" panose="020B0604020202020204" pitchFamily="34" charset="0"/>
                          <a:cs typeface="Arial" panose="020B0604020202020204" pitchFamily="34" charset="0"/>
                        </a:rPr>
                        <a:t>Group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a:solidFill>
                            <a:schemeClr val="tx1"/>
                          </a:solidFill>
                          <a:latin typeface="Arial" panose="020B0604020202020204" pitchFamily="34" charset="0"/>
                          <a:cs typeface="Arial" panose="020B0604020202020204" pitchFamily="34" charset="0"/>
                        </a:rPr>
                        <a:t>Median CSS (months)  (95% CI)</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343090"/>
                  </a:ext>
                </a:extLst>
              </a:tr>
              <a:tr h="447040">
                <a:tc>
                  <a:txBody>
                    <a:bodyPr/>
                    <a:lstStyle/>
                    <a:p>
                      <a:r>
                        <a:rPr lang="en-GB" sz="800" b="1" dirty="0">
                          <a:solidFill>
                            <a:schemeClr val="bg1"/>
                          </a:solidFill>
                          <a:latin typeface="Arial" panose="020B0604020202020204" pitchFamily="34" charset="0"/>
                          <a:cs typeface="Arial" panose="020B0604020202020204" pitchFamily="34" charset="0"/>
                        </a:rPr>
                        <a:t>Non-carriers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dirty="0">
                          <a:solidFill>
                            <a:schemeClr val="tx1"/>
                          </a:solidFill>
                          <a:latin typeface="Arial" panose="020B0604020202020204" pitchFamily="34" charset="0"/>
                          <a:cs typeface="Arial" panose="020B0604020202020204" pitchFamily="34" charset="0"/>
                        </a:rPr>
                        <a:t>33.2 (29.0-37.4)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336733"/>
                  </a:ext>
                </a:extLst>
              </a:tr>
              <a:tr h="447040">
                <a:tc>
                  <a:txBody>
                    <a:bodyPr/>
                    <a:lstStyle/>
                    <a:p>
                      <a:r>
                        <a:rPr lang="en-GB" sz="800" b="1" i="1" dirty="0">
                          <a:solidFill>
                            <a:schemeClr val="tx1"/>
                          </a:solidFill>
                          <a:latin typeface="Arial" panose="020B0604020202020204" pitchFamily="34" charset="0"/>
                          <a:cs typeface="Arial" panose="020B0604020202020204" pitchFamily="34" charset="0"/>
                        </a:rPr>
                        <a:t>BRCA2 </a:t>
                      </a:r>
                      <a:r>
                        <a:rPr lang="en-GB" sz="800" b="1" i="0" dirty="0">
                          <a:solidFill>
                            <a:schemeClr val="tx1"/>
                          </a:solidFill>
                          <a:latin typeface="Arial" panose="020B0604020202020204" pitchFamily="34" charset="0"/>
                          <a:cs typeface="Arial" panose="020B0604020202020204" pitchFamily="34" charset="0"/>
                        </a:rPr>
                        <a:t>mutation carriers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800" dirty="0">
                          <a:solidFill>
                            <a:schemeClr val="tx1"/>
                          </a:solidFill>
                          <a:latin typeface="Arial" panose="020B0604020202020204" pitchFamily="34" charset="0"/>
                          <a:cs typeface="Arial" panose="020B0604020202020204" pitchFamily="34" charset="0"/>
                        </a:rPr>
                        <a:t>17.4 (10.7-24.2)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92957"/>
                  </a:ext>
                </a:extLst>
              </a:tr>
              <a:tr h="284480">
                <a:tc gridSpan="2">
                  <a:txBody>
                    <a:bodyPr/>
                    <a:lstStyle/>
                    <a:p>
                      <a:pPr algn="ctr"/>
                      <a:r>
                        <a:rPr lang="en-GB" sz="800" dirty="0">
                          <a:solidFill>
                            <a:schemeClr val="tx1"/>
                          </a:solidFill>
                          <a:latin typeface="Arial" panose="020B0604020202020204" pitchFamily="34" charset="0"/>
                          <a:cs typeface="Arial" panose="020B0604020202020204" pitchFamily="34" charset="0"/>
                        </a:rPr>
                        <a:t>Log-rank test p=0.0266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274706844"/>
                  </a:ext>
                </a:extLst>
              </a:tr>
            </a:tbl>
          </a:graphicData>
        </a:graphic>
      </p:graphicFrame>
      <p:sp>
        <p:nvSpPr>
          <p:cNvPr id="18" name="TextBox 17">
            <a:extLst>
              <a:ext uri="{FF2B5EF4-FFF2-40B4-BE49-F238E27FC236}">
                <a16:creationId xmlns:a16="http://schemas.microsoft.com/office/drawing/2014/main" id="{5B784B9C-5E47-45BA-87DA-99A1D226C792}"/>
              </a:ext>
            </a:extLst>
          </p:cNvPr>
          <p:cNvSpPr txBox="1"/>
          <p:nvPr/>
        </p:nvSpPr>
        <p:spPr>
          <a:xfrm>
            <a:off x="937150" y="1941445"/>
            <a:ext cx="4389503" cy="523220"/>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Cancer-specific survival in patients with </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mCRPC with </a:t>
            </a:r>
            <a:r>
              <a:rPr lang="en-GB" sz="1400" b="1" i="1" dirty="0">
                <a:latin typeface="Arial" panose="020B0604020202020204" pitchFamily="34" charset="0"/>
                <a:cs typeface="Arial" panose="020B0604020202020204" pitchFamily="34" charset="0"/>
              </a:rPr>
              <a:t>BRCA2 </a:t>
            </a:r>
            <a:r>
              <a:rPr lang="en-GB" sz="1400" b="1" dirty="0">
                <a:latin typeface="Arial" panose="020B0604020202020204" pitchFamily="34" charset="0"/>
                <a:cs typeface="Arial" panose="020B0604020202020204" pitchFamily="34" charset="0"/>
              </a:rPr>
              <a:t>mutation</a:t>
            </a:r>
            <a:r>
              <a:rPr lang="en-GB" sz="1400" b="1" baseline="30000" dirty="0">
                <a:latin typeface="Arial" panose="020B0604020202020204" pitchFamily="34" charset="0"/>
                <a:cs typeface="Arial" panose="020B0604020202020204" pitchFamily="34" charset="0"/>
              </a:rPr>
              <a:t>1</a:t>
            </a:r>
          </a:p>
        </p:txBody>
      </p:sp>
      <p:pic>
        <p:nvPicPr>
          <p:cNvPr id="17" name="Picture 16" descr="A picture containing sitting, computer, table, computer&#10;&#10;Description automatically generated">
            <a:extLst>
              <a:ext uri="{FF2B5EF4-FFF2-40B4-BE49-F238E27FC236}">
                <a16:creationId xmlns:a16="http://schemas.microsoft.com/office/drawing/2014/main" id="{117E6F22-9EC3-625D-F94F-106A8E7583C8}"/>
              </a:ext>
            </a:extLst>
          </p:cNvPr>
          <p:cNvPicPr>
            <a:picLocks noChangeAspect="1"/>
          </p:cNvPicPr>
          <p:nvPr/>
        </p:nvPicPr>
        <p:blipFill rotWithShape="1">
          <a:blip r:embed="rId4"/>
          <a:srcRect b="17932"/>
          <a:stretch/>
        </p:blipFill>
        <p:spPr>
          <a:xfrm>
            <a:off x="6173969" y="1931186"/>
            <a:ext cx="5171456" cy="3802070"/>
          </a:xfrm>
          <a:prstGeom prst="rect">
            <a:avLst/>
          </a:prstGeom>
        </p:spPr>
      </p:pic>
      <p:sp>
        <p:nvSpPr>
          <p:cNvPr id="23" name="TextBox 22">
            <a:extLst>
              <a:ext uri="{FF2B5EF4-FFF2-40B4-BE49-F238E27FC236}">
                <a16:creationId xmlns:a16="http://schemas.microsoft.com/office/drawing/2014/main" id="{FE237C1C-5D23-1F8D-6470-BE2090406D47}"/>
              </a:ext>
            </a:extLst>
          </p:cNvPr>
          <p:cNvSpPr txBox="1"/>
          <p:nvPr/>
        </p:nvSpPr>
        <p:spPr>
          <a:xfrm rot="16200000">
            <a:off x="5630359" y="3518246"/>
            <a:ext cx="2671245" cy="307777"/>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PFS (%)</a:t>
            </a:r>
            <a:endParaRPr lang="en-GB" sz="1400" b="1" baseline="30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BDE8CA2-8592-8814-B73D-2A53E5AC3D82}"/>
              </a:ext>
            </a:extLst>
          </p:cNvPr>
          <p:cNvSpPr txBox="1"/>
          <p:nvPr/>
        </p:nvSpPr>
        <p:spPr>
          <a:xfrm>
            <a:off x="8601552" y="5425479"/>
            <a:ext cx="1292887" cy="261610"/>
          </a:xfrm>
          <a:prstGeom prst="rect">
            <a:avLst/>
          </a:prstGeom>
          <a:solidFill>
            <a:schemeClr val="bg1"/>
          </a:solidFill>
        </p:spPr>
        <p:txBody>
          <a:bodyPr wrap="square" tIns="0" rtlCol="0">
            <a:spAutoFit/>
          </a:bodyPr>
          <a:lstStyle/>
          <a:p>
            <a:r>
              <a:rPr lang="en-GB" sz="1400" b="1" dirty="0">
                <a:latin typeface="Arial" panose="020B0604020202020204" pitchFamily="34" charset="0"/>
                <a:cs typeface="Arial" panose="020B0604020202020204" pitchFamily="34" charset="0"/>
              </a:rPr>
              <a:t>Months</a:t>
            </a:r>
            <a:endParaRPr lang="en-GB" sz="1400" b="1" baseline="30000" dirty="0">
              <a:latin typeface="Arial" panose="020B0604020202020204" pitchFamily="34" charset="0"/>
              <a:cs typeface="Arial" panose="020B0604020202020204" pitchFamily="34" charset="0"/>
            </a:endParaRPr>
          </a:p>
        </p:txBody>
      </p:sp>
      <p:graphicFrame>
        <p:nvGraphicFramePr>
          <p:cNvPr id="6" name="Table 20">
            <a:extLst>
              <a:ext uri="{FF2B5EF4-FFF2-40B4-BE49-F238E27FC236}">
                <a16:creationId xmlns:a16="http://schemas.microsoft.com/office/drawing/2014/main" id="{0D363C64-3151-8DD8-2E97-FE1692838967}"/>
              </a:ext>
            </a:extLst>
          </p:cNvPr>
          <p:cNvGraphicFramePr>
            <a:graphicFrameLocks noGrp="1"/>
          </p:cNvGraphicFramePr>
          <p:nvPr/>
        </p:nvGraphicFramePr>
        <p:xfrm>
          <a:off x="9223377" y="2579885"/>
          <a:ext cx="2222400" cy="1399651"/>
        </p:xfrm>
        <a:graphic>
          <a:graphicData uri="http://schemas.openxmlformats.org/drawingml/2006/table">
            <a:tbl>
              <a:tblPr firstRow="1" bandRow="1">
                <a:tableStyleId>{5C22544A-7EE6-4342-B048-85BDC9FD1C3A}</a:tableStyleId>
              </a:tblPr>
              <a:tblGrid>
                <a:gridCol w="2222400">
                  <a:extLst>
                    <a:ext uri="{9D8B030D-6E8A-4147-A177-3AD203B41FA5}">
                      <a16:colId xmlns:a16="http://schemas.microsoft.com/office/drawing/2014/main" val="2117557224"/>
                    </a:ext>
                  </a:extLst>
                </a:gridCol>
              </a:tblGrid>
              <a:tr h="383705">
                <a:tc>
                  <a:txBody>
                    <a:bodyPr/>
                    <a:lstStyle/>
                    <a:p>
                      <a:pPr algn="l"/>
                      <a:r>
                        <a:rPr lang="en-GB" sz="800" b="1" dirty="0">
                          <a:solidFill>
                            <a:schemeClr val="tx1"/>
                          </a:solidFill>
                          <a:latin typeface="Arial" panose="020B0604020202020204" pitchFamily="34" charset="0"/>
                          <a:cs typeface="Arial" panose="020B0604020202020204" pitchFamily="34" charset="0"/>
                        </a:rPr>
                        <a:t>HRR defect</a:t>
                      </a:r>
                      <a:endParaRPr lang="en-GB" sz="8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343090"/>
                  </a:ext>
                </a:extLst>
              </a:tr>
              <a:tr h="383705">
                <a:tc>
                  <a:txBody>
                    <a:bodyPr/>
                    <a:lstStyle/>
                    <a:p>
                      <a:pPr algn="l"/>
                      <a:r>
                        <a:rPr lang="en-GB" sz="800" b="1" dirty="0">
                          <a:solidFill>
                            <a:schemeClr val="bg1"/>
                          </a:solidFill>
                          <a:latin typeface="Arial" panose="020B0604020202020204" pitchFamily="34" charset="0"/>
                          <a:cs typeface="Arial" panose="020B0604020202020204" pitchFamily="34" charset="0"/>
                        </a:rPr>
                        <a:t> Yes</a:t>
                      </a:r>
                      <a:endParaRPr lang="en-GB" sz="80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0E4D"/>
                    </a:solidFill>
                  </a:tcPr>
                </a:tc>
                <a:extLst>
                  <a:ext uri="{0D108BD9-81ED-4DB2-BD59-A6C34878D82A}">
                    <a16:rowId xmlns:a16="http://schemas.microsoft.com/office/drawing/2014/main" val="1822336733"/>
                  </a:ext>
                </a:extLst>
              </a:tr>
              <a:tr h="383705">
                <a:tc>
                  <a:txBody>
                    <a:bodyPr/>
                    <a:lstStyle/>
                    <a:p>
                      <a:pPr algn="l"/>
                      <a:r>
                        <a:rPr lang="en-GB" sz="800" b="1" dirty="0">
                          <a:solidFill>
                            <a:schemeClr val="bg1"/>
                          </a:solidFill>
                          <a:latin typeface="Arial" panose="020B0604020202020204" pitchFamily="34" charset="0"/>
                          <a:cs typeface="Arial" panose="020B0604020202020204" pitchFamily="34" charset="0"/>
                        </a:rPr>
                        <a:t> No</a:t>
                      </a:r>
                      <a:endParaRPr lang="en-GB" sz="800" i="1"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6EA5"/>
                    </a:solidFill>
                  </a:tcPr>
                </a:tc>
                <a:extLst>
                  <a:ext uri="{0D108BD9-81ED-4DB2-BD59-A6C34878D82A}">
                    <a16:rowId xmlns:a16="http://schemas.microsoft.com/office/drawing/2014/main" val="207592957"/>
                  </a:ext>
                </a:extLst>
              </a:tr>
              <a:tr h="248536">
                <a:tc>
                  <a:txBody>
                    <a:bodyPr/>
                    <a:lstStyle/>
                    <a:p>
                      <a:pPr algn="l"/>
                      <a:r>
                        <a:rPr lang="en-GB" sz="800" b="1" dirty="0">
                          <a:solidFill>
                            <a:schemeClr val="bg1"/>
                          </a:solidFill>
                          <a:latin typeface="Arial" panose="020B0604020202020204" pitchFamily="34" charset="0"/>
                          <a:cs typeface="Arial" panose="020B0604020202020204" pitchFamily="34" charset="0"/>
                        </a:rPr>
                        <a:t> ctDNA unquantifiable</a:t>
                      </a:r>
                      <a:endParaRPr lang="en-GB" sz="80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A6B1"/>
                    </a:solidFill>
                  </a:tcPr>
                </a:tc>
                <a:extLst>
                  <a:ext uri="{0D108BD9-81ED-4DB2-BD59-A6C34878D82A}">
                    <a16:rowId xmlns:a16="http://schemas.microsoft.com/office/drawing/2014/main" val="2274706844"/>
                  </a:ext>
                </a:extLst>
              </a:tr>
            </a:tbl>
          </a:graphicData>
        </a:graphic>
      </p:graphicFrame>
      <p:sp>
        <p:nvSpPr>
          <p:cNvPr id="25" name="TextBox 24">
            <a:extLst>
              <a:ext uri="{FF2B5EF4-FFF2-40B4-BE49-F238E27FC236}">
                <a16:creationId xmlns:a16="http://schemas.microsoft.com/office/drawing/2014/main" id="{A9619BE8-8E42-2FEE-76BC-BF2F4D57D2E5}"/>
              </a:ext>
            </a:extLst>
          </p:cNvPr>
          <p:cNvSpPr txBox="1"/>
          <p:nvPr/>
        </p:nvSpPr>
        <p:spPr>
          <a:xfrm>
            <a:off x="6910279" y="1936701"/>
            <a:ext cx="4535498" cy="523220"/>
          </a:xfrm>
          <a:prstGeom prst="rect">
            <a:avLst/>
          </a:prstGeom>
          <a:solidFill>
            <a:schemeClr val="bg1"/>
          </a:solidFill>
        </p:spPr>
        <p:txBody>
          <a:bodyPr wrap="square" rtlCol="0">
            <a:spAutoFit/>
          </a:bodyPr>
          <a:lstStyle/>
          <a:p>
            <a:pPr algn="ctr"/>
            <a:r>
              <a:rPr lang="en-GB" sz="1400" b="1" dirty="0">
                <a:latin typeface="Arial" panose="020B0604020202020204" pitchFamily="34" charset="0"/>
                <a:cs typeface="Arial" panose="020B0604020202020204" pitchFamily="34" charset="0"/>
              </a:rPr>
              <a:t>Time to progression in patients with </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mCRPC with HRR mutations</a:t>
            </a:r>
            <a:r>
              <a:rPr lang="en-GB" sz="1400" b="1" baseline="300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30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06361B-812B-4E83-9E48-074E36501A6B}"/>
              </a:ext>
            </a:extLst>
          </p:cNvPr>
          <p:cNvSpPr>
            <a:spLocks noGrp="1"/>
          </p:cNvSpPr>
          <p:nvPr>
            <p:ph type="body" idx="1"/>
          </p:nvPr>
        </p:nvSpPr>
        <p:spPr>
          <a:xfrm>
            <a:off x="609600" y="1575665"/>
            <a:ext cx="10972800" cy="702470"/>
          </a:xfrm>
        </p:spPr>
        <p:txBody>
          <a:bodyPr/>
          <a:lstStyle/>
          <a:p>
            <a:r>
              <a:rPr lang="en-GB" dirty="0"/>
              <a:t>PARP</a:t>
            </a:r>
            <a:r>
              <a:rPr lang="en-GB" cap="none" dirty="0"/>
              <a:t>i</a:t>
            </a:r>
            <a:r>
              <a:rPr lang="en-GB" dirty="0"/>
              <a:t> mechanism of action</a:t>
            </a:r>
          </a:p>
        </p:txBody>
      </p:sp>
      <p:sp>
        <p:nvSpPr>
          <p:cNvPr id="2" name="Title 1">
            <a:extLst>
              <a:ext uri="{FF2B5EF4-FFF2-40B4-BE49-F238E27FC236}">
                <a16:creationId xmlns:a16="http://schemas.microsoft.com/office/drawing/2014/main" id="{075B30A4-7997-4E4D-8138-0CC56031DF10}"/>
              </a:ext>
            </a:extLst>
          </p:cNvPr>
          <p:cNvSpPr>
            <a:spLocks noGrp="1"/>
          </p:cNvSpPr>
          <p:nvPr>
            <p:ph type="title"/>
          </p:nvPr>
        </p:nvSpPr>
        <p:spPr>
          <a:xfrm>
            <a:off x="619200" y="246566"/>
            <a:ext cx="9221216" cy="807285"/>
          </a:xfrm>
        </p:spPr>
        <p:txBody>
          <a:bodyPr>
            <a:normAutofit fontScale="90000"/>
          </a:bodyPr>
          <a:lstStyle/>
          <a:p>
            <a:r>
              <a:rPr lang="en-GB" sz="2500" dirty="0"/>
              <a:t>For patients with HRR</a:t>
            </a:r>
            <a:r>
              <a:rPr lang="en-GB" sz="2500" cap="none" dirty="0"/>
              <a:t>m</a:t>
            </a:r>
            <a:r>
              <a:rPr lang="en-GB" sz="2500" dirty="0"/>
              <a:t>, PARP</a:t>
            </a:r>
            <a:r>
              <a:rPr lang="en-GB" sz="2500" cap="none" dirty="0"/>
              <a:t>is</a:t>
            </a:r>
            <a:r>
              <a:rPr lang="en-GB" sz="2500" dirty="0"/>
              <a:t> are a treatment option as they trigger cell death in cancer cells with an HRR deficiency</a:t>
            </a:r>
            <a:r>
              <a:rPr lang="en-GB" sz="2500" baseline="30000" dirty="0"/>
              <a:t>1</a:t>
            </a:r>
          </a:p>
        </p:txBody>
      </p:sp>
      <p:sp>
        <p:nvSpPr>
          <p:cNvPr id="10" name="Content Placeholder 9">
            <a:extLst>
              <a:ext uri="{FF2B5EF4-FFF2-40B4-BE49-F238E27FC236}">
                <a16:creationId xmlns:a16="http://schemas.microsoft.com/office/drawing/2014/main" id="{A9D9A6C0-5C6E-7B4C-ADF2-C6256CDA5E8F}"/>
              </a:ext>
            </a:extLst>
          </p:cNvPr>
          <p:cNvSpPr>
            <a:spLocks noGrp="1"/>
          </p:cNvSpPr>
          <p:nvPr>
            <p:ph sz="quarter" idx="15"/>
          </p:nvPr>
        </p:nvSpPr>
        <p:spPr/>
        <p:txBody>
          <a:bodyPr/>
          <a:lstStyle/>
          <a:p>
            <a:r>
              <a:rPr lang="en-GB" dirty="0"/>
              <a:t>HRR(m), homologous recombination repair (mutation); PARP(i), poly-ADP ribose polymerase (inhibitor)</a:t>
            </a:r>
          </a:p>
          <a:p>
            <a:r>
              <a:rPr lang="en-GB" dirty="0"/>
              <a:t>Adapted from: 1. O’Connor MJ. Mol Cell. 2015;60:547-60 </a:t>
            </a:r>
          </a:p>
        </p:txBody>
      </p:sp>
      <p:grpSp>
        <p:nvGrpSpPr>
          <p:cNvPr id="30" name="Group 29">
            <a:extLst>
              <a:ext uri="{FF2B5EF4-FFF2-40B4-BE49-F238E27FC236}">
                <a16:creationId xmlns:a16="http://schemas.microsoft.com/office/drawing/2014/main" id="{A1F6F5B4-1246-4F88-B039-774664830786}"/>
              </a:ext>
            </a:extLst>
          </p:cNvPr>
          <p:cNvGrpSpPr/>
          <p:nvPr/>
        </p:nvGrpSpPr>
        <p:grpSpPr>
          <a:xfrm>
            <a:off x="1346879" y="1989452"/>
            <a:ext cx="9498241" cy="4247281"/>
            <a:chOff x="652359" y="1029752"/>
            <a:chExt cx="7688883" cy="3315538"/>
          </a:xfrm>
        </p:grpSpPr>
        <p:pic>
          <p:nvPicPr>
            <p:cNvPr id="32" name="Picture 31" descr="A picture containing object&#10;&#10;Description automatically generated">
              <a:extLst>
                <a:ext uri="{FF2B5EF4-FFF2-40B4-BE49-F238E27FC236}">
                  <a16:creationId xmlns:a16="http://schemas.microsoft.com/office/drawing/2014/main" id="{C1C40AF5-D969-4516-8586-2582638AC04C}"/>
                </a:ext>
              </a:extLst>
            </p:cNvPr>
            <p:cNvPicPr>
              <a:picLocks noChangeAspect="1"/>
            </p:cNvPicPr>
            <p:nvPr/>
          </p:nvPicPr>
          <p:blipFill>
            <a:blip r:embed="rId3">
              <a:alphaModFix amt="65000"/>
            </a:blip>
            <a:stretch>
              <a:fillRect/>
            </a:stretch>
          </p:blipFill>
          <p:spPr>
            <a:xfrm>
              <a:off x="5588038" y="1036814"/>
              <a:ext cx="2753204" cy="1272238"/>
            </a:xfrm>
            <a:prstGeom prst="rect">
              <a:avLst/>
            </a:prstGeom>
          </p:spPr>
        </p:pic>
        <p:sp>
          <p:nvSpPr>
            <p:cNvPr id="33" name="Rounded Rectangle 38">
              <a:extLst>
                <a:ext uri="{FF2B5EF4-FFF2-40B4-BE49-F238E27FC236}">
                  <a16:creationId xmlns:a16="http://schemas.microsoft.com/office/drawing/2014/main" id="{DEF47A56-5092-492F-B794-A71E28FA4357}"/>
                </a:ext>
              </a:extLst>
            </p:cNvPr>
            <p:cNvSpPr/>
            <p:nvPr/>
          </p:nvSpPr>
          <p:spPr>
            <a:xfrm>
              <a:off x="1814858" y="3053185"/>
              <a:ext cx="2878852" cy="42141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720D3E"/>
                </a:solidFill>
                <a:effectLst/>
                <a:uLnTx/>
                <a:uFillTx/>
                <a:latin typeface="Arial" panose="020B0604020202020204" pitchFamily="34" charset="0"/>
                <a:cs typeface="Arial" panose="020B0604020202020204" pitchFamily="34" charset="0"/>
              </a:endParaRPr>
            </a:p>
          </p:txBody>
        </p:sp>
        <p:sp>
          <p:nvSpPr>
            <p:cNvPr id="35" name="TextBox 33">
              <a:extLst>
                <a:ext uri="{FF2B5EF4-FFF2-40B4-BE49-F238E27FC236}">
                  <a16:creationId xmlns:a16="http://schemas.microsoft.com/office/drawing/2014/main" id="{20B77C1E-EA19-4601-8ACD-A3BB7FC04C55}"/>
                </a:ext>
              </a:extLst>
            </p:cNvPr>
            <p:cNvSpPr txBox="1"/>
            <p:nvPr/>
          </p:nvSpPr>
          <p:spPr>
            <a:xfrm>
              <a:off x="6489342" y="2632893"/>
              <a:ext cx="1819864" cy="186072"/>
            </a:xfrm>
            <a:prstGeom prst="roundRect">
              <a:avLst/>
            </a:prstGeom>
            <a:noFill/>
            <a:ln w="12700" cmpd="sng">
              <a:noFill/>
            </a:ln>
          </p:spPr>
          <p:txBody>
            <a:bodyPr wrap="square" t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Double-strand break</a:t>
              </a:r>
            </a:p>
          </p:txBody>
        </p:sp>
        <p:cxnSp>
          <p:nvCxnSpPr>
            <p:cNvPr id="36" name="Straight Arrow Connector 35">
              <a:extLst>
                <a:ext uri="{FF2B5EF4-FFF2-40B4-BE49-F238E27FC236}">
                  <a16:creationId xmlns:a16="http://schemas.microsoft.com/office/drawing/2014/main" id="{B41574AB-E8A4-4F1F-B7A7-1E070DEC2553}"/>
                </a:ext>
              </a:extLst>
            </p:cNvPr>
            <p:cNvCxnSpPr/>
            <p:nvPr/>
          </p:nvCxnSpPr>
          <p:spPr>
            <a:xfrm>
              <a:off x="7400833" y="3180831"/>
              <a:ext cx="0" cy="620748"/>
            </a:xfrm>
            <a:prstGeom prst="straightConnector1">
              <a:avLst/>
            </a:prstGeom>
            <a:noFill/>
            <a:ln w="12700" cap="flat" cmpd="sng" algn="ctr">
              <a:solidFill>
                <a:schemeClr val="tx1"/>
              </a:solidFill>
              <a:prstDash val="solid"/>
              <a:round/>
              <a:headEnd type="none" w="med" len="med"/>
              <a:tailEnd type="triangle" w="med" len="med"/>
            </a:ln>
            <a:effectLst/>
          </p:spPr>
        </p:cxnSp>
        <p:sp>
          <p:nvSpPr>
            <p:cNvPr id="37" name="Rounded Rectangle 27">
              <a:extLst>
                <a:ext uri="{FF2B5EF4-FFF2-40B4-BE49-F238E27FC236}">
                  <a16:creationId xmlns:a16="http://schemas.microsoft.com/office/drawing/2014/main" id="{6B3071B4-18BA-4596-BCB8-0FD5657A9DE3}"/>
                </a:ext>
              </a:extLst>
            </p:cNvPr>
            <p:cNvSpPr/>
            <p:nvPr/>
          </p:nvSpPr>
          <p:spPr>
            <a:xfrm>
              <a:off x="6499655" y="3166946"/>
              <a:ext cx="1285660" cy="3116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720D3E"/>
                </a:solidFill>
                <a:effectLst/>
                <a:uLnTx/>
                <a:uFillTx/>
                <a:latin typeface="Arial" panose="020B0604020202020204" pitchFamily="34" charset="0"/>
                <a:cs typeface="Arial" panose="020B0604020202020204" pitchFamily="34" charset="0"/>
              </a:endParaRPr>
            </a:p>
          </p:txBody>
        </p:sp>
        <p:sp>
          <p:nvSpPr>
            <p:cNvPr id="38" name="TextBox 36">
              <a:extLst>
                <a:ext uri="{FF2B5EF4-FFF2-40B4-BE49-F238E27FC236}">
                  <a16:creationId xmlns:a16="http://schemas.microsoft.com/office/drawing/2014/main" id="{AAEF8472-58A1-485B-8B7D-25CA6816E59D}"/>
                </a:ext>
              </a:extLst>
            </p:cNvPr>
            <p:cNvSpPr txBox="1"/>
            <p:nvPr/>
          </p:nvSpPr>
          <p:spPr>
            <a:xfrm>
              <a:off x="6828769" y="3188779"/>
              <a:ext cx="1152567" cy="2642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Normal cell</a:t>
              </a:r>
            </a:p>
          </p:txBody>
        </p:sp>
        <p:sp>
          <p:nvSpPr>
            <p:cNvPr id="39" name="Text Box 38">
              <a:extLst>
                <a:ext uri="{FF2B5EF4-FFF2-40B4-BE49-F238E27FC236}">
                  <a16:creationId xmlns:a16="http://schemas.microsoft.com/office/drawing/2014/main" id="{BD7D4196-6853-4DC6-BE50-AF1969C498CC}"/>
                </a:ext>
              </a:extLst>
            </p:cNvPr>
            <p:cNvSpPr txBox="1">
              <a:spLocks noChangeArrowheads="1"/>
            </p:cNvSpPr>
            <p:nvPr/>
          </p:nvSpPr>
          <p:spPr bwMode="auto">
            <a:xfrm>
              <a:off x="5484864" y="3600489"/>
              <a:ext cx="1653575" cy="74480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0" fontAlgn="auto" latinLnBrk="0" hangingPunct="0">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Repair of double-strand breaks via the HRR pathway and cell survival</a:t>
              </a:r>
            </a:p>
          </p:txBody>
        </p:sp>
        <p:cxnSp>
          <p:nvCxnSpPr>
            <p:cNvPr id="40" name="Straight Arrow Connector 39">
              <a:extLst>
                <a:ext uri="{FF2B5EF4-FFF2-40B4-BE49-F238E27FC236}">
                  <a16:creationId xmlns:a16="http://schemas.microsoft.com/office/drawing/2014/main" id="{C804FAF9-30C4-4081-B855-4F48BFCCB2BB}"/>
                </a:ext>
              </a:extLst>
            </p:cNvPr>
            <p:cNvCxnSpPr/>
            <p:nvPr/>
          </p:nvCxnSpPr>
          <p:spPr>
            <a:xfrm>
              <a:off x="3254665" y="3180831"/>
              <a:ext cx="0" cy="620748"/>
            </a:xfrm>
            <a:prstGeom prst="straightConnector1">
              <a:avLst/>
            </a:prstGeom>
            <a:noFill/>
            <a:ln w="12700" cap="flat" cmpd="sng" algn="ctr">
              <a:solidFill>
                <a:schemeClr val="tx1"/>
              </a:solidFill>
              <a:prstDash val="solid"/>
              <a:round/>
              <a:headEnd type="none" w="med" len="med"/>
              <a:tailEnd type="triangle" w="med" len="med"/>
            </a:ln>
            <a:effectLst/>
          </p:spPr>
        </p:cxnSp>
        <p:sp>
          <p:nvSpPr>
            <p:cNvPr id="41" name="Rounded Rectangle 53">
              <a:extLst>
                <a:ext uri="{FF2B5EF4-FFF2-40B4-BE49-F238E27FC236}">
                  <a16:creationId xmlns:a16="http://schemas.microsoft.com/office/drawing/2014/main" id="{E238EFB8-625A-481D-9FF5-D0599DD5E1E4}"/>
                </a:ext>
              </a:extLst>
            </p:cNvPr>
            <p:cNvSpPr/>
            <p:nvPr/>
          </p:nvSpPr>
          <p:spPr>
            <a:xfrm>
              <a:off x="2782815" y="3166946"/>
              <a:ext cx="1285660" cy="3116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720D3E"/>
                </a:solidFill>
                <a:effectLst/>
                <a:uLnTx/>
                <a:uFillTx/>
                <a:latin typeface="Arial" panose="020B0604020202020204" pitchFamily="34" charset="0"/>
                <a:cs typeface="Arial" panose="020B0604020202020204" pitchFamily="34" charset="0"/>
              </a:endParaRPr>
            </a:p>
          </p:txBody>
        </p:sp>
        <p:sp>
          <p:nvSpPr>
            <p:cNvPr id="42" name="TextBox 63">
              <a:extLst>
                <a:ext uri="{FF2B5EF4-FFF2-40B4-BE49-F238E27FC236}">
                  <a16:creationId xmlns:a16="http://schemas.microsoft.com/office/drawing/2014/main" id="{529B41B4-20D3-4045-891C-677FFB92CD14}"/>
                </a:ext>
              </a:extLst>
            </p:cNvPr>
            <p:cNvSpPr txBox="1"/>
            <p:nvPr/>
          </p:nvSpPr>
          <p:spPr>
            <a:xfrm>
              <a:off x="2066318" y="3188779"/>
              <a:ext cx="2382383" cy="2642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HRR-deficient cancer cell </a:t>
              </a:r>
            </a:p>
          </p:txBody>
        </p:sp>
        <p:grpSp>
          <p:nvGrpSpPr>
            <p:cNvPr id="43" name="Group 42">
              <a:extLst>
                <a:ext uri="{FF2B5EF4-FFF2-40B4-BE49-F238E27FC236}">
                  <a16:creationId xmlns:a16="http://schemas.microsoft.com/office/drawing/2014/main" id="{1B4D88C5-1F1B-4028-83BB-8A71E30CBC66}"/>
                </a:ext>
              </a:extLst>
            </p:cNvPr>
            <p:cNvGrpSpPr/>
            <p:nvPr/>
          </p:nvGrpSpPr>
          <p:grpSpPr>
            <a:xfrm>
              <a:off x="6753619" y="2096808"/>
              <a:ext cx="646028" cy="483392"/>
              <a:chOff x="7854087" y="2188099"/>
              <a:chExt cx="646028" cy="483392"/>
            </a:xfrm>
          </p:grpSpPr>
          <p:pic>
            <p:nvPicPr>
              <p:cNvPr id="64" name="Picture 63">
                <a:extLst>
                  <a:ext uri="{FF2B5EF4-FFF2-40B4-BE49-F238E27FC236}">
                    <a16:creationId xmlns:a16="http://schemas.microsoft.com/office/drawing/2014/main" id="{9B57F868-C9BA-4D88-8083-0D63F3C113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54087" y="2193342"/>
                <a:ext cx="249896" cy="244975"/>
              </a:xfrm>
              <a:prstGeom prst="rect">
                <a:avLst/>
              </a:prstGeom>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AE00ABB4-1218-436A-94ED-8C623FF9FB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94199" y="2280343"/>
                <a:ext cx="249896" cy="244975"/>
              </a:xfrm>
              <a:prstGeom prst="rect">
                <a:avLst/>
              </a:prstGeom>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id="{C1D555C3-11FB-4D8A-8B1C-96389BE99B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29929" y="2188099"/>
                <a:ext cx="300752" cy="294830"/>
              </a:xfrm>
              <a:prstGeom prst="rect">
                <a:avLst/>
              </a:prstGeom>
              <a:effectLst>
                <a:outerShdw blurRad="50800" dist="38100" dir="2700000" algn="tl" rotWithShape="0">
                  <a:prstClr val="black">
                    <a:alpha val="40000"/>
                  </a:prstClr>
                </a:outerShdw>
              </a:effectLst>
            </p:spPr>
          </p:pic>
          <p:sp>
            <p:nvSpPr>
              <p:cNvPr id="67" name="TextBox 88">
                <a:extLst>
                  <a:ext uri="{FF2B5EF4-FFF2-40B4-BE49-F238E27FC236}">
                    <a16:creationId xmlns:a16="http://schemas.microsoft.com/office/drawing/2014/main" id="{C45F44DE-A5FC-47C5-B02D-FB456A56BD30}"/>
                  </a:ext>
                </a:extLst>
              </p:cNvPr>
              <p:cNvSpPr txBox="1"/>
              <p:nvPr/>
            </p:nvSpPr>
            <p:spPr>
              <a:xfrm>
                <a:off x="7886376" y="2239676"/>
                <a:ext cx="406816" cy="156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a:t>
                </a:r>
              </a:p>
            </p:txBody>
          </p:sp>
          <p:grpSp>
            <p:nvGrpSpPr>
              <p:cNvPr id="68" name="Group 67">
                <a:extLst>
                  <a:ext uri="{FF2B5EF4-FFF2-40B4-BE49-F238E27FC236}">
                    <a16:creationId xmlns:a16="http://schemas.microsoft.com/office/drawing/2014/main" id="{567A3936-F93E-40E9-81A3-3FFD63D658AE}"/>
                  </a:ext>
                </a:extLst>
              </p:cNvPr>
              <p:cNvGrpSpPr/>
              <p:nvPr/>
            </p:nvGrpSpPr>
            <p:grpSpPr>
              <a:xfrm>
                <a:off x="7977701" y="2318134"/>
                <a:ext cx="522414" cy="353357"/>
                <a:chOff x="2901482" y="2825926"/>
                <a:chExt cx="800388" cy="541377"/>
              </a:xfrm>
            </p:grpSpPr>
            <p:pic>
              <p:nvPicPr>
                <p:cNvPr id="69" name="Picture 68">
                  <a:extLst>
                    <a:ext uri="{FF2B5EF4-FFF2-40B4-BE49-F238E27FC236}">
                      <a16:creationId xmlns:a16="http://schemas.microsoft.com/office/drawing/2014/main" id="{D422B4B6-ADF0-434B-A8D2-A5BD69D932F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04343" y="2825926"/>
                  <a:ext cx="614117" cy="541377"/>
                </a:xfrm>
                <a:prstGeom prst="rect">
                  <a:avLst/>
                </a:prstGeom>
                <a:effectLst>
                  <a:outerShdw blurRad="50800" dist="38100" dir="2700000" algn="tl" rotWithShape="0">
                    <a:prstClr val="black">
                      <a:alpha val="40000"/>
                    </a:prstClr>
                  </a:outerShdw>
                </a:effectLst>
              </p:spPr>
            </p:pic>
            <p:sp>
              <p:nvSpPr>
                <p:cNvPr id="70" name="TextBox 91">
                  <a:extLst>
                    <a:ext uri="{FF2B5EF4-FFF2-40B4-BE49-F238E27FC236}">
                      <a16:creationId xmlns:a16="http://schemas.microsoft.com/office/drawing/2014/main" id="{C0EB9362-0523-42AA-9B20-5987815D625C}"/>
                    </a:ext>
                  </a:extLst>
                </p:cNvPr>
                <p:cNvSpPr txBox="1"/>
                <p:nvPr/>
              </p:nvSpPr>
              <p:spPr>
                <a:xfrm>
                  <a:off x="2901482" y="2985091"/>
                  <a:ext cx="800388" cy="2392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PARPi</a:t>
                  </a:r>
                </a:p>
              </p:txBody>
            </p:sp>
          </p:grpSp>
        </p:grpSp>
        <p:sp>
          <p:nvSpPr>
            <p:cNvPr id="44" name="Text Box 5">
              <a:extLst>
                <a:ext uri="{FF2B5EF4-FFF2-40B4-BE49-F238E27FC236}">
                  <a16:creationId xmlns:a16="http://schemas.microsoft.com/office/drawing/2014/main" id="{35E7427B-EBA7-4903-9455-A4B283F244BE}"/>
                </a:ext>
              </a:extLst>
            </p:cNvPr>
            <p:cNvSpPr txBox="1">
              <a:spLocks noChangeArrowheads="1"/>
            </p:cNvSpPr>
            <p:nvPr/>
          </p:nvSpPr>
          <p:spPr bwMode="auto">
            <a:xfrm>
              <a:off x="652359" y="3654496"/>
              <a:ext cx="2316274" cy="57662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78" rtl="0" eaLnBrk="1" fontAlgn="auto" latinLnBrk="0" hangingPunct="1">
                <a:lnSpc>
                  <a:spcPct val="100000"/>
                </a:lnSpc>
                <a:spcBef>
                  <a:spcPct val="5000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Reliance on error-prone pathways leads to accumulation of genomic instability and cell death</a:t>
              </a:r>
            </a:p>
          </p:txBody>
        </p:sp>
        <p:sp>
          <p:nvSpPr>
            <p:cNvPr id="45" name="Freeform 3">
              <a:extLst>
                <a:ext uri="{FF2B5EF4-FFF2-40B4-BE49-F238E27FC236}">
                  <a16:creationId xmlns:a16="http://schemas.microsoft.com/office/drawing/2014/main" id="{56C35C67-4A82-4B93-835F-B060B448E6D0}"/>
                </a:ext>
              </a:extLst>
            </p:cNvPr>
            <p:cNvSpPr/>
            <p:nvPr/>
          </p:nvSpPr>
          <p:spPr>
            <a:xfrm>
              <a:off x="3254284" y="2960232"/>
              <a:ext cx="4145976" cy="247750"/>
            </a:xfrm>
            <a:custGeom>
              <a:avLst/>
              <a:gdLst>
                <a:gd name="connsiteX0" fmla="*/ 4202767 w 4202767"/>
                <a:gd name="connsiteY0" fmla="*/ 0 h 828012"/>
                <a:gd name="connsiteX1" fmla="*/ 4202767 w 4202767"/>
                <a:gd name="connsiteY1" fmla="*/ 371904 h 828012"/>
                <a:gd name="connsiteX2" fmla="*/ 7016 w 4202767"/>
                <a:gd name="connsiteY2" fmla="*/ 392955 h 828012"/>
                <a:gd name="connsiteX3" fmla="*/ 0 w 4202767"/>
                <a:gd name="connsiteY3" fmla="*/ 828012 h 828012"/>
                <a:gd name="connsiteX0" fmla="*/ 4202767 w 4209783"/>
                <a:gd name="connsiteY0" fmla="*/ 0 h 828012"/>
                <a:gd name="connsiteX1" fmla="*/ 4209783 w 4209783"/>
                <a:gd name="connsiteY1" fmla="*/ 406989 h 828012"/>
                <a:gd name="connsiteX2" fmla="*/ 7016 w 4209783"/>
                <a:gd name="connsiteY2" fmla="*/ 392955 h 828012"/>
                <a:gd name="connsiteX3" fmla="*/ 0 w 4209783"/>
                <a:gd name="connsiteY3" fmla="*/ 828012 h 828012"/>
                <a:gd name="connsiteX0" fmla="*/ 4202768 w 4209784"/>
                <a:gd name="connsiteY0" fmla="*/ 0 h 828012"/>
                <a:gd name="connsiteX1" fmla="*/ 4209784 w 4209784"/>
                <a:gd name="connsiteY1" fmla="*/ 406989 h 828012"/>
                <a:gd name="connsiteX2" fmla="*/ 0 w 4209784"/>
                <a:gd name="connsiteY2" fmla="*/ 406989 h 828012"/>
                <a:gd name="connsiteX3" fmla="*/ 1 w 4209784"/>
                <a:gd name="connsiteY3" fmla="*/ 828012 h 828012"/>
                <a:gd name="connsiteX0" fmla="*/ 4209274 w 4209784"/>
                <a:gd name="connsiteY0" fmla="*/ 0 h 601813"/>
                <a:gd name="connsiteX1" fmla="*/ 4209784 w 4209784"/>
                <a:gd name="connsiteY1" fmla="*/ 180790 h 601813"/>
                <a:gd name="connsiteX2" fmla="*/ 0 w 4209784"/>
                <a:gd name="connsiteY2" fmla="*/ 180790 h 601813"/>
                <a:gd name="connsiteX3" fmla="*/ 1 w 4209784"/>
                <a:gd name="connsiteY3" fmla="*/ 601813 h 601813"/>
                <a:gd name="connsiteX0" fmla="*/ 4212481 w 4212481"/>
                <a:gd name="connsiteY0" fmla="*/ 8056 h 421024"/>
                <a:gd name="connsiteX1" fmla="*/ 4209784 w 4212481"/>
                <a:gd name="connsiteY1" fmla="*/ 1 h 421024"/>
                <a:gd name="connsiteX2" fmla="*/ 0 w 4212481"/>
                <a:gd name="connsiteY2" fmla="*/ 1 h 421024"/>
                <a:gd name="connsiteX3" fmla="*/ 1 w 4212481"/>
                <a:gd name="connsiteY3" fmla="*/ 421024 h 421024"/>
              </a:gdLst>
              <a:ahLst/>
              <a:cxnLst>
                <a:cxn ang="0">
                  <a:pos x="connsiteX0" y="connsiteY0"/>
                </a:cxn>
                <a:cxn ang="0">
                  <a:pos x="connsiteX1" y="connsiteY1"/>
                </a:cxn>
                <a:cxn ang="0">
                  <a:pos x="connsiteX2" y="connsiteY2"/>
                </a:cxn>
                <a:cxn ang="0">
                  <a:pos x="connsiteX3" y="connsiteY3"/>
                </a:cxn>
              </a:cxnLst>
              <a:rect l="l" t="t" r="r" b="b"/>
              <a:pathLst>
                <a:path w="4212481" h="421024">
                  <a:moveTo>
                    <a:pt x="4212481" y="8056"/>
                  </a:moveTo>
                  <a:lnTo>
                    <a:pt x="4209784" y="1"/>
                  </a:lnTo>
                  <a:lnTo>
                    <a:pt x="0" y="1"/>
                  </a:lnTo>
                  <a:cubicBezTo>
                    <a:pt x="0" y="140342"/>
                    <a:pt x="1" y="280683"/>
                    <a:pt x="1" y="421024"/>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50F469AF-4577-479A-8E9D-8DB6253B5B89}"/>
                </a:ext>
              </a:extLst>
            </p:cNvPr>
            <p:cNvCxnSpPr/>
            <p:nvPr/>
          </p:nvCxnSpPr>
          <p:spPr bwMode="auto">
            <a:xfrm>
              <a:off x="7400833" y="2840988"/>
              <a:ext cx="0" cy="360000"/>
            </a:xfrm>
            <a:prstGeom prst="line">
              <a:avLst/>
            </a:prstGeom>
            <a:solidFill>
              <a:schemeClr val="accent1"/>
            </a:solidFill>
            <a:ln w="12700" cap="flat" cmpd="sng" algn="ctr">
              <a:solidFill>
                <a:srgbClr val="830051"/>
              </a:solidFill>
              <a:prstDash val="solid"/>
              <a:round/>
              <a:headEnd type="none" w="med" len="med"/>
              <a:tailEnd type="triangle" w="med" len="med"/>
            </a:ln>
            <a:effectLst/>
          </p:spPr>
        </p:cxnSp>
        <p:sp>
          <p:nvSpPr>
            <p:cNvPr id="47" name="Freeform 15">
              <a:extLst>
                <a:ext uri="{FF2B5EF4-FFF2-40B4-BE49-F238E27FC236}">
                  <a16:creationId xmlns:a16="http://schemas.microsoft.com/office/drawing/2014/main" id="{CF7CCD71-CF77-43CC-B07F-3118E3480B7A}"/>
                </a:ext>
              </a:extLst>
            </p:cNvPr>
            <p:cNvSpPr/>
            <p:nvPr/>
          </p:nvSpPr>
          <p:spPr bwMode="auto">
            <a:xfrm>
              <a:off x="7198242" y="2189394"/>
              <a:ext cx="202018" cy="446567"/>
            </a:xfrm>
            <a:custGeom>
              <a:avLst/>
              <a:gdLst>
                <a:gd name="connsiteX0" fmla="*/ 334926 w 334926"/>
                <a:gd name="connsiteY0" fmla="*/ 446567 h 446567"/>
                <a:gd name="connsiteX1" fmla="*/ 334926 w 334926"/>
                <a:gd name="connsiteY1" fmla="*/ 79744 h 446567"/>
                <a:gd name="connsiteX2" fmla="*/ 0 w 334926"/>
                <a:gd name="connsiteY2" fmla="*/ 0 h 446567"/>
              </a:gdLst>
              <a:ahLst/>
              <a:cxnLst>
                <a:cxn ang="0">
                  <a:pos x="connsiteX0" y="connsiteY0"/>
                </a:cxn>
                <a:cxn ang="0">
                  <a:pos x="connsiteX1" y="connsiteY1"/>
                </a:cxn>
                <a:cxn ang="0">
                  <a:pos x="connsiteX2" y="connsiteY2"/>
                </a:cxn>
              </a:cxnLst>
              <a:rect l="l" t="t" r="r" b="b"/>
              <a:pathLst>
                <a:path w="334926" h="446567">
                  <a:moveTo>
                    <a:pt x="334926" y="446567"/>
                  </a:moveTo>
                  <a:lnTo>
                    <a:pt x="334926" y="79744"/>
                  </a:lnTo>
                  <a:lnTo>
                    <a:pt x="0" y="0"/>
                  </a:lnTo>
                </a:path>
              </a:pathLst>
            </a:custGeom>
            <a:noFill/>
            <a:ln w="12700" cap="flat" cmpd="sng" algn="ctr">
              <a:solidFill>
                <a:schemeClr val="tx1"/>
              </a:solidFill>
              <a:prstDash val="solid"/>
              <a:round/>
              <a:headEnd type="none" w="med" len="med"/>
              <a:tailEnd type="oval"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 name="TextBox 69">
              <a:extLst>
                <a:ext uri="{FF2B5EF4-FFF2-40B4-BE49-F238E27FC236}">
                  <a16:creationId xmlns:a16="http://schemas.microsoft.com/office/drawing/2014/main" id="{A3F9129D-E6D1-467C-BE80-F8DF7410A703}"/>
                </a:ext>
              </a:extLst>
            </p:cNvPr>
            <p:cNvSpPr txBox="1"/>
            <p:nvPr/>
          </p:nvSpPr>
          <p:spPr>
            <a:xfrm>
              <a:off x="677858" y="2160110"/>
              <a:ext cx="1819864" cy="372145"/>
            </a:xfrm>
            <a:prstGeom prst="roundRect">
              <a:avLst/>
            </a:prstGeom>
            <a:noFill/>
            <a:ln w="12700" cmpd="sng">
              <a:noFill/>
            </a:ln>
          </p:spPr>
          <p:txBody>
            <a:bodyPr wrap="square" t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Trapped PARP on single‑strand breaks</a:t>
              </a:r>
            </a:p>
          </p:txBody>
        </p:sp>
        <p:cxnSp>
          <p:nvCxnSpPr>
            <p:cNvPr id="49" name="Straight Connector 48">
              <a:extLst>
                <a:ext uri="{FF2B5EF4-FFF2-40B4-BE49-F238E27FC236}">
                  <a16:creationId xmlns:a16="http://schemas.microsoft.com/office/drawing/2014/main" id="{08A606D6-04F6-4977-B711-A66F57AC8725}"/>
                </a:ext>
              </a:extLst>
            </p:cNvPr>
            <p:cNvCxnSpPr>
              <a:cxnSpLocks/>
            </p:cNvCxnSpPr>
            <p:nvPr/>
          </p:nvCxnSpPr>
          <p:spPr bwMode="auto">
            <a:xfrm flipV="1">
              <a:off x="1589537" y="1539673"/>
              <a:ext cx="0" cy="602199"/>
            </a:xfrm>
            <a:prstGeom prst="line">
              <a:avLst/>
            </a:prstGeom>
            <a:solidFill>
              <a:schemeClr val="accent1"/>
            </a:solidFill>
            <a:ln w="12700" cap="flat" cmpd="sng" algn="ctr">
              <a:solidFill>
                <a:schemeClr val="tx1"/>
              </a:solidFill>
              <a:prstDash val="solid"/>
              <a:round/>
              <a:headEnd type="none" w="med" len="med"/>
              <a:tailEnd type="oval" w="med" len="med"/>
            </a:ln>
            <a:effectLst/>
          </p:spPr>
        </p:cxnSp>
        <p:cxnSp>
          <p:nvCxnSpPr>
            <p:cNvPr id="50" name="Straight Arrow Connector 49">
              <a:extLst>
                <a:ext uri="{FF2B5EF4-FFF2-40B4-BE49-F238E27FC236}">
                  <a16:creationId xmlns:a16="http://schemas.microsoft.com/office/drawing/2014/main" id="{11E6BE48-0CC8-4545-B952-5A36460E6923}"/>
                </a:ext>
              </a:extLst>
            </p:cNvPr>
            <p:cNvCxnSpPr/>
            <p:nvPr/>
          </p:nvCxnSpPr>
          <p:spPr>
            <a:xfrm>
              <a:off x="3647863" y="1948660"/>
              <a:ext cx="1467384" cy="0"/>
            </a:xfrm>
            <a:prstGeom prst="straightConnector1">
              <a:avLst/>
            </a:prstGeom>
            <a:ln w="190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72">
              <a:extLst>
                <a:ext uri="{FF2B5EF4-FFF2-40B4-BE49-F238E27FC236}">
                  <a16:creationId xmlns:a16="http://schemas.microsoft.com/office/drawing/2014/main" id="{0012F000-9EAF-4380-925F-C5A1A11C59B9}"/>
                </a:ext>
              </a:extLst>
            </p:cNvPr>
            <p:cNvSpPr txBox="1"/>
            <p:nvPr/>
          </p:nvSpPr>
          <p:spPr>
            <a:xfrm>
              <a:off x="3450502" y="1225878"/>
              <a:ext cx="1837326" cy="576620"/>
            </a:xfrm>
            <a:prstGeom prst="rect">
              <a:avLst/>
            </a:prstGeom>
            <a:noFill/>
            <a:ln>
              <a:noFill/>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3F4444"/>
                  </a:solidFill>
                  <a:effectLst/>
                  <a:uLnTx/>
                  <a:uFillTx/>
                  <a:latin typeface="Arial" panose="020B0604020202020204" pitchFamily="34" charset="0"/>
                  <a:cs typeface="Arial" panose="020B0604020202020204" pitchFamily="34" charset="0"/>
                </a:rPr>
                <a:t>Increase in double-strand breaks in replicating cells</a:t>
              </a:r>
            </a:p>
          </p:txBody>
        </p:sp>
        <p:grpSp>
          <p:nvGrpSpPr>
            <p:cNvPr id="52" name="Group 51">
              <a:extLst>
                <a:ext uri="{FF2B5EF4-FFF2-40B4-BE49-F238E27FC236}">
                  <a16:creationId xmlns:a16="http://schemas.microsoft.com/office/drawing/2014/main" id="{E806AD6A-69D0-4D56-BD23-803F13F93613}"/>
                </a:ext>
              </a:extLst>
            </p:cNvPr>
            <p:cNvGrpSpPr/>
            <p:nvPr/>
          </p:nvGrpSpPr>
          <p:grpSpPr>
            <a:xfrm>
              <a:off x="652359" y="1322987"/>
              <a:ext cx="2521774" cy="499893"/>
              <a:chOff x="193002" y="2764547"/>
              <a:chExt cx="2807981" cy="556628"/>
            </a:xfrm>
          </p:grpSpPr>
          <p:pic>
            <p:nvPicPr>
              <p:cNvPr id="62" name="Picture 61">
                <a:extLst>
                  <a:ext uri="{FF2B5EF4-FFF2-40B4-BE49-F238E27FC236}">
                    <a16:creationId xmlns:a16="http://schemas.microsoft.com/office/drawing/2014/main" id="{044D3707-564E-4CF2-877E-14BEB1E6B27D}"/>
                  </a:ext>
                </a:extLst>
              </p:cNvPr>
              <p:cNvPicPr>
                <a:picLocks noChangeAspect="1"/>
              </p:cNvPicPr>
              <p:nvPr/>
            </p:nvPicPr>
            <p:blipFill>
              <a:blip r:embed="rId6">
                <a:alphaModFix amt="65000"/>
              </a:blip>
              <a:stretch>
                <a:fillRect/>
              </a:stretch>
            </p:blipFill>
            <p:spPr>
              <a:xfrm>
                <a:off x="193002" y="2798567"/>
                <a:ext cx="2807981" cy="522608"/>
              </a:xfrm>
              <a:prstGeom prst="rect">
                <a:avLst/>
              </a:prstGeom>
            </p:spPr>
          </p:pic>
          <p:sp>
            <p:nvSpPr>
              <p:cNvPr id="63" name="Rectangle 62">
                <a:extLst>
                  <a:ext uri="{FF2B5EF4-FFF2-40B4-BE49-F238E27FC236}">
                    <a16:creationId xmlns:a16="http://schemas.microsoft.com/office/drawing/2014/main" id="{6CB3C712-2D72-4AB1-A9A9-11CE74372BF6}"/>
                  </a:ext>
                </a:extLst>
              </p:cNvPr>
              <p:cNvSpPr/>
              <p:nvPr/>
            </p:nvSpPr>
            <p:spPr bwMode="auto">
              <a:xfrm rot="20087990">
                <a:off x="1201772" y="2764547"/>
                <a:ext cx="36000" cy="1070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AA9A2CD1-EFED-44E2-A696-19DFF781B849}"/>
                </a:ext>
              </a:extLst>
            </p:cNvPr>
            <p:cNvGrpSpPr/>
            <p:nvPr/>
          </p:nvGrpSpPr>
          <p:grpSpPr>
            <a:xfrm>
              <a:off x="1524421" y="1029752"/>
              <a:ext cx="596984" cy="449806"/>
              <a:chOff x="4173672" y="3607866"/>
              <a:chExt cx="1162130" cy="875627"/>
            </a:xfrm>
          </p:grpSpPr>
          <p:grpSp>
            <p:nvGrpSpPr>
              <p:cNvPr id="54" name="Group 53">
                <a:extLst>
                  <a:ext uri="{FF2B5EF4-FFF2-40B4-BE49-F238E27FC236}">
                    <a16:creationId xmlns:a16="http://schemas.microsoft.com/office/drawing/2014/main" id="{B203E1FD-90A6-495C-909F-AB80F0C38AEC}"/>
                  </a:ext>
                </a:extLst>
              </p:cNvPr>
              <p:cNvGrpSpPr/>
              <p:nvPr/>
            </p:nvGrpSpPr>
            <p:grpSpPr>
              <a:xfrm>
                <a:off x="4173672" y="3842225"/>
                <a:ext cx="912925" cy="641268"/>
                <a:chOff x="2791260" y="4080606"/>
                <a:chExt cx="912925" cy="641268"/>
              </a:xfrm>
            </p:grpSpPr>
            <p:pic>
              <p:nvPicPr>
                <p:cNvPr id="58" name="Picture 57">
                  <a:extLst>
                    <a:ext uri="{FF2B5EF4-FFF2-40B4-BE49-F238E27FC236}">
                      <a16:creationId xmlns:a16="http://schemas.microsoft.com/office/drawing/2014/main" id="{7FB15C51-F122-4E38-9C50-2EE23FABA4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91260" y="4100756"/>
                  <a:ext cx="460780" cy="451708"/>
                </a:xfrm>
                <a:prstGeom prst="rect">
                  <a:avLst/>
                </a:prstGeom>
              </p:spPr>
            </p:pic>
            <p:pic>
              <p:nvPicPr>
                <p:cNvPr id="59" name="Picture 58">
                  <a:extLst>
                    <a:ext uri="{FF2B5EF4-FFF2-40B4-BE49-F238E27FC236}">
                      <a16:creationId xmlns:a16="http://schemas.microsoft.com/office/drawing/2014/main" id="{064C5E0A-6C15-4162-9EEB-E8A3AAD64F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14591" y="4249755"/>
                  <a:ext cx="460780" cy="451708"/>
                </a:xfrm>
                <a:prstGeom prst="rect">
                  <a:avLst/>
                </a:prstGeom>
              </p:spPr>
            </p:pic>
            <p:pic>
              <p:nvPicPr>
                <p:cNvPr id="60" name="Picture 59">
                  <a:extLst>
                    <a:ext uri="{FF2B5EF4-FFF2-40B4-BE49-F238E27FC236}">
                      <a16:creationId xmlns:a16="http://schemas.microsoft.com/office/drawing/2014/main" id="{2D1B5C31-70BA-4A83-AE05-0D24F46B047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004329" y="4080606"/>
                  <a:ext cx="654148" cy="641268"/>
                </a:xfrm>
                <a:prstGeom prst="rect">
                  <a:avLst/>
                </a:prstGeom>
                <a:effectLst>
                  <a:outerShdw blurRad="50800" dist="38100" dir="2700000" algn="tl" rotWithShape="0">
                    <a:prstClr val="black">
                      <a:alpha val="40000"/>
                    </a:prstClr>
                  </a:outerShdw>
                </a:effectLst>
              </p:spPr>
            </p:pic>
            <p:sp>
              <p:nvSpPr>
                <p:cNvPr id="61" name="TextBox 82">
                  <a:extLst>
                    <a:ext uri="{FF2B5EF4-FFF2-40B4-BE49-F238E27FC236}">
                      <a16:creationId xmlns:a16="http://schemas.microsoft.com/office/drawing/2014/main" id="{D9D3A807-B33C-45F7-9C27-BF0B56918391}"/>
                    </a:ext>
                  </a:extLst>
                </p:cNvPr>
                <p:cNvSpPr txBox="1"/>
                <p:nvPr/>
              </p:nvSpPr>
              <p:spPr>
                <a:xfrm>
                  <a:off x="2999595" y="4304343"/>
                  <a:ext cx="704590" cy="3040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a:t>
                  </a:r>
                </a:p>
              </p:txBody>
            </p:sp>
          </p:grpSp>
          <p:grpSp>
            <p:nvGrpSpPr>
              <p:cNvPr id="55" name="Group 54">
                <a:extLst>
                  <a:ext uri="{FF2B5EF4-FFF2-40B4-BE49-F238E27FC236}">
                    <a16:creationId xmlns:a16="http://schemas.microsoft.com/office/drawing/2014/main" id="{67AED9AD-4403-46CC-A587-26D844F1E632}"/>
                  </a:ext>
                </a:extLst>
              </p:cNvPr>
              <p:cNvGrpSpPr/>
              <p:nvPr/>
            </p:nvGrpSpPr>
            <p:grpSpPr>
              <a:xfrm>
                <a:off x="4422052" y="3607866"/>
                <a:ext cx="913750" cy="541377"/>
                <a:chOff x="2847455" y="2825926"/>
                <a:chExt cx="913750" cy="541377"/>
              </a:xfrm>
            </p:grpSpPr>
            <p:pic>
              <p:nvPicPr>
                <p:cNvPr id="56" name="Picture 55">
                  <a:extLst>
                    <a:ext uri="{FF2B5EF4-FFF2-40B4-BE49-F238E27FC236}">
                      <a16:creationId xmlns:a16="http://schemas.microsoft.com/office/drawing/2014/main" id="{DCE708DE-7B37-4A27-854A-0F4ED12FB87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04343" y="2825926"/>
                  <a:ext cx="614117" cy="541377"/>
                </a:xfrm>
                <a:prstGeom prst="rect">
                  <a:avLst/>
                </a:prstGeom>
                <a:effectLst>
                  <a:outerShdw blurRad="50800" dist="38100" dir="2700000" algn="tl" rotWithShape="0">
                    <a:prstClr val="black">
                      <a:alpha val="40000"/>
                    </a:prstClr>
                  </a:outerShdw>
                </a:effectLst>
              </p:spPr>
            </p:pic>
            <p:sp>
              <p:nvSpPr>
                <p:cNvPr id="57" name="TextBox 78">
                  <a:extLst>
                    <a:ext uri="{FF2B5EF4-FFF2-40B4-BE49-F238E27FC236}">
                      <a16:creationId xmlns:a16="http://schemas.microsoft.com/office/drawing/2014/main" id="{9C9A890A-A5C0-4685-A6BF-0490FB4EABA0}"/>
                    </a:ext>
                  </a:extLst>
                </p:cNvPr>
                <p:cNvSpPr txBox="1"/>
                <p:nvPr/>
              </p:nvSpPr>
              <p:spPr>
                <a:xfrm>
                  <a:off x="2847455" y="2961360"/>
                  <a:ext cx="913750" cy="3040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FFFFFF"/>
                      </a:solidFill>
                      <a:effectLst>
                        <a:outerShdw blurRad="50800" dist="38100" dir="2700000" algn="tl" rotWithShape="0">
                          <a:srgbClr val="000000">
                            <a:alpha val="43000"/>
                          </a:srgbClr>
                        </a:outerShdw>
                      </a:effectLst>
                      <a:uLnTx/>
                      <a:uFillTx/>
                      <a:latin typeface="Arial" panose="020B0604020202020204" pitchFamily="34" charset="0"/>
                      <a:cs typeface="Arial" panose="020B0604020202020204" pitchFamily="34" charset="0"/>
                    </a:rPr>
                    <a:t>PARPi</a:t>
                  </a:r>
                </a:p>
              </p:txBody>
            </p:sp>
          </p:grpSp>
        </p:grpSp>
      </p:grpSp>
      <p:sp>
        <p:nvSpPr>
          <p:cNvPr id="31" name="TextBox 94">
            <a:extLst>
              <a:ext uri="{FF2B5EF4-FFF2-40B4-BE49-F238E27FC236}">
                <a16:creationId xmlns:a16="http://schemas.microsoft.com/office/drawing/2014/main" id="{E47E0420-C198-4A10-9F5E-0A37371F9CCC}"/>
              </a:ext>
            </a:extLst>
          </p:cNvPr>
          <p:cNvSpPr txBox="1"/>
          <p:nvPr/>
        </p:nvSpPr>
        <p:spPr>
          <a:xfrm>
            <a:off x="9359273" y="5334307"/>
            <a:ext cx="55825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dirty="0">
                <a:ln>
                  <a:noFill/>
                </a:ln>
                <a:solidFill>
                  <a:srgbClr val="92D050"/>
                </a:solidFill>
                <a:effectLst/>
                <a:uLnTx/>
                <a:uFillTx/>
                <a:latin typeface="Calibri"/>
                <a:ea typeface="Zapf Dingbats"/>
                <a:cs typeface="Zapf Dingbats"/>
                <a:sym typeface="Zapf Dingbats"/>
              </a:rPr>
              <a:t>✓</a:t>
            </a:r>
            <a:endParaRPr kumimoji="0" lang="en-GB" sz="4800" b="1" i="0" u="none" strike="noStrike" kern="1200" cap="none" spc="0" normalizeH="0" baseline="0" dirty="0">
              <a:ln>
                <a:noFill/>
              </a:ln>
              <a:solidFill>
                <a:srgbClr val="92D050"/>
              </a:solidFill>
              <a:effectLst/>
              <a:uLnTx/>
              <a:uFillTx/>
              <a:latin typeface="Calibri"/>
              <a:ea typeface="+mn-ea"/>
              <a:cs typeface="+mn-cs"/>
            </a:endParaRPr>
          </a:p>
        </p:txBody>
      </p:sp>
      <p:sp>
        <p:nvSpPr>
          <p:cNvPr id="73" name="TextBox 72">
            <a:extLst>
              <a:ext uri="{FF2B5EF4-FFF2-40B4-BE49-F238E27FC236}">
                <a16:creationId xmlns:a16="http://schemas.microsoft.com/office/drawing/2014/main" id="{66E24FD2-F821-4290-BBEE-269CB191447B}"/>
              </a:ext>
            </a:extLst>
          </p:cNvPr>
          <p:cNvSpPr txBox="1"/>
          <p:nvPr/>
        </p:nvSpPr>
        <p:spPr>
          <a:xfrm>
            <a:off x="4151784" y="5157192"/>
            <a:ext cx="1185005" cy="1200329"/>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dirty="0">
                <a:ln>
                  <a:noFill/>
                </a:ln>
                <a:solidFill>
                  <a:srgbClr val="FF0000"/>
                </a:solidFill>
                <a:effectLst/>
                <a:uLnTx/>
                <a:uFillTx/>
                <a:latin typeface="Zapf Dingbats"/>
                <a:ea typeface="Zapf Dingbats"/>
                <a:cs typeface="Zapf Dingbats"/>
                <a:sym typeface="Wingdings 2" panose="05020102010507070707" pitchFamily="18" charset="2"/>
              </a:rPr>
              <a:t></a:t>
            </a:r>
            <a:endParaRPr kumimoji="0" lang="en-GB" sz="5400" b="0" i="0" u="none" strike="noStrike" kern="1200" cap="none" spc="0" normalizeH="0" baseline="0" dirty="0">
              <a:ln>
                <a:noFill/>
              </a:ln>
              <a:solidFill>
                <a:srgbClr val="FF0000"/>
              </a:solidFill>
              <a:effectLst/>
              <a:uLnTx/>
              <a:uFillTx/>
              <a:latin typeface="Arial"/>
              <a:ea typeface="+mn-ea"/>
              <a:cs typeface="+mn-cs"/>
            </a:endParaRPr>
          </a:p>
        </p:txBody>
      </p:sp>
      <p:sp>
        <p:nvSpPr>
          <p:cNvPr id="19" name="Slide Number Placeholder 18">
            <a:extLst>
              <a:ext uri="{FF2B5EF4-FFF2-40B4-BE49-F238E27FC236}">
                <a16:creationId xmlns:a16="http://schemas.microsoft.com/office/drawing/2014/main" id="{D84AF88C-57BA-F944-B043-1A253BF3FF0D}"/>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32283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Introducing the Patient case</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29109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F53F6E-0AA7-8745-B938-C0D1BA0FC58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8DA6CFC-1861-4C15-81E1-7D7871A33D94}" type="slidenum">
              <a:rPr lang="en-GB" sz="1200" smtClean="0">
                <a:solidFill>
                  <a:srgbClr val="262626">
                    <a:tint val="75000"/>
                  </a:srgbClr>
                </a:solidFill>
                <a:latin typeface="Arial Narrow"/>
              </a:rPr>
              <a:pPr algn="r">
                <a:defRPr/>
              </a:pPr>
              <a:t>17</a:t>
            </a:fld>
            <a:endParaRPr lang="en-GB" sz="1200" dirty="0">
              <a:solidFill>
                <a:srgbClr val="262626">
                  <a:tint val="75000"/>
                </a:srgbClr>
              </a:solidFill>
              <a:latin typeface="Arial Narrow"/>
            </a:endParaRPr>
          </a:p>
        </p:txBody>
      </p:sp>
      <p:sp>
        <p:nvSpPr>
          <p:cNvPr id="8" name="Arrow: Right 2">
            <a:extLst>
              <a:ext uri="{FF2B5EF4-FFF2-40B4-BE49-F238E27FC236}">
                <a16:creationId xmlns:a16="http://schemas.microsoft.com/office/drawing/2014/main" id="{28DF3F55-BDB8-254E-B63E-B850B4810627}"/>
              </a:ext>
            </a:extLst>
          </p:cNvPr>
          <p:cNvSpPr/>
          <p:nvPr/>
        </p:nvSpPr>
        <p:spPr>
          <a:xfrm>
            <a:off x="590550" y="3555227"/>
            <a:ext cx="11168830" cy="5334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F952EAFB-D863-374C-9EA2-80E4F936D39C}"/>
              </a:ext>
            </a:extLst>
          </p:cNvPr>
          <p:cNvGrpSpPr/>
          <p:nvPr/>
        </p:nvGrpSpPr>
        <p:grpSpPr>
          <a:xfrm>
            <a:off x="527013" y="3335991"/>
            <a:ext cx="928228" cy="893404"/>
            <a:chOff x="432620" y="3209764"/>
            <a:chExt cx="928228" cy="893404"/>
          </a:xfrm>
        </p:grpSpPr>
        <p:sp>
          <p:nvSpPr>
            <p:cNvPr id="10" name="Oval 9">
              <a:extLst>
                <a:ext uri="{FF2B5EF4-FFF2-40B4-BE49-F238E27FC236}">
                  <a16:creationId xmlns:a16="http://schemas.microsoft.com/office/drawing/2014/main" id="{41E4DFCF-041F-0241-BCE5-F85F7C500C60}"/>
                </a:ext>
              </a:extLst>
            </p:cNvPr>
            <p:cNvSpPr/>
            <p:nvPr/>
          </p:nvSpPr>
          <p:spPr bwMode="auto">
            <a:xfrm>
              <a:off x="432620" y="3209764"/>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Graphic 10" descr="Man with solid fill">
              <a:extLst>
                <a:ext uri="{FF2B5EF4-FFF2-40B4-BE49-F238E27FC236}">
                  <a16:creationId xmlns:a16="http://schemas.microsoft.com/office/drawing/2014/main" id="{698A9A3A-334A-794D-8702-E761CEED8B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573" y="3289703"/>
              <a:ext cx="682222" cy="682222"/>
            </a:xfrm>
            <a:prstGeom prst="rect">
              <a:avLst/>
            </a:prstGeom>
          </p:spPr>
        </p:pic>
      </p:grpSp>
      <p:sp>
        <p:nvSpPr>
          <p:cNvPr id="13" name="Rectangle: Rounded Corners 24">
            <a:extLst>
              <a:ext uri="{FF2B5EF4-FFF2-40B4-BE49-F238E27FC236}">
                <a16:creationId xmlns:a16="http://schemas.microsoft.com/office/drawing/2014/main" id="{50CE90EF-24C5-294D-BCFD-AD1FB7813AC5}"/>
              </a:ext>
            </a:extLst>
          </p:cNvPr>
          <p:cNvSpPr/>
          <p:nvPr/>
        </p:nvSpPr>
        <p:spPr>
          <a:xfrm>
            <a:off x="620183" y="4559240"/>
            <a:ext cx="5390153" cy="1442235"/>
          </a:xfrm>
          <a:prstGeom prst="roundRect">
            <a:avLst>
              <a:gd name="adj" fmla="val 8697"/>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Biopsy: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9/12 cores; adenocarcinoma Gleason 4+4 </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Staging: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T2b/T3 by DRE</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Imaging: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Metastases in hip, lumbar spine and ribs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Multiple retroperitoneal lymph nodes between 1 and 3 cm and two</a:t>
            </a:r>
            <a:r>
              <a:rPr lang="en-GB" sz="1200" b="1" kern="0" dirty="0">
                <a:solidFill>
                  <a:schemeClr val="tx1"/>
                </a:solidFill>
                <a:latin typeface="Arial" panose="020B0604020202020204" pitchFamily="34" charset="0"/>
                <a:cs typeface="Arial" panose="020B0604020202020204" pitchFamily="34" charset="0"/>
              </a:rPr>
              <a:t> </a:t>
            </a: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pulmonary nodules suspicious of metastases</a:t>
            </a:r>
            <a:endPar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nvGrpSpPr>
          <p:cNvPr id="15" name="Group 14">
            <a:extLst>
              <a:ext uri="{FF2B5EF4-FFF2-40B4-BE49-F238E27FC236}">
                <a16:creationId xmlns:a16="http://schemas.microsoft.com/office/drawing/2014/main" id="{A9F52329-099E-AE4D-BCC9-7AE9708F0D90}"/>
              </a:ext>
            </a:extLst>
          </p:cNvPr>
          <p:cNvGrpSpPr/>
          <p:nvPr/>
        </p:nvGrpSpPr>
        <p:grpSpPr>
          <a:xfrm>
            <a:off x="5729097" y="2867462"/>
            <a:ext cx="1229264" cy="1423585"/>
            <a:chOff x="5693886" y="2741235"/>
            <a:chExt cx="1229264" cy="1423585"/>
          </a:xfrm>
        </p:grpSpPr>
        <p:sp>
          <p:nvSpPr>
            <p:cNvPr id="16" name="Oval 15">
              <a:extLst>
                <a:ext uri="{FF2B5EF4-FFF2-40B4-BE49-F238E27FC236}">
                  <a16:creationId xmlns:a16="http://schemas.microsoft.com/office/drawing/2014/main" id="{29A1FE96-302D-1144-A8DD-05E80A5E1456}"/>
                </a:ext>
              </a:extLst>
            </p:cNvPr>
            <p:cNvSpPr/>
            <p:nvPr/>
          </p:nvSpPr>
          <p:spPr bwMode="auto">
            <a:xfrm>
              <a:off x="5826889"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99806C-BA71-B548-A7D2-01A86230B35A}"/>
                </a:ext>
              </a:extLst>
            </p:cNvPr>
            <p:cNvSpPr txBox="1"/>
            <p:nvPr/>
          </p:nvSpPr>
          <p:spPr>
            <a:xfrm>
              <a:off x="5807839" y="3348459"/>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12 months</a:t>
              </a:r>
            </a:p>
          </p:txBody>
        </p:sp>
        <p:sp>
          <p:nvSpPr>
            <p:cNvPr id="18" name="Rectangle: Rounded Corners 31">
              <a:extLst>
                <a:ext uri="{FF2B5EF4-FFF2-40B4-BE49-F238E27FC236}">
                  <a16:creationId xmlns:a16="http://schemas.microsoft.com/office/drawing/2014/main" id="{230270D1-9BC3-CC48-88A0-CF92B19F8180}"/>
                </a:ext>
              </a:extLst>
            </p:cNvPr>
            <p:cNvSpPr/>
            <p:nvPr/>
          </p:nvSpPr>
          <p:spPr>
            <a:xfrm>
              <a:off x="5693886" y="2741235"/>
              <a:ext cx="1229264" cy="385994"/>
            </a:xfrm>
            <a:prstGeom prst="roundRect">
              <a:avLst/>
            </a:prstGeom>
            <a:solidFill>
              <a:schemeClr val="tx2"/>
            </a:solidFill>
            <a:ln w="25400" cap="flat" cmpd="sng" algn="ctr">
              <a:solidFill>
                <a:schemeClr val="tx2"/>
              </a:solidFill>
              <a:prstDash val="solid"/>
            </a:ln>
            <a:effectLst/>
          </p:spPr>
          <p:txBody>
            <a:bodyPr spcFirstLastPara="0" vert="horz" wrap="square" lIns="0" tIns="77705" rIns="0"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nadir 0.9</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sp>
        <p:nvSpPr>
          <p:cNvPr id="19" name="Rectangle: Rounded Corners 34">
            <a:extLst>
              <a:ext uri="{FF2B5EF4-FFF2-40B4-BE49-F238E27FC236}">
                <a16:creationId xmlns:a16="http://schemas.microsoft.com/office/drawing/2014/main" id="{8F42313F-26B9-E343-A9EF-C1D687D68CD5}"/>
              </a:ext>
            </a:extLst>
          </p:cNvPr>
          <p:cNvSpPr/>
          <p:nvPr/>
        </p:nvSpPr>
        <p:spPr>
          <a:xfrm>
            <a:off x="524644" y="2868237"/>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132</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nvGrpSpPr>
          <p:cNvPr id="20" name="Group 19">
            <a:extLst>
              <a:ext uri="{FF2B5EF4-FFF2-40B4-BE49-F238E27FC236}">
                <a16:creationId xmlns:a16="http://schemas.microsoft.com/office/drawing/2014/main" id="{EC5E4DB4-5C62-D144-86A1-8914C1FB6C21}"/>
              </a:ext>
            </a:extLst>
          </p:cNvPr>
          <p:cNvGrpSpPr/>
          <p:nvPr/>
        </p:nvGrpSpPr>
        <p:grpSpPr>
          <a:xfrm>
            <a:off x="7541859" y="2867462"/>
            <a:ext cx="1168243" cy="1423585"/>
            <a:chOff x="8269569" y="2741235"/>
            <a:chExt cx="1168243" cy="1423585"/>
          </a:xfrm>
        </p:grpSpPr>
        <p:sp>
          <p:nvSpPr>
            <p:cNvPr id="21" name="Oval 20">
              <a:extLst>
                <a:ext uri="{FF2B5EF4-FFF2-40B4-BE49-F238E27FC236}">
                  <a16:creationId xmlns:a16="http://schemas.microsoft.com/office/drawing/2014/main" id="{6841CA11-758B-7548-9D52-1F058CC1D8A3}"/>
                </a:ext>
              </a:extLst>
            </p:cNvPr>
            <p:cNvSpPr/>
            <p:nvPr/>
          </p:nvSpPr>
          <p:spPr bwMode="auto">
            <a:xfrm>
              <a:off x="8391486"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CFBAC7F-0728-8D42-A273-A4C3FA0322D4}"/>
                </a:ext>
              </a:extLst>
            </p:cNvPr>
            <p:cNvSpPr txBox="1"/>
            <p:nvPr/>
          </p:nvSpPr>
          <p:spPr>
            <a:xfrm>
              <a:off x="838957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18 months</a:t>
              </a:r>
            </a:p>
          </p:txBody>
        </p:sp>
        <p:sp>
          <p:nvSpPr>
            <p:cNvPr id="23" name="Rectangle: Rounded Corners 35">
              <a:extLst>
                <a:ext uri="{FF2B5EF4-FFF2-40B4-BE49-F238E27FC236}">
                  <a16:creationId xmlns:a16="http://schemas.microsoft.com/office/drawing/2014/main" id="{AB4B2EFE-81F6-E14E-B7A8-9E74AD78E533}"/>
                </a:ext>
              </a:extLst>
            </p:cNvPr>
            <p:cNvSpPr/>
            <p:nvPr/>
          </p:nvSpPr>
          <p:spPr>
            <a:xfrm>
              <a:off x="8269569" y="274123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1.6</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grpSp>
        <p:nvGrpSpPr>
          <p:cNvPr id="25" name="Group 24">
            <a:extLst>
              <a:ext uri="{FF2B5EF4-FFF2-40B4-BE49-F238E27FC236}">
                <a16:creationId xmlns:a16="http://schemas.microsoft.com/office/drawing/2014/main" id="{065AAC60-71BA-FC41-AB12-F5C739AFC9CE}"/>
              </a:ext>
            </a:extLst>
          </p:cNvPr>
          <p:cNvGrpSpPr/>
          <p:nvPr/>
        </p:nvGrpSpPr>
        <p:grpSpPr>
          <a:xfrm>
            <a:off x="9360000" y="2867462"/>
            <a:ext cx="1168243" cy="1421875"/>
            <a:chOff x="10045277" y="2742945"/>
            <a:chExt cx="1168243" cy="1421875"/>
          </a:xfrm>
        </p:grpSpPr>
        <p:sp>
          <p:nvSpPr>
            <p:cNvPr id="27" name="Oval 26">
              <a:extLst>
                <a:ext uri="{FF2B5EF4-FFF2-40B4-BE49-F238E27FC236}">
                  <a16:creationId xmlns:a16="http://schemas.microsoft.com/office/drawing/2014/main" id="{09D031DA-AE36-284B-8097-55BC9557A10A}"/>
                </a:ext>
              </a:extLst>
            </p:cNvPr>
            <p:cNvSpPr/>
            <p:nvPr/>
          </p:nvSpPr>
          <p:spPr bwMode="auto">
            <a:xfrm>
              <a:off x="10139391"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28" name="TextBox 27">
              <a:extLst>
                <a:ext uri="{FF2B5EF4-FFF2-40B4-BE49-F238E27FC236}">
                  <a16:creationId xmlns:a16="http://schemas.microsoft.com/office/drawing/2014/main" id="{6239E75A-C774-4342-9080-528304C7DA7E}"/>
                </a:ext>
              </a:extLst>
            </p:cNvPr>
            <p:cNvSpPr txBox="1"/>
            <p:nvPr/>
          </p:nvSpPr>
          <p:spPr>
            <a:xfrm>
              <a:off x="1014699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24 months</a:t>
              </a:r>
            </a:p>
          </p:txBody>
        </p:sp>
        <p:sp>
          <p:nvSpPr>
            <p:cNvPr id="29" name="Rectangle: Rounded Corners 38">
              <a:extLst>
                <a:ext uri="{FF2B5EF4-FFF2-40B4-BE49-F238E27FC236}">
                  <a16:creationId xmlns:a16="http://schemas.microsoft.com/office/drawing/2014/main" id="{F9A78150-DA44-124E-B817-0A6FF1512F79}"/>
                </a:ext>
              </a:extLst>
            </p:cNvPr>
            <p:cNvSpPr/>
            <p:nvPr/>
          </p:nvSpPr>
          <p:spPr>
            <a:xfrm>
              <a:off x="10045277" y="274294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PSA 3.4</a:t>
              </a: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 </a:t>
              </a:r>
            </a:p>
          </p:txBody>
        </p:sp>
      </p:grpSp>
      <p:sp>
        <p:nvSpPr>
          <p:cNvPr id="26" name="Rectangle: Rounded Corners 45">
            <a:extLst>
              <a:ext uri="{FF2B5EF4-FFF2-40B4-BE49-F238E27FC236}">
                <a16:creationId xmlns:a16="http://schemas.microsoft.com/office/drawing/2014/main" id="{B9507A78-5CCA-3C4C-A6AB-EDCCD6BB00EF}"/>
              </a:ext>
            </a:extLst>
          </p:cNvPr>
          <p:cNvSpPr/>
          <p:nvPr/>
        </p:nvSpPr>
        <p:spPr>
          <a:xfrm>
            <a:off x="8893140" y="4570474"/>
            <a:ext cx="2693811" cy="1442236"/>
          </a:xfrm>
          <a:prstGeom prst="roundRect">
            <a:avLst>
              <a:gd name="adj" fmla="val 9561"/>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Slight discomfort in lumbar spine</a:t>
            </a:r>
          </a:p>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Imaging:</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Progression of bone and soft‑tissue metastases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Haemoglobin: 10 g/dL</a:t>
            </a:r>
            <a:endPar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rPr>
              <a:t> </a:t>
            </a:r>
          </a:p>
        </p:txBody>
      </p:sp>
      <p:sp>
        <p:nvSpPr>
          <p:cNvPr id="37" name="TextBox 36">
            <a:extLst>
              <a:ext uri="{FF2B5EF4-FFF2-40B4-BE49-F238E27FC236}">
                <a16:creationId xmlns:a16="http://schemas.microsoft.com/office/drawing/2014/main" id="{D1019D11-E1EE-8E49-8741-1A431A70E57C}"/>
              </a:ext>
            </a:extLst>
          </p:cNvPr>
          <p:cNvSpPr txBox="1"/>
          <p:nvPr/>
        </p:nvSpPr>
        <p:spPr>
          <a:xfrm>
            <a:off x="1995711" y="3022974"/>
            <a:ext cx="3237675" cy="646331"/>
          </a:xfrm>
          <a:prstGeom prst="rect">
            <a:avLst/>
          </a:prstGeom>
          <a:noFill/>
        </p:spPr>
        <p:txBody>
          <a:bodyPr wrap="square">
            <a:spAutoFit/>
          </a:bodyPr>
          <a:lstStyle/>
          <a:p>
            <a:pPr algn="ctr"/>
            <a:r>
              <a:rPr lang="en-GB" dirty="0">
                <a:solidFill>
                  <a:schemeClr val="tx1"/>
                </a:solidFill>
                <a:latin typeface="Arial" panose="020B0604020202020204" pitchFamily="34" charset="0"/>
                <a:cs typeface="Arial" panose="020B0604020202020204" pitchFamily="34" charset="0"/>
              </a:rPr>
              <a:t>ADT +</a:t>
            </a:r>
          </a:p>
          <a:p>
            <a:pPr algn="ctr"/>
            <a:r>
              <a:rPr lang="en-GB" dirty="0">
                <a:solidFill>
                  <a:schemeClr val="tx1"/>
                </a:solidFill>
                <a:latin typeface="Arial" panose="020B0604020202020204" pitchFamily="34" charset="0"/>
                <a:cs typeface="Arial" panose="020B0604020202020204" pitchFamily="34" charset="0"/>
              </a:rPr>
              <a:t>abiraterone/prednisone</a:t>
            </a:r>
          </a:p>
        </p:txBody>
      </p:sp>
      <p:sp>
        <p:nvSpPr>
          <p:cNvPr id="2" name="Title 1">
            <a:extLst>
              <a:ext uri="{FF2B5EF4-FFF2-40B4-BE49-F238E27FC236}">
                <a16:creationId xmlns:a16="http://schemas.microsoft.com/office/drawing/2014/main" id="{BC20A2E3-9C58-C42C-58A5-B3ACFAA08EB5}"/>
              </a:ext>
            </a:extLst>
          </p:cNvPr>
          <p:cNvSpPr>
            <a:spLocks noGrp="1"/>
          </p:cNvSpPr>
          <p:nvPr>
            <p:ph type="title"/>
          </p:nvPr>
        </p:nvSpPr>
        <p:spPr/>
        <p:txBody>
          <a:bodyPr/>
          <a:lstStyle/>
          <a:p>
            <a:r>
              <a:rPr lang="en-GB" dirty="0"/>
              <a:t>Case discussion</a:t>
            </a:r>
          </a:p>
        </p:txBody>
      </p:sp>
      <p:sp>
        <p:nvSpPr>
          <p:cNvPr id="32" name="Content Placeholder 31">
            <a:extLst>
              <a:ext uri="{FF2B5EF4-FFF2-40B4-BE49-F238E27FC236}">
                <a16:creationId xmlns:a16="http://schemas.microsoft.com/office/drawing/2014/main" id="{3B205A7D-744A-C24B-B1B4-A501FD4BC5C5}"/>
              </a:ext>
            </a:extLst>
          </p:cNvPr>
          <p:cNvSpPr>
            <a:spLocks noGrp="1"/>
          </p:cNvSpPr>
          <p:nvPr>
            <p:ph sz="quarter" idx="15"/>
          </p:nvPr>
        </p:nvSpPr>
        <p:spPr>
          <a:xfrm>
            <a:off x="620183" y="6356351"/>
            <a:ext cx="10372361" cy="365125"/>
          </a:xfrm>
        </p:spPr>
        <p:txBody>
          <a:bodyPr/>
          <a:lstStyle/>
          <a:p>
            <a:r>
              <a:rPr lang="en-GB" dirty="0">
                <a:solidFill>
                  <a:schemeClr val="tx2"/>
                </a:solidFill>
              </a:rPr>
              <a:t>ADT, androgen-deprivation therapy; BRCA2, breast cancer gene 2; DRE, digital rectal exam; LUTS, lower urinary-tract symptoms; PSA, prostate-specific antigen; T, tumour stage</a:t>
            </a:r>
          </a:p>
        </p:txBody>
      </p:sp>
      <p:sp>
        <p:nvSpPr>
          <p:cNvPr id="36" name="Slide Number Placeholder 35">
            <a:extLst>
              <a:ext uri="{FF2B5EF4-FFF2-40B4-BE49-F238E27FC236}">
                <a16:creationId xmlns:a16="http://schemas.microsoft.com/office/drawing/2014/main" id="{8503D63C-909B-CF43-9DFF-AB17F60170F4}"/>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34" name="Content Placeholder 4">
            <a:extLst>
              <a:ext uri="{FF2B5EF4-FFF2-40B4-BE49-F238E27FC236}">
                <a16:creationId xmlns:a16="http://schemas.microsoft.com/office/drawing/2014/main" id="{2E29CD1E-6C5B-0B06-272F-E456C19564CA}"/>
              </a:ext>
            </a:extLst>
          </p:cNvPr>
          <p:cNvSpPr txBox="1">
            <a:spLocks/>
          </p:cNvSpPr>
          <p:nvPr/>
        </p:nvSpPr>
        <p:spPr>
          <a:xfrm>
            <a:off x="590550" y="928076"/>
            <a:ext cx="10963200" cy="176546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Font typeface="Arial"/>
              <a:buNone/>
            </a:pPr>
            <a:r>
              <a:rPr lang="en-GB" b="1" dirty="0">
                <a:solidFill>
                  <a:schemeClr val="accent1"/>
                </a:solidFill>
              </a:rPr>
              <a:t>Patient: </a:t>
            </a:r>
            <a:r>
              <a:rPr lang="en-GB" dirty="0"/>
              <a:t>Age 68 years</a:t>
            </a:r>
          </a:p>
          <a:p>
            <a:pPr marL="0" indent="0">
              <a:spcBef>
                <a:spcPts val="300"/>
              </a:spcBef>
              <a:buFont typeface="Arial"/>
              <a:buNone/>
            </a:pPr>
            <a:r>
              <a:rPr lang="en-GB" b="1" dirty="0">
                <a:solidFill>
                  <a:schemeClr val="accent1"/>
                </a:solidFill>
              </a:rPr>
              <a:t>Presents with: </a:t>
            </a:r>
            <a:r>
              <a:rPr lang="en-GB" dirty="0"/>
              <a:t>Moderate LUTS</a:t>
            </a:r>
          </a:p>
          <a:p>
            <a:pPr marL="0" indent="0">
              <a:spcBef>
                <a:spcPts val="300"/>
              </a:spcBef>
              <a:buFont typeface="Arial"/>
              <a:buNone/>
            </a:pPr>
            <a:r>
              <a:rPr lang="en-GB" b="1" dirty="0">
                <a:solidFill>
                  <a:schemeClr val="accent1"/>
                </a:solidFill>
              </a:rPr>
              <a:t>Medical history: </a:t>
            </a:r>
          </a:p>
          <a:p>
            <a:pPr>
              <a:spcBef>
                <a:spcPts val="300"/>
              </a:spcBef>
            </a:pPr>
            <a:r>
              <a:rPr lang="en-GB" dirty="0"/>
              <a:t>Well-controlled hypertension and angina; relieved by stent 4 years prior</a:t>
            </a:r>
          </a:p>
          <a:p>
            <a:pPr>
              <a:spcBef>
                <a:spcPts val="300"/>
              </a:spcBef>
            </a:pPr>
            <a:r>
              <a:rPr lang="en-GB" dirty="0"/>
              <a:t>No known family history of cancer</a:t>
            </a:r>
          </a:p>
        </p:txBody>
      </p:sp>
      <p:sp>
        <p:nvSpPr>
          <p:cNvPr id="3" name="TextBox 2">
            <a:extLst>
              <a:ext uri="{FF2B5EF4-FFF2-40B4-BE49-F238E27FC236}">
                <a16:creationId xmlns:a16="http://schemas.microsoft.com/office/drawing/2014/main" id="{10CB724C-904F-9F62-F347-A5E73B210221}"/>
              </a:ext>
            </a:extLst>
          </p:cNvPr>
          <p:cNvSpPr txBox="1"/>
          <p:nvPr/>
        </p:nvSpPr>
        <p:spPr>
          <a:xfrm>
            <a:off x="7357980" y="679685"/>
            <a:ext cx="3689465" cy="1200329"/>
          </a:xfrm>
          <a:prstGeom prst="rect">
            <a:avLst/>
          </a:prstGeom>
          <a:noFill/>
          <a:ln>
            <a:solidFill>
              <a:schemeClr val="tx1"/>
            </a:solidFill>
          </a:ln>
        </p:spPr>
        <p:txBody>
          <a:bodyPr wrap="square" rtlCol="0">
            <a:spAutoFit/>
          </a:bodyPr>
          <a:lstStyle/>
          <a:p>
            <a:r>
              <a:rPr lang="en-GB" b="1" dirty="0">
                <a:solidFill>
                  <a:schemeClr val="accent1"/>
                </a:solidFill>
                <a:latin typeface="Arial" panose="020B0604020202020204" pitchFamily="34" charset="0"/>
                <a:cs typeface="Arial" panose="020B0604020202020204" pitchFamily="34" charset="0"/>
              </a:rPr>
              <a:t>Germline </a:t>
            </a:r>
            <a:r>
              <a:rPr lang="en-GB" b="1" i="1" dirty="0">
                <a:solidFill>
                  <a:schemeClr val="accent1"/>
                </a:solidFill>
                <a:latin typeface="Arial" panose="020B0604020202020204" pitchFamily="34" charset="0"/>
                <a:cs typeface="Arial" panose="020B0604020202020204" pitchFamily="34" charset="0"/>
              </a:rPr>
              <a:t>BRCA2</a:t>
            </a:r>
            <a:r>
              <a:rPr lang="en-GB" b="1" dirty="0">
                <a:solidFill>
                  <a:schemeClr val="accent1"/>
                </a:solidFill>
                <a:latin typeface="Arial" panose="020B0604020202020204" pitchFamily="34" charset="0"/>
                <a:cs typeface="Arial" panose="020B0604020202020204" pitchFamily="34" charset="0"/>
              </a:rPr>
              <a:t> mutation detection which is pathogenic.</a:t>
            </a:r>
          </a:p>
          <a:p>
            <a:r>
              <a:rPr lang="en-GB" b="1" dirty="0">
                <a:latin typeface="Arial" panose="020B0604020202020204" pitchFamily="34" charset="0"/>
                <a:cs typeface="Arial" panose="020B0604020202020204" pitchFamily="34" charset="0"/>
              </a:rPr>
              <a:t>Consider patient for treatment with a PARPi</a:t>
            </a:r>
          </a:p>
        </p:txBody>
      </p:sp>
    </p:spTree>
    <p:extLst>
      <p:ext uri="{BB962C8B-B14F-4D97-AF65-F5344CB8AC3E}">
        <p14:creationId xmlns:p14="http://schemas.microsoft.com/office/powerpoint/2010/main" val="258902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Parp</a:t>
            </a:r>
            <a:r>
              <a:rPr lang="en-GB" cap="none" dirty="0"/>
              <a:t>i</a:t>
            </a:r>
            <a:r>
              <a:rPr lang="en-GB" dirty="0"/>
              <a:t> Key trial data</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250301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441B4A-B7EE-44F0-944B-10F13495BBE1}"/>
              </a:ext>
            </a:extLst>
          </p:cNvPr>
          <p:cNvSpPr>
            <a:spLocks noGrp="1"/>
          </p:cNvSpPr>
          <p:nvPr>
            <p:ph type="title"/>
          </p:nvPr>
        </p:nvSpPr>
        <p:spPr/>
        <p:txBody>
          <a:bodyPr/>
          <a:lstStyle/>
          <a:p>
            <a:r>
              <a:rPr lang="en-GB" dirty="0"/>
              <a:t>Phase 2/3 PARP inhibitor monotherapy trials in </a:t>
            </a:r>
            <a:r>
              <a:rPr lang="en-GB" cap="none" dirty="0"/>
              <a:t>m</a:t>
            </a:r>
            <a:r>
              <a:rPr lang="en-GB" dirty="0"/>
              <a:t>CRPC</a:t>
            </a:r>
          </a:p>
        </p:txBody>
      </p:sp>
      <p:sp>
        <p:nvSpPr>
          <p:cNvPr id="3" name="Slide Number Placeholder 2">
            <a:extLst>
              <a:ext uri="{FF2B5EF4-FFF2-40B4-BE49-F238E27FC236}">
                <a16:creationId xmlns:a16="http://schemas.microsoft.com/office/drawing/2014/main" id="{9AFA2527-2729-2CAF-A1DE-9CBD4A97CD68}"/>
              </a:ext>
            </a:extLst>
          </p:cNvPr>
          <p:cNvSpPr>
            <a:spLocks noGrp="1"/>
          </p:cNvSpPr>
          <p:nvPr>
            <p:ph type="sldNum" sz="quarter" idx="4"/>
          </p:nvPr>
        </p:nvSpPr>
        <p:spPr/>
        <p:txBody>
          <a:bodyPr/>
          <a:lstStyle/>
          <a:p>
            <a:fld id="{18DA6CFC-1861-4C15-81E1-7D7871A33D94}" type="slidenum">
              <a:rPr lang="en-GB" smtClean="0"/>
              <a:pPr/>
              <a:t>19</a:t>
            </a:fld>
            <a:endParaRPr lang="en-GB" dirty="0"/>
          </a:p>
        </p:txBody>
      </p:sp>
      <p:sp>
        <p:nvSpPr>
          <p:cNvPr id="11" name="Content Placeholder 10">
            <a:extLst>
              <a:ext uri="{FF2B5EF4-FFF2-40B4-BE49-F238E27FC236}">
                <a16:creationId xmlns:a16="http://schemas.microsoft.com/office/drawing/2014/main" id="{D3764067-2F65-DC44-B169-5C0B30C84884}"/>
              </a:ext>
            </a:extLst>
          </p:cNvPr>
          <p:cNvSpPr>
            <a:spLocks noGrp="1"/>
          </p:cNvSpPr>
          <p:nvPr>
            <p:ph sz="quarter" idx="15"/>
          </p:nvPr>
        </p:nvSpPr>
        <p:spPr>
          <a:xfrm>
            <a:off x="539139" y="5909096"/>
            <a:ext cx="10660392" cy="365125"/>
          </a:xfrm>
          <a:solidFill>
            <a:schemeClr val="bg1"/>
          </a:solidFill>
        </p:spPr>
        <p:txBody>
          <a:bodyPr/>
          <a:lstStyle/>
          <a:p>
            <a:pPr lvl="0"/>
            <a:r>
              <a:rPr lang="en-GB" sz="1100" dirty="0"/>
              <a:t>EMA, European Medicines Agency; FDA, United States Food and Drug Administration; mCRPC, metastatic castration-resistant prostate cancer; </a:t>
            </a:r>
            <a:br>
              <a:rPr lang="en-GB" sz="1100" dirty="0"/>
            </a:br>
            <a:r>
              <a:rPr lang="en-GB" sz="1100" dirty="0"/>
              <a:t>P, phase; PARP, poly-ADP ribose polymerase; Q, quarter</a:t>
            </a:r>
          </a:p>
          <a:p>
            <a:pPr lvl="0"/>
            <a:r>
              <a:rPr lang="en-GB" sz="1100" dirty="0"/>
              <a:t>1. NCT02987543; 2. de Bono J, et al. N Engl J Med. 2020;382:2091-102; 3. www.fda.gov/drugs/drug-approvals-and-databases/fda-approves-olaparib-hrr-gene-mutated-metastatic-castration-resistant-prostate-cancer; 4. https://www.esmo.org/oncology-news/ema-recommends-extension-of-indications-for-olaparib2; 5. Mateo J, et al. N Engl J Med. 2015;373:1697-708; 6. Mateo J, et al. Lancet Oncol. 2020;21:162-74; 7.https://clinicaltrials.gov/ct2/show/NCT02975934; 8. https://clinicaltrials.gov/ct2/show/NCT02952534; 9. FDA grants accelerated approval to rucaparib for BRCA-mutated metastatic castration-resistant prostate cancer. www.fda.gov/drugs/fda-grants-accelerated-approval-rucaparib-brca-mutated-metastatic-castration-resistant-prostate; 10. Abida W, et al. J Clin Oncol. 2020;38:3763-72; 11. https://clinicaltrials.gov/ct2/show/NCT02854436; 12.https://clinicaltrials.gov/ct2/show/NCT03148795; 13. de Bono JS, et al. Lancet Oncol. 2022;9:1250-64. All accessed April 2023; 14. </a:t>
            </a:r>
            <a:r>
              <a:rPr lang="en-GB" sz="1100" dirty="0">
                <a:solidFill>
                  <a:schemeClr val="tx2"/>
                </a:solidFill>
              </a:rPr>
              <a:t>Fizazi K, et al. N Engl J Med 2023; 388: 719-32; 15. Smith MR, et al. Lancet Oncol. 2022;23: 362-73</a:t>
            </a:r>
            <a:endParaRPr lang="en-GB" sz="1100" dirty="0"/>
          </a:p>
        </p:txBody>
      </p:sp>
      <p:cxnSp>
        <p:nvCxnSpPr>
          <p:cNvPr id="40" name="Straight Connector 39">
            <a:extLst>
              <a:ext uri="{FF2B5EF4-FFF2-40B4-BE49-F238E27FC236}">
                <a16:creationId xmlns:a16="http://schemas.microsoft.com/office/drawing/2014/main" id="{CFEA7222-67BE-4C80-A868-0B2B99DB7C70}"/>
              </a:ext>
            </a:extLst>
          </p:cNvPr>
          <p:cNvCxnSpPr/>
          <p:nvPr/>
        </p:nvCxnSpPr>
        <p:spPr bwMode="auto">
          <a:xfrm flipH="1">
            <a:off x="7764409" y="2082011"/>
            <a:ext cx="0" cy="357095"/>
          </a:xfrm>
          <a:prstGeom prst="line">
            <a:avLst/>
          </a:prstGeom>
          <a:solidFill>
            <a:srgbClr val="00ADD0"/>
          </a:solidFill>
          <a:ln w="19050"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97CDB289-2162-44FC-86A4-1955D8BFFE88}"/>
              </a:ext>
            </a:extLst>
          </p:cNvPr>
          <p:cNvCxnSpPr/>
          <p:nvPr/>
        </p:nvCxnSpPr>
        <p:spPr bwMode="auto">
          <a:xfrm flipH="1">
            <a:off x="7381202" y="1940307"/>
            <a:ext cx="0" cy="357095"/>
          </a:xfrm>
          <a:prstGeom prst="line">
            <a:avLst/>
          </a:prstGeom>
          <a:solidFill>
            <a:srgbClr val="00ADD0"/>
          </a:solidFill>
          <a:ln w="19050" cap="flat" cmpd="sng" algn="ctr">
            <a:solidFill>
              <a:schemeClr val="accent6"/>
            </a:solidFill>
            <a:prstDash val="solid"/>
            <a:round/>
            <a:headEnd type="none" w="med" len="med"/>
            <a:tailEnd type="none" w="med" len="med"/>
          </a:ln>
          <a:effectLst/>
        </p:spPr>
      </p:cxnSp>
      <p:sp>
        <p:nvSpPr>
          <p:cNvPr id="70" name="Round Diagonal Corner Rectangle 6">
            <a:extLst>
              <a:ext uri="{FF2B5EF4-FFF2-40B4-BE49-F238E27FC236}">
                <a16:creationId xmlns:a16="http://schemas.microsoft.com/office/drawing/2014/main" id="{85FA051E-5AAB-4E87-8A97-E0505C2AAA05}"/>
              </a:ext>
            </a:extLst>
          </p:cNvPr>
          <p:cNvSpPr/>
          <p:nvPr/>
        </p:nvSpPr>
        <p:spPr bwMode="auto">
          <a:xfrm>
            <a:off x="2086041"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Q1 2017</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1</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PROfound </a:t>
            </a:r>
            <a:b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study initiated</a:t>
            </a:r>
          </a:p>
        </p:txBody>
      </p:sp>
      <p:sp>
        <p:nvSpPr>
          <p:cNvPr id="71" name="Round Diagonal Corner Rectangle 14">
            <a:extLst>
              <a:ext uri="{FF2B5EF4-FFF2-40B4-BE49-F238E27FC236}">
                <a16:creationId xmlns:a16="http://schemas.microsoft.com/office/drawing/2014/main" id="{B43900B3-0AC1-4316-BC4D-2781A84A2847}"/>
              </a:ext>
            </a:extLst>
          </p:cNvPr>
          <p:cNvSpPr/>
          <p:nvPr/>
        </p:nvSpPr>
        <p:spPr bwMode="auto">
          <a:xfrm>
            <a:off x="4320267"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Q2 2020</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2</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PROfound </a:t>
            </a:r>
            <a:b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study </a:t>
            </a: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published</a:t>
            </a:r>
          </a:p>
        </p:txBody>
      </p:sp>
      <p:sp>
        <p:nvSpPr>
          <p:cNvPr id="72" name="Triangle 65">
            <a:extLst>
              <a:ext uri="{FF2B5EF4-FFF2-40B4-BE49-F238E27FC236}">
                <a16:creationId xmlns:a16="http://schemas.microsoft.com/office/drawing/2014/main" id="{F8234D7A-0BD7-4BC7-A48F-9470446A7235}"/>
              </a:ext>
            </a:extLst>
          </p:cNvPr>
          <p:cNvSpPr/>
          <p:nvPr/>
        </p:nvSpPr>
        <p:spPr bwMode="auto">
          <a:xfrm rot="5400000">
            <a:off x="11641477" y="2138696"/>
            <a:ext cx="630615" cy="472730"/>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GB" sz="20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E939A5DE-44AF-4875-A852-0C5FD3595771}"/>
              </a:ext>
            </a:extLst>
          </p:cNvPr>
          <p:cNvCxnSpPr>
            <a:cxnSpLocks/>
            <a:stCxn id="70" idx="1"/>
          </p:cNvCxnSpPr>
          <p:nvPr/>
        </p:nvCxnSpPr>
        <p:spPr bwMode="auto">
          <a:xfrm>
            <a:off x="2909001" y="1999409"/>
            <a:ext cx="1" cy="282546"/>
          </a:xfrm>
          <a:prstGeom prst="line">
            <a:avLst/>
          </a:prstGeom>
          <a:solidFill>
            <a:srgbClr val="00ADD0"/>
          </a:solidFill>
          <a:ln w="19050" cap="flat" cmpd="sng" algn="ctr">
            <a:solidFill>
              <a:schemeClr val="accent6"/>
            </a:solidFill>
            <a:prstDash val="solid"/>
            <a:round/>
            <a:headEnd type="none" w="med" len="med"/>
            <a:tailEnd type="none" w="med" len="med"/>
          </a:ln>
          <a:effectLst/>
        </p:spPr>
      </p:cxnSp>
      <p:sp>
        <p:nvSpPr>
          <p:cNvPr id="74" name="Right Arrow 69">
            <a:extLst>
              <a:ext uri="{FF2B5EF4-FFF2-40B4-BE49-F238E27FC236}">
                <a16:creationId xmlns:a16="http://schemas.microsoft.com/office/drawing/2014/main" id="{C2B48EFD-FE12-4E6B-BD37-6A210B03A595}"/>
              </a:ext>
            </a:extLst>
          </p:cNvPr>
          <p:cNvSpPr/>
          <p:nvPr/>
        </p:nvSpPr>
        <p:spPr bwMode="auto">
          <a:xfrm>
            <a:off x="6024637" y="1501232"/>
            <a:ext cx="316251" cy="203326"/>
          </a:xfrm>
          <a:prstGeom prst="rightArrow">
            <a:avLst/>
          </a:prstGeom>
          <a:solidFill>
            <a:schemeClr val="accent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GB" sz="9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75" name="Connector: Elbow 89">
            <a:extLst>
              <a:ext uri="{FF2B5EF4-FFF2-40B4-BE49-F238E27FC236}">
                <a16:creationId xmlns:a16="http://schemas.microsoft.com/office/drawing/2014/main" id="{84C6F9DC-4401-4E64-AA41-8F4237435014}"/>
              </a:ext>
            </a:extLst>
          </p:cNvPr>
          <p:cNvCxnSpPr>
            <a:cxnSpLocks/>
            <a:stCxn id="83" idx="0"/>
          </p:cNvCxnSpPr>
          <p:nvPr/>
        </p:nvCxnSpPr>
        <p:spPr bwMode="auto">
          <a:xfrm flipV="1">
            <a:off x="2670433" y="2576001"/>
            <a:ext cx="218830" cy="1358091"/>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6" name="Connector: Elbow 93">
            <a:extLst>
              <a:ext uri="{FF2B5EF4-FFF2-40B4-BE49-F238E27FC236}">
                <a16:creationId xmlns:a16="http://schemas.microsoft.com/office/drawing/2014/main" id="{50B040F3-15FE-49A2-90C7-69BD6ED3E882}"/>
              </a:ext>
            </a:extLst>
          </p:cNvPr>
          <p:cNvCxnSpPr>
            <a:cxnSpLocks/>
          </p:cNvCxnSpPr>
          <p:nvPr/>
        </p:nvCxnSpPr>
        <p:spPr bwMode="auto">
          <a:xfrm rot="10800000">
            <a:off x="3627687" y="2576001"/>
            <a:ext cx="80821" cy="2190534"/>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7" name="Connector: Elbow 97">
            <a:extLst>
              <a:ext uri="{FF2B5EF4-FFF2-40B4-BE49-F238E27FC236}">
                <a16:creationId xmlns:a16="http://schemas.microsoft.com/office/drawing/2014/main" id="{0C47FAB5-425C-44B0-ACE3-C0FB814AE34A}"/>
              </a:ext>
            </a:extLst>
          </p:cNvPr>
          <p:cNvCxnSpPr>
            <a:cxnSpLocks/>
            <a:stCxn id="90" idx="3"/>
          </p:cNvCxnSpPr>
          <p:nvPr/>
        </p:nvCxnSpPr>
        <p:spPr bwMode="auto">
          <a:xfrm rot="16200000" flipV="1">
            <a:off x="8105909" y="3425151"/>
            <a:ext cx="1813324" cy="189244"/>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8" name="Connector: Elbow 100">
            <a:extLst>
              <a:ext uri="{FF2B5EF4-FFF2-40B4-BE49-F238E27FC236}">
                <a16:creationId xmlns:a16="http://schemas.microsoft.com/office/drawing/2014/main" id="{B462A38D-6E87-4230-9CD7-E18019BA0E3B}"/>
              </a:ext>
            </a:extLst>
          </p:cNvPr>
          <p:cNvCxnSpPr>
            <a:cxnSpLocks/>
            <a:stCxn id="86" idx="0"/>
          </p:cNvCxnSpPr>
          <p:nvPr/>
        </p:nvCxnSpPr>
        <p:spPr bwMode="auto">
          <a:xfrm flipV="1">
            <a:off x="1797312" y="2404682"/>
            <a:ext cx="635371" cy="2395905"/>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79" name="Connector: Elbow 104">
            <a:extLst>
              <a:ext uri="{FF2B5EF4-FFF2-40B4-BE49-F238E27FC236}">
                <a16:creationId xmlns:a16="http://schemas.microsoft.com/office/drawing/2014/main" id="{2DC68EA6-C390-4F86-88FE-BCF9735221F8}"/>
              </a:ext>
            </a:extLst>
          </p:cNvPr>
          <p:cNvCxnSpPr>
            <a:cxnSpLocks/>
          </p:cNvCxnSpPr>
          <p:nvPr/>
        </p:nvCxnSpPr>
        <p:spPr bwMode="auto">
          <a:xfrm rot="16200000" flipV="1">
            <a:off x="9019881" y="3235509"/>
            <a:ext cx="1914138" cy="655241"/>
          </a:xfrm>
          <a:prstGeom prst="bentConnector3">
            <a:avLst>
              <a:gd name="adj1" fmla="val 54999"/>
            </a:avLst>
          </a:prstGeom>
          <a:solidFill>
            <a:srgbClr val="00ADD0"/>
          </a:solidFill>
          <a:ln w="19050" cap="flat" cmpd="sng" algn="ctr">
            <a:solidFill>
              <a:schemeClr val="accent6"/>
            </a:solidFill>
            <a:prstDash val="solid"/>
            <a:round/>
            <a:headEnd type="none" w="med" len="med"/>
            <a:tailEnd type="none" w="med" len="med"/>
          </a:ln>
          <a:effectLst/>
        </p:spPr>
      </p:cxnSp>
      <p:sp>
        <p:nvSpPr>
          <p:cNvPr id="82" name="Round Diagonal Corner Rectangle 17">
            <a:extLst>
              <a:ext uri="{FF2B5EF4-FFF2-40B4-BE49-F238E27FC236}">
                <a16:creationId xmlns:a16="http://schemas.microsoft.com/office/drawing/2014/main" id="{E5BC1BC6-06FC-430A-A75B-F35336425CCD}"/>
              </a:ext>
            </a:extLst>
          </p:cNvPr>
          <p:cNvSpPr/>
          <p:nvPr/>
        </p:nvSpPr>
        <p:spPr bwMode="auto">
          <a:xfrm>
            <a:off x="3389426" y="3585059"/>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Q2 2017</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7</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P3 rucaparib study initiated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(TRITON3)</a:t>
            </a:r>
          </a:p>
        </p:txBody>
      </p:sp>
      <p:sp>
        <p:nvSpPr>
          <p:cNvPr id="83" name="Round Diagonal Corner Rectangle 17">
            <a:extLst>
              <a:ext uri="{FF2B5EF4-FFF2-40B4-BE49-F238E27FC236}">
                <a16:creationId xmlns:a16="http://schemas.microsoft.com/office/drawing/2014/main" id="{645A6ADC-4779-4355-8CC3-14494DB488DF}"/>
              </a:ext>
            </a:extLst>
          </p:cNvPr>
          <p:cNvSpPr/>
          <p:nvPr/>
        </p:nvSpPr>
        <p:spPr bwMode="auto">
          <a:xfrm>
            <a:off x="1024513" y="3585059"/>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Q1 2017</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8</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rucaparib study initiated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(TRITON2)</a:t>
            </a:r>
          </a:p>
        </p:txBody>
      </p:sp>
      <p:sp>
        <p:nvSpPr>
          <p:cNvPr id="85" name="Round Diagonal Corner Rectangle 20">
            <a:extLst>
              <a:ext uri="{FF2B5EF4-FFF2-40B4-BE49-F238E27FC236}">
                <a16:creationId xmlns:a16="http://schemas.microsoft.com/office/drawing/2014/main" id="{DFECD4A8-68DC-42CA-8925-52D7AF280366}"/>
              </a:ext>
            </a:extLst>
          </p:cNvPr>
          <p:cNvSpPr/>
          <p:nvPr/>
        </p:nvSpPr>
        <p:spPr bwMode="auto">
          <a:xfrm>
            <a:off x="9999682" y="4487971"/>
            <a:ext cx="1645920" cy="698063"/>
          </a:xfrm>
          <a:prstGeom prst="round2DiagRect">
            <a:avLst/>
          </a:prstGeom>
          <a:solidFill>
            <a:schemeClr val="accent6"/>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Q1 2022</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15</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niraparib study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published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(GALAHAD)</a:t>
            </a:r>
          </a:p>
        </p:txBody>
      </p:sp>
      <p:sp>
        <p:nvSpPr>
          <p:cNvPr id="86" name="Round Diagonal Corner Rectangle 20">
            <a:extLst>
              <a:ext uri="{FF2B5EF4-FFF2-40B4-BE49-F238E27FC236}">
                <a16:creationId xmlns:a16="http://schemas.microsoft.com/office/drawing/2014/main" id="{B9A361F4-C070-42D0-A36A-3277545A9CC3}"/>
              </a:ext>
            </a:extLst>
          </p:cNvPr>
          <p:cNvSpPr/>
          <p:nvPr/>
        </p:nvSpPr>
        <p:spPr bwMode="auto">
          <a:xfrm>
            <a:off x="151392" y="4451555"/>
            <a:ext cx="1645920" cy="698063"/>
          </a:xfrm>
          <a:prstGeom prst="round2DiagRect">
            <a:avLst/>
          </a:prstGeom>
          <a:solidFill>
            <a:schemeClr val="accent6"/>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Q3 2016</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11</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niraparib study initiated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(GALAHAD)</a:t>
            </a:r>
          </a:p>
        </p:txBody>
      </p:sp>
      <p:sp>
        <p:nvSpPr>
          <p:cNvPr id="87" name="Round Diagonal Corner Rectangle 20">
            <a:extLst>
              <a:ext uri="{FF2B5EF4-FFF2-40B4-BE49-F238E27FC236}">
                <a16:creationId xmlns:a16="http://schemas.microsoft.com/office/drawing/2014/main" id="{4DC1D654-612D-4DD5-9DC8-BFFD5CC32EF3}"/>
              </a:ext>
            </a:extLst>
          </p:cNvPr>
          <p:cNvSpPr/>
          <p:nvPr/>
        </p:nvSpPr>
        <p:spPr bwMode="auto">
          <a:xfrm>
            <a:off x="3254849" y="4451555"/>
            <a:ext cx="1645920" cy="698063"/>
          </a:xfrm>
          <a:prstGeom prst="round2DiagRect">
            <a:avLst/>
          </a:prstGeom>
          <a:solidFill>
            <a:schemeClr val="tx2">
              <a:lumMod val="75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Q3 2017</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12</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a:t>
            </a:r>
            <a:r>
              <a:rPr kumimoji="0" lang="en-GB" sz="1100" b="1" i="0" u="none" strike="noStrike" kern="0" cap="none" spc="0" normalizeH="0" baseline="0" dirty="0" err="1">
                <a:ln>
                  <a:noFill/>
                </a:ln>
                <a:solidFill>
                  <a:prstClr val="white"/>
                </a:solidFill>
                <a:effectLst/>
                <a:uLnTx/>
                <a:uFillTx/>
                <a:latin typeface="Arial" panose="020B0604020202020204" pitchFamily="34" charset="0"/>
                <a:cs typeface="Arial" panose="020B0604020202020204" pitchFamily="34" charset="0"/>
              </a:rPr>
              <a:t>talazoparib</a:t>
            </a: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study initiated</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(TALAPRO-1)</a:t>
            </a:r>
          </a:p>
        </p:txBody>
      </p:sp>
      <p:cxnSp>
        <p:nvCxnSpPr>
          <p:cNvPr id="88" name="Connector: Elbow 111">
            <a:extLst>
              <a:ext uri="{FF2B5EF4-FFF2-40B4-BE49-F238E27FC236}">
                <a16:creationId xmlns:a16="http://schemas.microsoft.com/office/drawing/2014/main" id="{2345EE41-D09C-40D0-AFFD-589F42C74E9C}"/>
              </a:ext>
            </a:extLst>
          </p:cNvPr>
          <p:cNvCxnSpPr>
            <a:cxnSpLocks/>
          </p:cNvCxnSpPr>
          <p:nvPr/>
        </p:nvCxnSpPr>
        <p:spPr bwMode="auto">
          <a:xfrm rot="5400000" flipH="1" flipV="1">
            <a:off x="1112012" y="2596528"/>
            <a:ext cx="171130" cy="130225"/>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cxnSp>
        <p:nvCxnSpPr>
          <p:cNvPr id="89" name="Connector: Elbow 114">
            <a:extLst>
              <a:ext uri="{FF2B5EF4-FFF2-40B4-BE49-F238E27FC236}">
                <a16:creationId xmlns:a16="http://schemas.microsoft.com/office/drawing/2014/main" id="{0B48B609-9C96-4B2C-B24D-5C59CA9B5C48}"/>
              </a:ext>
            </a:extLst>
          </p:cNvPr>
          <p:cNvCxnSpPr>
            <a:cxnSpLocks/>
          </p:cNvCxnSpPr>
          <p:nvPr/>
        </p:nvCxnSpPr>
        <p:spPr bwMode="auto">
          <a:xfrm rot="5400000" flipH="1" flipV="1">
            <a:off x="6220642" y="2547149"/>
            <a:ext cx="315420" cy="231232"/>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sp>
        <p:nvSpPr>
          <p:cNvPr id="90" name="Round Diagonal Corner Rectangle 24">
            <a:extLst>
              <a:ext uri="{FF2B5EF4-FFF2-40B4-BE49-F238E27FC236}">
                <a16:creationId xmlns:a16="http://schemas.microsoft.com/office/drawing/2014/main" id="{72CF7AA2-795E-4B6E-A6DA-9BC026C8FF0A}"/>
              </a:ext>
            </a:extLst>
          </p:cNvPr>
          <p:cNvSpPr/>
          <p:nvPr/>
        </p:nvSpPr>
        <p:spPr bwMode="auto">
          <a:xfrm>
            <a:off x="8284233" y="4426435"/>
            <a:ext cx="1645920" cy="885349"/>
          </a:xfrm>
          <a:prstGeom prst="round2DiagRect">
            <a:avLst/>
          </a:prstGeom>
          <a:solidFill>
            <a:schemeClr val="tx2">
              <a:lumMod val="75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Q3 2021</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13</a:t>
            </a:r>
            <a:endPar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a:t>
            </a:r>
            <a:r>
              <a:rPr kumimoji="0" lang="en-GB" sz="1100" b="1" i="0" u="none" strike="noStrike" kern="0" cap="none" spc="0" normalizeH="0" baseline="0" dirty="0" err="1">
                <a:ln>
                  <a:noFill/>
                </a:ln>
                <a:solidFill>
                  <a:prstClr val="white"/>
                </a:solidFill>
                <a:effectLst/>
                <a:uLnTx/>
                <a:uFillTx/>
                <a:latin typeface="Arial" panose="020B0604020202020204" pitchFamily="34" charset="0"/>
                <a:cs typeface="Arial" panose="020B0604020202020204" pitchFamily="34" charset="0"/>
              </a:rPr>
              <a:t>talazoparib</a:t>
            </a: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study published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(TALAPRO-1)</a:t>
            </a:r>
            <a:endPar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91" name="Connector: Elbow 86">
            <a:extLst>
              <a:ext uri="{FF2B5EF4-FFF2-40B4-BE49-F238E27FC236}">
                <a16:creationId xmlns:a16="http://schemas.microsoft.com/office/drawing/2014/main" id="{5616564F-E8E4-437C-A9A8-DE9AA7709379}"/>
              </a:ext>
            </a:extLst>
          </p:cNvPr>
          <p:cNvCxnSpPr>
            <a:cxnSpLocks/>
            <a:stCxn id="82" idx="2"/>
          </p:cNvCxnSpPr>
          <p:nvPr/>
        </p:nvCxnSpPr>
        <p:spPr bwMode="auto">
          <a:xfrm rot="10800000">
            <a:off x="3070314" y="2565476"/>
            <a:ext cx="319113" cy="1368616"/>
          </a:xfrm>
          <a:prstGeom prst="bentConnector2">
            <a:avLst/>
          </a:prstGeom>
          <a:solidFill>
            <a:srgbClr val="00ADD0"/>
          </a:solidFill>
          <a:ln w="19050" cap="flat" cmpd="sng" algn="ctr">
            <a:solidFill>
              <a:schemeClr val="accent6"/>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71E7252-6091-4FA7-AF9B-D6C5C4C102F8}"/>
              </a:ext>
            </a:extLst>
          </p:cNvPr>
          <p:cNvCxnSpPr>
            <a:cxnSpLocks/>
          </p:cNvCxnSpPr>
          <p:nvPr/>
        </p:nvCxnSpPr>
        <p:spPr bwMode="auto">
          <a:xfrm>
            <a:off x="7667847" y="2606061"/>
            <a:ext cx="9076" cy="1013239"/>
          </a:xfrm>
          <a:prstGeom prst="line">
            <a:avLst/>
          </a:prstGeom>
          <a:solidFill>
            <a:srgbClr val="00ADD0"/>
          </a:solidFill>
          <a:ln w="19050" cap="flat" cmpd="sng" algn="ctr">
            <a:solidFill>
              <a:schemeClr val="accent6"/>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2BBE62D3-4A46-41F1-87E9-49FA32917BCE}"/>
              </a:ext>
            </a:extLst>
          </p:cNvPr>
          <p:cNvCxnSpPr>
            <a:cxnSpLocks/>
          </p:cNvCxnSpPr>
          <p:nvPr/>
        </p:nvCxnSpPr>
        <p:spPr bwMode="auto">
          <a:xfrm>
            <a:off x="10776520" y="2565476"/>
            <a:ext cx="0" cy="703333"/>
          </a:xfrm>
          <a:prstGeom prst="line">
            <a:avLst/>
          </a:prstGeom>
          <a:solidFill>
            <a:srgbClr val="00ADD0"/>
          </a:solidFill>
          <a:ln w="19050" cap="flat" cmpd="sng" algn="ctr">
            <a:solidFill>
              <a:schemeClr val="accent6"/>
            </a:solidFill>
            <a:prstDash val="solid"/>
            <a:round/>
            <a:headEnd type="none" w="med" len="med"/>
            <a:tailEnd type="none" w="med" len="med"/>
          </a:ln>
          <a:effectLst/>
        </p:spPr>
      </p:cxnSp>
      <p:sp>
        <p:nvSpPr>
          <p:cNvPr id="94" name="Round Diagonal Corner Rectangle 19">
            <a:extLst>
              <a:ext uri="{FF2B5EF4-FFF2-40B4-BE49-F238E27FC236}">
                <a16:creationId xmlns:a16="http://schemas.microsoft.com/office/drawing/2014/main" id="{203E0E00-3B0C-4FC1-98A9-2352AD884EC7}"/>
              </a:ext>
            </a:extLst>
          </p:cNvPr>
          <p:cNvSpPr/>
          <p:nvPr/>
        </p:nvSpPr>
        <p:spPr bwMode="auto">
          <a:xfrm>
            <a:off x="10376571" y="2753184"/>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Q1 2023</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14</a:t>
            </a:r>
            <a:endPar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P3 rucaparib study published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(TRITON3)</a:t>
            </a:r>
          </a:p>
        </p:txBody>
      </p:sp>
      <p:sp>
        <p:nvSpPr>
          <p:cNvPr id="95" name="Round Diagonal Corner Rectangle 14">
            <a:extLst>
              <a:ext uri="{FF2B5EF4-FFF2-40B4-BE49-F238E27FC236}">
                <a16:creationId xmlns:a16="http://schemas.microsoft.com/office/drawing/2014/main" id="{A6141E8E-F3D0-4C3B-AB64-5E919E0A4F7D}"/>
              </a:ext>
            </a:extLst>
          </p:cNvPr>
          <p:cNvSpPr/>
          <p:nvPr/>
        </p:nvSpPr>
        <p:spPr bwMode="auto">
          <a:xfrm>
            <a:off x="6388359"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Q2 2020</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3</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FDA approval </a:t>
            </a:r>
            <a:b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of olaparib</a:t>
            </a:r>
          </a:p>
        </p:txBody>
      </p:sp>
      <p:cxnSp>
        <p:nvCxnSpPr>
          <p:cNvPr id="96" name="Connector: Elbow 95">
            <a:extLst>
              <a:ext uri="{FF2B5EF4-FFF2-40B4-BE49-F238E27FC236}">
                <a16:creationId xmlns:a16="http://schemas.microsoft.com/office/drawing/2014/main" id="{D157BE28-D8A1-4EEA-999F-CD41A121AD27}"/>
              </a:ext>
            </a:extLst>
          </p:cNvPr>
          <p:cNvCxnSpPr>
            <a:cxnSpLocks/>
            <a:endCxn id="97" idx="1"/>
          </p:cNvCxnSpPr>
          <p:nvPr/>
        </p:nvCxnSpPr>
        <p:spPr bwMode="auto">
          <a:xfrm flipV="1">
            <a:off x="7764409" y="1999409"/>
            <a:ext cx="1331485" cy="82602"/>
          </a:xfrm>
          <a:prstGeom prst="bentConnector2">
            <a:avLst/>
          </a:prstGeom>
          <a:ln w="19050">
            <a:solidFill>
              <a:schemeClr val="accent6"/>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Round Diagonal Corner Rectangle 14">
            <a:extLst>
              <a:ext uri="{FF2B5EF4-FFF2-40B4-BE49-F238E27FC236}">
                <a16:creationId xmlns:a16="http://schemas.microsoft.com/office/drawing/2014/main" id="{2539097A-624F-43E4-A965-CB7395A12380}"/>
              </a:ext>
            </a:extLst>
          </p:cNvPr>
          <p:cNvSpPr/>
          <p:nvPr/>
        </p:nvSpPr>
        <p:spPr bwMode="auto">
          <a:xfrm>
            <a:off x="8272934" y="1267889"/>
            <a:ext cx="1645920" cy="731520"/>
          </a:xfrm>
          <a:prstGeom prst="round2Diag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Q3 2020</a:t>
            </a:r>
            <a:r>
              <a:rPr kumimoji="0" lang="en-GB" sz="1100" i="0" u="none" strike="noStrike" kern="0" cap="none" spc="0" normalizeH="0" baseline="30000" dirty="0">
                <a:ln>
                  <a:noFill/>
                </a:ln>
                <a:solidFill>
                  <a:srgbClr val="FFFFFF"/>
                </a:solidFill>
                <a:effectLst/>
                <a:uLnTx/>
                <a:uFillTx/>
                <a:latin typeface="Arial" panose="020B0604020202020204" pitchFamily="34" charset="0"/>
                <a:cs typeface="Arial" panose="020B0604020202020204" pitchFamily="34" charset="0"/>
              </a:rPr>
              <a:t>4</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EMA approval of olaparib</a:t>
            </a:r>
          </a:p>
        </p:txBody>
      </p:sp>
      <p:sp>
        <p:nvSpPr>
          <p:cNvPr id="98" name="Round Diagonal Corner Rectangle 17">
            <a:extLst>
              <a:ext uri="{FF2B5EF4-FFF2-40B4-BE49-F238E27FC236}">
                <a16:creationId xmlns:a16="http://schemas.microsoft.com/office/drawing/2014/main" id="{FA4C1F30-F79F-4E97-95D5-659CCF8A39D9}"/>
              </a:ext>
            </a:extLst>
          </p:cNvPr>
          <p:cNvSpPr/>
          <p:nvPr/>
        </p:nvSpPr>
        <p:spPr bwMode="auto">
          <a:xfrm>
            <a:off x="5569926" y="3585060"/>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Q2 2020</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9</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FDA accelerated approval of rucaparib</a:t>
            </a:r>
            <a:endPar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99" name="Connector: Elbow 89">
            <a:extLst>
              <a:ext uri="{FF2B5EF4-FFF2-40B4-BE49-F238E27FC236}">
                <a16:creationId xmlns:a16="http://schemas.microsoft.com/office/drawing/2014/main" id="{6D5DEFB1-B1F9-474A-9A49-6AC489524CF2}"/>
              </a:ext>
            </a:extLst>
          </p:cNvPr>
          <p:cNvCxnSpPr>
            <a:cxnSpLocks/>
            <a:stCxn id="98" idx="3"/>
          </p:cNvCxnSpPr>
          <p:nvPr/>
        </p:nvCxnSpPr>
        <p:spPr bwMode="auto">
          <a:xfrm rot="5400000" flipH="1" flipV="1">
            <a:off x="6260104" y="2728780"/>
            <a:ext cx="989063" cy="723498"/>
          </a:xfrm>
          <a:prstGeom prst="bentConnector3">
            <a:avLst>
              <a:gd name="adj1" fmla="val 50000"/>
            </a:avLst>
          </a:prstGeom>
          <a:solidFill>
            <a:srgbClr val="00ADD0"/>
          </a:solidFill>
          <a:ln w="19050" cap="flat" cmpd="sng" algn="ctr">
            <a:solidFill>
              <a:schemeClr val="accent6"/>
            </a:solidFill>
            <a:prstDash val="solid"/>
            <a:round/>
            <a:headEnd type="none" w="med" len="med"/>
            <a:tailEnd type="none" w="med" len="med"/>
          </a:ln>
          <a:effectLst/>
        </p:spPr>
      </p:cxnSp>
      <p:cxnSp>
        <p:nvCxnSpPr>
          <p:cNvPr id="100" name="Connector: Elbow 99">
            <a:extLst>
              <a:ext uri="{FF2B5EF4-FFF2-40B4-BE49-F238E27FC236}">
                <a16:creationId xmlns:a16="http://schemas.microsoft.com/office/drawing/2014/main" id="{EF06F151-D256-4FE0-A9E0-E843FDDBF918}"/>
              </a:ext>
            </a:extLst>
          </p:cNvPr>
          <p:cNvCxnSpPr>
            <a:cxnSpLocks/>
            <a:stCxn id="71" idx="1"/>
          </p:cNvCxnSpPr>
          <p:nvPr/>
        </p:nvCxnSpPr>
        <p:spPr bwMode="auto">
          <a:xfrm rot="16200000" flipH="1">
            <a:off x="6192511" y="950124"/>
            <a:ext cx="85122" cy="2183691"/>
          </a:xfrm>
          <a:prstGeom prst="bentConnector2">
            <a:avLst/>
          </a:prstGeom>
          <a:ln w="19050">
            <a:solidFill>
              <a:schemeClr val="accent6"/>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1" name="Straight Connector 100">
            <a:extLst>
              <a:ext uri="{FF2B5EF4-FFF2-40B4-BE49-F238E27FC236}">
                <a16:creationId xmlns:a16="http://schemas.microsoft.com/office/drawing/2014/main" id="{275DE133-2976-4E18-A2E5-09675F7080D4}"/>
              </a:ext>
            </a:extLst>
          </p:cNvPr>
          <p:cNvCxnSpPr>
            <a:cxnSpLocks/>
          </p:cNvCxnSpPr>
          <p:nvPr/>
        </p:nvCxnSpPr>
        <p:spPr bwMode="auto">
          <a:xfrm>
            <a:off x="7315058" y="2082012"/>
            <a:ext cx="0" cy="87186"/>
          </a:xfrm>
          <a:prstGeom prst="line">
            <a:avLst/>
          </a:prstGeom>
          <a:solidFill>
            <a:schemeClr val="accent1"/>
          </a:solidFill>
          <a:ln w="19050" cap="flat" cmpd="sng" algn="ctr">
            <a:solidFill>
              <a:schemeClr val="accent6"/>
            </a:solidFill>
            <a:prstDash val="solid"/>
            <a:round/>
            <a:headEnd type="none" w="med" len="med"/>
            <a:tailEnd type="none" w="med" len="med"/>
          </a:ln>
          <a:effectLst/>
        </p:spPr>
      </p:cxnSp>
      <p:sp>
        <p:nvSpPr>
          <p:cNvPr id="81" name="Round Diagonal Corner Rectangle 21">
            <a:extLst>
              <a:ext uri="{FF2B5EF4-FFF2-40B4-BE49-F238E27FC236}">
                <a16:creationId xmlns:a16="http://schemas.microsoft.com/office/drawing/2014/main" id="{71A99982-AFE4-45CD-8BC9-FD92B7D80620}"/>
              </a:ext>
            </a:extLst>
          </p:cNvPr>
          <p:cNvSpPr/>
          <p:nvPr/>
        </p:nvSpPr>
        <p:spPr bwMode="auto">
          <a:xfrm>
            <a:off x="119336" y="2712952"/>
            <a:ext cx="1645920" cy="698063"/>
          </a:xfrm>
          <a:prstGeom prst="round2DiagRect">
            <a:avLst/>
          </a:prstGeom>
          <a:solidFill>
            <a:schemeClr val="tx2"/>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Q4 2015</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5</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TOPARP-A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data published</a:t>
            </a:r>
          </a:p>
        </p:txBody>
      </p:sp>
      <p:sp>
        <p:nvSpPr>
          <p:cNvPr id="80" name="Round Diagonal Corner Rectangle 12">
            <a:extLst>
              <a:ext uri="{FF2B5EF4-FFF2-40B4-BE49-F238E27FC236}">
                <a16:creationId xmlns:a16="http://schemas.microsoft.com/office/drawing/2014/main" id="{D464857F-7B69-49D9-A052-21A379E24215}"/>
              </a:ext>
            </a:extLst>
          </p:cNvPr>
          <p:cNvSpPr/>
          <p:nvPr/>
        </p:nvSpPr>
        <p:spPr bwMode="auto">
          <a:xfrm>
            <a:off x="4647504" y="2712952"/>
            <a:ext cx="1645920" cy="698063"/>
          </a:xfrm>
          <a:prstGeom prst="round2DiagRect">
            <a:avLst/>
          </a:prstGeom>
          <a:solidFill>
            <a:schemeClr val="tx2"/>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Q4 2019</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6</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TOPARP-B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data published</a:t>
            </a:r>
          </a:p>
        </p:txBody>
      </p:sp>
      <p:sp>
        <p:nvSpPr>
          <p:cNvPr id="84" name="Round Diagonal Corner Rectangle 17">
            <a:extLst>
              <a:ext uri="{FF2B5EF4-FFF2-40B4-BE49-F238E27FC236}">
                <a16:creationId xmlns:a16="http://schemas.microsoft.com/office/drawing/2014/main" id="{4BA913DC-4A6C-42BB-A40E-6A7A92C97FA6}"/>
              </a:ext>
            </a:extLst>
          </p:cNvPr>
          <p:cNvSpPr/>
          <p:nvPr/>
        </p:nvSpPr>
        <p:spPr bwMode="auto">
          <a:xfrm>
            <a:off x="7247940" y="3585060"/>
            <a:ext cx="1645920" cy="698063"/>
          </a:xfrm>
          <a:prstGeom prst="round2Diag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0" tIns="60960" rIns="0" bIns="60960" numCol="1" rtlCol="0" anchor="ctr" anchorCtr="0" compatLnSpc="1">
            <a:prstTxWarp prst="textNoShape">
              <a:avLst/>
            </a:prstTxWarp>
            <a:sp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Q</a:t>
            </a:r>
            <a:r>
              <a:rPr lang="en-GB" sz="1100" kern="0" dirty="0">
                <a:solidFill>
                  <a:prstClr val="white"/>
                </a:solidFill>
                <a:latin typeface="Arial" panose="020B0604020202020204" pitchFamily="34" charset="0"/>
                <a:cs typeface="Arial" panose="020B0604020202020204" pitchFamily="34" charset="0"/>
              </a:rPr>
              <a:t>3</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 2020</a:t>
            </a:r>
            <a:r>
              <a:rPr kumimoji="0" lang="en-GB" sz="1100" b="0" i="0" u="none" strike="noStrike" kern="0" cap="none" spc="0" normalizeH="0" baseline="30000" dirty="0">
                <a:ln>
                  <a:noFill/>
                </a:ln>
                <a:solidFill>
                  <a:prstClr val="white"/>
                </a:solidFill>
                <a:effectLst/>
                <a:uLnTx/>
                <a:uFillTx/>
                <a:latin typeface="Arial" panose="020B0604020202020204" pitchFamily="34" charset="0"/>
                <a:cs typeface="Arial" panose="020B0604020202020204" pitchFamily="34" charset="0"/>
              </a:rPr>
              <a:t>10</a:t>
            </a: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P2 rucaparib study </a:t>
            </a:r>
            <a:b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br>
            <a:r>
              <a:rPr kumimoji="0" lang="en-GB" sz="11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published </a:t>
            </a:r>
            <a:r>
              <a:rPr kumimoji="0" lang="en-GB" sz="11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(TRITON2)</a:t>
            </a:r>
          </a:p>
        </p:txBody>
      </p:sp>
      <p:graphicFrame>
        <p:nvGraphicFramePr>
          <p:cNvPr id="102" name="Table 101">
            <a:extLst>
              <a:ext uri="{FF2B5EF4-FFF2-40B4-BE49-F238E27FC236}">
                <a16:creationId xmlns:a16="http://schemas.microsoft.com/office/drawing/2014/main" id="{C8ABCD43-8A83-4C4C-90D4-FA243D4FCF5A}"/>
              </a:ext>
            </a:extLst>
          </p:cNvPr>
          <p:cNvGraphicFramePr>
            <a:graphicFrameLocks noGrp="1"/>
          </p:cNvGraphicFramePr>
          <p:nvPr>
            <p:extLst>
              <p:ext uri="{D42A27DB-BD31-4B8C-83A1-F6EECF244321}">
                <p14:modId xmlns:p14="http://schemas.microsoft.com/office/powerpoint/2010/main" val="2096035553"/>
              </p:ext>
            </p:extLst>
          </p:nvPr>
        </p:nvGraphicFramePr>
        <p:xfrm>
          <a:off x="996478" y="2130490"/>
          <a:ext cx="10734174" cy="482621"/>
        </p:xfrm>
        <a:graphic>
          <a:graphicData uri="http://schemas.openxmlformats.org/drawingml/2006/table">
            <a:tbl>
              <a:tblPr firstRow="1" bandRow="1"/>
              <a:tblGrid>
                <a:gridCol w="1192686">
                  <a:extLst>
                    <a:ext uri="{9D8B030D-6E8A-4147-A177-3AD203B41FA5}">
                      <a16:colId xmlns:a16="http://schemas.microsoft.com/office/drawing/2014/main" val="962695431"/>
                    </a:ext>
                  </a:extLst>
                </a:gridCol>
                <a:gridCol w="1192686">
                  <a:extLst>
                    <a:ext uri="{9D8B030D-6E8A-4147-A177-3AD203B41FA5}">
                      <a16:colId xmlns:a16="http://schemas.microsoft.com/office/drawing/2014/main" val="2966533795"/>
                    </a:ext>
                  </a:extLst>
                </a:gridCol>
                <a:gridCol w="1192686">
                  <a:extLst>
                    <a:ext uri="{9D8B030D-6E8A-4147-A177-3AD203B41FA5}">
                      <a16:colId xmlns:a16="http://schemas.microsoft.com/office/drawing/2014/main" val="3288574179"/>
                    </a:ext>
                  </a:extLst>
                </a:gridCol>
                <a:gridCol w="1192686">
                  <a:extLst>
                    <a:ext uri="{9D8B030D-6E8A-4147-A177-3AD203B41FA5}">
                      <a16:colId xmlns:a16="http://schemas.microsoft.com/office/drawing/2014/main" val="1512705033"/>
                    </a:ext>
                  </a:extLst>
                </a:gridCol>
                <a:gridCol w="1192686">
                  <a:extLst>
                    <a:ext uri="{9D8B030D-6E8A-4147-A177-3AD203B41FA5}">
                      <a16:colId xmlns:a16="http://schemas.microsoft.com/office/drawing/2014/main" val="1719266827"/>
                    </a:ext>
                  </a:extLst>
                </a:gridCol>
                <a:gridCol w="1192686">
                  <a:extLst>
                    <a:ext uri="{9D8B030D-6E8A-4147-A177-3AD203B41FA5}">
                      <a16:colId xmlns:a16="http://schemas.microsoft.com/office/drawing/2014/main" val="595880254"/>
                    </a:ext>
                  </a:extLst>
                </a:gridCol>
                <a:gridCol w="1192686">
                  <a:extLst>
                    <a:ext uri="{9D8B030D-6E8A-4147-A177-3AD203B41FA5}">
                      <a16:colId xmlns:a16="http://schemas.microsoft.com/office/drawing/2014/main" val="359190171"/>
                    </a:ext>
                  </a:extLst>
                </a:gridCol>
                <a:gridCol w="1192686">
                  <a:extLst>
                    <a:ext uri="{9D8B030D-6E8A-4147-A177-3AD203B41FA5}">
                      <a16:colId xmlns:a16="http://schemas.microsoft.com/office/drawing/2014/main" val="3027688605"/>
                    </a:ext>
                  </a:extLst>
                </a:gridCol>
                <a:gridCol w="1192686">
                  <a:extLst>
                    <a:ext uri="{9D8B030D-6E8A-4147-A177-3AD203B41FA5}">
                      <a16:colId xmlns:a16="http://schemas.microsoft.com/office/drawing/2014/main" val="2845141380"/>
                    </a:ext>
                  </a:extLst>
                </a:gridCol>
              </a:tblGrid>
              <a:tr h="482621">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2015</a:t>
                      </a:r>
                    </a:p>
                  </a:txBody>
                  <a:tcPr marL="138176" marR="138176" marT="55418" marB="55418"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2016</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2017</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2018</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2019</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2020</a:t>
                      </a:r>
                    </a:p>
                  </a:txBody>
                  <a:tcPr marL="138176" marR="138176" marT="55418" marB="55418" anchor="ctr">
                    <a:lnL w="12700" cap="flat" cmpd="sng" algn="ctr">
                      <a:solidFill>
                        <a:srgbClr val="FFFFFF"/>
                      </a:solid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2021</a:t>
                      </a:r>
                    </a:p>
                  </a:txBody>
                  <a:tcPr marL="138176" marR="138176" marT="55418" marB="55418"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400" b="1" kern="1200">
                          <a:solidFill>
                            <a:schemeClr val="lt1"/>
                          </a:solidFill>
                          <a:latin typeface="Arial"/>
                        </a:defRPr>
                      </a:lvl1pPr>
                      <a:lvl2pPr marL="342900" algn="l" defTabSz="685800" rtl="0" eaLnBrk="1" latinLnBrk="0" hangingPunct="1">
                        <a:defRPr sz="1400" b="1" kern="1200">
                          <a:solidFill>
                            <a:schemeClr val="lt1"/>
                          </a:solidFill>
                          <a:latin typeface="Arial"/>
                        </a:defRPr>
                      </a:lvl2pPr>
                      <a:lvl3pPr marL="685800" algn="l" defTabSz="685800" rtl="0" eaLnBrk="1" latinLnBrk="0" hangingPunct="1">
                        <a:defRPr sz="1400" b="1" kern="1200">
                          <a:solidFill>
                            <a:schemeClr val="lt1"/>
                          </a:solidFill>
                          <a:latin typeface="Arial"/>
                        </a:defRPr>
                      </a:lvl3pPr>
                      <a:lvl4pPr marL="1028700" algn="l" defTabSz="685800" rtl="0" eaLnBrk="1" latinLnBrk="0" hangingPunct="1">
                        <a:defRPr sz="1400" b="1" kern="1200">
                          <a:solidFill>
                            <a:schemeClr val="lt1"/>
                          </a:solidFill>
                          <a:latin typeface="Arial"/>
                        </a:defRPr>
                      </a:lvl4pPr>
                      <a:lvl5pPr marL="1371600" algn="l" defTabSz="685800" rtl="0" eaLnBrk="1" latinLnBrk="0" hangingPunct="1">
                        <a:defRPr sz="1400" b="1" kern="1200">
                          <a:solidFill>
                            <a:schemeClr val="lt1"/>
                          </a:solidFill>
                          <a:latin typeface="Arial"/>
                        </a:defRPr>
                      </a:lvl5pPr>
                      <a:lvl6pPr marL="1714500" algn="l" defTabSz="685800" rtl="0" eaLnBrk="1" latinLnBrk="0" hangingPunct="1">
                        <a:defRPr sz="1400" b="1" kern="1200">
                          <a:solidFill>
                            <a:schemeClr val="lt1"/>
                          </a:solidFill>
                          <a:latin typeface="Arial"/>
                        </a:defRPr>
                      </a:lvl6pPr>
                      <a:lvl7pPr marL="2057400" algn="l" defTabSz="685800" rtl="0" eaLnBrk="1" latinLnBrk="0" hangingPunct="1">
                        <a:defRPr sz="1400" b="1" kern="1200">
                          <a:solidFill>
                            <a:schemeClr val="lt1"/>
                          </a:solidFill>
                          <a:latin typeface="Arial"/>
                        </a:defRPr>
                      </a:lvl7pPr>
                      <a:lvl8pPr marL="2400300" algn="l" defTabSz="685800" rtl="0" eaLnBrk="1" latinLnBrk="0" hangingPunct="1">
                        <a:defRPr sz="1400" b="1" kern="1200">
                          <a:solidFill>
                            <a:schemeClr val="lt1"/>
                          </a:solidFill>
                          <a:latin typeface="Arial"/>
                        </a:defRPr>
                      </a:lvl8pPr>
                      <a:lvl9pPr marL="2743200" algn="l" defTabSz="685800" rtl="0" eaLnBrk="1" latinLnBrk="0" hangingPunct="1">
                        <a:defRPr sz="1400" b="1" kern="1200">
                          <a:solidFill>
                            <a:schemeClr val="lt1"/>
                          </a:solidFill>
                          <a:latin typeface="Arial"/>
                        </a:defRPr>
                      </a:lvl9pPr>
                    </a:lstStyle>
                    <a:p>
                      <a:pPr algn="ctr"/>
                      <a:r>
                        <a:rPr lang="en-US" sz="1700" dirty="0">
                          <a:solidFill>
                            <a:schemeClr val="tx1"/>
                          </a:solidFill>
                        </a:rPr>
                        <a:t>2022</a:t>
                      </a:r>
                    </a:p>
                  </a:txBody>
                  <a:tcPr marL="138176" marR="138176" marT="55418" marB="55418" anchor="ctr">
                    <a:lnL w="12700" cmpd="sng">
                      <a:solidFill>
                        <a:srgbClr val="FFFFFF"/>
                      </a:solidFill>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700" b="1" kern="1200" dirty="0">
                          <a:solidFill>
                            <a:schemeClr val="tx1"/>
                          </a:solidFill>
                          <a:latin typeface="Arial"/>
                          <a:ea typeface="+mn-ea"/>
                          <a:cs typeface="+mn-cs"/>
                        </a:rPr>
                        <a:t>2023</a:t>
                      </a:r>
                    </a:p>
                  </a:txBody>
                  <a:tcPr marL="138176" marR="138176" marT="55418" marB="55418"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14871689"/>
                  </a:ext>
                </a:extLst>
              </a:tr>
            </a:tbl>
          </a:graphicData>
        </a:graphic>
      </p:graphicFrame>
    </p:spTree>
    <p:extLst>
      <p:ext uri="{BB962C8B-B14F-4D97-AF65-F5344CB8AC3E}">
        <p14:creationId xmlns:p14="http://schemas.microsoft.com/office/powerpoint/2010/main" val="33654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DFC1-14C9-46EB-AAE1-4ED58FD77AA7}"/>
              </a:ext>
            </a:extLst>
          </p:cNvPr>
          <p:cNvSpPr>
            <a:spLocks noGrp="1"/>
          </p:cNvSpPr>
          <p:nvPr>
            <p:ph type="title"/>
          </p:nvPr>
        </p:nvSpPr>
        <p:spPr/>
        <p:txBody>
          <a:bodyPr>
            <a:normAutofit/>
          </a:bodyPr>
          <a:lstStyle/>
          <a:p>
            <a:r>
              <a:rPr lang="en-GB" sz="3600" dirty="0"/>
              <a:t>GU CONNECT </a:t>
            </a:r>
            <a:br>
              <a:rPr lang="en-GB" sz="3600" dirty="0"/>
            </a:br>
            <a:r>
              <a:rPr lang="en-GB" sz="3600" dirty="0"/>
              <a:t>animated video</a:t>
            </a:r>
            <a:br>
              <a:rPr lang="en-GB" dirty="0"/>
            </a:br>
            <a:br>
              <a:rPr lang="en-GB" sz="2400" dirty="0"/>
            </a:br>
            <a:r>
              <a:rPr lang="en-GB" sz="3600" dirty="0"/>
              <a:t>Clinical implementation of testing and PARP</a:t>
            </a:r>
            <a:r>
              <a:rPr lang="en-GB" sz="3600" cap="none" dirty="0"/>
              <a:t>i</a:t>
            </a:r>
            <a:r>
              <a:rPr lang="en-GB" sz="3600" dirty="0"/>
              <a:t> monotherapy, and the patient journey for prostate cancer patients</a:t>
            </a:r>
            <a:br>
              <a:rPr lang="en-GB" dirty="0"/>
            </a:br>
            <a:br>
              <a:rPr lang="en-GB" sz="2400" dirty="0"/>
            </a:br>
            <a:r>
              <a:rPr lang="en-GB" sz="3200" cap="none" dirty="0">
                <a:ea typeface="Calibri" panose="020F0502020204030204" pitchFamily="34" charset="0"/>
              </a:rPr>
              <a:t>Dr Neal Shore</a:t>
            </a:r>
            <a:r>
              <a:rPr lang="en-GB" sz="2400" cap="none" dirty="0"/>
              <a:t>, </a:t>
            </a:r>
            <a:r>
              <a:rPr lang="en-GB" sz="3200" cap="none" dirty="0"/>
              <a:t>MD, FACS</a:t>
            </a:r>
            <a:br>
              <a:rPr lang="en-GB" sz="2400" cap="none" dirty="0"/>
            </a:br>
            <a:r>
              <a:rPr lang="en-GB" sz="2200" b="1" cap="none" spc="-20" dirty="0">
                <a:effectLst/>
                <a:ea typeface="Calibri" panose="020F0502020204030204" pitchFamily="34" charset="0"/>
              </a:rPr>
              <a:t>Carolina Urologic Research Center and Chief Medical Officer for Genesis Care, USA</a:t>
            </a:r>
            <a:br>
              <a:rPr lang="en-GB" sz="1800" dirty="0">
                <a:effectLst/>
                <a:ea typeface="Calibri" panose="020F0502020204030204" pitchFamily="34" charset="0"/>
              </a:rPr>
            </a:br>
            <a:br>
              <a:rPr lang="en-GB" sz="3200" dirty="0"/>
            </a:br>
            <a:r>
              <a:rPr lang="en-GB" sz="2700" cap="none" dirty="0"/>
              <a:t>UPDATED NOVEMBER 2023</a:t>
            </a:r>
          </a:p>
        </p:txBody>
      </p:sp>
      <p:sp>
        <p:nvSpPr>
          <p:cNvPr id="5" name="Slide Number Placeholder 4">
            <a:extLst>
              <a:ext uri="{FF2B5EF4-FFF2-40B4-BE49-F238E27FC236}">
                <a16:creationId xmlns:a16="http://schemas.microsoft.com/office/drawing/2014/main" id="{7DE1A25A-CE70-1A4E-9535-E7C00803839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dirty="0">
              <a:ln>
                <a:noFill/>
              </a:ln>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E20365-C3C1-40B4-A6DE-D8972F9AB818}"/>
              </a:ext>
            </a:extLst>
          </p:cNvPr>
          <p:cNvSpPr txBox="1"/>
          <p:nvPr/>
        </p:nvSpPr>
        <p:spPr>
          <a:xfrm>
            <a:off x="619200" y="6400899"/>
            <a:ext cx="3307572" cy="276999"/>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PARPi, poly-ADP ribose polymerase inhibitors</a:t>
            </a:r>
          </a:p>
        </p:txBody>
      </p:sp>
    </p:spTree>
    <p:extLst>
      <p:ext uri="{BB962C8B-B14F-4D97-AF65-F5344CB8AC3E}">
        <p14:creationId xmlns:p14="http://schemas.microsoft.com/office/powerpoint/2010/main" val="236058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AAF4B-6CBF-E257-69C1-4970E73522C8}"/>
              </a:ext>
            </a:extLst>
          </p:cNvPr>
          <p:cNvSpPr>
            <a:spLocks noGrp="1"/>
          </p:cNvSpPr>
          <p:nvPr>
            <p:ph type="title"/>
          </p:nvPr>
        </p:nvSpPr>
        <p:spPr>
          <a:xfrm>
            <a:off x="619201" y="259200"/>
            <a:ext cx="10963199" cy="864000"/>
          </a:xfrm>
        </p:spPr>
        <p:txBody>
          <a:bodyPr/>
          <a:lstStyle/>
          <a:p>
            <a:r>
              <a:rPr lang="en-GB" dirty="0"/>
              <a:t>Phase 2 and 3 clinical trials in </a:t>
            </a:r>
            <a:r>
              <a:rPr lang="en-GB" cap="none" dirty="0"/>
              <a:t>m</a:t>
            </a:r>
            <a:r>
              <a:rPr lang="en-GB" dirty="0"/>
              <a:t>CRPC using PARP</a:t>
            </a:r>
            <a:r>
              <a:rPr lang="en-GB" cap="none" dirty="0"/>
              <a:t>is</a:t>
            </a:r>
            <a:r>
              <a:rPr lang="en-GB" dirty="0"/>
              <a:t> as monotherapy</a:t>
            </a:r>
          </a:p>
        </p:txBody>
      </p:sp>
      <p:sp>
        <p:nvSpPr>
          <p:cNvPr id="5" name="Content Placeholder 4">
            <a:extLst>
              <a:ext uri="{FF2B5EF4-FFF2-40B4-BE49-F238E27FC236}">
                <a16:creationId xmlns:a16="http://schemas.microsoft.com/office/drawing/2014/main" id="{BE5D4DA4-141C-6CC3-9DE6-1B21D7FCD95E}"/>
              </a:ext>
            </a:extLst>
          </p:cNvPr>
          <p:cNvSpPr>
            <a:spLocks noGrp="1"/>
          </p:cNvSpPr>
          <p:nvPr>
            <p:ph sz="quarter" idx="15"/>
          </p:nvPr>
        </p:nvSpPr>
        <p:spPr>
          <a:xfrm>
            <a:off x="620183" y="6356351"/>
            <a:ext cx="10180339" cy="365125"/>
          </a:xfrm>
        </p:spPr>
        <p:txBody>
          <a:bodyPr anchor="b" anchorCtr="0"/>
          <a:lstStyle/>
          <a:p>
            <a:r>
              <a:rPr lang="en-GB" sz="1000" dirty="0">
                <a:solidFill>
                  <a:schemeClr val="tx2"/>
                </a:solidFill>
              </a:rPr>
              <a:t>1. Mateo J, et al. N Engl J Med. 2015;373:1697-708; 2. Mateo J, et al. Lancet Oncol. 2020;21:162–74; 3. de Bono J, et al. N Engl J Med. 2020;382:2091-102; 4. Hussain M, et al. N Engl J Med. 2020;383:2345-57; 5. </a:t>
            </a:r>
            <a:r>
              <a:rPr lang="en-GB" sz="1000" dirty="0">
                <a:solidFill>
                  <a:schemeClr val="tx2"/>
                </a:solidFill>
                <a:hlinkClick r:id="rId2">
                  <a:extLst>
                    <a:ext uri="{A12FA001-AC4F-418D-AE19-62706E023703}">
                      <ahyp:hlinkClr xmlns:ahyp="http://schemas.microsoft.com/office/drawing/2018/hyperlinkcolor" val="tx"/>
                    </a:ext>
                  </a:extLst>
                </a:hlinkClick>
              </a:rPr>
              <a:t>https://www.clinicaltrials.gov/ct2/show/NCT02987543</a:t>
            </a:r>
            <a:r>
              <a:rPr lang="en-GB" sz="1000" dirty="0">
                <a:solidFill>
                  <a:schemeClr val="tx2"/>
                </a:solidFill>
              </a:rPr>
              <a:t>; 6. Smith MR, et al. Lancet Oncol. 2022;23: 362-73; 7. de Bono JS, et al. Lancet Oncol. 2021;22(9):1250-64; 8. </a:t>
            </a:r>
            <a:r>
              <a:rPr lang="en-GB" altLang="en-US" sz="1000" dirty="0">
                <a:solidFill>
                  <a:schemeClr val="tx2"/>
                </a:solidFill>
              </a:rPr>
              <a:t>Abida W, et al. J Clin Oncol. 2020;32:3763-72; 9. Abida W, et al. Clin Cancer Res. 2020;26:2487-96</a:t>
            </a:r>
            <a:r>
              <a:rPr lang="en-GB" sz="1000" dirty="0">
                <a:solidFill>
                  <a:schemeClr val="tx2"/>
                </a:solidFill>
              </a:rPr>
              <a:t>; 10. </a:t>
            </a:r>
            <a:r>
              <a:rPr lang="en-GB" sz="1000" dirty="0">
                <a:solidFill>
                  <a:schemeClr val="tx2"/>
                </a:solidFill>
                <a:hlinkClick r:id="rId3">
                  <a:extLst>
                    <a:ext uri="{A12FA001-AC4F-418D-AE19-62706E023703}">
                      <ahyp:hlinkClr xmlns:ahyp="http://schemas.microsoft.com/office/drawing/2018/hyperlinkcolor" val="tx"/>
                    </a:ext>
                  </a:extLst>
                </a:hlinkClick>
              </a:rPr>
              <a:t>https://clinicaltrials.gov/ct2/show/NCT02975934</a:t>
            </a:r>
            <a:r>
              <a:rPr lang="en-GB" sz="1000" dirty="0">
                <a:solidFill>
                  <a:schemeClr val="tx2"/>
                </a:solidFill>
              </a:rPr>
              <a:t>; 11. Bryce AL, et al. Prostate Cancer Foundation Retreat 2022  (oral presentation: https://clovisoncology.com/files/PCF2022_Bryce_Oral.pdf)</a:t>
            </a:r>
          </a:p>
        </p:txBody>
      </p:sp>
      <p:sp>
        <p:nvSpPr>
          <p:cNvPr id="4" name="Slide Number Placeholder 3">
            <a:extLst>
              <a:ext uri="{FF2B5EF4-FFF2-40B4-BE49-F238E27FC236}">
                <a16:creationId xmlns:a16="http://schemas.microsoft.com/office/drawing/2014/main" id="{CBEB1FA8-C5FB-4C4E-6B07-B2BF10C1ED61}"/>
              </a:ext>
            </a:extLst>
          </p:cNvPr>
          <p:cNvSpPr>
            <a:spLocks noGrp="1"/>
          </p:cNvSpPr>
          <p:nvPr>
            <p:ph type="sldNum" sz="quarter" idx="4"/>
          </p:nvPr>
        </p:nvSpPr>
        <p:spPr/>
        <p:txBody>
          <a:bodyPr/>
          <a:lstStyle/>
          <a:p>
            <a:fld id="{FCE43C0F-8A7B-3A4B-9DB5-B3472E36E833}" type="slidenum">
              <a:rPr lang="en-GB" smtClean="0"/>
              <a:pPr/>
              <a:t>20</a:t>
            </a:fld>
            <a:endParaRPr lang="en-GB" dirty="0"/>
          </a:p>
        </p:txBody>
      </p:sp>
      <p:graphicFrame>
        <p:nvGraphicFramePr>
          <p:cNvPr id="6" name="Content Placeholder 14">
            <a:extLst>
              <a:ext uri="{FF2B5EF4-FFF2-40B4-BE49-F238E27FC236}">
                <a16:creationId xmlns:a16="http://schemas.microsoft.com/office/drawing/2014/main" id="{7F39E5CB-1D7C-9572-78E2-6EF6DB00EECE}"/>
              </a:ext>
            </a:extLst>
          </p:cNvPr>
          <p:cNvGraphicFramePr>
            <a:graphicFrameLocks/>
          </p:cNvGraphicFramePr>
          <p:nvPr>
            <p:extLst>
              <p:ext uri="{D42A27DB-BD31-4B8C-83A1-F6EECF244321}">
                <p14:modId xmlns:p14="http://schemas.microsoft.com/office/powerpoint/2010/main" val="1579628759"/>
              </p:ext>
            </p:extLst>
          </p:nvPr>
        </p:nvGraphicFramePr>
        <p:xfrm>
          <a:off x="619201" y="1220023"/>
          <a:ext cx="10963197" cy="3649980"/>
        </p:xfrm>
        <a:graphic>
          <a:graphicData uri="http://schemas.openxmlformats.org/drawingml/2006/table">
            <a:tbl>
              <a:tblPr firstRow="1" bandRow="1">
                <a:tableStyleId>{5C22544A-7EE6-4342-B048-85BDC9FD1C3A}</a:tableStyleId>
              </a:tblPr>
              <a:tblGrid>
                <a:gridCol w="913497">
                  <a:extLst>
                    <a:ext uri="{9D8B030D-6E8A-4147-A177-3AD203B41FA5}">
                      <a16:colId xmlns:a16="http://schemas.microsoft.com/office/drawing/2014/main" val="3185082592"/>
                    </a:ext>
                  </a:extLst>
                </a:gridCol>
                <a:gridCol w="1674950">
                  <a:extLst>
                    <a:ext uri="{9D8B030D-6E8A-4147-A177-3AD203B41FA5}">
                      <a16:colId xmlns:a16="http://schemas.microsoft.com/office/drawing/2014/main" val="20002"/>
                    </a:ext>
                  </a:extLst>
                </a:gridCol>
                <a:gridCol w="1674950">
                  <a:extLst>
                    <a:ext uri="{9D8B030D-6E8A-4147-A177-3AD203B41FA5}">
                      <a16:colId xmlns:a16="http://schemas.microsoft.com/office/drawing/2014/main" val="1391102286"/>
                    </a:ext>
                  </a:extLst>
                </a:gridCol>
                <a:gridCol w="1674950">
                  <a:extLst>
                    <a:ext uri="{9D8B030D-6E8A-4147-A177-3AD203B41FA5}">
                      <a16:colId xmlns:a16="http://schemas.microsoft.com/office/drawing/2014/main" val="4280272728"/>
                    </a:ext>
                  </a:extLst>
                </a:gridCol>
                <a:gridCol w="1674950">
                  <a:extLst>
                    <a:ext uri="{9D8B030D-6E8A-4147-A177-3AD203B41FA5}">
                      <a16:colId xmlns:a16="http://schemas.microsoft.com/office/drawing/2014/main" val="992903316"/>
                    </a:ext>
                  </a:extLst>
                </a:gridCol>
                <a:gridCol w="1674950">
                  <a:extLst>
                    <a:ext uri="{9D8B030D-6E8A-4147-A177-3AD203B41FA5}">
                      <a16:colId xmlns:a16="http://schemas.microsoft.com/office/drawing/2014/main" val="2800948745"/>
                    </a:ext>
                  </a:extLst>
                </a:gridCol>
                <a:gridCol w="1674950">
                  <a:extLst>
                    <a:ext uri="{9D8B030D-6E8A-4147-A177-3AD203B41FA5}">
                      <a16:colId xmlns:a16="http://schemas.microsoft.com/office/drawing/2014/main" val="2802621568"/>
                    </a:ext>
                  </a:extLst>
                </a:gridCol>
              </a:tblGrid>
              <a:tr h="25366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defTabSz="914400"/>
                      <a:endParaRPr lang="en-GB" sz="1400" noProof="0" dirty="0">
                        <a:solidFill>
                          <a:schemeClr val="bg1"/>
                        </a:solidFill>
                        <a:latin typeface="Arial" panose="020B0604020202020204" pitchFamily="34" charset="0"/>
                        <a:cs typeface="Arial" panose="020B0604020202020204" pitchFamily="34" charset="0"/>
                      </a:endParaRPr>
                    </a:p>
                  </a:txBody>
                  <a:tcPr marL="72000" marR="72000" anchor="ctr">
                    <a:lnB w="127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Olaparib</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14400" rtl="0" eaLnBrk="1" fontAlgn="auto" hangingPunct="1">
                        <a:lnSpc>
                          <a:spcPct val="100000"/>
                        </a:lnSpc>
                        <a:spcBef>
                          <a:spcPts val="0"/>
                        </a:spcBef>
                        <a:spcAft>
                          <a:spcPts val="0"/>
                        </a:spcAft>
                        <a:buFontTx/>
                        <a:buNone/>
                      </a:pPr>
                      <a:endParaRPr lang="en-GB" sz="2400" b="1" i="0" u="none" strike="noStrike" kern="1200" cap="none" spc="0" normalizeH="0" baseline="0" noProof="0" dirty="0">
                        <a:solidFill>
                          <a:schemeClr val="bg1">
                            <a:lumMod val="100000"/>
                          </a:schemeClr>
                        </a:solidFill>
                        <a:latin typeface="Arial Narrow" panose="020B0606020202030204" pitchFamily="34" charset="0"/>
                        <a:ea typeface="+mn-ea"/>
                        <a:cs typeface="+mn-cs"/>
                        <a:sym typeface=""/>
                      </a:endParaRPr>
                    </a:p>
                  </a:txBody>
                  <a:tcPr marL="18000" marR="18000" marT="18000" marB="1800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Niraparib </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Talazoparib</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Rucaparib </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5">
                        <a:lumMod val="50000"/>
                      </a:schemeClr>
                    </a:solidFill>
                  </a:tcPr>
                </a:tc>
                <a:tc hMerge="1">
                  <a:txBody>
                    <a:bodyPr/>
                    <a:lstStyle/>
                    <a:p>
                      <a:endParaRPr lang="en-US"/>
                    </a:p>
                  </a:txBody>
                  <a:tcPr/>
                </a:tc>
                <a:extLst>
                  <a:ext uri="{0D108BD9-81ED-4DB2-BD59-A6C34878D82A}">
                    <a16:rowId xmlns:a16="http://schemas.microsoft.com/office/drawing/2014/main" val="3598585204"/>
                  </a:ext>
                </a:extLst>
              </a:tr>
              <a:tr h="43123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Trial name</a:t>
                      </a:r>
                      <a:endParaRPr lang="en-GB" sz="14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TOPARP-B</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1-2a</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PROfound</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3-5</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GALAHAD</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6</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TALAPRO-1</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7</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TRITON2</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8-9</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TRITON3</a:t>
                      </a:r>
                      <a:r>
                        <a:rPr lang="en-GB" sz="14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10-11</a:t>
                      </a:r>
                      <a:endParaRPr lang="en-GB" sz="14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86963310"/>
                  </a:ext>
                </a:extLst>
              </a:tr>
              <a:tr h="196593">
                <a:tc>
                  <a:txBody>
                    <a:body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Phase</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 </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292487"/>
                  </a:ext>
                </a:extLst>
              </a:tr>
              <a:tr h="786487">
                <a:tc>
                  <a:txBody>
                    <a:body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Required prior therapy</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kern="1200" noProof="0" dirty="0">
                          <a:solidFill>
                            <a:schemeClr val="tx1"/>
                          </a:solidFill>
                          <a:effectLst/>
                          <a:latin typeface="Arial" panose="020B0604020202020204" pitchFamily="34" charset="0"/>
                          <a:cs typeface="Arial" panose="020B0604020202020204" pitchFamily="34" charset="0"/>
                        </a:rPr>
                        <a:t>1–2 </a:t>
                      </a:r>
                      <a:r>
                        <a:rPr lang="en-GB" sz="1000" b="0" u="none" strike="noStrike" kern="1200" cap="none" spc="0" normalizeH="0" baseline="0" noProof="0" dirty="0">
                          <a:solidFill>
                            <a:schemeClr val="tx1"/>
                          </a:solidFill>
                          <a:effectLst/>
                          <a:latin typeface="Arial" panose="020B0604020202020204" pitchFamily="34" charset="0"/>
                          <a:cs typeface="Arial" panose="020B0604020202020204" pitchFamily="34" charset="0"/>
                          <a:sym typeface=""/>
                        </a:rPr>
                        <a:t>taxane-based regimens</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but ~90% were post‑</a:t>
                      </a:r>
                      <a:r>
                        <a:rPr kumimoji="0" lang="en-GB" sz="10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abiraterone </a:t>
                      </a:r>
                      <a:br>
                        <a:rPr kumimoji="0" lang="en-GB" sz="10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kumimoji="0" lang="en-GB" sz="10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enzalutamide</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Progression on NHA for mPC and/or 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for mPC AND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 or nmCRPC and subsequent mets</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AND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AND ≥1 NHA for 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Evidence of disease progression after treatment with 1 prior NHA; no prior chemotherapy for mCRPC</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1729780183"/>
                  </a:ext>
                </a:extLst>
              </a:tr>
              <a:tr h="43757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Primary endpoint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Composite response</a:t>
                      </a:r>
                      <a:r>
                        <a:rPr lang="en-GB" sz="1000" b="0" u="none" strike="noStrike" kern="1200" cap="none" spc="0" normalizeH="0" baseline="30000" dirty="0">
                          <a:solidFill>
                            <a:schemeClr val="tx1"/>
                          </a:solidFill>
                          <a:effectLst/>
                          <a:latin typeface="Arial" panose="020B0604020202020204" pitchFamily="34" charset="0"/>
                          <a:cs typeface="Arial" panose="020B0604020202020204" pitchFamily="34" charset="0"/>
                          <a:sym typeface=""/>
                        </a:rPr>
                        <a:t>b</a:t>
                      </a:r>
                      <a:endParaRPr lang="en-GB" sz="1000" b="0" i="0" u="none" strike="noStrike" kern="1200" cap="none" spc="0" normalizeH="0" baseline="3000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rPFS by BICR in Cohort A (</a:t>
                      </a:r>
                      <a:r>
                        <a:rPr lang="en-US"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a:t>
                      </a: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lang="en-US"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BRCA2</a:t>
                      </a: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or </a:t>
                      </a:r>
                      <a:r>
                        <a:rPr lang="en-US"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ATM</a:t>
                      </a:r>
                      <a:r>
                        <a:rPr lang="en-US"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mutations)</a:t>
                      </a:r>
                      <a:endParaRPr lang="en-US"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 (germline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or </a:t>
                      </a:r>
                      <a:r>
                        <a:rPr lang="en-GB" sz="1000" b="0" i="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biallelic</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rPFS</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2308221414"/>
                  </a:ext>
                </a:extLst>
              </a:tr>
              <a:tr h="10400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HRRm panel</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Any HRR gene </a:t>
                      </a:r>
                    </a:p>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(GeneRead DNAseq Mix‑n-Match Panel V2 from Qiagen covering 113 genes)</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15 genes (</a:t>
                      </a:r>
                      <a:r>
                        <a:rPr lang="pt-BR" sz="1000" i="1" dirty="0">
                          <a:latin typeface="Arial" panose="020B0604020202020204" pitchFamily="34" charset="0"/>
                          <a:cs typeface="Arial" panose="020B0604020202020204" pitchFamily="34" charset="0"/>
                        </a:rPr>
                        <a:t>BRCA1, BRCA2, ATM, </a:t>
                      </a:r>
                      <a:r>
                        <a:rPr lang="en-US" sz="1000" i="1" dirty="0">
                          <a:latin typeface="Arial" panose="020B0604020202020204" pitchFamily="34" charset="0"/>
                          <a:cs typeface="Arial" panose="020B0604020202020204" pitchFamily="34" charset="0"/>
                        </a:rPr>
                        <a:t>BRIP1, BARD1, CDK12, CHEK1, CHEK2, FANCL, PALB2, PPP2R2A, RAD51B, RAD51C, RAD51D, RAD54L</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8 genes (biallelic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ATM, FANCA, PALB2, CHEK2, BRIP1, HDAC2 </a:t>
                      </a:r>
                      <a:b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 germline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alteration)</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11 genes (monoallelic or biallelic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CHEK2, ATM, ATR, FANCA, MLH1, MRE11A, NBN, PALB2, RAD51C</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15 genes (germline or somatic) (monoallelic or biallelic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ATM, BARD1, BRIP1, CDK12, CHEK2, FANCA, NBN, PALB2, RAD51, RAD51B, RAD51C, RAD51D, RAD54L</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 genes (somatic or germline mutation in </a:t>
                      </a:r>
                      <a:r>
                        <a:rPr lang="en-GB" sz="10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 BRCA2, or ATM</a:t>
                      </a:r>
                      <a:r>
                        <a:rPr lang="en-GB" sz="10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0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358251677"/>
                  </a:ext>
                </a:extLst>
              </a:tr>
            </a:tbl>
          </a:graphicData>
        </a:graphic>
      </p:graphicFrame>
      <p:sp>
        <p:nvSpPr>
          <p:cNvPr id="7" name="Footer Placeholder 2">
            <a:extLst>
              <a:ext uri="{FF2B5EF4-FFF2-40B4-BE49-F238E27FC236}">
                <a16:creationId xmlns:a16="http://schemas.microsoft.com/office/drawing/2014/main" id="{026010A6-7E4D-488A-F6FD-383053B70EDF}"/>
              </a:ext>
            </a:extLst>
          </p:cNvPr>
          <p:cNvSpPr txBox="1">
            <a:spLocks/>
          </p:cNvSpPr>
          <p:nvPr/>
        </p:nvSpPr>
        <p:spPr>
          <a:xfrm>
            <a:off x="620183" y="5255512"/>
            <a:ext cx="11164449" cy="837784"/>
          </a:xfrm>
          <a:prstGeom prst="rect">
            <a:avLst/>
          </a:prstGeom>
        </p:spPr>
        <p:txBody>
          <a:bodyPr vert="horz" lIns="0" tIns="45720" rIns="91440" bIns="45720" rtlCol="0" anchor="b" anchorCtr="0"/>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600"/>
              </a:spcAft>
              <a:buClrTx/>
              <a:buSzTx/>
              <a:buFontTx/>
              <a:buNone/>
              <a:tabLst/>
              <a:defRPr/>
            </a:pPr>
            <a:r>
              <a:rPr kumimoji="0" lang="en-GB" sz="900" b="0" i="0" u="none" strike="noStrike" kern="1200" cap="none" spc="0" normalizeH="0" baseline="30000" dirty="0">
                <a:ln>
                  <a:noFill/>
                </a:ln>
                <a:effectLst/>
                <a:uLnTx/>
                <a:uFillTx/>
                <a:latin typeface="Arial" panose="020B0604020202020204"/>
                <a:ea typeface="+mn-ea"/>
                <a:cs typeface="+mn-cs"/>
                <a:sym typeface=""/>
              </a:rPr>
              <a:t>a</a:t>
            </a:r>
            <a:r>
              <a:rPr kumimoji="0" lang="en-GB" sz="900" b="0" i="0" u="none" strike="noStrike" kern="1200" cap="none" spc="0" normalizeH="0" dirty="0">
                <a:ln>
                  <a:noFill/>
                </a:ln>
                <a:effectLst/>
                <a:uLnTx/>
                <a:uFillTx/>
                <a:latin typeface="Arial" panose="020B0604020202020204"/>
                <a:ea typeface="+mn-ea"/>
                <a:cs typeface="+mn-cs"/>
                <a:sym typeface=""/>
              </a:rPr>
              <a:t>NOTE: TOPARP-B included 300 mg BID and 400 mg BID treatment arms for olaparib. 400 mg BID is not the recommended tablet dose for olaparib.</a:t>
            </a:r>
            <a:r>
              <a:rPr kumimoji="0" lang="en-GB" sz="900" b="0" i="0" u="none" strike="noStrike" kern="1200" cap="none" spc="0" normalizeH="0" baseline="30000" dirty="0">
                <a:ln>
                  <a:noFill/>
                </a:ln>
                <a:effectLst/>
                <a:uLnTx/>
                <a:uFillTx/>
                <a:latin typeface="Arial" panose="020B0604020202020204"/>
                <a:ea typeface="+mn-ea"/>
                <a:cs typeface="+mn-cs"/>
                <a:sym typeface=""/>
              </a:rPr>
              <a:t> </a:t>
            </a:r>
          </a:p>
          <a:p>
            <a:pPr marL="0" marR="0" lvl="0" indent="0" algn="l" defTabSz="914400" rtl="0" eaLnBrk="1" fontAlgn="auto" latinLnBrk="0" hangingPunct="1">
              <a:lnSpc>
                <a:spcPct val="95000"/>
              </a:lnSpc>
              <a:spcBef>
                <a:spcPts val="0"/>
              </a:spcBef>
              <a:spcAft>
                <a:spcPts val="600"/>
              </a:spcAft>
              <a:buClrTx/>
              <a:buSzTx/>
              <a:buFontTx/>
              <a:buNone/>
              <a:tabLst/>
              <a:defRPr/>
            </a:pPr>
            <a:r>
              <a:rPr kumimoji="0" lang="en-GB" sz="900" b="0" i="0" u="none" strike="noStrike" kern="1200" cap="none" spc="0" normalizeH="0" baseline="30000" dirty="0">
                <a:ln>
                  <a:noFill/>
                </a:ln>
                <a:effectLst/>
                <a:uLnTx/>
                <a:uFillTx/>
                <a:latin typeface="Arial" panose="020B0604020202020204"/>
                <a:ea typeface="+mn-ea"/>
                <a:cs typeface="+mn-cs"/>
                <a:sym typeface=""/>
              </a:rPr>
              <a:t>b</a:t>
            </a:r>
            <a:r>
              <a:rPr kumimoji="0" lang="en-GB" sz="900" b="0" i="0" u="none" strike="noStrike" kern="1200" cap="none" spc="0" normalizeH="0" dirty="0">
                <a:ln>
                  <a:noFill/>
                </a:ln>
                <a:effectLst/>
                <a:uLnTx/>
                <a:uFillTx/>
                <a:latin typeface="Arial" panose="020B0604020202020204"/>
                <a:ea typeface="Calibri" panose="020F0502020204030204" pitchFamily="34" charset="0"/>
                <a:cs typeface="+mn-cs"/>
              </a:rPr>
              <a:t>Defined as a composite of any of the following outcomes: radiological objective response (RECIST v1.1), a decrease in PSA of 50% or more from baseline, or conversion of circulating tumour cell count (from ≥5 cells per 7.5 mL of blood at baseline to &lt;5 cells per 7.5 mL of blood).</a:t>
            </a:r>
          </a:p>
          <a:p>
            <a:pPr marL="0" marR="0" lvl="0" indent="0" algn="l" defTabSz="914400" rtl="0" eaLnBrk="1" fontAlgn="auto" latinLnBrk="0" hangingPunct="1">
              <a:lnSpc>
                <a:spcPct val="95000"/>
              </a:lnSpc>
              <a:spcBef>
                <a:spcPts val="0"/>
              </a:spcBef>
              <a:spcAft>
                <a:spcPts val="600"/>
              </a:spcAft>
              <a:buClrTx/>
              <a:buSzTx/>
              <a:buFontTx/>
              <a:buNone/>
              <a:tabLst/>
              <a:defRPr/>
            </a:pPr>
            <a:r>
              <a:rPr kumimoji="0" lang="en-GB" sz="900" b="0" i="0" u="none" strike="noStrike" kern="1200" cap="none" spc="0" normalizeH="0" dirty="0">
                <a:ln>
                  <a:noFill/>
                </a:ln>
                <a:effectLst/>
                <a:uLnTx/>
                <a:uFillTx/>
                <a:latin typeface="Arial" panose="020B0604020202020204"/>
                <a:ea typeface="+mn-ea"/>
                <a:cs typeface="+mn-cs"/>
              </a:rPr>
              <a:t>ATM, ataxia telangiectasia mutated; BICR, Blinded Independent Central Review; BID, twice a day; BRCA1/2, breast cancer gene 1/2; CDK12, cyclin-dependent kinase 12; CHEK1/2, checkpoint kinase 1/2; CRPC, castration-resistant prostate cancer; HDAC2, histone deacetylase 2; HRR, homologous recombination repair; HRRm, HRR mutation; mets, metastases; mPC, metastatic prostate cancer; NBN, nibrin; NHA, novel hormonal agent; (n)mCRPC, (non)-metastatic castration-resistant prostate cancer; ORR, objective response rate; PALB2, partner and localiser of BRCA2; PARP, poly (ADP-ribose) polymerase; PARPi, PARP inhibitor; PPP2R2A, protein phosphatase 2 regulatory subunit B alpha; PSA, prostate-specific antigen; RECIST, Response Evaluation Criteria in Solid Tumours</a:t>
            </a:r>
            <a:r>
              <a:rPr lang="en-GB" sz="900" dirty="0">
                <a:latin typeface="Arial" panose="020B0604020202020204"/>
              </a:rPr>
              <a:t>; rPFS, radiographic progression-free survival</a:t>
            </a:r>
            <a:endParaRPr kumimoji="0" lang="en-GB" sz="900" b="0" i="0" u="none" strike="noStrike" kern="1200" cap="none" spc="0" normalizeH="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46527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7AF846-5684-2CA8-68B7-2CE70E8C174C}"/>
              </a:ext>
            </a:extLst>
          </p:cNvPr>
          <p:cNvSpPr>
            <a:spLocks noGrp="1"/>
          </p:cNvSpPr>
          <p:nvPr>
            <p:ph type="title"/>
          </p:nvPr>
        </p:nvSpPr>
        <p:spPr>
          <a:xfrm>
            <a:off x="619201" y="259200"/>
            <a:ext cx="10963199" cy="864000"/>
          </a:xfrm>
        </p:spPr>
        <p:txBody>
          <a:bodyPr/>
          <a:lstStyle/>
          <a:p>
            <a:r>
              <a:rPr lang="en-GB" dirty="0"/>
              <a:t>Outcomes from Phase 2 non-registrational studies</a:t>
            </a:r>
          </a:p>
        </p:txBody>
      </p:sp>
      <p:sp>
        <p:nvSpPr>
          <p:cNvPr id="5" name="Content Placeholder 4">
            <a:extLst>
              <a:ext uri="{FF2B5EF4-FFF2-40B4-BE49-F238E27FC236}">
                <a16:creationId xmlns:a16="http://schemas.microsoft.com/office/drawing/2014/main" id="{D86E7549-DBC1-13D5-C0AE-542714766273}"/>
              </a:ext>
            </a:extLst>
          </p:cNvPr>
          <p:cNvSpPr>
            <a:spLocks noGrp="1"/>
          </p:cNvSpPr>
          <p:nvPr>
            <p:ph sz="quarter" idx="15"/>
          </p:nvPr>
        </p:nvSpPr>
        <p:spPr>
          <a:xfrm>
            <a:off x="620183" y="6356351"/>
            <a:ext cx="10444369" cy="365125"/>
          </a:xfrm>
        </p:spPr>
        <p:txBody>
          <a:bodyPr/>
          <a:lstStyle/>
          <a:p>
            <a:r>
              <a:rPr lang="en-GB" dirty="0">
                <a:solidFill>
                  <a:schemeClr val="tx2"/>
                </a:solidFill>
              </a:rPr>
              <a:t>1. Mateo J, et al. N Engl J Med. 2015;373:1697-708; 2. Mateo J, et al. Lancet Oncol. 2020;21:162-74; 3. </a:t>
            </a:r>
            <a:r>
              <a:rPr lang="en-GB" sz="1200" dirty="0">
                <a:solidFill>
                  <a:schemeClr val="tx2"/>
                </a:solidFill>
              </a:rPr>
              <a:t>Smith MR, et al. Lancet Oncol. 2022;23: 362-73;</a:t>
            </a:r>
            <a:r>
              <a:rPr lang="en-GB" dirty="0">
                <a:solidFill>
                  <a:schemeClr val="tx2"/>
                </a:solidFill>
                <a:highlight>
                  <a:srgbClr val="FFFF00"/>
                </a:highlight>
              </a:rPr>
              <a:t> </a:t>
            </a:r>
            <a:br>
              <a:rPr lang="en-GB" dirty="0">
                <a:solidFill>
                  <a:schemeClr val="tx2"/>
                </a:solidFill>
                <a:highlight>
                  <a:srgbClr val="FFFF00"/>
                </a:highlight>
              </a:rPr>
            </a:br>
            <a:r>
              <a:rPr lang="en-GB" dirty="0">
                <a:solidFill>
                  <a:schemeClr val="tx2"/>
                </a:solidFill>
              </a:rPr>
              <a:t>4. de Bono JS, et al. Lancet Oncol. </a:t>
            </a:r>
            <a:r>
              <a:rPr lang="en-GB" sz="1200" dirty="0">
                <a:solidFill>
                  <a:schemeClr val="tx2"/>
                </a:solidFill>
              </a:rPr>
              <a:t>2021;22(9):1250-64</a:t>
            </a:r>
            <a:endParaRPr lang="en-GB" dirty="0">
              <a:solidFill>
                <a:schemeClr val="tx2"/>
              </a:solidFill>
            </a:endParaRPr>
          </a:p>
        </p:txBody>
      </p:sp>
      <p:sp>
        <p:nvSpPr>
          <p:cNvPr id="4" name="Slide Number Placeholder 3">
            <a:extLst>
              <a:ext uri="{FF2B5EF4-FFF2-40B4-BE49-F238E27FC236}">
                <a16:creationId xmlns:a16="http://schemas.microsoft.com/office/drawing/2014/main" id="{52880800-D121-B616-2E63-554E8EFAD943}"/>
              </a:ext>
            </a:extLst>
          </p:cNvPr>
          <p:cNvSpPr>
            <a:spLocks noGrp="1"/>
          </p:cNvSpPr>
          <p:nvPr>
            <p:ph type="sldNum" sz="quarter" idx="4"/>
          </p:nvPr>
        </p:nvSpPr>
        <p:spPr/>
        <p:txBody>
          <a:bodyPr/>
          <a:lstStyle/>
          <a:p>
            <a:fld id="{FCE43C0F-8A7B-3A4B-9DB5-B3472E36E833}" type="slidenum">
              <a:rPr lang="en-GB" smtClean="0"/>
              <a:pPr/>
              <a:t>21</a:t>
            </a:fld>
            <a:endParaRPr lang="en-GB" dirty="0"/>
          </a:p>
        </p:txBody>
      </p:sp>
      <p:graphicFrame>
        <p:nvGraphicFramePr>
          <p:cNvPr id="6" name="Content Placeholder 14">
            <a:extLst>
              <a:ext uri="{FF2B5EF4-FFF2-40B4-BE49-F238E27FC236}">
                <a16:creationId xmlns:a16="http://schemas.microsoft.com/office/drawing/2014/main" id="{91B076C5-1D0E-8A48-306F-DCB7398B8500}"/>
              </a:ext>
            </a:extLst>
          </p:cNvPr>
          <p:cNvGraphicFramePr>
            <a:graphicFrameLocks/>
          </p:cNvGraphicFramePr>
          <p:nvPr>
            <p:extLst>
              <p:ext uri="{D42A27DB-BD31-4B8C-83A1-F6EECF244321}">
                <p14:modId xmlns:p14="http://schemas.microsoft.com/office/powerpoint/2010/main" val="1784071780"/>
              </p:ext>
            </p:extLst>
          </p:nvPr>
        </p:nvGraphicFramePr>
        <p:xfrm>
          <a:off x="619201" y="1196752"/>
          <a:ext cx="10963200" cy="3435865"/>
        </p:xfrm>
        <a:graphic>
          <a:graphicData uri="http://schemas.openxmlformats.org/drawingml/2006/table">
            <a:tbl>
              <a:tblPr firstRow="1" bandRow="1">
                <a:tableStyleId>{5C22544A-7EE6-4342-B048-85BDC9FD1C3A}</a:tableStyleId>
              </a:tblPr>
              <a:tblGrid>
                <a:gridCol w="1686471">
                  <a:extLst>
                    <a:ext uri="{9D8B030D-6E8A-4147-A177-3AD203B41FA5}">
                      <a16:colId xmlns:a16="http://schemas.microsoft.com/office/drawing/2014/main" val="3185082592"/>
                    </a:ext>
                  </a:extLst>
                </a:gridCol>
                <a:gridCol w="3092243">
                  <a:extLst>
                    <a:ext uri="{9D8B030D-6E8A-4147-A177-3AD203B41FA5}">
                      <a16:colId xmlns:a16="http://schemas.microsoft.com/office/drawing/2014/main" val="20002"/>
                    </a:ext>
                  </a:extLst>
                </a:gridCol>
                <a:gridCol w="3092243">
                  <a:extLst>
                    <a:ext uri="{9D8B030D-6E8A-4147-A177-3AD203B41FA5}">
                      <a16:colId xmlns:a16="http://schemas.microsoft.com/office/drawing/2014/main" val="4280272728"/>
                    </a:ext>
                  </a:extLst>
                </a:gridCol>
                <a:gridCol w="3092243">
                  <a:extLst>
                    <a:ext uri="{9D8B030D-6E8A-4147-A177-3AD203B41FA5}">
                      <a16:colId xmlns:a16="http://schemas.microsoft.com/office/drawing/2014/main" val="992903316"/>
                    </a:ext>
                  </a:extLst>
                </a:gridCol>
              </a:tblGrid>
              <a:tr h="423509">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defTabSz="914400"/>
                      <a:endParaRPr lang="en-GB" sz="1600" noProof="0" dirty="0">
                        <a:solidFill>
                          <a:schemeClr val="bg1"/>
                        </a:solidFill>
                        <a:latin typeface="Arial" panose="020B0604020202020204" pitchFamily="34" charset="0"/>
                        <a:cs typeface="Arial" panose="020B0604020202020204" pitchFamily="34" charset="0"/>
                      </a:endParaRPr>
                    </a:p>
                  </a:txBody>
                  <a:tcPr marL="72000" marR="72000"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Olaparib</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tx2"/>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Niraparib </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Talazoparib</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598585204"/>
                  </a:ext>
                </a:extLst>
              </a:tr>
              <a:tr h="254106">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Trial name</a:t>
                      </a:r>
                      <a:endParaRPr lang="en-GB" sz="1600" b="1" i="0" u="none" strike="noStrike" kern="1200" cap="none" spc="0" normalizeH="0" baseline="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TOPARP-B</a:t>
                      </a:r>
                      <a:r>
                        <a:rPr lang="en-GB" sz="16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1–2</a:t>
                      </a:r>
                      <a:endParaRPr lang="en-GB" sz="16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GALAHAD</a:t>
                      </a:r>
                      <a:r>
                        <a:rPr lang="en-GB" sz="16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3</a:t>
                      </a:r>
                      <a:endParaRPr lang="en-GB" sz="16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hangingPunct="1">
                        <a:lnSpc>
                          <a:spcPct val="100000"/>
                        </a:lnSpc>
                        <a:spcBef>
                          <a:spcPts val="0"/>
                        </a:spcBef>
                        <a:spcAft>
                          <a:spcPts val="0"/>
                        </a:spcAft>
                        <a:buFontTx/>
                        <a:buNone/>
                      </a:pPr>
                      <a:r>
                        <a:rPr lang="en-GB" sz="1600" b="1" u="none" strike="noStrike" kern="1200" cap="none" spc="0" normalizeH="0" baseline="0" noProof="0" dirty="0">
                          <a:solidFill>
                            <a:schemeClr val="bg1"/>
                          </a:solidFill>
                          <a:latin typeface="Arial" panose="020B0604020202020204" pitchFamily="34" charset="0"/>
                          <a:cs typeface="Arial" panose="020B0604020202020204" pitchFamily="34" charset="0"/>
                          <a:sym typeface=""/>
                        </a:rPr>
                        <a:t>TALAPRO-1</a:t>
                      </a:r>
                      <a:r>
                        <a:rPr lang="en-GB" sz="1600" b="1" u="none" strike="noStrike" kern="1200" cap="none" spc="0" normalizeH="0" baseline="30000" noProof="0" dirty="0">
                          <a:solidFill>
                            <a:schemeClr val="bg1"/>
                          </a:solidFill>
                          <a:latin typeface="Arial" panose="020B0604020202020204" pitchFamily="34" charset="0"/>
                          <a:cs typeface="Arial" panose="020B0604020202020204" pitchFamily="34" charset="0"/>
                          <a:sym typeface=""/>
                        </a:rPr>
                        <a:t>4</a:t>
                      </a:r>
                      <a:endParaRPr lang="en-GB" sz="1600" b="1" i="0" u="none" strike="noStrike" kern="1200" cap="none" spc="0" normalizeH="0" baseline="30000" noProof="0" dirty="0">
                        <a:solidFill>
                          <a:schemeClr val="bg1"/>
                        </a:solidFill>
                        <a:latin typeface="Arial" panose="020B0604020202020204" pitchFamily="34" charset="0"/>
                        <a:ea typeface="+mn-ea"/>
                        <a:cs typeface="Arial" panose="020B0604020202020204" pitchFamily="34" charset="0"/>
                        <a:sym typeface=""/>
                      </a:endParaRPr>
                    </a:p>
                  </a:txBody>
                  <a:tcPr marL="72000" marR="72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6963310"/>
                  </a:ext>
                </a:extLst>
              </a:tr>
              <a:tr h="225519">
                <a:tc>
                  <a:txBody>
                    <a:body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Phase</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292487"/>
                  </a:ext>
                </a:extLst>
              </a:tr>
              <a:tr h="606410">
                <a:tc>
                  <a:txBody>
                    <a:body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Dose</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300/400mg bid</a:t>
                      </a:r>
                      <a:r>
                        <a:rPr lang="en-GB" sz="1200" b="0" u="none" strike="noStrike" kern="1200" cap="none" spc="0" normalizeH="0" baseline="30000" noProof="0" dirty="0">
                          <a:solidFill>
                            <a:schemeClr val="tx1"/>
                          </a:solidFill>
                          <a:latin typeface="Arial" panose="020B0604020202020204" pitchFamily="34" charset="0"/>
                          <a:cs typeface="Arial" panose="020B0604020202020204" pitchFamily="34" charset="0"/>
                          <a:sym typeface=""/>
                        </a:rPr>
                        <a:t>a</a:t>
                      </a:r>
                      <a:endParaRPr lang="en-GB" sz="1200" b="0" i="0" u="none" strike="noStrike" kern="1200" cap="none" spc="0" normalizeH="0" baseline="3000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300mg QD</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1mg QD</a:t>
                      </a:r>
                      <a:r>
                        <a:rPr lang="en-GB" sz="1200" b="0" u="none" strike="noStrike" kern="1200" cap="none" spc="0" normalizeH="0" baseline="30000" noProof="0" dirty="0">
                          <a:solidFill>
                            <a:schemeClr val="tx1"/>
                          </a:solidFill>
                          <a:latin typeface="Arial" panose="020B0604020202020204" pitchFamily="34" charset="0"/>
                          <a:cs typeface="Arial" panose="020B0604020202020204" pitchFamily="34" charset="0"/>
                          <a:sym typeface=""/>
                        </a:rPr>
                        <a:t>c</a:t>
                      </a:r>
                      <a:endParaRPr lang="en-GB" sz="1200" b="0" i="0" u="none" strike="noStrike" kern="1200" cap="none" spc="0" normalizeH="0" baseline="3000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859917138"/>
                  </a:ext>
                </a:extLst>
              </a:tr>
              <a:tr h="805526">
                <a:tc>
                  <a:txBody>
                    <a:body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Required prior therapy</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kern="1200" noProof="0" dirty="0">
                          <a:solidFill>
                            <a:schemeClr val="tx1"/>
                          </a:solidFill>
                          <a:effectLst/>
                          <a:latin typeface="Arial" panose="020B0604020202020204" pitchFamily="34" charset="0"/>
                          <a:cs typeface="Arial" panose="020B0604020202020204" pitchFamily="34" charset="0"/>
                        </a:rPr>
                        <a:t>1–2 </a:t>
                      </a:r>
                      <a:r>
                        <a:rPr lang="en-GB" sz="1200" b="0" u="none" strike="noStrike" kern="1200" cap="none" spc="0" normalizeH="0" baseline="0" noProof="0" dirty="0">
                          <a:solidFill>
                            <a:schemeClr val="tx1"/>
                          </a:solidFill>
                          <a:effectLst/>
                          <a:latin typeface="Arial" panose="020B0604020202020204" pitchFamily="34" charset="0"/>
                          <a:cs typeface="Arial" panose="020B0604020202020204" pitchFamily="34" charset="0"/>
                          <a:sym typeface=""/>
                        </a:rPr>
                        <a:t>taxane-based regimens</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b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but &gt;90% were post-</a:t>
                      </a:r>
                      <a:r>
                        <a:rPr kumimoji="0" lang="en-GB" sz="12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abiraterone </a:t>
                      </a:r>
                      <a:br>
                        <a:rPr kumimoji="0" lang="en-GB" sz="12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kumimoji="0" lang="en-GB" sz="1200" b="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enzalutamide</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taxane-based regimen for mPC AND </a:t>
                      </a:r>
                      <a:b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 or nmCRPC and subsequent mets</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1-2 taxane-based regimen for mPC AND </a:t>
                      </a:r>
                      <a:b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b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≥1 NHA for mCRPC</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1729780183"/>
                  </a:ext>
                </a:extLst>
              </a:tr>
              <a:tr h="27082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Primary endpoint</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Composite response</a:t>
                      </a:r>
                      <a:r>
                        <a:rPr lang="en-GB" sz="1200" b="0" u="none" strike="noStrike" kern="1200" cap="none" spc="0" normalizeH="0" baseline="30000" dirty="0">
                          <a:solidFill>
                            <a:schemeClr val="tx1"/>
                          </a:solidFill>
                          <a:effectLst/>
                          <a:latin typeface="Arial" panose="020B0604020202020204" pitchFamily="34" charset="0"/>
                          <a:cs typeface="Arial" panose="020B0604020202020204" pitchFamily="34" charset="0"/>
                          <a:sym typeface=""/>
                        </a:rPr>
                        <a:t>b</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 (germline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or </a:t>
                      </a:r>
                      <a:r>
                        <a:rPr lang="en-GB" sz="1200" b="0" i="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biallelic</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2308221414"/>
                  </a:ext>
                </a:extLst>
              </a:tr>
              <a:tr h="7291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ORR in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a:t>
                      </a: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m population</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p>
                      <a:pPr marL="0" marR="0" lvl="0" indent="0" algn="ctr" defTabSz="914400" rtl="0" eaLnBrk="1" fontAlgn="auto" latinLnBrk="0" hangingPunct="1">
                        <a:lnSpc>
                          <a:spcPct val="95000"/>
                        </a:lnSpc>
                        <a:spcBef>
                          <a:spcPts val="0"/>
                        </a:spcBef>
                        <a:spcAft>
                          <a:spcPts val="0"/>
                        </a:spcAft>
                        <a:buFontTx/>
                        <a:buNone/>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TOPARP-B: 52.4%</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34.2%</a:t>
                      </a:r>
                      <a:endParaRPr lang="en-GB" sz="1200" b="0" i="0"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46%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BRCA2</a:t>
                      </a:r>
                    </a:p>
                    <a:p>
                      <a:pPr marL="0" marR="0" lvl="0" indent="0" algn="ctr" defTabSz="914400" rtl="0" eaLnBrk="1" fontAlgn="auto" latinLnBrk="0" hangingPunct="1">
                        <a:lnSpc>
                          <a:spcPct val="95000"/>
                        </a:lnSpc>
                        <a:spcBef>
                          <a:spcPts val="0"/>
                        </a:spcBef>
                        <a:spcAft>
                          <a:spcPts val="0"/>
                        </a:spcAft>
                        <a:buClrTx/>
                        <a:buSzTx/>
                        <a:buFontTx/>
                        <a:buNone/>
                        <a:tabLst/>
                        <a:defRPr/>
                      </a:pPr>
                      <a:r>
                        <a:rPr lang="en-GB" sz="1200" b="0"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50% </a:t>
                      </a:r>
                      <a:r>
                        <a:rPr lang="en-GB" sz="1200" b="0" i="1" u="none" strike="noStrike" kern="1200" cap="none" spc="0" normalizeH="0" baseline="0" noProof="0" dirty="0">
                          <a:solidFill>
                            <a:schemeClr val="tx1"/>
                          </a:solidFill>
                          <a:latin typeface="Arial" panose="020B0604020202020204" pitchFamily="34" charset="0"/>
                          <a:cs typeface="Arial" panose="020B0604020202020204" pitchFamily="34" charset="0"/>
                          <a:sym typeface=""/>
                        </a:rPr>
                        <a:t>BRCA1</a:t>
                      </a:r>
                      <a:endParaRPr lang="en-GB" sz="1200" b="0" i="1" u="none" strike="noStrike" kern="1200" cap="none" spc="0" normalizeH="0" baseline="0" noProof="0" dirty="0">
                        <a:solidFill>
                          <a:schemeClr val="tx1"/>
                        </a:solidFill>
                        <a:latin typeface="Arial" panose="020B0604020202020204" pitchFamily="34" charset="0"/>
                        <a:ea typeface="+mn-ea"/>
                        <a:cs typeface="Arial" panose="020B0604020202020204" pitchFamily="34" charset="0"/>
                        <a:sym typeface=""/>
                      </a:endParaRPr>
                    </a:p>
                  </a:txBody>
                  <a:tcPr marL="72000" marR="72000" anchor="ctr"/>
                </a:tc>
                <a:extLst>
                  <a:ext uri="{0D108BD9-81ED-4DB2-BD59-A6C34878D82A}">
                    <a16:rowId xmlns:a16="http://schemas.microsoft.com/office/drawing/2014/main" val="358251677"/>
                  </a:ext>
                </a:extLst>
              </a:tr>
            </a:tbl>
          </a:graphicData>
        </a:graphic>
      </p:graphicFrame>
      <p:sp>
        <p:nvSpPr>
          <p:cNvPr id="7" name="Footer Placeholder 2">
            <a:extLst>
              <a:ext uri="{FF2B5EF4-FFF2-40B4-BE49-F238E27FC236}">
                <a16:creationId xmlns:a16="http://schemas.microsoft.com/office/drawing/2014/main" id="{0FB4AF66-381E-50EB-F7D7-F395866E2755}"/>
              </a:ext>
            </a:extLst>
          </p:cNvPr>
          <p:cNvSpPr txBox="1">
            <a:spLocks/>
          </p:cNvSpPr>
          <p:nvPr/>
        </p:nvSpPr>
        <p:spPr>
          <a:xfrm>
            <a:off x="619201" y="5944195"/>
            <a:ext cx="10763403" cy="365125"/>
          </a:xfrm>
          <a:prstGeom prst="rect">
            <a:avLst/>
          </a:prstGeom>
        </p:spPr>
        <p:txBody>
          <a:bodyPr vert="horz" lIns="0" tIns="45720" rIns="91440" bIns="45720" rtlCol="0" anchor="b" anchorCtr="0"/>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0" dirty="0">
                <a:ln>
                  <a:noFill/>
                </a:ln>
                <a:solidFill>
                  <a:schemeClr val="tx1"/>
                </a:solidFill>
                <a:effectLst/>
                <a:uLnTx/>
                <a:uFillTx/>
                <a:latin typeface="Arial" panose="020B0604020202020204"/>
                <a:ea typeface="+mn-ea"/>
                <a:cs typeface="+mn-cs"/>
                <a:sym typeface=""/>
              </a:rPr>
              <a:t>These are not head-to-head trial comparisons. Because clinical trials are conducted under widely varying conditions, endpoints observed in the clinical trials of one drug cannot be directly compared with those in clinical trials of another drug.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30000" dirty="0">
                <a:ln>
                  <a:noFill/>
                </a:ln>
                <a:solidFill>
                  <a:schemeClr val="tx1"/>
                </a:solidFill>
                <a:effectLst/>
                <a:uLnTx/>
                <a:uFillTx/>
                <a:latin typeface="Arial" panose="020B0604020202020204"/>
                <a:ea typeface="+mn-ea"/>
                <a:cs typeface="+mn-cs"/>
                <a:sym typeface=""/>
              </a:rPr>
              <a:t>a</a:t>
            </a:r>
            <a:r>
              <a:rPr kumimoji="0" lang="en-GB" b="0" i="0" u="none" strike="noStrike" kern="1200" cap="none" spc="0" normalizeH="0" baseline="0" dirty="0">
                <a:ln>
                  <a:noFill/>
                </a:ln>
                <a:solidFill>
                  <a:schemeClr val="tx1"/>
                </a:solidFill>
                <a:effectLst/>
                <a:uLnTx/>
                <a:uFillTx/>
                <a:latin typeface="Arial" panose="020B0604020202020204"/>
                <a:ea typeface="+mn-ea"/>
                <a:cs typeface="+mn-cs"/>
                <a:sym typeface=""/>
              </a:rPr>
              <a:t>Note: TOPARP-B included 300 mg BID and 400 mg BID treatment arms for olaparib. 400 mg BID is not the recommended tablet dose for olaparib.</a:t>
            </a:r>
            <a:r>
              <a:rPr kumimoji="0" lang="en-GB" b="0" i="0" u="none" strike="noStrike" kern="1200" cap="none" spc="0" normalizeH="0" baseline="30000" dirty="0">
                <a:ln>
                  <a:noFill/>
                </a:ln>
                <a:solidFill>
                  <a:schemeClr val="tx1"/>
                </a:solidFill>
                <a:effectLst/>
                <a:uLnTx/>
                <a:uFillTx/>
                <a:latin typeface="Arial" panose="020B0604020202020204"/>
                <a:ea typeface="+mn-ea"/>
                <a:cs typeface="+mn-cs"/>
                <a:sym typeface=""/>
              </a:rPr>
              <a:t> </a:t>
            </a:r>
            <a:endParaRPr lang="en-GB" baseline="30000" dirty="0">
              <a:solidFill>
                <a:schemeClr val="tx1"/>
              </a:solidFill>
              <a:latin typeface="Arial" panose="020B0604020202020204"/>
              <a:sym typeface=""/>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30000" dirty="0">
                <a:ln>
                  <a:noFill/>
                </a:ln>
                <a:solidFill>
                  <a:schemeClr val="tx1"/>
                </a:solidFill>
                <a:effectLst/>
                <a:uLnTx/>
                <a:uFillTx/>
                <a:latin typeface="Arial" panose="020B0604020202020204"/>
                <a:ea typeface="+mn-ea"/>
                <a:cs typeface="+mn-cs"/>
                <a:sym typeface=""/>
              </a:rPr>
              <a:t>b </a:t>
            </a:r>
            <a:r>
              <a:rPr kumimoji="0" lang="en-GB" b="0" i="0" u="none" strike="noStrike" kern="1200" cap="none" spc="0" normalizeH="0" baseline="0" dirty="0">
                <a:ln>
                  <a:noFill/>
                </a:ln>
                <a:solidFill>
                  <a:schemeClr val="tx1"/>
                </a:solidFill>
                <a:effectLst/>
                <a:uLnTx/>
                <a:uFillTx/>
                <a:latin typeface="Arial" panose="020B0604020202020204"/>
                <a:ea typeface="Calibri" panose="020F0502020204030204" pitchFamily="34" charset="0"/>
                <a:cs typeface="+mn-cs"/>
              </a:rPr>
              <a:t>Defined as a composite of any of the following outcomes: radiological objective response (RECIST v1.1), a decrease in PSA of 50% or more from baseline, or conversion of circulating tumour cell count (from ≥5 cells per 7.5 mL of blood at baseline to &lt;5 cells per 7.5 mL of blood).</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baseline="30000" dirty="0">
                <a:solidFill>
                  <a:schemeClr val="tx1"/>
                </a:solidFill>
                <a:latin typeface="Arial" panose="020B0604020202020204"/>
                <a:ea typeface="Calibri" panose="020F0502020204030204" pitchFamily="34" charset="0"/>
              </a:rPr>
              <a:t>c</a:t>
            </a:r>
            <a:r>
              <a:rPr lang="en-US" dirty="0">
                <a:solidFill>
                  <a:schemeClr val="tx1"/>
                </a:solidFill>
                <a:latin typeface="Arial" panose="020B0604020202020204"/>
                <a:ea typeface="Calibri" panose="020F0502020204030204" pitchFamily="34" charset="0"/>
              </a:rPr>
              <a:t>0·75 mg per day for patients with moderate renal impairment, defined as an estimated glomerular filtration rate of 30–59 mL/min per 1·73 m²</a:t>
            </a:r>
            <a:endParaRPr lang="en-GB" dirty="0">
              <a:solidFill>
                <a:schemeClr val="tx1"/>
              </a:solidFill>
              <a:latin typeface="Arial" panose="020B0604020202020204"/>
              <a:ea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b="0" i="0" u="none" strike="noStrike" kern="1200" cap="none" spc="0" normalizeH="0" baseline="0" dirty="0">
                <a:ln>
                  <a:noFill/>
                </a:ln>
                <a:solidFill>
                  <a:schemeClr val="tx1"/>
                </a:solidFill>
                <a:effectLst/>
                <a:uLnTx/>
                <a:uFillTx/>
                <a:latin typeface="Arial" panose="020B0604020202020204"/>
                <a:ea typeface="+mn-ea"/>
                <a:cs typeface="+mn-cs"/>
              </a:rPr>
              <a:t>BID, twice a day; BRCA, breast cancer gene; BRCAm, BRCA mutation; CRPC, castration-resistant prostate cancer; HRR, homologous recombination repair; mets, metastases; mPC, metastatic prostate cancer; NHA, novel hormonal agent; (n)mCRPC, (non)-metastatic castration-resistant prostate cancer; ORR, objective response rate; PSA, prostate specific antigen; QD, once daily; RECIST, Response Evaluation Criteria in Solid Tumours</a:t>
            </a:r>
          </a:p>
        </p:txBody>
      </p:sp>
    </p:spTree>
    <p:extLst>
      <p:ext uri="{BB962C8B-B14F-4D97-AF65-F5344CB8AC3E}">
        <p14:creationId xmlns:p14="http://schemas.microsoft.com/office/powerpoint/2010/main" val="35199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25BF-94F5-4701-866D-2A35A046E6F2}"/>
              </a:ext>
            </a:extLst>
          </p:cNvPr>
          <p:cNvSpPr>
            <a:spLocks noGrp="1"/>
          </p:cNvSpPr>
          <p:nvPr>
            <p:ph type="title"/>
          </p:nvPr>
        </p:nvSpPr>
        <p:spPr/>
        <p:txBody>
          <a:bodyPr/>
          <a:lstStyle/>
          <a:p>
            <a:r>
              <a:rPr lang="en-GB" dirty="0"/>
              <a:t>AE profiles of PARP</a:t>
            </a:r>
            <a:r>
              <a:rPr lang="en-GB" cap="none" dirty="0"/>
              <a:t>i</a:t>
            </a:r>
            <a:r>
              <a:rPr lang="en-GB" dirty="0"/>
              <a:t> from monotherapy trials</a:t>
            </a:r>
          </a:p>
        </p:txBody>
      </p:sp>
      <p:sp>
        <p:nvSpPr>
          <p:cNvPr id="9" name="Content Placeholder 8">
            <a:extLst>
              <a:ext uri="{FF2B5EF4-FFF2-40B4-BE49-F238E27FC236}">
                <a16:creationId xmlns:a16="http://schemas.microsoft.com/office/drawing/2014/main" id="{49E0C477-091A-4C45-9C0E-C54146649289}"/>
              </a:ext>
            </a:extLst>
          </p:cNvPr>
          <p:cNvSpPr>
            <a:spLocks noGrp="1"/>
          </p:cNvSpPr>
          <p:nvPr>
            <p:ph sz="quarter" idx="15"/>
          </p:nvPr>
        </p:nvSpPr>
        <p:spPr/>
        <p:txBody>
          <a:bodyPr/>
          <a:lstStyle/>
          <a:p>
            <a:r>
              <a:rPr lang="en-GB" dirty="0"/>
              <a:t>AE, adverse event; ALT, alanine aminotransferase; AST, aspartate aminotransferase; NR, not reported; PARPi, poly-ADP ribose polymerase inhibitor</a:t>
            </a:r>
          </a:p>
          <a:p>
            <a:r>
              <a:rPr lang="en-GB" dirty="0"/>
              <a:t>1. Hussain M, et al. New Engl J Med. 2020;383:2345-57; 2. Abida W, et al. J Clin Oncol. 2020;38(32):3763-72 (supplementary appendix); </a:t>
            </a:r>
            <a:br>
              <a:rPr lang="en-GB" dirty="0"/>
            </a:br>
            <a:r>
              <a:rPr lang="en-GB" dirty="0"/>
              <a:t>3. Smith MR, et al. Lancet Oncol. 2022;23(3):362-73; 4. de Bono JS, et al. Lancet Oncol. 2021;22(9):1250-64 </a:t>
            </a:r>
          </a:p>
          <a:p>
            <a:endParaRPr lang="en-GB" dirty="0"/>
          </a:p>
        </p:txBody>
      </p:sp>
      <p:sp>
        <p:nvSpPr>
          <p:cNvPr id="8" name="Slide Number Placeholder 7">
            <a:extLst>
              <a:ext uri="{FF2B5EF4-FFF2-40B4-BE49-F238E27FC236}">
                <a16:creationId xmlns:a16="http://schemas.microsoft.com/office/drawing/2014/main" id="{21125365-5100-E845-B5A9-27F520D932EE}"/>
              </a:ext>
            </a:extLst>
          </p:cNvPr>
          <p:cNvSpPr>
            <a:spLocks noGrp="1"/>
          </p:cNvSpPr>
          <p:nvPr>
            <p:ph type="sldNum" sz="quarter" idx="4"/>
          </p:nvPr>
        </p:nvSpPr>
        <p:spPr/>
        <p:txBody>
          <a:bodyPr/>
          <a:lstStyle/>
          <a:p>
            <a:pPr lvl="0"/>
            <a:fld id="{F8E47D07-9D1E-4FE9-B31A-2F5863681021}" type="slidenum">
              <a:rPr lang="en-GB" smtClean="0"/>
              <a:pPr lvl="0"/>
              <a:t>22</a:t>
            </a:fld>
            <a:endParaRPr lang="en-GB" dirty="0"/>
          </a:p>
        </p:txBody>
      </p:sp>
      <p:graphicFrame>
        <p:nvGraphicFramePr>
          <p:cNvPr id="6" name="Table 12">
            <a:extLst>
              <a:ext uri="{FF2B5EF4-FFF2-40B4-BE49-F238E27FC236}">
                <a16:creationId xmlns:a16="http://schemas.microsoft.com/office/drawing/2014/main" id="{E981CE23-FF55-4725-B39E-02C469DF1618}"/>
              </a:ext>
            </a:extLst>
          </p:cNvPr>
          <p:cNvGraphicFramePr>
            <a:graphicFrameLocks/>
          </p:cNvGraphicFramePr>
          <p:nvPr>
            <p:extLst>
              <p:ext uri="{D42A27DB-BD31-4B8C-83A1-F6EECF244321}">
                <p14:modId xmlns:p14="http://schemas.microsoft.com/office/powerpoint/2010/main" val="41852080"/>
              </p:ext>
            </p:extLst>
          </p:nvPr>
        </p:nvGraphicFramePr>
        <p:xfrm>
          <a:off x="627017" y="1196752"/>
          <a:ext cx="10746376" cy="2016224"/>
        </p:xfrm>
        <a:graphic>
          <a:graphicData uri="http://schemas.openxmlformats.org/drawingml/2006/table">
            <a:tbl>
              <a:tblPr firstRow="1" bandRow="1">
                <a:tableStyleId>{5C22544A-7EE6-4342-B048-85BDC9FD1C3A}</a:tableStyleId>
              </a:tblPr>
              <a:tblGrid>
                <a:gridCol w="4083779">
                  <a:extLst>
                    <a:ext uri="{9D8B030D-6E8A-4147-A177-3AD203B41FA5}">
                      <a16:colId xmlns:a16="http://schemas.microsoft.com/office/drawing/2014/main" val="20000"/>
                    </a:ext>
                  </a:extLst>
                </a:gridCol>
                <a:gridCol w="1665649">
                  <a:extLst>
                    <a:ext uri="{9D8B030D-6E8A-4147-A177-3AD203B41FA5}">
                      <a16:colId xmlns:a16="http://schemas.microsoft.com/office/drawing/2014/main" val="20001"/>
                    </a:ext>
                  </a:extLst>
                </a:gridCol>
                <a:gridCol w="1677955">
                  <a:extLst>
                    <a:ext uri="{9D8B030D-6E8A-4147-A177-3AD203B41FA5}">
                      <a16:colId xmlns:a16="http://schemas.microsoft.com/office/drawing/2014/main" val="20003"/>
                    </a:ext>
                  </a:extLst>
                </a:gridCol>
                <a:gridCol w="1653344">
                  <a:extLst>
                    <a:ext uri="{9D8B030D-6E8A-4147-A177-3AD203B41FA5}">
                      <a16:colId xmlns:a16="http://schemas.microsoft.com/office/drawing/2014/main" val="20004"/>
                    </a:ext>
                  </a:extLst>
                </a:gridCol>
                <a:gridCol w="1665649">
                  <a:extLst>
                    <a:ext uri="{9D8B030D-6E8A-4147-A177-3AD203B41FA5}">
                      <a16:colId xmlns:a16="http://schemas.microsoft.com/office/drawing/2014/main" val="20005"/>
                    </a:ext>
                  </a:extLst>
                </a:gridCol>
              </a:tblGrid>
              <a:tr h="608068">
                <a:tc>
                  <a:txBody>
                    <a:bodyPr/>
                    <a:lstStyle>
                      <a:lvl1pPr marL="0" algn="l" defTabSz="457142" rtl="0" eaLnBrk="1" latinLnBrk="0" hangingPunct="1">
                        <a:defRPr sz="1800" b="1" kern="1200">
                          <a:solidFill>
                            <a:schemeClr val="lt1"/>
                          </a:solidFill>
                          <a:latin typeface="Arial"/>
                        </a:defRPr>
                      </a:lvl1pPr>
                      <a:lvl2pPr marL="457142" algn="l" defTabSz="457142" rtl="0" eaLnBrk="1" latinLnBrk="0" hangingPunct="1">
                        <a:defRPr sz="1800" b="1" kern="1200">
                          <a:solidFill>
                            <a:schemeClr val="lt1"/>
                          </a:solidFill>
                          <a:latin typeface="Arial"/>
                        </a:defRPr>
                      </a:lvl2pPr>
                      <a:lvl3pPr marL="914288" algn="l" defTabSz="457142" rtl="0" eaLnBrk="1" latinLnBrk="0" hangingPunct="1">
                        <a:defRPr sz="1800" b="1" kern="1200">
                          <a:solidFill>
                            <a:schemeClr val="lt1"/>
                          </a:solidFill>
                          <a:latin typeface="Arial"/>
                        </a:defRPr>
                      </a:lvl3pPr>
                      <a:lvl4pPr marL="1371430" algn="l" defTabSz="457142" rtl="0" eaLnBrk="1" latinLnBrk="0" hangingPunct="1">
                        <a:defRPr sz="1800" b="1" kern="1200">
                          <a:solidFill>
                            <a:schemeClr val="lt1"/>
                          </a:solidFill>
                          <a:latin typeface="Arial"/>
                        </a:defRPr>
                      </a:lvl4pPr>
                      <a:lvl5pPr marL="1828574" algn="l" defTabSz="457142" rtl="0" eaLnBrk="1" latinLnBrk="0" hangingPunct="1">
                        <a:defRPr sz="1800" b="1" kern="1200">
                          <a:solidFill>
                            <a:schemeClr val="lt1"/>
                          </a:solidFill>
                          <a:latin typeface="Arial"/>
                        </a:defRPr>
                      </a:lvl5pPr>
                      <a:lvl6pPr marL="2285715" algn="l" defTabSz="457142" rtl="0" eaLnBrk="1" latinLnBrk="0" hangingPunct="1">
                        <a:defRPr sz="1800" b="1" kern="1200">
                          <a:solidFill>
                            <a:schemeClr val="lt1"/>
                          </a:solidFill>
                          <a:latin typeface="Arial"/>
                        </a:defRPr>
                      </a:lvl6pPr>
                      <a:lvl7pPr marL="2742857" algn="l" defTabSz="457142" rtl="0" eaLnBrk="1" latinLnBrk="0" hangingPunct="1">
                        <a:defRPr sz="1800" b="1" kern="1200">
                          <a:solidFill>
                            <a:schemeClr val="lt1"/>
                          </a:solidFill>
                          <a:latin typeface="Arial"/>
                        </a:defRPr>
                      </a:lvl7pPr>
                      <a:lvl8pPr marL="3200000" algn="l" defTabSz="457142" rtl="0" eaLnBrk="1" latinLnBrk="0" hangingPunct="1">
                        <a:defRPr sz="1800" b="1" kern="1200">
                          <a:solidFill>
                            <a:schemeClr val="lt1"/>
                          </a:solidFill>
                          <a:latin typeface="Arial"/>
                        </a:defRPr>
                      </a:lvl8pPr>
                      <a:lvl9pPr marL="3657143" algn="l" defTabSz="457142" rtl="0" eaLnBrk="1" latinLnBrk="0" hangingPunct="1">
                        <a:defRPr sz="1800" b="1" kern="1200">
                          <a:solidFill>
                            <a:schemeClr val="lt1"/>
                          </a:solidFill>
                          <a:latin typeface="Arial"/>
                        </a:defRPr>
                      </a:lvl9pPr>
                    </a:lstStyle>
                    <a:p>
                      <a:r>
                        <a:rPr lang="en-GB" sz="1600" b="1" kern="1200" dirty="0">
                          <a:solidFill>
                            <a:schemeClr val="tx1"/>
                          </a:solidFill>
                        </a:rPr>
                        <a:t>Frequency of AEs in prostate cancer trials – All Grade (Grade ≥3)</a:t>
                      </a:r>
                      <a:endParaRPr lang="en-GB" sz="1600" b="1"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marL="121920" marR="121920" anchor="ctr">
                    <a:noFill/>
                  </a:tcP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kern="1200" dirty="0"/>
                        <a:t>Olaparib</a:t>
                      </a:r>
                    </a:p>
                    <a:p>
                      <a:pPr algn="ctr"/>
                      <a:r>
                        <a:rPr lang="en-GB" sz="1600" kern="1200" dirty="0"/>
                        <a:t>(PROfound)</a:t>
                      </a:r>
                      <a:r>
                        <a:rPr lang="en-GB" sz="1600" strike="noStrike" kern="1200" baseline="30000" dirty="0"/>
                        <a:t>1</a:t>
                      </a:r>
                      <a:endParaRPr lang="en-GB" sz="1600" b="0" kern="120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Rucaparib</a:t>
                      </a:r>
                    </a:p>
                    <a:p>
                      <a:pPr algn="ctr"/>
                      <a:r>
                        <a:rPr lang="en-GB" sz="1600" dirty="0"/>
                        <a:t>(TRITON2)</a:t>
                      </a:r>
                      <a:r>
                        <a:rPr lang="en-GB" sz="1600" strike="noStrike" kern="1200" baseline="30000" dirty="0"/>
                        <a:t>2</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Niraparib</a:t>
                      </a:r>
                    </a:p>
                    <a:p>
                      <a:pPr algn="ctr"/>
                      <a:r>
                        <a:rPr lang="en-GB" sz="1600" dirty="0"/>
                        <a:t>(GALAHAD)</a:t>
                      </a:r>
                      <a:r>
                        <a:rPr lang="en-GB" sz="1600" strike="noStrike" kern="1200" baseline="30000" dirty="0"/>
                        <a:t>3</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Talazoparib</a:t>
                      </a:r>
                    </a:p>
                    <a:p>
                      <a:pPr algn="ctr"/>
                      <a:r>
                        <a:rPr lang="en-GB" sz="1600" dirty="0"/>
                        <a:t>(TALAPRO-1)</a:t>
                      </a:r>
                      <a:r>
                        <a:rPr lang="en-GB" sz="1600" strike="noStrike" kern="1200" baseline="30000" dirty="0"/>
                        <a:t>4</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96000" marR="96000" anchor="ctr"/>
                </a:tc>
                <a:extLst>
                  <a:ext uri="{0D108BD9-81ED-4DB2-BD59-A6C34878D82A}">
                    <a16:rowId xmlns:a16="http://schemas.microsoft.com/office/drawing/2014/main" val="10000"/>
                  </a:ext>
                </a:extLst>
              </a:tr>
              <a:tr h="352039">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solidFill>
                            <a:schemeClr val="tx1"/>
                          </a:solidFill>
                          <a:latin typeface="Arial" panose="020B0604020202020204" pitchFamily="34" charset="0"/>
                          <a:cs typeface="Arial" panose="020B0604020202020204" pitchFamily="34" charset="0"/>
                        </a:rPr>
                        <a:t>Hypertension %</a:t>
                      </a:r>
                      <a:endParaRPr lang="en-GB" sz="1600" b="0" kern="1200" baseline="300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11.8 (4.2)</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5.5 (3.1)</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2"/>
                  </a:ext>
                </a:extLst>
              </a:tr>
              <a:tr h="352039">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latin typeface="Arial" panose="020B0604020202020204" pitchFamily="34" charset="0"/>
                          <a:cs typeface="Arial" panose="020B0604020202020204" pitchFamily="34" charset="0"/>
                        </a:rPr>
                        <a:t>Increased ALT/AST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algn="ctr" defTabSz="457142" rtl="0" eaLnBrk="1" latinLnBrk="0" hangingPunct="1"/>
                      <a:r>
                        <a:rPr lang="en-GB" sz="1600" b="0" kern="1200" dirty="0">
                          <a:solidFill>
                            <a:schemeClr val="dk1"/>
                          </a:solidFill>
                        </a:rPr>
                        <a:t>33.0 (5.2)</a:t>
                      </a:r>
                      <a:endParaRPr lang="en-GB" sz="1600" b="0" kern="1200" dirty="0">
                        <a:solidFill>
                          <a:schemeClr val="dk1"/>
                        </a:solidFill>
                        <a:latin typeface="Arial"/>
                        <a:ea typeface="+mn-ea"/>
                        <a:cs typeface="+mn-cs"/>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algn="ctr" defTabSz="457142" rtl="0" eaLnBrk="1" latinLnBrk="0" hangingPunct="1"/>
                      <a:r>
                        <a:rPr lang="en-GB" sz="1600" b="0" kern="1200" dirty="0">
                          <a:solidFill>
                            <a:schemeClr val="dk1"/>
                          </a:solidFill>
                        </a:rPr>
                        <a:t>12.8 (2.8)</a:t>
                      </a:r>
                      <a:endParaRPr lang="en-GB" sz="1600" b="0" kern="1200" dirty="0">
                        <a:solidFill>
                          <a:schemeClr val="dk1"/>
                        </a:solidFill>
                        <a:latin typeface="Arial"/>
                        <a:ea typeface="+mn-ea"/>
                        <a:cs typeface="+mn-cs"/>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algn="ctr" defTabSz="457142" rtl="0" eaLnBrk="1" latinLnBrk="0" hangingPunct="1"/>
                      <a:r>
                        <a:rPr lang="en-GB" sz="1600" b="0" kern="1200" dirty="0">
                          <a:solidFill>
                            <a:schemeClr val="dk1"/>
                          </a:solidFill>
                        </a:rPr>
                        <a:t>11.8 (2.4)</a:t>
                      </a:r>
                      <a:endParaRPr lang="en-GB" sz="1600" b="0" kern="1200" dirty="0">
                        <a:solidFill>
                          <a:schemeClr val="dk1"/>
                        </a:solidFill>
                        <a:latin typeface="Arial"/>
                        <a:ea typeface="+mn-ea"/>
                        <a:cs typeface="+mn-cs"/>
                      </a:endParaRPr>
                    </a:p>
                  </a:txBody>
                  <a:tcPr marL="121920" marR="121920" anchor="ctr">
                    <a:solidFill>
                      <a:schemeClr val="tx2">
                        <a:lumMod val="20000"/>
                        <a:lumOff val="80000"/>
                      </a:schemeClr>
                    </a:solidFill>
                  </a:tcPr>
                </a:tc>
                <a:extLst>
                  <a:ext uri="{0D108BD9-81ED-4DB2-BD59-A6C34878D82A}">
                    <a16:rowId xmlns:a16="http://schemas.microsoft.com/office/drawing/2014/main" val="10013"/>
                  </a:ext>
                </a:extLst>
              </a:tr>
              <a:tr h="352039">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solidFill>
                            <a:schemeClr val="dk1"/>
                          </a:solidFill>
                          <a:latin typeface="Arial" panose="020B0604020202020204" pitchFamily="34" charset="0"/>
                          <a:cs typeface="Arial" panose="020B0604020202020204" pitchFamily="34" charset="0"/>
                        </a:rPr>
                        <a:t>Insomnia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8.3 (0.3)</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t>NR</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4"/>
                  </a:ext>
                </a:extLst>
              </a:tr>
              <a:tr h="352039">
                <a:tc>
                  <a:txBody>
                    <a:bodyPr/>
                    <a:lstStyle/>
                    <a:p>
                      <a:r>
                        <a:rPr lang="en-GB" sz="1600" b="0" kern="1200" dirty="0">
                          <a:solidFill>
                            <a:schemeClr val="dk1"/>
                          </a:solidFill>
                          <a:latin typeface="Arial" panose="020B0604020202020204" pitchFamily="34" charset="0"/>
                          <a:cs typeface="Arial" panose="020B0604020202020204" pitchFamily="34" charset="0"/>
                        </a:rPr>
                        <a:t>Alopecia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r>
                        <a:rPr lang="en-GB" sz="1600" b="0" kern="1200" dirty="0">
                          <a:solidFill>
                            <a:schemeClr val="dk1"/>
                          </a:solidFill>
                          <a:latin typeface="Arial" panose="020B0604020202020204" pitchFamily="34" charset="0"/>
                          <a:cs typeface="Arial" panose="020B0604020202020204" pitchFamily="34" charset="0"/>
                        </a:rPr>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r>
                        <a:rPr lang="en-GB" sz="1600" b="0" kern="1200" dirty="0">
                          <a:solidFill>
                            <a:schemeClr val="dk1"/>
                          </a:solidFill>
                          <a:latin typeface="Arial" panose="020B0604020202020204" pitchFamily="34" charset="0"/>
                          <a:cs typeface="Arial" panose="020B0604020202020204" pitchFamily="34" charset="0"/>
                        </a:rPr>
                        <a:t>NR</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p>
                      <a:pPr algn="ctr"/>
                      <a:r>
                        <a:rPr lang="en-GB" sz="1600" b="0" kern="1200" dirty="0">
                          <a:solidFill>
                            <a:schemeClr val="tx1"/>
                          </a:solidFill>
                          <a:latin typeface="Arial" panose="020B0604020202020204" pitchFamily="34" charset="0"/>
                          <a:cs typeface="Arial" panose="020B0604020202020204" pitchFamily="34" charset="0"/>
                        </a:rPr>
                        <a:t>NR</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latin typeface="Arial" panose="020B0604020202020204" pitchFamily="34" charset="0"/>
                          <a:cs typeface="Arial" panose="020B0604020202020204" pitchFamily="34" charset="0"/>
                        </a:rPr>
                        <a:t>NR</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2607086137"/>
                  </a:ext>
                </a:extLst>
              </a:tr>
            </a:tbl>
          </a:graphicData>
        </a:graphic>
      </p:graphicFrame>
      <p:sp>
        <p:nvSpPr>
          <p:cNvPr id="14" name="Content Placeholder 8">
            <a:extLst>
              <a:ext uri="{FF2B5EF4-FFF2-40B4-BE49-F238E27FC236}">
                <a16:creationId xmlns:a16="http://schemas.microsoft.com/office/drawing/2014/main" id="{FF48776B-BD7B-6245-A15D-E615796AA655}"/>
              </a:ext>
            </a:extLst>
          </p:cNvPr>
          <p:cNvSpPr txBox="1">
            <a:spLocks/>
          </p:cNvSpPr>
          <p:nvPr/>
        </p:nvSpPr>
        <p:spPr>
          <a:xfrm>
            <a:off x="620184" y="5714004"/>
            <a:ext cx="10876416"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0"/>
              </a:spcAft>
              <a:buClr>
                <a:srgbClr val="03C74F"/>
              </a:buClr>
              <a:buSzTx/>
              <a:buFont typeface="Arial"/>
              <a:buNone/>
              <a:tabLst/>
              <a:defRPr/>
            </a:pPr>
            <a:r>
              <a:rPr kumimoji="0" lang="en-GB" sz="1100" b="0" i="0" u="none" strike="noStrike" kern="1200" cap="none" spc="-30" normalizeH="0" baseline="0" dirty="0">
                <a:ln>
                  <a:noFill/>
                </a:ln>
                <a:solidFill>
                  <a:srgbClr val="000000"/>
                </a:solidFill>
                <a:effectLst/>
                <a:uLnTx/>
                <a:uFillTx/>
                <a:latin typeface="Arial" panose="020B0604020202020204" pitchFamily="34" charset="0"/>
                <a:ea typeface="+mn-ea"/>
                <a:cs typeface="Arial" panose="020B0604020202020204" pitchFamily="34" charset="0"/>
              </a:rPr>
              <a:t>Please note that head-to-head studies were not conducted between these products. This data is for information purposes only, and no comparative claims of non-inferiority or superiority in terms of efficacy or safety are implied or intended. AEs highlighted in blue if value ≥10%</a:t>
            </a:r>
          </a:p>
        </p:txBody>
      </p:sp>
      <p:graphicFrame>
        <p:nvGraphicFramePr>
          <p:cNvPr id="3" name="Table 12">
            <a:extLst>
              <a:ext uri="{FF2B5EF4-FFF2-40B4-BE49-F238E27FC236}">
                <a16:creationId xmlns:a16="http://schemas.microsoft.com/office/drawing/2014/main" id="{B3794CCA-381C-F0D6-AC54-6061DBF1CDD7}"/>
              </a:ext>
            </a:extLst>
          </p:cNvPr>
          <p:cNvGraphicFramePr>
            <a:graphicFrameLocks/>
          </p:cNvGraphicFramePr>
          <p:nvPr>
            <p:extLst>
              <p:ext uri="{D42A27DB-BD31-4B8C-83A1-F6EECF244321}">
                <p14:modId xmlns:p14="http://schemas.microsoft.com/office/powerpoint/2010/main" val="4287981341"/>
              </p:ext>
            </p:extLst>
          </p:nvPr>
        </p:nvGraphicFramePr>
        <p:xfrm>
          <a:off x="619200" y="3383926"/>
          <a:ext cx="10746376" cy="2152650"/>
        </p:xfrm>
        <a:graphic>
          <a:graphicData uri="http://schemas.openxmlformats.org/drawingml/2006/table">
            <a:tbl>
              <a:tblPr firstRow="1" bandRow="1">
                <a:tableStyleId>{5C22544A-7EE6-4342-B048-85BDC9FD1C3A}</a:tableStyleId>
              </a:tblPr>
              <a:tblGrid>
                <a:gridCol w="4083779">
                  <a:extLst>
                    <a:ext uri="{9D8B030D-6E8A-4147-A177-3AD203B41FA5}">
                      <a16:colId xmlns:a16="http://schemas.microsoft.com/office/drawing/2014/main" val="20000"/>
                    </a:ext>
                  </a:extLst>
                </a:gridCol>
                <a:gridCol w="1665649">
                  <a:extLst>
                    <a:ext uri="{9D8B030D-6E8A-4147-A177-3AD203B41FA5}">
                      <a16:colId xmlns:a16="http://schemas.microsoft.com/office/drawing/2014/main" val="20001"/>
                    </a:ext>
                  </a:extLst>
                </a:gridCol>
                <a:gridCol w="1677955">
                  <a:extLst>
                    <a:ext uri="{9D8B030D-6E8A-4147-A177-3AD203B41FA5}">
                      <a16:colId xmlns:a16="http://schemas.microsoft.com/office/drawing/2014/main" val="20003"/>
                    </a:ext>
                  </a:extLst>
                </a:gridCol>
                <a:gridCol w="1653344">
                  <a:extLst>
                    <a:ext uri="{9D8B030D-6E8A-4147-A177-3AD203B41FA5}">
                      <a16:colId xmlns:a16="http://schemas.microsoft.com/office/drawing/2014/main" val="20004"/>
                    </a:ext>
                  </a:extLst>
                </a:gridCol>
                <a:gridCol w="1665649">
                  <a:extLst>
                    <a:ext uri="{9D8B030D-6E8A-4147-A177-3AD203B41FA5}">
                      <a16:colId xmlns:a16="http://schemas.microsoft.com/office/drawing/2014/main" val="20005"/>
                    </a:ext>
                  </a:extLst>
                </a:gridCol>
              </a:tblGrid>
              <a:tr h="659544">
                <a:tc>
                  <a:txBody>
                    <a:bodyPr/>
                    <a:lstStyle>
                      <a:lvl1pPr marL="0" algn="l" defTabSz="457142" rtl="0" eaLnBrk="1" latinLnBrk="0" hangingPunct="1">
                        <a:defRPr sz="1800" b="1" kern="1200">
                          <a:solidFill>
                            <a:schemeClr val="lt1"/>
                          </a:solidFill>
                          <a:latin typeface="Arial"/>
                        </a:defRPr>
                      </a:lvl1pPr>
                      <a:lvl2pPr marL="457142" algn="l" defTabSz="457142" rtl="0" eaLnBrk="1" latinLnBrk="0" hangingPunct="1">
                        <a:defRPr sz="1800" b="1" kern="1200">
                          <a:solidFill>
                            <a:schemeClr val="lt1"/>
                          </a:solidFill>
                          <a:latin typeface="Arial"/>
                        </a:defRPr>
                      </a:lvl2pPr>
                      <a:lvl3pPr marL="914288" algn="l" defTabSz="457142" rtl="0" eaLnBrk="1" latinLnBrk="0" hangingPunct="1">
                        <a:defRPr sz="1800" b="1" kern="1200">
                          <a:solidFill>
                            <a:schemeClr val="lt1"/>
                          </a:solidFill>
                          <a:latin typeface="Arial"/>
                        </a:defRPr>
                      </a:lvl3pPr>
                      <a:lvl4pPr marL="1371430" algn="l" defTabSz="457142" rtl="0" eaLnBrk="1" latinLnBrk="0" hangingPunct="1">
                        <a:defRPr sz="1800" b="1" kern="1200">
                          <a:solidFill>
                            <a:schemeClr val="lt1"/>
                          </a:solidFill>
                          <a:latin typeface="Arial"/>
                        </a:defRPr>
                      </a:lvl4pPr>
                      <a:lvl5pPr marL="1828574" algn="l" defTabSz="457142" rtl="0" eaLnBrk="1" latinLnBrk="0" hangingPunct="1">
                        <a:defRPr sz="1800" b="1" kern="1200">
                          <a:solidFill>
                            <a:schemeClr val="lt1"/>
                          </a:solidFill>
                          <a:latin typeface="Arial"/>
                        </a:defRPr>
                      </a:lvl5pPr>
                      <a:lvl6pPr marL="2285715" algn="l" defTabSz="457142" rtl="0" eaLnBrk="1" latinLnBrk="0" hangingPunct="1">
                        <a:defRPr sz="1800" b="1" kern="1200">
                          <a:solidFill>
                            <a:schemeClr val="lt1"/>
                          </a:solidFill>
                          <a:latin typeface="Arial"/>
                        </a:defRPr>
                      </a:lvl6pPr>
                      <a:lvl7pPr marL="2742857" algn="l" defTabSz="457142" rtl="0" eaLnBrk="1" latinLnBrk="0" hangingPunct="1">
                        <a:defRPr sz="1800" b="1" kern="1200">
                          <a:solidFill>
                            <a:schemeClr val="lt1"/>
                          </a:solidFill>
                          <a:latin typeface="Arial"/>
                        </a:defRPr>
                      </a:lvl7pPr>
                      <a:lvl8pPr marL="3200000" algn="l" defTabSz="457142" rtl="0" eaLnBrk="1" latinLnBrk="0" hangingPunct="1">
                        <a:defRPr sz="1800" b="1" kern="1200">
                          <a:solidFill>
                            <a:schemeClr val="lt1"/>
                          </a:solidFill>
                          <a:latin typeface="Arial"/>
                        </a:defRPr>
                      </a:lvl8pPr>
                      <a:lvl9pPr marL="3657143" algn="l" defTabSz="457142" rtl="0" eaLnBrk="1" latinLnBrk="0" hangingPunct="1">
                        <a:defRPr sz="1800" b="1" kern="1200">
                          <a:solidFill>
                            <a:schemeClr val="lt1"/>
                          </a:solidFill>
                          <a:latin typeface="Arial"/>
                        </a:defRPr>
                      </a:lvl9pPr>
                    </a:lstStyle>
                    <a:p>
                      <a:r>
                        <a:rPr lang="en-GB" sz="1600" kern="1200" dirty="0">
                          <a:solidFill>
                            <a:schemeClr val="tx1"/>
                          </a:solidFill>
                        </a:rPr>
                        <a:t>Frequency and grade of cytopenias in prostate cancer trials</a:t>
                      </a:r>
                      <a:endParaRPr lang="en-GB" sz="1600" b="1" kern="12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marL="121920" marR="121920" anchor="ctr">
                    <a:noFill/>
                  </a:tcP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kern="1200" dirty="0"/>
                        <a:t>Olaparib</a:t>
                      </a:r>
                    </a:p>
                    <a:p>
                      <a:pPr algn="ctr"/>
                      <a:r>
                        <a:rPr lang="en-GB" sz="1600" kern="1200" dirty="0"/>
                        <a:t>(PROfound)</a:t>
                      </a:r>
                      <a:r>
                        <a:rPr lang="en-GB" sz="1600" strike="noStrike" kern="1200" baseline="30000" dirty="0"/>
                        <a:t>1</a:t>
                      </a:r>
                      <a:endParaRPr lang="en-GB" sz="1600" b="0" kern="120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Rucaparib</a:t>
                      </a:r>
                    </a:p>
                    <a:p>
                      <a:pPr algn="ctr"/>
                      <a:r>
                        <a:rPr lang="en-GB" sz="1600" dirty="0"/>
                        <a:t>(TRITON2)</a:t>
                      </a:r>
                      <a:r>
                        <a:rPr lang="en-GB" sz="1600" strike="noStrike" kern="1200" baseline="30000" dirty="0"/>
                        <a:t>2</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Niraparib</a:t>
                      </a:r>
                    </a:p>
                    <a:p>
                      <a:pPr algn="ctr"/>
                      <a:r>
                        <a:rPr lang="en-GB" sz="1600" dirty="0"/>
                        <a:t>(GALAHAD)</a:t>
                      </a:r>
                      <a:r>
                        <a:rPr lang="en-GB" sz="1600" strike="noStrike" kern="1200" baseline="30000" dirty="0"/>
                        <a:t>3</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121920" marR="121920" anchor="ctr"/>
                </a:tc>
                <a:tc>
                  <a:txBody>
                    <a:bodyPr/>
                    <a:lstStyle>
                      <a:lvl1pPr marL="0" algn="l" defTabSz="715015" rtl="0" eaLnBrk="1" latinLnBrk="0" hangingPunct="1">
                        <a:defRPr sz="2800" b="1" kern="1200">
                          <a:solidFill>
                            <a:schemeClr val="lt1"/>
                          </a:solidFill>
                          <a:latin typeface="Arial"/>
                        </a:defRPr>
                      </a:lvl1pPr>
                      <a:lvl2pPr marL="715015" algn="l" defTabSz="715015" rtl="0" eaLnBrk="1" latinLnBrk="0" hangingPunct="1">
                        <a:defRPr sz="2800" b="1" kern="1200">
                          <a:solidFill>
                            <a:schemeClr val="lt1"/>
                          </a:solidFill>
                          <a:latin typeface="Arial"/>
                        </a:defRPr>
                      </a:lvl2pPr>
                      <a:lvl3pPr marL="1430030" algn="l" defTabSz="715015" rtl="0" eaLnBrk="1" latinLnBrk="0" hangingPunct="1">
                        <a:defRPr sz="2800" b="1" kern="1200">
                          <a:solidFill>
                            <a:schemeClr val="lt1"/>
                          </a:solidFill>
                          <a:latin typeface="Arial"/>
                        </a:defRPr>
                      </a:lvl3pPr>
                      <a:lvl4pPr marL="2145045" algn="l" defTabSz="715015" rtl="0" eaLnBrk="1" latinLnBrk="0" hangingPunct="1">
                        <a:defRPr sz="2800" b="1" kern="1200">
                          <a:solidFill>
                            <a:schemeClr val="lt1"/>
                          </a:solidFill>
                          <a:latin typeface="Arial"/>
                        </a:defRPr>
                      </a:lvl4pPr>
                      <a:lvl5pPr marL="2860060" algn="l" defTabSz="715015" rtl="0" eaLnBrk="1" latinLnBrk="0" hangingPunct="1">
                        <a:defRPr sz="2800" b="1" kern="1200">
                          <a:solidFill>
                            <a:schemeClr val="lt1"/>
                          </a:solidFill>
                          <a:latin typeface="Arial"/>
                        </a:defRPr>
                      </a:lvl5pPr>
                      <a:lvl6pPr marL="3575075" algn="l" defTabSz="715015" rtl="0" eaLnBrk="1" latinLnBrk="0" hangingPunct="1">
                        <a:defRPr sz="2800" b="1" kern="1200">
                          <a:solidFill>
                            <a:schemeClr val="lt1"/>
                          </a:solidFill>
                          <a:latin typeface="Arial"/>
                        </a:defRPr>
                      </a:lvl6pPr>
                      <a:lvl7pPr marL="4290090" algn="l" defTabSz="715015" rtl="0" eaLnBrk="1" latinLnBrk="0" hangingPunct="1">
                        <a:defRPr sz="2800" b="1" kern="1200">
                          <a:solidFill>
                            <a:schemeClr val="lt1"/>
                          </a:solidFill>
                          <a:latin typeface="Arial"/>
                        </a:defRPr>
                      </a:lvl7pPr>
                      <a:lvl8pPr marL="5005106" algn="l" defTabSz="715015" rtl="0" eaLnBrk="1" latinLnBrk="0" hangingPunct="1">
                        <a:defRPr sz="2800" b="1" kern="1200">
                          <a:solidFill>
                            <a:schemeClr val="lt1"/>
                          </a:solidFill>
                          <a:latin typeface="Arial"/>
                        </a:defRPr>
                      </a:lvl8pPr>
                      <a:lvl9pPr marL="5720121" algn="l" defTabSz="715015" rtl="0" eaLnBrk="1" latinLnBrk="0" hangingPunct="1">
                        <a:defRPr sz="2800" b="1" kern="1200">
                          <a:solidFill>
                            <a:schemeClr val="lt1"/>
                          </a:solidFill>
                          <a:latin typeface="Arial"/>
                        </a:defRPr>
                      </a:lvl9pPr>
                    </a:lstStyle>
                    <a:p>
                      <a:pPr algn="ctr"/>
                      <a:r>
                        <a:rPr lang="en-GB" sz="1600" dirty="0"/>
                        <a:t>Talazoparib</a:t>
                      </a:r>
                    </a:p>
                    <a:p>
                      <a:pPr algn="ctr"/>
                      <a:r>
                        <a:rPr lang="en-GB" sz="1600" dirty="0"/>
                        <a:t>(TALAPRO-1)</a:t>
                      </a:r>
                      <a:r>
                        <a:rPr lang="en-GB" sz="1600" strike="noStrike" kern="1200" baseline="30000" dirty="0"/>
                        <a:t>4</a:t>
                      </a:r>
                      <a:endParaRPr lang="en-GB" sz="1600" b="0" dirty="0">
                        <a:solidFill>
                          <a:schemeClr val="bg1"/>
                        </a:solidFill>
                        <a:latin typeface="Arial" panose="020B0604020202020204" pitchFamily="34" charset="0"/>
                        <a:ea typeface="Helvetica Neue" panose="02000503000000020004" pitchFamily="2" charset="0"/>
                        <a:cs typeface="Arial" panose="020B0604020202020204" pitchFamily="34" charset="0"/>
                      </a:endParaRPr>
                    </a:p>
                  </a:txBody>
                  <a:tcPr marL="96000" marR="96000" anchor="ctr"/>
                </a:tc>
                <a:extLst>
                  <a:ext uri="{0D108BD9-81ED-4DB2-BD59-A6C34878D82A}">
                    <a16:rowId xmlns:a16="http://schemas.microsoft.com/office/drawing/2014/main" val="10000"/>
                  </a:ext>
                </a:extLst>
              </a:tr>
              <a:tr h="497702">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solidFill>
                            <a:schemeClr val="tx1"/>
                          </a:solidFill>
                        </a:rPr>
                        <a:t>Anaemia Grade ≥3</a:t>
                      </a:r>
                      <a:r>
                        <a:rPr lang="en-GB" sz="1600" b="0" kern="1200" baseline="30000" dirty="0">
                          <a:solidFill>
                            <a:schemeClr val="tx1"/>
                          </a:solidFill>
                        </a:rPr>
                        <a:t> </a:t>
                      </a:r>
                      <a:r>
                        <a:rPr lang="en-GB" sz="1600" b="0" kern="1200" dirty="0">
                          <a:solidFill>
                            <a:schemeClr val="tx1"/>
                          </a:solidFill>
                        </a:rPr>
                        <a:t>(%)</a:t>
                      </a:r>
                      <a:endParaRPr lang="en-GB" sz="1600" b="0" kern="1200" baseline="300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23</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25</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33</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31</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extLst>
                  <a:ext uri="{0D108BD9-81ED-4DB2-BD59-A6C34878D82A}">
                    <a16:rowId xmlns:a16="http://schemas.microsoft.com/office/drawing/2014/main" val="10012"/>
                  </a:ext>
                </a:extLst>
              </a:tr>
              <a:tr h="497702">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t>Neutropenia Grade ≥3</a:t>
                      </a:r>
                      <a:r>
                        <a:rPr lang="en-GB" sz="1600" b="0" kern="1200" baseline="30000" dirty="0"/>
                        <a:t> </a:t>
                      </a:r>
                      <a:r>
                        <a:rPr lang="en-GB" sz="1600" b="0" kern="1200" dirty="0"/>
                        <a:t>(%)</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r>
                        <a:rPr lang="en-GB" sz="1600" b="0" kern="1200" baseline="30000" dirty="0">
                          <a:solidFill>
                            <a:schemeClr val="tx1"/>
                          </a:solidFill>
                        </a:rPr>
                        <a:t>a</a:t>
                      </a:r>
                      <a:endParaRPr lang="en-GB" sz="1600" b="0" kern="1200" baseline="300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7</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10</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8</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3"/>
                  </a:ext>
                </a:extLst>
              </a:tr>
              <a:tr h="497702">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r>
                        <a:rPr lang="en-GB" sz="1600" b="0" kern="1200" dirty="0"/>
                        <a:t>Thrombocytopenia Grade ≥3 (%)</a:t>
                      </a:r>
                      <a:endParaRPr lang="en-GB" sz="1600" b="0" kern="1200" dirty="0">
                        <a:solidFill>
                          <a:schemeClr val="dk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NR</a:t>
                      </a:r>
                      <a:r>
                        <a:rPr lang="en-GB" sz="1600" b="0" kern="1200" baseline="30000" dirty="0">
                          <a:solidFill>
                            <a:schemeClr val="tx1"/>
                          </a:solidFill>
                        </a:rPr>
                        <a:t>a</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10</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algn="ctr"/>
                      <a:r>
                        <a:rPr lang="en-GB" sz="1600" b="0" kern="1200" dirty="0">
                          <a:solidFill>
                            <a:schemeClr val="tx1"/>
                          </a:solidFill>
                        </a:rPr>
                        <a:t>16</a:t>
                      </a:r>
                      <a:endParaRPr lang="en-GB" sz="1600" b="0" kern="1200" dirty="0">
                        <a:solidFill>
                          <a:schemeClr val="tx1"/>
                        </a:solidFill>
                        <a:latin typeface="Arial" panose="020B0604020202020204" pitchFamily="34" charset="0"/>
                        <a:ea typeface="+mn-ea"/>
                        <a:cs typeface="Arial" panose="020B0604020202020204" pitchFamily="34" charset="0"/>
                      </a:endParaRPr>
                    </a:p>
                  </a:txBody>
                  <a:tcPr marL="121920" marR="121920" anchor="ctr">
                    <a:solidFill>
                      <a:schemeClr val="tx2">
                        <a:lumMod val="20000"/>
                        <a:lumOff val="80000"/>
                      </a:schemeClr>
                    </a:solidFill>
                  </a:tcPr>
                </a:tc>
                <a:tc>
                  <a:txBody>
                    <a:bodyPr/>
                    <a:lstStyle>
                      <a:lvl1pPr marL="0" algn="l" defTabSz="457142" rtl="0" eaLnBrk="1" latinLnBrk="0" hangingPunct="1">
                        <a:defRPr sz="1800" kern="1200">
                          <a:solidFill>
                            <a:schemeClr val="dk1"/>
                          </a:solidFill>
                          <a:latin typeface="Arial"/>
                        </a:defRPr>
                      </a:lvl1pPr>
                      <a:lvl2pPr marL="457142" algn="l" defTabSz="457142" rtl="0" eaLnBrk="1" latinLnBrk="0" hangingPunct="1">
                        <a:defRPr sz="1800" kern="1200">
                          <a:solidFill>
                            <a:schemeClr val="dk1"/>
                          </a:solidFill>
                          <a:latin typeface="Arial"/>
                        </a:defRPr>
                      </a:lvl2pPr>
                      <a:lvl3pPr marL="914288" algn="l" defTabSz="457142" rtl="0" eaLnBrk="1" latinLnBrk="0" hangingPunct="1">
                        <a:defRPr sz="1800" kern="1200">
                          <a:solidFill>
                            <a:schemeClr val="dk1"/>
                          </a:solidFill>
                          <a:latin typeface="Arial"/>
                        </a:defRPr>
                      </a:lvl3pPr>
                      <a:lvl4pPr marL="1371430" algn="l" defTabSz="457142" rtl="0" eaLnBrk="1" latinLnBrk="0" hangingPunct="1">
                        <a:defRPr sz="1800" kern="1200">
                          <a:solidFill>
                            <a:schemeClr val="dk1"/>
                          </a:solidFill>
                          <a:latin typeface="Arial"/>
                        </a:defRPr>
                      </a:lvl4pPr>
                      <a:lvl5pPr marL="1828574" algn="l" defTabSz="457142" rtl="0" eaLnBrk="1" latinLnBrk="0" hangingPunct="1">
                        <a:defRPr sz="1800" kern="1200">
                          <a:solidFill>
                            <a:schemeClr val="dk1"/>
                          </a:solidFill>
                          <a:latin typeface="Arial"/>
                        </a:defRPr>
                      </a:lvl5pPr>
                      <a:lvl6pPr marL="2285715" algn="l" defTabSz="457142" rtl="0" eaLnBrk="1" latinLnBrk="0" hangingPunct="1">
                        <a:defRPr sz="1800" kern="1200">
                          <a:solidFill>
                            <a:schemeClr val="dk1"/>
                          </a:solidFill>
                          <a:latin typeface="Arial"/>
                        </a:defRPr>
                      </a:lvl6pPr>
                      <a:lvl7pPr marL="2742857" algn="l" defTabSz="457142" rtl="0" eaLnBrk="1" latinLnBrk="0" hangingPunct="1">
                        <a:defRPr sz="1800" kern="1200">
                          <a:solidFill>
                            <a:schemeClr val="dk1"/>
                          </a:solidFill>
                          <a:latin typeface="Arial"/>
                        </a:defRPr>
                      </a:lvl7pPr>
                      <a:lvl8pPr marL="3200000" algn="l" defTabSz="457142" rtl="0" eaLnBrk="1" latinLnBrk="0" hangingPunct="1">
                        <a:defRPr sz="1800" kern="1200">
                          <a:solidFill>
                            <a:schemeClr val="dk1"/>
                          </a:solidFill>
                          <a:latin typeface="Arial"/>
                        </a:defRPr>
                      </a:lvl8pPr>
                      <a:lvl9pPr marL="3657143" algn="l" defTabSz="457142"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kern="1200" baseline="0" dirty="0">
                          <a:solidFill>
                            <a:schemeClr val="tx1"/>
                          </a:solidFill>
                        </a:rPr>
                        <a:t>9</a:t>
                      </a:r>
                      <a:endParaRPr lang="en-GB" sz="1600" b="0"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5260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GB" altLang="en-US" dirty="0"/>
              <a:t>PRO</a:t>
            </a:r>
            <a:r>
              <a:rPr lang="en-GB" altLang="en-US" cap="none" dirty="0"/>
              <a:t>found</a:t>
            </a:r>
            <a:r>
              <a:rPr lang="en-GB" altLang="en-US" dirty="0"/>
              <a:t>: phase 3 data with </a:t>
            </a:r>
            <a:br>
              <a:rPr lang="en-GB" altLang="en-US" dirty="0"/>
            </a:br>
            <a:r>
              <a:rPr lang="en-GB" altLang="en-US" dirty="0"/>
              <a:t>Olaparib in </a:t>
            </a:r>
            <a:r>
              <a:rPr lang="en-GB" altLang="en-US" cap="none" dirty="0"/>
              <a:t>m</a:t>
            </a:r>
            <a:r>
              <a:rPr lang="en-GB" altLang="en-US" dirty="0"/>
              <a:t>CRPC (registrational study)</a:t>
            </a:r>
            <a:endParaRPr lang="en-GB" dirty="0"/>
          </a:p>
        </p:txBody>
      </p:sp>
      <p:sp>
        <p:nvSpPr>
          <p:cNvPr id="3" name="Content Placeholder 2"/>
          <p:cNvSpPr>
            <a:spLocks noGrp="1"/>
          </p:cNvSpPr>
          <p:nvPr>
            <p:ph sz="quarter" idx="15"/>
          </p:nvPr>
        </p:nvSpPr>
        <p:spPr>
          <a:xfrm>
            <a:off x="620183" y="6309320"/>
            <a:ext cx="10516377" cy="365125"/>
          </a:xfrm>
        </p:spPr>
        <p:txBody>
          <a:bodyPr anchor="b" anchorCtr="0"/>
          <a:lstStyle/>
          <a:p>
            <a:r>
              <a:rPr lang="en-GB" altLang="en-US" dirty="0">
                <a:solidFill>
                  <a:schemeClr val="tx2"/>
                </a:solidFill>
              </a:rPr>
              <a:t>ATM, ataxia telangiectasia mutated; BICR, blinded independent central review; BID, twice daily; BRCA1/2, </a:t>
            </a:r>
            <a:r>
              <a:rPr lang="en-GB" dirty="0">
                <a:solidFill>
                  <a:schemeClr val="tx2"/>
                </a:solidFill>
              </a:rPr>
              <a:t>breast cancer gene 1/2</a:t>
            </a:r>
            <a:r>
              <a:rPr lang="en-GB" altLang="en-US" dirty="0">
                <a:solidFill>
                  <a:schemeClr val="tx2"/>
                </a:solidFill>
              </a:rPr>
              <a:t>; </a:t>
            </a:r>
            <a:r>
              <a:rPr lang="en-GB" sz="1200" dirty="0">
                <a:solidFill>
                  <a:schemeClr val="tx2"/>
                </a:solidFill>
              </a:rPr>
              <a:t>CDK12, cyclin-dependent kinase 12; CHEK1/2, checkpoint kinase 1/2; </a:t>
            </a:r>
            <a:r>
              <a:rPr lang="en-GB" altLang="en-US" dirty="0">
                <a:solidFill>
                  <a:schemeClr val="tx2"/>
                </a:solidFill>
              </a:rPr>
              <a:t>HRR, </a:t>
            </a:r>
            <a:r>
              <a:rPr lang="en-GB" dirty="0">
                <a:solidFill>
                  <a:schemeClr val="tx2"/>
                </a:solidFill>
              </a:rPr>
              <a:t>homologous recombination repair; </a:t>
            </a:r>
            <a:r>
              <a:rPr lang="en-GB" altLang="en-US" dirty="0">
                <a:solidFill>
                  <a:schemeClr val="tx2"/>
                </a:solidFill>
              </a:rPr>
              <a:t>mCRPC, metastatic castration resistant prostate cancer; NHA, new hormonal agent; OS, overall survival; </a:t>
            </a:r>
            <a:r>
              <a:rPr lang="en-GB" sz="1200" dirty="0">
                <a:solidFill>
                  <a:schemeClr val="tx2"/>
                </a:solidFill>
              </a:rPr>
              <a:t>PALB2, partner and localiser of BRCA2; </a:t>
            </a:r>
            <a:r>
              <a:rPr lang="en-GB" altLang="en-US" dirty="0">
                <a:solidFill>
                  <a:schemeClr val="tx2"/>
                </a:solidFill>
              </a:rPr>
              <a:t>PCWG3, Prostate Cancer Working Group 3; </a:t>
            </a:r>
            <a:r>
              <a:rPr lang="en-GB" sz="1200" dirty="0">
                <a:solidFill>
                  <a:schemeClr val="tx2"/>
                </a:solidFill>
              </a:rPr>
              <a:t>PPP2R2A, protein phosphatase 2 regulatory subunit B alpha; </a:t>
            </a:r>
            <a:r>
              <a:rPr lang="en-GB" dirty="0">
                <a:solidFill>
                  <a:schemeClr val="tx2"/>
                </a:solidFill>
              </a:rPr>
              <a:t>QD, once daily; </a:t>
            </a:r>
            <a:r>
              <a:rPr lang="en-GB" altLang="en-US" dirty="0">
                <a:solidFill>
                  <a:schemeClr val="tx2"/>
                </a:solidFill>
              </a:rPr>
              <a:t>RECIST, R</a:t>
            </a:r>
            <a:r>
              <a:rPr lang="en-GB" dirty="0">
                <a:solidFill>
                  <a:schemeClr val="tx2"/>
                </a:solidFill>
              </a:rPr>
              <a:t>esponse Evaluation Criteria In Solid Tumours; rPFS, radiographic progression-free survival</a:t>
            </a:r>
          </a:p>
          <a:p>
            <a:r>
              <a:rPr lang="en-GB" altLang="en-US" dirty="0">
                <a:solidFill>
                  <a:schemeClr val="tx2"/>
                </a:solidFill>
              </a:rPr>
              <a:t>de Bono J, et al. N Engl J Med. 2020;382:2091-102; Hussain M, et al. N Engl J Med. 2020;383(24):2345-57</a:t>
            </a:r>
          </a:p>
        </p:txBody>
      </p:sp>
      <p:sp>
        <p:nvSpPr>
          <p:cNvPr id="4" name="Slide Number Placeholder 3">
            <a:extLst>
              <a:ext uri="{FF2B5EF4-FFF2-40B4-BE49-F238E27FC236}">
                <a16:creationId xmlns:a16="http://schemas.microsoft.com/office/drawing/2014/main" id="{427B0EE6-544D-4E42-A78B-91017A28D221}"/>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12" name="Rounded Rectangle 12">
            <a:extLst>
              <a:ext uri="{FF2B5EF4-FFF2-40B4-BE49-F238E27FC236}">
                <a16:creationId xmlns:a16="http://schemas.microsoft.com/office/drawing/2014/main" id="{E1D854D6-7435-41BD-BD5C-FDC642D458CD}"/>
              </a:ext>
            </a:extLst>
          </p:cNvPr>
          <p:cNvSpPr/>
          <p:nvPr/>
        </p:nvSpPr>
        <p:spPr>
          <a:xfrm>
            <a:off x="5299821" y="1735357"/>
            <a:ext cx="1758874"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Olaparib 300 mg BID</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(n=162)</a:t>
            </a:r>
          </a:p>
        </p:txBody>
      </p:sp>
      <p:sp>
        <p:nvSpPr>
          <p:cNvPr id="13" name="Rounded Rectangle 13">
            <a:extLst>
              <a:ext uri="{FF2B5EF4-FFF2-40B4-BE49-F238E27FC236}">
                <a16:creationId xmlns:a16="http://schemas.microsoft.com/office/drawing/2014/main" id="{45191F83-87C6-4818-BED1-4239B45E28C6}"/>
              </a:ext>
            </a:extLst>
          </p:cNvPr>
          <p:cNvSpPr/>
          <p:nvPr/>
        </p:nvSpPr>
        <p:spPr>
          <a:xfrm>
            <a:off x="5299821" y="2220640"/>
            <a:ext cx="1758874" cy="432000"/>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Physician’s choice</a:t>
            </a:r>
            <a:r>
              <a:rPr lang="en-GB" sz="1300" b="1" baseline="30000" dirty="0">
                <a:solidFill>
                  <a:srgbClr val="FFFFFF"/>
                </a:solidFill>
                <a:latin typeface="Arial" panose="020B0604020202020204" pitchFamily="34" charset="0"/>
                <a:cs typeface="Arial" panose="020B0604020202020204" pitchFamily="34" charset="0"/>
              </a:rPr>
              <a:t> b</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(n=83)</a:t>
            </a:r>
            <a:endParaRPr lang="en-GB" sz="1300" b="1" baseline="30000" dirty="0">
              <a:solidFill>
                <a:srgbClr val="FFFFF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51BDDC4-CC58-443B-95B7-3EBBDE65A47B}"/>
              </a:ext>
            </a:extLst>
          </p:cNvPr>
          <p:cNvSpPr txBox="1"/>
          <p:nvPr/>
        </p:nvSpPr>
        <p:spPr>
          <a:xfrm>
            <a:off x="3509956" y="2786253"/>
            <a:ext cx="1421864" cy="430887"/>
          </a:xfrm>
          <a:prstGeom prst="rect">
            <a:avLst/>
          </a:prstGeom>
          <a:noFill/>
        </p:spPr>
        <p:txBody>
          <a:bodyPr wrap="none" lIns="0" tIns="0" rIns="0" bIns="0" rtlCol="0">
            <a:spAutoFit/>
          </a:bodyPr>
          <a:lstStyle/>
          <a:p>
            <a:pPr algn="ctr"/>
            <a:r>
              <a:rPr lang="en-GB" sz="1400" dirty="0">
                <a:solidFill>
                  <a:srgbClr val="000000"/>
                </a:solidFill>
                <a:latin typeface="Arial" panose="020B0604020202020204" pitchFamily="34" charset="0"/>
                <a:ea typeface="PT Sans Narrow" charset="-52"/>
                <a:cs typeface="Arial" panose="020B0604020202020204" pitchFamily="34" charset="0"/>
              </a:rPr>
              <a:t>2:1 randomisation</a:t>
            </a:r>
            <a:br>
              <a:rPr lang="en-GB" sz="1400" dirty="0">
                <a:solidFill>
                  <a:srgbClr val="000000"/>
                </a:solidFill>
                <a:latin typeface="Arial" panose="020B0604020202020204" pitchFamily="34" charset="0"/>
                <a:ea typeface="PT Sans Narrow" charset="-52"/>
                <a:cs typeface="Arial" panose="020B0604020202020204" pitchFamily="34" charset="0"/>
              </a:rPr>
            </a:br>
            <a:r>
              <a:rPr lang="en-GB" sz="1400" dirty="0">
                <a:solidFill>
                  <a:srgbClr val="000000"/>
                </a:solidFill>
                <a:latin typeface="Arial" panose="020B0604020202020204" pitchFamily="34" charset="0"/>
                <a:ea typeface="PT Sans Narrow" charset="-52"/>
                <a:cs typeface="Arial" panose="020B0604020202020204" pitchFamily="34" charset="0"/>
              </a:rPr>
              <a:t>(Open label)</a:t>
            </a:r>
          </a:p>
        </p:txBody>
      </p:sp>
      <p:sp>
        <p:nvSpPr>
          <p:cNvPr id="15" name="Rounded Rectangle 17">
            <a:extLst>
              <a:ext uri="{FF2B5EF4-FFF2-40B4-BE49-F238E27FC236}">
                <a16:creationId xmlns:a16="http://schemas.microsoft.com/office/drawing/2014/main" id="{C11B2B80-955A-4934-B06C-7A32DFF4A918}"/>
              </a:ext>
            </a:extLst>
          </p:cNvPr>
          <p:cNvSpPr/>
          <p:nvPr/>
        </p:nvSpPr>
        <p:spPr>
          <a:xfrm>
            <a:off x="3353721" y="1821854"/>
            <a:ext cx="1703926" cy="792037"/>
          </a:xfrm>
          <a:prstGeom prst="roundRect">
            <a:avLst>
              <a:gd name="adj" fmla="val 12540"/>
            </a:avLst>
          </a:prstGeom>
          <a:solidFill>
            <a:schemeClr val="bg1"/>
          </a:solidFill>
          <a:ln w="2857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chemeClr val="accent1"/>
                </a:solidFill>
                <a:latin typeface="Arial" panose="020B0604020202020204" pitchFamily="34" charset="0"/>
                <a:cs typeface="Arial" panose="020B0604020202020204" pitchFamily="34" charset="0"/>
              </a:rPr>
              <a:t>Cohort A</a:t>
            </a:r>
            <a:br>
              <a:rPr lang="en-GB" sz="1300" b="1" dirty="0">
                <a:solidFill>
                  <a:srgbClr val="000000"/>
                </a:solidFill>
                <a:latin typeface="Arial" panose="020B0604020202020204" pitchFamily="34" charset="0"/>
                <a:cs typeface="Arial" panose="020B0604020202020204" pitchFamily="34" charset="0"/>
              </a:rPr>
            </a:br>
            <a:r>
              <a:rPr lang="en-GB" sz="1300" i="1" dirty="0">
                <a:solidFill>
                  <a:srgbClr val="000000"/>
                </a:solidFill>
                <a:latin typeface="Arial" panose="020B0604020202020204" pitchFamily="34" charset="0"/>
                <a:cs typeface="Arial" panose="020B0604020202020204" pitchFamily="34" charset="0"/>
              </a:rPr>
              <a:t>BRCA1</a:t>
            </a:r>
            <a:r>
              <a:rPr lang="en-GB" sz="1300" dirty="0">
                <a:solidFill>
                  <a:srgbClr val="000000"/>
                </a:solidFill>
                <a:latin typeface="Arial" panose="020B0604020202020204" pitchFamily="34" charset="0"/>
                <a:cs typeface="Arial" panose="020B0604020202020204" pitchFamily="34" charset="0"/>
              </a:rPr>
              <a:t>,</a:t>
            </a:r>
            <a:r>
              <a:rPr lang="en-GB" sz="1300" i="1" dirty="0">
                <a:solidFill>
                  <a:srgbClr val="000000"/>
                </a:solidFill>
                <a:latin typeface="Arial" panose="020B0604020202020204" pitchFamily="34" charset="0"/>
                <a:cs typeface="Arial" panose="020B0604020202020204" pitchFamily="34" charset="0"/>
              </a:rPr>
              <a:t> BRCA2</a:t>
            </a:r>
            <a:r>
              <a:rPr lang="en-GB" sz="1300" dirty="0">
                <a:solidFill>
                  <a:srgbClr val="000000"/>
                </a:solidFill>
                <a:latin typeface="Arial" panose="020B0604020202020204" pitchFamily="34" charset="0"/>
                <a:cs typeface="Arial" panose="020B0604020202020204" pitchFamily="34" charset="0"/>
              </a:rPr>
              <a:t>,</a:t>
            </a:r>
            <a:r>
              <a:rPr lang="en-GB" sz="1300" i="1" dirty="0">
                <a:solidFill>
                  <a:srgbClr val="000000"/>
                </a:solidFill>
                <a:latin typeface="Arial" panose="020B0604020202020204" pitchFamily="34" charset="0"/>
                <a:cs typeface="Arial" panose="020B0604020202020204" pitchFamily="34" charset="0"/>
              </a:rPr>
              <a:t> </a:t>
            </a:r>
            <a:r>
              <a:rPr lang="en-GB" sz="1300" dirty="0">
                <a:solidFill>
                  <a:srgbClr val="000000"/>
                </a:solidFill>
                <a:latin typeface="Arial" panose="020B0604020202020204" pitchFamily="34" charset="0"/>
                <a:cs typeface="Arial" panose="020B0604020202020204" pitchFamily="34" charset="0"/>
              </a:rPr>
              <a:t>or </a:t>
            </a:r>
            <a:r>
              <a:rPr lang="en-GB" sz="1300" i="1" dirty="0">
                <a:solidFill>
                  <a:srgbClr val="000000"/>
                </a:solidFill>
                <a:latin typeface="Arial" panose="020B0604020202020204" pitchFamily="34" charset="0"/>
                <a:cs typeface="Arial" panose="020B0604020202020204" pitchFamily="34" charset="0"/>
              </a:rPr>
              <a:t>ATM </a:t>
            </a:r>
            <a:r>
              <a:rPr lang="en-GB" sz="1300" dirty="0">
                <a:solidFill>
                  <a:srgbClr val="000000"/>
                </a:solidFill>
                <a:latin typeface="Arial" panose="020B0604020202020204" pitchFamily="34" charset="0"/>
                <a:cs typeface="Arial" panose="020B0604020202020204" pitchFamily="34" charset="0"/>
              </a:rPr>
              <a:t>alteration</a:t>
            </a:r>
            <a:br>
              <a:rPr lang="en-GB" sz="1300" i="1" dirty="0">
                <a:solidFill>
                  <a:srgbClr val="000000"/>
                </a:solidFill>
                <a:latin typeface="Arial" panose="020B0604020202020204" pitchFamily="34" charset="0"/>
                <a:cs typeface="Arial" panose="020B0604020202020204" pitchFamily="34" charset="0"/>
              </a:rPr>
            </a:br>
            <a:r>
              <a:rPr lang="en-GB" sz="1300" b="1" dirty="0">
                <a:solidFill>
                  <a:schemeClr val="accent1"/>
                </a:solidFill>
                <a:latin typeface="Arial" panose="020B0604020202020204" pitchFamily="34" charset="0"/>
                <a:cs typeface="Arial" panose="020B0604020202020204" pitchFamily="34" charset="0"/>
              </a:rPr>
              <a:t>(N=245)</a:t>
            </a:r>
          </a:p>
        </p:txBody>
      </p:sp>
      <p:sp>
        <p:nvSpPr>
          <p:cNvPr id="16" name="Line 5">
            <a:extLst>
              <a:ext uri="{FF2B5EF4-FFF2-40B4-BE49-F238E27FC236}">
                <a16:creationId xmlns:a16="http://schemas.microsoft.com/office/drawing/2014/main" id="{6BAE7E0E-4C07-4E7D-B745-6833DFDA836A}"/>
              </a:ext>
            </a:extLst>
          </p:cNvPr>
          <p:cNvSpPr>
            <a:spLocks noChangeShapeType="1"/>
          </p:cNvSpPr>
          <p:nvPr/>
        </p:nvSpPr>
        <p:spPr bwMode="auto">
          <a:xfrm>
            <a:off x="5083821" y="1951357"/>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17" name="Line 5">
            <a:extLst>
              <a:ext uri="{FF2B5EF4-FFF2-40B4-BE49-F238E27FC236}">
                <a16:creationId xmlns:a16="http://schemas.microsoft.com/office/drawing/2014/main" id="{C7DD443E-B072-4ECC-931B-55F8FC8EE033}"/>
              </a:ext>
            </a:extLst>
          </p:cNvPr>
          <p:cNvSpPr>
            <a:spLocks noChangeShapeType="1"/>
          </p:cNvSpPr>
          <p:nvPr/>
        </p:nvSpPr>
        <p:spPr bwMode="auto">
          <a:xfrm>
            <a:off x="5083821" y="2436640"/>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AB9DFE3-465B-43B8-8E23-F13981AE54EA}"/>
              </a:ext>
            </a:extLst>
          </p:cNvPr>
          <p:cNvSpPr txBox="1"/>
          <p:nvPr/>
        </p:nvSpPr>
        <p:spPr>
          <a:xfrm>
            <a:off x="5081381" y="2724696"/>
            <a:ext cx="2199321" cy="553998"/>
          </a:xfrm>
          <a:prstGeom prst="rect">
            <a:avLst/>
          </a:prstGeom>
          <a:noFill/>
        </p:spPr>
        <p:txBody>
          <a:bodyPr wrap="none" lIns="0" tIns="0" rIns="0" bIns="0" rtlCol="0">
            <a:spAutoFit/>
          </a:bodyPr>
          <a:lstStyle/>
          <a:p>
            <a:pPr algn="ctr"/>
            <a:r>
              <a:rPr lang="en-GB" sz="1200" dirty="0">
                <a:latin typeface="Arial" panose="020B0604020202020204" pitchFamily="34" charset="0"/>
                <a:ea typeface="PT Sans Narrow" charset="-52"/>
                <a:cs typeface="Arial" panose="020B0604020202020204" pitchFamily="34" charset="0"/>
              </a:rPr>
              <a:t>Upon progression by BICR</a:t>
            </a:r>
            <a:r>
              <a:rPr lang="en-GB" sz="1200" dirty="0">
                <a:solidFill>
                  <a:srgbClr val="000000"/>
                </a:solidFill>
                <a:latin typeface="Arial" panose="020B0604020202020204" pitchFamily="34" charset="0"/>
                <a:ea typeface="PT Sans Narrow" charset="-52"/>
                <a:cs typeface="Arial" panose="020B0604020202020204" pitchFamily="34" charset="0"/>
              </a:rPr>
              <a:t>,</a:t>
            </a:r>
            <a:br>
              <a:rPr lang="en-GB" sz="1200" dirty="0">
                <a:solidFill>
                  <a:srgbClr val="000000"/>
                </a:solidFill>
                <a:latin typeface="Arial" panose="020B0604020202020204" pitchFamily="34" charset="0"/>
                <a:ea typeface="PT Sans Narrow" charset="-52"/>
                <a:cs typeface="Arial" panose="020B0604020202020204" pitchFamily="34" charset="0"/>
              </a:rPr>
            </a:br>
            <a:r>
              <a:rPr lang="en-GB" sz="1200" dirty="0">
                <a:solidFill>
                  <a:srgbClr val="000000"/>
                </a:solidFill>
                <a:latin typeface="Arial" panose="020B0604020202020204" pitchFamily="34" charset="0"/>
                <a:ea typeface="PT Sans Narrow" charset="-52"/>
                <a:cs typeface="Arial" panose="020B0604020202020204" pitchFamily="34" charset="0"/>
              </a:rPr>
              <a:t>physician’s choice patients were</a:t>
            </a:r>
            <a:br>
              <a:rPr lang="en-GB" sz="1200" dirty="0">
                <a:solidFill>
                  <a:srgbClr val="000000"/>
                </a:solidFill>
                <a:latin typeface="Arial" panose="020B0604020202020204" pitchFamily="34" charset="0"/>
                <a:ea typeface="PT Sans Narrow" charset="-52"/>
                <a:cs typeface="Arial" panose="020B0604020202020204" pitchFamily="34" charset="0"/>
              </a:rPr>
            </a:br>
            <a:r>
              <a:rPr lang="en-GB" sz="1200" dirty="0">
                <a:solidFill>
                  <a:srgbClr val="000000"/>
                </a:solidFill>
                <a:latin typeface="Arial" panose="020B0604020202020204" pitchFamily="34" charset="0"/>
                <a:ea typeface="PT Sans Narrow" charset="-52"/>
                <a:cs typeface="Arial" panose="020B0604020202020204" pitchFamily="34" charset="0"/>
              </a:rPr>
              <a:t>allowed to cross over to olaparib</a:t>
            </a:r>
          </a:p>
        </p:txBody>
      </p:sp>
      <p:grpSp>
        <p:nvGrpSpPr>
          <p:cNvPr id="19" name="Group 18">
            <a:extLst>
              <a:ext uri="{FF2B5EF4-FFF2-40B4-BE49-F238E27FC236}">
                <a16:creationId xmlns:a16="http://schemas.microsoft.com/office/drawing/2014/main" id="{BE3A365F-FDB0-4ADF-9E86-EDB9948AF1FE}"/>
              </a:ext>
            </a:extLst>
          </p:cNvPr>
          <p:cNvGrpSpPr/>
          <p:nvPr/>
        </p:nvGrpSpPr>
        <p:grpSpPr>
          <a:xfrm>
            <a:off x="7050532" y="1951357"/>
            <a:ext cx="234000" cy="537568"/>
            <a:chOff x="5436096" y="1575541"/>
            <a:chExt cx="234000" cy="537568"/>
          </a:xfrm>
        </p:grpSpPr>
        <p:sp>
          <p:nvSpPr>
            <p:cNvPr id="20" name="Line 5">
              <a:extLst>
                <a:ext uri="{FF2B5EF4-FFF2-40B4-BE49-F238E27FC236}">
                  <a16:creationId xmlns:a16="http://schemas.microsoft.com/office/drawing/2014/main" id="{8EF6EC38-FFD1-4474-A3DE-943E69A2C216}"/>
                </a:ext>
              </a:extLst>
            </p:cNvPr>
            <p:cNvSpPr>
              <a:spLocks noChangeShapeType="1"/>
            </p:cNvSpPr>
            <p:nvPr/>
          </p:nvSpPr>
          <p:spPr bwMode="auto">
            <a:xfrm flipH="1">
              <a:off x="5436096" y="1575541"/>
              <a:ext cx="234000" cy="0"/>
            </a:xfrm>
            <a:prstGeom prst="line">
              <a:avLst/>
            </a:prstGeom>
            <a:noFill/>
            <a:ln w="28575" cmpd="sng">
              <a:solidFill>
                <a:schemeClr val="accent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1" name="Line 5">
              <a:extLst>
                <a:ext uri="{FF2B5EF4-FFF2-40B4-BE49-F238E27FC236}">
                  <a16:creationId xmlns:a16="http://schemas.microsoft.com/office/drawing/2014/main" id="{C6255D6F-88F3-4713-A127-0DB3B4A1C292}"/>
                </a:ext>
              </a:extLst>
            </p:cNvPr>
            <p:cNvSpPr>
              <a:spLocks noChangeShapeType="1"/>
            </p:cNvSpPr>
            <p:nvPr/>
          </p:nvSpPr>
          <p:spPr bwMode="auto">
            <a:xfrm flipH="1">
              <a:off x="5436096" y="2098055"/>
              <a:ext cx="216000"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2" name="Line 5">
              <a:extLst>
                <a:ext uri="{FF2B5EF4-FFF2-40B4-BE49-F238E27FC236}">
                  <a16:creationId xmlns:a16="http://schemas.microsoft.com/office/drawing/2014/main" id="{2ED5C335-B596-40EA-B60E-D7CD9B22744E}"/>
                </a:ext>
              </a:extLst>
            </p:cNvPr>
            <p:cNvSpPr>
              <a:spLocks noChangeShapeType="1"/>
            </p:cNvSpPr>
            <p:nvPr/>
          </p:nvSpPr>
          <p:spPr bwMode="auto">
            <a:xfrm rot="16200000" flipH="1">
              <a:off x="5383336" y="1844325"/>
              <a:ext cx="537568"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23" name="Rounded Rectangle 28">
            <a:extLst>
              <a:ext uri="{FF2B5EF4-FFF2-40B4-BE49-F238E27FC236}">
                <a16:creationId xmlns:a16="http://schemas.microsoft.com/office/drawing/2014/main" id="{18FD6649-BE3B-4ABA-A0D4-04BFE8FBA582}"/>
              </a:ext>
            </a:extLst>
          </p:cNvPr>
          <p:cNvSpPr/>
          <p:nvPr/>
        </p:nvSpPr>
        <p:spPr>
          <a:xfrm>
            <a:off x="5299821" y="3349004"/>
            <a:ext cx="1758874" cy="432000"/>
          </a:xfrm>
          <a:prstGeom prst="roundRect">
            <a:avLst>
              <a:gd name="adj" fmla="val 12540"/>
            </a:avLst>
          </a:prstGeom>
          <a:solidFill>
            <a:schemeClr val="tx2"/>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Olaparib 300 mg BID</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(n=94)</a:t>
            </a:r>
          </a:p>
        </p:txBody>
      </p:sp>
      <p:sp>
        <p:nvSpPr>
          <p:cNvPr id="24" name="Rounded Rectangle 30">
            <a:extLst>
              <a:ext uri="{FF2B5EF4-FFF2-40B4-BE49-F238E27FC236}">
                <a16:creationId xmlns:a16="http://schemas.microsoft.com/office/drawing/2014/main" id="{3691BDE5-07C6-4552-90CB-C063B426598D}"/>
              </a:ext>
            </a:extLst>
          </p:cNvPr>
          <p:cNvSpPr/>
          <p:nvPr/>
        </p:nvSpPr>
        <p:spPr>
          <a:xfrm>
            <a:off x="5299821" y="3834287"/>
            <a:ext cx="1758874" cy="432000"/>
          </a:xfrm>
          <a:prstGeom prst="roundRect">
            <a:avLst>
              <a:gd name="adj" fmla="val 12540"/>
            </a:avLst>
          </a:prstGeom>
          <a:solidFill>
            <a:schemeClr val="accent1"/>
          </a:solidFill>
          <a:ln w="28575">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Physician’s choice</a:t>
            </a:r>
            <a:r>
              <a:rPr lang="en-GB" sz="1300" b="1" baseline="30000" dirty="0">
                <a:solidFill>
                  <a:srgbClr val="FFFFFF"/>
                </a:solidFill>
                <a:latin typeface="Arial" panose="020B0604020202020204" pitchFamily="34" charset="0"/>
                <a:cs typeface="Arial" panose="020B0604020202020204" pitchFamily="34" charset="0"/>
              </a:rPr>
              <a:t> b</a:t>
            </a:r>
            <a:br>
              <a:rPr lang="en-GB" sz="1300" b="1" dirty="0">
                <a:solidFill>
                  <a:srgbClr val="FFFFFF"/>
                </a:solidFill>
                <a:latin typeface="Arial" panose="020B0604020202020204" pitchFamily="34" charset="0"/>
                <a:cs typeface="Arial" panose="020B0604020202020204" pitchFamily="34" charset="0"/>
              </a:rPr>
            </a:br>
            <a:r>
              <a:rPr lang="en-GB" sz="1300" b="1" dirty="0">
                <a:solidFill>
                  <a:srgbClr val="FFFFFF"/>
                </a:solidFill>
                <a:latin typeface="Arial" panose="020B0604020202020204" pitchFamily="34" charset="0"/>
                <a:cs typeface="Arial" panose="020B0604020202020204" pitchFamily="34" charset="0"/>
              </a:rPr>
              <a:t>(n=48)</a:t>
            </a:r>
          </a:p>
        </p:txBody>
      </p:sp>
      <p:sp>
        <p:nvSpPr>
          <p:cNvPr id="25" name="Rounded Rectangle 32">
            <a:extLst>
              <a:ext uri="{FF2B5EF4-FFF2-40B4-BE49-F238E27FC236}">
                <a16:creationId xmlns:a16="http://schemas.microsoft.com/office/drawing/2014/main" id="{F1D43F6B-75D6-4B6A-AA89-830D1D507601}"/>
              </a:ext>
            </a:extLst>
          </p:cNvPr>
          <p:cNvSpPr/>
          <p:nvPr/>
        </p:nvSpPr>
        <p:spPr>
          <a:xfrm>
            <a:off x="3353721" y="3474247"/>
            <a:ext cx="1703926" cy="684718"/>
          </a:xfrm>
          <a:prstGeom prst="roundRect">
            <a:avLst>
              <a:gd name="adj" fmla="val 12540"/>
            </a:avLst>
          </a:prstGeom>
          <a:solidFill>
            <a:schemeClr val="bg1"/>
          </a:solidFill>
          <a:ln w="28575">
            <a:solidFill>
              <a:schemeClr val="accent6"/>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chemeClr val="accent1"/>
                </a:solidFill>
                <a:latin typeface="Arial" panose="020B0604020202020204" pitchFamily="34" charset="0"/>
                <a:cs typeface="Arial" panose="020B0604020202020204" pitchFamily="34" charset="0"/>
              </a:rPr>
              <a:t>Cohort B</a:t>
            </a:r>
            <a:br>
              <a:rPr lang="en-GB" sz="1300" b="1" dirty="0">
                <a:solidFill>
                  <a:srgbClr val="000000"/>
                </a:solidFill>
                <a:latin typeface="Arial" panose="020B0604020202020204" pitchFamily="34" charset="0"/>
                <a:cs typeface="Arial" panose="020B0604020202020204" pitchFamily="34" charset="0"/>
              </a:rPr>
            </a:br>
            <a:r>
              <a:rPr lang="en-GB" sz="1300" dirty="0">
                <a:solidFill>
                  <a:srgbClr val="000000"/>
                </a:solidFill>
                <a:latin typeface="Arial" panose="020B0604020202020204" pitchFamily="34" charset="0"/>
                <a:cs typeface="Arial" panose="020B0604020202020204" pitchFamily="34" charset="0"/>
              </a:rPr>
              <a:t>Other alterations</a:t>
            </a:r>
            <a:br>
              <a:rPr lang="en-GB" sz="1300" dirty="0">
                <a:solidFill>
                  <a:srgbClr val="000000"/>
                </a:solidFill>
                <a:latin typeface="Arial" panose="020B0604020202020204" pitchFamily="34" charset="0"/>
                <a:cs typeface="Arial" panose="020B0604020202020204" pitchFamily="34" charset="0"/>
              </a:rPr>
            </a:br>
            <a:r>
              <a:rPr lang="en-GB" sz="1300" b="1" dirty="0">
                <a:solidFill>
                  <a:schemeClr val="accent1"/>
                </a:solidFill>
                <a:latin typeface="Arial" panose="020B0604020202020204" pitchFamily="34" charset="0"/>
                <a:cs typeface="Arial" panose="020B0604020202020204" pitchFamily="34" charset="0"/>
              </a:rPr>
              <a:t>(N=142)</a:t>
            </a:r>
          </a:p>
        </p:txBody>
      </p:sp>
      <p:sp>
        <p:nvSpPr>
          <p:cNvPr id="26" name="Line 5">
            <a:extLst>
              <a:ext uri="{FF2B5EF4-FFF2-40B4-BE49-F238E27FC236}">
                <a16:creationId xmlns:a16="http://schemas.microsoft.com/office/drawing/2014/main" id="{CE7844B6-9481-405E-AEB6-BE7571B7823C}"/>
              </a:ext>
            </a:extLst>
          </p:cNvPr>
          <p:cNvSpPr>
            <a:spLocks noChangeShapeType="1"/>
          </p:cNvSpPr>
          <p:nvPr/>
        </p:nvSpPr>
        <p:spPr bwMode="auto">
          <a:xfrm>
            <a:off x="5083821" y="3565004"/>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27" name="Line 5">
            <a:extLst>
              <a:ext uri="{FF2B5EF4-FFF2-40B4-BE49-F238E27FC236}">
                <a16:creationId xmlns:a16="http://schemas.microsoft.com/office/drawing/2014/main" id="{96C0FD93-9A8E-4A32-BAA7-E8A046F8EF1E}"/>
              </a:ext>
            </a:extLst>
          </p:cNvPr>
          <p:cNvSpPr>
            <a:spLocks noChangeShapeType="1"/>
          </p:cNvSpPr>
          <p:nvPr/>
        </p:nvSpPr>
        <p:spPr bwMode="auto">
          <a:xfrm>
            <a:off x="5083821" y="4050287"/>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62A7D197-1D62-43B8-8BDB-BA4A93BC57FF}"/>
              </a:ext>
            </a:extLst>
          </p:cNvPr>
          <p:cNvGrpSpPr/>
          <p:nvPr/>
        </p:nvGrpSpPr>
        <p:grpSpPr>
          <a:xfrm>
            <a:off x="7050532" y="3565004"/>
            <a:ext cx="234000" cy="537568"/>
            <a:chOff x="5436096" y="1575541"/>
            <a:chExt cx="234000" cy="537568"/>
          </a:xfrm>
        </p:grpSpPr>
        <p:sp>
          <p:nvSpPr>
            <p:cNvPr id="29" name="Line 5">
              <a:extLst>
                <a:ext uri="{FF2B5EF4-FFF2-40B4-BE49-F238E27FC236}">
                  <a16:creationId xmlns:a16="http://schemas.microsoft.com/office/drawing/2014/main" id="{455BB45F-7E0B-4CCC-8F16-E126D6E23322}"/>
                </a:ext>
              </a:extLst>
            </p:cNvPr>
            <p:cNvSpPr>
              <a:spLocks noChangeShapeType="1"/>
            </p:cNvSpPr>
            <p:nvPr/>
          </p:nvSpPr>
          <p:spPr bwMode="auto">
            <a:xfrm flipH="1">
              <a:off x="5436096" y="1575541"/>
              <a:ext cx="234000" cy="0"/>
            </a:xfrm>
            <a:prstGeom prst="line">
              <a:avLst/>
            </a:prstGeom>
            <a:noFill/>
            <a:ln w="28575" cmpd="sng">
              <a:solidFill>
                <a:schemeClr val="accent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0" name="Line 5">
              <a:extLst>
                <a:ext uri="{FF2B5EF4-FFF2-40B4-BE49-F238E27FC236}">
                  <a16:creationId xmlns:a16="http://schemas.microsoft.com/office/drawing/2014/main" id="{88D6FC3D-FA9C-4718-96BF-53D75EDD68D8}"/>
                </a:ext>
              </a:extLst>
            </p:cNvPr>
            <p:cNvSpPr>
              <a:spLocks noChangeShapeType="1"/>
            </p:cNvSpPr>
            <p:nvPr/>
          </p:nvSpPr>
          <p:spPr bwMode="auto">
            <a:xfrm flipH="1">
              <a:off x="5436096" y="2098055"/>
              <a:ext cx="216000"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1" name="Line 5">
              <a:extLst>
                <a:ext uri="{FF2B5EF4-FFF2-40B4-BE49-F238E27FC236}">
                  <a16:creationId xmlns:a16="http://schemas.microsoft.com/office/drawing/2014/main" id="{A28531BD-CE08-440F-8767-3A96C84C1E3D}"/>
                </a:ext>
              </a:extLst>
            </p:cNvPr>
            <p:cNvSpPr>
              <a:spLocks noChangeShapeType="1"/>
            </p:cNvSpPr>
            <p:nvPr/>
          </p:nvSpPr>
          <p:spPr bwMode="auto">
            <a:xfrm rot="16200000" flipH="1">
              <a:off x="5383336" y="1844325"/>
              <a:ext cx="537568" cy="0"/>
            </a:xfrm>
            <a:prstGeom prst="line">
              <a:avLst/>
            </a:prstGeom>
            <a:noFill/>
            <a:ln w="28575" cmpd="sng">
              <a:solidFill>
                <a:schemeClr val="accent6"/>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AC102EE-674F-4D5B-A3BE-FCC24F02962B}"/>
              </a:ext>
            </a:extLst>
          </p:cNvPr>
          <p:cNvGrpSpPr/>
          <p:nvPr/>
        </p:nvGrpSpPr>
        <p:grpSpPr>
          <a:xfrm>
            <a:off x="2947577" y="2208034"/>
            <a:ext cx="394917" cy="1645701"/>
            <a:chOff x="1979736" y="1832217"/>
            <a:chExt cx="394917" cy="1645701"/>
          </a:xfrm>
        </p:grpSpPr>
        <p:sp>
          <p:nvSpPr>
            <p:cNvPr id="33" name="Line 5">
              <a:extLst>
                <a:ext uri="{FF2B5EF4-FFF2-40B4-BE49-F238E27FC236}">
                  <a16:creationId xmlns:a16="http://schemas.microsoft.com/office/drawing/2014/main" id="{AB31E20D-6D39-45D7-9AA1-2A2B9020AF98}"/>
                </a:ext>
              </a:extLst>
            </p:cNvPr>
            <p:cNvSpPr>
              <a:spLocks noChangeShapeType="1"/>
            </p:cNvSpPr>
            <p:nvPr/>
          </p:nvSpPr>
          <p:spPr bwMode="auto">
            <a:xfrm>
              <a:off x="2158653" y="1847999"/>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4" name="Line 5">
              <a:extLst>
                <a:ext uri="{FF2B5EF4-FFF2-40B4-BE49-F238E27FC236}">
                  <a16:creationId xmlns:a16="http://schemas.microsoft.com/office/drawing/2014/main" id="{9727B198-59B6-4CC9-A11B-B59081010167}"/>
                </a:ext>
              </a:extLst>
            </p:cNvPr>
            <p:cNvSpPr>
              <a:spLocks noChangeShapeType="1"/>
            </p:cNvSpPr>
            <p:nvPr/>
          </p:nvSpPr>
          <p:spPr bwMode="auto">
            <a:xfrm>
              <a:off x="2158653" y="3461646"/>
              <a:ext cx="21600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5" name="Line 5">
              <a:extLst>
                <a:ext uri="{FF2B5EF4-FFF2-40B4-BE49-F238E27FC236}">
                  <a16:creationId xmlns:a16="http://schemas.microsoft.com/office/drawing/2014/main" id="{0F5CF69C-296B-4380-A756-27CAD788A507}"/>
                </a:ext>
              </a:extLst>
            </p:cNvPr>
            <p:cNvSpPr>
              <a:spLocks noChangeShapeType="1"/>
            </p:cNvSpPr>
            <p:nvPr/>
          </p:nvSpPr>
          <p:spPr bwMode="auto">
            <a:xfrm>
              <a:off x="1979736" y="2625753"/>
              <a:ext cx="193014" cy="0"/>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36" name="Line 5">
              <a:extLst>
                <a:ext uri="{FF2B5EF4-FFF2-40B4-BE49-F238E27FC236}">
                  <a16:creationId xmlns:a16="http://schemas.microsoft.com/office/drawing/2014/main" id="{B1CC62A0-869C-4103-A765-479149D76AA6}"/>
                </a:ext>
              </a:extLst>
            </p:cNvPr>
            <p:cNvSpPr>
              <a:spLocks noChangeShapeType="1"/>
            </p:cNvSpPr>
            <p:nvPr/>
          </p:nvSpPr>
          <p:spPr bwMode="auto">
            <a:xfrm rot="16200000">
              <a:off x="1346670" y="2651839"/>
              <a:ext cx="1645701" cy="6458"/>
            </a:xfrm>
            <a:prstGeom prst="line">
              <a:avLst/>
            </a:prstGeom>
            <a:noFill/>
            <a:ln w="28575" cmpd="sng">
              <a:solidFill>
                <a:schemeClr val="accent6"/>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grpSp>
      <p:sp>
        <p:nvSpPr>
          <p:cNvPr id="37" name="Rounded Rectangle 14">
            <a:extLst>
              <a:ext uri="{FF2B5EF4-FFF2-40B4-BE49-F238E27FC236}">
                <a16:creationId xmlns:a16="http://schemas.microsoft.com/office/drawing/2014/main" id="{D16C70AB-C8B6-43E4-83B1-6526661EA00C}"/>
              </a:ext>
            </a:extLst>
          </p:cNvPr>
          <p:cNvSpPr/>
          <p:nvPr/>
        </p:nvSpPr>
        <p:spPr>
          <a:xfrm>
            <a:off x="895428" y="1860600"/>
            <a:ext cx="2032220" cy="2281938"/>
          </a:xfrm>
          <a:prstGeom prst="roundRect">
            <a:avLst>
              <a:gd name="adj" fmla="val 13852"/>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Key eligibility criteria</a:t>
            </a:r>
          </a:p>
          <a:p>
            <a:pPr marL="174625" indent="-174625">
              <a:buClr>
                <a:schemeClr val="accent1"/>
              </a:buClr>
              <a:buFont typeface="Arial"/>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mCRPC with disease progression on </a:t>
            </a:r>
            <a:r>
              <a:rPr lang="en-GB" sz="1300" dirty="0">
                <a:solidFill>
                  <a:schemeClr val="tx1"/>
                </a:solidFill>
                <a:latin typeface="Arial" panose="020B0604020202020204" pitchFamily="34" charset="0"/>
                <a:ea typeface="ＭＳ Ｐゴシック" charset="-128"/>
                <a:cs typeface="Arial" panose="020B0604020202020204" pitchFamily="34" charset="0"/>
              </a:rPr>
              <a:t>prior NHA (abiraterone acetate or enzalutamide)</a:t>
            </a:r>
          </a:p>
          <a:p>
            <a:pPr marL="174625" indent="-174625">
              <a:buClr>
                <a:schemeClr val="accent1"/>
              </a:buClr>
              <a:buFont typeface="Arial"/>
              <a:buChar char="•"/>
              <a:defRPr/>
            </a:pPr>
            <a:r>
              <a:rPr lang="en-GB" sz="1300" dirty="0">
                <a:solidFill>
                  <a:srgbClr val="000000"/>
                </a:solidFill>
                <a:latin typeface="Arial" panose="020B0604020202020204" pitchFamily="34" charset="0"/>
                <a:ea typeface="ＭＳ Ｐゴシック" charset="-128"/>
                <a:cs typeface="Arial" panose="020B0604020202020204" pitchFamily="34" charset="0"/>
              </a:rPr>
              <a:t>Alterations in ≥1 of any qualifying gene with a direct or indirect role in HRR </a:t>
            </a:r>
            <a:r>
              <a:rPr lang="en-GB" sz="1300" baseline="30000" dirty="0">
                <a:solidFill>
                  <a:srgbClr val="000000"/>
                </a:solidFill>
                <a:latin typeface="Arial" panose="020B0604020202020204" pitchFamily="34" charset="0"/>
                <a:ea typeface="ＭＳ Ｐゴシック" charset="-128"/>
                <a:cs typeface="Arial" panose="020B0604020202020204" pitchFamily="34" charset="0"/>
              </a:rPr>
              <a:t>a</a:t>
            </a:r>
            <a:endParaRPr lang="en-GB" sz="1300" baseline="30000" dirty="0">
              <a:solidFill>
                <a:srgbClr val="000000"/>
              </a:solidFill>
              <a:latin typeface="Arial" panose="020B0604020202020204" pitchFamily="34" charset="0"/>
              <a:cs typeface="Arial" panose="020B0604020202020204" pitchFamily="34" charset="0"/>
            </a:endParaRPr>
          </a:p>
        </p:txBody>
      </p:sp>
      <p:graphicFrame>
        <p:nvGraphicFramePr>
          <p:cNvPr id="38" name="Table 37">
            <a:extLst>
              <a:ext uri="{FF2B5EF4-FFF2-40B4-BE49-F238E27FC236}">
                <a16:creationId xmlns:a16="http://schemas.microsoft.com/office/drawing/2014/main" id="{EBACB975-029A-4FAA-A77F-0A3EFD9A593C}"/>
              </a:ext>
            </a:extLst>
          </p:cNvPr>
          <p:cNvGraphicFramePr>
            <a:graphicFrameLocks noGrp="1"/>
          </p:cNvGraphicFramePr>
          <p:nvPr>
            <p:extLst>
              <p:ext uri="{D42A27DB-BD31-4B8C-83A1-F6EECF244321}">
                <p14:modId xmlns:p14="http://schemas.microsoft.com/office/powerpoint/2010/main" val="4234678733"/>
              </p:ext>
            </p:extLst>
          </p:nvPr>
        </p:nvGraphicFramePr>
        <p:xfrm>
          <a:off x="7523310" y="1628800"/>
          <a:ext cx="3181202" cy="85852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latin typeface="Arial" panose="020B0604020202020204" pitchFamily="34" charset="0"/>
                          <a:ea typeface="PT Sans Narrow" charset="-52"/>
                          <a:cs typeface="Arial" panose="020B0604020202020204" pitchFamily="34" charset="0"/>
                        </a:rPr>
                        <a:t>Primary endpoint</a:t>
                      </a:r>
                    </a:p>
                  </a:txBody>
                  <a:tcPr anchor="ctr"/>
                </a:tc>
                <a:extLst>
                  <a:ext uri="{0D108BD9-81ED-4DB2-BD59-A6C34878D82A}">
                    <a16:rowId xmlns:a16="http://schemas.microsoft.com/office/drawing/2014/main" val="10000"/>
                  </a:ext>
                </a:extLst>
              </a:tr>
              <a:tr h="370840">
                <a:tc>
                  <a:txBody>
                    <a:bodyPr/>
                    <a:lstStyle/>
                    <a:p>
                      <a:r>
                        <a:rPr lang="en-US" sz="1300" baseline="0" dirty="0">
                          <a:latin typeface="Arial" panose="020B0604020202020204" pitchFamily="34" charset="0"/>
                          <a:ea typeface="PT Sans Narrow" charset="-52"/>
                          <a:cs typeface="Arial" panose="020B0604020202020204" pitchFamily="34" charset="0"/>
                        </a:rPr>
                        <a:t>rPFS in cohort A (RECIST 1.1 and </a:t>
                      </a:r>
                      <a:r>
                        <a:rPr lang="en-US" sz="1300" baseline="0" dirty="0">
                          <a:solidFill>
                            <a:schemeClr val="tx1"/>
                          </a:solidFill>
                          <a:latin typeface="Arial" panose="020B0604020202020204" pitchFamily="34" charset="0"/>
                          <a:ea typeface="PT Sans Narrow" charset="-52"/>
                          <a:cs typeface="Arial" panose="020B0604020202020204" pitchFamily="34" charset="0"/>
                        </a:rPr>
                        <a:t>PCWG3</a:t>
                      </a:r>
                      <a:r>
                        <a:rPr lang="en-US" sz="1300" baseline="0" dirty="0">
                          <a:latin typeface="Arial" panose="020B0604020202020204" pitchFamily="34" charset="0"/>
                          <a:ea typeface="PT Sans Narrow" charset="-52"/>
                          <a:cs typeface="Arial" panose="020B0604020202020204" pitchFamily="34" charset="0"/>
                        </a:rPr>
                        <a:t> by BICR)</a:t>
                      </a:r>
                      <a:endParaRPr lang="en-US" sz="1300" dirty="0">
                        <a:latin typeface="Arial" panose="020B0604020202020204" pitchFamily="34" charset="0"/>
                        <a:ea typeface="PT Sans Narrow" charset="-52"/>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E8E1FE28-13EE-4357-BCB2-F7C4A4203DB0}"/>
              </a:ext>
            </a:extLst>
          </p:cNvPr>
          <p:cNvGraphicFramePr>
            <a:graphicFrameLocks noGrp="1"/>
          </p:cNvGraphicFramePr>
          <p:nvPr>
            <p:extLst>
              <p:ext uri="{D42A27DB-BD31-4B8C-83A1-F6EECF244321}">
                <p14:modId xmlns:p14="http://schemas.microsoft.com/office/powerpoint/2010/main" val="3494463187"/>
              </p:ext>
            </p:extLst>
          </p:nvPr>
        </p:nvGraphicFramePr>
        <p:xfrm>
          <a:off x="7523310" y="2801888"/>
          <a:ext cx="3181202" cy="1452880"/>
        </p:xfrm>
        <a:graphic>
          <a:graphicData uri="http://schemas.openxmlformats.org/drawingml/2006/table">
            <a:tbl>
              <a:tblPr firstRow="1" bandRow="1">
                <a:tableStyleId>{5C22544A-7EE6-4342-B048-85BDC9FD1C3A}</a:tableStyleId>
              </a:tblPr>
              <a:tblGrid>
                <a:gridCol w="3181202">
                  <a:extLst>
                    <a:ext uri="{9D8B030D-6E8A-4147-A177-3AD203B41FA5}">
                      <a16:colId xmlns:a16="http://schemas.microsoft.com/office/drawing/2014/main" val="20000"/>
                    </a:ext>
                  </a:extLst>
                </a:gridCol>
              </a:tblGrid>
              <a:tr h="370840">
                <a:tc>
                  <a:txBody>
                    <a:bodyPr/>
                    <a:lstStyle/>
                    <a:p>
                      <a:r>
                        <a:rPr lang="en-US" sz="1400" dirty="0">
                          <a:solidFill>
                            <a:schemeClr val="accent1"/>
                          </a:solidFill>
                          <a:latin typeface="Arial" panose="020B0604020202020204" pitchFamily="34" charset="0"/>
                          <a:ea typeface="PT Sans Narrow" charset="-52"/>
                          <a:cs typeface="Arial" panose="020B0604020202020204" pitchFamily="34" charset="0"/>
                        </a:rPr>
                        <a:t>Key secondary</a:t>
                      </a:r>
                      <a:r>
                        <a:rPr lang="en-US" sz="1400" baseline="0" dirty="0">
                          <a:solidFill>
                            <a:schemeClr val="accent1"/>
                          </a:solidFill>
                          <a:latin typeface="Arial" panose="020B0604020202020204" pitchFamily="34" charset="0"/>
                          <a:ea typeface="PT Sans Narrow" charset="-52"/>
                          <a:cs typeface="Arial" panose="020B0604020202020204" pitchFamily="34" charset="0"/>
                        </a:rPr>
                        <a:t> endpoints</a:t>
                      </a:r>
                      <a:endParaRPr lang="en-US" sz="1400" dirty="0">
                        <a:solidFill>
                          <a:schemeClr val="accent1"/>
                        </a:solidFill>
                        <a:latin typeface="Arial" panose="020B0604020202020204" pitchFamily="34" charset="0"/>
                        <a:ea typeface="PT Sans Narrow" charset="-52"/>
                        <a:cs typeface="Arial" panose="020B0604020202020204" pitchFamily="34" charset="0"/>
                      </a:endParaRP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177800" indent="-177800">
                        <a:buClr>
                          <a:schemeClr val="accent1"/>
                        </a:buClr>
                        <a:buFont typeface="Arial" charset="0"/>
                        <a:buChar char="•"/>
                        <a:tabLst/>
                      </a:pPr>
                      <a:r>
                        <a:rPr lang="en-US" sz="1300" dirty="0">
                          <a:latin typeface="Arial" panose="020B0604020202020204" pitchFamily="34" charset="0"/>
                          <a:ea typeface="PT Sans Narrow" charset="-52"/>
                          <a:cs typeface="Arial" panose="020B0604020202020204" pitchFamily="34" charset="0"/>
                        </a:rPr>
                        <a:t>rPFS in cohorts A and B </a:t>
                      </a:r>
                      <a:r>
                        <a:rPr lang="en-US" sz="1300" dirty="0">
                          <a:solidFill>
                            <a:schemeClr val="tx1"/>
                          </a:solidFill>
                          <a:latin typeface="Arial" panose="020B0604020202020204" pitchFamily="34" charset="0"/>
                          <a:ea typeface="PT Sans Narrow" charset="-52"/>
                          <a:cs typeface="Arial" panose="020B0604020202020204" pitchFamily="34" charset="0"/>
                        </a:rPr>
                        <a:t>(by BICR)</a:t>
                      </a:r>
                    </a:p>
                    <a:p>
                      <a:pPr marL="177800" indent="-177800">
                        <a:buClr>
                          <a:schemeClr val="accent1"/>
                        </a:buClr>
                        <a:buFont typeface="Arial" charset="0"/>
                        <a:buChar char="•"/>
                        <a:tabLst/>
                      </a:pPr>
                      <a:r>
                        <a:rPr lang="en-US" sz="1300" dirty="0">
                          <a:solidFill>
                            <a:schemeClr val="tx1"/>
                          </a:solidFill>
                          <a:latin typeface="Arial" panose="020B0604020202020204" pitchFamily="34" charset="0"/>
                          <a:ea typeface="PT Sans Narrow" charset="-52"/>
                          <a:cs typeface="Arial" panose="020B0604020202020204" pitchFamily="34" charset="0"/>
                        </a:rPr>
                        <a:t>Confirmed radiographic</a:t>
                      </a:r>
                      <a:r>
                        <a:rPr lang="en-US" sz="1300" baseline="0" dirty="0">
                          <a:solidFill>
                            <a:schemeClr val="tx1"/>
                          </a:solidFill>
                          <a:latin typeface="Arial" panose="020B0604020202020204" pitchFamily="34" charset="0"/>
                          <a:ea typeface="PT Sans Narrow" charset="-52"/>
                          <a:cs typeface="Arial" panose="020B0604020202020204" pitchFamily="34" charset="0"/>
                        </a:rPr>
                        <a:t> objective response rate in cohort A (by BICR)</a:t>
                      </a:r>
                    </a:p>
                    <a:p>
                      <a:pPr marL="177800" indent="-177800">
                        <a:buClr>
                          <a:schemeClr val="accent1"/>
                        </a:buClr>
                        <a:buFont typeface="Arial" charset="0"/>
                        <a:buChar char="•"/>
                        <a:tabLst/>
                      </a:pPr>
                      <a:r>
                        <a:rPr lang="en-US" sz="1300" baseline="0" dirty="0">
                          <a:latin typeface="Arial" panose="020B0604020202020204" pitchFamily="34" charset="0"/>
                          <a:ea typeface="PT Sans Narrow" charset="-52"/>
                          <a:cs typeface="Arial" panose="020B0604020202020204" pitchFamily="34" charset="0"/>
                        </a:rPr>
                        <a:t>Time to pain progression in cohort A</a:t>
                      </a:r>
                    </a:p>
                    <a:p>
                      <a:pPr marL="177800" indent="-177800">
                        <a:buClr>
                          <a:schemeClr val="accent1"/>
                        </a:buClr>
                        <a:buFont typeface="Arial" charset="0"/>
                        <a:buChar char="•"/>
                        <a:tabLst/>
                      </a:pPr>
                      <a:r>
                        <a:rPr lang="en-US" sz="1300" baseline="0" dirty="0">
                          <a:latin typeface="Arial" panose="020B0604020202020204" pitchFamily="34" charset="0"/>
                          <a:ea typeface="PT Sans Narrow" charset="-52"/>
                          <a:cs typeface="Arial" panose="020B0604020202020204" pitchFamily="34" charset="0"/>
                        </a:rPr>
                        <a:t>OS in cohort A</a:t>
                      </a:r>
                      <a:endParaRPr lang="en-US" sz="1300" dirty="0">
                        <a:latin typeface="Arial" panose="020B0604020202020204" pitchFamily="34" charset="0"/>
                        <a:ea typeface="PT Sans Narrow" charset="-52"/>
                        <a:cs typeface="Arial" panose="020B0604020202020204" pitchFamily="34" charset="0"/>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0" name="Rounded Rectangle 23">
            <a:extLst>
              <a:ext uri="{FF2B5EF4-FFF2-40B4-BE49-F238E27FC236}">
                <a16:creationId xmlns:a16="http://schemas.microsoft.com/office/drawing/2014/main" id="{6C18082B-6691-44C9-98FA-3BF2F8A8CCDB}"/>
              </a:ext>
            </a:extLst>
          </p:cNvPr>
          <p:cNvSpPr/>
          <p:nvPr/>
        </p:nvSpPr>
        <p:spPr>
          <a:xfrm>
            <a:off x="1040623" y="4871274"/>
            <a:ext cx="1741830" cy="236952"/>
          </a:xfrm>
          <a:prstGeom prst="roundRect">
            <a:avLst>
              <a:gd name="adj" fmla="val 0"/>
            </a:avLst>
          </a:prstGeom>
          <a:solidFill>
            <a:schemeClr val="bg1"/>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91435" bIns="45718" anchor="b"/>
          <a:lstStyle/>
          <a:p>
            <a:pP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Stratification factors</a:t>
            </a:r>
          </a:p>
          <a:p>
            <a:pPr marL="174625" indent="-174625">
              <a:buClr>
                <a:schemeClr val="accent1"/>
              </a:buClr>
              <a:buFont typeface="Arial"/>
              <a:buChar char="•"/>
              <a:defRPr/>
            </a:pPr>
            <a:r>
              <a:rPr lang="en-GB" sz="1300" dirty="0">
                <a:solidFill>
                  <a:schemeClr val="tx2"/>
                </a:solidFill>
                <a:latin typeface="Arial" panose="020B0604020202020204" pitchFamily="34" charset="0"/>
                <a:ea typeface="ＭＳ Ｐゴシック" charset="-128"/>
                <a:cs typeface="Arial" panose="020B0604020202020204" pitchFamily="34" charset="0"/>
              </a:rPr>
              <a:t>Previous taxane</a:t>
            </a:r>
          </a:p>
          <a:p>
            <a:pPr marL="174625" indent="-174625">
              <a:buClr>
                <a:schemeClr val="accent1"/>
              </a:buClr>
              <a:buFont typeface="Arial"/>
              <a:buChar char="•"/>
              <a:defRPr/>
            </a:pPr>
            <a:r>
              <a:rPr lang="en-GB" sz="1300" dirty="0">
                <a:solidFill>
                  <a:schemeClr val="tx2"/>
                </a:solidFill>
                <a:latin typeface="Arial" panose="020B0604020202020204" pitchFamily="34" charset="0"/>
                <a:ea typeface="ＭＳ Ｐゴシック" charset="-128"/>
                <a:cs typeface="Arial" panose="020B0604020202020204" pitchFamily="34" charset="0"/>
              </a:rPr>
              <a:t>Measurable disease</a:t>
            </a:r>
            <a:endParaRPr lang="en-GB" sz="1300"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D6F4FA-693B-4CC6-837D-0A848FD30819}"/>
              </a:ext>
            </a:extLst>
          </p:cNvPr>
          <p:cNvSpPr txBox="1"/>
          <p:nvPr/>
        </p:nvSpPr>
        <p:spPr>
          <a:xfrm>
            <a:off x="1163384" y="5085184"/>
            <a:ext cx="10419016" cy="430887"/>
          </a:xfrm>
          <a:prstGeom prst="rect">
            <a:avLst/>
          </a:prstGeom>
          <a:noFill/>
        </p:spPr>
        <p:txBody>
          <a:bodyPr wrap="square" lIns="0" rtlCol="0">
            <a:spAutoFit/>
          </a:bodyPr>
          <a:lstStyle/>
          <a:p>
            <a:pPr marL="92075" indent="-92075">
              <a:buClr>
                <a:srgbClr val="03C74F"/>
              </a:buClr>
            </a:pPr>
            <a:r>
              <a:rPr lang="en-GB" sz="1100" baseline="30000" dirty="0">
                <a:solidFill>
                  <a:srgbClr val="5D8298"/>
                </a:solidFill>
                <a:latin typeface="Arial" panose="020B0604020202020204" pitchFamily="34" charset="0"/>
                <a:ea typeface="Aileron" charset="0"/>
                <a:cs typeface="Arial" panose="020B0604020202020204" pitchFamily="34" charset="0"/>
              </a:rPr>
              <a:t>a</a:t>
            </a:r>
            <a:r>
              <a:rPr lang="en-GB" sz="1100" dirty="0">
                <a:solidFill>
                  <a:srgbClr val="5D8298"/>
                </a:solidFill>
                <a:latin typeface="Arial" panose="020B0604020202020204" pitchFamily="34" charset="0"/>
                <a:ea typeface="Aileron" charset="0"/>
                <a:cs typeface="Arial" panose="020B0604020202020204" pitchFamily="34" charset="0"/>
              </a:rPr>
              <a:t> An investigational clinical trial assay, based on the FoundationOne® CDx next-generation sequencing test, used to prospectively select patients with alteration of </a:t>
            </a:r>
            <a:r>
              <a:rPr lang="en-GB" sz="1100" i="1" dirty="0">
                <a:solidFill>
                  <a:srgbClr val="5D8298"/>
                </a:solidFill>
                <a:latin typeface="Arial" panose="020B0604020202020204" pitchFamily="34" charset="0"/>
                <a:ea typeface="Aileron" charset="0"/>
                <a:cs typeface="Arial" panose="020B0604020202020204" pitchFamily="34" charset="0"/>
              </a:rPr>
              <a:t>BRCA1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BRCA2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ATM</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BARD1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BRIP1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CDK12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CHEK1</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CHEK2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FANCL</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PALB2</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PPP2R2A</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RAD51B</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RAD51C</a:t>
            </a:r>
            <a:r>
              <a:rPr lang="en-GB" sz="1100" dirty="0">
                <a:solidFill>
                  <a:srgbClr val="5D8298"/>
                </a:solidFill>
                <a:latin typeface="Arial" panose="020B0604020202020204" pitchFamily="34" charset="0"/>
                <a:ea typeface="Aileron" charset="0"/>
                <a:cs typeface="Arial" panose="020B0604020202020204" pitchFamily="34" charset="0"/>
              </a:rPr>
              <a:t>,</a:t>
            </a:r>
            <a:r>
              <a:rPr lang="en-GB" sz="1100" i="1" dirty="0">
                <a:solidFill>
                  <a:srgbClr val="5D8298"/>
                </a:solidFill>
                <a:latin typeface="Arial" panose="020B0604020202020204" pitchFamily="34" charset="0"/>
                <a:ea typeface="Aileron" charset="0"/>
                <a:cs typeface="Arial" panose="020B0604020202020204" pitchFamily="34" charset="0"/>
              </a:rPr>
              <a:t> RAD51D</a:t>
            </a:r>
            <a:r>
              <a:rPr lang="en-GB" sz="1100" dirty="0">
                <a:solidFill>
                  <a:srgbClr val="5D8298"/>
                </a:solidFill>
                <a:latin typeface="Arial" panose="020B0604020202020204" pitchFamily="34" charset="0"/>
                <a:ea typeface="Aileron" charset="0"/>
                <a:cs typeface="Arial" panose="020B0604020202020204" pitchFamily="34" charset="0"/>
              </a:rPr>
              <a:t>, or </a:t>
            </a:r>
            <a:r>
              <a:rPr lang="en-GB" sz="1100" i="1" dirty="0">
                <a:solidFill>
                  <a:srgbClr val="5D8298"/>
                </a:solidFill>
                <a:latin typeface="Arial" panose="020B0604020202020204" pitchFamily="34" charset="0"/>
                <a:ea typeface="Aileron" charset="0"/>
                <a:cs typeface="Arial" panose="020B0604020202020204" pitchFamily="34" charset="0"/>
              </a:rPr>
              <a:t>RAD54L</a:t>
            </a:r>
            <a:r>
              <a:rPr lang="en-GB" sz="1100" dirty="0">
                <a:solidFill>
                  <a:srgbClr val="5D8298"/>
                </a:solidFill>
                <a:latin typeface="Arial" panose="020B0604020202020204" pitchFamily="34" charset="0"/>
                <a:ea typeface="Aileron" charset="0"/>
                <a:cs typeface="Arial" panose="020B0604020202020204" pitchFamily="34" charset="0"/>
              </a:rPr>
              <a:t> in their tumour tissue</a:t>
            </a:r>
          </a:p>
        </p:txBody>
      </p:sp>
      <p:sp>
        <p:nvSpPr>
          <p:cNvPr id="7" name="TextBox 6">
            <a:extLst>
              <a:ext uri="{FF2B5EF4-FFF2-40B4-BE49-F238E27FC236}">
                <a16:creationId xmlns:a16="http://schemas.microsoft.com/office/drawing/2014/main" id="{91E8B018-F78B-4285-A1EB-419206DD57CC}"/>
              </a:ext>
            </a:extLst>
          </p:cNvPr>
          <p:cNvSpPr txBox="1"/>
          <p:nvPr/>
        </p:nvSpPr>
        <p:spPr>
          <a:xfrm>
            <a:off x="1163384" y="5445224"/>
            <a:ext cx="10419016" cy="276999"/>
          </a:xfrm>
          <a:prstGeom prst="rect">
            <a:avLst/>
          </a:prstGeom>
          <a:noFill/>
        </p:spPr>
        <p:txBody>
          <a:bodyPr wrap="square" lIns="0" rtlCol="0">
            <a:spAutoFit/>
          </a:bodyPr>
          <a:lstStyle/>
          <a:p>
            <a:pPr marL="92075" indent="-92075">
              <a:spcAft>
                <a:spcPts val="300"/>
              </a:spcAft>
              <a:buClr>
                <a:srgbClr val="03C74F"/>
              </a:buClr>
            </a:pPr>
            <a:r>
              <a:rPr lang="en-GB" sz="1200" baseline="30000" dirty="0">
                <a:solidFill>
                  <a:srgbClr val="5D8298"/>
                </a:solidFill>
                <a:latin typeface="Arial" panose="020B0604020202020204" pitchFamily="34" charset="0"/>
                <a:ea typeface="Aileron" charset="0"/>
                <a:cs typeface="Arial" panose="020B0604020202020204" pitchFamily="34" charset="0"/>
              </a:rPr>
              <a:t>b</a:t>
            </a:r>
            <a:r>
              <a:rPr lang="en-GB" sz="1200" dirty="0">
                <a:solidFill>
                  <a:srgbClr val="5D8298"/>
                </a:solidFill>
                <a:latin typeface="Arial" panose="020B0604020202020204" pitchFamily="34" charset="0"/>
                <a:ea typeface="Aileron" charset="0"/>
                <a:cs typeface="Arial" panose="020B0604020202020204" pitchFamily="34" charset="0"/>
              </a:rPr>
              <a:t>	Physician’s choice: enzalutamide 160 mg/day, or abiraterone 1,000 mg/day + prednisone 5 mg BID</a:t>
            </a:r>
          </a:p>
        </p:txBody>
      </p:sp>
    </p:spTree>
    <p:extLst>
      <p:ext uri="{BB962C8B-B14F-4D97-AF65-F5344CB8AC3E}">
        <p14:creationId xmlns:p14="http://schemas.microsoft.com/office/powerpoint/2010/main" val="61632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1F8F-A7C3-5F43-B35C-177A6F73F3EF}"/>
              </a:ext>
            </a:extLst>
          </p:cNvPr>
          <p:cNvSpPr>
            <a:spLocks noGrp="1"/>
          </p:cNvSpPr>
          <p:nvPr>
            <p:ph type="title"/>
          </p:nvPr>
        </p:nvSpPr>
        <p:spPr/>
        <p:txBody>
          <a:bodyPr/>
          <a:lstStyle/>
          <a:p>
            <a:r>
              <a:rPr lang="en-GB" dirty="0"/>
              <a:t>PRO</a:t>
            </a:r>
            <a:r>
              <a:rPr lang="en-GB" cap="none" dirty="0"/>
              <a:t>found</a:t>
            </a:r>
            <a:r>
              <a:rPr lang="en-GB" dirty="0"/>
              <a:t>: OLAPARIB MONOTHERAPY IMPROVES </a:t>
            </a:r>
            <a:r>
              <a:rPr lang="en-GB" cap="none" dirty="0"/>
              <a:t>r</a:t>
            </a:r>
            <a:r>
              <a:rPr lang="en-GB" dirty="0"/>
              <a:t>PFS COMPARED TO NHA RECHALLENGE</a:t>
            </a:r>
          </a:p>
        </p:txBody>
      </p:sp>
      <p:sp>
        <p:nvSpPr>
          <p:cNvPr id="191" name="Content Placeholder 190">
            <a:extLst>
              <a:ext uri="{FF2B5EF4-FFF2-40B4-BE49-F238E27FC236}">
                <a16:creationId xmlns:a16="http://schemas.microsoft.com/office/drawing/2014/main" id="{678E2FDA-64A6-E74D-AABA-365B76AEE600}"/>
              </a:ext>
            </a:extLst>
          </p:cNvPr>
          <p:cNvSpPr>
            <a:spLocks noGrp="1"/>
          </p:cNvSpPr>
          <p:nvPr>
            <p:ph sz="quarter" idx="15"/>
          </p:nvPr>
        </p:nvSpPr>
        <p:spPr>
          <a:xfrm>
            <a:off x="620183" y="6309320"/>
            <a:ext cx="10501041" cy="365125"/>
          </a:xfrm>
        </p:spPr>
        <p:txBody>
          <a:bodyPr/>
          <a:lstStyle/>
          <a:p>
            <a:pPr>
              <a:lnSpc>
                <a:spcPct val="90000"/>
              </a:lnSpc>
              <a:spcBef>
                <a:spcPts val="0"/>
              </a:spcBef>
              <a:spcAft>
                <a:spcPts val="300"/>
              </a:spcAft>
            </a:pPr>
            <a:r>
              <a:rPr lang="en-GB" altLang="en-US" sz="1100" dirty="0">
                <a:solidFill>
                  <a:schemeClr val="tx2"/>
                </a:solidFill>
              </a:rPr>
              <a:t>ATM, ataxia telangiectasia mutated; </a:t>
            </a:r>
            <a:r>
              <a:rPr lang="en-GB" sz="1100" dirty="0">
                <a:solidFill>
                  <a:schemeClr val="tx2"/>
                </a:solidFill>
              </a:rPr>
              <a:t>BRCA1/2, breast cancer gene 1/2</a:t>
            </a:r>
            <a:r>
              <a:rPr lang="en-GB" altLang="en-US" sz="1100" dirty="0">
                <a:solidFill>
                  <a:schemeClr val="tx2"/>
                </a:solidFill>
              </a:rPr>
              <a:t>; BICR, blinded independent central review; CI, confidence interval; HR, hazard ratio; NHA, new hormonal agent; (r)PFS, (radiographic) progression-free survival</a:t>
            </a:r>
          </a:p>
          <a:p>
            <a:pPr>
              <a:lnSpc>
                <a:spcPct val="90000"/>
              </a:lnSpc>
              <a:spcBef>
                <a:spcPts val="0"/>
              </a:spcBef>
              <a:spcAft>
                <a:spcPts val="300"/>
              </a:spcAft>
            </a:pPr>
            <a:r>
              <a:rPr lang="en-GB" altLang="en-US" sz="1100" dirty="0">
                <a:solidFill>
                  <a:schemeClr val="tx2"/>
                </a:solidFill>
              </a:rPr>
              <a:t>de Bono J, et al. N Engl J Med. 2020;382:2091-102 (Supplementary appendix)</a:t>
            </a:r>
            <a:endParaRPr lang="en-GB" sz="1100" dirty="0">
              <a:solidFill>
                <a:schemeClr val="tx2"/>
              </a:solidFill>
            </a:endParaRPr>
          </a:p>
        </p:txBody>
      </p:sp>
      <p:sp>
        <p:nvSpPr>
          <p:cNvPr id="4" name="Slide Number Placeholder 3"/>
          <p:cNvSpPr>
            <a:spLocks noGrp="1"/>
          </p:cNvSpPr>
          <p:nvPr>
            <p:ph type="sldNum" sz="quarter" idx="4"/>
          </p:nvPr>
        </p:nvSpPr>
        <p:spPr/>
        <p:txBody>
          <a:bodyPr/>
          <a:lstStyle/>
          <a:p>
            <a:fld id="{B9B2A88A-9ECB-DF45-A377-2575079D0564}" type="slidenum">
              <a:rPr lang="en-GB" smtClean="0"/>
              <a:pPr/>
              <a:t>24</a:t>
            </a:fld>
            <a:endParaRPr lang="en-GB" dirty="0"/>
          </a:p>
        </p:txBody>
      </p:sp>
      <p:sp>
        <p:nvSpPr>
          <p:cNvPr id="5" name="Footer Placeholder 3">
            <a:extLst>
              <a:ext uri="{FF2B5EF4-FFF2-40B4-BE49-F238E27FC236}">
                <a16:creationId xmlns:a16="http://schemas.microsoft.com/office/drawing/2014/main" id="{ED2455A5-59A3-BB43-B899-5C0D1BD7CCE1}"/>
              </a:ext>
            </a:extLst>
          </p:cNvPr>
          <p:cNvSpPr txBox="1">
            <a:spLocks/>
          </p:cNvSpPr>
          <p:nvPr/>
        </p:nvSpPr>
        <p:spPr>
          <a:xfrm>
            <a:off x="619200" y="6074501"/>
            <a:ext cx="5764832" cy="204248"/>
          </a:xfrm>
          <a:prstGeom prst="rect">
            <a:avLst/>
          </a:prstGeom>
        </p:spPr>
        <p:txBody>
          <a:bodyPr vert="horz" lIns="0" tIns="45720" rIns="91440" bIns="45720" rtlCol="0">
            <a:noAutofit/>
          </a:bodyPr>
          <a:lstStyle>
            <a:lvl1pPr marL="0" indent="0" algn="l" defTabSz="914400" rtl="0" eaLnBrk="1" latinLnBrk="0" hangingPunct="1">
              <a:lnSpc>
                <a:spcPct val="85000"/>
              </a:lnSpc>
              <a:spcBef>
                <a:spcPts val="1000"/>
              </a:spcBef>
              <a:buFontTx/>
              <a:buNone/>
              <a:defRPr sz="3400" kern="1200">
                <a:solidFill>
                  <a:schemeClr val="tx1"/>
                </a:solidFill>
                <a:latin typeface="+mn-lt"/>
                <a:ea typeface="+mn-ea"/>
                <a:cs typeface="+mn-cs"/>
              </a:defRPr>
            </a:lvl1pPr>
            <a:lvl2pPr marL="0" indent="0" algn="l" defTabSz="914400" rtl="0" eaLnBrk="1" latinLnBrk="0" hangingPunct="1">
              <a:lnSpc>
                <a:spcPct val="85000"/>
              </a:lnSpc>
              <a:spcBef>
                <a:spcPts val="0"/>
              </a:spcBef>
              <a:buFontTx/>
              <a:buNone/>
              <a:defRPr sz="3400" kern="1200">
                <a:solidFill>
                  <a:srgbClr val="A0A1A3"/>
                </a:solidFill>
                <a:latin typeface="+mn-lt"/>
                <a:ea typeface="+mn-ea"/>
                <a:cs typeface="+mn-cs"/>
              </a:defRPr>
            </a:lvl2pPr>
            <a:lvl3pPr marL="0" indent="0" algn="l" defTabSz="914400" rtl="0" eaLnBrk="1" latinLnBrk="0" hangingPunct="1">
              <a:lnSpc>
                <a:spcPct val="85000"/>
              </a:lnSpc>
              <a:spcBef>
                <a:spcPts val="500"/>
              </a:spcBef>
              <a:buFontTx/>
              <a:buNone/>
              <a:defRPr sz="3400" kern="1200">
                <a:solidFill>
                  <a:schemeClr val="tx1"/>
                </a:solidFill>
                <a:latin typeface="+mn-lt"/>
                <a:ea typeface="+mn-ea"/>
                <a:cs typeface="+mn-cs"/>
              </a:defRPr>
            </a:lvl3pPr>
            <a:lvl4pPr marL="0" indent="0" algn="l" defTabSz="914400" rtl="0" eaLnBrk="1" latinLnBrk="0" hangingPunct="1">
              <a:lnSpc>
                <a:spcPct val="85000"/>
              </a:lnSpc>
              <a:spcBef>
                <a:spcPts val="500"/>
              </a:spcBef>
              <a:buFontTx/>
              <a:buNone/>
              <a:defRPr sz="3400" kern="1200">
                <a:solidFill>
                  <a:schemeClr val="tx1"/>
                </a:solidFill>
                <a:latin typeface="+mn-lt"/>
                <a:ea typeface="+mn-ea"/>
                <a:cs typeface="+mn-cs"/>
              </a:defRPr>
            </a:lvl4pPr>
            <a:lvl5pPr marL="0" indent="0" algn="l" defTabSz="914400" rtl="0" eaLnBrk="1" latinLnBrk="0" hangingPunct="1">
              <a:lnSpc>
                <a:spcPct val="85000"/>
              </a:lnSpc>
              <a:spcBef>
                <a:spcPts val="500"/>
              </a:spcBef>
              <a:buFontTx/>
              <a:buNone/>
              <a:defRPr sz="3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09585">
              <a:defRPr/>
            </a:pPr>
            <a:r>
              <a:rPr lang="en-GB" sz="1050" dirty="0">
                <a:solidFill>
                  <a:srgbClr val="000000"/>
                </a:solidFill>
                <a:latin typeface="Arial"/>
              </a:rPr>
              <a:t>COHORT A. PFS by BICR assessment, data maturity=71%. Data cut-off date: 4 June 2019 </a:t>
            </a:r>
          </a:p>
        </p:txBody>
      </p:sp>
      <p:cxnSp>
        <p:nvCxnSpPr>
          <p:cNvPr id="9" name="Straight Connector 8">
            <a:extLst>
              <a:ext uri="{FF2B5EF4-FFF2-40B4-BE49-F238E27FC236}">
                <a16:creationId xmlns:a16="http://schemas.microsoft.com/office/drawing/2014/main" id="{5BAEB8C2-9CCD-4D8D-A751-68BDC5E35895}"/>
              </a:ext>
            </a:extLst>
          </p:cNvPr>
          <p:cNvCxnSpPr>
            <a:cxnSpLocks/>
          </p:cNvCxnSpPr>
          <p:nvPr/>
        </p:nvCxnSpPr>
        <p:spPr>
          <a:xfrm>
            <a:off x="2727580" y="3132368"/>
            <a:ext cx="0" cy="1855165"/>
          </a:xfrm>
          <a:prstGeom prst="line">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D0ABF5FA-A782-4245-B828-898564667C3E}"/>
              </a:ext>
            </a:extLst>
          </p:cNvPr>
          <p:cNvCxnSpPr>
            <a:cxnSpLocks/>
          </p:cNvCxnSpPr>
          <p:nvPr/>
        </p:nvCxnSpPr>
        <p:spPr>
          <a:xfrm>
            <a:off x="4043517" y="3547290"/>
            <a:ext cx="2405" cy="1468672"/>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946C174E-318D-4FAB-9311-CCEE096A7B50}"/>
              </a:ext>
            </a:extLst>
          </p:cNvPr>
          <p:cNvCxnSpPr/>
          <p:nvPr/>
        </p:nvCxnSpPr>
        <p:spPr>
          <a:xfrm>
            <a:off x="1299521" y="3646008"/>
            <a:ext cx="4052641"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2" name="Group 11">
            <a:extLst>
              <a:ext uri="{FF2B5EF4-FFF2-40B4-BE49-F238E27FC236}">
                <a16:creationId xmlns:a16="http://schemas.microsoft.com/office/drawing/2014/main" id="{C5CA77AF-D70B-4E5B-85BF-BA5987F673E1}"/>
              </a:ext>
            </a:extLst>
          </p:cNvPr>
          <p:cNvGrpSpPr/>
          <p:nvPr/>
        </p:nvGrpSpPr>
        <p:grpSpPr>
          <a:xfrm>
            <a:off x="1299521" y="2336246"/>
            <a:ext cx="4735899" cy="2716695"/>
            <a:chOff x="2481263" y="1287463"/>
            <a:chExt cx="4180149" cy="2530476"/>
          </a:xfrm>
        </p:grpSpPr>
        <p:sp>
          <p:nvSpPr>
            <p:cNvPr id="155" name="Freeform 5">
              <a:extLst>
                <a:ext uri="{FF2B5EF4-FFF2-40B4-BE49-F238E27FC236}">
                  <a16:creationId xmlns:a16="http://schemas.microsoft.com/office/drawing/2014/main" id="{524F5E45-7EB8-4E2A-9D12-AC516037BBD8}"/>
                </a:ext>
              </a:extLst>
            </p:cNvPr>
            <p:cNvSpPr>
              <a:spLocks/>
            </p:cNvSpPr>
            <p:nvPr/>
          </p:nvSpPr>
          <p:spPr bwMode="auto">
            <a:xfrm>
              <a:off x="2571751" y="1287463"/>
              <a:ext cx="4087813" cy="2439988"/>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6" name="Line 6">
              <a:extLst>
                <a:ext uri="{FF2B5EF4-FFF2-40B4-BE49-F238E27FC236}">
                  <a16:creationId xmlns:a16="http://schemas.microsoft.com/office/drawing/2014/main" id="{F16CF0DE-C20D-412D-8C44-E136E20A2912}"/>
                </a:ext>
              </a:extLst>
            </p:cNvPr>
            <p:cNvSpPr>
              <a:spLocks noChangeShapeType="1"/>
            </p:cNvSpPr>
            <p:nvPr/>
          </p:nvSpPr>
          <p:spPr bwMode="auto">
            <a:xfrm>
              <a:off x="2481263" y="12906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7" name="Line 7">
              <a:extLst>
                <a:ext uri="{FF2B5EF4-FFF2-40B4-BE49-F238E27FC236}">
                  <a16:creationId xmlns:a16="http://schemas.microsoft.com/office/drawing/2014/main" id="{A981A2E1-9EAC-4161-9A8F-522B2E654159}"/>
                </a:ext>
              </a:extLst>
            </p:cNvPr>
            <p:cNvSpPr>
              <a:spLocks noChangeShapeType="1"/>
            </p:cNvSpPr>
            <p:nvPr/>
          </p:nvSpPr>
          <p:spPr bwMode="auto">
            <a:xfrm>
              <a:off x="2481263" y="1533526"/>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8" name="Line 8">
              <a:extLst>
                <a:ext uri="{FF2B5EF4-FFF2-40B4-BE49-F238E27FC236}">
                  <a16:creationId xmlns:a16="http://schemas.microsoft.com/office/drawing/2014/main" id="{598779B3-7639-43B1-A1B6-2A9D8C5CE7E8}"/>
                </a:ext>
              </a:extLst>
            </p:cNvPr>
            <p:cNvSpPr>
              <a:spLocks noChangeShapeType="1"/>
            </p:cNvSpPr>
            <p:nvPr/>
          </p:nvSpPr>
          <p:spPr bwMode="auto">
            <a:xfrm>
              <a:off x="2481263" y="177958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9" name="Line 9">
              <a:extLst>
                <a:ext uri="{FF2B5EF4-FFF2-40B4-BE49-F238E27FC236}">
                  <a16:creationId xmlns:a16="http://schemas.microsoft.com/office/drawing/2014/main" id="{562F3D79-5F8E-4830-9F22-AAACAC956235}"/>
                </a:ext>
              </a:extLst>
            </p:cNvPr>
            <p:cNvSpPr>
              <a:spLocks noChangeShapeType="1"/>
            </p:cNvSpPr>
            <p:nvPr/>
          </p:nvSpPr>
          <p:spPr bwMode="auto">
            <a:xfrm>
              <a:off x="2481263" y="2022476"/>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0" name="Line 10">
              <a:extLst>
                <a:ext uri="{FF2B5EF4-FFF2-40B4-BE49-F238E27FC236}">
                  <a16:creationId xmlns:a16="http://schemas.microsoft.com/office/drawing/2014/main" id="{4CF1D54D-935D-45FB-8A8B-C9E904E4DDF4}"/>
                </a:ext>
              </a:extLst>
            </p:cNvPr>
            <p:cNvSpPr>
              <a:spLocks noChangeShapeType="1"/>
            </p:cNvSpPr>
            <p:nvPr/>
          </p:nvSpPr>
          <p:spPr bwMode="auto">
            <a:xfrm>
              <a:off x="2481263" y="2265363"/>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1" name="Line 11">
              <a:extLst>
                <a:ext uri="{FF2B5EF4-FFF2-40B4-BE49-F238E27FC236}">
                  <a16:creationId xmlns:a16="http://schemas.microsoft.com/office/drawing/2014/main" id="{9EF6703B-E3B8-4569-8F70-D0C8C6519E6D}"/>
                </a:ext>
              </a:extLst>
            </p:cNvPr>
            <p:cNvSpPr>
              <a:spLocks noChangeShapeType="1"/>
            </p:cNvSpPr>
            <p:nvPr/>
          </p:nvSpPr>
          <p:spPr bwMode="auto">
            <a:xfrm>
              <a:off x="2481263" y="250825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2" name="Line 12">
              <a:extLst>
                <a:ext uri="{FF2B5EF4-FFF2-40B4-BE49-F238E27FC236}">
                  <a16:creationId xmlns:a16="http://schemas.microsoft.com/office/drawing/2014/main" id="{2998C44C-BD19-4E1C-8572-E7E870C18480}"/>
                </a:ext>
              </a:extLst>
            </p:cNvPr>
            <p:cNvSpPr>
              <a:spLocks noChangeShapeType="1"/>
            </p:cNvSpPr>
            <p:nvPr/>
          </p:nvSpPr>
          <p:spPr bwMode="auto">
            <a:xfrm>
              <a:off x="2481263" y="27511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3" name="Line 13">
              <a:extLst>
                <a:ext uri="{FF2B5EF4-FFF2-40B4-BE49-F238E27FC236}">
                  <a16:creationId xmlns:a16="http://schemas.microsoft.com/office/drawing/2014/main" id="{2E963158-D291-474E-B62D-A183D4D48ABA}"/>
                </a:ext>
              </a:extLst>
            </p:cNvPr>
            <p:cNvSpPr>
              <a:spLocks noChangeShapeType="1"/>
            </p:cNvSpPr>
            <p:nvPr/>
          </p:nvSpPr>
          <p:spPr bwMode="auto">
            <a:xfrm>
              <a:off x="2481263" y="2995613"/>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4" name="Line 14">
              <a:extLst>
                <a:ext uri="{FF2B5EF4-FFF2-40B4-BE49-F238E27FC236}">
                  <a16:creationId xmlns:a16="http://schemas.microsoft.com/office/drawing/2014/main" id="{DE6642D7-E171-4DE6-8D1A-9FC2005F9405}"/>
                </a:ext>
              </a:extLst>
            </p:cNvPr>
            <p:cNvSpPr>
              <a:spLocks noChangeShapeType="1"/>
            </p:cNvSpPr>
            <p:nvPr/>
          </p:nvSpPr>
          <p:spPr bwMode="auto">
            <a:xfrm>
              <a:off x="2481263" y="323850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5" name="Line 15">
              <a:extLst>
                <a:ext uri="{FF2B5EF4-FFF2-40B4-BE49-F238E27FC236}">
                  <a16:creationId xmlns:a16="http://schemas.microsoft.com/office/drawing/2014/main" id="{D7300FCD-C682-49D0-B50F-80C67CBB3C56}"/>
                </a:ext>
              </a:extLst>
            </p:cNvPr>
            <p:cNvSpPr>
              <a:spLocks noChangeShapeType="1"/>
            </p:cNvSpPr>
            <p:nvPr/>
          </p:nvSpPr>
          <p:spPr bwMode="auto">
            <a:xfrm>
              <a:off x="2481263" y="348138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6" name="Line 16">
              <a:extLst>
                <a:ext uri="{FF2B5EF4-FFF2-40B4-BE49-F238E27FC236}">
                  <a16:creationId xmlns:a16="http://schemas.microsoft.com/office/drawing/2014/main" id="{BD08165C-050D-4799-970A-232AC1BEC333}"/>
                </a:ext>
              </a:extLst>
            </p:cNvPr>
            <p:cNvSpPr>
              <a:spLocks noChangeShapeType="1"/>
            </p:cNvSpPr>
            <p:nvPr/>
          </p:nvSpPr>
          <p:spPr bwMode="auto">
            <a:xfrm>
              <a:off x="2481263" y="372745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7" name="Line 17">
              <a:extLst>
                <a:ext uri="{FF2B5EF4-FFF2-40B4-BE49-F238E27FC236}">
                  <a16:creationId xmlns:a16="http://schemas.microsoft.com/office/drawing/2014/main" id="{98A2C007-F91F-41BE-BD3F-701317D300A2}"/>
                </a:ext>
              </a:extLst>
            </p:cNvPr>
            <p:cNvSpPr>
              <a:spLocks noChangeShapeType="1"/>
            </p:cNvSpPr>
            <p:nvPr/>
          </p:nvSpPr>
          <p:spPr bwMode="auto">
            <a:xfrm>
              <a:off x="25717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8" name="Line 18">
              <a:extLst>
                <a:ext uri="{FF2B5EF4-FFF2-40B4-BE49-F238E27FC236}">
                  <a16:creationId xmlns:a16="http://schemas.microsoft.com/office/drawing/2014/main" id="{F7AE6B18-59E2-4DB6-A468-FB3221B0DD55}"/>
                </a:ext>
              </a:extLst>
            </p:cNvPr>
            <p:cNvSpPr>
              <a:spLocks noChangeShapeType="1"/>
            </p:cNvSpPr>
            <p:nvPr/>
          </p:nvSpPr>
          <p:spPr bwMode="auto">
            <a:xfrm>
              <a:off x="27670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9" name="Line 19">
              <a:extLst>
                <a:ext uri="{FF2B5EF4-FFF2-40B4-BE49-F238E27FC236}">
                  <a16:creationId xmlns:a16="http://schemas.microsoft.com/office/drawing/2014/main" id="{58F59A51-24A0-4E0A-B64A-5350D431A1B4}"/>
                </a:ext>
              </a:extLst>
            </p:cNvPr>
            <p:cNvSpPr>
              <a:spLocks noChangeShapeType="1"/>
            </p:cNvSpPr>
            <p:nvPr/>
          </p:nvSpPr>
          <p:spPr bwMode="auto">
            <a:xfrm>
              <a:off x="29606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0" name="Line 20">
              <a:extLst>
                <a:ext uri="{FF2B5EF4-FFF2-40B4-BE49-F238E27FC236}">
                  <a16:creationId xmlns:a16="http://schemas.microsoft.com/office/drawing/2014/main" id="{83CA9F81-1C42-4D3C-A796-7080CE4CE0FA}"/>
                </a:ext>
              </a:extLst>
            </p:cNvPr>
            <p:cNvSpPr>
              <a:spLocks noChangeShapeType="1"/>
            </p:cNvSpPr>
            <p:nvPr/>
          </p:nvSpPr>
          <p:spPr bwMode="auto">
            <a:xfrm>
              <a:off x="31559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1" name="Line 21">
              <a:extLst>
                <a:ext uri="{FF2B5EF4-FFF2-40B4-BE49-F238E27FC236}">
                  <a16:creationId xmlns:a16="http://schemas.microsoft.com/office/drawing/2014/main" id="{295204E6-66C1-44A9-9D48-BD6C2E22D1D9}"/>
                </a:ext>
              </a:extLst>
            </p:cNvPr>
            <p:cNvSpPr>
              <a:spLocks noChangeShapeType="1"/>
            </p:cNvSpPr>
            <p:nvPr/>
          </p:nvSpPr>
          <p:spPr bwMode="auto">
            <a:xfrm>
              <a:off x="33496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2" name="Line 22">
              <a:extLst>
                <a:ext uri="{FF2B5EF4-FFF2-40B4-BE49-F238E27FC236}">
                  <a16:creationId xmlns:a16="http://schemas.microsoft.com/office/drawing/2014/main" id="{11685A63-4A41-4535-9E40-B782134039D5}"/>
                </a:ext>
              </a:extLst>
            </p:cNvPr>
            <p:cNvSpPr>
              <a:spLocks noChangeShapeType="1"/>
            </p:cNvSpPr>
            <p:nvPr/>
          </p:nvSpPr>
          <p:spPr bwMode="auto">
            <a:xfrm>
              <a:off x="35448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3" name="Line 23">
              <a:extLst>
                <a:ext uri="{FF2B5EF4-FFF2-40B4-BE49-F238E27FC236}">
                  <a16:creationId xmlns:a16="http://schemas.microsoft.com/office/drawing/2014/main" id="{4E2B318F-82C9-452F-B642-D184B5EE94BC}"/>
                </a:ext>
              </a:extLst>
            </p:cNvPr>
            <p:cNvSpPr>
              <a:spLocks noChangeShapeType="1"/>
            </p:cNvSpPr>
            <p:nvPr/>
          </p:nvSpPr>
          <p:spPr bwMode="auto">
            <a:xfrm>
              <a:off x="37385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4" name="Line 24">
              <a:extLst>
                <a:ext uri="{FF2B5EF4-FFF2-40B4-BE49-F238E27FC236}">
                  <a16:creationId xmlns:a16="http://schemas.microsoft.com/office/drawing/2014/main" id="{CEC9372B-462B-4C49-A1EB-4C5DF03C7F7D}"/>
                </a:ext>
              </a:extLst>
            </p:cNvPr>
            <p:cNvSpPr>
              <a:spLocks noChangeShapeType="1"/>
            </p:cNvSpPr>
            <p:nvPr/>
          </p:nvSpPr>
          <p:spPr bwMode="auto">
            <a:xfrm>
              <a:off x="39338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5" name="Line 25">
              <a:extLst>
                <a:ext uri="{FF2B5EF4-FFF2-40B4-BE49-F238E27FC236}">
                  <a16:creationId xmlns:a16="http://schemas.microsoft.com/office/drawing/2014/main" id="{69128862-B647-4621-B1D5-AFB5D97D6C7C}"/>
                </a:ext>
              </a:extLst>
            </p:cNvPr>
            <p:cNvSpPr>
              <a:spLocks noChangeShapeType="1"/>
            </p:cNvSpPr>
            <p:nvPr/>
          </p:nvSpPr>
          <p:spPr bwMode="auto">
            <a:xfrm>
              <a:off x="41275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6" name="Line 26">
              <a:extLst>
                <a:ext uri="{FF2B5EF4-FFF2-40B4-BE49-F238E27FC236}">
                  <a16:creationId xmlns:a16="http://schemas.microsoft.com/office/drawing/2014/main" id="{B992BED1-5956-4E38-A994-EB65A51DFD75}"/>
                </a:ext>
              </a:extLst>
            </p:cNvPr>
            <p:cNvSpPr>
              <a:spLocks noChangeShapeType="1"/>
            </p:cNvSpPr>
            <p:nvPr/>
          </p:nvSpPr>
          <p:spPr bwMode="auto">
            <a:xfrm>
              <a:off x="43227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7" name="Line 27">
              <a:extLst>
                <a:ext uri="{FF2B5EF4-FFF2-40B4-BE49-F238E27FC236}">
                  <a16:creationId xmlns:a16="http://schemas.microsoft.com/office/drawing/2014/main" id="{984579A5-C71E-43E0-9C9C-0D7112B64EC1}"/>
                </a:ext>
              </a:extLst>
            </p:cNvPr>
            <p:cNvSpPr>
              <a:spLocks noChangeShapeType="1"/>
            </p:cNvSpPr>
            <p:nvPr/>
          </p:nvSpPr>
          <p:spPr bwMode="auto">
            <a:xfrm>
              <a:off x="45164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8" name="Line 28">
              <a:extLst>
                <a:ext uri="{FF2B5EF4-FFF2-40B4-BE49-F238E27FC236}">
                  <a16:creationId xmlns:a16="http://schemas.microsoft.com/office/drawing/2014/main" id="{D9D8486D-47B3-49E9-9990-F6F76110AF7C}"/>
                </a:ext>
              </a:extLst>
            </p:cNvPr>
            <p:cNvSpPr>
              <a:spLocks noChangeShapeType="1"/>
            </p:cNvSpPr>
            <p:nvPr/>
          </p:nvSpPr>
          <p:spPr bwMode="auto">
            <a:xfrm>
              <a:off x="47117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9" name="Line 29">
              <a:extLst>
                <a:ext uri="{FF2B5EF4-FFF2-40B4-BE49-F238E27FC236}">
                  <a16:creationId xmlns:a16="http://schemas.microsoft.com/office/drawing/2014/main" id="{738A76D2-B0F4-4878-8CEA-04E64AD322F4}"/>
                </a:ext>
              </a:extLst>
            </p:cNvPr>
            <p:cNvSpPr>
              <a:spLocks noChangeShapeType="1"/>
            </p:cNvSpPr>
            <p:nvPr/>
          </p:nvSpPr>
          <p:spPr bwMode="auto">
            <a:xfrm>
              <a:off x="49053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0" name="Line 30">
              <a:extLst>
                <a:ext uri="{FF2B5EF4-FFF2-40B4-BE49-F238E27FC236}">
                  <a16:creationId xmlns:a16="http://schemas.microsoft.com/office/drawing/2014/main" id="{A2110F2B-EB46-4893-BF0F-26D0D7CA2E37}"/>
                </a:ext>
              </a:extLst>
            </p:cNvPr>
            <p:cNvSpPr>
              <a:spLocks noChangeShapeType="1"/>
            </p:cNvSpPr>
            <p:nvPr/>
          </p:nvSpPr>
          <p:spPr bwMode="auto">
            <a:xfrm>
              <a:off x="51006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1" name="Line 31">
              <a:extLst>
                <a:ext uri="{FF2B5EF4-FFF2-40B4-BE49-F238E27FC236}">
                  <a16:creationId xmlns:a16="http://schemas.microsoft.com/office/drawing/2014/main" id="{B1423C96-0E07-4898-81A4-A22930C07304}"/>
                </a:ext>
              </a:extLst>
            </p:cNvPr>
            <p:cNvSpPr>
              <a:spLocks noChangeShapeType="1"/>
            </p:cNvSpPr>
            <p:nvPr/>
          </p:nvSpPr>
          <p:spPr bwMode="auto">
            <a:xfrm>
              <a:off x="52943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2" name="Line 32">
              <a:extLst>
                <a:ext uri="{FF2B5EF4-FFF2-40B4-BE49-F238E27FC236}">
                  <a16:creationId xmlns:a16="http://schemas.microsoft.com/office/drawing/2014/main" id="{87E79F8D-FC5E-4566-BCE3-949936E95E12}"/>
                </a:ext>
              </a:extLst>
            </p:cNvPr>
            <p:cNvSpPr>
              <a:spLocks noChangeShapeType="1"/>
            </p:cNvSpPr>
            <p:nvPr/>
          </p:nvSpPr>
          <p:spPr bwMode="auto">
            <a:xfrm>
              <a:off x="54895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3" name="Line 33">
              <a:extLst>
                <a:ext uri="{FF2B5EF4-FFF2-40B4-BE49-F238E27FC236}">
                  <a16:creationId xmlns:a16="http://schemas.microsoft.com/office/drawing/2014/main" id="{252A106F-1EB6-44CB-9DAB-7CBF90E5F27C}"/>
                </a:ext>
              </a:extLst>
            </p:cNvPr>
            <p:cNvSpPr>
              <a:spLocks noChangeShapeType="1"/>
            </p:cNvSpPr>
            <p:nvPr/>
          </p:nvSpPr>
          <p:spPr bwMode="auto">
            <a:xfrm>
              <a:off x="56832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4" name="Line 34">
              <a:extLst>
                <a:ext uri="{FF2B5EF4-FFF2-40B4-BE49-F238E27FC236}">
                  <a16:creationId xmlns:a16="http://schemas.microsoft.com/office/drawing/2014/main" id="{A420C5A1-CD95-40FE-ADE7-E6409C019E0B}"/>
                </a:ext>
              </a:extLst>
            </p:cNvPr>
            <p:cNvSpPr>
              <a:spLocks noChangeShapeType="1"/>
            </p:cNvSpPr>
            <p:nvPr/>
          </p:nvSpPr>
          <p:spPr bwMode="auto">
            <a:xfrm>
              <a:off x="58785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5" name="Line 35">
              <a:extLst>
                <a:ext uri="{FF2B5EF4-FFF2-40B4-BE49-F238E27FC236}">
                  <a16:creationId xmlns:a16="http://schemas.microsoft.com/office/drawing/2014/main" id="{A1639C6B-2CA0-47A0-AC48-297372ACF8D7}"/>
                </a:ext>
              </a:extLst>
            </p:cNvPr>
            <p:cNvSpPr>
              <a:spLocks noChangeShapeType="1"/>
            </p:cNvSpPr>
            <p:nvPr/>
          </p:nvSpPr>
          <p:spPr bwMode="auto">
            <a:xfrm>
              <a:off x="60721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6" name="Line 36">
              <a:extLst>
                <a:ext uri="{FF2B5EF4-FFF2-40B4-BE49-F238E27FC236}">
                  <a16:creationId xmlns:a16="http://schemas.microsoft.com/office/drawing/2014/main" id="{CEE38DF0-3A4B-4BCB-AC12-275E9BF5D2C8}"/>
                </a:ext>
              </a:extLst>
            </p:cNvPr>
            <p:cNvSpPr>
              <a:spLocks noChangeShapeType="1"/>
            </p:cNvSpPr>
            <p:nvPr/>
          </p:nvSpPr>
          <p:spPr bwMode="auto">
            <a:xfrm>
              <a:off x="62674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7" name="Line 37">
              <a:extLst>
                <a:ext uri="{FF2B5EF4-FFF2-40B4-BE49-F238E27FC236}">
                  <a16:creationId xmlns:a16="http://schemas.microsoft.com/office/drawing/2014/main" id="{A34FE25B-7C03-4385-9F38-ED1389F2D74A}"/>
                </a:ext>
              </a:extLst>
            </p:cNvPr>
            <p:cNvSpPr>
              <a:spLocks noChangeShapeType="1"/>
            </p:cNvSpPr>
            <p:nvPr/>
          </p:nvSpPr>
          <p:spPr bwMode="auto">
            <a:xfrm>
              <a:off x="64611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8" name="Line 38">
              <a:extLst>
                <a:ext uri="{FF2B5EF4-FFF2-40B4-BE49-F238E27FC236}">
                  <a16:creationId xmlns:a16="http://schemas.microsoft.com/office/drawing/2014/main" id="{CE0A8600-6B1D-4B2D-AC05-AEF3565DB81B}"/>
                </a:ext>
              </a:extLst>
            </p:cNvPr>
            <p:cNvSpPr>
              <a:spLocks noChangeShapeType="1"/>
            </p:cNvSpPr>
            <p:nvPr/>
          </p:nvSpPr>
          <p:spPr bwMode="auto">
            <a:xfrm>
              <a:off x="6661412"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grpSp>
      <p:sp>
        <p:nvSpPr>
          <p:cNvPr id="13" name="Oval 39">
            <a:extLst>
              <a:ext uri="{FF2B5EF4-FFF2-40B4-BE49-F238E27FC236}">
                <a16:creationId xmlns:a16="http://schemas.microsoft.com/office/drawing/2014/main" id="{E7C3788A-14A9-4B1F-9A6A-E8E88F3791AB}"/>
              </a:ext>
            </a:extLst>
          </p:cNvPr>
          <p:cNvSpPr>
            <a:spLocks noChangeArrowheads="1"/>
          </p:cNvSpPr>
          <p:nvPr/>
        </p:nvSpPr>
        <p:spPr bwMode="auto">
          <a:xfrm>
            <a:off x="1380459" y="2308977"/>
            <a:ext cx="70144" cy="66469"/>
          </a:xfrm>
          <a:prstGeom prst="ellips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 name="Oval 40">
            <a:extLst>
              <a:ext uri="{FF2B5EF4-FFF2-40B4-BE49-F238E27FC236}">
                <a16:creationId xmlns:a16="http://schemas.microsoft.com/office/drawing/2014/main" id="{240CBC6C-FDC9-475E-8691-BB18DE18851E}"/>
              </a:ext>
            </a:extLst>
          </p:cNvPr>
          <p:cNvSpPr>
            <a:spLocks noChangeArrowheads="1"/>
          </p:cNvSpPr>
          <p:nvPr/>
        </p:nvSpPr>
        <p:spPr bwMode="auto">
          <a:xfrm>
            <a:off x="1747365" y="3084444"/>
            <a:ext cx="70144"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 name="Oval 41">
            <a:extLst>
              <a:ext uri="{FF2B5EF4-FFF2-40B4-BE49-F238E27FC236}">
                <a16:creationId xmlns:a16="http://schemas.microsoft.com/office/drawing/2014/main" id="{0901BE8B-C3D9-44FF-9CD6-0B7E3E209A84}"/>
              </a:ext>
            </a:extLst>
          </p:cNvPr>
          <p:cNvSpPr>
            <a:spLocks noChangeArrowheads="1"/>
          </p:cNvSpPr>
          <p:nvPr/>
        </p:nvSpPr>
        <p:spPr bwMode="auto">
          <a:xfrm>
            <a:off x="1884054" y="3379292"/>
            <a:ext cx="75540"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6" name="Oval 42">
            <a:extLst>
              <a:ext uri="{FF2B5EF4-FFF2-40B4-BE49-F238E27FC236}">
                <a16:creationId xmlns:a16="http://schemas.microsoft.com/office/drawing/2014/main" id="{EECB0174-6968-4A76-AE6A-1B27E7F350D9}"/>
              </a:ext>
            </a:extLst>
          </p:cNvPr>
          <p:cNvSpPr>
            <a:spLocks noChangeArrowheads="1"/>
          </p:cNvSpPr>
          <p:nvPr/>
        </p:nvSpPr>
        <p:spPr bwMode="auto">
          <a:xfrm>
            <a:off x="2152039" y="3617899"/>
            <a:ext cx="71943" cy="66469"/>
          </a:xfrm>
          <a:prstGeom prst="ellips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7" name="Oval 43">
            <a:extLst>
              <a:ext uri="{FF2B5EF4-FFF2-40B4-BE49-F238E27FC236}">
                <a16:creationId xmlns:a16="http://schemas.microsoft.com/office/drawing/2014/main" id="{21D35686-AEC5-4665-B66F-682212308641}"/>
              </a:ext>
            </a:extLst>
          </p:cNvPr>
          <p:cNvSpPr>
            <a:spLocks noChangeArrowheads="1"/>
          </p:cNvSpPr>
          <p:nvPr/>
        </p:nvSpPr>
        <p:spPr bwMode="auto">
          <a:xfrm>
            <a:off x="2177219" y="3888887"/>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8" name="Oval 44">
            <a:extLst>
              <a:ext uri="{FF2B5EF4-FFF2-40B4-BE49-F238E27FC236}">
                <a16:creationId xmlns:a16="http://schemas.microsoft.com/office/drawing/2014/main" id="{39E37F34-F9A4-45B7-A312-BEC65D7A3991}"/>
              </a:ext>
            </a:extLst>
          </p:cNvPr>
          <p:cNvSpPr>
            <a:spLocks noChangeArrowheads="1"/>
          </p:cNvSpPr>
          <p:nvPr/>
        </p:nvSpPr>
        <p:spPr bwMode="auto">
          <a:xfrm>
            <a:off x="2448802" y="4173509"/>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9" name="Oval 45">
            <a:extLst>
              <a:ext uri="{FF2B5EF4-FFF2-40B4-BE49-F238E27FC236}">
                <a16:creationId xmlns:a16="http://schemas.microsoft.com/office/drawing/2014/main" id="{105D125F-FE96-480A-BE6B-074EB6898E38}"/>
              </a:ext>
            </a:extLst>
          </p:cNvPr>
          <p:cNvSpPr>
            <a:spLocks noChangeArrowheads="1"/>
          </p:cNvSpPr>
          <p:nvPr/>
        </p:nvSpPr>
        <p:spPr bwMode="auto">
          <a:xfrm>
            <a:off x="2562111" y="4253613"/>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0" name="Oval 46">
            <a:extLst>
              <a:ext uri="{FF2B5EF4-FFF2-40B4-BE49-F238E27FC236}">
                <a16:creationId xmlns:a16="http://schemas.microsoft.com/office/drawing/2014/main" id="{34D6E212-0F95-482D-9439-3BBF4AF666EB}"/>
              </a:ext>
            </a:extLst>
          </p:cNvPr>
          <p:cNvSpPr>
            <a:spLocks noChangeArrowheads="1"/>
          </p:cNvSpPr>
          <p:nvPr/>
        </p:nvSpPr>
        <p:spPr bwMode="auto">
          <a:xfrm>
            <a:off x="2592688" y="4289402"/>
            <a:ext cx="71943"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1" name="Oval 47">
            <a:extLst>
              <a:ext uri="{FF2B5EF4-FFF2-40B4-BE49-F238E27FC236}">
                <a16:creationId xmlns:a16="http://schemas.microsoft.com/office/drawing/2014/main" id="{BDBEF527-D2D7-4A91-8EEF-5435322E599A}"/>
              </a:ext>
            </a:extLst>
          </p:cNvPr>
          <p:cNvSpPr>
            <a:spLocks noChangeArrowheads="1"/>
          </p:cNvSpPr>
          <p:nvPr/>
        </p:nvSpPr>
        <p:spPr bwMode="auto">
          <a:xfrm>
            <a:off x="2653838" y="4330306"/>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2" name="Oval 48">
            <a:extLst>
              <a:ext uri="{FF2B5EF4-FFF2-40B4-BE49-F238E27FC236}">
                <a16:creationId xmlns:a16="http://schemas.microsoft.com/office/drawing/2014/main" id="{CF90392B-0622-4F50-A33B-BEFB277DBE49}"/>
              </a:ext>
            </a:extLst>
          </p:cNvPr>
          <p:cNvSpPr>
            <a:spLocks noChangeArrowheads="1"/>
          </p:cNvSpPr>
          <p:nvPr/>
        </p:nvSpPr>
        <p:spPr bwMode="auto">
          <a:xfrm>
            <a:off x="2981175" y="4514373"/>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3" name="Oval 49">
            <a:extLst>
              <a:ext uri="{FF2B5EF4-FFF2-40B4-BE49-F238E27FC236}">
                <a16:creationId xmlns:a16="http://schemas.microsoft.com/office/drawing/2014/main" id="{D550CB2F-4BFF-42F5-8293-DF991EE59882}"/>
              </a:ext>
            </a:extLst>
          </p:cNvPr>
          <p:cNvSpPr>
            <a:spLocks noChangeArrowheads="1"/>
          </p:cNvSpPr>
          <p:nvPr/>
        </p:nvSpPr>
        <p:spPr bwMode="auto">
          <a:xfrm>
            <a:off x="3389447" y="4614928"/>
            <a:ext cx="70144" cy="66469"/>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4" name="Oval 50">
            <a:extLst>
              <a:ext uri="{FF2B5EF4-FFF2-40B4-BE49-F238E27FC236}">
                <a16:creationId xmlns:a16="http://schemas.microsoft.com/office/drawing/2014/main" id="{02B463C0-F554-420E-84E9-557E3D547041}"/>
              </a:ext>
            </a:extLst>
          </p:cNvPr>
          <p:cNvSpPr>
            <a:spLocks noChangeArrowheads="1"/>
          </p:cNvSpPr>
          <p:nvPr/>
        </p:nvSpPr>
        <p:spPr bwMode="auto">
          <a:xfrm>
            <a:off x="3488368" y="4674579"/>
            <a:ext cx="73742" cy="69878"/>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5" name="Oval 51">
            <a:extLst>
              <a:ext uri="{FF2B5EF4-FFF2-40B4-BE49-F238E27FC236}">
                <a16:creationId xmlns:a16="http://schemas.microsoft.com/office/drawing/2014/main" id="{F809894F-8076-4E31-B988-DDA680DF4DAD}"/>
              </a:ext>
            </a:extLst>
          </p:cNvPr>
          <p:cNvSpPr>
            <a:spLocks noChangeArrowheads="1"/>
          </p:cNvSpPr>
          <p:nvPr/>
        </p:nvSpPr>
        <p:spPr bwMode="auto">
          <a:xfrm>
            <a:off x="4574697" y="4758092"/>
            <a:ext cx="70144"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6" name="Oval 52">
            <a:extLst>
              <a:ext uri="{FF2B5EF4-FFF2-40B4-BE49-F238E27FC236}">
                <a16:creationId xmlns:a16="http://schemas.microsoft.com/office/drawing/2014/main" id="{92BDD8DB-CB1E-4949-8EA5-8E7FABBF88AF}"/>
              </a:ext>
            </a:extLst>
          </p:cNvPr>
          <p:cNvSpPr>
            <a:spLocks noChangeArrowheads="1"/>
          </p:cNvSpPr>
          <p:nvPr/>
        </p:nvSpPr>
        <p:spPr bwMode="auto">
          <a:xfrm>
            <a:off x="5391242" y="4758092"/>
            <a:ext cx="71943" cy="68174"/>
          </a:xfrm>
          <a:prstGeom prst="ellipse">
            <a:avLst/>
          </a:prstGeom>
          <a:noFill/>
          <a:ln w="12700" cap="flat">
            <a:solidFill>
              <a:schemeClr val="accent1"/>
            </a:solidFill>
            <a:prstDash val="solid"/>
            <a:miter lim="800000"/>
            <a:headEnd/>
            <a:tailEnd/>
          </a:ln>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7" name="Oval 53">
            <a:extLst>
              <a:ext uri="{FF2B5EF4-FFF2-40B4-BE49-F238E27FC236}">
                <a16:creationId xmlns:a16="http://schemas.microsoft.com/office/drawing/2014/main" id="{0E3AD4D4-727C-49C8-8FFF-9F12BAED20C3}"/>
              </a:ext>
            </a:extLst>
          </p:cNvPr>
          <p:cNvSpPr>
            <a:spLocks noChangeArrowheads="1"/>
          </p:cNvSpPr>
          <p:nvPr/>
        </p:nvSpPr>
        <p:spPr bwMode="auto">
          <a:xfrm>
            <a:off x="5438005" y="4667763"/>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8" name="Oval 54">
            <a:extLst>
              <a:ext uri="{FF2B5EF4-FFF2-40B4-BE49-F238E27FC236}">
                <a16:creationId xmlns:a16="http://schemas.microsoft.com/office/drawing/2014/main" id="{95194322-A5EC-47F6-99E9-8153CF3C14F9}"/>
              </a:ext>
            </a:extLst>
          </p:cNvPr>
          <p:cNvSpPr>
            <a:spLocks noChangeArrowheads="1"/>
          </p:cNvSpPr>
          <p:nvPr/>
        </p:nvSpPr>
        <p:spPr bwMode="auto">
          <a:xfrm>
            <a:off x="5378652" y="4667763"/>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29" name="Oval 55">
            <a:extLst>
              <a:ext uri="{FF2B5EF4-FFF2-40B4-BE49-F238E27FC236}">
                <a16:creationId xmlns:a16="http://schemas.microsoft.com/office/drawing/2014/main" id="{4BE50AC3-464F-43AF-AA95-936166C59C7B}"/>
              </a:ext>
            </a:extLst>
          </p:cNvPr>
          <p:cNvSpPr>
            <a:spLocks noChangeArrowheads="1"/>
          </p:cNvSpPr>
          <p:nvPr/>
        </p:nvSpPr>
        <p:spPr bwMode="auto">
          <a:xfrm>
            <a:off x="5078292" y="454505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0" name="Oval 56">
            <a:extLst>
              <a:ext uri="{FF2B5EF4-FFF2-40B4-BE49-F238E27FC236}">
                <a16:creationId xmlns:a16="http://schemas.microsoft.com/office/drawing/2014/main" id="{142805E7-D769-478E-84BA-B74124D156EB}"/>
              </a:ext>
            </a:extLst>
          </p:cNvPr>
          <p:cNvSpPr>
            <a:spLocks noChangeArrowheads="1"/>
          </p:cNvSpPr>
          <p:nvPr/>
        </p:nvSpPr>
        <p:spPr bwMode="auto">
          <a:xfrm>
            <a:off x="5035127" y="4545051"/>
            <a:ext cx="71943"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1" name="Oval 57">
            <a:extLst>
              <a:ext uri="{FF2B5EF4-FFF2-40B4-BE49-F238E27FC236}">
                <a16:creationId xmlns:a16="http://schemas.microsoft.com/office/drawing/2014/main" id="{7083CD4D-1A18-4404-AAA6-85A3908F9B3F}"/>
              </a:ext>
            </a:extLst>
          </p:cNvPr>
          <p:cNvSpPr>
            <a:spLocks noChangeArrowheads="1"/>
          </p:cNvSpPr>
          <p:nvPr/>
        </p:nvSpPr>
        <p:spPr bwMode="auto">
          <a:xfrm>
            <a:off x="4982967" y="4490512"/>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2" name="Oval 58">
            <a:extLst>
              <a:ext uri="{FF2B5EF4-FFF2-40B4-BE49-F238E27FC236}">
                <a16:creationId xmlns:a16="http://schemas.microsoft.com/office/drawing/2014/main" id="{9DB3F0D8-5BF6-49D9-865E-88AE9BB08529}"/>
              </a:ext>
            </a:extLst>
          </p:cNvPr>
          <p:cNvSpPr>
            <a:spLocks noChangeArrowheads="1"/>
          </p:cNvSpPr>
          <p:nvPr/>
        </p:nvSpPr>
        <p:spPr bwMode="auto">
          <a:xfrm>
            <a:off x="4608869" y="4389958"/>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3" name="Oval 59">
            <a:extLst>
              <a:ext uri="{FF2B5EF4-FFF2-40B4-BE49-F238E27FC236}">
                <a16:creationId xmlns:a16="http://schemas.microsoft.com/office/drawing/2014/main" id="{29A7FA2B-9EC7-4BAC-8606-C3F847FE96B1}"/>
              </a:ext>
            </a:extLst>
          </p:cNvPr>
          <p:cNvSpPr>
            <a:spLocks noChangeArrowheads="1"/>
          </p:cNvSpPr>
          <p:nvPr/>
        </p:nvSpPr>
        <p:spPr bwMode="auto">
          <a:xfrm>
            <a:off x="4380453" y="4289402"/>
            <a:ext cx="70144" cy="71582"/>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4" name="Oval 60">
            <a:extLst>
              <a:ext uri="{FF2B5EF4-FFF2-40B4-BE49-F238E27FC236}">
                <a16:creationId xmlns:a16="http://schemas.microsoft.com/office/drawing/2014/main" id="{A0828387-C7E6-4604-9254-92B13FE9BE2F}"/>
              </a:ext>
            </a:extLst>
          </p:cNvPr>
          <p:cNvSpPr>
            <a:spLocks noChangeArrowheads="1"/>
          </p:cNvSpPr>
          <p:nvPr/>
        </p:nvSpPr>
        <p:spPr bwMode="auto">
          <a:xfrm>
            <a:off x="4267142" y="4250203"/>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5" name="Oval 61">
            <a:extLst>
              <a:ext uri="{FF2B5EF4-FFF2-40B4-BE49-F238E27FC236}">
                <a16:creationId xmlns:a16="http://schemas.microsoft.com/office/drawing/2014/main" id="{46A96FC7-9972-4E2B-A39E-2B65B461E2E6}"/>
              </a:ext>
            </a:extLst>
          </p:cNvPr>
          <p:cNvSpPr>
            <a:spLocks noChangeArrowheads="1"/>
          </p:cNvSpPr>
          <p:nvPr/>
        </p:nvSpPr>
        <p:spPr bwMode="auto">
          <a:xfrm>
            <a:off x="4245561" y="4188849"/>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6" name="Oval 62">
            <a:extLst>
              <a:ext uri="{FF2B5EF4-FFF2-40B4-BE49-F238E27FC236}">
                <a16:creationId xmlns:a16="http://schemas.microsoft.com/office/drawing/2014/main" id="{1578C707-6A2D-4885-99E2-7B9FCF88984C}"/>
              </a:ext>
            </a:extLst>
          </p:cNvPr>
          <p:cNvSpPr>
            <a:spLocks noChangeArrowheads="1"/>
          </p:cNvSpPr>
          <p:nvPr/>
        </p:nvSpPr>
        <p:spPr bwMode="auto">
          <a:xfrm>
            <a:off x="4189805" y="4188849"/>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7" name="Oval 63">
            <a:extLst>
              <a:ext uri="{FF2B5EF4-FFF2-40B4-BE49-F238E27FC236}">
                <a16:creationId xmlns:a16="http://schemas.microsoft.com/office/drawing/2014/main" id="{E0521014-5B85-4D0B-B418-0EC9A0BEEC08}"/>
              </a:ext>
            </a:extLst>
          </p:cNvPr>
          <p:cNvSpPr>
            <a:spLocks noChangeArrowheads="1"/>
          </p:cNvSpPr>
          <p:nvPr/>
        </p:nvSpPr>
        <p:spPr bwMode="auto">
          <a:xfrm>
            <a:off x="4161028" y="4188849"/>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8" name="Oval 64">
            <a:extLst>
              <a:ext uri="{FF2B5EF4-FFF2-40B4-BE49-F238E27FC236}">
                <a16:creationId xmlns:a16="http://schemas.microsoft.com/office/drawing/2014/main" id="{97CEBBDE-8FA8-4A1C-8287-18905EAAC098}"/>
              </a:ext>
            </a:extLst>
          </p:cNvPr>
          <p:cNvSpPr>
            <a:spLocks noChangeArrowheads="1"/>
          </p:cNvSpPr>
          <p:nvPr/>
        </p:nvSpPr>
        <p:spPr bwMode="auto">
          <a:xfrm>
            <a:off x="3840886" y="412919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39" name="Oval 65">
            <a:extLst>
              <a:ext uri="{FF2B5EF4-FFF2-40B4-BE49-F238E27FC236}">
                <a16:creationId xmlns:a16="http://schemas.microsoft.com/office/drawing/2014/main" id="{CAB7F3A0-30FD-437E-92DF-A7AD61F8D622}"/>
              </a:ext>
            </a:extLst>
          </p:cNvPr>
          <p:cNvSpPr>
            <a:spLocks noChangeArrowheads="1"/>
          </p:cNvSpPr>
          <p:nvPr/>
        </p:nvSpPr>
        <p:spPr bwMode="auto">
          <a:xfrm>
            <a:off x="3851676" y="412919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0" name="Oval 66">
            <a:extLst>
              <a:ext uri="{FF2B5EF4-FFF2-40B4-BE49-F238E27FC236}">
                <a16:creationId xmlns:a16="http://schemas.microsoft.com/office/drawing/2014/main" id="{949AE2C7-7371-42D5-B56C-AA76743DB829}"/>
              </a:ext>
            </a:extLst>
          </p:cNvPr>
          <p:cNvSpPr>
            <a:spLocks noChangeArrowheads="1"/>
          </p:cNvSpPr>
          <p:nvPr/>
        </p:nvSpPr>
        <p:spPr bwMode="auto">
          <a:xfrm>
            <a:off x="3812108" y="4108743"/>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1" name="Oval 67">
            <a:extLst>
              <a:ext uri="{FF2B5EF4-FFF2-40B4-BE49-F238E27FC236}">
                <a16:creationId xmlns:a16="http://schemas.microsoft.com/office/drawing/2014/main" id="{B805D366-C9FE-4FBB-BC9D-0035C03CC2D0}"/>
              </a:ext>
            </a:extLst>
          </p:cNvPr>
          <p:cNvSpPr>
            <a:spLocks noChangeArrowheads="1"/>
          </p:cNvSpPr>
          <p:nvPr/>
        </p:nvSpPr>
        <p:spPr bwMode="auto">
          <a:xfrm>
            <a:off x="3799517" y="405250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2" name="Oval 68">
            <a:extLst>
              <a:ext uri="{FF2B5EF4-FFF2-40B4-BE49-F238E27FC236}">
                <a16:creationId xmlns:a16="http://schemas.microsoft.com/office/drawing/2014/main" id="{5DF8ED54-3AEA-430E-A24E-B8B8D4481F35}"/>
              </a:ext>
            </a:extLst>
          </p:cNvPr>
          <p:cNvSpPr>
            <a:spLocks noChangeArrowheads="1"/>
          </p:cNvSpPr>
          <p:nvPr/>
        </p:nvSpPr>
        <p:spPr bwMode="auto">
          <a:xfrm>
            <a:off x="3450598" y="386502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3" name="Oval 69">
            <a:extLst>
              <a:ext uri="{FF2B5EF4-FFF2-40B4-BE49-F238E27FC236}">
                <a16:creationId xmlns:a16="http://schemas.microsoft.com/office/drawing/2014/main" id="{87292A04-2930-4782-9F14-09B782BEE39E}"/>
              </a:ext>
            </a:extLst>
          </p:cNvPr>
          <p:cNvSpPr>
            <a:spLocks noChangeArrowheads="1"/>
          </p:cNvSpPr>
          <p:nvPr/>
        </p:nvSpPr>
        <p:spPr bwMode="auto">
          <a:xfrm>
            <a:off x="3432612" y="384116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4" name="Oval 70">
            <a:extLst>
              <a:ext uri="{FF2B5EF4-FFF2-40B4-BE49-F238E27FC236}">
                <a16:creationId xmlns:a16="http://schemas.microsoft.com/office/drawing/2014/main" id="{7F993FE5-FB28-4CD6-8C5A-3A40FC58D205}"/>
              </a:ext>
            </a:extLst>
          </p:cNvPr>
          <p:cNvSpPr>
            <a:spLocks noChangeArrowheads="1"/>
          </p:cNvSpPr>
          <p:nvPr/>
        </p:nvSpPr>
        <p:spPr bwMode="auto">
          <a:xfrm>
            <a:off x="3421820" y="3815600"/>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5" name="Oval 71">
            <a:extLst>
              <a:ext uri="{FF2B5EF4-FFF2-40B4-BE49-F238E27FC236}">
                <a16:creationId xmlns:a16="http://schemas.microsoft.com/office/drawing/2014/main" id="{11A56EF1-B194-4519-98A3-CFAD9B7DDDD9}"/>
              </a:ext>
            </a:extLst>
          </p:cNvPr>
          <p:cNvSpPr>
            <a:spLocks noChangeArrowheads="1"/>
          </p:cNvSpPr>
          <p:nvPr/>
        </p:nvSpPr>
        <p:spPr bwMode="auto">
          <a:xfrm>
            <a:off x="3358872" y="3747428"/>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6" name="Oval 72">
            <a:extLst>
              <a:ext uri="{FF2B5EF4-FFF2-40B4-BE49-F238E27FC236}">
                <a16:creationId xmlns:a16="http://schemas.microsoft.com/office/drawing/2014/main" id="{0A82C88F-65DC-4C56-A59C-A8A86C3016CA}"/>
              </a:ext>
            </a:extLst>
          </p:cNvPr>
          <p:cNvSpPr>
            <a:spLocks noChangeArrowheads="1"/>
          </p:cNvSpPr>
          <p:nvPr/>
        </p:nvSpPr>
        <p:spPr bwMode="auto">
          <a:xfrm>
            <a:off x="3205994" y="3701410"/>
            <a:ext cx="71943"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7" name="Oval 73">
            <a:extLst>
              <a:ext uri="{FF2B5EF4-FFF2-40B4-BE49-F238E27FC236}">
                <a16:creationId xmlns:a16="http://schemas.microsoft.com/office/drawing/2014/main" id="{A8AE121E-4881-410D-853D-D72E434115FD}"/>
              </a:ext>
            </a:extLst>
          </p:cNvPr>
          <p:cNvSpPr>
            <a:spLocks noChangeArrowheads="1"/>
          </p:cNvSpPr>
          <p:nvPr/>
        </p:nvSpPr>
        <p:spPr bwMode="auto">
          <a:xfrm>
            <a:off x="3062110" y="3684367"/>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8" name="Oval 74">
            <a:extLst>
              <a:ext uri="{FF2B5EF4-FFF2-40B4-BE49-F238E27FC236}">
                <a16:creationId xmlns:a16="http://schemas.microsoft.com/office/drawing/2014/main" id="{31E23D32-A20C-4E0D-9AEF-BA6E5B00AE4D}"/>
              </a:ext>
            </a:extLst>
          </p:cNvPr>
          <p:cNvSpPr>
            <a:spLocks noChangeArrowheads="1"/>
          </p:cNvSpPr>
          <p:nvPr/>
        </p:nvSpPr>
        <p:spPr bwMode="auto">
          <a:xfrm>
            <a:off x="3040526" y="3657098"/>
            <a:ext cx="73742"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49" name="Oval 75">
            <a:extLst>
              <a:ext uri="{FF2B5EF4-FFF2-40B4-BE49-F238E27FC236}">
                <a16:creationId xmlns:a16="http://schemas.microsoft.com/office/drawing/2014/main" id="{25324892-F095-4D8B-B33A-C61C95B950CF}"/>
              </a:ext>
            </a:extLst>
          </p:cNvPr>
          <p:cNvSpPr>
            <a:spLocks noChangeArrowheads="1"/>
          </p:cNvSpPr>
          <p:nvPr/>
        </p:nvSpPr>
        <p:spPr bwMode="auto">
          <a:xfrm>
            <a:off x="3015347" y="3636646"/>
            <a:ext cx="75540"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0" name="Oval 76">
            <a:extLst>
              <a:ext uri="{FF2B5EF4-FFF2-40B4-BE49-F238E27FC236}">
                <a16:creationId xmlns:a16="http://schemas.microsoft.com/office/drawing/2014/main" id="{A343CEF2-4EC3-4F9C-83E2-D8D98BFAE4E3}"/>
              </a:ext>
            </a:extLst>
          </p:cNvPr>
          <p:cNvSpPr>
            <a:spLocks noChangeArrowheads="1"/>
          </p:cNvSpPr>
          <p:nvPr/>
        </p:nvSpPr>
        <p:spPr bwMode="auto">
          <a:xfrm>
            <a:off x="2999161" y="3636646"/>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1" name="Oval 77">
            <a:extLst>
              <a:ext uri="{FF2B5EF4-FFF2-40B4-BE49-F238E27FC236}">
                <a16:creationId xmlns:a16="http://schemas.microsoft.com/office/drawing/2014/main" id="{2794901B-4423-458B-98AC-BDA399017995}"/>
              </a:ext>
            </a:extLst>
          </p:cNvPr>
          <p:cNvSpPr>
            <a:spLocks noChangeArrowheads="1"/>
          </p:cNvSpPr>
          <p:nvPr/>
        </p:nvSpPr>
        <p:spPr bwMode="auto">
          <a:xfrm>
            <a:off x="2995565" y="3556543"/>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2" name="Oval 78">
            <a:extLst>
              <a:ext uri="{FF2B5EF4-FFF2-40B4-BE49-F238E27FC236}">
                <a16:creationId xmlns:a16="http://schemas.microsoft.com/office/drawing/2014/main" id="{5503BB9E-0D46-464F-A092-2554CB8634A4}"/>
              </a:ext>
            </a:extLst>
          </p:cNvPr>
          <p:cNvSpPr>
            <a:spLocks noChangeArrowheads="1"/>
          </p:cNvSpPr>
          <p:nvPr/>
        </p:nvSpPr>
        <p:spPr bwMode="auto">
          <a:xfrm>
            <a:off x="2959592" y="3473031"/>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3" name="Oval 79">
            <a:extLst>
              <a:ext uri="{FF2B5EF4-FFF2-40B4-BE49-F238E27FC236}">
                <a16:creationId xmlns:a16="http://schemas.microsoft.com/office/drawing/2014/main" id="{71EF0CCA-7377-485C-A179-E8688DB9DF7A}"/>
              </a:ext>
            </a:extLst>
          </p:cNvPr>
          <p:cNvSpPr>
            <a:spLocks noChangeArrowheads="1"/>
          </p:cNvSpPr>
          <p:nvPr/>
        </p:nvSpPr>
        <p:spPr bwMode="auto">
          <a:xfrm>
            <a:off x="2955996" y="3473031"/>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4" name="Oval 80">
            <a:extLst>
              <a:ext uri="{FF2B5EF4-FFF2-40B4-BE49-F238E27FC236}">
                <a16:creationId xmlns:a16="http://schemas.microsoft.com/office/drawing/2014/main" id="{4BB12474-2F85-45D0-8092-20EE77A98B43}"/>
              </a:ext>
            </a:extLst>
          </p:cNvPr>
          <p:cNvSpPr>
            <a:spLocks noChangeArrowheads="1"/>
          </p:cNvSpPr>
          <p:nvPr/>
        </p:nvSpPr>
        <p:spPr bwMode="auto">
          <a:xfrm>
            <a:off x="2878656" y="3396336"/>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5" name="Oval 81">
            <a:extLst>
              <a:ext uri="{FF2B5EF4-FFF2-40B4-BE49-F238E27FC236}">
                <a16:creationId xmlns:a16="http://schemas.microsoft.com/office/drawing/2014/main" id="{BCF1AB3E-9483-4BCF-A1B7-1F1BF7E02703}"/>
              </a:ext>
            </a:extLst>
          </p:cNvPr>
          <p:cNvSpPr>
            <a:spLocks noChangeArrowheads="1"/>
          </p:cNvSpPr>
          <p:nvPr/>
        </p:nvSpPr>
        <p:spPr bwMode="auto">
          <a:xfrm>
            <a:off x="2657434" y="3358841"/>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6" name="Oval 82">
            <a:extLst>
              <a:ext uri="{FF2B5EF4-FFF2-40B4-BE49-F238E27FC236}">
                <a16:creationId xmlns:a16="http://schemas.microsoft.com/office/drawing/2014/main" id="{98224A36-16A3-4E00-8232-FF2F2D8E5B28}"/>
              </a:ext>
            </a:extLst>
          </p:cNvPr>
          <p:cNvSpPr>
            <a:spLocks noChangeArrowheads="1"/>
          </p:cNvSpPr>
          <p:nvPr/>
        </p:nvSpPr>
        <p:spPr bwMode="auto">
          <a:xfrm>
            <a:off x="2581895" y="3178182"/>
            <a:ext cx="71943"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7" name="Oval 83">
            <a:extLst>
              <a:ext uri="{FF2B5EF4-FFF2-40B4-BE49-F238E27FC236}">
                <a16:creationId xmlns:a16="http://schemas.microsoft.com/office/drawing/2014/main" id="{26F0A4BC-5382-4EEE-B29B-46289D7DC32A}"/>
              </a:ext>
            </a:extLst>
          </p:cNvPr>
          <p:cNvSpPr>
            <a:spLocks noChangeArrowheads="1"/>
          </p:cNvSpPr>
          <p:nvPr/>
        </p:nvSpPr>
        <p:spPr bwMode="auto">
          <a:xfrm>
            <a:off x="2562111" y="3159435"/>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8" name="Oval 84">
            <a:extLst>
              <a:ext uri="{FF2B5EF4-FFF2-40B4-BE49-F238E27FC236}">
                <a16:creationId xmlns:a16="http://schemas.microsoft.com/office/drawing/2014/main" id="{36D9583B-264B-4416-B7B7-804C3983ED2E}"/>
              </a:ext>
            </a:extLst>
          </p:cNvPr>
          <p:cNvSpPr>
            <a:spLocks noChangeArrowheads="1"/>
          </p:cNvSpPr>
          <p:nvPr/>
        </p:nvSpPr>
        <p:spPr bwMode="auto">
          <a:xfrm>
            <a:off x="2416428" y="3065697"/>
            <a:ext cx="71943"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59" name="Oval 85">
            <a:extLst>
              <a:ext uri="{FF2B5EF4-FFF2-40B4-BE49-F238E27FC236}">
                <a16:creationId xmlns:a16="http://schemas.microsoft.com/office/drawing/2014/main" id="{2611DA65-5D2B-4321-B55B-700D33A00C84}"/>
              </a:ext>
            </a:extLst>
          </p:cNvPr>
          <p:cNvSpPr>
            <a:spLocks noChangeArrowheads="1"/>
          </p:cNvSpPr>
          <p:nvPr/>
        </p:nvSpPr>
        <p:spPr bwMode="auto">
          <a:xfrm>
            <a:off x="2254559" y="3065697"/>
            <a:ext cx="70144"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0" name="Oval 86">
            <a:extLst>
              <a:ext uri="{FF2B5EF4-FFF2-40B4-BE49-F238E27FC236}">
                <a16:creationId xmlns:a16="http://schemas.microsoft.com/office/drawing/2014/main" id="{83EB7877-800B-423B-9ADA-8629DD74F9F6}"/>
              </a:ext>
            </a:extLst>
          </p:cNvPr>
          <p:cNvSpPr>
            <a:spLocks noChangeArrowheads="1"/>
          </p:cNvSpPr>
          <p:nvPr/>
        </p:nvSpPr>
        <p:spPr bwMode="auto">
          <a:xfrm>
            <a:off x="2180817" y="2990707"/>
            <a:ext cx="70144"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1" name="Oval 87">
            <a:extLst>
              <a:ext uri="{FF2B5EF4-FFF2-40B4-BE49-F238E27FC236}">
                <a16:creationId xmlns:a16="http://schemas.microsoft.com/office/drawing/2014/main" id="{42A63479-9149-46B4-B304-E69DF12518E6}"/>
              </a:ext>
            </a:extLst>
          </p:cNvPr>
          <p:cNvSpPr>
            <a:spLocks noChangeArrowheads="1"/>
          </p:cNvSpPr>
          <p:nvPr/>
        </p:nvSpPr>
        <p:spPr bwMode="auto">
          <a:xfrm>
            <a:off x="1930817" y="279130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2" name="Oval 88">
            <a:extLst>
              <a:ext uri="{FF2B5EF4-FFF2-40B4-BE49-F238E27FC236}">
                <a16:creationId xmlns:a16="http://schemas.microsoft.com/office/drawing/2014/main" id="{4C7E597C-6AA1-4BCD-AB21-B26DA7A633CE}"/>
              </a:ext>
            </a:extLst>
          </p:cNvPr>
          <p:cNvSpPr>
            <a:spLocks noChangeArrowheads="1"/>
          </p:cNvSpPr>
          <p:nvPr/>
        </p:nvSpPr>
        <p:spPr bwMode="auto">
          <a:xfrm>
            <a:off x="1788731" y="2649841"/>
            <a:ext cx="75540"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3" name="Oval 89">
            <a:extLst>
              <a:ext uri="{FF2B5EF4-FFF2-40B4-BE49-F238E27FC236}">
                <a16:creationId xmlns:a16="http://schemas.microsoft.com/office/drawing/2014/main" id="{980C40E8-5484-4A8D-A289-BFA3306B6EAF}"/>
              </a:ext>
            </a:extLst>
          </p:cNvPr>
          <p:cNvSpPr>
            <a:spLocks noChangeArrowheads="1"/>
          </p:cNvSpPr>
          <p:nvPr/>
        </p:nvSpPr>
        <p:spPr bwMode="auto">
          <a:xfrm>
            <a:off x="1761753" y="2528834"/>
            <a:ext cx="73742" cy="68174"/>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4" name="Oval 90">
            <a:extLst>
              <a:ext uri="{FF2B5EF4-FFF2-40B4-BE49-F238E27FC236}">
                <a16:creationId xmlns:a16="http://schemas.microsoft.com/office/drawing/2014/main" id="{8EFF63E0-B2E3-489B-A7B3-DC2AB1A30BEC}"/>
              </a:ext>
            </a:extLst>
          </p:cNvPr>
          <p:cNvSpPr>
            <a:spLocks noChangeArrowheads="1"/>
          </p:cNvSpPr>
          <p:nvPr/>
        </p:nvSpPr>
        <p:spPr bwMode="auto">
          <a:xfrm>
            <a:off x="1750961" y="2479408"/>
            <a:ext cx="73742" cy="66469"/>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5" name="Oval 91">
            <a:extLst>
              <a:ext uri="{FF2B5EF4-FFF2-40B4-BE49-F238E27FC236}">
                <a16:creationId xmlns:a16="http://schemas.microsoft.com/office/drawing/2014/main" id="{C8A9B42F-B08C-4B92-97EC-3467A1F46BDB}"/>
              </a:ext>
            </a:extLst>
          </p:cNvPr>
          <p:cNvSpPr>
            <a:spLocks noChangeArrowheads="1"/>
          </p:cNvSpPr>
          <p:nvPr/>
        </p:nvSpPr>
        <p:spPr bwMode="auto">
          <a:xfrm>
            <a:off x="5029730" y="4545051"/>
            <a:ext cx="70144" cy="6987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6" name="Freeform 92">
            <a:extLst>
              <a:ext uri="{FF2B5EF4-FFF2-40B4-BE49-F238E27FC236}">
                <a16:creationId xmlns:a16="http://schemas.microsoft.com/office/drawing/2014/main" id="{790D037C-4CA3-4E96-9FF1-46A42D7B96EC}"/>
              </a:ext>
            </a:extLst>
          </p:cNvPr>
          <p:cNvSpPr>
            <a:spLocks/>
          </p:cNvSpPr>
          <p:nvPr/>
        </p:nvSpPr>
        <p:spPr bwMode="auto">
          <a:xfrm>
            <a:off x="1405639" y="2343063"/>
            <a:ext cx="4028768" cy="2449117"/>
          </a:xfrm>
          <a:custGeom>
            <a:avLst/>
            <a:gdLst>
              <a:gd name="T0" fmla="*/ 1564 w 2240"/>
              <a:gd name="T1" fmla="*/ 1437 h 1437"/>
              <a:gd name="T2" fmla="*/ 1150 w 2240"/>
              <a:gd name="T3" fmla="*/ 1390 h 1437"/>
              <a:gd name="T4" fmla="*/ 1076 w 2240"/>
              <a:gd name="T5" fmla="*/ 1354 h 1437"/>
              <a:gd name="T6" fmla="*/ 907 w 2240"/>
              <a:gd name="T7" fmla="*/ 1325 h 1437"/>
              <a:gd name="T8" fmla="*/ 892 w 2240"/>
              <a:gd name="T9" fmla="*/ 1284 h 1437"/>
              <a:gd name="T10" fmla="*/ 886 w 2240"/>
              <a:gd name="T11" fmla="*/ 1266 h 1437"/>
              <a:gd name="T12" fmla="*/ 866 w 2240"/>
              <a:gd name="T13" fmla="*/ 1241 h 1437"/>
              <a:gd name="T14" fmla="*/ 805 w 2240"/>
              <a:gd name="T15" fmla="*/ 1213 h 1437"/>
              <a:gd name="T16" fmla="*/ 690 w 2240"/>
              <a:gd name="T17" fmla="*/ 1186 h 1437"/>
              <a:gd name="T18" fmla="*/ 668 w 2240"/>
              <a:gd name="T19" fmla="*/ 1162 h 1437"/>
              <a:gd name="T20" fmla="*/ 654 w 2240"/>
              <a:gd name="T21" fmla="*/ 1138 h 1437"/>
              <a:gd name="T22" fmla="*/ 500 w 2240"/>
              <a:gd name="T23" fmla="*/ 1093 h 1437"/>
              <a:gd name="T24" fmla="*/ 474 w 2240"/>
              <a:gd name="T25" fmla="*/ 1076 h 1437"/>
              <a:gd name="T26" fmla="*/ 464 w 2240"/>
              <a:gd name="T27" fmla="*/ 1050 h 1437"/>
              <a:gd name="T28" fmla="*/ 458 w 2240"/>
              <a:gd name="T29" fmla="*/ 1025 h 1437"/>
              <a:gd name="T30" fmla="*/ 455 w 2240"/>
              <a:gd name="T31" fmla="*/ 1009 h 1437"/>
              <a:gd name="T32" fmla="*/ 447 w 2240"/>
              <a:gd name="T33" fmla="*/ 926 h 1437"/>
              <a:gd name="T34" fmla="*/ 443 w 2240"/>
              <a:gd name="T35" fmla="*/ 889 h 1437"/>
              <a:gd name="T36" fmla="*/ 439 w 2240"/>
              <a:gd name="T37" fmla="*/ 838 h 1437"/>
              <a:gd name="T38" fmla="*/ 433 w 2240"/>
              <a:gd name="T39" fmla="*/ 826 h 1437"/>
              <a:gd name="T40" fmla="*/ 427 w 2240"/>
              <a:gd name="T41" fmla="*/ 685 h 1437"/>
              <a:gd name="T42" fmla="*/ 364 w 2240"/>
              <a:gd name="T43" fmla="*/ 669 h 1437"/>
              <a:gd name="T44" fmla="*/ 317 w 2240"/>
              <a:gd name="T45" fmla="*/ 648 h 1437"/>
              <a:gd name="T46" fmla="*/ 245 w 2240"/>
              <a:gd name="T47" fmla="*/ 630 h 1437"/>
              <a:gd name="T48" fmla="*/ 235 w 2240"/>
              <a:gd name="T49" fmla="*/ 610 h 1437"/>
              <a:gd name="T50" fmla="*/ 231 w 2240"/>
              <a:gd name="T51" fmla="*/ 575 h 1437"/>
              <a:gd name="T52" fmla="*/ 225 w 2240"/>
              <a:gd name="T53" fmla="*/ 530 h 1437"/>
              <a:gd name="T54" fmla="*/ 217 w 2240"/>
              <a:gd name="T55" fmla="*/ 488 h 1437"/>
              <a:gd name="T56" fmla="*/ 210 w 2240"/>
              <a:gd name="T57" fmla="*/ 447 h 1437"/>
              <a:gd name="T58" fmla="*/ 206 w 2240"/>
              <a:gd name="T59" fmla="*/ 245 h 1437"/>
              <a:gd name="T60" fmla="*/ 202 w 2240"/>
              <a:gd name="T61" fmla="*/ 188 h 1437"/>
              <a:gd name="T62" fmla="*/ 192 w 2240"/>
              <a:gd name="T63" fmla="*/ 133 h 1437"/>
              <a:gd name="T64" fmla="*/ 168 w 2240"/>
              <a:gd name="T65" fmla="*/ 94 h 1437"/>
              <a:gd name="T66" fmla="*/ 145 w 2240"/>
              <a:gd name="T67" fmla="*/ 78 h 1437"/>
              <a:gd name="T68" fmla="*/ 119 w 2240"/>
              <a:gd name="T69" fmla="*/ 37 h 1437"/>
              <a:gd name="T70" fmla="*/ 90 w 2240"/>
              <a:gd name="T71" fmla="*/ 21 h 1437"/>
              <a:gd name="T72" fmla="*/ 0 w 2240"/>
              <a:gd name="T73"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0" h="1437">
                <a:moveTo>
                  <a:pt x="2240" y="1437"/>
                </a:moveTo>
                <a:lnTo>
                  <a:pt x="1564" y="1437"/>
                </a:lnTo>
                <a:lnTo>
                  <a:pt x="1564" y="1390"/>
                </a:lnTo>
                <a:lnTo>
                  <a:pt x="1150" y="1390"/>
                </a:lnTo>
                <a:lnTo>
                  <a:pt x="1150" y="1354"/>
                </a:lnTo>
                <a:lnTo>
                  <a:pt x="1076" y="1354"/>
                </a:lnTo>
                <a:lnTo>
                  <a:pt x="1076" y="1325"/>
                </a:lnTo>
                <a:lnTo>
                  <a:pt x="907" y="1325"/>
                </a:lnTo>
                <a:lnTo>
                  <a:pt x="907" y="1284"/>
                </a:lnTo>
                <a:lnTo>
                  <a:pt x="892" y="1284"/>
                </a:lnTo>
                <a:lnTo>
                  <a:pt x="892" y="1266"/>
                </a:lnTo>
                <a:lnTo>
                  <a:pt x="886" y="1266"/>
                </a:lnTo>
                <a:lnTo>
                  <a:pt x="886" y="1241"/>
                </a:lnTo>
                <a:lnTo>
                  <a:pt x="866" y="1241"/>
                </a:lnTo>
                <a:lnTo>
                  <a:pt x="866" y="1213"/>
                </a:lnTo>
                <a:lnTo>
                  <a:pt x="805" y="1213"/>
                </a:lnTo>
                <a:lnTo>
                  <a:pt x="805" y="1186"/>
                </a:lnTo>
                <a:lnTo>
                  <a:pt x="690" y="1186"/>
                </a:lnTo>
                <a:lnTo>
                  <a:pt x="690" y="1162"/>
                </a:lnTo>
                <a:lnTo>
                  <a:pt x="668" y="1162"/>
                </a:lnTo>
                <a:lnTo>
                  <a:pt x="668" y="1138"/>
                </a:lnTo>
                <a:lnTo>
                  <a:pt x="654" y="1138"/>
                </a:lnTo>
                <a:lnTo>
                  <a:pt x="654" y="1093"/>
                </a:lnTo>
                <a:lnTo>
                  <a:pt x="500" y="1093"/>
                </a:lnTo>
                <a:lnTo>
                  <a:pt x="500" y="1076"/>
                </a:lnTo>
                <a:lnTo>
                  <a:pt x="474" y="1076"/>
                </a:lnTo>
                <a:lnTo>
                  <a:pt x="474" y="1050"/>
                </a:lnTo>
                <a:lnTo>
                  <a:pt x="464" y="1050"/>
                </a:lnTo>
                <a:lnTo>
                  <a:pt x="464" y="1025"/>
                </a:lnTo>
                <a:lnTo>
                  <a:pt x="458" y="1025"/>
                </a:lnTo>
                <a:lnTo>
                  <a:pt x="458" y="1009"/>
                </a:lnTo>
                <a:lnTo>
                  <a:pt x="455" y="1009"/>
                </a:lnTo>
                <a:lnTo>
                  <a:pt x="455" y="926"/>
                </a:lnTo>
                <a:lnTo>
                  <a:pt x="447" y="926"/>
                </a:lnTo>
                <a:lnTo>
                  <a:pt x="447" y="889"/>
                </a:lnTo>
                <a:lnTo>
                  <a:pt x="443" y="889"/>
                </a:lnTo>
                <a:lnTo>
                  <a:pt x="443" y="838"/>
                </a:lnTo>
                <a:lnTo>
                  <a:pt x="439" y="838"/>
                </a:lnTo>
                <a:lnTo>
                  <a:pt x="439" y="826"/>
                </a:lnTo>
                <a:lnTo>
                  <a:pt x="433" y="826"/>
                </a:lnTo>
                <a:lnTo>
                  <a:pt x="433" y="685"/>
                </a:lnTo>
                <a:lnTo>
                  <a:pt x="427" y="685"/>
                </a:lnTo>
                <a:lnTo>
                  <a:pt x="427" y="669"/>
                </a:lnTo>
                <a:lnTo>
                  <a:pt x="364" y="669"/>
                </a:lnTo>
                <a:lnTo>
                  <a:pt x="364" y="648"/>
                </a:lnTo>
                <a:lnTo>
                  <a:pt x="317" y="648"/>
                </a:lnTo>
                <a:lnTo>
                  <a:pt x="317" y="630"/>
                </a:lnTo>
                <a:lnTo>
                  <a:pt x="245" y="630"/>
                </a:lnTo>
                <a:lnTo>
                  <a:pt x="245" y="610"/>
                </a:lnTo>
                <a:lnTo>
                  <a:pt x="235" y="610"/>
                </a:lnTo>
                <a:lnTo>
                  <a:pt x="235" y="575"/>
                </a:lnTo>
                <a:lnTo>
                  <a:pt x="231" y="575"/>
                </a:lnTo>
                <a:lnTo>
                  <a:pt x="231" y="530"/>
                </a:lnTo>
                <a:lnTo>
                  <a:pt x="225" y="530"/>
                </a:lnTo>
                <a:lnTo>
                  <a:pt x="225" y="488"/>
                </a:lnTo>
                <a:lnTo>
                  <a:pt x="217" y="488"/>
                </a:lnTo>
                <a:lnTo>
                  <a:pt x="217" y="447"/>
                </a:lnTo>
                <a:lnTo>
                  <a:pt x="210" y="447"/>
                </a:lnTo>
                <a:lnTo>
                  <a:pt x="210" y="245"/>
                </a:lnTo>
                <a:lnTo>
                  <a:pt x="206" y="245"/>
                </a:lnTo>
                <a:lnTo>
                  <a:pt x="206" y="188"/>
                </a:lnTo>
                <a:lnTo>
                  <a:pt x="202" y="188"/>
                </a:lnTo>
                <a:lnTo>
                  <a:pt x="202" y="133"/>
                </a:lnTo>
                <a:lnTo>
                  <a:pt x="192" y="133"/>
                </a:lnTo>
                <a:lnTo>
                  <a:pt x="192" y="94"/>
                </a:lnTo>
                <a:lnTo>
                  <a:pt x="168" y="94"/>
                </a:lnTo>
                <a:lnTo>
                  <a:pt x="168" y="78"/>
                </a:lnTo>
                <a:lnTo>
                  <a:pt x="145" y="78"/>
                </a:lnTo>
                <a:lnTo>
                  <a:pt x="145" y="37"/>
                </a:lnTo>
                <a:lnTo>
                  <a:pt x="119" y="37"/>
                </a:lnTo>
                <a:lnTo>
                  <a:pt x="119" y="21"/>
                </a:lnTo>
                <a:lnTo>
                  <a:pt x="90" y="21"/>
                </a:lnTo>
                <a:lnTo>
                  <a:pt x="90" y="0"/>
                </a:lnTo>
                <a:lnTo>
                  <a:pt x="0" y="0"/>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7" name="Freeform 93">
            <a:extLst>
              <a:ext uri="{FF2B5EF4-FFF2-40B4-BE49-F238E27FC236}">
                <a16:creationId xmlns:a16="http://schemas.microsoft.com/office/drawing/2014/main" id="{57770A98-A2D0-4283-8909-804CFAABD45F}"/>
              </a:ext>
            </a:extLst>
          </p:cNvPr>
          <p:cNvSpPr>
            <a:spLocks/>
          </p:cNvSpPr>
          <p:nvPr/>
        </p:nvSpPr>
        <p:spPr bwMode="auto">
          <a:xfrm>
            <a:off x="1405639" y="2343063"/>
            <a:ext cx="4066539" cy="2362195"/>
          </a:xfrm>
          <a:custGeom>
            <a:avLst/>
            <a:gdLst>
              <a:gd name="T0" fmla="*/ 2105 w 2261"/>
              <a:gd name="T1" fmla="*/ 1311 h 1386"/>
              <a:gd name="T2" fmla="*/ 2003 w 2261"/>
              <a:gd name="T3" fmla="*/ 1280 h 1386"/>
              <a:gd name="T4" fmla="*/ 1969 w 2261"/>
              <a:gd name="T5" fmla="*/ 1221 h 1386"/>
              <a:gd name="T6" fmla="*/ 1758 w 2261"/>
              <a:gd name="T7" fmla="*/ 1180 h 1386"/>
              <a:gd name="T8" fmla="*/ 1666 w 2261"/>
              <a:gd name="T9" fmla="*/ 1140 h 1386"/>
              <a:gd name="T10" fmla="*/ 1395 w 2261"/>
              <a:gd name="T11" fmla="*/ 1103 h 1386"/>
              <a:gd name="T12" fmla="*/ 1383 w 2261"/>
              <a:gd name="T13" fmla="*/ 1066 h 1386"/>
              <a:gd name="T14" fmla="*/ 1358 w 2261"/>
              <a:gd name="T15" fmla="*/ 1054 h 1386"/>
              <a:gd name="T16" fmla="*/ 1350 w 2261"/>
              <a:gd name="T17" fmla="*/ 1011 h 1386"/>
              <a:gd name="T18" fmla="*/ 1333 w 2261"/>
              <a:gd name="T19" fmla="*/ 993 h 1386"/>
              <a:gd name="T20" fmla="*/ 1329 w 2261"/>
              <a:gd name="T21" fmla="*/ 979 h 1386"/>
              <a:gd name="T22" fmla="*/ 1270 w 2261"/>
              <a:gd name="T23" fmla="*/ 970 h 1386"/>
              <a:gd name="T24" fmla="*/ 1237 w 2261"/>
              <a:gd name="T25" fmla="*/ 940 h 1386"/>
              <a:gd name="T26" fmla="*/ 1158 w 2261"/>
              <a:gd name="T27" fmla="*/ 926 h 1386"/>
              <a:gd name="T28" fmla="*/ 1154 w 2261"/>
              <a:gd name="T29" fmla="*/ 897 h 1386"/>
              <a:gd name="T30" fmla="*/ 1121 w 2261"/>
              <a:gd name="T31" fmla="*/ 881 h 1386"/>
              <a:gd name="T32" fmla="*/ 1111 w 2261"/>
              <a:gd name="T33" fmla="*/ 844 h 1386"/>
              <a:gd name="T34" fmla="*/ 952 w 2261"/>
              <a:gd name="T35" fmla="*/ 816 h 1386"/>
              <a:gd name="T36" fmla="*/ 937 w 2261"/>
              <a:gd name="T37" fmla="*/ 789 h 1386"/>
              <a:gd name="T38" fmla="*/ 907 w 2261"/>
              <a:gd name="T39" fmla="*/ 779 h 1386"/>
              <a:gd name="T40" fmla="*/ 903 w 2261"/>
              <a:gd name="T41" fmla="*/ 697 h 1386"/>
              <a:gd name="T42" fmla="*/ 882 w 2261"/>
              <a:gd name="T43" fmla="*/ 683 h 1386"/>
              <a:gd name="T44" fmla="*/ 878 w 2261"/>
              <a:gd name="T45" fmla="*/ 661 h 1386"/>
              <a:gd name="T46" fmla="*/ 841 w 2261"/>
              <a:gd name="T47" fmla="*/ 653 h 1386"/>
              <a:gd name="T48" fmla="*/ 764 w 2261"/>
              <a:gd name="T49" fmla="*/ 628 h 1386"/>
              <a:gd name="T50" fmla="*/ 715 w 2261"/>
              <a:gd name="T51" fmla="*/ 616 h 1386"/>
              <a:gd name="T52" fmla="*/ 705 w 2261"/>
              <a:gd name="T53" fmla="*/ 593 h 1386"/>
              <a:gd name="T54" fmla="*/ 690 w 2261"/>
              <a:gd name="T55" fmla="*/ 585 h 1386"/>
              <a:gd name="T56" fmla="*/ 688 w 2261"/>
              <a:gd name="T57" fmla="*/ 553 h 1386"/>
              <a:gd name="T58" fmla="*/ 682 w 2261"/>
              <a:gd name="T59" fmla="*/ 549 h 1386"/>
              <a:gd name="T60" fmla="*/ 680 w 2261"/>
              <a:gd name="T61" fmla="*/ 528 h 1386"/>
              <a:gd name="T62" fmla="*/ 674 w 2261"/>
              <a:gd name="T63" fmla="*/ 504 h 1386"/>
              <a:gd name="T64" fmla="*/ 660 w 2261"/>
              <a:gd name="T65" fmla="*/ 485 h 1386"/>
              <a:gd name="T66" fmla="*/ 654 w 2261"/>
              <a:gd name="T67" fmla="*/ 475 h 1386"/>
              <a:gd name="T68" fmla="*/ 484 w 2261"/>
              <a:gd name="T69" fmla="*/ 430 h 1386"/>
              <a:gd name="T70" fmla="*/ 456 w 2261"/>
              <a:gd name="T71" fmla="*/ 424 h 1386"/>
              <a:gd name="T72" fmla="*/ 451 w 2261"/>
              <a:gd name="T73" fmla="*/ 365 h 1386"/>
              <a:gd name="T74" fmla="*/ 443 w 2261"/>
              <a:gd name="T75" fmla="*/ 355 h 1386"/>
              <a:gd name="T76" fmla="*/ 435 w 2261"/>
              <a:gd name="T77" fmla="*/ 327 h 1386"/>
              <a:gd name="T78" fmla="*/ 349 w 2261"/>
              <a:gd name="T79" fmla="*/ 316 h 1386"/>
              <a:gd name="T80" fmla="*/ 325 w 2261"/>
              <a:gd name="T81" fmla="*/ 296 h 1386"/>
              <a:gd name="T82" fmla="*/ 278 w 2261"/>
              <a:gd name="T83" fmla="*/ 282 h 1386"/>
              <a:gd name="T84" fmla="*/ 270 w 2261"/>
              <a:gd name="T85" fmla="*/ 265 h 1386"/>
              <a:gd name="T86" fmla="*/ 247 w 2261"/>
              <a:gd name="T87" fmla="*/ 243 h 1386"/>
              <a:gd name="T88" fmla="*/ 241 w 2261"/>
              <a:gd name="T89" fmla="*/ 200 h 1386"/>
              <a:gd name="T90" fmla="*/ 225 w 2261"/>
              <a:gd name="T91" fmla="*/ 170 h 1386"/>
              <a:gd name="T92" fmla="*/ 223 w 2261"/>
              <a:gd name="T93" fmla="*/ 129 h 1386"/>
              <a:gd name="T94" fmla="*/ 213 w 2261"/>
              <a:gd name="T95" fmla="*/ 109 h 1386"/>
              <a:gd name="T96" fmla="*/ 210 w 2261"/>
              <a:gd name="T97" fmla="*/ 82 h 1386"/>
              <a:gd name="T98" fmla="*/ 188 w 2261"/>
              <a:gd name="T99" fmla="*/ 70 h 1386"/>
              <a:gd name="T100" fmla="*/ 168 w 2261"/>
              <a:gd name="T101" fmla="*/ 49 h 1386"/>
              <a:gd name="T102" fmla="*/ 61 w 2261"/>
              <a:gd name="T103" fmla="*/ 39 h 1386"/>
              <a:gd name="T104" fmla="*/ 53 w 2261"/>
              <a:gd name="T105" fmla="*/ 11 h 1386"/>
              <a:gd name="T106" fmla="*/ 0 w 2261"/>
              <a:gd name="T10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1" h="1386">
                <a:moveTo>
                  <a:pt x="2261" y="1386"/>
                </a:moveTo>
                <a:lnTo>
                  <a:pt x="2105" y="1386"/>
                </a:lnTo>
                <a:lnTo>
                  <a:pt x="2105" y="1311"/>
                </a:lnTo>
                <a:lnTo>
                  <a:pt x="2026" y="1311"/>
                </a:lnTo>
                <a:lnTo>
                  <a:pt x="2026" y="1280"/>
                </a:lnTo>
                <a:lnTo>
                  <a:pt x="2003" y="1280"/>
                </a:lnTo>
                <a:lnTo>
                  <a:pt x="2003" y="1250"/>
                </a:lnTo>
                <a:lnTo>
                  <a:pt x="1969" y="1250"/>
                </a:lnTo>
                <a:lnTo>
                  <a:pt x="1969" y="1221"/>
                </a:lnTo>
                <a:lnTo>
                  <a:pt x="1781" y="1221"/>
                </a:lnTo>
                <a:lnTo>
                  <a:pt x="1781" y="1180"/>
                </a:lnTo>
                <a:lnTo>
                  <a:pt x="1758" y="1180"/>
                </a:lnTo>
                <a:lnTo>
                  <a:pt x="1758" y="1160"/>
                </a:lnTo>
                <a:lnTo>
                  <a:pt x="1666" y="1160"/>
                </a:lnTo>
                <a:lnTo>
                  <a:pt x="1666" y="1140"/>
                </a:lnTo>
                <a:lnTo>
                  <a:pt x="1601" y="1140"/>
                </a:lnTo>
                <a:lnTo>
                  <a:pt x="1601" y="1103"/>
                </a:lnTo>
                <a:lnTo>
                  <a:pt x="1395" y="1103"/>
                </a:lnTo>
                <a:lnTo>
                  <a:pt x="1395" y="1087"/>
                </a:lnTo>
                <a:lnTo>
                  <a:pt x="1383" y="1087"/>
                </a:lnTo>
                <a:lnTo>
                  <a:pt x="1383" y="1066"/>
                </a:lnTo>
                <a:lnTo>
                  <a:pt x="1372" y="1066"/>
                </a:lnTo>
                <a:lnTo>
                  <a:pt x="1372" y="1054"/>
                </a:lnTo>
                <a:lnTo>
                  <a:pt x="1358" y="1054"/>
                </a:lnTo>
                <a:lnTo>
                  <a:pt x="1358" y="1023"/>
                </a:lnTo>
                <a:lnTo>
                  <a:pt x="1350" y="1023"/>
                </a:lnTo>
                <a:lnTo>
                  <a:pt x="1350" y="1011"/>
                </a:lnTo>
                <a:lnTo>
                  <a:pt x="1340" y="1011"/>
                </a:lnTo>
                <a:lnTo>
                  <a:pt x="1340" y="993"/>
                </a:lnTo>
                <a:lnTo>
                  <a:pt x="1333" y="993"/>
                </a:lnTo>
                <a:lnTo>
                  <a:pt x="1333" y="983"/>
                </a:lnTo>
                <a:lnTo>
                  <a:pt x="1329" y="983"/>
                </a:lnTo>
                <a:lnTo>
                  <a:pt x="1329" y="979"/>
                </a:lnTo>
                <a:lnTo>
                  <a:pt x="1325" y="979"/>
                </a:lnTo>
                <a:lnTo>
                  <a:pt x="1325" y="970"/>
                </a:lnTo>
                <a:lnTo>
                  <a:pt x="1270" y="970"/>
                </a:lnTo>
                <a:lnTo>
                  <a:pt x="1270" y="952"/>
                </a:lnTo>
                <a:lnTo>
                  <a:pt x="1237" y="952"/>
                </a:lnTo>
                <a:lnTo>
                  <a:pt x="1237" y="940"/>
                </a:lnTo>
                <a:lnTo>
                  <a:pt x="1201" y="940"/>
                </a:lnTo>
                <a:lnTo>
                  <a:pt x="1201" y="926"/>
                </a:lnTo>
                <a:lnTo>
                  <a:pt x="1158" y="926"/>
                </a:lnTo>
                <a:lnTo>
                  <a:pt x="1158" y="909"/>
                </a:lnTo>
                <a:lnTo>
                  <a:pt x="1154" y="909"/>
                </a:lnTo>
                <a:lnTo>
                  <a:pt x="1154" y="897"/>
                </a:lnTo>
                <a:lnTo>
                  <a:pt x="1142" y="897"/>
                </a:lnTo>
                <a:lnTo>
                  <a:pt x="1142" y="881"/>
                </a:lnTo>
                <a:lnTo>
                  <a:pt x="1121" y="881"/>
                </a:lnTo>
                <a:lnTo>
                  <a:pt x="1121" y="858"/>
                </a:lnTo>
                <a:lnTo>
                  <a:pt x="1111" y="858"/>
                </a:lnTo>
                <a:lnTo>
                  <a:pt x="1111" y="844"/>
                </a:lnTo>
                <a:lnTo>
                  <a:pt x="1097" y="844"/>
                </a:lnTo>
                <a:lnTo>
                  <a:pt x="1097" y="816"/>
                </a:lnTo>
                <a:lnTo>
                  <a:pt x="952" y="816"/>
                </a:lnTo>
                <a:lnTo>
                  <a:pt x="952" y="807"/>
                </a:lnTo>
                <a:lnTo>
                  <a:pt x="937" y="807"/>
                </a:lnTo>
                <a:lnTo>
                  <a:pt x="937" y="789"/>
                </a:lnTo>
                <a:lnTo>
                  <a:pt x="929" y="789"/>
                </a:lnTo>
                <a:lnTo>
                  <a:pt x="929" y="779"/>
                </a:lnTo>
                <a:lnTo>
                  <a:pt x="907" y="779"/>
                </a:lnTo>
                <a:lnTo>
                  <a:pt x="907" y="732"/>
                </a:lnTo>
                <a:lnTo>
                  <a:pt x="903" y="732"/>
                </a:lnTo>
                <a:lnTo>
                  <a:pt x="903" y="697"/>
                </a:lnTo>
                <a:lnTo>
                  <a:pt x="895" y="697"/>
                </a:lnTo>
                <a:lnTo>
                  <a:pt x="895" y="683"/>
                </a:lnTo>
                <a:lnTo>
                  <a:pt x="882" y="683"/>
                </a:lnTo>
                <a:lnTo>
                  <a:pt x="882" y="671"/>
                </a:lnTo>
                <a:lnTo>
                  <a:pt x="878" y="671"/>
                </a:lnTo>
                <a:lnTo>
                  <a:pt x="878" y="661"/>
                </a:lnTo>
                <a:lnTo>
                  <a:pt x="856" y="661"/>
                </a:lnTo>
                <a:lnTo>
                  <a:pt x="856" y="653"/>
                </a:lnTo>
                <a:lnTo>
                  <a:pt x="841" y="653"/>
                </a:lnTo>
                <a:lnTo>
                  <a:pt x="841" y="638"/>
                </a:lnTo>
                <a:lnTo>
                  <a:pt x="764" y="638"/>
                </a:lnTo>
                <a:lnTo>
                  <a:pt x="764" y="628"/>
                </a:lnTo>
                <a:lnTo>
                  <a:pt x="762" y="628"/>
                </a:lnTo>
                <a:lnTo>
                  <a:pt x="762" y="616"/>
                </a:lnTo>
                <a:lnTo>
                  <a:pt x="715" y="616"/>
                </a:lnTo>
                <a:lnTo>
                  <a:pt x="715" y="608"/>
                </a:lnTo>
                <a:lnTo>
                  <a:pt x="705" y="608"/>
                </a:lnTo>
                <a:lnTo>
                  <a:pt x="705" y="593"/>
                </a:lnTo>
                <a:lnTo>
                  <a:pt x="698" y="593"/>
                </a:lnTo>
                <a:lnTo>
                  <a:pt x="698" y="585"/>
                </a:lnTo>
                <a:lnTo>
                  <a:pt x="690" y="585"/>
                </a:lnTo>
                <a:lnTo>
                  <a:pt x="690" y="561"/>
                </a:lnTo>
                <a:lnTo>
                  <a:pt x="688" y="561"/>
                </a:lnTo>
                <a:lnTo>
                  <a:pt x="688" y="553"/>
                </a:lnTo>
                <a:lnTo>
                  <a:pt x="684" y="553"/>
                </a:lnTo>
                <a:lnTo>
                  <a:pt x="684" y="549"/>
                </a:lnTo>
                <a:lnTo>
                  <a:pt x="682" y="549"/>
                </a:lnTo>
                <a:lnTo>
                  <a:pt x="682" y="538"/>
                </a:lnTo>
                <a:lnTo>
                  <a:pt x="680" y="538"/>
                </a:lnTo>
                <a:lnTo>
                  <a:pt x="680" y="528"/>
                </a:lnTo>
                <a:lnTo>
                  <a:pt x="676" y="528"/>
                </a:lnTo>
                <a:lnTo>
                  <a:pt x="676" y="504"/>
                </a:lnTo>
                <a:lnTo>
                  <a:pt x="674" y="504"/>
                </a:lnTo>
                <a:lnTo>
                  <a:pt x="674" y="500"/>
                </a:lnTo>
                <a:lnTo>
                  <a:pt x="660" y="500"/>
                </a:lnTo>
                <a:lnTo>
                  <a:pt x="660" y="485"/>
                </a:lnTo>
                <a:lnTo>
                  <a:pt x="656" y="485"/>
                </a:lnTo>
                <a:lnTo>
                  <a:pt x="656" y="475"/>
                </a:lnTo>
                <a:lnTo>
                  <a:pt x="654" y="475"/>
                </a:lnTo>
                <a:lnTo>
                  <a:pt x="654" y="443"/>
                </a:lnTo>
                <a:lnTo>
                  <a:pt x="484" y="443"/>
                </a:lnTo>
                <a:lnTo>
                  <a:pt x="484" y="430"/>
                </a:lnTo>
                <a:lnTo>
                  <a:pt x="458" y="430"/>
                </a:lnTo>
                <a:lnTo>
                  <a:pt x="458" y="424"/>
                </a:lnTo>
                <a:lnTo>
                  <a:pt x="456" y="424"/>
                </a:lnTo>
                <a:lnTo>
                  <a:pt x="456" y="398"/>
                </a:lnTo>
                <a:lnTo>
                  <a:pt x="451" y="398"/>
                </a:lnTo>
                <a:lnTo>
                  <a:pt x="451" y="365"/>
                </a:lnTo>
                <a:lnTo>
                  <a:pt x="447" y="365"/>
                </a:lnTo>
                <a:lnTo>
                  <a:pt x="447" y="355"/>
                </a:lnTo>
                <a:lnTo>
                  <a:pt x="443" y="355"/>
                </a:lnTo>
                <a:lnTo>
                  <a:pt x="443" y="345"/>
                </a:lnTo>
                <a:lnTo>
                  <a:pt x="435" y="345"/>
                </a:lnTo>
                <a:lnTo>
                  <a:pt x="435" y="327"/>
                </a:lnTo>
                <a:lnTo>
                  <a:pt x="384" y="327"/>
                </a:lnTo>
                <a:lnTo>
                  <a:pt x="384" y="316"/>
                </a:lnTo>
                <a:lnTo>
                  <a:pt x="349" y="316"/>
                </a:lnTo>
                <a:lnTo>
                  <a:pt x="349" y="306"/>
                </a:lnTo>
                <a:lnTo>
                  <a:pt x="325" y="306"/>
                </a:lnTo>
                <a:lnTo>
                  <a:pt x="325" y="296"/>
                </a:lnTo>
                <a:lnTo>
                  <a:pt x="317" y="296"/>
                </a:lnTo>
                <a:lnTo>
                  <a:pt x="317" y="282"/>
                </a:lnTo>
                <a:lnTo>
                  <a:pt x="278" y="282"/>
                </a:lnTo>
                <a:lnTo>
                  <a:pt x="278" y="272"/>
                </a:lnTo>
                <a:lnTo>
                  <a:pt x="270" y="272"/>
                </a:lnTo>
                <a:lnTo>
                  <a:pt x="270" y="265"/>
                </a:lnTo>
                <a:lnTo>
                  <a:pt x="257" y="265"/>
                </a:lnTo>
                <a:lnTo>
                  <a:pt x="257" y="243"/>
                </a:lnTo>
                <a:lnTo>
                  <a:pt x="247" y="243"/>
                </a:lnTo>
                <a:lnTo>
                  <a:pt x="247" y="221"/>
                </a:lnTo>
                <a:lnTo>
                  <a:pt x="241" y="221"/>
                </a:lnTo>
                <a:lnTo>
                  <a:pt x="241" y="200"/>
                </a:lnTo>
                <a:lnTo>
                  <a:pt x="231" y="200"/>
                </a:lnTo>
                <a:lnTo>
                  <a:pt x="231" y="170"/>
                </a:lnTo>
                <a:lnTo>
                  <a:pt x="225" y="170"/>
                </a:lnTo>
                <a:lnTo>
                  <a:pt x="225" y="147"/>
                </a:lnTo>
                <a:lnTo>
                  <a:pt x="223" y="147"/>
                </a:lnTo>
                <a:lnTo>
                  <a:pt x="223" y="129"/>
                </a:lnTo>
                <a:lnTo>
                  <a:pt x="219" y="129"/>
                </a:lnTo>
                <a:lnTo>
                  <a:pt x="219" y="109"/>
                </a:lnTo>
                <a:lnTo>
                  <a:pt x="213" y="109"/>
                </a:lnTo>
                <a:lnTo>
                  <a:pt x="213" y="98"/>
                </a:lnTo>
                <a:lnTo>
                  <a:pt x="210" y="98"/>
                </a:lnTo>
                <a:lnTo>
                  <a:pt x="210" y="82"/>
                </a:lnTo>
                <a:lnTo>
                  <a:pt x="202" y="82"/>
                </a:lnTo>
                <a:lnTo>
                  <a:pt x="202" y="70"/>
                </a:lnTo>
                <a:lnTo>
                  <a:pt x="188" y="70"/>
                </a:lnTo>
                <a:lnTo>
                  <a:pt x="188" y="62"/>
                </a:lnTo>
                <a:lnTo>
                  <a:pt x="168" y="62"/>
                </a:lnTo>
                <a:lnTo>
                  <a:pt x="168" y="49"/>
                </a:lnTo>
                <a:lnTo>
                  <a:pt x="82" y="49"/>
                </a:lnTo>
                <a:lnTo>
                  <a:pt x="82" y="39"/>
                </a:lnTo>
                <a:lnTo>
                  <a:pt x="61" y="39"/>
                </a:lnTo>
                <a:lnTo>
                  <a:pt x="61" y="29"/>
                </a:lnTo>
                <a:lnTo>
                  <a:pt x="53" y="29"/>
                </a:lnTo>
                <a:lnTo>
                  <a:pt x="53" y="11"/>
                </a:lnTo>
                <a:lnTo>
                  <a:pt x="37" y="11"/>
                </a:lnTo>
                <a:lnTo>
                  <a:pt x="37" y="0"/>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52B6B51-D0E9-444B-AB42-82169BC2464F}"/>
              </a:ext>
            </a:extLst>
          </p:cNvPr>
          <p:cNvSpPr txBox="1"/>
          <p:nvPr/>
        </p:nvSpPr>
        <p:spPr>
          <a:xfrm>
            <a:off x="1232973"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0</a:t>
            </a:r>
          </a:p>
        </p:txBody>
      </p:sp>
      <p:sp>
        <p:nvSpPr>
          <p:cNvPr id="69" name="TextBox 68">
            <a:extLst>
              <a:ext uri="{FF2B5EF4-FFF2-40B4-BE49-F238E27FC236}">
                <a16:creationId xmlns:a16="http://schemas.microsoft.com/office/drawing/2014/main" id="{02C3426F-6500-4DFE-B265-A2C21AB42183}"/>
              </a:ext>
            </a:extLst>
          </p:cNvPr>
          <p:cNvSpPr txBox="1"/>
          <p:nvPr/>
        </p:nvSpPr>
        <p:spPr>
          <a:xfrm>
            <a:off x="1675026"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2</a:t>
            </a:r>
          </a:p>
        </p:txBody>
      </p:sp>
      <p:sp>
        <p:nvSpPr>
          <p:cNvPr id="70" name="TextBox 69">
            <a:extLst>
              <a:ext uri="{FF2B5EF4-FFF2-40B4-BE49-F238E27FC236}">
                <a16:creationId xmlns:a16="http://schemas.microsoft.com/office/drawing/2014/main" id="{ECF3C95D-DEEB-4978-9A5C-EF51569A92BB}"/>
              </a:ext>
            </a:extLst>
          </p:cNvPr>
          <p:cNvSpPr txBox="1"/>
          <p:nvPr/>
        </p:nvSpPr>
        <p:spPr>
          <a:xfrm>
            <a:off x="1906467"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3</a:t>
            </a:r>
          </a:p>
        </p:txBody>
      </p:sp>
      <p:sp>
        <p:nvSpPr>
          <p:cNvPr id="71" name="TextBox 70">
            <a:extLst>
              <a:ext uri="{FF2B5EF4-FFF2-40B4-BE49-F238E27FC236}">
                <a16:creationId xmlns:a16="http://schemas.microsoft.com/office/drawing/2014/main" id="{F99693D7-4D68-4371-9986-61A0F5200C7F}"/>
              </a:ext>
            </a:extLst>
          </p:cNvPr>
          <p:cNvSpPr txBox="1"/>
          <p:nvPr/>
        </p:nvSpPr>
        <p:spPr>
          <a:xfrm>
            <a:off x="2103759"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4</a:t>
            </a:r>
          </a:p>
        </p:txBody>
      </p:sp>
      <p:sp>
        <p:nvSpPr>
          <p:cNvPr id="72" name="TextBox 71">
            <a:extLst>
              <a:ext uri="{FF2B5EF4-FFF2-40B4-BE49-F238E27FC236}">
                <a16:creationId xmlns:a16="http://schemas.microsoft.com/office/drawing/2014/main" id="{5C1842A7-2DC8-42DE-A30B-5C989D9C4C34}"/>
              </a:ext>
            </a:extLst>
          </p:cNvPr>
          <p:cNvSpPr txBox="1"/>
          <p:nvPr/>
        </p:nvSpPr>
        <p:spPr>
          <a:xfrm>
            <a:off x="2323818"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5</a:t>
            </a:r>
          </a:p>
        </p:txBody>
      </p:sp>
      <p:sp>
        <p:nvSpPr>
          <p:cNvPr id="73" name="TextBox 72">
            <a:extLst>
              <a:ext uri="{FF2B5EF4-FFF2-40B4-BE49-F238E27FC236}">
                <a16:creationId xmlns:a16="http://schemas.microsoft.com/office/drawing/2014/main" id="{A3FB66ED-DF01-48B2-B66E-EB65CBF8B603}"/>
              </a:ext>
            </a:extLst>
          </p:cNvPr>
          <p:cNvSpPr txBox="1"/>
          <p:nvPr/>
        </p:nvSpPr>
        <p:spPr>
          <a:xfrm>
            <a:off x="2555260"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6</a:t>
            </a:r>
          </a:p>
        </p:txBody>
      </p:sp>
      <p:sp>
        <p:nvSpPr>
          <p:cNvPr id="74" name="TextBox 73">
            <a:extLst>
              <a:ext uri="{FF2B5EF4-FFF2-40B4-BE49-F238E27FC236}">
                <a16:creationId xmlns:a16="http://schemas.microsoft.com/office/drawing/2014/main" id="{8EB5A19B-BB6E-4752-BEC2-DFE0E392CFD1}"/>
              </a:ext>
            </a:extLst>
          </p:cNvPr>
          <p:cNvSpPr txBox="1"/>
          <p:nvPr/>
        </p:nvSpPr>
        <p:spPr>
          <a:xfrm>
            <a:off x="2769626"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7</a:t>
            </a:r>
          </a:p>
        </p:txBody>
      </p:sp>
      <p:sp>
        <p:nvSpPr>
          <p:cNvPr id="75" name="TextBox 74">
            <a:extLst>
              <a:ext uri="{FF2B5EF4-FFF2-40B4-BE49-F238E27FC236}">
                <a16:creationId xmlns:a16="http://schemas.microsoft.com/office/drawing/2014/main" id="{9AAF9BE0-A1CE-46E2-97E0-274754C0BD59}"/>
              </a:ext>
            </a:extLst>
          </p:cNvPr>
          <p:cNvSpPr txBox="1"/>
          <p:nvPr/>
        </p:nvSpPr>
        <p:spPr>
          <a:xfrm>
            <a:off x="2989685"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8</a:t>
            </a:r>
          </a:p>
        </p:txBody>
      </p:sp>
      <p:sp>
        <p:nvSpPr>
          <p:cNvPr id="76" name="TextBox 75">
            <a:extLst>
              <a:ext uri="{FF2B5EF4-FFF2-40B4-BE49-F238E27FC236}">
                <a16:creationId xmlns:a16="http://schemas.microsoft.com/office/drawing/2014/main" id="{84696F5C-BE37-41C4-BB42-1EE13630CFBF}"/>
              </a:ext>
            </a:extLst>
          </p:cNvPr>
          <p:cNvSpPr txBox="1"/>
          <p:nvPr/>
        </p:nvSpPr>
        <p:spPr>
          <a:xfrm>
            <a:off x="3209743"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9</a:t>
            </a:r>
          </a:p>
        </p:txBody>
      </p:sp>
      <p:sp>
        <p:nvSpPr>
          <p:cNvPr id="77" name="TextBox 76">
            <a:extLst>
              <a:ext uri="{FF2B5EF4-FFF2-40B4-BE49-F238E27FC236}">
                <a16:creationId xmlns:a16="http://schemas.microsoft.com/office/drawing/2014/main" id="{2E8FE045-6B20-4B29-B5B2-68889402C2F9}"/>
              </a:ext>
            </a:extLst>
          </p:cNvPr>
          <p:cNvSpPr txBox="1"/>
          <p:nvPr/>
        </p:nvSpPr>
        <p:spPr>
          <a:xfrm>
            <a:off x="3429797"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10</a:t>
            </a:r>
          </a:p>
        </p:txBody>
      </p:sp>
      <p:sp>
        <p:nvSpPr>
          <p:cNvPr id="78" name="TextBox 77">
            <a:extLst>
              <a:ext uri="{FF2B5EF4-FFF2-40B4-BE49-F238E27FC236}">
                <a16:creationId xmlns:a16="http://schemas.microsoft.com/office/drawing/2014/main" id="{9027440A-3539-464A-A8CA-7093A5A25FA7}"/>
              </a:ext>
            </a:extLst>
          </p:cNvPr>
          <p:cNvSpPr txBox="1"/>
          <p:nvPr/>
        </p:nvSpPr>
        <p:spPr>
          <a:xfrm>
            <a:off x="3649861"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11</a:t>
            </a:r>
          </a:p>
        </p:txBody>
      </p:sp>
      <p:sp>
        <p:nvSpPr>
          <p:cNvPr id="79" name="TextBox 78">
            <a:extLst>
              <a:ext uri="{FF2B5EF4-FFF2-40B4-BE49-F238E27FC236}">
                <a16:creationId xmlns:a16="http://schemas.microsoft.com/office/drawing/2014/main" id="{B273FB10-4B23-499F-A2AA-936F41848974}"/>
              </a:ext>
            </a:extLst>
          </p:cNvPr>
          <p:cNvSpPr txBox="1"/>
          <p:nvPr/>
        </p:nvSpPr>
        <p:spPr>
          <a:xfrm>
            <a:off x="3875602"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12</a:t>
            </a:r>
          </a:p>
        </p:txBody>
      </p:sp>
      <p:sp>
        <p:nvSpPr>
          <p:cNvPr id="80" name="TextBox 79">
            <a:extLst>
              <a:ext uri="{FF2B5EF4-FFF2-40B4-BE49-F238E27FC236}">
                <a16:creationId xmlns:a16="http://schemas.microsoft.com/office/drawing/2014/main" id="{1FFCC1D7-5916-4E7A-B4BC-0D975285EB23}"/>
              </a:ext>
            </a:extLst>
          </p:cNvPr>
          <p:cNvSpPr txBox="1"/>
          <p:nvPr/>
        </p:nvSpPr>
        <p:spPr>
          <a:xfrm>
            <a:off x="4095663"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13</a:t>
            </a:r>
          </a:p>
        </p:txBody>
      </p:sp>
      <p:sp>
        <p:nvSpPr>
          <p:cNvPr id="81" name="TextBox 80">
            <a:extLst>
              <a:ext uri="{FF2B5EF4-FFF2-40B4-BE49-F238E27FC236}">
                <a16:creationId xmlns:a16="http://schemas.microsoft.com/office/drawing/2014/main" id="{79D27B10-1242-4A6D-9111-A223B43C8BF3}"/>
              </a:ext>
            </a:extLst>
          </p:cNvPr>
          <p:cNvSpPr txBox="1"/>
          <p:nvPr/>
        </p:nvSpPr>
        <p:spPr>
          <a:xfrm>
            <a:off x="4315718"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14</a:t>
            </a:r>
          </a:p>
        </p:txBody>
      </p:sp>
      <p:sp>
        <p:nvSpPr>
          <p:cNvPr id="82" name="TextBox 81">
            <a:extLst>
              <a:ext uri="{FF2B5EF4-FFF2-40B4-BE49-F238E27FC236}">
                <a16:creationId xmlns:a16="http://schemas.microsoft.com/office/drawing/2014/main" id="{224B7350-A4FF-4CDA-AEE0-A33A8EC49B16}"/>
              </a:ext>
            </a:extLst>
          </p:cNvPr>
          <p:cNvSpPr txBox="1"/>
          <p:nvPr/>
        </p:nvSpPr>
        <p:spPr>
          <a:xfrm>
            <a:off x="4547161"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15</a:t>
            </a:r>
          </a:p>
        </p:txBody>
      </p:sp>
      <p:sp>
        <p:nvSpPr>
          <p:cNvPr id="83" name="TextBox 82">
            <a:extLst>
              <a:ext uri="{FF2B5EF4-FFF2-40B4-BE49-F238E27FC236}">
                <a16:creationId xmlns:a16="http://schemas.microsoft.com/office/drawing/2014/main" id="{FEAF8D7D-A803-49C8-A3E7-1055D909E0FC}"/>
              </a:ext>
            </a:extLst>
          </p:cNvPr>
          <p:cNvSpPr txBox="1"/>
          <p:nvPr/>
        </p:nvSpPr>
        <p:spPr>
          <a:xfrm>
            <a:off x="4755835"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16</a:t>
            </a:r>
          </a:p>
        </p:txBody>
      </p:sp>
      <p:sp>
        <p:nvSpPr>
          <p:cNvPr id="84" name="TextBox 83">
            <a:extLst>
              <a:ext uri="{FF2B5EF4-FFF2-40B4-BE49-F238E27FC236}">
                <a16:creationId xmlns:a16="http://schemas.microsoft.com/office/drawing/2014/main" id="{0C43FC9D-7878-4AEE-902E-9C97354F1353}"/>
              </a:ext>
            </a:extLst>
          </p:cNvPr>
          <p:cNvSpPr txBox="1"/>
          <p:nvPr/>
        </p:nvSpPr>
        <p:spPr>
          <a:xfrm>
            <a:off x="4975894"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17</a:t>
            </a:r>
          </a:p>
        </p:txBody>
      </p:sp>
      <p:sp>
        <p:nvSpPr>
          <p:cNvPr id="85" name="TextBox 84">
            <a:extLst>
              <a:ext uri="{FF2B5EF4-FFF2-40B4-BE49-F238E27FC236}">
                <a16:creationId xmlns:a16="http://schemas.microsoft.com/office/drawing/2014/main" id="{938C345B-054E-4108-8599-0C5BC2F7F061}"/>
              </a:ext>
            </a:extLst>
          </p:cNvPr>
          <p:cNvSpPr txBox="1"/>
          <p:nvPr/>
        </p:nvSpPr>
        <p:spPr>
          <a:xfrm>
            <a:off x="5201644"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18</a:t>
            </a:r>
          </a:p>
        </p:txBody>
      </p:sp>
      <p:sp>
        <p:nvSpPr>
          <p:cNvPr id="86" name="TextBox 85">
            <a:extLst>
              <a:ext uri="{FF2B5EF4-FFF2-40B4-BE49-F238E27FC236}">
                <a16:creationId xmlns:a16="http://schemas.microsoft.com/office/drawing/2014/main" id="{0A7DA3D2-B6BE-4C38-8F25-96005763DE82}"/>
              </a:ext>
            </a:extLst>
          </p:cNvPr>
          <p:cNvSpPr txBox="1"/>
          <p:nvPr/>
        </p:nvSpPr>
        <p:spPr>
          <a:xfrm>
            <a:off x="5416010"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19</a:t>
            </a:r>
          </a:p>
        </p:txBody>
      </p:sp>
      <p:sp>
        <p:nvSpPr>
          <p:cNvPr id="87" name="TextBox 86">
            <a:extLst>
              <a:ext uri="{FF2B5EF4-FFF2-40B4-BE49-F238E27FC236}">
                <a16:creationId xmlns:a16="http://schemas.microsoft.com/office/drawing/2014/main" id="{192090D7-76E9-4193-90B4-D40042CA69C5}"/>
              </a:ext>
            </a:extLst>
          </p:cNvPr>
          <p:cNvSpPr txBox="1"/>
          <p:nvPr/>
        </p:nvSpPr>
        <p:spPr>
          <a:xfrm>
            <a:off x="5641760"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20</a:t>
            </a:r>
          </a:p>
        </p:txBody>
      </p:sp>
      <p:sp>
        <p:nvSpPr>
          <p:cNvPr id="88" name="TextBox 87">
            <a:extLst>
              <a:ext uri="{FF2B5EF4-FFF2-40B4-BE49-F238E27FC236}">
                <a16:creationId xmlns:a16="http://schemas.microsoft.com/office/drawing/2014/main" id="{FBA1A6A9-C21B-4C70-9918-D4BBF88C2328}"/>
              </a:ext>
            </a:extLst>
          </p:cNvPr>
          <p:cNvSpPr txBox="1"/>
          <p:nvPr/>
        </p:nvSpPr>
        <p:spPr>
          <a:xfrm>
            <a:off x="5861814"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21</a:t>
            </a:r>
          </a:p>
        </p:txBody>
      </p:sp>
      <p:sp>
        <p:nvSpPr>
          <p:cNvPr id="89" name="TextBox 88">
            <a:extLst>
              <a:ext uri="{FF2B5EF4-FFF2-40B4-BE49-F238E27FC236}">
                <a16:creationId xmlns:a16="http://schemas.microsoft.com/office/drawing/2014/main" id="{16A0EF70-C349-4771-90FE-E97C6B543897}"/>
              </a:ext>
            </a:extLst>
          </p:cNvPr>
          <p:cNvSpPr txBox="1"/>
          <p:nvPr/>
        </p:nvSpPr>
        <p:spPr>
          <a:xfrm>
            <a:off x="1453032" y="5053263"/>
            <a:ext cx="335832" cy="205121"/>
          </a:xfrm>
          <a:prstGeom prst="rect">
            <a:avLst/>
          </a:prstGeom>
          <a:noFill/>
        </p:spPr>
        <p:txBody>
          <a:bodyPr wrap="square" lIns="0" tIns="0" rIns="0" bIns="0" rtlCol="0" anchor="t">
            <a:spAutoFit/>
          </a:bodyPr>
          <a:lstStyle/>
          <a:p>
            <a:pPr algn="ctr" defTabSz="609585">
              <a:defRPr/>
            </a:pPr>
            <a:r>
              <a:rPr lang="en-GB" sz="1333" dirty="0">
                <a:solidFill>
                  <a:prstClr val="black"/>
                </a:solidFill>
                <a:latin typeface="Arial" panose="020B0604020202020204" pitchFamily="34" charset="0"/>
                <a:cs typeface="Arial" panose="020B0604020202020204" pitchFamily="34" charset="0"/>
              </a:rPr>
              <a:t>1</a:t>
            </a:r>
          </a:p>
        </p:txBody>
      </p:sp>
      <p:sp>
        <p:nvSpPr>
          <p:cNvPr id="90" name="TextBox 89">
            <a:extLst>
              <a:ext uri="{FF2B5EF4-FFF2-40B4-BE49-F238E27FC236}">
                <a16:creationId xmlns:a16="http://schemas.microsoft.com/office/drawing/2014/main" id="{7155B211-3FA1-45E4-8EAF-8DC07728956E}"/>
              </a:ext>
            </a:extLst>
          </p:cNvPr>
          <p:cNvSpPr txBox="1"/>
          <p:nvPr/>
        </p:nvSpPr>
        <p:spPr>
          <a:xfrm>
            <a:off x="897233" y="4851251"/>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0.0</a:t>
            </a:r>
          </a:p>
        </p:txBody>
      </p:sp>
      <p:sp>
        <p:nvSpPr>
          <p:cNvPr id="91" name="TextBox 90">
            <a:extLst>
              <a:ext uri="{FF2B5EF4-FFF2-40B4-BE49-F238E27FC236}">
                <a16:creationId xmlns:a16="http://schemas.microsoft.com/office/drawing/2014/main" id="{B81D56D6-9928-4CA2-867C-F8FD3D5AFD9C}"/>
              </a:ext>
            </a:extLst>
          </p:cNvPr>
          <p:cNvSpPr txBox="1"/>
          <p:nvPr/>
        </p:nvSpPr>
        <p:spPr>
          <a:xfrm>
            <a:off x="897233" y="4590382"/>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0.1</a:t>
            </a:r>
          </a:p>
        </p:txBody>
      </p:sp>
      <p:sp>
        <p:nvSpPr>
          <p:cNvPr id="92" name="TextBox 91">
            <a:extLst>
              <a:ext uri="{FF2B5EF4-FFF2-40B4-BE49-F238E27FC236}">
                <a16:creationId xmlns:a16="http://schemas.microsoft.com/office/drawing/2014/main" id="{D4505791-7FE0-4C10-BC45-8949C10A9903}"/>
              </a:ext>
            </a:extLst>
          </p:cNvPr>
          <p:cNvSpPr txBox="1"/>
          <p:nvPr/>
        </p:nvSpPr>
        <p:spPr>
          <a:xfrm>
            <a:off x="897233" y="3025146"/>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0.7</a:t>
            </a:r>
          </a:p>
        </p:txBody>
      </p:sp>
      <p:sp>
        <p:nvSpPr>
          <p:cNvPr id="93" name="TextBox 92">
            <a:extLst>
              <a:ext uri="{FF2B5EF4-FFF2-40B4-BE49-F238E27FC236}">
                <a16:creationId xmlns:a16="http://schemas.microsoft.com/office/drawing/2014/main" id="{C5FCB5CB-49AA-4362-903F-C23BC6712A69}"/>
              </a:ext>
            </a:extLst>
          </p:cNvPr>
          <p:cNvSpPr txBox="1"/>
          <p:nvPr/>
        </p:nvSpPr>
        <p:spPr>
          <a:xfrm>
            <a:off x="897233" y="3286016"/>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0.6</a:t>
            </a:r>
          </a:p>
        </p:txBody>
      </p:sp>
      <p:sp>
        <p:nvSpPr>
          <p:cNvPr id="94" name="TextBox 93">
            <a:extLst>
              <a:ext uri="{FF2B5EF4-FFF2-40B4-BE49-F238E27FC236}">
                <a16:creationId xmlns:a16="http://schemas.microsoft.com/office/drawing/2014/main" id="{0DE583E4-A603-4BD3-8B2D-F3F28447F28D}"/>
              </a:ext>
            </a:extLst>
          </p:cNvPr>
          <p:cNvSpPr txBox="1"/>
          <p:nvPr/>
        </p:nvSpPr>
        <p:spPr>
          <a:xfrm>
            <a:off x="897233" y="3546890"/>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0.5</a:t>
            </a:r>
          </a:p>
        </p:txBody>
      </p:sp>
      <p:sp>
        <p:nvSpPr>
          <p:cNvPr id="95" name="TextBox 94">
            <a:extLst>
              <a:ext uri="{FF2B5EF4-FFF2-40B4-BE49-F238E27FC236}">
                <a16:creationId xmlns:a16="http://schemas.microsoft.com/office/drawing/2014/main" id="{D7D35314-CDF0-4EA9-AA18-28920E693AFD}"/>
              </a:ext>
            </a:extLst>
          </p:cNvPr>
          <p:cNvSpPr txBox="1"/>
          <p:nvPr/>
        </p:nvSpPr>
        <p:spPr>
          <a:xfrm>
            <a:off x="897233" y="3807766"/>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0.4</a:t>
            </a:r>
          </a:p>
        </p:txBody>
      </p:sp>
      <p:sp>
        <p:nvSpPr>
          <p:cNvPr id="96" name="TextBox 95">
            <a:extLst>
              <a:ext uri="{FF2B5EF4-FFF2-40B4-BE49-F238E27FC236}">
                <a16:creationId xmlns:a16="http://schemas.microsoft.com/office/drawing/2014/main" id="{5198E9C2-57F8-4D63-A869-54B9DD0CA006}"/>
              </a:ext>
            </a:extLst>
          </p:cNvPr>
          <p:cNvSpPr txBox="1"/>
          <p:nvPr/>
        </p:nvSpPr>
        <p:spPr>
          <a:xfrm>
            <a:off x="897233" y="4068637"/>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0.3</a:t>
            </a:r>
          </a:p>
        </p:txBody>
      </p:sp>
      <p:sp>
        <p:nvSpPr>
          <p:cNvPr id="97" name="TextBox 96">
            <a:extLst>
              <a:ext uri="{FF2B5EF4-FFF2-40B4-BE49-F238E27FC236}">
                <a16:creationId xmlns:a16="http://schemas.microsoft.com/office/drawing/2014/main" id="{DBCBD0C8-F2D7-43C9-B295-71A326A181B1}"/>
              </a:ext>
            </a:extLst>
          </p:cNvPr>
          <p:cNvSpPr txBox="1"/>
          <p:nvPr/>
        </p:nvSpPr>
        <p:spPr>
          <a:xfrm>
            <a:off x="897233" y="4329510"/>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0.2</a:t>
            </a:r>
          </a:p>
        </p:txBody>
      </p:sp>
      <p:sp>
        <p:nvSpPr>
          <p:cNvPr id="98" name="TextBox 97">
            <a:extLst>
              <a:ext uri="{FF2B5EF4-FFF2-40B4-BE49-F238E27FC236}">
                <a16:creationId xmlns:a16="http://schemas.microsoft.com/office/drawing/2014/main" id="{333B5069-BD4C-4544-B10B-DB1C32AF7B89}"/>
              </a:ext>
            </a:extLst>
          </p:cNvPr>
          <p:cNvSpPr txBox="1"/>
          <p:nvPr/>
        </p:nvSpPr>
        <p:spPr>
          <a:xfrm>
            <a:off x="897233" y="2242525"/>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1.0</a:t>
            </a:r>
          </a:p>
        </p:txBody>
      </p:sp>
      <p:sp>
        <p:nvSpPr>
          <p:cNvPr id="99" name="TextBox 98">
            <a:extLst>
              <a:ext uri="{FF2B5EF4-FFF2-40B4-BE49-F238E27FC236}">
                <a16:creationId xmlns:a16="http://schemas.microsoft.com/office/drawing/2014/main" id="{CCEE6B4E-7B87-495A-B82E-FC8FAD2C8C5C}"/>
              </a:ext>
            </a:extLst>
          </p:cNvPr>
          <p:cNvSpPr txBox="1"/>
          <p:nvPr/>
        </p:nvSpPr>
        <p:spPr>
          <a:xfrm>
            <a:off x="902777" y="2503399"/>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0.9</a:t>
            </a:r>
          </a:p>
        </p:txBody>
      </p:sp>
      <p:sp>
        <p:nvSpPr>
          <p:cNvPr id="100" name="TextBox 99">
            <a:extLst>
              <a:ext uri="{FF2B5EF4-FFF2-40B4-BE49-F238E27FC236}">
                <a16:creationId xmlns:a16="http://schemas.microsoft.com/office/drawing/2014/main" id="{67200C84-5840-4A15-9A6C-B897FB418C9B}"/>
              </a:ext>
            </a:extLst>
          </p:cNvPr>
          <p:cNvSpPr txBox="1"/>
          <p:nvPr/>
        </p:nvSpPr>
        <p:spPr>
          <a:xfrm>
            <a:off x="897233" y="2764273"/>
            <a:ext cx="335832" cy="205121"/>
          </a:xfrm>
          <a:prstGeom prst="rect">
            <a:avLst/>
          </a:prstGeom>
          <a:noFill/>
        </p:spPr>
        <p:txBody>
          <a:bodyPr wrap="square" lIns="0" tIns="0" rIns="0" bIns="0" rtlCol="0" anchor="ctr">
            <a:spAutoFit/>
          </a:bodyPr>
          <a:lstStyle/>
          <a:p>
            <a:pPr algn="r" defTabSz="609585">
              <a:defRPr/>
            </a:pPr>
            <a:r>
              <a:rPr lang="en-GB" sz="1333" dirty="0">
                <a:solidFill>
                  <a:prstClr val="black"/>
                </a:solidFill>
                <a:latin typeface="Arial" panose="020B0604020202020204" pitchFamily="34" charset="0"/>
                <a:cs typeface="Arial" panose="020B0604020202020204" pitchFamily="34" charset="0"/>
              </a:rPr>
              <a:t>0.8</a:t>
            </a:r>
          </a:p>
        </p:txBody>
      </p:sp>
      <p:sp>
        <p:nvSpPr>
          <p:cNvPr id="101" name="TextBox 100">
            <a:extLst>
              <a:ext uri="{FF2B5EF4-FFF2-40B4-BE49-F238E27FC236}">
                <a16:creationId xmlns:a16="http://schemas.microsoft.com/office/drawing/2014/main" id="{3F4C5962-A299-4866-8A9B-411832C8FD7F}"/>
              </a:ext>
            </a:extLst>
          </p:cNvPr>
          <p:cNvSpPr txBox="1"/>
          <p:nvPr/>
        </p:nvSpPr>
        <p:spPr>
          <a:xfrm>
            <a:off x="1405639" y="5316063"/>
            <a:ext cx="4627690" cy="215444"/>
          </a:xfrm>
          <a:prstGeom prst="rect">
            <a:avLst/>
          </a:prstGeom>
          <a:noFill/>
        </p:spPr>
        <p:txBody>
          <a:bodyPr wrap="square" lIns="0" tIns="0" rIns="0" bIns="0" rtlCol="0" anchor="t">
            <a:spAutoFit/>
          </a:bodyPr>
          <a:lstStyle/>
          <a:p>
            <a:pPr algn="ctr" defTabSz="609585">
              <a:defRPr/>
            </a:pPr>
            <a:r>
              <a:rPr lang="en-GB" sz="1400" b="1" dirty="0">
                <a:solidFill>
                  <a:prstClr val="black"/>
                </a:solidFill>
                <a:latin typeface="Arial" panose="020B0604020202020204" pitchFamily="34" charset="0"/>
                <a:cs typeface="Arial" panose="020B0604020202020204" pitchFamily="34" charset="0"/>
              </a:rPr>
              <a:t>Time from randomisation (months)</a:t>
            </a:r>
          </a:p>
        </p:txBody>
      </p:sp>
      <p:sp>
        <p:nvSpPr>
          <p:cNvPr id="102" name="TextBox 101">
            <a:extLst>
              <a:ext uri="{FF2B5EF4-FFF2-40B4-BE49-F238E27FC236}">
                <a16:creationId xmlns:a16="http://schemas.microsoft.com/office/drawing/2014/main" id="{001F5FE4-60EE-4176-83CB-F9966C7FB096}"/>
              </a:ext>
            </a:extLst>
          </p:cNvPr>
          <p:cNvSpPr txBox="1"/>
          <p:nvPr/>
        </p:nvSpPr>
        <p:spPr>
          <a:xfrm rot="16200000">
            <a:off x="-529674" y="3534840"/>
            <a:ext cx="2616137" cy="225768"/>
          </a:xfrm>
          <a:prstGeom prst="rect">
            <a:avLst/>
          </a:prstGeom>
          <a:noFill/>
        </p:spPr>
        <p:txBody>
          <a:bodyPr wrap="square" lIns="0" tIns="0" rIns="0" bIns="0" rtlCol="0" anchor="b">
            <a:spAutoFit/>
          </a:bodyPr>
          <a:lstStyle/>
          <a:p>
            <a:pPr algn="ctr" defTabSz="609585">
              <a:defRPr/>
            </a:pPr>
            <a:r>
              <a:rPr lang="en-GB" sz="1467" b="1" dirty="0">
                <a:solidFill>
                  <a:prstClr val="black"/>
                </a:solidFill>
                <a:latin typeface="Arial" panose="020B0604020202020204" pitchFamily="34" charset="0"/>
                <a:cs typeface="Arial" panose="020B0604020202020204" pitchFamily="34" charset="0"/>
              </a:rPr>
              <a:t>Probability of rPFS</a:t>
            </a:r>
          </a:p>
        </p:txBody>
      </p:sp>
      <p:sp>
        <p:nvSpPr>
          <p:cNvPr id="131" name="TextBox 130">
            <a:extLst>
              <a:ext uri="{FF2B5EF4-FFF2-40B4-BE49-F238E27FC236}">
                <a16:creationId xmlns:a16="http://schemas.microsoft.com/office/drawing/2014/main" id="{22891351-48B9-4F44-8AC9-E511A2C6A5E5}"/>
              </a:ext>
            </a:extLst>
          </p:cNvPr>
          <p:cNvSpPr txBox="1"/>
          <p:nvPr/>
        </p:nvSpPr>
        <p:spPr>
          <a:xfrm>
            <a:off x="1232973"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162</a:t>
            </a:r>
          </a:p>
        </p:txBody>
      </p:sp>
      <p:sp>
        <p:nvSpPr>
          <p:cNvPr id="132" name="TextBox 131">
            <a:extLst>
              <a:ext uri="{FF2B5EF4-FFF2-40B4-BE49-F238E27FC236}">
                <a16:creationId xmlns:a16="http://schemas.microsoft.com/office/drawing/2014/main" id="{56CB06B6-A297-4B4B-8997-53E86C82A021}"/>
              </a:ext>
            </a:extLst>
          </p:cNvPr>
          <p:cNvSpPr txBox="1"/>
          <p:nvPr/>
        </p:nvSpPr>
        <p:spPr>
          <a:xfrm>
            <a:off x="1675025"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126</a:t>
            </a:r>
          </a:p>
        </p:txBody>
      </p:sp>
      <p:sp>
        <p:nvSpPr>
          <p:cNvPr id="133" name="TextBox 132">
            <a:extLst>
              <a:ext uri="{FF2B5EF4-FFF2-40B4-BE49-F238E27FC236}">
                <a16:creationId xmlns:a16="http://schemas.microsoft.com/office/drawing/2014/main" id="{C8C925E5-3660-4F15-91CE-592E5233DAE5}"/>
              </a:ext>
            </a:extLst>
          </p:cNvPr>
          <p:cNvSpPr txBox="1"/>
          <p:nvPr/>
        </p:nvSpPr>
        <p:spPr>
          <a:xfrm>
            <a:off x="1893767"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116</a:t>
            </a:r>
          </a:p>
        </p:txBody>
      </p:sp>
      <p:sp>
        <p:nvSpPr>
          <p:cNvPr id="134" name="TextBox 133">
            <a:extLst>
              <a:ext uri="{FF2B5EF4-FFF2-40B4-BE49-F238E27FC236}">
                <a16:creationId xmlns:a16="http://schemas.microsoft.com/office/drawing/2014/main" id="{F9C9F01C-7A2C-460D-9F2B-6916ECC58062}"/>
              </a:ext>
            </a:extLst>
          </p:cNvPr>
          <p:cNvSpPr txBox="1"/>
          <p:nvPr/>
        </p:nvSpPr>
        <p:spPr>
          <a:xfrm>
            <a:off x="2103759"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102</a:t>
            </a:r>
          </a:p>
        </p:txBody>
      </p:sp>
      <p:sp>
        <p:nvSpPr>
          <p:cNvPr id="135" name="TextBox 134">
            <a:extLst>
              <a:ext uri="{FF2B5EF4-FFF2-40B4-BE49-F238E27FC236}">
                <a16:creationId xmlns:a16="http://schemas.microsoft.com/office/drawing/2014/main" id="{F25C27C2-B600-4964-AA32-5679E3391C59}"/>
              </a:ext>
            </a:extLst>
          </p:cNvPr>
          <p:cNvSpPr txBox="1"/>
          <p:nvPr/>
        </p:nvSpPr>
        <p:spPr>
          <a:xfrm>
            <a:off x="2323816"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101</a:t>
            </a:r>
          </a:p>
        </p:txBody>
      </p:sp>
      <p:sp>
        <p:nvSpPr>
          <p:cNvPr id="136" name="TextBox 135">
            <a:extLst>
              <a:ext uri="{FF2B5EF4-FFF2-40B4-BE49-F238E27FC236}">
                <a16:creationId xmlns:a16="http://schemas.microsoft.com/office/drawing/2014/main" id="{F7E6226F-BEBA-46EF-8A71-887A7C37944D}"/>
              </a:ext>
            </a:extLst>
          </p:cNvPr>
          <p:cNvSpPr txBox="1"/>
          <p:nvPr/>
        </p:nvSpPr>
        <p:spPr>
          <a:xfrm>
            <a:off x="2555256"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82</a:t>
            </a:r>
          </a:p>
        </p:txBody>
      </p:sp>
      <p:sp>
        <p:nvSpPr>
          <p:cNvPr id="137" name="TextBox 136">
            <a:extLst>
              <a:ext uri="{FF2B5EF4-FFF2-40B4-BE49-F238E27FC236}">
                <a16:creationId xmlns:a16="http://schemas.microsoft.com/office/drawing/2014/main" id="{B9738848-F12A-4309-9180-20C32B70C128}"/>
              </a:ext>
            </a:extLst>
          </p:cNvPr>
          <p:cNvSpPr txBox="1"/>
          <p:nvPr/>
        </p:nvSpPr>
        <p:spPr>
          <a:xfrm>
            <a:off x="2769625"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77</a:t>
            </a:r>
          </a:p>
        </p:txBody>
      </p:sp>
      <p:sp>
        <p:nvSpPr>
          <p:cNvPr id="138" name="TextBox 137">
            <a:extLst>
              <a:ext uri="{FF2B5EF4-FFF2-40B4-BE49-F238E27FC236}">
                <a16:creationId xmlns:a16="http://schemas.microsoft.com/office/drawing/2014/main" id="{CA95BE57-8AD3-464B-82D5-E2E6865D6705}"/>
              </a:ext>
            </a:extLst>
          </p:cNvPr>
          <p:cNvSpPr txBox="1"/>
          <p:nvPr/>
        </p:nvSpPr>
        <p:spPr>
          <a:xfrm>
            <a:off x="2989683"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56</a:t>
            </a:r>
          </a:p>
        </p:txBody>
      </p:sp>
      <p:sp>
        <p:nvSpPr>
          <p:cNvPr id="139" name="TextBox 138">
            <a:extLst>
              <a:ext uri="{FF2B5EF4-FFF2-40B4-BE49-F238E27FC236}">
                <a16:creationId xmlns:a16="http://schemas.microsoft.com/office/drawing/2014/main" id="{64F2D32F-5324-4336-86B9-020D0A53EC04}"/>
              </a:ext>
            </a:extLst>
          </p:cNvPr>
          <p:cNvSpPr txBox="1"/>
          <p:nvPr/>
        </p:nvSpPr>
        <p:spPr>
          <a:xfrm>
            <a:off x="320974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53</a:t>
            </a:r>
          </a:p>
        </p:txBody>
      </p:sp>
      <p:sp>
        <p:nvSpPr>
          <p:cNvPr id="140" name="TextBox 139">
            <a:extLst>
              <a:ext uri="{FF2B5EF4-FFF2-40B4-BE49-F238E27FC236}">
                <a16:creationId xmlns:a16="http://schemas.microsoft.com/office/drawing/2014/main" id="{A5D83B21-AA2E-4F88-BE55-4659BF35FCE3}"/>
              </a:ext>
            </a:extLst>
          </p:cNvPr>
          <p:cNvSpPr txBox="1"/>
          <p:nvPr/>
        </p:nvSpPr>
        <p:spPr>
          <a:xfrm>
            <a:off x="3429794"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42</a:t>
            </a:r>
          </a:p>
        </p:txBody>
      </p:sp>
      <p:sp>
        <p:nvSpPr>
          <p:cNvPr id="141" name="TextBox 140">
            <a:extLst>
              <a:ext uri="{FF2B5EF4-FFF2-40B4-BE49-F238E27FC236}">
                <a16:creationId xmlns:a16="http://schemas.microsoft.com/office/drawing/2014/main" id="{6CFC1353-60C9-40F3-952B-A2189B6BF0B4}"/>
              </a:ext>
            </a:extLst>
          </p:cNvPr>
          <p:cNvSpPr txBox="1"/>
          <p:nvPr/>
        </p:nvSpPr>
        <p:spPr>
          <a:xfrm>
            <a:off x="3649857"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37</a:t>
            </a:r>
          </a:p>
        </p:txBody>
      </p:sp>
      <p:sp>
        <p:nvSpPr>
          <p:cNvPr id="142" name="TextBox 141">
            <a:extLst>
              <a:ext uri="{FF2B5EF4-FFF2-40B4-BE49-F238E27FC236}">
                <a16:creationId xmlns:a16="http://schemas.microsoft.com/office/drawing/2014/main" id="{D8C2552C-E7AE-4DBC-B471-770B703E3610}"/>
              </a:ext>
            </a:extLst>
          </p:cNvPr>
          <p:cNvSpPr txBox="1"/>
          <p:nvPr/>
        </p:nvSpPr>
        <p:spPr>
          <a:xfrm>
            <a:off x="3875599"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26</a:t>
            </a:r>
          </a:p>
        </p:txBody>
      </p:sp>
      <p:sp>
        <p:nvSpPr>
          <p:cNvPr id="143" name="TextBox 142">
            <a:extLst>
              <a:ext uri="{FF2B5EF4-FFF2-40B4-BE49-F238E27FC236}">
                <a16:creationId xmlns:a16="http://schemas.microsoft.com/office/drawing/2014/main" id="{067DFDF8-C585-4078-B565-CCF6190EB9AC}"/>
              </a:ext>
            </a:extLst>
          </p:cNvPr>
          <p:cNvSpPr txBox="1"/>
          <p:nvPr/>
        </p:nvSpPr>
        <p:spPr>
          <a:xfrm>
            <a:off x="409566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24</a:t>
            </a:r>
          </a:p>
        </p:txBody>
      </p:sp>
      <p:sp>
        <p:nvSpPr>
          <p:cNvPr id="144" name="TextBox 143">
            <a:extLst>
              <a:ext uri="{FF2B5EF4-FFF2-40B4-BE49-F238E27FC236}">
                <a16:creationId xmlns:a16="http://schemas.microsoft.com/office/drawing/2014/main" id="{FB4D94C7-A335-416E-909C-EECC6C7BB361}"/>
              </a:ext>
            </a:extLst>
          </p:cNvPr>
          <p:cNvSpPr txBox="1"/>
          <p:nvPr/>
        </p:nvSpPr>
        <p:spPr>
          <a:xfrm>
            <a:off x="4315718"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18</a:t>
            </a:r>
          </a:p>
        </p:txBody>
      </p:sp>
      <p:sp>
        <p:nvSpPr>
          <p:cNvPr id="145" name="TextBox 144">
            <a:extLst>
              <a:ext uri="{FF2B5EF4-FFF2-40B4-BE49-F238E27FC236}">
                <a16:creationId xmlns:a16="http://schemas.microsoft.com/office/drawing/2014/main" id="{6B5F3317-B7C0-4A36-A477-251C5A86239F}"/>
              </a:ext>
            </a:extLst>
          </p:cNvPr>
          <p:cNvSpPr txBox="1"/>
          <p:nvPr/>
        </p:nvSpPr>
        <p:spPr>
          <a:xfrm>
            <a:off x="4547159"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11</a:t>
            </a:r>
          </a:p>
        </p:txBody>
      </p:sp>
      <p:sp>
        <p:nvSpPr>
          <p:cNvPr id="146" name="TextBox 145">
            <a:extLst>
              <a:ext uri="{FF2B5EF4-FFF2-40B4-BE49-F238E27FC236}">
                <a16:creationId xmlns:a16="http://schemas.microsoft.com/office/drawing/2014/main" id="{37E4FB20-B0CE-4F0C-A3BF-FAF5E664FB59}"/>
              </a:ext>
            </a:extLst>
          </p:cNvPr>
          <p:cNvSpPr txBox="1"/>
          <p:nvPr/>
        </p:nvSpPr>
        <p:spPr>
          <a:xfrm>
            <a:off x="4755833"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11</a:t>
            </a:r>
          </a:p>
        </p:txBody>
      </p:sp>
      <p:sp>
        <p:nvSpPr>
          <p:cNvPr id="147" name="TextBox 146">
            <a:extLst>
              <a:ext uri="{FF2B5EF4-FFF2-40B4-BE49-F238E27FC236}">
                <a16:creationId xmlns:a16="http://schemas.microsoft.com/office/drawing/2014/main" id="{B076BDAA-DBA6-4D51-81A5-3249BB34B5E4}"/>
              </a:ext>
            </a:extLst>
          </p:cNvPr>
          <p:cNvSpPr txBox="1"/>
          <p:nvPr/>
        </p:nvSpPr>
        <p:spPr>
          <a:xfrm>
            <a:off x="4975892"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48" name="TextBox 147">
            <a:extLst>
              <a:ext uri="{FF2B5EF4-FFF2-40B4-BE49-F238E27FC236}">
                <a16:creationId xmlns:a16="http://schemas.microsoft.com/office/drawing/2014/main" id="{4B323826-70C7-4D2E-8E09-2BB594A53C1C}"/>
              </a:ext>
            </a:extLst>
          </p:cNvPr>
          <p:cNvSpPr txBox="1"/>
          <p:nvPr/>
        </p:nvSpPr>
        <p:spPr>
          <a:xfrm>
            <a:off x="520164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a:t>
            </a:r>
          </a:p>
        </p:txBody>
      </p:sp>
      <p:sp>
        <p:nvSpPr>
          <p:cNvPr id="149" name="TextBox 148">
            <a:extLst>
              <a:ext uri="{FF2B5EF4-FFF2-40B4-BE49-F238E27FC236}">
                <a16:creationId xmlns:a16="http://schemas.microsoft.com/office/drawing/2014/main" id="{BC729C93-5618-4B07-93D2-B70CC49BCF25}"/>
              </a:ext>
            </a:extLst>
          </p:cNvPr>
          <p:cNvSpPr txBox="1"/>
          <p:nvPr/>
        </p:nvSpPr>
        <p:spPr>
          <a:xfrm>
            <a:off x="5416008"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50" name="TextBox 149">
            <a:extLst>
              <a:ext uri="{FF2B5EF4-FFF2-40B4-BE49-F238E27FC236}">
                <a16:creationId xmlns:a16="http://schemas.microsoft.com/office/drawing/2014/main" id="{1BCEC387-C468-4319-B344-77202B5899AC}"/>
              </a:ext>
            </a:extLst>
          </p:cNvPr>
          <p:cNvSpPr txBox="1"/>
          <p:nvPr/>
        </p:nvSpPr>
        <p:spPr>
          <a:xfrm>
            <a:off x="5641757"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51" name="TextBox 150">
            <a:extLst>
              <a:ext uri="{FF2B5EF4-FFF2-40B4-BE49-F238E27FC236}">
                <a16:creationId xmlns:a16="http://schemas.microsoft.com/office/drawing/2014/main" id="{4DD1BDE1-EE58-43D4-82AF-1AF229C30E13}"/>
              </a:ext>
            </a:extLst>
          </p:cNvPr>
          <p:cNvSpPr txBox="1"/>
          <p:nvPr/>
        </p:nvSpPr>
        <p:spPr>
          <a:xfrm>
            <a:off x="5861811"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52" name="TextBox 151">
            <a:extLst>
              <a:ext uri="{FF2B5EF4-FFF2-40B4-BE49-F238E27FC236}">
                <a16:creationId xmlns:a16="http://schemas.microsoft.com/office/drawing/2014/main" id="{FFAB6306-7BB6-4F44-B4B4-11627AA23463}"/>
              </a:ext>
            </a:extLst>
          </p:cNvPr>
          <p:cNvSpPr txBox="1"/>
          <p:nvPr/>
        </p:nvSpPr>
        <p:spPr>
          <a:xfrm>
            <a:off x="1453032" y="5604124"/>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149</a:t>
            </a:r>
          </a:p>
        </p:txBody>
      </p:sp>
      <p:sp>
        <p:nvSpPr>
          <p:cNvPr id="153" name="TextBox 152">
            <a:extLst>
              <a:ext uri="{FF2B5EF4-FFF2-40B4-BE49-F238E27FC236}">
                <a16:creationId xmlns:a16="http://schemas.microsoft.com/office/drawing/2014/main" id="{F356D3A1-1FAE-41AC-B90A-93ADB7A3C46C}"/>
              </a:ext>
            </a:extLst>
          </p:cNvPr>
          <p:cNvSpPr txBox="1"/>
          <p:nvPr/>
        </p:nvSpPr>
        <p:spPr>
          <a:xfrm>
            <a:off x="618199" y="5604124"/>
            <a:ext cx="539405" cy="143566"/>
          </a:xfrm>
          <a:prstGeom prst="rect">
            <a:avLst/>
          </a:prstGeom>
          <a:noFill/>
        </p:spPr>
        <p:txBody>
          <a:bodyPr wrap="square" lIns="0" tIns="0" rIns="0" bIns="0" rtlCol="0" anchor="t">
            <a:spAutoFit/>
          </a:bodyPr>
          <a:lstStyle/>
          <a:p>
            <a:pPr defTabSz="609585">
              <a:defRPr/>
            </a:pPr>
            <a:r>
              <a:rPr lang="en-GB" sz="933" b="1" dirty="0">
                <a:solidFill>
                  <a:schemeClr val="tx2"/>
                </a:solidFill>
                <a:latin typeface="Arial" panose="020B0604020202020204" pitchFamily="34" charset="0"/>
                <a:cs typeface="Arial" panose="020B0604020202020204" pitchFamily="34" charset="0"/>
              </a:rPr>
              <a:t>Olaparib</a:t>
            </a:r>
          </a:p>
        </p:txBody>
      </p:sp>
      <p:sp>
        <p:nvSpPr>
          <p:cNvPr id="154" name="TextBox 153">
            <a:extLst>
              <a:ext uri="{FF2B5EF4-FFF2-40B4-BE49-F238E27FC236}">
                <a16:creationId xmlns:a16="http://schemas.microsoft.com/office/drawing/2014/main" id="{E5CD28D9-B019-4323-8DB3-EB90AC4D67F7}"/>
              </a:ext>
            </a:extLst>
          </p:cNvPr>
          <p:cNvSpPr txBox="1"/>
          <p:nvPr/>
        </p:nvSpPr>
        <p:spPr>
          <a:xfrm>
            <a:off x="618199" y="5435905"/>
            <a:ext cx="673495" cy="143566"/>
          </a:xfrm>
          <a:prstGeom prst="rect">
            <a:avLst/>
          </a:prstGeom>
          <a:noFill/>
        </p:spPr>
        <p:txBody>
          <a:bodyPr wrap="square" lIns="0" tIns="0" rIns="0" bIns="0" rtlCol="0" anchor="t">
            <a:spAutoFit/>
          </a:bodyPr>
          <a:lstStyle/>
          <a:p>
            <a:pPr defTabSz="609585">
              <a:defRPr/>
            </a:pPr>
            <a:r>
              <a:rPr lang="en-GB" sz="933" b="1" dirty="0">
                <a:solidFill>
                  <a:prstClr val="black"/>
                </a:solidFill>
                <a:latin typeface="Arial" panose="020B0604020202020204" pitchFamily="34" charset="0"/>
                <a:cs typeface="Arial" panose="020B0604020202020204" pitchFamily="34" charset="0"/>
              </a:rPr>
              <a:t>No. at risk</a:t>
            </a:r>
          </a:p>
        </p:txBody>
      </p:sp>
      <p:sp>
        <p:nvSpPr>
          <p:cNvPr id="108" name="TextBox 107">
            <a:extLst>
              <a:ext uri="{FF2B5EF4-FFF2-40B4-BE49-F238E27FC236}">
                <a16:creationId xmlns:a16="http://schemas.microsoft.com/office/drawing/2014/main" id="{2030DCAA-0CFC-48C9-9D81-59C16FCE56F6}"/>
              </a:ext>
            </a:extLst>
          </p:cNvPr>
          <p:cNvSpPr txBox="1"/>
          <p:nvPr/>
        </p:nvSpPr>
        <p:spPr>
          <a:xfrm>
            <a:off x="123297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83</a:t>
            </a:r>
          </a:p>
        </p:txBody>
      </p:sp>
      <p:sp>
        <p:nvSpPr>
          <p:cNvPr id="109" name="TextBox 108">
            <a:extLst>
              <a:ext uri="{FF2B5EF4-FFF2-40B4-BE49-F238E27FC236}">
                <a16:creationId xmlns:a16="http://schemas.microsoft.com/office/drawing/2014/main" id="{7672D50E-F4AD-4CDC-816F-92860550A227}"/>
              </a:ext>
            </a:extLst>
          </p:cNvPr>
          <p:cNvSpPr txBox="1"/>
          <p:nvPr/>
        </p:nvSpPr>
        <p:spPr>
          <a:xfrm>
            <a:off x="1675025" y="5787290"/>
            <a:ext cx="335832" cy="143566"/>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47</a:t>
            </a:r>
          </a:p>
        </p:txBody>
      </p:sp>
      <p:sp>
        <p:nvSpPr>
          <p:cNvPr id="110" name="TextBox 109">
            <a:extLst>
              <a:ext uri="{FF2B5EF4-FFF2-40B4-BE49-F238E27FC236}">
                <a16:creationId xmlns:a16="http://schemas.microsoft.com/office/drawing/2014/main" id="{3B95F32C-DA97-4932-9008-45101B7F92F4}"/>
              </a:ext>
            </a:extLst>
          </p:cNvPr>
          <p:cNvSpPr txBox="1"/>
          <p:nvPr/>
        </p:nvSpPr>
        <p:spPr>
          <a:xfrm>
            <a:off x="1906465"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44</a:t>
            </a:r>
          </a:p>
        </p:txBody>
      </p:sp>
      <p:sp>
        <p:nvSpPr>
          <p:cNvPr id="111" name="TextBox 110">
            <a:extLst>
              <a:ext uri="{FF2B5EF4-FFF2-40B4-BE49-F238E27FC236}">
                <a16:creationId xmlns:a16="http://schemas.microsoft.com/office/drawing/2014/main" id="{55FC86D1-55CF-4E0F-866E-B7FC712866C9}"/>
              </a:ext>
            </a:extLst>
          </p:cNvPr>
          <p:cNvSpPr txBox="1"/>
          <p:nvPr/>
        </p:nvSpPr>
        <p:spPr>
          <a:xfrm>
            <a:off x="21037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22</a:t>
            </a:r>
          </a:p>
        </p:txBody>
      </p:sp>
      <p:sp>
        <p:nvSpPr>
          <p:cNvPr id="112" name="TextBox 111">
            <a:extLst>
              <a:ext uri="{FF2B5EF4-FFF2-40B4-BE49-F238E27FC236}">
                <a16:creationId xmlns:a16="http://schemas.microsoft.com/office/drawing/2014/main" id="{738BA889-4EC8-4D5D-86CD-9825CC4C3835}"/>
              </a:ext>
            </a:extLst>
          </p:cNvPr>
          <p:cNvSpPr txBox="1"/>
          <p:nvPr/>
        </p:nvSpPr>
        <p:spPr>
          <a:xfrm>
            <a:off x="2323817"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20</a:t>
            </a:r>
          </a:p>
        </p:txBody>
      </p:sp>
      <p:sp>
        <p:nvSpPr>
          <p:cNvPr id="113" name="TextBox 112">
            <a:extLst>
              <a:ext uri="{FF2B5EF4-FFF2-40B4-BE49-F238E27FC236}">
                <a16:creationId xmlns:a16="http://schemas.microsoft.com/office/drawing/2014/main" id="{50ACA75E-DD38-498E-BE30-3D40A20E3E47}"/>
              </a:ext>
            </a:extLst>
          </p:cNvPr>
          <p:cNvSpPr txBox="1"/>
          <p:nvPr/>
        </p:nvSpPr>
        <p:spPr>
          <a:xfrm>
            <a:off x="25552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13</a:t>
            </a:r>
          </a:p>
        </p:txBody>
      </p:sp>
      <p:sp>
        <p:nvSpPr>
          <p:cNvPr id="114" name="TextBox 113">
            <a:extLst>
              <a:ext uri="{FF2B5EF4-FFF2-40B4-BE49-F238E27FC236}">
                <a16:creationId xmlns:a16="http://schemas.microsoft.com/office/drawing/2014/main" id="{63114238-F019-4550-B851-99299F440350}"/>
              </a:ext>
            </a:extLst>
          </p:cNvPr>
          <p:cNvSpPr txBox="1"/>
          <p:nvPr/>
        </p:nvSpPr>
        <p:spPr>
          <a:xfrm>
            <a:off x="2769625"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12</a:t>
            </a:r>
          </a:p>
        </p:txBody>
      </p:sp>
      <p:sp>
        <p:nvSpPr>
          <p:cNvPr id="115" name="TextBox 114">
            <a:extLst>
              <a:ext uri="{FF2B5EF4-FFF2-40B4-BE49-F238E27FC236}">
                <a16:creationId xmlns:a16="http://schemas.microsoft.com/office/drawing/2014/main" id="{BB8ADE11-186A-4032-99DC-D5AFF3E7BEB3}"/>
              </a:ext>
            </a:extLst>
          </p:cNvPr>
          <p:cNvSpPr txBox="1"/>
          <p:nvPr/>
        </p:nvSpPr>
        <p:spPr>
          <a:xfrm>
            <a:off x="298968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7</a:t>
            </a:r>
          </a:p>
        </p:txBody>
      </p:sp>
      <p:sp>
        <p:nvSpPr>
          <p:cNvPr id="116" name="TextBox 115">
            <a:extLst>
              <a:ext uri="{FF2B5EF4-FFF2-40B4-BE49-F238E27FC236}">
                <a16:creationId xmlns:a16="http://schemas.microsoft.com/office/drawing/2014/main" id="{E654868D-29B7-4AF4-AD17-31BDA04A034D}"/>
              </a:ext>
            </a:extLst>
          </p:cNvPr>
          <p:cNvSpPr txBox="1"/>
          <p:nvPr/>
        </p:nvSpPr>
        <p:spPr>
          <a:xfrm>
            <a:off x="320974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6</a:t>
            </a:r>
          </a:p>
        </p:txBody>
      </p:sp>
      <p:sp>
        <p:nvSpPr>
          <p:cNvPr id="117" name="TextBox 116">
            <a:extLst>
              <a:ext uri="{FF2B5EF4-FFF2-40B4-BE49-F238E27FC236}">
                <a16:creationId xmlns:a16="http://schemas.microsoft.com/office/drawing/2014/main" id="{B5967A7C-1E29-43A8-9E28-CBB3D1C70D0D}"/>
              </a:ext>
            </a:extLst>
          </p:cNvPr>
          <p:cNvSpPr txBox="1"/>
          <p:nvPr/>
        </p:nvSpPr>
        <p:spPr>
          <a:xfrm>
            <a:off x="3429795"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18" name="TextBox 117">
            <a:extLst>
              <a:ext uri="{FF2B5EF4-FFF2-40B4-BE49-F238E27FC236}">
                <a16:creationId xmlns:a16="http://schemas.microsoft.com/office/drawing/2014/main" id="{217A8B6B-8911-4076-B9A3-428500520983}"/>
              </a:ext>
            </a:extLst>
          </p:cNvPr>
          <p:cNvSpPr txBox="1"/>
          <p:nvPr/>
        </p:nvSpPr>
        <p:spPr>
          <a:xfrm>
            <a:off x="36498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19" name="TextBox 118">
            <a:extLst>
              <a:ext uri="{FF2B5EF4-FFF2-40B4-BE49-F238E27FC236}">
                <a16:creationId xmlns:a16="http://schemas.microsoft.com/office/drawing/2014/main" id="{F7B893E8-AEF5-44A5-8EB6-80826E62B0D7}"/>
              </a:ext>
            </a:extLst>
          </p:cNvPr>
          <p:cNvSpPr txBox="1"/>
          <p:nvPr/>
        </p:nvSpPr>
        <p:spPr>
          <a:xfrm>
            <a:off x="3875599"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3</a:t>
            </a:r>
          </a:p>
        </p:txBody>
      </p:sp>
      <p:sp>
        <p:nvSpPr>
          <p:cNvPr id="120" name="TextBox 119">
            <a:extLst>
              <a:ext uri="{FF2B5EF4-FFF2-40B4-BE49-F238E27FC236}">
                <a16:creationId xmlns:a16="http://schemas.microsoft.com/office/drawing/2014/main" id="{A3604DCE-E863-47D3-843C-04439624CF18}"/>
              </a:ext>
            </a:extLst>
          </p:cNvPr>
          <p:cNvSpPr txBox="1"/>
          <p:nvPr/>
        </p:nvSpPr>
        <p:spPr>
          <a:xfrm>
            <a:off x="4095662"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a:t>
            </a:r>
          </a:p>
        </p:txBody>
      </p:sp>
      <p:sp>
        <p:nvSpPr>
          <p:cNvPr id="121" name="TextBox 120">
            <a:extLst>
              <a:ext uri="{FF2B5EF4-FFF2-40B4-BE49-F238E27FC236}">
                <a16:creationId xmlns:a16="http://schemas.microsoft.com/office/drawing/2014/main" id="{F15BE346-D718-45F7-BF23-003EC5969B3B}"/>
              </a:ext>
            </a:extLst>
          </p:cNvPr>
          <p:cNvSpPr txBox="1"/>
          <p:nvPr/>
        </p:nvSpPr>
        <p:spPr>
          <a:xfrm>
            <a:off x="431571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2</a:t>
            </a:r>
          </a:p>
        </p:txBody>
      </p:sp>
      <p:sp>
        <p:nvSpPr>
          <p:cNvPr id="122" name="TextBox 121">
            <a:extLst>
              <a:ext uri="{FF2B5EF4-FFF2-40B4-BE49-F238E27FC236}">
                <a16:creationId xmlns:a16="http://schemas.microsoft.com/office/drawing/2014/main" id="{BE2EFE8F-A038-4E6B-97B0-64EEA67EFA57}"/>
              </a:ext>
            </a:extLst>
          </p:cNvPr>
          <p:cNvSpPr txBox="1"/>
          <p:nvPr/>
        </p:nvSpPr>
        <p:spPr>
          <a:xfrm>
            <a:off x="454715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3" name="TextBox 122">
            <a:extLst>
              <a:ext uri="{FF2B5EF4-FFF2-40B4-BE49-F238E27FC236}">
                <a16:creationId xmlns:a16="http://schemas.microsoft.com/office/drawing/2014/main" id="{1A4CEE0D-B766-4414-9C28-00A8A1CA7170}"/>
              </a:ext>
            </a:extLst>
          </p:cNvPr>
          <p:cNvSpPr txBox="1"/>
          <p:nvPr/>
        </p:nvSpPr>
        <p:spPr>
          <a:xfrm>
            <a:off x="4755833"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4" name="TextBox 123">
            <a:extLst>
              <a:ext uri="{FF2B5EF4-FFF2-40B4-BE49-F238E27FC236}">
                <a16:creationId xmlns:a16="http://schemas.microsoft.com/office/drawing/2014/main" id="{394C1138-91A6-40E8-A558-AD09C7B76860}"/>
              </a:ext>
            </a:extLst>
          </p:cNvPr>
          <p:cNvSpPr txBox="1"/>
          <p:nvPr/>
        </p:nvSpPr>
        <p:spPr>
          <a:xfrm>
            <a:off x="4975890"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5" name="TextBox 124">
            <a:extLst>
              <a:ext uri="{FF2B5EF4-FFF2-40B4-BE49-F238E27FC236}">
                <a16:creationId xmlns:a16="http://schemas.microsoft.com/office/drawing/2014/main" id="{633363EC-7404-40AD-BAC1-D595A7B7DF65}"/>
              </a:ext>
            </a:extLst>
          </p:cNvPr>
          <p:cNvSpPr txBox="1"/>
          <p:nvPr/>
        </p:nvSpPr>
        <p:spPr>
          <a:xfrm>
            <a:off x="5201641"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1</a:t>
            </a:r>
          </a:p>
        </p:txBody>
      </p:sp>
      <p:sp>
        <p:nvSpPr>
          <p:cNvPr id="126" name="TextBox 125">
            <a:extLst>
              <a:ext uri="{FF2B5EF4-FFF2-40B4-BE49-F238E27FC236}">
                <a16:creationId xmlns:a16="http://schemas.microsoft.com/office/drawing/2014/main" id="{CE24A039-D6DF-4AC4-8EA6-57B861FC519F}"/>
              </a:ext>
            </a:extLst>
          </p:cNvPr>
          <p:cNvSpPr txBox="1"/>
          <p:nvPr/>
        </p:nvSpPr>
        <p:spPr>
          <a:xfrm>
            <a:off x="5416008"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27" name="TextBox 126">
            <a:extLst>
              <a:ext uri="{FF2B5EF4-FFF2-40B4-BE49-F238E27FC236}">
                <a16:creationId xmlns:a16="http://schemas.microsoft.com/office/drawing/2014/main" id="{EF7CFCA9-1352-4629-8250-E12B37F97610}"/>
              </a:ext>
            </a:extLst>
          </p:cNvPr>
          <p:cNvSpPr txBox="1"/>
          <p:nvPr/>
        </p:nvSpPr>
        <p:spPr>
          <a:xfrm>
            <a:off x="5641757"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28" name="TextBox 127">
            <a:extLst>
              <a:ext uri="{FF2B5EF4-FFF2-40B4-BE49-F238E27FC236}">
                <a16:creationId xmlns:a16="http://schemas.microsoft.com/office/drawing/2014/main" id="{4A5F151B-AFA2-4955-93B9-91D6E50DE829}"/>
              </a:ext>
            </a:extLst>
          </p:cNvPr>
          <p:cNvSpPr txBox="1"/>
          <p:nvPr/>
        </p:nvSpPr>
        <p:spPr>
          <a:xfrm>
            <a:off x="5861811"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0</a:t>
            </a:r>
          </a:p>
        </p:txBody>
      </p:sp>
      <p:sp>
        <p:nvSpPr>
          <p:cNvPr id="129" name="TextBox 128">
            <a:extLst>
              <a:ext uri="{FF2B5EF4-FFF2-40B4-BE49-F238E27FC236}">
                <a16:creationId xmlns:a16="http://schemas.microsoft.com/office/drawing/2014/main" id="{CA716921-D2B0-4992-8E83-BB5B4D632D4D}"/>
              </a:ext>
            </a:extLst>
          </p:cNvPr>
          <p:cNvSpPr txBox="1"/>
          <p:nvPr/>
        </p:nvSpPr>
        <p:spPr>
          <a:xfrm>
            <a:off x="1453030" y="5787290"/>
            <a:ext cx="335832" cy="143565"/>
          </a:xfrm>
          <a:prstGeom prst="rect">
            <a:avLst/>
          </a:prstGeom>
          <a:noFill/>
        </p:spPr>
        <p:txBody>
          <a:bodyPr wrap="square" lIns="0" tIns="0" rIns="0" bIns="0" rtlCol="0" anchor="t">
            <a:spAutoFit/>
          </a:bodyPr>
          <a:lstStyle/>
          <a:p>
            <a:pPr algn="ctr" defTabSz="609585">
              <a:defRPr/>
            </a:pPr>
            <a:r>
              <a:rPr lang="en-GB" sz="933" dirty="0">
                <a:solidFill>
                  <a:prstClr val="black"/>
                </a:solidFill>
                <a:latin typeface="Arial" panose="020B0604020202020204" pitchFamily="34" charset="0"/>
                <a:cs typeface="Arial" panose="020B0604020202020204" pitchFamily="34" charset="0"/>
              </a:rPr>
              <a:t>79</a:t>
            </a:r>
          </a:p>
        </p:txBody>
      </p:sp>
      <p:sp>
        <p:nvSpPr>
          <p:cNvPr id="130" name="TextBox 129">
            <a:extLst>
              <a:ext uri="{FF2B5EF4-FFF2-40B4-BE49-F238E27FC236}">
                <a16:creationId xmlns:a16="http://schemas.microsoft.com/office/drawing/2014/main" id="{95B32AD6-E0ED-473B-BC69-E2B2DAC06179}"/>
              </a:ext>
            </a:extLst>
          </p:cNvPr>
          <p:cNvSpPr txBox="1"/>
          <p:nvPr/>
        </p:nvSpPr>
        <p:spPr>
          <a:xfrm>
            <a:off x="618193" y="5787290"/>
            <a:ext cx="762266" cy="287129"/>
          </a:xfrm>
          <a:prstGeom prst="rect">
            <a:avLst/>
          </a:prstGeom>
          <a:noFill/>
        </p:spPr>
        <p:txBody>
          <a:bodyPr wrap="square" lIns="0" tIns="0" rIns="0" bIns="0" rtlCol="0" anchor="t">
            <a:spAutoFit/>
          </a:bodyPr>
          <a:lstStyle/>
          <a:p>
            <a:pPr defTabSz="609585">
              <a:defRPr/>
            </a:pPr>
            <a:r>
              <a:rPr lang="en-GB" sz="933" b="1" dirty="0">
                <a:solidFill>
                  <a:schemeClr val="accent1"/>
                </a:solidFill>
                <a:latin typeface="Arial" panose="020B0604020202020204" pitchFamily="34" charset="0"/>
                <a:cs typeface="Arial" panose="020B0604020202020204" pitchFamily="34" charset="0"/>
              </a:rPr>
              <a:t>Physician’s </a:t>
            </a:r>
            <a:br>
              <a:rPr lang="en-GB" sz="933" b="1" dirty="0">
                <a:solidFill>
                  <a:schemeClr val="accent1"/>
                </a:solidFill>
                <a:latin typeface="Arial" panose="020B0604020202020204" pitchFamily="34" charset="0"/>
                <a:cs typeface="Arial" panose="020B0604020202020204" pitchFamily="34" charset="0"/>
              </a:rPr>
            </a:br>
            <a:r>
              <a:rPr lang="en-GB" sz="933" b="1" dirty="0">
                <a:solidFill>
                  <a:schemeClr val="accent1"/>
                </a:solidFill>
                <a:latin typeface="Arial" panose="020B0604020202020204" pitchFamily="34" charset="0"/>
                <a:cs typeface="Arial" panose="020B0604020202020204" pitchFamily="34" charset="0"/>
              </a:rPr>
              <a:t>choice</a:t>
            </a:r>
          </a:p>
        </p:txBody>
      </p:sp>
      <p:sp>
        <p:nvSpPr>
          <p:cNvPr id="104" name="TextBox 103">
            <a:extLst>
              <a:ext uri="{FF2B5EF4-FFF2-40B4-BE49-F238E27FC236}">
                <a16:creationId xmlns:a16="http://schemas.microsoft.com/office/drawing/2014/main" id="{905D2359-6154-4FD7-A33D-18210E8674AF}"/>
              </a:ext>
            </a:extLst>
          </p:cNvPr>
          <p:cNvSpPr txBox="1"/>
          <p:nvPr/>
        </p:nvSpPr>
        <p:spPr>
          <a:xfrm>
            <a:off x="3883672" y="2938314"/>
            <a:ext cx="1588506" cy="646331"/>
          </a:xfrm>
          <a:prstGeom prst="rect">
            <a:avLst/>
          </a:prstGeom>
          <a:noFill/>
          <a:ln>
            <a:noFill/>
          </a:ln>
        </p:spPr>
        <p:txBody>
          <a:bodyPr wrap="square" rtlCol="0">
            <a:spAutoFit/>
          </a:bodyPr>
          <a:lstStyle/>
          <a:p>
            <a:pPr defTabSz="609585">
              <a:defRPr/>
            </a:pPr>
            <a:r>
              <a:rPr lang="en-GB" altLang="zh-CN" sz="1200" b="1" dirty="0">
                <a:solidFill>
                  <a:srgbClr val="000000"/>
                </a:solidFill>
                <a:latin typeface="Arial" panose="020B0604020202020204" pitchFamily="34" charset="0"/>
                <a:cs typeface="Arial" panose="020B0604020202020204" pitchFamily="34" charset="0"/>
              </a:rPr>
              <a:t>12</a:t>
            </a:r>
            <a:r>
              <a:rPr lang="en-GB" sz="1200" b="1" dirty="0">
                <a:solidFill>
                  <a:srgbClr val="000000"/>
                </a:solidFill>
                <a:latin typeface="Arial" panose="020B0604020202020204" pitchFamily="34" charset="0"/>
                <a:cs typeface="Arial" panose="020B0604020202020204" pitchFamily="34" charset="0"/>
              </a:rPr>
              <a:t>-month rate</a:t>
            </a:r>
          </a:p>
          <a:p>
            <a:pPr defTabSz="609585">
              <a:defRPr/>
            </a:pPr>
            <a:r>
              <a:rPr lang="en-GB" altLang="zh-CN" sz="1200" b="1" dirty="0">
                <a:solidFill>
                  <a:schemeClr val="tx2"/>
                </a:solidFill>
                <a:latin typeface="Arial" panose="020B0604020202020204" pitchFamily="34" charset="0"/>
                <a:cs typeface="Arial" panose="020B0604020202020204" pitchFamily="34" charset="0"/>
              </a:rPr>
              <a:t>28%</a:t>
            </a:r>
          </a:p>
          <a:p>
            <a:pPr defTabSz="609585">
              <a:defRPr/>
            </a:pPr>
            <a:r>
              <a:rPr lang="en-GB" altLang="zh-CN" sz="1200" b="1" dirty="0">
                <a:solidFill>
                  <a:schemeClr val="accent1"/>
                </a:solidFill>
                <a:latin typeface="Arial" panose="020B0604020202020204" pitchFamily="34" charset="0"/>
                <a:cs typeface="Arial" panose="020B0604020202020204" pitchFamily="34" charset="0"/>
              </a:rPr>
              <a:t>9%</a:t>
            </a:r>
            <a:endParaRPr lang="en-GB" sz="1200" b="1" dirty="0">
              <a:solidFill>
                <a:schemeClr val="accent1"/>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1B51CCC1-B484-4D30-8A92-56115990B19B}"/>
              </a:ext>
            </a:extLst>
          </p:cNvPr>
          <p:cNvSpPr txBox="1"/>
          <p:nvPr/>
        </p:nvSpPr>
        <p:spPr>
          <a:xfrm>
            <a:off x="2567520" y="2505040"/>
            <a:ext cx="1418171" cy="646331"/>
          </a:xfrm>
          <a:prstGeom prst="rect">
            <a:avLst/>
          </a:prstGeom>
          <a:noFill/>
          <a:ln>
            <a:noFill/>
          </a:ln>
        </p:spPr>
        <p:txBody>
          <a:bodyPr wrap="square" rtlCol="0">
            <a:spAutoFit/>
          </a:bodyPr>
          <a:lstStyle/>
          <a:p>
            <a:pPr defTabSz="609585">
              <a:defRPr/>
            </a:pPr>
            <a:r>
              <a:rPr lang="en-GB" sz="1200" b="1" dirty="0">
                <a:solidFill>
                  <a:srgbClr val="000000"/>
                </a:solidFill>
                <a:latin typeface="Arial" panose="020B0604020202020204" pitchFamily="34" charset="0"/>
                <a:cs typeface="Arial" panose="020B0604020202020204" pitchFamily="34" charset="0"/>
              </a:rPr>
              <a:t>6-month rate</a:t>
            </a:r>
          </a:p>
          <a:p>
            <a:pPr defTabSz="609585">
              <a:defRPr/>
            </a:pPr>
            <a:r>
              <a:rPr lang="en-GB" altLang="zh-CN" sz="1200" b="1" dirty="0">
                <a:solidFill>
                  <a:schemeClr val="tx2"/>
                </a:solidFill>
                <a:latin typeface="Arial" panose="020B0604020202020204" pitchFamily="34" charset="0"/>
                <a:cs typeface="Arial" panose="020B0604020202020204" pitchFamily="34" charset="0"/>
              </a:rPr>
              <a:t>60%</a:t>
            </a:r>
          </a:p>
          <a:p>
            <a:pPr defTabSz="609585">
              <a:defRPr/>
            </a:pPr>
            <a:r>
              <a:rPr lang="en-GB" altLang="zh-CN" sz="1200" b="1" dirty="0">
                <a:solidFill>
                  <a:schemeClr val="accent1"/>
                </a:solidFill>
                <a:latin typeface="Arial" panose="020B0604020202020204" pitchFamily="34" charset="0"/>
                <a:cs typeface="Arial" panose="020B0604020202020204" pitchFamily="34" charset="0"/>
              </a:rPr>
              <a:t>23%</a:t>
            </a:r>
            <a:endParaRPr lang="en-GB" sz="1200" b="1" dirty="0">
              <a:solidFill>
                <a:schemeClr val="accent1"/>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88320D96-5A9A-4FBC-BE1C-C8E5FE6CCA80}"/>
              </a:ext>
            </a:extLst>
          </p:cNvPr>
          <p:cNvSpPr txBox="1"/>
          <p:nvPr/>
        </p:nvSpPr>
        <p:spPr>
          <a:xfrm>
            <a:off x="8688308" y="1622515"/>
            <a:ext cx="2829854" cy="715089"/>
          </a:xfrm>
          <a:prstGeom prst="round2DiagRect">
            <a:avLst/>
          </a:prstGeom>
          <a:solidFill>
            <a:schemeClr val="accent6">
              <a:lumMod val="20000"/>
              <a:lumOff val="80000"/>
            </a:schemeClr>
          </a:solidFill>
          <a:ln>
            <a:noFill/>
          </a:ln>
        </p:spPr>
        <p:txBody>
          <a:bodyPr wrap="square" rtlCol="0" anchor="ctr">
            <a:spAutoFit/>
          </a:bodyPr>
          <a:lstStyle/>
          <a:p>
            <a:pPr algn="ctr" defTabSz="457189">
              <a:defRPr/>
            </a:pPr>
            <a:r>
              <a:rPr lang="en-GB" sz="1200" b="1" dirty="0">
                <a:solidFill>
                  <a:srgbClr val="000000"/>
                </a:solidFill>
                <a:latin typeface="Arial" panose="020B0604020202020204" pitchFamily="34" charset="0"/>
                <a:cs typeface="Arial" panose="020B0604020202020204" pitchFamily="34" charset="0"/>
              </a:rPr>
              <a:t>rPFS</a:t>
            </a:r>
            <a:r>
              <a:rPr lang="en-GB" sz="1200" b="1" baseline="30000" dirty="0">
                <a:solidFill>
                  <a:srgbClr val="000000"/>
                </a:solidFill>
                <a:latin typeface="Arial" panose="020B0604020202020204" pitchFamily="34" charset="0"/>
                <a:cs typeface="Arial" panose="020B0604020202020204" pitchFamily="34" charset="0"/>
              </a:rPr>
              <a:t>a</a:t>
            </a:r>
            <a:endParaRPr lang="en-GB" sz="1200" b="1" dirty="0">
              <a:solidFill>
                <a:srgbClr val="000000"/>
              </a:solidFill>
              <a:latin typeface="Arial" panose="020B0604020202020204" pitchFamily="34" charset="0"/>
              <a:cs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effectLst/>
                <a:uLnTx/>
                <a:uFillTx/>
                <a:latin typeface="Arial" panose="020B0604020202020204" pitchFamily="34" charset="0"/>
                <a:cs typeface="Arial" panose="020B0604020202020204" pitchFamily="34" charset="0"/>
              </a:rPr>
              <a:t>HR, 0.22 </a:t>
            </a:r>
            <a:r>
              <a:rPr kumimoji="0" lang="en-GB" altLang="zh-CN" sz="1200" b="0" i="0" u="none" strike="noStrike" kern="0" cap="none" spc="0" normalizeH="0" baseline="0" dirty="0">
                <a:ln>
                  <a:noFill/>
                </a:ln>
                <a:effectLst/>
                <a:uLnTx/>
                <a:uFillTx/>
                <a:latin typeface="Arial" panose="020B0604020202020204" pitchFamily="34" charset="0"/>
                <a:cs typeface="Arial" panose="020B0604020202020204" pitchFamily="34" charset="0"/>
              </a:rPr>
              <a:t>(95% CI, 0.15-0.32)</a:t>
            </a:r>
          </a:p>
          <a:p>
            <a:pPr algn="ctr" defTabSz="457189">
              <a:defRPr/>
            </a:pPr>
            <a:r>
              <a:rPr kumimoji="0" lang="en-GB" altLang="zh-CN" sz="1200" b="1" i="0" u="none" strike="noStrike" kern="0" cap="none" spc="0" normalizeH="0" baseline="0" dirty="0">
                <a:ln>
                  <a:noFill/>
                </a:ln>
                <a:effectLst/>
                <a:uLnTx/>
                <a:uFillTx/>
                <a:latin typeface="Arial" panose="020B0604020202020204" pitchFamily="34" charset="0"/>
                <a:cs typeface="Arial" panose="020B0604020202020204" pitchFamily="34" charset="0"/>
              </a:rPr>
              <a:t>Median rPFS,</a:t>
            </a:r>
            <a:r>
              <a:rPr kumimoji="0" lang="en-GB" altLang="zh-CN" sz="1200" b="1" i="0" u="none" strike="noStrike" kern="0" cap="none" spc="0" normalizeH="0" baseline="0" dirty="0">
                <a:ln>
                  <a:noFill/>
                </a:ln>
                <a:solidFill>
                  <a:srgbClr val="3F4444"/>
                </a:solidFill>
                <a:effectLst/>
                <a:uLnTx/>
                <a:uFillTx/>
                <a:latin typeface="Arial" panose="020B0604020202020204" pitchFamily="34" charset="0"/>
                <a:cs typeface="Arial" panose="020B0604020202020204" pitchFamily="34" charset="0"/>
              </a:rPr>
              <a:t> </a:t>
            </a:r>
            <a:r>
              <a:rPr kumimoji="0" lang="en-GB" altLang="zh-CN" sz="12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9.8</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vs </a:t>
            </a:r>
            <a:r>
              <a:rPr kumimoji="0" lang="en-GB" altLang="zh-CN" sz="12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t>3.0</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months</a:t>
            </a:r>
            <a:endParaRPr kumimoji="0" lang="en-GB" sz="1200" b="1" i="0" u="none" strike="noStrike" kern="0" cap="none" spc="0" normalizeH="0" baseline="0" dirty="0">
              <a:ln>
                <a:noFill/>
              </a:ln>
              <a:solidFill>
                <a:srgbClr val="F0AB00"/>
              </a:solidFill>
              <a:effectLst/>
              <a:uLnTx/>
              <a:uFillTx/>
              <a:latin typeface="Arial" panose="020B0604020202020204" pitchFamily="34" charset="0"/>
              <a:cs typeface="Arial" panose="020B0604020202020204" pitchFamily="34" charset="0"/>
            </a:endParaRPr>
          </a:p>
        </p:txBody>
      </p:sp>
      <p:grpSp>
        <p:nvGrpSpPr>
          <p:cNvPr id="193" name="Group 192">
            <a:extLst>
              <a:ext uri="{FF2B5EF4-FFF2-40B4-BE49-F238E27FC236}">
                <a16:creationId xmlns:a16="http://schemas.microsoft.com/office/drawing/2014/main" id="{40A36BF7-784E-4B03-8448-90F5277EE1A4}"/>
              </a:ext>
            </a:extLst>
          </p:cNvPr>
          <p:cNvGrpSpPr/>
          <p:nvPr/>
        </p:nvGrpSpPr>
        <p:grpSpPr>
          <a:xfrm>
            <a:off x="6845498" y="2248001"/>
            <a:ext cx="5074723" cy="3921910"/>
            <a:chOff x="297489" y="1497499"/>
            <a:chExt cx="4220117" cy="3080756"/>
          </a:xfrm>
        </p:grpSpPr>
        <p:grpSp>
          <p:nvGrpSpPr>
            <p:cNvPr id="194" name="Group 193">
              <a:extLst>
                <a:ext uri="{FF2B5EF4-FFF2-40B4-BE49-F238E27FC236}">
                  <a16:creationId xmlns:a16="http://schemas.microsoft.com/office/drawing/2014/main" id="{A702D899-EF66-43DD-B8A4-A373997D6E3D}"/>
                </a:ext>
              </a:extLst>
            </p:cNvPr>
            <p:cNvGrpSpPr/>
            <p:nvPr/>
          </p:nvGrpSpPr>
          <p:grpSpPr>
            <a:xfrm>
              <a:off x="872193" y="1509350"/>
              <a:ext cx="3173945" cy="2093093"/>
              <a:chOff x="5213886" y="1498061"/>
              <a:chExt cx="3173945" cy="2093093"/>
            </a:xfrm>
          </p:grpSpPr>
          <p:sp>
            <p:nvSpPr>
              <p:cNvPr id="281" name="Oval 40">
                <a:extLst>
                  <a:ext uri="{FF2B5EF4-FFF2-40B4-BE49-F238E27FC236}">
                    <a16:creationId xmlns:a16="http://schemas.microsoft.com/office/drawing/2014/main" id="{8D22D3E2-79EC-4E9B-B895-5334D2CBA04A}"/>
                  </a:ext>
                </a:extLst>
              </p:cNvPr>
              <p:cNvSpPr>
                <a:spLocks noChangeArrowheads="1"/>
              </p:cNvSpPr>
              <p:nvPr/>
            </p:nvSpPr>
            <p:spPr bwMode="auto">
              <a:xfrm>
                <a:off x="5500370" y="2130202"/>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2" name="Oval 41">
                <a:extLst>
                  <a:ext uri="{FF2B5EF4-FFF2-40B4-BE49-F238E27FC236}">
                    <a16:creationId xmlns:a16="http://schemas.microsoft.com/office/drawing/2014/main" id="{0DC4E337-168B-4759-A48F-F39E06DA65C8}"/>
                  </a:ext>
                </a:extLst>
              </p:cNvPr>
              <p:cNvSpPr>
                <a:spLocks noChangeArrowheads="1"/>
              </p:cNvSpPr>
              <p:nvPr/>
            </p:nvSpPr>
            <p:spPr bwMode="auto">
              <a:xfrm>
                <a:off x="5603725" y="2458898"/>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3" name="Oval 43">
                <a:extLst>
                  <a:ext uri="{FF2B5EF4-FFF2-40B4-BE49-F238E27FC236}">
                    <a16:creationId xmlns:a16="http://schemas.microsoft.com/office/drawing/2014/main" id="{44D42180-FC17-46C3-ADF6-781C8E6BA0B6}"/>
                  </a:ext>
                </a:extLst>
              </p:cNvPr>
              <p:cNvSpPr>
                <a:spLocks noChangeArrowheads="1"/>
              </p:cNvSpPr>
              <p:nvPr/>
            </p:nvSpPr>
            <p:spPr bwMode="auto">
              <a:xfrm>
                <a:off x="5798570" y="2713693"/>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4" name="Oval 49">
                <a:extLst>
                  <a:ext uri="{FF2B5EF4-FFF2-40B4-BE49-F238E27FC236}">
                    <a16:creationId xmlns:a16="http://schemas.microsoft.com/office/drawing/2014/main" id="{2094DDB9-EDCC-4D0B-B8FF-5E6CC8FC608B}"/>
                  </a:ext>
                </a:extLst>
              </p:cNvPr>
              <p:cNvSpPr>
                <a:spLocks noChangeArrowheads="1"/>
              </p:cNvSpPr>
              <p:nvPr/>
            </p:nvSpPr>
            <p:spPr bwMode="auto">
              <a:xfrm>
                <a:off x="6735392" y="3389091"/>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5" name="Oval 50">
                <a:extLst>
                  <a:ext uri="{FF2B5EF4-FFF2-40B4-BE49-F238E27FC236}">
                    <a16:creationId xmlns:a16="http://schemas.microsoft.com/office/drawing/2014/main" id="{F5A6018F-6F99-4F51-9CCA-B32744B0B93D}"/>
                  </a:ext>
                </a:extLst>
              </p:cNvPr>
              <p:cNvSpPr>
                <a:spLocks noChangeArrowheads="1"/>
              </p:cNvSpPr>
              <p:nvPr/>
            </p:nvSpPr>
            <p:spPr bwMode="auto">
              <a:xfrm>
                <a:off x="6815144" y="3392497"/>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6" name="Oval 87">
                <a:extLst>
                  <a:ext uri="{FF2B5EF4-FFF2-40B4-BE49-F238E27FC236}">
                    <a16:creationId xmlns:a16="http://schemas.microsoft.com/office/drawing/2014/main" id="{3B71005F-416C-4A74-9EC3-DAF834AB9774}"/>
                  </a:ext>
                </a:extLst>
              </p:cNvPr>
              <p:cNvSpPr>
                <a:spLocks noChangeArrowheads="1"/>
              </p:cNvSpPr>
              <p:nvPr/>
            </p:nvSpPr>
            <p:spPr bwMode="auto">
              <a:xfrm>
                <a:off x="5213886" y="1498061"/>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7" name="Oval 43">
                <a:extLst>
                  <a:ext uri="{FF2B5EF4-FFF2-40B4-BE49-F238E27FC236}">
                    <a16:creationId xmlns:a16="http://schemas.microsoft.com/office/drawing/2014/main" id="{95ADB149-129A-411E-A615-D8045202338A}"/>
                  </a:ext>
                </a:extLst>
              </p:cNvPr>
              <p:cNvSpPr>
                <a:spLocks noChangeArrowheads="1"/>
              </p:cNvSpPr>
              <p:nvPr/>
            </p:nvSpPr>
            <p:spPr bwMode="auto">
              <a:xfrm>
                <a:off x="6125349" y="3227306"/>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8" name="Oval 43">
                <a:extLst>
                  <a:ext uri="{FF2B5EF4-FFF2-40B4-BE49-F238E27FC236}">
                    <a16:creationId xmlns:a16="http://schemas.microsoft.com/office/drawing/2014/main" id="{69F2F62E-562A-4058-ABC4-CF2C6AECBAE5}"/>
                  </a:ext>
                </a:extLst>
              </p:cNvPr>
              <p:cNvSpPr>
                <a:spLocks noChangeArrowheads="1"/>
              </p:cNvSpPr>
              <p:nvPr/>
            </p:nvSpPr>
            <p:spPr bwMode="auto">
              <a:xfrm>
                <a:off x="6182852" y="3227055"/>
                <a:ext cx="93239" cy="90998"/>
              </a:xfrm>
              <a:prstGeom prst="ellipse">
                <a:avLst/>
              </a:prstGeom>
              <a:noFill/>
              <a:ln w="1270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9" name="Oval 87">
                <a:extLst>
                  <a:ext uri="{FF2B5EF4-FFF2-40B4-BE49-F238E27FC236}">
                    <a16:creationId xmlns:a16="http://schemas.microsoft.com/office/drawing/2014/main" id="{C3DEB725-2C1E-4EB7-A1FC-98F15202987C}"/>
                  </a:ext>
                </a:extLst>
              </p:cNvPr>
              <p:cNvSpPr>
                <a:spLocks noChangeArrowheads="1"/>
              </p:cNvSpPr>
              <p:nvPr/>
            </p:nvSpPr>
            <p:spPr bwMode="auto">
              <a:xfrm>
                <a:off x="5635024" y="179106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0" name="Oval 87">
                <a:extLst>
                  <a:ext uri="{FF2B5EF4-FFF2-40B4-BE49-F238E27FC236}">
                    <a16:creationId xmlns:a16="http://schemas.microsoft.com/office/drawing/2014/main" id="{ABFD1DBA-DBD4-4E67-BF73-FCDA1F44603B}"/>
                  </a:ext>
                </a:extLst>
              </p:cNvPr>
              <p:cNvSpPr>
                <a:spLocks noChangeArrowheads="1"/>
              </p:cNvSpPr>
              <p:nvPr/>
            </p:nvSpPr>
            <p:spPr bwMode="auto">
              <a:xfrm>
                <a:off x="5992851" y="1894661"/>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1" name="Oval 87">
                <a:extLst>
                  <a:ext uri="{FF2B5EF4-FFF2-40B4-BE49-F238E27FC236}">
                    <a16:creationId xmlns:a16="http://schemas.microsoft.com/office/drawing/2014/main" id="{31146504-D408-44EF-992E-7191AF7EEC44}"/>
                  </a:ext>
                </a:extLst>
              </p:cNvPr>
              <p:cNvSpPr>
                <a:spLocks noChangeArrowheads="1"/>
              </p:cNvSpPr>
              <p:nvPr/>
            </p:nvSpPr>
            <p:spPr bwMode="auto">
              <a:xfrm>
                <a:off x="6124224" y="1939294"/>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2" name="Oval 87">
                <a:extLst>
                  <a:ext uri="{FF2B5EF4-FFF2-40B4-BE49-F238E27FC236}">
                    <a16:creationId xmlns:a16="http://schemas.microsoft.com/office/drawing/2014/main" id="{5E9EEC88-CC59-46A9-A6D8-85BB631572A5}"/>
                  </a:ext>
                </a:extLst>
              </p:cNvPr>
              <p:cNvSpPr>
                <a:spLocks noChangeArrowheads="1"/>
              </p:cNvSpPr>
              <p:nvPr/>
            </p:nvSpPr>
            <p:spPr bwMode="auto">
              <a:xfrm>
                <a:off x="6416853" y="2109665"/>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3" name="Oval 87">
                <a:extLst>
                  <a:ext uri="{FF2B5EF4-FFF2-40B4-BE49-F238E27FC236}">
                    <a16:creationId xmlns:a16="http://schemas.microsoft.com/office/drawing/2014/main" id="{FB2638EC-150A-46DF-8D6C-934B5D04D0DB}"/>
                  </a:ext>
                </a:extLst>
              </p:cNvPr>
              <p:cNvSpPr>
                <a:spLocks noChangeArrowheads="1"/>
              </p:cNvSpPr>
              <p:nvPr/>
            </p:nvSpPr>
            <p:spPr bwMode="auto">
              <a:xfrm>
                <a:off x="6441187" y="220817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4" name="Oval 87">
                <a:extLst>
                  <a:ext uri="{FF2B5EF4-FFF2-40B4-BE49-F238E27FC236}">
                    <a16:creationId xmlns:a16="http://schemas.microsoft.com/office/drawing/2014/main" id="{F2ADE75F-5454-4CB1-BCD5-3DA4302700E1}"/>
                  </a:ext>
                </a:extLst>
              </p:cNvPr>
              <p:cNvSpPr>
                <a:spLocks noChangeArrowheads="1"/>
              </p:cNvSpPr>
              <p:nvPr/>
            </p:nvSpPr>
            <p:spPr bwMode="auto">
              <a:xfrm>
                <a:off x="6457323" y="230371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5" name="Oval 87">
                <a:extLst>
                  <a:ext uri="{FF2B5EF4-FFF2-40B4-BE49-F238E27FC236}">
                    <a16:creationId xmlns:a16="http://schemas.microsoft.com/office/drawing/2014/main" id="{828AF424-E4EC-408B-B9F0-D95EB89D8E21}"/>
                  </a:ext>
                </a:extLst>
              </p:cNvPr>
              <p:cNvSpPr>
                <a:spLocks noChangeArrowheads="1"/>
              </p:cNvSpPr>
              <p:nvPr/>
            </p:nvSpPr>
            <p:spPr bwMode="auto">
              <a:xfrm>
                <a:off x="6600734" y="2344929"/>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6" name="Oval 87">
                <a:extLst>
                  <a:ext uri="{FF2B5EF4-FFF2-40B4-BE49-F238E27FC236}">
                    <a16:creationId xmlns:a16="http://schemas.microsoft.com/office/drawing/2014/main" id="{033F3B73-AB28-417C-A100-DB11D764EEAA}"/>
                  </a:ext>
                </a:extLst>
              </p:cNvPr>
              <p:cNvSpPr>
                <a:spLocks noChangeArrowheads="1"/>
              </p:cNvSpPr>
              <p:nvPr/>
            </p:nvSpPr>
            <p:spPr bwMode="auto">
              <a:xfrm>
                <a:off x="6720126" y="239998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7" name="Oval 87">
                <a:extLst>
                  <a:ext uri="{FF2B5EF4-FFF2-40B4-BE49-F238E27FC236}">
                    <a16:creationId xmlns:a16="http://schemas.microsoft.com/office/drawing/2014/main" id="{7FAFB43B-77AA-4793-AF16-6F45C420B7EE}"/>
                  </a:ext>
                </a:extLst>
              </p:cNvPr>
              <p:cNvSpPr>
                <a:spLocks noChangeArrowheads="1"/>
              </p:cNvSpPr>
              <p:nvPr/>
            </p:nvSpPr>
            <p:spPr bwMode="auto">
              <a:xfrm>
                <a:off x="6755813" y="244824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8" name="Oval 87">
                <a:extLst>
                  <a:ext uri="{FF2B5EF4-FFF2-40B4-BE49-F238E27FC236}">
                    <a16:creationId xmlns:a16="http://schemas.microsoft.com/office/drawing/2014/main" id="{B2E71C06-4D57-4CE3-9782-4B7DAC64E0C7}"/>
                  </a:ext>
                </a:extLst>
              </p:cNvPr>
              <p:cNvSpPr>
                <a:spLocks noChangeArrowheads="1"/>
              </p:cNvSpPr>
              <p:nvPr/>
            </p:nvSpPr>
            <p:spPr bwMode="auto">
              <a:xfrm>
                <a:off x="6792779" y="247380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9" name="Oval 87">
                <a:extLst>
                  <a:ext uri="{FF2B5EF4-FFF2-40B4-BE49-F238E27FC236}">
                    <a16:creationId xmlns:a16="http://schemas.microsoft.com/office/drawing/2014/main" id="{A7E84D74-A99B-4562-8A15-8C7E90991115}"/>
                  </a:ext>
                </a:extLst>
              </p:cNvPr>
              <p:cNvSpPr>
                <a:spLocks noChangeArrowheads="1"/>
              </p:cNvSpPr>
              <p:nvPr/>
            </p:nvSpPr>
            <p:spPr bwMode="auto">
              <a:xfrm>
                <a:off x="6829745" y="249937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0" name="Oval 87">
                <a:extLst>
                  <a:ext uri="{FF2B5EF4-FFF2-40B4-BE49-F238E27FC236}">
                    <a16:creationId xmlns:a16="http://schemas.microsoft.com/office/drawing/2014/main" id="{9B147B0F-CB33-491D-B564-E627C589A255}"/>
                  </a:ext>
                </a:extLst>
              </p:cNvPr>
              <p:cNvSpPr>
                <a:spLocks noChangeArrowheads="1"/>
              </p:cNvSpPr>
              <p:nvPr/>
            </p:nvSpPr>
            <p:spPr bwMode="auto">
              <a:xfrm>
                <a:off x="7048123" y="261905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1" name="Oval 87">
                <a:extLst>
                  <a:ext uri="{FF2B5EF4-FFF2-40B4-BE49-F238E27FC236}">
                    <a16:creationId xmlns:a16="http://schemas.microsoft.com/office/drawing/2014/main" id="{91DF3AD6-4349-4D73-A051-E24170A6A300}"/>
                  </a:ext>
                </a:extLst>
              </p:cNvPr>
              <p:cNvSpPr>
                <a:spLocks noChangeArrowheads="1"/>
              </p:cNvSpPr>
              <p:nvPr/>
            </p:nvSpPr>
            <p:spPr bwMode="auto">
              <a:xfrm>
                <a:off x="7059179" y="267061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2" name="Oval 87">
                <a:extLst>
                  <a:ext uri="{FF2B5EF4-FFF2-40B4-BE49-F238E27FC236}">
                    <a16:creationId xmlns:a16="http://schemas.microsoft.com/office/drawing/2014/main" id="{BD56C796-27A0-4D38-99E0-26A3F9D15CA2}"/>
                  </a:ext>
                </a:extLst>
              </p:cNvPr>
              <p:cNvSpPr>
                <a:spLocks noChangeArrowheads="1"/>
              </p:cNvSpPr>
              <p:nvPr/>
            </p:nvSpPr>
            <p:spPr bwMode="auto">
              <a:xfrm>
                <a:off x="7088249" y="2706238"/>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3" name="Oval 87">
                <a:extLst>
                  <a:ext uri="{FF2B5EF4-FFF2-40B4-BE49-F238E27FC236}">
                    <a16:creationId xmlns:a16="http://schemas.microsoft.com/office/drawing/2014/main" id="{CC838B7D-8559-4332-801F-391211D96F05}"/>
                  </a:ext>
                </a:extLst>
              </p:cNvPr>
              <p:cNvSpPr>
                <a:spLocks noChangeArrowheads="1"/>
              </p:cNvSpPr>
              <p:nvPr/>
            </p:nvSpPr>
            <p:spPr bwMode="auto">
              <a:xfrm>
                <a:off x="7340766" y="277750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4" name="Oval 87">
                <a:extLst>
                  <a:ext uri="{FF2B5EF4-FFF2-40B4-BE49-F238E27FC236}">
                    <a16:creationId xmlns:a16="http://schemas.microsoft.com/office/drawing/2014/main" id="{E48A2120-B7F1-4AD2-A5BF-443FE49FBA63}"/>
                  </a:ext>
                </a:extLst>
              </p:cNvPr>
              <p:cNvSpPr>
                <a:spLocks noChangeArrowheads="1"/>
              </p:cNvSpPr>
              <p:nvPr/>
            </p:nvSpPr>
            <p:spPr bwMode="auto">
              <a:xfrm>
                <a:off x="7405821" y="2777503"/>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5" name="Oval 87">
                <a:extLst>
                  <a:ext uri="{FF2B5EF4-FFF2-40B4-BE49-F238E27FC236}">
                    <a16:creationId xmlns:a16="http://schemas.microsoft.com/office/drawing/2014/main" id="{DDA6AB7E-17A0-4E76-AC15-8B9145636A21}"/>
                  </a:ext>
                </a:extLst>
              </p:cNvPr>
              <p:cNvSpPr>
                <a:spLocks noChangeArrowheads="1"/>
              </p:cNvSpPr>
              <p:nvPr/>
            </p:nvSpPr>
            <p:spPr bwMode="auto">
              <a:xfrm>
                <a:off x="7399258" y="2851447"/>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6" name="Oval 87">
                <a:extLst>
                  <a:ext uri="{FF2B5EF4-FFF2-40B4-BE49-F238E27FC236}">
                    <a16:creationId xmlns:a16="http://schemas.microsoft.com/office/drawing/2014/main" id="{4D348698-95AF-49F9-BC4D-074244789E5F}"/>
                  </a:ext>
                </a:extLst>
              </p:cNvPr>
              <p:cNvSpPr>
                <a:spLocks noChangeArrowheads="1"/>
              </p:cNvSpPr>
              <p:nvPr/>
            </p:nvSpPr>
            <p:spPr bwMode="auto">
              <a:xfrm>
                <a:off x="7497339" y="2888506"/>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7" name="Oval 87">
                <a:extLst>
                  <a:ext uri="{FF2B5EF4-FFF2-40B4-BE49-F238E27FC236}">
                    <a16:creationId xmlns:a16="http://schemas.microsoft.com/office/drawing/2014/main" id="{BF3E697B-29E7-4C27-A77D-28701F504769}"/>
                  </a:ext>
                </a:extLst>
              </p:cNvPr>
              <p:cNvSpPr>
                <a:spLocks noChangeArrowheads="1"/>
              </p:cNvSpPr>
              <p:nvPr/>
            </p:nvSpPr>
            <p:spPr bwMode="auto">
              <a:xfrm>
                <a:off x="7667245" y="3011996"/>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8" name="Oval 87">
                <a:extLst>
                  <a:ext uri="{FF2B5EF4-FFF2-40B4-BE49-F238E27FC236}">
                    <a16:creationId xmlns:a16="http://schemas.microsoft.com/office/drawing/2014/main" id="{B504E2DA-5E28-4402-81F2-C5DDB2EDCBAC}"/>
                  </a:ext>
                </a:extLst>
              </p:cNvPr>
              <p:cNvSpPr>
                <a:spLocks noChangeArrowheads="1"/>
              </p:cNvSpPr>
              <p:nvPr/>
            </p:nvSpPr>
            <p:spPr bwMode="auto">
              <a:xfrm>
                <a:off x="7972663" y="314911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9" name="Oval 87">
                <a:extLst>
                  <a:ext uri="{FF2B5EF4-FFF2-40B4-BE49-F238E27FC236}">
                    <a16:creationId xmlns:a16="http://schemas.microsoft.com/office/drawing/2014/main" id="{76B8CB99-94AF-4FFB-BFC9-71EDD16249E9}"/>
                  </a:ext>
                </a:extLst>
              </p:cNvPr>
              <p:cNvSpPr>
                <a:spLocks noChangeArrowheads="1"/>
              </p:cNvSpPr>
              <p:nvPr/>
            </p:nvSpPr>
            <p:spPr bwMode="auto">
              <a:xfrm>
                <a:off x="8020367" y="314713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0" name="Oval 309">
                <a:extLst>
                  <a:ext uri="{FF2B5EF4-FFF2-40B4-BE49-F238E27FC236}">
                    <a16:creationId xmlns:a16="http://schemas.microsoft.com/office/drawing/2014/main" id="{1AF80033-EFB0-444D-8029-7B9BC0E1F4FD}"/>
                  </a:ext>
                </a:extLst>
              </p:cNvPr>
              <p:cNvSpPr>
                <a:spLocks noChangeArrowheads="1"/>
              </p:cNvSpPr>
              <p:nvPr/>
            </p:nvSpPr>
            <p:spPr bwMode="auto">
              <a:xfrm>
                <a:off x="8244576" y="3146216"/>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1" name="Oval 87">
                <a:extLst>
                  <a:ext uri="{FF2B5EF4-FFF2-40B4-BE49-F238E27FC236}">
                    <a16:creationId xmlns:a16="http://schemas.microsoft.com/office/drawing/2014/main" id="{A4F2CAFB-3750-4252-8B63-B48B173B4F4D}"/>
                  </a:ext>
                </a:extLst>
              </p:cNvPr>
              <p:cNvSpPr>
                <a:spLocks noChangeArrowheads="1"/>
              </p:cNvSpPr>
              <p:nvPr/>
            </p:nvSpPr>
            <p:spPr bwMode="auto">
              <a:xfrm>
                <a:off x="8294592" y="3142982"/>
                <a:ext cx="93239" cy="90998"/>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2" name="Freeform: Shape 337">
                <a:extLst>
                  <a:ext uri="{FF2B5EF4-FFF2-40B4-BE49-F238E27FC236}">
                    <a16:creationId xmlns:a16="http://schemas.microsoft.com/office/drawing/2014/main" id="{A88F1F8D-6511-4905-AE06-17C6F657D759}"/>
                  </a:ext>
                </a:extLst>
              </p:cNvPr>
              <p:cNvSpPr/>
              <p:nvPr/>
            </p:nvSpPr>
            <p:spPr>
              <a:xfrm>
                <a:off x="5270574" y="1548098"/>
                <a:ext cx="2119228" cy="2043056"/>
              </a:xfrm>
              <a:custGeom>
                <a:avLst/>
                <a:gdLst>
                  <a:gd name="connsiteX0" fmla="*/ 0 w 2454728"/>
                  <a:gd name="connsiteY0" fmla="*/ 0 h 2315935"/>
                  <a:gd name="connsiteX1" fmla="*/ 119742 w 2454728"/>
                  <a:gd name="connsiteY1" fmla="*/ 0 h 2315935"/>
                  <a:gd name="connsiteX2" fmla="*/ 119742 w 2454728"/>
                  <a:gd name="connsiteY2" fmla="*/ 35378 h 2315935"/>
                  <a:gd name="connsiteX3" fmla="*/ 163285 w 2454728"/>
                  <a:gd name="connsiteY3" fmla="*/ 35378 h 2315935"/>
                  <a:gd name="connsiteX4" fmla="*/ 163285 w 2454728"/>
                  <a:gd name="connsiteY4" fmla="*/ 68035 h 2315935"/>
                  <a:gd name="connsiteX5" fmla="*/ 223157 w 2454728"/>
                  <a:gd name="connsiteY5" fmla="*/ 68035 h 2315935"/>
                  <a:gd name="connsiteX6" fmla="*/ 223157 w 2454728"/>
                  <a:gd name="connsiteY6" fmla="*/ 119743 h 2315935"/>
                  <a:gd name="connsiteX7" fmla="*/ 244928 w 2454728"/>
                  <a:gd name="connsiteY7" fmla="*/ 119743 h 2315935"/>
                  <a:gd name="connsiteX8" fmla="*/ 244928 w 2454728"/>
                  <a:gd name="connsiteY8" fmla="*/ 163285 h 2315935"/>
                  <a:gd name="connsiteX9" fmla="*/ 277585 w 2454728"/>
                  <a:gd name="connsiteY9" fmla="*/ 163285 h 2315935"/>
                  <a:gd name="connsiteX10" fmla="*/ 277585 w 2454728"/>
                  <a:gd name="connsiteY10" fmla="*/ 242207 h 2315935"/>
                  <a:gd name="connsiteX11" fmla="*/ 299357 w 2454728"/>
                  <a:gd name="connsiteY11" fmla="*/ 242207 h 2315935"/>
                  <a:gd name="connsiteX12" fmla="*/ 299357 w 2454728"/>
                  <a:gd name="connsiteY12" fmla="*/ 359228 h 2315935"/>
                  <a:gd name="connsiteX13" fmla="*/ 299357 w 2454728"/>
                  <a:gd name="connsiteY13" fmla="*/ 359228 h 2315935"/>
                  <a:gd name="connsiteX14" fmla="*/ 299357 w 2454728"/>
                  <a:gd name="connsiteY14" fmla="*/ 522514 h 2315935"/>
                  <a:gd name="connsiteX15" fmla="*/ 329292 w 2454728"/>
                  <a:gd name="connsiteY15" fmla="*/ 522514 h 2315935"/>
                  <a:gd name="connsiteX16" fmla="*/ 329292 w 2454728"/>
                  <a:gd name="connsiteY16" fmla="*/ 870857 h 2315935"/>
                  <a:gd name="connsiteX17" fmla="*/ 345621 w 2454728"/>
                  <a:gd name="connsiteY17" fmla="*/ 870857 h 2315935"/>
                  <a:gd name="connsiteX18" fmla="*/ 345621 w 2454728"/>
                  <a:gd name="connsiteY18" fmla="*/ 1085850 h 2315935"/>
                  <a:gd name="connsiteX19" fmla="*/ 372835 w 2454728"/>
                  <a:gd name="connsiteY19" fmla="*/ 1085850 h 2315935"/>
                  <a:gd name="connsiteX20" fmla="*/ 372835 w 2454728"/>
                  <a:gd name="connsiteY20" fmla="*/ 1129393 h 2315935"/>
                  <a:gd name="connsiteX21" fmla="*/ 476250 w 2454728"/>
                  <a:gd name="connsiteY21" fmla="*/ 1129393 h 2315935"/>
                  <a:gd name="connsiteX22" fmla="*/ 476250 w 2454728"/>
                  <a:gd name="connsiteY22" fmla="*/ 1178378 h 2315935"/>
                  <a:gd name="connsiteX23" fmla="*/ 547007 w 2454728"/>
                  <a:gd name="connsiteY23" fmla="*/ 1178378 h 2315935"/>
                  <a:gd name="connsiteX24" fmla="*/ 547007 w 2454728"/>
                  <a:gd name="connsiteY24" fmla="*/ 1232807 h 2315935"/>
                  <a:gd name="connsiteX25" fmla="*/ 642257 w 2454728"/>
                  <a:gd name="connsiteY25" fmla="*/ 1232807 h 2315935"/>
                  <a:gd name="connsiteX26" fmla="*/ 642257 w 2454728"/>
                  <a:gd name="connsiteY26" fmla="*/ 1268185 h 2315935"/>
                  <a:gd name="connsiteX27" fmla="*/ 664028 w 2454728"/>
                  <a:gd name="connsiteY27" fmla="*/ 1268185 h 2315935"/>
                  <a:gd name="connsiteX28" fmla="*/ 664028 w 2454728"/>
                  <a:gd name="connsiteY28" fmla="*/ 1581150 h 2315935"/>
                  <a:gd name="connsiteX29" fmla="*/ 693964 w 2454728"/>
                  <a:gd name="connsiteY29" fmla="*/ 1581150 h 2315935"/>
                  <a:gd name="connsiteX30" fmla="*/ 693964 w 2454728"/>
                  <a:gd name="connsiteY30" fmla="*/ 1679121 h 2315935"/>
                  <a:gd name="connsiteX31" fmla="*/ 704850 w 2454728"/>
                  <a:gd name="connsiteY31" fmla="*/ 1679121 h 2315935"/>
                  <a:gd name="connsiteX32" fmla="*/ 704850 w 2454728"/>
                  <a:gd name="connsiteY32" fmla="*/ 1858735 h 2315935"/>
                  <a:gd name="connsiteX33" fmla="*/ 713014 w 2454728"/>
                  <a:gd name="connsiteY33" fmla="*/ 1850571 h 2315935"/>
                  <a:gd name="connsiteX34" fmla="*/ 713014 w 2454728"/>
                  <a:gd name="connsiteY34" fmla="*/ 1907721 h 2315935"/>
                  <a:gd name="connsiteX35" fmla="*/ 734785 w 2454728"/>
                  <a:gd name="connsiteY35" fmla="*/ 1907721 h 2315935"/>
                  <a:gd name="connsiteX36" fmla="*/ 734785 w 2454728"/>
                  <a:gd name="connsiteY36" fmla="*/ 1948543 h 2315935"/>
                  <a:gd name="connsiteX37" fmla="*/ 998764 w 2454728"/>
                  <a:gd name="connsiteY37" fmla="*/ 1948543 h 2315935"/>
                  <a:gd name="connsiteX38" fmla="*/ 998764 w 2454728"/>
                  <a:gd name="connsiteY38" fmla="*/ 2005693 h 2315935"/>
                  <a:gd name="connsiteX39" fmla="*/ 1047750 w 2454728"/>
                  <a:gd name="connsiteY39" fmla="*/ 2005693 h 2315935"/>
                  <a:gd name="connsiteX40" fmla="*/ 1047750 w 2454728"/>
                  <a:gd name="connsiteY40" fmla="*/ 2049235 h 2315935"/>
                  <a:gd name="connsiteX41" fmla="*/ 1249135 w 2454728"/>
                  <a:gd name="connsiteY41" fmla="*/ 2049235 h 2315935"/>
                  <a:gd name="connsiteX42" fmla="*/ 1249135 w 2454728"/>
                  <a:gd name="connsiteY42" fmla="*/ 2109107 h 2315935"/>
                  <a:gd name="connsiteX43" fmla="*/ 1349828 w 2454728"/>
                  <a:gd name="connsiteY43" fmla="*/ 2109107 h 2315935"/>
                  <a:gd name="connsiteX44" fmla="*/ 1349828 w 2454728"/>
                  <a:gd name="connsiteY44" fmla="*/ 2166257 h 2315935"/>
                  <a:gd name="connsiteX45" fmla="*/ 1679121 w 2454728"/>
                  <a:gd name="connsiteY45" fmla="*/ 2166257 h 2315935"/>
                  <a:gd name="connsiteX46" fmla="*/ 1679121 w 2454728"/>
                  <a:gd name="connsiteY46" fmla="*/ 2234293 h 2315935"/>
                  <a:gd name="connsiteX47" fmla="*/ 2454728 w 2454728"/>
                  <a:gd name="connsiteY47" fmla="*/ 2234293 h 2315935"/>
                  <a:gd name="connsiteX48" fmla="*/ 2454728 w 2454728"/>
                  <a:gd name="connsiteY48" fmla="*/ 2315935 h 2315935"/>
                  <a:gd name="connsiteX0" fmla="*/ 0 w 2454728"/>
                  <a:gd name="connsiteY0" fmla="*/ 0 h 2424793"/>
                  <a:gd name="connsiteX1" fmla="*/ 119742 w 2454728"/>
                  <a:gd name="connsiteY1" fmla="*/ 0 h 2424793"/>
                  <a:gd name="connsiteX2" fmla="*/ 119742 w 2454728"/>
                  <a:gd name="connsiteY2" fmla="*/ 35378 h 2424793"/>
                  <a:gd name="connsiteX3" fmla="*/ 163285 w 2454728"/>
                  <a:gd name="connsiteY3" fmla="*/ 35378 h 2424793"/>
                  <a:gd name="connsiteX4" fmla="*/ 163285 w 2454728"/>
                  <a:gd name="connsiteY4" fmla="*/ 68035 h 2424793"/>
                  <a:gd name="connsiteX5" fmla="*/ 223157 w 2454728"/>
                  <a:gd name="connsiteY5" fmla="*/ 68035 h 2424793"/>
                  <a:gd name="connsiteX6" fmla="*/ 223157 w 2454728"/>
                  <a:gd name="connsiteY6" fmla="*/ 119743 h 2424793"/>
                  <a:gd name="connsiteX7" fmla="*/ 244928 w 2454728"/>
                  <a:gd name="connsiteY7" fmla="*/ 119743 h 2424793"/>
                  <a:gd name="connsiteX8" fmla="*/ 244928 w 2454728"/>
                  <a:gd name="connsiteY8" fmla="*/ 163285 h 2424793"/>
                  <a:gd name="connsiteX9" fmla="*/ 277585 w 2454728"/>
                  <a:gd name="connsiteY9" fmla="*/ 163285 h 2424793"/>
                  <a:gd name="connsiteX10" fmla="*/ 277585 w 2454728"/>
                  <a:gd name="connsiteY10" fmla="*/ 242207 h 2424793"/>
                  <a:gd name="connsiteX11" fmla="*/ 299357 w 2454728"/>
                  <a:gd name="connsiteY11" fmla="*/ 242207 h 2424793"/>
                  <a:gd name="connsiteX12" fmla="*/ 299357 w 2454728"/>
                  <a:gd name="connsiteY12" fmla="*/ 359228 h 2424793"/>
                  <a:gd name="connsiteX13" fmla="*/ 299357 w 2454728"/>
                  <a:gd name="connsiteY13" fmla="*/ 359228 h 2424793"/>
                  <a:gd name="connsiteX14" fmla="*/ 299357 w 2454728"/>
                  <a:gd name="connsiteY14" fmla="*/ 522514 h 2424793"/>
                  <a:gd name="connsiteX15" fmla="*/ 329292 w 2454728"/>
                  <a:gd name="connsiteY15" fmla="*/ 522514 h 2424793"/>
                  <a:gd name="connsiteX16" fmla="*/ 329292 w 2454728"/>
                  <a:gd name="connsiteY16" fmla="*/ 870857 h 2424793"/>
                  <a:gd name="connsiteX17" fmla="*/ 345621 w 2454728"/>
                  <a:gd name="connsiteY17" fmla="*/ 870857 h 2424793"/>
                  <a:gd name="connsiteX18" fmla="*/ 345621 w 2454728"/>
                  <a:gd name="connsiteY18" fmla="*/ 1085850 h 2424793"/>
                  <a:gd name="connsiteX19" fmla="*/ 372835 w 2454728"/>
                  <a:gd name="connsiteY19" fmla="*/ 1085850 h 2424793"/>
                  <a:gd name="connsiteX20" fmla="*/ 372835 w 2454728"/>
                  <a:gd name="connsiteY20" fmla="*/ 1129393 h 2424793"/>
                  <a:gd name="connsiteX21" fmla="*/ 476250 w 2454728"/>
                  <a:gd name="connsiteY21" fmla="*/ 1129393 h 2424793"/>
                  <a:gd name="connsiteX22" fmla="*/ 476250 w 2454728"/>
                  <a:gd name="connsiteY22" fmla="*/ 1178378 h 2424793"/>
                  <a:gd name="connsiteX23" fmla="*/ 547007 w 2454728"/>
                  <a:gd name="connsiteY23" fmla="*/ 1178378 h 2424793"/>
                  <a:gd name="connsiteX24" fmla="*/ 547007 w 2454728"/>
                  <a:gd name="connsiteY24" fmla="*/ 1232807 h 2424793"/>
                  <a:gd name="connsiteX25" fmla="*/ 642257 w 2454728"/>
                  <a:gd name="connsiteY25" fmla="*/ 1232807 h 2424793"/>
                  <a:gd name="connsiteX26" fmla="*/ 642257 w 2454728"/>
                  <a:gd name="connsiteY26" fmla="*/ 1268185 h 2424793"/>
                  <a:gd name="connsiteX27" fmla="*/ 664028 w 2454728"/>
                  <a:gd name="connsiteY27" fmla="*/ 1268185 h 2424793"/>
                  <a:gd name="connsiteX28" fmla="*/ 664028 w 2454728"/>
                  <a:gd name="connsiteY28" fmla="*/ 1581150 h 2424793"/>
                  <a:gd name="connsiteX29" fmla="*/ 693964 w 2454728"/>
                  <a:gd name="connsiteY29" fmla="*/ 1581150 h 2424793"/>
                  <a:gd name="connsiteX30" fmla="*/ 693964 w 2454728"/>
                  <a:gd name="connsiteY30" fmla="*/ 1679121 h 2424793"/>
                  <a:gd name="connsiteX31" fmla="*/ 704850 w 2454728"/>
                  <a:gd name="connsiteY31" fmla="*/ 1679121 h 2424793"/>
                  <a:gd name="connsiteX32" fmla="*/ 704850 w 2454728"/>
                  <a:gd name="connsiteY32" fmla="*/ 1858735 h 2424793"/>
                  <a:gd name="connsiteX33" fmla="*/ 713014 w 2454728"/>
                  <a:gd name="connsiteY33" fmla="*/ 1850571 h 2424793"/>
                  <a:gd name="connsiteX34" fmla="*/ 713014 w 2454728"/>
                  <a:gd name="connsiteY34" fmla="*/ 1907721 h 2424793"/>
                  <a:gd name="connsiteX35" fmla="*/ 734785 w 2454728"/>
                  <a:gd name="connsiteY35" fmla="*/ 1907721 h 2424793"/>
                  <a:gd name="connsiteX36" fmla="*/ 734785 w 2454728"/>
                  <a:gd name="connsiteY36" fmla="*/ 1948543 h 2424793"/>
                  <a:gd name="connsiteX37" fmla="*/ 998764 w 2454728"/>
                  <a:gd name="connsiteY37" fmla="*/ 1948543 h 2424793"/>
                  <a:gd name="connsiteX38" fmla="*/ 998764 w 2454728"/>
                  <a:gd name="connsiteY38" fmla="*/ 2005693 h 2424793"/>
                  <a:gd name="connsiteX39" fmla="*/ 1047750 w 2454728"/>
                  <a:gd name="connsiteY39" fmla="*/ 2005693 h 2424793"/>
                  <a:gd name="connsiteX40" fmla="*/ 1047750 w 2454728"/>
                  <a:gd name="connsiteY40" fmla="*/ 2049235 h 2424793"/>
                  <a:gd name="connsiteX41" fmla="*/ 1249135 w 2454728"/>
                  <a:gd name="connsiteY41" fmla="*/ 2049235 h 2424793"/>
                  <a:gd name="connsiteX42" fmla="*/ 1249135 w 2454728"/>
                  <a:gd name="connsiteY42" fmla="*/ 2109107 h 2424793"/>
                  <a:gd name="connsiteX43" fmla="*/ 1349828 w 2454728"/>
                  <a:gd name="connsiteY43" fmla="*/ 2109107 h 2424793"/>
                  <a:gd name="connsiteX44" fmla="*/ 1349828 w 2454728"/>
                  <a:gd name="connsiteY44" fmla="*/ 2166257 h 2424793"/>
                  <a:gd name="connsiteX45" fmla="*/ 1679121 w 2454728"/>
                  <a:gd name="connsiteY45" fmla="*/ 2166257 h 2424793"/>
                  <a:gd name="connsiteX46" fmla="*/ 1679121 w 2454728"/>
                  <a:gd name="connsiteY46" fmla="*/ 2234293 h 2424793"/>
                  <a:gd name="connsiteX47" fmla="*/ 2454728 w 2454728"/>
                  <a:gd name="connsiteY47" fmla="*/ 2234293 h 2424793"/>
                  <a:gd name="connsiteX48" fmla="*/ 2454728 w 2454728"/>
                  <a:gd name="connsiteY48" fmla="*/ 2424793 h 242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54728" h="2424793">
                    <a:moveTo>
                      <a:pt x="0" y="0"/>
                    </a:moveTo>
                    <a:lnTo>
                      <a:pt x="119742" y="0"/>
                    </a:lnTo>
                    <a:lnTo>
                      <a:pt x="119742" y="35378"/>
                    </a:lnTo>
                    <a:lnTo>
                      <a:pt x="163285" y="35378"/>
                    </a:lnTo>
                    <a:lnTo>
                      <a:pt x="163285" y="68035"/>
                    </a:lnTo>
                    <a:lnTo>
                      <a:pt x="223157" y="68035"/>
                    </a:lnTo>
                    <a:lnTo>
                      <a:pt x="223157" y="119743"/>
                    </a:lnTo>
                    <a:lnTo>
                      <a:pt x="244928" y="119743"/>
                    </a:lnTo>
                    <a:lnTo>
                      <a:pt x="244928" y="163285"/>
                    </a:lnTo>
                    <a:lnTo>
                      <a:pt x="277585" y="163285"/>
                    </a:lnTo>
                    <a:lnTo>
                      <a:pt x="277585" y="242207"/>
                    </a:lnTo>
                    <a:lnTo>
                      <a:pt x="299357" y="242207"/>
                    </a:lnTo>
                    <a:lnTo>
                      <a:pt x="299357" y="359228"/>
                    </a:lnTo>
                    <a:lnTo>
                      <a:pt x="299357" y="359228"/>
                    </a:lnTo>
                    <a:lnTo>
                      <a:pt x="299357" y="522514"/>
                    </a:lnTo>
                    <a:lnTo>
                      <a:pt x="329292" y="522514"/>
                    </a:lnTo>
                    <a:lnTo>
                      <a:pt x="329292" y="870857"/>
                    </a:lnTo>
                    <a:lnTo>
                      <a:pt x="345621" y="870857"/>
                    </a:lnTo>
                    <a:lnTo>
                      <a:pt x="345621" y="1085850"/>
                    </a:lnTo>
                    <a:lnTo>
                      <a:pt x="372835" y="1085850"/>
                    </a:lnTo>
                    <a:lnTo>
                      <a:pt x="372835" y="1129393"/>
                    </a:lnTo>
                    <a:lnTo>
                      <a:pt x="476250" y="1129393"/>
                    </a:lnTo>
                    <a:lnTo>
                      <a:pt x="476250" y="1178378"/>
                    </a:lnTo>
                    <a:lnTo>
                      <a:pt x="547007" y="1178378"/>
                    </a:lnTo>
                    <a:lnTo>
                      <a:pt x="547007" y="1232807"/>
                    </a:lnTo>
                    <a:lnTo>
                      <a:pt x="642257" y="1232807"/>
                    </a:lnTo>
                    <a:lnTo>
                      <a:pt x="642257" y="1268185"/>
                    </a:lnTo>
                    <a:lnTo>
                      <a:pt x="664028" y="1268185"/>
                    </a:lnTo>
                    <a:lnTo>
                      <a:pt x="664028" y="1581150"/>
                    </a:lnTo>
                    <a:lnTo>
                      <a:pt x="693964" y="1581150"/>
                    </a:lnTo>
                    <a:lnTo>
                      <a:pt x="693964" y="1679121"/>
                    </a:lnTo>
                    <a:lnTo>
                      <a:pt x="704850" y="1679121"/>
                    </a:lnTo>
                    <a:lnTo>
                      <a:pt x="704850" y="1858735"/>
                    </a:lnTo>
                    <a:lnTo>
                      <a:pt x="713014" y="1850571"/>
                    </a:lnTo>
                    <a:lnTo>
                      <a:pt x="713014" y="1907721"/>
                    </a:lnTo>
                    <a:lnTo>
                      <a:pt x="734785" y="1907721"/>
                    </a:lnTo>
                    <a:lnTo>
                      <a:pt x="734785" y="1948543"/>
                    </a:lnTo>
                    <a:lnTo>
                      <a:pt x="998764" y="1948543"/>
                    </a:lnTo>
                    <a:lnTo>
                      <a:pt x="998764" y="2005693"/>
                    </a:lnTo>
                    <a:lnTo>
                      <a:pt x="1047750" y="2005693"/>
                    </a:lnTo>
                    <a:lnTo>
                      <a:pt x="1047750" y="2049235"/>
                    </a:lnTo>
                    <a:lnTo>
                      <a:pt x="1249135" y="2049235"/>
                    </a:lnTo>
                    <a:lnTo>
                      <a:pt x="1249135" y="2109107"/>
                    </a:lnTo>
                    <a:lnTo>
                      <a:pt x="1349828" y="2109107"/>
                    </a:lnTo>
                    <a:lnTo>
                      <a:pt x="1349828" y="2166257"/>
                    </a:lnTo>
                    <a:lnTo>
                      <a:pt x="1679121" y="2166257"/>
                    </a:lnTo>
                    <a:lnTo>
                      <a:pt x="1679121" y="2234293"/>
                    </a:lnTo>
                    <a:lnTo>
                      <a:pt x="2454728" y="2234293"/>
                    </a:lnTo>
                    <a:lnTo>
                      <a:pt x="2454728" y="2424793"/>
                    </a:lnTo>
                  </a:path>
                </a:pathLst>
              </a:custGeom>
              <a:noFill/>
              <a:ln w="19050" cap="flat" cmpd="sng" algn="ctr">
                <a:solidFill>
                  <a:schemeClr val="accent1"/>
                </a:solid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3" name="Freeform: Shape 338">
                <a:extLst>
                  <a:ext uri="{FF2B5EF4-FFF2-40B4-BE49-F238E27FC236}">
                    <a16:creationId xmlns:a16="http://schemas.microsoft.com/office/drawing/2014/main" id="{4CAD5C97-9AD6-418C-8F39-CC17733C54EF}"/>
                  </a:ext>
                </a:extLst>
              </p:cNvPr>
              <p:cNvSpPr/>
              <p:nvPr/>
            </p:nvSpPr>
            <p:spPr>
              <a:xfrm>
                <a:off x="5260588" y="1550964"/>
                <a:ext cx="3083689" cy="1635190"/>
              </a:xfrm>
              <a:custGeom>
                <a:avLst/>
                <a:gdLst>
                  <a:gd name="connsiteX0" fmla="*/ 0 w 3571875"/>
                  <a:gd name="connsiteY0" fmla="*/ 0 h 1940718"/>
                  <a:gd name="connsiteX1" fmla="*/ 80962 w 3571875"/>
                  <a:gd name="connsiteY1" fmla="*/ 0 h 1940718"/>
                  <a:gd name="connsiteX2" fmla="*/ 80962 w 3571875"/>
                  <a:gd name="connsiteY2" fmla="*/ 52387 h 1940718"/>
                  <a:gd name="connsiteX3" fmla="*/ 100012 w 3571875"/>
                  <a:gd name="connsiteY3" fmla="*/ 52387 h 1940718"/>
                  <a:gd name="connsiteX4" fmla="*/ 100012 w 3571875"/>
                  <a:gd name="connsiteY4" fmla="*/ 85725 h 1940718"/>
                  <a:gd name="connsiteX5" fmla="*/ 128587 w 3571875"/>
                  <a:gd name="connsiteY5" fmla="*/ 85725 h 1940718"/>
                  <a:gd name="connsiteX6" fmla="*/ 128587 w 3571875"/>
                  <a:gd name="connsiteY6" fmla="*/ 107156 h 1940718"/>
                  <a:gd name="connsiteX7" fmla="*/ 266700 w 3571875"/>
                  <a:gd name="connsiteY7" fmla="*/ 107156 h 1940718"/>
                  <a:gd name="connsiteX8" fmla="*/ 266700 w 3571875"/>
                  <a:gd name="connsiteY8" fmla="*/ 130968 h 1940718"/>
                  <a:gd name="connsiteX9" fmla="*/ 302418 w 3571875"/>
                  <a:gd name="connsiteY9" fmla="*/ 130968 h 1940718"/>
                  <a:gd name="connsiteX10" fmla="*/ 302418 w 3571875"/>
                  <a:gd name="connsiteY10" fmla="*/ 150018 h 1940718"/>
                  <a:gd name="connsiteX11" fmla="*/ 333375 w 3571875"/>
                  <a:gd name="connsiteY11" fmla="*/ 150018 h 1940718"/>
                  <a:gd name="connsiteX12" fmla="*/ 333375 w 3571875"/>
                  <a:gd name="connsiteY12" fmla="*/ 176212 h 1940718"/>
                  <a:gd name="connsiteX13" fmla="*/ 357187 w 3571875"/>
                  <a:gd name="connsiteY13" fmla="*/ 176212 h 1940718"/>
                  <a:gd name="connsiteX14" fmla="*/ 357187 w 3571875"/>
                  <a:gd name="connsiteY14" fmla="*/ 226218 h 1940718"/>
                  <a:gd name="connsiteX15" fmla="*/ 378618 w 3571875"/>
                  <a:gd name="connsiteY15" fmla="*/ 226218 h 1940718"/>
                  <a:gd name="connsiteX16" fmla="*/ 378618 w 3571875"/>
                  <a:gd name="connsiteY16" fmla="*/ 259556 h 1940718"/>
                  <a:gd name="connsiteX17" fmla="*/ 392906 w 3571875"/>
                  <a:gd name="connsiteY17" fmla="*/ 259556 h 1940718"/>
                  <a:gd name="connsiteX18" fmla="*/ 392906 w 3571875"/>
                  <a:gd name="connsiteY18" fmla="*/ 278606 h 1940718"/>
                  <a:gd name="connsiteX19" fmla="*/ 428625 w 3571875"/>
                  <a:gd name="connsiteY19" fmla="*/ 278606 h 1940718"/>
                  <a:gd name="connsiteX20" fmla="*/ 428625 w 3571875"/>
                  <a:gd name="connsiteY20" fmla="*/ 333375 h 1940718"/>
                  <a:gd name="connsiteX21" fmla="*/ 600075 w 3571875"/>
                  <a:gd name="connsiteY21" fmla="*/ 333375 h 1940718"/>
                  <a:gd name="connsiteX22" fmla="*/ 600075 w 3571875"/>
                  <a:gd name="connsiteY22" fmla="*/ 352425 h 1940718"/>
                  <a:gd name="connsiteX23" fmla="*/ 704850 w 3571875"/>
                  <a:gd name="connsiteY23" fmla="*/ 352425 h 1940718"/>
                  <a:gd name="connsiteX24" fmla="*/ 704850 w 3571875"/>
                  <a:gd name="connsiteY24" fmla="*/ 400050 h 1940718"/>
                  <a:gd name="connsiteX25" fmla="*/ 726281 w 3571875"/>
                  <a:gd name="connsiteY25" fmla="*/ 400050 h 1940718"/>
                  <a:gd name="connsiteX26" fmla="*/ 726281 w 3571875"/>
                  <a:gd name="connsiteY26" fmla="*/ 431006 h 1940718"/>
                  <a:gd name="connsiteX27" fmla="*/ 769143 w 3571875"/>
                  <a:gd name="connsiteY27" fmla="*/ 431006 h 1940718"/>
                  <a:gd name="connsiteX28" fmla="*/ 769143 w 3571875"/>
                  <a:gd name="connsiteY28" fmla="*/ 459581 h 1940718"/>
                  <a:gd name="connsiteX29" fmla="*/ 1014412 w 3571875"/>
                  <a:gd name="connsiteY29" fmla="*/ 459581 h 1940718"/>
                  <a:gd name="connsiteX30" fmla="*/ 1014412 w 3571875"/>
                  <a:gd name="connsiteY30" fmla="*/ 483393 h 1940718"/>
                  <a:gd name="connsiteX31" fmla="*/ 1042987 w 3571875"/>
                  <a:gd name="connsiteY31" fmla="*/ 483393 h 1940718"/>
                  <a:gd name="connsiteX32" fmla="*/ 1042987 w 3571875"/>
                  <a:gd name="connsiteY32" fmla="*/ 504825 h 1940718"/>
                  <a:gd name="connsiteX33" fmla="*/ 1066800 w 3571875"/>
                  <a:gd name="connsiteY33" fmla="*/ 504825 h 1940718"/>
                  <a:gd name="connsiteX34" fmla="*/ 1066800 w 3571875"/>
                  <a:gd name="connsiteY34" fmla="*/ 552450 h 1940718"/>
                  <a:gd name="connsiteX35" fmla="*/ 1088231 w 3571875"/>
                  <a:gd name="connsiteY35" fmla="*/ 552450 h 1940718"/>
                  <a:gd name="connsiteX36" fmla="*/ 1088231 w 3571875"/>
                  <a:gd name="connsiteY36" fmla="*/ 633412 h 1940718"/>
                  <a:gd name="connsiteX37" fmla="*/ 1121568 w 3571875"/>
                  <a:gd name="connsiteY37" fmla="*/ 633412 h 1940718"/>
                  <a:gd name="connsiteX38" fmla="*/ 1121568 w 3571875"/>
                  <a:gd name="connsiteY38" fmla="*/ 661987 h 1940718"/>
                  <a:gd name="connsiteX39" fmla="*/ 1354931 w 3571875"/>
                  <a:gd name="connsiteY39" fmla="*/ 661987 h 1940718"/>
                  <a:gd name="connsiteX40" fmla="*/ 1354931 w 3571875"/>
                  <a:gd name="connsiteY40" fmla="*/ 690562 h 1940718"/>
                  <a:gd name="connsiteX41" fmla="*/ 1388268 w 3571875"/>
                  <a:gd name="connsiteY41" fmla="*/ 690562 h 1940718"/>
                  <a:gd name="connsiteX42" fmla="*/ 1388268 w 3571875"/>
                  <a:gd name="connsiteY42" fmla="*/ 719137 h 1940718"/>
                  <a:gd name="connsiteX43" fmla="*/ 1423987 w 3571875"/>
                  <a:gd name="connsiteY43" fmla="*/ 719137 h 1940718"/>
                  <a:gd name="connsiteX44" fmla="*/ 1423987 w 3571875"/>
                  <a:gd name="connsiteY44" fmla="*/ 823912 h 1940718"/>
                  <a:gd name="connsiteX45" fmla="*/ 1440656 w 3571875"/>
                  <a:gd name="connsiteY45" fmla="*/ 823912 h 1940718"/>
                  <a:gd name="connsiteX46" fmla="*/ 1440656 w 3571875"/>
                  <a:gd name="connsiteY46" fmla="*/ 938212 h 1940718"/>
                  <a:gd name="connsiteX47" fmla="*/ 1497806 w 3571875"/>
                  <a:gd name="connsiteY47" fmla="*/ 938212 h 1940718"/>
                  <a:gd name="connsiteX48" fmla="*/ 1497806 w 3571875"/>
                  <a:gd name="connsiteY48" fmla="*/ 992981 h 1940718"/>
                  <a:gd name="connsiteX49" fmla="*/ 1738312 w 3571875"/>
                  <a:gd name="connsiteY49" fmla="*/ 992981 h 1940718"/>
                  <a:gd name="connsiteX50" fmla="*/ 1738312 w 3571875"/>
                  <a:gd name="connsiteY50" fmla="*/ 1057275 h 1940718"/>
                  <a:gd name="connsiteX51" fmla="*/ 1778793 w 3571875"/>
                  <a:gd name="connsiteY51" fmla="*/ 1057275 h 1940718"/>
                  <a:gd name="connsiteX52" fmla="*/ 1778793 w 3571875"/>
                  <a:gd name="connsiteY52" fmla="*/ 1102518 h 1940718"/>
                  <a:gd name="connsiteX53" fmla="*/ 1800225 w 3571875"/>
                  <a:gd name="connsiteY53" fmla="*/ 1102518 h 1940718"/>
                  <a:gd name="connsiteX54" fmla="*/ 1800225 w 3571875"/>
                  <a:gd name="connsiteY54" fmla="*/ 1140618 h 1940718"/>
                  <a:gd name="connsiteX55" fmla="*/ 1828800 w 3571875"/>
                  <a:gd name="connsiteY55" fmla="*/ 1140618 h 1940718"/>
                  <a:gd name="connsiteX56" fmla="*/ 1828800 w 3571875"/>
                  <a:gd name="connsiteY56" fmla="*/ 1181100 h 1940718"/>
                  <a:gd name="connsiteX57" fmla="*/ 1900237 w 3571875"/>
                  <a:gd name="connsiteY57" fmla="*/ 1181100 h 1940718"/>
                  <a:gd name="connsiteX58" fmla="*/ 1900237 w 3571875"/>
                  <a:gd name="connsiteY58" fmla="*/ 1214437 h 1940718"/>
                  <a:gd name="connsiteX59" fmla="*/ 1957387 w 3571875"/>
                  <a:gd name="connsiteY59" fmla="*/ 1214437 h 1940718"/>
                  <a:gd name="connsiteX60" fmla="*/ 1957387 w 3571875"/>
                  <a:gd name="connsiteY60" fmla="*/ 1247775 h 1940718"/>
                  <a:gd name="connsiteX61" fmla="*/ 2005012 w 3571875"/>
                  <a:gd name="connsiteY61" fmla="*/ 1247775 h 1940718"/>
                  <a:gd name="connsiteX62" fmla="*/ 2005012 w 3571875"/>
                  <a:gd name="connsiteY62" fmla="*/ 1283493 h 1940718"/>
                  <a:gd name="connsiteX63" fmla="*/ 2097881 w 3571875"/>
                  <a:gd name="connsiteY63" fmla="*/ 1283493 h 1940718"/>
                  <a:gd name="connsiteX64" fmla="*/ 2097881 w 3571875"/>
                  <a:gd name="connsiteY64" fmla="*/ 1321593 h 1940718"/>
                  <a:gd name="connsiteX65" fmla="*/ 2155031 w 3571875"/>
                  <a:gd name="connsiteY65" fmla="*/ 1321593 h 1940718"/>
                  <a:gd name="connsiteX66" fmla="*/ 2155031 w 3571875"/>
                  <a:gd name="connsiteY66" fmla="*/ 1416843 h 1940718"/>
                  <a:gd name="connsiteX67" fmla="*/ 2185987 w 3571875"/>
                  <a:gd name="connsiteY67" fmla="*/ 1416843 h 1940718"/>
                  <a:gd name="connsiteX68" fmla="*/ 2185987 w 3571875"/>
                  <a:gd name="connsiteY68" fmla="*/ 1450181 h 1940718"/>
                  <a:gd name="connsiteX69" fmla="*/ 2209800 w 3571875"/>
                  <a:gd name="connsiteY69" fmla="*/ 1450181 h 1940718"/>
                  <a:gd name="connsiteX70" fmla="*/ 2209800 w 3571875"/>
                  <a:gd name="connsiteY70" fmla="*/ 1509712 h 1940718"/>
                  <a:gd name="connsiteX71" fmla="*/ 2533650 w 3571875"/>
                  <a:gd name="connsiteY71" fmla="*/ 1509712 h 1940718"/>
                  <a:gd name="connsiteX72" fmla="*/ 2533650 w 3571875"/>
                  <a:gd name="connsiteY72" fmla="*/ 1593056 h 1940718"/>
                  <a:gd name="connsiteX73" fmla="*/ 2636043 w 3571875"/>
                  <a:gd name="connsiteY73" fmla="*/ 1593056 h 1940718"/>
                  <a:gd name="connsiteX74" fmla="*/ 2636043 w 3571875"/>
                  <a:gd name="connsiteY74" fmla="*/ 1635918 h 1940718"/>
                  <a:gd name="connsiteX75" fmla="*/ 2776537 w 3571875"/>
                  <a:gd name="connsiteY75" fmla="*/ 1635918 h 1940718"/>
                  <a:gd name="connsiteX76" fmla="*/ 2776537 w 3571875"/>
                  <a:gd name="connsiteY76" fmla="*/ 1681162 h 1940718"/>
                  <a:gd name="connsiteX77" fmla="*/ 2819400 w 3571875"/>
                  <a:gd name="connsiteY77" fmla="*/ 1681162 h 1940718"/>
                  <a:gd name="connsiteX78" fmla="*/ 2819400 w 3571875"/>
                  <a:gd name="connsiteY78" fmla="*/ 1776412 h 1940718"/>
                  <a:gd name="connsiteX79" fmla="*/ 3124200 w 3571875"/>
                  <a:gd name="connsiteY79" fmla="*/ 1776412 h 1940718"/>
                  <a:gd name="connsiteX80" fmla="*/ 3124200 w 3571875"/>
                  <a:gd name="connsiteY80" fmla="*/ 1864518 h 1940718"/>
                  <a:gd name="connsiteX81" fmla="*/ 3195637 w 3571875"/>
                  <a:gd name="connsiteY81" fmla="*/ 1864518 h 1940718"/>
                  <a:gd name="connsiteX82" fmla="*/ 3195637 w 3571875"/>
                  <a:gd name="connsiteY82" fmla="*/ 1940718 h 1940718"/>
                  <a:gd name="connsiteX83" fmla="*/ 3571875 w 3571875"/>
                  <a:gd name="connsiteY83" fmla="*/ 1940718 h 194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71875" h="1940718">
                    <a:moveTo>
                      <a:pt x="0" y="0"/>
                    </a:moveTo>
                    <a:lnTo>
                      <a:pt x="80962" y="0"/>
                    </a:lnTo>
                    <a:lnTo>
                      <a:pt x="80962" y="52387"/>
                    </a:lnTo>
                    <a:lnTo>
                      <a:pt x="100012" y="52387"/>
                    </a:lnTo>
                    <a:lnTo>
                      <a:pt x="100012" y="85725"/>
                    </a:lnTo>
                    <a:lnTo>
                      <a:pt x="128587" y="85725"/>
                    </a:lnTo>
                    <a:lnTo>
                      <a:pt x="128587" y="107156"/>
                    </a:lnTo>
                    <a:lnTo>
                      <a:pt x="266700" y="107156"/>
                    </a:lnTo>
                    <a:lnTo>
                      <a:pt x="266700" y="130968"/>
                    </a:lnTo>
                    <a:lnTo>
                      <a:pt x="302418" y="130968"/>
                    </a:lnTo>
                    <a:lnTo>
                      <a:pt x="302418" y="150018"/>
                    </a:lnTo>
                    <a:lnTo>
                      <a:pt x="333375" y="150018"/>
                    </a:lnTo>
                    <a:lnTo>
                      <a:pt x="333375" y="176212"/>
                    </a:lnTo>
                    <a:lnTo>
                      <a:pt x="357187" y="176212"/>
                    </a:lnTo>
                    <a:lnTo>
                      <a:pt x="357187" y="226218"/>
                    </a:lnTo>
                    <a:lnTo>
                      <a:pt x="378618" y="226218"/>
                    </a:lnTo>
                    <a:lnTo>
                      <a:pt x="378618" y="259556"/>
                    </a:lnTo>
                    <a:lnTo>
                      <a:pt x="392906" y="259556"/>
                    </a:lnTo>
                    <a:lnTo>
                      <a:pt x="392906" y="278606"/>
                    </a:lnTo>
                    <a:lnTo>
                      <a:pt x="428625" y="278606"/>
                    </a:lnTo>
                    <a:lnTo>
                      <a:pt x="428625" y="333375"/>
                    </a:lnTo>
                    <a:lnTo>
                      <a:pt x="600075" y="333375"/>
                    </a:lnTo>
                    <a:lnTo>
                      <a:pt x="600075" y="352425"/>
                    </a:lnTo>
                    <a:lnTo>
                      <a:pt x="704850" y="352425"/>
                    </a:lnTo>
                    <a:lnTo>
                      <a:pt x="704850" y="400050"/>
                    </a:lnTo>
                    <a:lnTo>
                      <a:pt x="726281" y="400050"/>
                    </a:lnTo>
                    <a:lnTo>
                      <a:pt x="726281" y="431006"/>
                    </a:lnTo>
                    <a:lnTo>
                      <a:pt x="769143" y="431006"/>
                    </a:lnTo>
                    <a:lnTo>
                      <a:pt x="769143" y="459581"/>
                    </a:lnTo>
                    <a:lnTo>
                      <a:pt x="1014412" y="459581"/>
                    </a:lnTo>
                    <a:lnTo>
                      <a:pt x="1014412" y="483393"/>
                    </a:lnTo>
                    <a:lnTo>
                      <a:pt x="1042987" y="483393"/>
                    </a:lnTo>
                    <a:lnTo>
                      <a:pt x="1042987" y="504825"/>
                    </a:lnTo>
                    <a:lnTo>
                      <a:pt x="1066800" y="504825"/>
                    </a:lnTo>
                    <a:lnTo>
                      <a:pt x="1066800" y="552450"/>
                    </a:lnTo>
                    <a:lnTo>
                      <a:pt x="1088231" y="552450"/>
                    </a:lnTo>
                    <a:lnTo>
                      <a:pt x="1088231" y="633412"/>
                    </a:lnTo>
                    <a:lnTo>
                      <a:pt x="1121568" y="633412"/>
                    </a:lnTo>
                    <a:lnTo>
                      <a:pt x="1121568" y="661987"/>
                    </a:lnTo>
                    <a:lnTo>
                      <a:pt x="1354931" y="661987"/>
                    </a:lnTo>
                    <a:lnTo>
                      <a:pt x="1354931" y="690562"/>
                    </a:lnTo>
                    <a:lnTo>
                      <a:pt x="1388268" y="690562"/>
                    </a:lnTo>
                    <a:lnTo>
                      <a:pt x="1388268" y="719137"/>
                    </a:lnTo>
                    <a:lnTo>
                      <a:pt x="1423987" y="719137"/>
                    </a:lnTo>
                    <a:lnTo>
                      <a:pt x="1423987" y="823912"/>
                    </a:lnTo>
                    <a:lnTo>
                      <a:pt x="1440656" y="823912"/>
                    </a:lnTo>
                    <a:lnTo>
                      <a:pt x="1440656" y="938212"/>
                    </a:lnTo>
                    <a:lnTo>
                      <a:pt x="1497806" y="938212"/>
                    </a:lnTo>
                    <a:lnTo>
                      <a:pt x="1497806" y="992981"/>
                    </a:lnTo>
                    <a:lnTo>
                      <a:pt x="1738312" y="992981"/>
                    </a:lnTo>
                    <a:lnTo>
                      <a:pt x="1738312" y="1057275"/>
                    </a:lnTo>
                    <a:lnTo>
                      <a:pt x="1778793" y="1057275"/>
                    </a:lnTo>
                    <a:lnTo>
                      <a:pt x="1778793" y="1102518"/>
                    </a:lnTo>
                    <a:lnTo>
                      <a:pt x="1800225" y="1102518"/>
                    </a:lnTo>
                    <a:lnTo>
                      <a:pt x="1800225" y="1140618"/>
                    </a:lnTo>
                    <a:lnTo>
                      <a:pt x="1828800" y="1140618"/>
                    </a:lnTo>
                    <a:lnTo>
                      <a:pt x="1828800" y="1181100"/>
                    </a:lnTo>
                    <a:lnTo>
                      <a:pt x="1900237" y="1181100"/>
                    </a:lnTo>
                    <a:lnTo>
                      <a:pt x="1900237" y="1214437"/>
                    </a:lnTo>
                    <a:lnTo>
                      <a:pt x="1957387" y="1214437"/>
                    </a:lnTo>
                    <a:lnTo>
                      <a:pt x="1957387" y="1247775"/>
                    </a:lnTo>
                    <a:lnTo>
                      <a:pt x="2005012" y="1247775"/>
                    </a:lnTo>
                    <a:lnTo>
                      <a:pt x="2005012" y="1283493"/>
                    </a:lnTo>
                    <a:lnTo>
                      <a:pt x="2097881" y="1283493"/>
                    </a:lnTo>
                    <a:lnTo>
                      <a:pt x="2097881" y="1321593"/>
                    </a:lnTo>
                    <a:lnTo>
                      <a:pt x="2155031" y="1321593"/>
                    </a:lnTo>
                    <a:lnTo>
                      <a:pt x="2155031" y="1416843"/>
                    </a:lnTo>
                    <a:lnTo>
                      <a:pt x="2185987" y="1416843"/>
                    </a:lnTo>
                    <a:lnTo>
                      <a:pt x="2185987" y="1450181"/>
                    </a:lnTo>
                    <a:lnTo>
                      <a:pt x="2209800" y="1450181"/>
                    </a:lnTo>
                    <a:lnTo>
                      <a:pt x="2209800" y="1509712"/>
                    </a:lnTo>
                    <a:lnTo>
                      <a:pt x="2533650" y="1509712"/>
                    </a:lnTo>
                    <a:lnTo>
                      <a:pt x="2533650" y="1593056"/>
                    </a:lnTo>
                    <a:lnTo>
                      <a:pt x="2636043" y="1593056"/>
                    </a:lnTo>
                    <a:lnTo>
                      <a:pt x="2636043" y="1635918"/>
                    </a:lnTo>
                    <a:lnTo>
                      <a:pt x="2776537" y="1635918"/>
                    </a:lnTo>
                    <a:lnTo>
                      <a:pt x="2776537" y="1681162"/>
                    </a:lnTo>
                    <a:lnTo>
                      <a:pt x="2819400" y="1681162"/>
                    </a:lnTo>
                    <a:lnTo>
                      <a:pt x="2819400" y="1776412"/>
                    </a:lnTo>
                    <a:lnTo>
                      <a:pt x="3124200" y="1776412"/>
                    </a:lnTo>
                    <a:lnTo>
                      <a:pt x="3124200" y="1864518"/>
                    </a:lnTo>
                    <a:lnTo>
                      <a:pt x="3195637" y="1864518"/>
                    </a:lnTo>
                    <a:lnTo>
                      <a:pt x="3195637" y="1940718"/>
                    </a:lnTo>
                    <a:lnTo>
                      <a:pt x="3571875" y="1940718"/>
                    </a:lnTo>
                  </a:path>
                </a:pathLst>
              </a:custGeom>
              <a:noFill/>
              <a:ln w="19050" cap="flat" cmpd="sng" algn="ctr">
                <a:solidFill>
                  <a:schemeClr val="tx2"/>
                </a:solidFill>
                <a:prstDash val="solid"/>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grpSp>
        <p:cxnSp>
          <p:nvCxnSpPr>
            <p:cNvPr id="195" name="Straight Connector 194">
              <a:extLst>
                <a:ext uri="{FF2B5EF4-FFF2-40B4-BE49-F238E27FC236}">
                  <a16:creationId xmlns:a16="http://schemas.microsoft.com/office/drawing/2014/main" id="{9F26749C-874F-4179-9956-4BAE12B4D39B}"/>
                </a:ext>
              </a:extLst>
            </p:cNvPr>
            <p:cNvCxnSpPr>
              <a:cxnSpLocks/>
            </p:cNvCxnSpPr>
            <p:nvPr/>
          </p:nvCxnSpPr>
          <p:spPr>
            <a:xfrm>
              <a:off x="844013" y="2574253"/>
              <a:ext cx="3551923" cy="0"/>
            </a:xfrm>
            <a:prstGeom prst="line">
              <a:avLst/>
            </a:prstGeom>
            <a:noFill/>
            <a:ln w="9525" cap="flat" cmpd="sng" algn="ctr">
              <a:solidFill>
                <a:schemeClr val="tx2"/>
              </a:solidFill>
              <a:prstDash val="dash"/>
              <a:round/>
              <a:headEnd type="none" w="med" len="med"/>
              <a:tailEnd type="none" w="med" len="med"/>
            </a:ln>
            <a:effectLst/>
          </p:spPr>
        </p:cxnSp>
        <p:grpSp>
          <p:nvGrpSpPr>
            <p:cNvPr id="196" name="Group 195">
              <a:extLst>
                <a:ext uri="{FF2B5EF4-FFF2-40B4-BE49-F238E27FC236}">
                  <a16:creationId xmlns:a16="http://schemas.microsoft.com/office/drawing/2014/main" id="{CD7D4C39-2B3D-4917-9DE7-F062DAB9FDFD}"/>
                </a:ext>
              </a:extLst>
            </p:cNvPr>
            <p:cNvGrpSpPr/>
            <p:nvPr/>
          </p:nvGrpSpPr>
          <p:grpSpPr>
            <a:xfrm>
              <a:off x="844013" y="1563206"/>
              <a:ext cx="3551923" cy="2097102"/>
              <a:chOff x="2481263" y="1287463"/>
              <a:chExt cx="4180149" cy="2530476"/>
            </a:xfrm>
          </p:grpSpPr>
          <p:sp>
            <p:nvSpPr>
              <p:cNvPr id="252" name="Freeform 5">
                <a:extLst>
                  <a:ext uri="{FF2B5EF4-FFF2-40B4-BE49-F238E27FC236}">
                    <a16:creationId xmlns:a16="http://schemas.microsoft.com/office/drawing/2014/main" id="{F4DCB10D-6DC6-44C0-98F3-C671242E8649}"/>
                  </a:ext>
                </a:extLst>
              </p:cNvPr>
              <p:cNvSpPr>
                <a:spLocks/>
              </p:cNvSpPr>
              <p:nvPr/>
            </p:nvSpPr>
            <p:spPr bwMode="auto">
              <a:xfrm>
                <a:off x="2571751" y="1287463"/>
                <a:ext cx="4087813" cy="2439988"/>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3" name="Line 6">
                <a:extLst>
                  <a:ext uri="{FF2B5EF4-FFF2-40B4-BE49-F238E27FC236}">
                    <a16:creationId xmlns:a16="http://schemas.microsoft.com/office/drawing/2014/main" id="{0D1F391C-0283-4785-B793-CBFB6F1AA004}"/>
                  </a:ext>
                </a:extLst>
              </p:cNvPr>
              <p:cNvSpPr>
                <a:spLocks noChangeShapeType="1"/>
              </p:cNvSpPr>
              <p:nvPr/>
            </p:nvSpPr>
            <p:spPr bwMode="auto">
              <a:xfrm>
                <a:off x="2481263" y="12906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4" name="Line 8">
                <a:extLst>
                  <a:ext uri="{FF2B5EF4-FFF2-40B4-BE49-F238E27FC236}">
                    <a16:creationId xmlns:a16="http://schemas.microsoft.com/office/drawing/2014/main" id="{836F17C3-E36F-47BC-B287-6A6C6D2E3CB6}"/>
                  </a:ext>
                </a:extLst>
              </p:cNvPr>
              <p:cNvSpPr>
                <a:spLocks noChangeShapeType="1"/>
              </p:cNvSpPr>
              <p:nvPr/>
            </p:nvSpPr>
            <p:spPr bwMode="auto">
              <a:xfrm>
                <a:off x="2481263" y="177958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5" name="Line 10">
                <a:extLst>
                  <a:ext uri="{FF2B5EF4-FFF2-40B4-BE49-F238E27FC236}">
                    <a16:creationId xmlns:a16="http://schemas.microsoft.com/office/drawing/2014/main" id="{6A13C4AF-A5D6-4661-AD4D-0BF99C009261}"/>
                  </a:ext>
                </a:extLst>
              </p:cNvPr>
              <p:cNvSpPr>
                <a:spLocks noChangeShapeType="1"/>
              </p:cNvSpPr>
              <p:nvPr/>
            </p:nvSpPr>
            <p:spPr bwMode="auto">
              <a:xfrm>
                <a:off x="2481263" y="2265363"/>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6" name="Line 12">
                <a:extLst>
                  <a:ext uri="{FF2B5EF4-FFF2-40B4-BE49-F238E27FC236}">
                    <a16:creationId xmlns:a16="http://schemas.microsoft.com/office/drawing/2014/main" id="{3F432F04-80B0-4BCC-B843-DB13FBE4A81D}"/>
                  </a:ext>
                </a:extLst>
              </p:cNvPr>
              <p:cNvSpPr>
                <a:spLocks noChangeShapeType="1"/>
              </p:cNvSpPr>
              <p:nvPr/>
            </p:nvSpPr>
            <p:spPr bwMode="auto">
              <a:xfrm>
                <a:off x="2481263" y="2751138"/>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7" name="Line 14">
                <a:extLst>
                  <a:ext uri="{FF2B5EF4-FFF2-40B4-BE49-F238E27FC236}">
                    <a16:creationId xmlns:a16="http://schemas.microsoft.com/office/drawing/2014/main" id="{206A475A-0363-4551-809C-664B17DEFE5E}"/>
                  </a:ext>
                </a:extLst>
              </p:cNvPr>
              <p:cNvSpPr>
                <a:spLocks noChangeShapeType="1"/>
              </p:cNvSpPr>
              <p:nvPr/>
            </p:nvSpPr>
            <p:spPr bwMode="auto">
              <a:xfrm>
                <a:off x="2481263" y="323850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8" name="Line 16">
                <a:extLst>
                  <a:ext uri="{FF2B5EF4-FFF2-40B4-BE49-F238E27FC236}">
                    <a16:creationId xmlns:a16="http://schemas.microsoft.com/office/drawing/2014/main" id="{F6A012F6-4BE0-4F87-A367-29F0A4E8EEF6}"/>
                  </a:ext>
                </a:extLst>
              </p:cNvPr>
              <p:cNvSpPr>
                <a:spLocks noChangeShapeType="1"/>
              </p:cNvSpPr>
              <p:nvPr/>
            </p:nvSpPr>
            <p:spPr bwMode="auto">
              <a:xfrm>
                <a:off x="2481263" y="3727451"/>
                <a:ext cx="904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9" name="Line 17">
                <a:extLst>
                  <a:ext uri="{FF2B5EF4-FFF2-40B4-BE49-F238E27FC236}">
                    <a16:creationId xmlns:a16="http://schemas.microsoft.com/office/drawing/2014/main" id="{1F041255-13FE-4C15-8DB1-8D58371F21F9}"/>
                  </a:ext>
                </a:extLst>
              </p:cNvPr>
              <p:cNvSpPr>
                <a:spLocks noChangeShapeType="1"/>
              </p:cNvSpPr>
              <p:nvPr/>
            </p:nvSpPr>
            <p:spPr bwMode="auto">
              <a:xfrm>
                <a:off x="25717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0" name="Line 18">
                <a:extLst>
                  <a:ext uri="{FF2B5EF4-FFF2-40B4-BE49-F238E27FC236}">
                    <a16:creationId xmlns:a16="http://schemas.microsoft.com/office/drawing/2014/main" id="{74A63557-DBF3-41FF-9E67-4F47243ECA5F}"/>
                  </a:ext>
                </a:extLst>
              </p:cNvPr>
              <p:cNvSpPr>
                <a:spLocks noChangeShapeType="1"/>
              </p:cNvSpPr>
              <p:nvPr/>
            </p:nvSpPr>
            <p:spPr bwMode="auto">
              <a:xfrm>
                <a:off x="27670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1" name="Line 19">
                <a:extLst>
                  <a:ext uri="{FF2B5EF4-FFF2-40B4-BE49-F238E27FC236}">
                    <a16:creationId xmlns:a16="http://schemas.microsoft.com/office/drawing/2014/main" id="{00EF50E2-76A8-4D61-88CF-81D03C81A367}"/>
                  </a:ext>
                </a:extLst>
              </p:cNvPr>
              <p:cNvSpPr>
                <a:spLocks noChangeShapeType="1"/>
              </p:cNvSpPr>
              <p:nvPr/>
            </p:nvSpPr>
            <p:spPr bwMode="auto">
              <a:xfrm>
                <a:off x="29606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2" name="Line 20">
                <a:extLst>
                  <a:ext uri="{FF2B5EF4-FFF2-40B4-BE49-F238E27FC236}">
                    <a16:creationId xmlns:a16="http://schemas.microsoft.com/office/drawing/2014/main" id="{C24FE912-749E-4D06-BF15-84A2A55B2A0E}"/>
                  </a:ext>
                </a:extLst>
              </p:cNvPr>
              <p:cNvSpPr>
                <a:spLocks noChangeShapeType="1"/>
              </p:cNvSpPr>
              <p:nvPr/>
            </p:nvSpPr>
            <p:spPr bwMode="auto">
              <a:xfrm>
                <a:off x="31559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3" name="Line 21">
                <a:extLst>
                  <a:ext uri="{FF2B5EF4-FFF2-40B4-BE49-F238E27FC236}">
                    <a16:creationId xmlns:a16="http://schemas.microsoft.com/office/drawing/2014/main" id="{EDDBD158-0E13-4F5D-80A7-5F9272B77CD0}"/>
                  </a:ext>
                </a:extLst>
              </p:cNvPr>
              <p:cNvSpPr>
                <a:spLocks noChangeShapeType="1"/>
              </p:cNvSpPr>
              <p:nvPr/>
            </p:nvSpPr>
            <p:spPr bwMode="auto">
              <a:xfrm>
                <a:off x="33496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4" name="Line 22">
                <a:extLst>
                  <a:ext uri="{FF2B5EF4-FFF2-40B4-BE49-F238E27FC236}">
                    <a16:creationId xmlns:a16="http://schemas.microsoft.com/office/drawing/2014/main" id="{571255A2-637B-43F6-B776-15BA272E6C38}"/>
                  </a:ext>
                </a:extLst>
              </p:cNvPr>
              <p:cNvSpPr>
                <a:spLocks noChangeShapeType="1"/>
              </p:cNvSpPr>
              <p:nvPr/>
            </p:nvSpPr>
            <p:spPr bwMode="auto">
              <a:xfrm>
                <a:off x="35448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5" name="Line 23">
                <a:extLst>
                  <a:ext uri="{FF2B5EF4-FFF2-40B4-BE49-F238E27FC236}">
                    <a16:creationId xmlns:a16="http://schemas.microsoft.com/office/drawing/2014/main" id="{491861D0-8E3C-478F-8C8C-458D24DECDC6}"/>
                  </a:ext>
                </a:extLst>
              </p:cNvPr>
              <p:cNvSpPr>
                <a:spLocks noChangeShapeType="1"/>
              </p:cNvSpPr>
              <p:nvPr/>
            </p:nvSpPr>
            <p:spPr bwMode="auto">
              <a:xfrm>
                <a:off x="37385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6" name="Line 24">
                <a:extLst>
                  <a:ext uri="{FF2B5EF4-FFF2-40B4-BE49-F238E27FC236}">
                    <a16:creationId xmlns:a16="http://schemas.microsoft.com/office/drawing/2014/main" id="{FA7AC56F-536B-479D-840C-7AAD95CBBED4}"/>
                  </a:ext>
                </a:extLst>
              </p:cNvPr>
              <p:cNvSpPr>
                <a:spLocks noChangeShapeType="1"/>
              </p:cNvSpPr>
              <p:nvPr/>
            </p:nvSpPr>
            <p:spPr bwMode="auto">
              <a:xfrm>
                <a:off x="39338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7" name="Line 25">
                <a:extLst>
                  <a:ext uri="{FF2B5EF4-FFF2-40B4-BE49-F238E27FC236}">
                    <a16:creationId xmlns:a16="http://schemas.microsoft.com/office/drawing/2014/main" id="{866C3168-A1BC-4789-912A-C95002D5B31A}"/>
                  </a:ext>
                </a:extLst>
              </p:cNvPr>
              <p:cNvSpPr>
                <a:spLocks noChangeShapeType="1"/>
              </p:cNvSpPr>
              <p:nvPr/>
            </p:nvSpPr>
            <p:spPr bwMode="auto">
              <a:xfrm>
                <a:off x="41275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8" name="Line 26">
                <a:extLst>
                  <a:ext uri="{FF2B5EF4-FFF2-40B4-BE49-F238E27FC236}">
                    <a16:creationId xmlns:a16="http://schemas.microsoft.com/office/drawing/2014/main" id="{AD533236-B498-4CE9-8D71-87EBCB10EB76}"/>
                  </a:ext>
                </a:extLst>
              </p:cNvPr>
              <p:cNvSpPr>
                <a:spLocks noChangeShapeType="1"/>
              </p:cNvSpPr>
              <p:nvPr/>
            </p:nvSpPr>
            <p:spPr bwMode="auto">
              <a:xfrm>
                <a:off x="432276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9" name="Line 27">
                <a:extLst>
                  <a:ext uri="{FF2B5EF4-FFF2-40B4-BE49-F238E27FC236}">
                    <a16:creationId xmlns:a16="http://schemas.microsoft.com/office/drawing/2014/main" id="{87CD1AB5-47A6-4D70-8A23-4125593961E0}"/>
                  </a:ext>
                </a:extLst>
              </p:cNvPr>
              <p:cNvSpPr>
                <a:spLocks noChangeShapeType="1"/>
              </p:cNvSpPr>
              <p:nvPr/>
            </p:nvSpPr>
            <p:spPr bwMode="auto">
              <a:xfrm>
                <a:off x="45164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0" name="Line 28">
                <a:extLst>
                  <a:ext uri="{FF2B5EF4-FFF2-40B4-BE49-F238E27FC236}">
                    <a16:creationId xmlns:a16="http://schemas.microsoft.com/office/drawing/2014/main" id="{BC34D453-FE37-4966-A02A-2526A0920CD7}"/>
                  </a:ext>
                </a:extLst>
              </p:cNvPr>
              <p:cNvSpPr>
                <a:spLocks noChangeShapeType="1"/>
              </p:cNvSpPr>
              <p:nvPr/>
            </p:nvSpPr>
            <p:spPr bwMode="auto">
              <a:xfrm>
                <a:off x="471170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1" name="Line 29">
                <a:extLst>
                  <a:ext uri="{FF2B5EF4-FFF2-40B4-BE49-F238E27FC236}">
                    <a16:creationId xmlns:a16="http://schemas.microsoft.com/office/drawing/2014/main" id="{7638ABC5-C410-4843-9F84-2AF5C541EC7F}"/>
                  </a:ext>
                </a:extLst>
              </p:cNvPr>
              <p:cNvSpPr>
                <a:spLocks noChangeShapeType="1"/>
              </p:cNvSpPr>
              <p:nvPr/>
            </p:nvSpPr>
            <p:spPr bwMode="auto">
              <a:xfrm>
                <a:off x="49053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2" name="Line 30">
                <a:extLst>
                  <a:ext uri="{FF2B5EF4-FFF2-40B4-BE49-F238E27FC236}">
                    <a16:creationId xmlns:a16="http://schemas.microsoft.com/office/drawing/2014/main" id="{508A2B44-E226-42CE-9D23-F8E65557A846}"/>
                  </a:ext>
                </a:extLst>
              </p:cNvPr>
              <p:cNvSpPr>
                <a:spLocks noChangeShapeType="1"/>
              </p:cNvSpPr>
              <p:nvPr/>
            </p:nvSpPr>
            <p:spPr bwMode="auto">
              <a:xfrm>
                <a:off x="510063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3" name="Line 31">
                <a:extLst>
                  <a:ext uri="{FF2B5EF4-FFF2-40B4-BE49-F238E27FC236}">
                    <a16:creationId xmlns:a16="http://schemas.microsoft.com/office/drawing/2014/main" id="{5F96947D-121F-44D4-9921-DA8CEC49A8C4}"/>
                  </a:ext>
                </a:extLst>
              </p:cNvPr>
              <p:cNvSpPr>
                <a:spLocks noChangeShapeType="1"/>
              </p:cNvSpPr>
              <p:nvPr/>
            </p:nvSpPr>
            <p:spPr bwMode="auto">
              <a:xfrm>
                <a:off x="52943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4" name="Line 32">
                <a:extLst>
                  <a:ext uri="{FF2B5EF4-FFF2-40B4-BE49-F238E27FC236}">
                    <a16:creationId xmlns:a16="http://schemas.microsoft.com/office/drawing/2014/main" id="{08D0F51E-A9BF-497C-95F8-02A58D0C300A}"/>
                  </a:ext>
                </a:extLst>
              </p:cNvPr>
              <p:cNvSpPr>
                <a:spLocks noChangeShapeType="1"/>
              </p:cNvSpPr>
              <p:nvPr/>
            </p:nvSpPr>
            <p:spPr bwMode="auto">
              <a:xfrm>
                <a:off x="548957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5" name="Line 33">
                <a:extLst>
                  <a:ext uri="{FF2B5EF4-FFF2-40B4-BE49-F238E27FC236}">
                    <a16:creationId xmlns:a16="http://schemas.microsoft.com/office/drawing/2014/main" id="{1C272BF7-7675-4E9E-AB4F-42F3B192EC28}"/>
                  </a:ext>
                </a:extLst>
              </p:cNvPr>
              <p:cNvSpPr>
                <a:spLocks noChangeShapeType="1"/>
              </p:cNvSpPr>
              <p:nvPr/>
            </p:nvSpPr>
            <p:spPr bwMode="auto">
              <a:xfrm>
                <a:off x="56832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6" name="Line 34">
                <a:extLst>
                  <a:ext uri="{FF2B5EF4-FFF2-40B4-BE49-F238E27FC236}">
                    <a16:creationId xmlns:a16="http://schemas.microsoft.com/office/drawing/2014/main" id="{03A22B4D-88EB-4D9F-9FF6-F174B3E37125}"/>
                  </a:ext>
                </a:extLst>
              </p:cNvPr>
              <p:cNvSpPr>
                <a:spLocks noChangeShapeType="1"/>
              </p:cNvSpPr>
              <p:nvPr/>
            </p:nvSpPr>
            <p:spPr bwMode="auto">
              <a:xfrm>
                <a:off x="5878513"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7" name="Line 35">
                <a:extLst>
                  <a:ext uri="{FF2B5EF4-FFF2-40B4-BE49-F238E27FC236}">
                    <a16:creationId xmlns:a16="http://schemas.microsoft.com/office/drawing/2014/main" id="{A4C017E2-1C48-4534-84F4-877B300F7F01}"/>
                  </a:ext>
                </a:extLst>
              </p:cNvPr>
              <p:cNvSpPr>
                <a:spLocks noChangeShapeType="1"/>
              </p:cNvSpPr>
              <p:nvPr/>
            </p:nvSpPr>
            <p:spPr bwMode="auto">
              <a:xfrm>
                <a:off x="6072188"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8" name="Line 36">
                <a:extLst>
                  <a:ext uri="{FF2B5EF4-FFF2-40B4-BE49-F238E27FC236}">
                    <a16:creationId xmlns:a16="http://schemas.microsoft.com/office/drawing/2014/main" id="{73307419-9F6A-4BDF-AF91-80D70731057E}"/>
                  </a:ext>
                </a:extLst>
              </p:cNvPr>
              <p:cNvSpPr>
                <a:spLocks noChangeShapeType="1"/>
              </p:cNvSpPr>
              <p:nvPr/>
            </p:nvSpPr>
            <p:spPr bwMode="auto">
              <a:xfrm>
                <a:off x="6267451"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9" name="Line 37">
                <a:extLst>
                  <a:ext uri="{FF2B5EF4-FFF2-40B4-BE49-F238E27FC236}">
                    <a16:creationId xmlns:a16="http://schemas.microsoft.com/office/drawing/2014/main" id="{ADEC78A8-1744-44CF-ACAC-620EA3B0FAA4}"/>
                  </a:ext>
                </a:extLst>
              </p:cNvPr>
              <p:cNvSpPr>
                <a:spLocks noChangeShapeType="1"/>
              </p:cNvSpPr>
              <p:nvPr/>
            </p:nvSpPr>
            <p:spPr bwMode="auto">
              <a:xfrm>
                <a:off x="6461126"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0" name="Line 38">
                <a:extLst>
                  <a:ext uri="{FF2B5EF4-FFF2-40B4-BE49-F238E27FC236}">
                    <a16:creationId xmlns:a16="http://schemas.microsoft.com/office/drawing/2014/main" id="{3A2B09D0-812A-497D-AEB9-29FD6E6F2071}"/>
                  </a:ext>
                </a:extLst>
              </p:cNvPr>
              <p:cNvSpPr>
                <a:spLocks noChangeShapeType="1"/>
              </p:cNvSpPr>
              <p:nvPr/>
            </p:nvSpPr>
            <p:spPr bwMode="auto">
              <a:xfrm>
                <a:off x="6661412" y="3727451"/>
                <a:ext cx="0" cy="904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97" name="TextBox 196">
              <a:extLst>
                <a:ext uri="{FF2B5EF4-FFF2-40B4-BE49-F238E27FC236}">
                  <a16:creationId xmlns:a16="http://schemas.microsoft.com/office/drawing/2014/main" id="{FD710B13-6AD5-4CE8-AE44-D4D05FD1096F}"/>
                </a:ext>
              </a:extLst>
            </p:cNvPr>
            <p:cNvSpPr txBox="1"/>
            <p:nvPr/>
          </p:nvSpPr>
          <p:spPr>
            <a:xfrm>
              <a:off x="79410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98" name="TextBox 197">
              <a:extLst>
                <a:ext uri="{FF2B5EF4-FFF2-40B4-BE49-F238E27FC236}">
                  <a16:creationId xmlns:a16="http://schemas.microsoft.com/office/drawing/2014/main" id="{C6434100-15F9-479F-B688-790144AD3133}"/>
                </a:ext>
              </a:extLst>
            </p:cNvPr>
            <p:cNvSpPr txBox="1"/>
            <p:nvPr/>
          </p:nvSpPr>
          <p:spPr>
            <a:xfrm>
              <a:off x="1125640"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99" name="TextBox 198">
              <a:extLst>
                <a:ext uri="{FF2B5EF4-FFF2-40B4-BE49-F238E27FC236}">
                  <a16:creationId xmlns:a16="http://schemas.microsoft.com/office/drawing/2014/main" id="{8542D96F-6C0E-4AED-937E-38BD0D94ED50}"/>
                </a:ext>
              </a:extLst>
            </p:cNvPr>
            <p:cNvSpPr txBox="1"/>
            <p:nvPr/>
          </p:nvSpPr>
          <p:spPr>
            <a:xfrm>
              <a:off x="129922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200" name="TextBox 199">
              <a:extLst>
                <a:ext uri="{FF2B5EF4-FFF2-40B4-BE49-F238E27FC236}">
                  <a16:creationId xmlns:a16="http://schemas.microsoft.com/office/drawing/2014/main" id="{64F5CE13-5607-4157-ACA3-AED66DCDA538}"/>
                </a:ext>
              </a:extLst>
            </p:cNvPr>
            <p:cNvSpPr txBox="1"/>
            <p:nvPr/>
          </p:nvSpPr>
          <p:spPr>
            <a:xfrm>
              <a:off x="144719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201" name="TextBox 200">
              <a:extLst>
                <a:ext uri="{FF2B5EF4-FFF2-40B4-BE49-F238E27FC236}">
                  <a16:creationId xmlns:a16="http://schemas.microsoft.com/office/drawing/2014/main" id="{5F5E0838-E36F-4E67-A07D-A980DCFDD0E4}"/>
                </a:ext>
              </a:extLst>
            </p:cNvPr>
            <p:cNvSpPr txBox="1"/>
            <p:nvPr/>
          </p:nvSpPr>
          <p:spPr>
            <a:xfrm>
              <a:off x="161223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202" name="TextBox 201">
              <a:extLst>
                <a:ext uri="{FF2B5EF4-FFF2-40B4-BE49-F238E27FC236}">
                  <a16:creationId xmlns:a16="http://schemas.microsoft.com/office/drawing/2014/main" id="{8E655D2D-489D-4F1C-BED4-68B94D9AB899}"/>
                </a:ext>
              </a:extLst>
            </p:cNvPr>
            <p:cNvSpPr txBox="1"/>
            <p:nvPr/>
          </p:nvSpPr>
          <p:spPr>
            <a:xfrm>
              <a:off x="1785815"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203" name="TextBox 202">
              <a:extLst>
                <a:ext uri="{FF2B5EF4-FFF2-40B4-BE49-F238E27FC236}">
                  <a16:creationId xmlns:a16="http://schemas.microsoft.com/office/drawing/2014/main" id="{DC4DEA87-E022-44AD-950D-38978397FA4C}"/>
                </a:ext>
              </a:extLst>
            </p:cNvPr>
            <p:cNvSpPr txBox="1"/>
            <p:nvPr/>
          </p:nvSpPr>
          <p:spPr>
            <a:xfrm>
              <a:off x="1946592"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7</a:t>
              </a:r>
            </a:p>
          </p:txBody>
        </p:sp>
        <p:sp>
          <p:nvSpPr>
            <p:cNvPr id="204" name="TextBox 203">
              <a:extLst>
                <a:ext uri="{FF2B5EF4-FFF2-40B4-BE49-F238E27FC236}">
                  <a16:creationId xmlns:a16="http://schemas.microsoft.com/office/drawing/2014/main" id="{25CC53D6-3093-44D8-8DCA-67C9793EE16F}"/>
                </a:ext>
              </a:extLst>
            </p:cNvPr>
            <p:cNvSpPr txBox="1"/>
            <p:nvPr/>
          </p:nvSpPr>
          <p:spPr>
            <a:xfrm>
              <a:off x="211163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p:txBody>
        </p:sp>
        <p:sp>
          <p:nvSpPr>
            <p:cNvPr id="205" name="TextBox 204">
              <a:extLst>
                <a:ext uri="{FF2B5EF4-FFF2-40B4-BE49-F238E27FC236}">
                  <a16:creationId xmlns:a16="http://schemas.microsoft.com/office/drawing/2014/main" id="{49AACC83-FC2A-45DE-ABCD-E0D26E7571EF}"/>
                </a:ext>
              </a:extLst>
            </p:cNvPr>
            <p:cNvSpPr txBox="1"/>
            <p:nvPr/>
          </p:nvSpPr>
          <p:spPr>
            <a:xfrm>
              <a:off x="2276679"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9</a:t>
              </a:r>
            </a:p>
          </p:txBody>
        </p:sp>
        <p:sp>
          <p:nvSpPr>
            <p:cNvPr id="206" name="TextBox 205">
              <a:extLst>
                <a:ext uri="{FF2B5EF4-FFF2-40B4-BE49-F238E27FC236}">
                  <a16:creationId xmlns:a16="http://schemas.microsoft.com/office/drawing/2014/main" id="{D31D2942-870C-4708-82F5-4EDA5706BFD5}"/>
                </a:ext>
              </a:extLst>
            </p:cNvPr>
            <p:cNvSpPr txBox="1"/>
            <p:nvPr/>
          </p:nvSpPr>
          <p:spPr>
            <a:xfrm>
              <a:off x="2441719"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207" name="TextBox 206">
              <a:extLst>
                <a:ext uri="{FF2B5EF4-FFF2-40B4-BE49-F238E27FC236}">
                  <a16:creationId xmlns:a16="http://schemas.microsoft.com/office/drawing/2014/main" id="{FFD3A9C3-DD6C-4D63-9C73-E9CBA199973B}"/>
                </a:ext>
              </a:extLst>
            </p:cNvPr>
            <p:cNvSpPr txBox="1"/>
            <p:nvPr/>
          </p:nvSpPr>
          <p:spPr>
            <a:xfrm>
              <a:off x="260676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11</a:t>
              </a:r>
            </a:p>
          </p:txBody>
        </p:sp>
        <p:sp>
          <p:nvSpPr>
            <p:cNvPr id="208" name="TextBox 207">
              <a:extLst>
                <a:ext uri="{FF2B5EF4-FFF2-40B4-BE49-F238E27FC236}">
                  <a16:creationId xmlns:a16="http://schemas.microsoft.com/office/drawing/2014/main" id="{0E602077-AB19-4616-8434-BFA2085F6D90}"/>
                </a:ext>
              </a:extLst>
            </p:cNvPr>
            <p:cNvSpPr txBox="1"/>
            <p:nvPr/>
          </p:nvSpPr>
          <p:spPr>
            <a:xfrm>
              <a:off x="2776073"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12</a:t>
              </a:r>
            </a:p>
          </p:txBody>
        </p:sp>
        <p:sp>
          <p:nvSpPr>
            <p:cNvPr id="209" name="TextBox 208">
              <a:extLst>
                <a:ext uri="{FF2B5EF4-FFF2-40B4-BE49-F238E27FC236}">
                  <a16:creationId xmlns:a16="http://schemas.microsoft.com/office/drawing/2014/main" id="{84F6925E-991B-4590-AB77-FF33DDF8DE51}"/>
                </a:ext>
              </a:extLst>
            </p:cNvPr>
            <p:cNvSpPr txBox="1"/>
            <p:nvPr/>
          </p:nvSpPr>
          <p:spPr>
            <a:xfrm>
              <a:off x="2941120"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13</a:t>
              </a:r>
            </a:p>
          </p:txBody>
        </p:sp>
        <p:sp>
          <p:nvSpPr>
            <p:cNvPr id="210" name="TextBox 209">
              <a:extLst>
                <a:ext uri="{FF2B5EF4-FFF2-40B4-BE49-F238E27FC236}">
                  <a16:creationId xmlns:a16="http://schemas.microsoft.com/office/drawing/2014/main" id="{B4174F02-8E9D-4DE7-8324-5C89C4E4BD29}"/>
                </a:ext>
              </a:extLst>
            </p:cNvPr>
            <p:cNvSpPr txBox="1"/>
            <p:nvPr/>
          </p:nvSpPr>
          <p:spPr>
            <a:xfrm>
              <a:off x="3106160"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14</a:t>
              </a:r>
            </a:p>
          </p:txBody>
        </p:sp>
        <p:sp>
          <p:nvSpPr>
            <p:cNvPr id="211" name="TextBox 210">
              <a:extLst>
                <a:ext uri="{FF2B5EF4-FFF2-40B4-BE49-F238E27FC236}">
                  <a16:creationId xmlns:a16="http://schemas.microsoft.com/office/drawing/2014/main" id="{C72260B9-7FAB-4E80-82A0-A2CBA3D4E9CE}"/>
                </a:ext>
              </a:extLst>
            </p:cNvPr>
            <p:cNvSpPr txBox="1"/>
            <p:nvPr/>
          </p:nvSpPr>
          <p:spPr>
            <a:xfrm>
              <a:off x="3279744"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15</a:t>
              </a:r>
            </a:p>
          </p:txBody>
        </p:sp>
        <p:sp>
          <p:nvSpPr>
            <p:cNvPr id="212" name="TextBox 211">
              <a:extLst>
                <a:ext uri="{FF2B5EF4-FFF2-40B4-BE49-F238E27FC236}">
                  <a16:creationId xmlns:a16="http://schemas.microsoft.com/office/drawing/2014/main" id="{458208BA-19AB-43F2-A187-BF794123F2B0}"/>
                </a:ext>
              </a:extLst>
            </p:cNvPr>
            <p:cNvSpPr txBox="1"/>
            <p:nvPr/>
          </p:nvSpPr>
          <p:spPr>
            <a:xfrm>
              <a:off x="3436246"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p:txBody>
        </p:sp>
        <p:sp>
          <p:nvSpPr>
            <p:cNvPr id="213" name="TextBox 212">
              <a:extLst>
                <a:ext uri="{FF2B5EF4-FFF2-40B4-BE49-F238E27FC236}">
                  <a16:creationId xmlns:a16="http://schemas.microsoft.com/office/drawing/2014/main" id="{26920FF5-8EE0-4E16-B5CC-BC85997584C3}"/>
                </a:ext>
              </a:extLst>
            </p:cNvPr>
            <p:cNvSpPr txBox="1"/>
            <p:nvPr/>
          </p:nvSpPr>
          <p:spPr>
            <a:xfrm>
              <a:off x="3601291"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17</a:t>
              </a:r>
            </a:p>
          </p:txBody>
        </p:sp>
        <p:sp>
          <p:nvSpPr>
            <p:cNvPr id="214" name="TextBox 213">
              <a:extLst>
                <a:ext uri="{FF2B5EF4-FFF2-40B4-BE49-F238E27FC236}">
                  <a16:creationId xmlns:a16="http://schemas.microsoft.com/office/drawing/2014/main" id="{218444E3-BE0A-488A-B78B-300F7C3D9F28}"/>
                </a:ext>
              </a:extLst>
            </p:cNvPr>
            <p:cNvSpPr txBox="1"/>
            <p:nvPr/>
          </p:nvSpPr>
          <p:spPr>
            <a:xfrm>
              <a:off x="3770605"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215" name="TextBox 214">
              <a:extLst>
                <a:ext uri="{FF2B5EF4-FFF2-40B4-BE49-F238E27FC236}">
                  <a16:creationId xmlns:a16="http://schemas.microsoft.com/office/drawing/2014/main" id="{CDD027A6-FA0E-49AD-A675-061BF354BCAD}"/>
                </a:ext>
              </a:extLst>
            </p:cNvPr>
            <p:cNvSpPr txBox="1"/>
            <p:nvPr/>
          </p:nvSpPr>
          <p:spPr>
            <a:xfrm>
              <a:off x="3931378"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19</a:t>
              </a:r>
            </a:p>
          </p:txBody>
        </p:sp>
        <p:sp>
          <p:nvSpPr>
            <p:cNvPr id="216" name="TextBox 215">
              <a:extLst>
                <a:ext uri="{FF2B5EF4-FFF2-40B4-BE49-F238E27FC236}">
                  <a16:creationId xmlns:a16="http://schemas.microsoft.com/office/drawing/2014/main" id="{BAD137EB-E8A8-47A8-825D-375C75D20360}"/>
                </a:ext>
              </a:extLst>
            </p:cNvPr>
            <p:cNvSpPr txBox="1"/>
            <p:nvPr/>
          </p:nvSpPr>
          <p:spPr>
            <a:xfrm>
              <a:off x="4100692"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217" name="TextBox 216">
              <a:extLst>
                <a:ext uri="{FF2B5EF4-FFF2-40B4-BE49-F238E27FC236}">
                  <a16:creationId xmlns:a16="http://schemas.microsoft.com/office/drawing/2014/main" id="{410B7853-F53F-492D-AB5B-AB28C9548250}"/>
                </a:ext>
              </a:extLst>
            </p:cNvPr>
            <p:cNvSpPr txBox="1"/>
            <p:nvPr/>
          </p:nvSpPr>
          <p:spPr>
            <a:xfrm>
              <a:off x="4265733"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21</a:t>
              </a:r>
            </a:p>
          </p:txBody>
        </p:sp>
        <p:sp>
          <p:nvSpPr>
            <p:cNvPr id="218" name="TextBox 217">
              <a:extLst>
                <a:ext uri="{FF2B5EF4-FFF2-40B4-BE49-F238E27FC236}">
                  <a16:creationId xmlns:a16="http://schemas.microsoft.com/office/drawing/2014/main" id="{270C3D11-F17C-403F-A66E-24EBF481F65A}"/>
                </a:ext>
              </a:extLst>
            </p:cNvPr>
            <p:cNvSpPr txBox="1"/>
            <p:nvPr/>
          </p:nvSpPr>
          <p:spPr>
            <a:xfrm>
              <a:off x="959144" y="3660558"/>
              <a:ext cx="251873" cy="108794"/>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19" name="TextBox 218">
              <a:extLst>
                <a:ext uri="{FF2B5EF4-FFF2-40B4-BE49-F238E27FC236}">
                  <a16:creationId xmlns:a16="http://schemas.microsoft.com/office/drawing/2014/main" id="{572371FF-3F52-46F3-A3D6-5EF0D11ECB04}"/>
                </a:ext>
              </a:extLst>
            </p:cNvPr>
            <p:cNvSpPr txBox="1"/>
            <p:nvPr/>
          </p:nvSpPr>
          <p:spPr>
            <a:xfrm>
              <a:off x="542296" y="3511258"/>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20" name="TextBox 219">
              <a:extLst>
                <a:ext uri="{FF2B5EF4-FFF2-40B4-BE49-F238E27FC236}">
                  <a16:creationId xmlns:a16="http://schemas.microsoft.com/office/drawing/2014/main" id="{839875C5-6CFD-4CE9-B79B-421C8541A8F9}"/>
                </a:ext>
              </a:extLst>
            </p:cNvPr>
            <p:cNvSpPr txBox="1"/>
            <p:nvPr/>
          </p:nvSpPr>
          <p:spPr>
            <a:xfrm>
              <a:off x="542296" y="2303002"/>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60</a:t>
              </a:r>
            </a:p>
          </p:txBody>
        </p:sp>
        <p:sp>
          <p:nvSpPr>
            <p:cNvPr id="221" name="TextBox 220">
              <a:extLst>
                <a:ext uri="{FF2B5EF4-FFF2-40B4-BE49-F238E27FC236}">
                  <a16:creationId xmlns:a16="http://schemas.microsoft.com/office/drawing/2014/main" id="{1E20836D-0C68-4E53-9283-AB10EF3D2455}"/>
                </a:ext>
              </a:extLst>
            </p:cNvPr>
            <p:cNvSpPr txBox="1"/>
            <p:nvPr/>
          </p:nvSpPr>
          <p:spPr>
            <a:xfrm>
              <a:off x="542296" y="2705755"/>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40</a:t>
              </a:r>
            </a:p>
          </p:txBody>
        </p:sp>
        <p:sp>
          <p:nvSpPr>
            <p:cNvPr id="222" name="TextBox 221">
              <a:extLst>
                <a:ext uri="{FF2B5EF4-FFF2-40B4-BE49-F238E27FC236}">
                  <a16:creationId xmlns:a16="http://schemas.microsoft.com/office/drawing/2014/main" id="{FFE21AC5-8E64-42EF-9FAF-7818683B9AC1}"/>
                </a:ext>
              </a:extLst>
            </p:cNvPr>
            <p:cNvSpPr txBox="1"/>
            <p:nvPr/>
          </p:nvSpPr>
          <p:spPr>
            <a:xfrm>
              <a:off x="542296" y="3108511"/>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223" name="TextBox 222">
              <a:extLst>
                <a:ext uri="{FF2B5EF4-FFF2-40B4-BE49-F238E27FC236}">
                  <a16:creationId xmlns:a16="http://schemas.microsoft.com/office/drawing/2014/main" id="{D3514797-E3C1-4BE1-83DE-82DAC6ABD6C2}"/>
                </a:ext>
              </a:extLst>
            </p:cNvPr>
            <p:cNvSpPr txBox="1"/>
            <p:nvPr/>
          </p:nvSpPr>
          <p:spPr>
            <a:xfrm>
              <a:off x="542296" y="1497499"/>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100</a:t>
              </a:r>
            </a:p>
          </p:txBody>
        </p:sp>
        <p:sp>
          <p:nvSpPr>
            <p:cNvPr id="224" name="TextBox 223">
              <a:extLst>
                <a:ext uri="{FF2B5EF4-FFF2-40B4-BE49-F238E27FC236}">
                  <a16:creationId xmlns:a16="http://schemas.microsoft.com/office/drawing/2014/main" id="{F28E894F-038B-4447-8A0C-BC3146F72626}"/>
                </a:ext>
              </a:extLst>
            </p:cNvPr>
            <p:cNvSpPr txBox="1"/>
            <p:nvPr/>
          </p:nvSpPr>
          <p:spPr>
            <a:xfrm>
              <a:off x="542296" y="1900252"/>
              <a:ext cx="251873" cy="145060"/>
            </a:xfrm>
            <a:prstGeom prst="rect">
              <a:avLst/>
            </a:prstGeom>
            <a:noFill/>
          </p:spPr>
          <p:txBody>
            <a:bodyPr wrap="square" lIns="0" tIns="0" rIns="0" bIns="0" rtlCol="0" anchor="ctr">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80</a:t>
              </a:r>
            </a:p>
          </p:txBody>
        </p:sp>
        <p:sp>
          <p:nvSpPr>
            <p:cNvPr id="225" name="TextBox 224">
              <a:extLst>
                <a:ext uri="{FF2B5EF4-FFF2-40B4-BE49-F238E27FC236}">
                  <a16:creationId xmlns:a16="http://schemas.microsoft.com/office/drawing/2014/main" id="{AB91B72D-A453-412B-83B4-F1BE16F7B9F7}"/>
                </a:ext>
              </a:extLst>
            </p:cNvPr>
            <p:cNvSpPr txBox="1"/>
            <p:nvPr/>
          </p:nvSpPr>
          <p:spPr>
            <a:xfrm>
              <a:off x="923601" y="3840436"/>
              <a:ext cx="3470767" cy="169237"/>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Time from randomisation (months)</a:t>
              </a:r>
            </a:p>
          </p:txBody>
        </p:sp>
        <p:sp>
          <p:nvSpPr>
            <p:cNvPr id="226" name="TextBox 225">
              <a:extLst>
                <a:ext uri="{FF2B5EF4-FFF2-40B4-BE49-F238E27FC236}">
                  <a16:creationId xmlns:a16="http://schemas.microsoft.com/office/drawing/2014/main" id="{9D579395-98E9-4B90-92E0-01D9EF405164}"/>
                </a:ext>
              </a:extLst>
            </p:cNvPr>
            <p:cNvSpPr txBox="1"/>
            <p:nvPr/>
          </p:nvSpPr>
          <p:spPr>
            <a:xfrm rot="16200000">
              <a:off x="-556572" y="2485996"/>
              <a:ext cx="2019480" cy="179162"/>
            </a:xfrm>
            <a:prstGeom prst="rect">
              <a:avLst/>
            </a:prstGeom>
            <a:noFill/>
          </p:spPr>
          <p:txBody>
            <a:bodyPr wrap="square" lIns="0" tIns="0" rIns="0" bIns="0" rtlCol="0" anchor="b">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Probability of rPFS (%)</a:t>
              </a:r>
            </a:p>
          </p:txBody>
        </p:sp>
        <p:grpSp>
          <p:nvGrpSpPr>
            <p:cNvPr id="227" name="Group 226">
              <a:extLst>
                <a:ext uri="{FF2B5EF4-FFF2-40B4-BE49-F238E27FC236}">
                  <a16:creationId xmlns:a16="http://schemas.microsoft.com/office/drawing/2014/main" id="{C379EB26-0DA7-4B49-811C-15BF966EA1D3}"/>
                </a:ext>
              </a:extLst>
            </p:cNvPr>
            <p:cNvGrpSpPr/>
            <p:nvPr/>
          </p:nvGrpSpPr>
          <p:grpSpPr>
            <a:xfrm>
              <a:off x="297489" y="3946960"/>
              <a:ext cx="4220117" cy="631295"/>
              <a:chOff x="1838071" y="4162442"/>
              <a:chExt cx="4966529" cy="761756"/>
            </a:xfrm>
          </p:grpSpPr>
          <p:sp>
            <p:nvSpPr>
              <p:cNvPr id="228" name="TextBox 227">
                <a:extLst>
                  <a:ext uri="{FF2B5EF4-FFF2-40B4-BE49-F238E27FC236}">
                    <a16:creationId xmlns:a16="http://schemas.microsoft.com/office/drawing/2014/main" id="{32E57332-E2B9-430F-9ACA-87B6490E70C1}"/>
                  </a:ext>
                </a:extLst>
              </p:cNvPr>
              <p:cNvSpPr txBox="1"/>
              <p:nvPr/>
            </p:nvSpPr>
            <p:spPr>
              <a:xfrm>
                <a:off x="2422524"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58</a:t>
                </a:r>
              </a:p>
            </p:txBody>
          </p:sp>
          <p:sp>
            <p:nvSpPr>
              <p:cNvPr id="229" name="TextBox 228">
                <a:extLst>
                  <a:ext uri="{FF2B5EF4-FFF2-40B4-BE49-F238E27FC236}">
                    <a16:creationId xmlns:a16="http://schemas.microsoft.com/office/drawing/2014/main" id="{5F40DDFE-D666-4C0C-86C4-58745F59E321}"/>
                  </a:ext>
                </a:extLst>
              </p:cNvPr>
              <p:cNvSpPr txBox="1"/>
              <p:nvPr/>
            </p:nvSpPr>
            <p:spPr>
              <a:xfrm>
                <a:off x="281270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87</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p:txBody>
          </p:sp>
          <p:sp>
            <p:nvSpPr>
              <p:cNvPr id="230" name="TextBox 229">
                <a:extLst>
                  <a:ext uri="{FF2B5EF4-FFF2-40B4-BE49-F238E27FC236}">
                    <a16:creationId xmlns:a16="http://schemas.microsoft.com/office/drawing/2014/main" id="{2089F093-5B34-465E-A794-B20BE6B5C8F6}"/>
                  </a:ext>
                </a:extLst>
              </p:cNvPr>
              <p:cNvSpPr txBox="1"/>
              <p:nvPr/>
            </p:nvSpPr>
            <p:spPr>
              <a:xfrm>
                <a:off x="3016987"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27</a:t>
                </a:r>
              </a:p>
            </p:txBody>
          </p:sp>
          <p:sp>
            <p:nvSpPr>
              <p:cNvPr id="231" name="TextBox 230">
                <a:extLst>
                  <a:ext uri="{FF2B5EF4-FFF2-40B4-BE49-F238E27FC236}">
                    <a16:creationId xmlns:a16="http://schemas.microsoft.com/office/drawing/2014/main" id="{69C478C6-2955-4F0A-A3D4-22477651B135}"/>
                  </a:ext>
                </a:extLst>
              </p:cNvPr>
              <p:cNvSpPr txBox="1"/>
              <p:nvPr/>
            </p:nvSpPr>
            <p:spPr>
              <a:xfrm>
                <a:off x="3191124"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78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232" name="TextBox 231">
                <a:extLst>
                  <a:ext uri="{FF2B5EF4-FFF2-40B4-BE49-F238E27FC236}">
                    <a16:creationId xmlns:a16="http://schemas.microsoft.com/office/drawing/2014/main" id="{0B907D58-0103-455D-B536-147BB5A719F8}"/>
                  </a:ext>
                </a:extLst>
              </p:cNvPr>
              <p:cNvSpPr txBox="1"/>
              <p:nvPr/>
            </p:nvSpPr>
            <p:spPr>
              <a:xfrm>
                <a:off x="338536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77</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233" name="TextBox 232">
                <a:extLst>
                  <a:ext uri="{FF2B5EF4-FFF2-40B4-BE49-F238E27FC236}">
                    <a16:creationId xmlns:a16="http://schemas.microsoft.com/office/drawing/2014/main" id="{82BAD669-C40F-4D2A-B0EF-5C67AA2C6200}"/>
                  </a:ext>
                </a:extLst>
              </p:cNvPr>
              <p:cNvSpPr txBox="1"/>
              <p:nvPr/>
            </p:nvSpPr>
            <p:spPr>
              <a:xfrm>
                <a:off x="3589639"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67</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234" name="TextBox 233">
                <a:extLst>
                  <a:ext uri="{FF2B5EF4-FFF2-40B4-BE49-F238E27FC236}">
                    <a16:creationId xmlns:a16="http://schemas.microsoft.com/office/drawing/2014/main" id="{869C297B-04D1-405C-B0B5-A7D81113BCF4}"/>
                  </a:ext>
                </a:extLst>
              </p:cNvPr>
              <p:cNvSpPr txBox="1"/>
              <p:nvPr/>
            </p:nvSpPr>
            <p:spPr>
              <a:xfrm>
                <a:off x="377885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66</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235" name="TextBox 234">
                <a:extLst>
                  <a:ext uri="{FF2B5EF4-FFF2-40B4-BE49-F238E27FC236}">
                    <a16:creationId xmlns:a16="http://schemas.microsoft.com/office/drawing/2014/main" id="{BE02E4F9-082C-4AC9-AF20-86F3803FC900}"/>
                  </a:ext>
                </a:extLst>
              </p:cNvPr>
              <p:cNvSpPr txBox="1"/>
              <p:nvPr/>
            </p:nvSpPr>
            <p:spPr>
              <a:xfrm>
                <a:off x="397308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236" name="TextBox 235">
                <a:extLst>
                  <a:ext uri="{FF2B5EF4-FFF2-40B4-BE49-F238E27FC236}">
                    <a16:creationId xmlns:a16="http://schemas.microsoft.com/office/drawing/2014/main" id="{5B3EBDBB-F32D-448C-8615-34AA78CF69B5}"/>
                  </a:ext>
                </a:extLst>
              </p:cNvPr>
              <p:cNvSpPr txBox="1"/>
              <p:nvPr/>
            </p:nvSpPr>
            <p:spPr>
              <a:xfrm>
                <a:off x="4167320"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45</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237" name="TextBox 236">
                <a:extLst>
                  <a:ext uri="{FF2B5EF4-FFF2-40B4-BE49-F238E27FC236}">
                    <a16:creationId xmlns:a16="http://schemas.microsoft.com/office/drawing/2014/main" id="{6CF92E38-13F0-43A5-A092-15BD3DCB8F90}"/>
                  </a:ext>
                </a:extLst>
              </p:cNvPr>
              <p:cNvSpPr txBox="1"/>
              <p:nvPr/>
            </p:nvSpPr>
            <p:spPr>
              <a:xfrm>
                <a:off x="4361556"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36</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38" name="TextBox 237">
                <a:extLst>
                  <a:ext uri="{FF2B5EF4-FFF2-40B4-BE49-F238E27FC236}">
                    <a16:creationId xmlns:a16="http://schemas.microsoft.com/office/drawing/2014/main" id="{45F135B5-CCE3-49BD-B13E-1B2B5A6B6633}"/>
                  </a:ext>
                </a:extLst>
              </p:cNvPr>
              <p:cNvSpPr txBox="1"/>
              <p:nvPr/>
            </p:nvSpPr>
            <p:spPr>
              <a:xfrm>
                <a:off x="455579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33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39" name="TextBox 238">
                <a:extLst>
                  <a:ext uri="{FF2B5EF4-FFF2-40B4-BE49-F238E27FC236}">
                    <a16:creationId xmlns:a16="http://schemas.microsoft.com/office/drawing/2014/main" id="{0FBF1B38-8C1B-4E73-9ECC-8A67169599F8}"/>
                  </a:ext>
                </a:extLst>
              </p:cNvPr>
              <p:cNvSpPr txBox="1"/>
              <p:nvPr/>
            </p:nvSpPr>
            <p:spPr>
              <a:xfrm>
                <a:off x="4755042"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240" name="TextBox 239">
                <a:extLst>
                  <a:ext uri="{FF2B5EF4-FFF2-40B4-BE49-F238E27FC236}">
                    <a16:creationId xmlns:a16="http://schemas.microsoft.com/office/drawing/2014/main" id="{25BB8BA5-54FB-46F3-99CA-DE0BBFC8329B}"/>
                  </a:ext>
                </a:extLst>
              </p:cNvPr>
              <p:cNvSpPr txBox="1"/>
              <p:nvPr/>
            </p:nvSpPr>
            <p:spPr>
              <a:xfrm>
                <a:off x="4949279"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1" name="TextBox 240">
                <a:extLst>
                  <a:ext uri="{FF2B5EF4-FFF2-40B4-BE49-F238E27FC236}">
                    <a16:creationId xmlns:a16="http://schemas.microsoft.com/office/drawing/2014/main" id="{08899305-5BAF-41FB-88AA-D5CE1C93CFBC}"/>
                  </a:ext>
                </a:extLst>
              </p:cNvPr>
              <p:cNvSpPr txBox="1"/>
              <p:nvPr/>
            </p:nvSpPr>
            <p:spPr>
              <a:xfrm>
                <a:off x="5143515"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2" name="TextBox 241">
                <a:extLst>
                  <a:ext uri="{FF2B5EF4-FFF2-40B4-BE49-F238E27FC236}">
                    <a16:creationId xmlns:a16="http://schemas.microsoft.com/office/drawing/2014/main" id="{A7BDAF5D-736E-4D79-962B-9CB08128E76A}"/>
                  </a:ext>
                </a:extLst>
              </p:cNvPr>
              <p:cNvSpPr txBox="1"/>
              <p:nvPr/>
            </p:nvSpPr>
            <p:spPr>
              <a:xfrm>
                <a:off x="534779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3" name="TextBox 242">
                <a:extLst>
                  <a:ext uri="{FF2B5EF4-FFF2-40B4-BE49-F238E27FC236}">
                    <a16:creationId xmlns:a16="http://schemas.microsoft.com/office/drawing/2014/main" id="{22AD74F9-A12D-4A89-A7B1-A1A1815DB25C}"/>
                  </a:ext>
                </a:extLst>
              </p:cNvPr>
              <p:cNvSpPr txBox="1"/>
              <p:nvPr/>
            </p:nvSpPr>
            <p:spPr>
              <a:xfrm>
                <a:off x="553198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4" name="TextBox 243">
                <a:extLst>
                  <a:ext uri="{FF2B5EF4-FFF2-40B4-BE49-F238E27FC236}">
                    <a16:creationId xmlns:a16="http://schemas.microsoft.com/office/drawing/2014/main" id="{6E933E4E-8285-41A5-B2BA-4DDE442B7CA7}"/>
                  </a:ext>
                </a:extLst>
              </p:cNvPr>
              <p:cNvSpPr txBox="1"/>
              <p:nvPr/>
            </p:nvSpPr>
            <p:spPr>
              <a:xfrm>
                <a:off x="572621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5" name="TextBox 244">
                <a:extLst>
                  <a:ext uri="{FF2B5EF4-FFF2-40B4-BE49-F238E27FC236}">
                    <a16:creationId xmlns:a16="http://schemas.microsoft.com/office/drawing/2014/main" id="{90D65417-C21E-429B-A31E-69F37D6CD14C}"/>
                  </a:ext>
                </a:extLst>
              </p:cNvPr>
              <p:cNvSpPr txBox="1"/>
              <p:nvPr/>
            </p:nvSpPr>
            <p:spPr>
              <a:xfrm>
                <a:off x="5925476"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6" name="TextBox 245">
                <a:extLst>
                  <a:ext uri="{FF2B5EF4-FFF2-40B4-BE49-F238E27FC236}">
                    <a16:creationId xmlns:a16="http://schemas.microsoft.com/office/drawing/2014/main" id="{41482E21-4765-4735-B9A6-3D175DD483A0}"/>
                  </a:ext>
                </a:extLst>
              </p:cNvPr>
              <p:cNvSpPr txBox="1"/>
              <p:nvPr/>
            </p:nvSpPr>
            <p:spPr>
              <a:xfrm>
                <a:off x="6114691"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7" name="TextBox 246">
                <a:extLst>
                  <a:ext uri="{FF2B5EF4-FFF2-40B4-BE49-F238E27FC236}">
                    <a16:creationId xmlns:a16="http://schemas.microsoft.com/office/drawing/2014/main" id="{D5702961-499D-4C20-859B-31268FD4FF7E}"/>
                  </a:ext>
                </a:extLst>
              </p:cNvPr>
              <p:cNvSpPr txBox="1"/>
              <p:nvPr/>
            </p:nvSpPr>
            <p:spPr>
              <a:xfrm>
                <a:off x="6313945"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8" name="TextBox 247">
                <a:extLst>
                  <a:ext uri="{FF2B5EF4-FFF2-40B4-BE49-F238E27FC236}">
                    <a16:creationId xmlns:a16="http://schemas.microsoft.com/office/drawing/2014/main" id="{0DA5F4F6-5227-4FFD-A3FE-735C7CD5B3A1}"/>
                  </a:ext>
                </a:extLst>
              </p:cNvPr>
              <p:cNvSpPr txBox="1"/>
              <p:nvPr/>
            </p:nvSpPr>
            <p:spPr>
              <a:xfrm>
                <a:off x="6508178"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249" name="TextBox 248">
                <a:extLst>
                  <a:ext uri="{FF2B5EF4-FFF2-40B4-BE49-F238E27FC236}">
                    <a16:creationId xmlns:a16="http://schemas.microsoft.com/office/drawing/2014/main" id="{54ECA21A-2187-4DEC-88BB-2B339FD64D76}"/>
                  </a:ext>
                </a:extLst>
              </p:cNvPr>
              <p:cNvSpPr txBox="1"/>
              <p:nvPr/>
            </p:nvSpPr>
            <p:spPr>
              <a:xfrm>
                <a:off x="2616759" y="4329953"/>
                <a:ext cx="296422" cy="262556"/>
              </a:xfrm>
              <a:prstGeom prst="rect">
                <a:avLst/>
              </a:prstGeom>
              <a:noFill/>
            </p:spPr>
            <p:txBody>
              <a:bodyPr wrap="square" lIns="0" tIns="0" rIns="0" bIns="0" rtlCol="0" anchor="t">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93</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p:txBody>
          </p:sp>
          <p:sp>
            <p:nvSpPr>
              <p:cNvPr id="250" name="TextBox 249">
                <a:extLst>
                  <a:ext uri="{FF2B5EF4-FFF2-40B4-BE49-F238E27FC236}">
                    <a16:creationId xmlns:a16="http://schemas.microsoft.com/office/drawing/2014/main" id="{6D2872C5-AFE1-4B87-ABAA-BEDF0A9F3E3C}"/>
                  </a:ext>
                </a:extLst>
              </p:cNvPr>
              <p:cNvSpPr txBox="1"/>
              <p:nvPr/>
            </p:nvSpPr>
            <p:spPr>
              <a:xfrm>
                <a:off x="1841438" y="4329954"/>
                <a:ext cx="635686" cy="594244"/>
              </a:xfrm>
              <a:prstGeom prst="rect">
                <a:avLst/>
              </a:prstGeom>
              <a:noFill/>
            </p:spPr>
            <p:txBody>
              <a:bodyPr wrap="square" lIns="0" tIns="0" rIns="0" bIns="0" rtlCol="0" anchor="t">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t>Physician’s</a:t>
                </a:r>
                <a:br>
                  <a:rPr kumimoji="0" lang="en-GB" sz="9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br>
                <a:r>
                  <a:rPr kumimoji="0" lang="en-GB" sz="900" b="1" i="0" u="none" strike="noStrike" kern="0" cap="none" spc="0" normalizeH="0" baseline="0" dirty="0">
                    <a:ln>
                      <a:noFill/>
                    </a:ln>
                    <a:solidFill>
                      <a:schemeClr val="accent1"/>
                    </a:solidFill>
                    <a:effectLst/>
                    <a:uLnTx/>
                    <a:uFillTx/>
                    <a:latin typeface="Arial" panose="020B0604020202020204" pitchFamily="34" charset="0"/>
                    <a:cs typeface="Arial" panose="020B0604020202020204" pitchFamily="34" charset="0"/>
                  </a:rPr>
                  <a:t>choice</a:t>
                </a:r>
              </a:p>
            </p:txBody>
          </p:sp>
          <p:sp>
            <p:nvSpPr>
              <p:cNvPr id="251" name="TextBox 250">
                <a:extLst>
                  <a:ext uri="{FF2B5EF4-FFF2-40B4-BE49-F238E27FC236}">
                    <a16:creationId xmlns:a16="http://schemas.microsoft.com/office/drawing/2014/main" id="{9B50D04B-95B7-423A-8D3A-CF79C1669C1C}"/>
                  </a:ext>
                </a:extLst>
              </p:cNvPr>
              <p:cNvSpPr txBox="1"/>
              <p:nvPr/>
            </p:nvSpPr>
            <p:spPr>
              <a:xfrm>
                <a:off x="1838071" y="4162442"/>
                <a:ext cx="594464" cy="131277"/>
              </a:xfrm>
              <a:prstGeom prst="rect">
                <a:avLst/>
              </a:prstGeom>
              <a:noFill/>
            </p:spPr>
            <p:txBody>
              <a:bodyPr wrap="square" lIns="0" tIns="0" rIns="0" bIns="0" rtlCol="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rPr>
                  <a:t>No. at risk</a:t>
                </a:r>
              </a:p>
            </p:txBody>
          </p:sp>
        </p:grpSp>
      </p:grpSp>
      <p:sp>
        <p:nvSpPr>
          <p:cNvPr id="316" name="TextBox 315">
            <a:extLst>
              <a:ext uri="{FF2B5EF4-FFF2-40B4-BE49-F238E27FC236}">
                <a16:creationId xmlns:a16="http://schemas.microsoft.com/office/drawing/2014/main" id="{3F23878A-FEC2-4960-85CB-6799870A6CCA}"/>
              </a:ext>
            </a:extLst>
          </p:cNvPr>
          <p:cNvSpPr txBox="1"/>
          <p:nvPr/>
        </p:nvSpPr>
        <p:spPr>
          <a:xfrm>
            <a:off x="6765901" y="6024832"/>
            <a:ext cx="6124574" cy="253916"/>
          </a:xfrm>
          <a:prstGeom prst="rect">
            <a:avLst/>
          </a:prstGeom>
          <a:noFill/>
        </p:spPr>
        <p:txBody>
          <a:bodyPr wrap="square">
            <a:spAutoFit/>
          </a:bodyPr>
          <a:lstStyle/>
          <a:p>
            <a:pPr marL="0" indent="0">
              <a:spcAft>
                <a:spcPts val="0"/>
              </a:spcAft>
            </a:pPr>
            <a:r>
              <a:rPr lang="en-GB" sz="1050" baseline="30000" dirty="0">
                <a:latin typeface="Arial" panose="020B0604020202020204" pitchFamily="34" charset="0"/>
                <a:cs typeface="Arial" panose="020B0604020202020204" pitchFamily="34" charset="0"/>
              </a:rPr>
              <a:t>a </a:t>
            </a:r>
            <a:r>
              <a:rPr lang="en-GB" sz="1050" dirty="0">
                <a:latin typeface="Arial" panose="020B0604020202020204" pitchFamily="34" charset="0"/>
                <a:cs typeface="Arial" panose="020B0604020202020204" pitchFamily="34" charset="0"/>
              </a:rPr>
              <a:t>The study was not powered for gene-by-gene analysis. </a:t>
            </a:r>
          </a:p>
        </p:txBody>
      </p:sp>
      <p:sp>
        <p:nvSpPr>
          <p:cNvPr id="317" name="TextBox 316">
            <a:extLst>
              <a:ext uri="{FF2B5EF4-FFF2-40B4-BE49-F238E27FC236}">
                <a16:creationId xmlns:a16="http://schemas.microsoft.com/office/drawing/2014/main" id="{65288E99-489A-471F-BEA3-51D06CD23E51}"/>
              </a:ext>
            </a:extLst>
          </p:cNvPr>
          <p:cNvSpPr txBox="1"/>
          <p:nvPr/>
        </p:nvSpPr>
        <p:spPr>
          <a:xfrm>
            <a:off x="7494450" y="1135862"/>
            <a:ext cx="4425771" cy="442674"/>
          </a:xfrm>
          <a:prstGeom prst="round2DiagRect">
            <a:avLst/>
          </a:prstGeom>
          <a:noFill/>
        </p:spPr>
        <p:txBody>
          <a:bodyPr wrap="square" rtlCol="0">
            <a:spAutoFit/>
          </a:bodyPr>
          <a:lstStyle/>
          <a:p>
            <a:pPr defTabSz="609585">
              <a:defRPr/>
            </a:pPr>
            <a:r>
              <a:rPr lang="en-GB" sz="2000" b="1" i="1" dirty="0">
                <a:solidFill>
                  <a:schemeClr val="accent1"/>
                </a:solidFill>
                <a:latin typeface="Arial" panose="020B0604020202020204" pitchFamily="34" charset="0"/>
                <a:cs typeface="Arial" panose="020B0604020202020204" pitchFamily="34" charset="0"/>
              </a:rPr>
              <a:t>BRCA1</a:t>
            </a:r>
            <a:r>
              <a:rPr lang="en-GB" sz="2000" b="1" dirty="0">
                <a:solidFill>
                  <a:schemeClr val="accent1"/>
                </a:solidFill>
                <a:latin typeface="Arial" panose="020B0604020202020204" pitchFamily="34" charset="0"/>
                <a:cs typeface="Arial" panose="020B0604020202020204" pitchFamily="34" charset="0"/>
              </a:rPr>
              <a:t> and/or </a:t>
            </a:r>
            <a:r>
              <a:rPr lang="en-GB" sz="2000" b="1" i="1" dirty="0">
                <a:solidFill>
                  <a:schemeClr val="accent1"/>
                </a:solidFill>
                <a:latin typeface="Arial" panose="020B0604020202020204" pitchFamily="34" charset="0"/>
                <a:cs typeface="Arial" panose="020B0604020202020204" pitchFamily="34" charset="0"/>
              </a:rPr>
              <a:t>BRCA2</a:t>
            </a:r>
          </a:p>
        </p:txBody>
      </p:sp>
      <p:sp>
        <p:nvSpPr>
          <p:cNvPr id="3" name="TextBox 2">
            <a:extLst>
              <a:ext uri="{FF2B5EF4-FFF2-40B4-BE49-F238E27FC236}">
                <a16:creationId xmlns:a16="http://schemas.microsoft.com/office/drawing/2014/main" id="{112B85EC-71E9-B453-AEE8-05B6DD53F246}"/>
              </a:ext>
            </a:extLst>
          </p:cNvPr>
          <p:cNvSpPr txBox="1"/>
          <p:nvPr/>
        </p:nvSpPr>
        <p:spPr>
          <a:xfrm>
            <a:off x="604222" y="1138141"/>
            <a:ext cx="4197496" cy="442674"/>
          </a:xfrm>
          <a:prstGeom prst="round2DiagRect">
            <a:avLst/>
          </a:prstGeom>
          <a:noFill/>
        </p:spPr>
        <p:txBody>
          <a:bodyPr wrap="square" rtlCol="0">
            <a:spAutoFit/>
          </a:bodyPr>
          <a:lstStyle/>
          <a:p>
            <a:pPr defTabSz="609585">
              <a:defRPr/>
            </a:pPr>
            <a:r>
              <a:rPr lang="en-GB" sz="2000" b="1" dirty="0">
                <a:solidFill>
                  <a:schemeClr val="accent1"/>
                </a:solidFill>
                <a:latin typeface="Arial" panose="020B0604020202020204" pitchFamily="34" charset="0"/>
                <a:cs typeface="Arial" panose="020B0604020202020204" pitchFamily="34" charset="0"/>
              </a:rPr>
              <a:t>COHORT A: </a:t>
            </a:r>
            <a:r>
              <a:rPr lang="en-GB" sz="2000" b="1" i="1" dirty="0">
                <a:solidFill>
                  <a:schemeClr val="accent1"/>
                </a:solidFill>
                <a:latin typeface="Arial" panose="020B0604020202020204" pitchFamily="34" charset="0"/>
                <a:cs typeface="Arial" panose="020B0604020202020204" pitchFamily="34" charset="0"/>
              </a:rPr>
              <a:t>BRCA1/2</a:t>
            </a:r>
            <a:r>
              <a:rPr lang="en-GB" sz="2000" b="1" dirty="0">
                <a:solidFill>
                  <a:schemeClr val="accent1"/>
                </a:solidFill>
                <a:latin typeface="Arial" panose="020B0604020202020204" pitchFamily="34" charset="0"/>
                <a:cs typeface="Arial" panose="020B0604020202020204" pitchFamily="34" charset="0"/>
              </a:rPr>
              <a:t> or </a:t>
            </a:r>
            <a:r>
              <a:rPr lang="en-GB" sz="2000" b="1" i="1" dirty="0">
                <a:solidFill>
                  <a:schemeClr val="accent1"/>
                </a:solidFill>
                <a:latin typeface="Arial" panose="020B0604020202020204" pitchFamily="34" charset="0"/>
                <a:cs typeface="Arial" panose="020B0604020202020204" pitchFamily="34" charset="0"/>
              </a:rPr>
              <a:t>ATM</a:t>
            </a:r>
          </a:p>
        </p:txBody>
      </p:sp>
      <p:sp>
        <p:nvSpPr>
          <p:cNvPr id="6" name="TextBox 5">
            <a:extLst>
              <a:ext uri="{FF2B5EF4-FFF2-40B4-BE49-F238E27FC236}">
                <a16:creationId xmlns:a16="http://schemas.microsoft.com/office/drawing/2014/main" id="{AB844016-C959-4DEB-F488-C0056606D10D}"/>
              </a:ext>
            </a:extLst>
          </p:cNvPr>
          <p:cNvSpPr txBox="1"/>
          <p:nvPr/>
        </p:nvSpPr>
        <p:spPr>
          <a:xfrm>
            <a:off x="3272783" y="1641674"/>
            <a:ext cx="2549052" cy="715089"/>
          </a:xfrm>
          <a:prstGeom prst="round2DiagRect">
            <a:avLst/>
          </a:prstGeom>
          <a:solidFill>
            <a:schemeClr val="accent6">
              <a:lumMod val="40000"/>
              <a:lumOff val="60000"/>
              <a:alpha val="50000"/>
            </a:schemeClr>
          </a:solidFill>
          <a:ln>
            <a:no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HR </a:t>
            </a:r>
            <a:r>
              <a:rPr kumimoji="0" lang="en-GB" altLang="zh-CN" sz="120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(95% CI)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0.34 </a:t>
            </a:r>
            <a:r>
              <a:rPr kumimoji="0" lang="en-GB" altLang="zh-CN" sz="1200" b="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(0.25-0.47)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Median PFS: </a:t>
            </a:r>
            <a:r>
              <a:rPr kumimoji="0" lang="en-GB" altLang="zh-CN" sz="1200" b="1" i="0" u="none" strike="noStrike" kern="0" cap="none" spc="0" normalizeH="0" baseline="0" dirty="0">
                <a:ln>
                  <a:noFill/>
                </a:ln>
                <a:solidFill>
                  <a:schemeClr val="tx2"/>
                </a:solidFill>
                <a:effectLst/>
                <a:uLnTx/>
                <a:uFillTx/>
                <a:latin typeface="Arial" panose="020B0604020202020204" pitchFamily="34" charset="0"/>
                <a:ea typeface="黑体" panose="02010609060101010101" pitchFamily="49" charset="-122"/>
                <a:cs typeface="Arial" panose="020B0604020202020204" pitchFamily="34" charset="0"/>
              </a:rPr>
              <a:t>7.4</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vs </a:t>
            </a:r>
            <a:r>
              <a:rPr lang="en-GB" altLang="zh-CN" sz="1200" b="1" kern="0" dirty="0">
                <a:solidFill>
                  <a:schemeClr val="accent1"/>
                </a:solidFill>
                <a:latin typeface="Arial" panose="020B0604020202020204" pitchFamily="34" charset="0"/>
                <a:ea typeface="黑体" panose="02010609060101010101" pitchFamily="49" charset="-122"/>
                <a:cs typeface="Arial" panose="020B0604020202020204" pitchFamily="34" charset="0"/>
              </a:rPr>
              <a:t>3.6</a:t>
            </a:r>
            <a:r>
              <a:rPr kumimoji="0" lang="en-GB" altLang="zh-CN" sz="1200" b="1" i="0" u="none" strike="noStrike" kern="0" cap="none" spc="0" normalizeH="0" baseline="0" dirty="0">
                <a:ln>
                  <a:noFill/>
                </a:ln>
                <a:solidFill>
                  <a:schemeClr val="accent1"/>
                </a:solidFill>
                <a:effectLst/>
                <a:uLnTx/>
                <a:uFillTx/>
                <a:latin typeface="Arial" panose="020B0604020202020204" pitchFamily="34" charset="0"/>
                <a:ea typeface="黑体" panose="02010609060101010101" pitchFamily="49" charset="-122"/>
                <a:cs typeface="Arial" panose="020B0604020202020204" pitchFamily="34" charset="0"/>
              </a:rPr>
              <a:t>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months; </a:t>
            </a:r>
            <a:r>
              <a:rPr kumimoji="0" lang="en-GB" sz="1200" b="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p</a:t>
            </a:r>
            <a:r>
              <a:rPr lang="en-GB" sz="1200" dirty="0">
                <a:solidFill>
                  <a:srgbClr val="000000"/>
                </a:solidFill>
                <a:latin typeface="Arial" panose="020B0604020202020204" pitchFamily="34" charset="0"/>
                <a:cs typeface="Arial" panose="020B0604020202020204" pitchFamily="34" charset="0"/>
              </a:rPr>
              <a:t>&lt;</a:t>
            </a:r>
            <a:r>
              <a:rPr kumimoji="0" lang="en-GB" sz="12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0.001</a:t>
            </a:r>
            <a:endPar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89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305073-B211-4FF0-9BAA-ED577002787D}"/>
              </a:ext>
            </a:extLst>
          </p:cNvPr>
          <p:cNvSpPr>
            <a:spLocks noGrp="1"/>
          </p:cNvSpPr>
          <p:nvPr>
            <p:ph type="title"/>
          </p:nvPr>
        </p:nvSpPr>
        <p:spPr/>
        <p:txBody>
          <a:bodyPr/>
          <a:lstStyle/>
          <a:p>
            <a:r>
              <a:rPr lang="en-GB" dirty="0"/>
              <a:t>PRO</a:t>
            </a:r>
            <a:r>
              <a:rPr lang="en-GB" cap="none" dirty="0"/>
              <a:t>found</a:t>
            </a:r>
            <a:r>
              <a:rPr lang="en-GB" dirty="0"/>
              <a:t>: 31% REDUCTION IN DEATH WITH OLAPARIB MONOTHERAPY COMPARED TO NHA RECHALLENGE</a:t>
            </a:r>
          </a:p>
        </p:txBody>
      </p:sp>
      <p:sp>
        <p:nvSpPr>
          <p:cNvPr id="11" name="Content Placeholder 10">
            <a:extLst>
              <a:ext uri="{FF2B5EF4-FFF2-40B4-BE49-F238E27FC236}">
                <a16:creationId xmlns:a16="http://schemas.microsoft.com/office/drawing/2014/main" id="{3BB2B3A8-6CFB-9947-B5F6-5A57EE13C6FE}"/>
              </a:ext>
            </a:extLst>
          </p:cNvPr>
          <p:cNvSpPr>
            <a:spLocks noGrp="1"/>
          </p:cNvSpPr>
          <p:nvPr>
            <p:ph sz="quarter" idx="15"/>
          </p:nvPr>
        </p:nvSpPr>
        <p:spPr/>
        <p:txBody>
          <a:bodyPr anchor="b" anchorCtr="0"/>
          <a:lstStyle/>
          <a:p>
            <a:r>
              <a:rPr lang="en-GB" dirty="0">
                <a:solidFill>
                  <a:schemeClr val="tx2"/>
                </a:solidFill>
              </a:rPr>
              <a:t>Median follow-up duration for censored patients: olaparib, 21.9 months; control, 21.0 months</a:t>
            </a:r>
          </a:p>
          <a:p>
            <a:r>
              <a:rPr lang="en-GB" baseline="30000" dirty="0">
                <a:solidFill>
                  <a:schemeClr val="tx2"/>
                </a:solidFill>
              </a:rPr>
              <a:t>a</a:t>
            </a:r>
            <a:r>
              <a:rPr lang="en-GB" dirty="0">
                <a:solidFill>
                  <a:schemeClr val="tx2"/>
                </a:solidFill>
              </a:rPr>
              <a:t> Re-censored; conducted using rank-preserving structural failure time model to demonstrate the impact on OS of crossover of patients from the control arm to receive olaparib as a first subsequent anticancer therapy</a:t>
            </a:r>
          </a:p>
          <a:p>
            <a:r>
              <a:rPr lang="en-GB" dirty="0">
                <a:solidFill>
                  <a:schemeClr val="tx2"/>
                </a:solidFill>
              </a:rPr>
              <a:t>BRCA1/2, breast cancer gene 1/2; CI, confidence interval; HR, hazard ratio; NHA, new hormonal agents; OS, overall survival</a:t>
            </a:r>
          </a:p>
          <a:p>
            <a:r>
              <a:rPr lang="en-GB" dirty="0">
                <a:solidFill>
                  <a:schemeClr val="tx2"/>
                </a:solidFill>
              </a:rPr>
              <a:t>Adapted from: Hussain M, et al. N Engl J Med. 2020;383:2345-57</a:t>
            </a:r>
          </a:p>
        </p:txBody>
      </p:sp>
      <p:sp>
        <p:nvSpPr>
          <p:cNvPr id="2" name="Slide Number Placeholder 1">
            <a:extLst>
              <a:ext uri="{FF2B5EF4-FFF2-40B4-BE49-F238E27FC236}">
                <a16:creationId xmlns:a16="http://schemas.microsoft.com/office/drawing/2014/main" id="{5131734B-93B1-734A-B102-C67CF163091A}"/>
              </a:ext>
            </a:extLst>
          </p:cNvPr>
          <p:cNvSpPr>
            <a:spLocks noGrp="1"/>
          </p:cNvSpPr>
          <p:nvPr>
            <p:ph type="sldNum" sz="quarter" idx="4"/>
          </p:nvPr>
        </p:nvSpPr>
        <p:spPr/>
        <p:txBody>
          <a:bodyPr/>
          <a:lstStyle/>
          <a:p>
            <a:fld id="{FCE43C0F-8A7B-3A4B-9DB5-B3472E36E833}" type="slidenum">
              <a:rPr lang="en-GB" smtClean="0"/>
              <a:pPr/>
              <a:t>25</a:t>
            </a:fld>
            <a:endParaRPr lang="en-GB" dirty="0"/>
          </a:p>
        </p:txBody>
      </p:sp>
      <p:grpSp>
        <p:nvGrpSpPr>
          <p:cNvPr id="7" name="Group 6"/>
          <p:cNvGrpSpPr/>
          <p:nvPr/>
        </p:nvGrpSpPr>
        <p:grpSpPr>
          <a:xfrm>
            <a:off x="444217" y="1867787"/>
            <a:ext cx="5510502" cy="3666517"/>
            <a:chOff x="422946" y="2209718"/>
            <a:chExt cx="5510502" cy="3666517"/>
          </a:xfrm>
        </p:grpSpPr>
        <p:sp>
          <p:nvSpPr>
            <p:cNvPr id="1411" name="TextBox 1410">
              <a:extLst>
                <a:ext uri="{FF2B5EF4-FFF2-40B4-BE49-F238E27FC236}">
                  <a16:creationId xmlns:a16="http://schemas.microsoft.com/office/drawing/2014/main" id="{4E4D11F6-2A86-4508-A917-7AB7053F21FA}"/>
                </a:ext>
              </a:extLst>
            </p:cNvPr>
            <p:cNvSpPr txBox="1"/>
            <p:nvPr/>
          </p:nvSpPr>
          <p:spPr>
            <a:xfrm>
              <a:off x="5051456"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p:txBody>
        </p:sp>
        <p:sp>
          <p:nvSpPr>
            <p:cNvPr id="1412" name="TextBox 1411">
              <a:extLst>
                <a:ext uri="{FF2B5EF4-FFF2-40B4-BE49-F238E27FC236}">
                  <a16:creationId xmlns:a16="http://schemas.microsoft.com/office/drawing/2014/main" id="{B3C30BCD-ED62-429C-A52D-1DA361EAAE8C}"/>
                </a:ext>
              </a:extLst>
            </p:cNvPr>
            <p:cNvSpPr txBox="1"/>
            <p:nvPr/>
          </p:nvSpPr>
          <p:spPr>
            <a:xfrm>
              <a:off x="5323635"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32</a:t>
              </a:r>
            </a:p>
          </p:txBody>
        </p:sp>
        <p:sp>
          <p:nvSpPr>
            <p:cNvPr id="1413" name="TextBox 1412">
              <a:extLst>
                <a:ext uri="{FF2B5EF4-FFF2-40B4-BE49-F238E27FC236}">
                  <a16:creationId xmlns:a16="http://schemas.microsoft.com/office/drawing/2014/main" id="{79402218-3D4A-441D-94A2-E07319E1CB0C}"/>
                </a:ext>
              </a:extLst>
            </p:cNvPr>
            <p:cNvSpPr txBox="1"/>
            <p:nvPr/>
          </p:nvSpPr>
          <p:spPr>
            <a:xfrm>
              <a:off x="4779277"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28</a:t>
              </a:r>
            </a:p>
          </p:txBody>
        </p:sp>
        <p:sp>
          <p:nvSpPr>
            <p:cNvPr id="1414" name="TextBox 1413">
              <a:extLst>
                <a:ext uri="{FF2B5EF4-FFF2-40B4-BE49-F238E27FC236}">
                  <a16:creationId xmlns:a16="http://schemas.microsoft.com/office/drawing/2014/main" id="{1956308A-6214-4974-A3CB-6AB0CC75059E}"/>
                </a:ext>
              </a:extLst>
            </p:cNvPr>
            <p:cNvSpPr txBox="1"/>
            <p:nvPr/>
          </p:nvSpPr>
          <p:spPr>
            <a:xfrm>
              <a:off x="4507099"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26</a:t>
              </a:r>
            </a:p>
          </p:txBody>
        </p:sp>
        <p:cxnSp>
          <p:nvCxnSpPr>
            <p:cNvPr id="1415" name="Straight Connector 1414">
              <a:extLst>
                <a:ext uri="{FF2B5EF4-FFF2-40B4-BE49-F238E27FC236}">
                  <a16:creationId xmlns:a16="http://schemas.microsoft.com/office/drawing/2014/main" id="{83865F96-8E1E-40A5-B70D-62C896502F4C}"/>
                </a:ext>
              </a:extLst>
            </p:cNvPr>
            <p:cNvCxnSpPr>
              <a:cxnSpLocks/>
            </p:cNvCxnSpPr>
            <p:nvPr/>
          </p:nvCxnSpPr>
          <p:spPr>
            <a:xfrm>
              <a:off x="1035325" y="3641015"/>
              <a:ext cx="4728399"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16" name="Freeform 5">
              <a:extLst>
                <a:ext uri="{FF2B5EF4-FFF2-40B4-BE49-F238E27FC236}">
                  <a16:creationId xmlns:a16="http://schemas.microsoft.com/office/drawing/2014/main" id="{8B47DF50-038C-4AB8-8B00-C204434F43B4}"/>
                </a:ext>
              </a:extLst>
            </p:cNvPr>
            <p:cNvSpPr>
              <a:spLocks/>
            </p:cNvSpPr>
            <p:nvPr/>
          </p:nvSpPr>
          <p:spPr bwMode="auto">
            <a:xfrm>
              <a:off x="1137844" y="2292955"/>
              <a:ext cx="4631287" cy="2696152"/>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17" name="Line 6">
              <a:extLst>
                <a:ext uri="{FF2B5EF4-FFF2-40B4-BE49-F238E27FC236}">
                  <a16:creationId xmlns:a16="http://schemas.microsoft.com/office/drawing/2014/main" id="{BEA1BFD7-243C-42AC-A423-632A38F6AA45}"/>
                </a:ext>
              </a:extLst>
            </p:cNvPr>
            <p:cNvSpPr>
              <a:spLocks noChangeShapeType="1"/>
            </p:cNvSpPr>
            <p:nvPr/>
          </p:nvSpPr>
          <p:spPr bwMode="auto">
            <a:xfrm>
              <a:off x="1035325" y="2296463"/>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18" name="Line 8">
              <a:extLst>
                <a:ext uri="{FF2B5EF4-FFF2-40B4-BE49-F238E27FC236}">
                  <a16:creationId xmlns:a16="http://schemas.microsoft.com/office/drawing/2014/main" id="{48706224-B54F-475C-8630-91175124113E}"/>
                </a:ext>
              </a:extLst>
            </p:cNvPr>
            <p:cNvSpPr>
              <a:spLocks noChangeShapeType="1"/>
            </p:cNvSpPr>
            <p:nvPr/>
          </p:nvSpPr>
          <p:spPr bwMode="auto">
            <a:xfrm>
              <a:off x="1035325" y="2836746"/>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19" name="Line 10">
              <a:extLst>
                <a:ext uri="{FF2B5EF4-FFF2-40B4-BE49-F238E27FC236}">
                  <a16:creationId xmlns:a16="http://schemas.microsoft.com/office/drawing/2014/main" id="{07AA03FE-9470-4942-8814-8A3CAACF942C}"/>
                </a:ext>
              </a:extLst>
            </p:cNvPr>
            <p:cNvSpPr>
              <a:spLocks noChangeShapeType="1"/>
            </p:cNvSpPr>
            <p:nvPr/>
          </p:nvSpPr>
          <p:spPr bwMode="auto">
            <a:xfrm>
              <a:off x="1035325" y="3373521"/>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0" name="Line 12">
              <a:extLst>
                <a:ext uri="{FF2B5EF4-FFF2-40B4-BE49-F238E27FC236}">
                  <a16:creationId xmlns:a16="http://schemas.microsoft.com/office/drawing/2014/main" id="{61D1FF66-4B74-4C6E-B119-F1470F9847DC}"/>
                </a:ext>
              </a:extLst>
            </p:cNvPr>
            <p:cNvSpPr>
              <a:spLocks noChangeShapeType="1"/>
            </p:cNvSpPr>
            <p:nvPr/>
          </p:nvSpPr>
          <p:spPr bwMode="auto">
            <a:xfrm>
              <a:off x="1035325" y="3910295"/>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1" name="Line 14">
              <a:extLst>
                <a:ext uri="{FF2B5EF4-FFF2-40B4-BE49-F238E27FC236}">
                  <a16:creationId xmlns:a16="http://schemas.microsoft.com/office/drawing/2014/main" id="{D371CCA3-4AB1-44E0-A34F-4DF82BED95CF}"/>
                </a:ext>
              </a:extLst>
            </p:cNvPr>
            <p:cNvSpPr>
              <a:spLocks noChangeShapeType="1"/>
            </p:cNvSpPr>
            <p:nvPr/>
          </p:nvSpPr>
          <p:spPr bwMode="auto">
            <a:xfrm>
              <a:off x="1035325" y="4448824"/>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2" name="Line 16">
              <a:extLst>
                <a:ext uri="{FF2B5EF4-FFF2-40B4-BE49-F238E27FC236}">
                  <a16:creationId xmlns:a16="http://schemas.microsoft.com/office/drawing/2014/main" id="{AD103A66-CC15-40E6-9979-BADCEFA2762E}"/>
                </a:ext>
              </a:extLst>
            </p:cNvPr>
            <p:cNvSpPr>
              <a:spLocks noChangeShapeType="1"/>
            </p:cNvSpPr>
            <p:nvPr/>
          </p:nvSpPr>
          <p:spPr bwMode="auto">
            <a:xfrm>
              <a:off x="1035325" y="4989107"/>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3" name="Line 17">
              <a:extLst>
                <a:ext uri="{FF2B5EF4-FFF2-40B4-BE49-F238E27FC236}">
                  <a16:creationId xmlns:a16="http://schemas.microsoft.com/office/drawing/2014/main" id="{3B6407D5-0FBB-433C-825D-F16348E77F13}"/>
                </a:ext>
              </a:extLst>
            </p:cNvPr>
            <p:cNvSpPr>
              <a:spLocks noChangeShapeType="1"/>
            </p:cNvSpPr>
            <p:nvPr/>
          </p:nvSpPr>
          <p:spPr bwMode="auto">
            <a:xfrm>
              <a:off x="113784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4" name="Line 20">
              <a:extLst>
                <a:ext uri="{FF2B5EF4-FFF2-40B4-BE49-F238E27FC236}">
                  <a16:creationId xmlns:a16="http://schemas.microsoft.com/office/drawing/2014/main" id="{DE185E02-8E4C-4C01-B75B-7EDA53CBF0CE}"/>
                </a:ext>
              </a:extLst>
            </p:cNvPr>
            <p:cNvSpPr>
              <a:spLocks noChangeShapeType="1"/>
            </p:cNvSpPr>
            <p:nvPr/>
          </p:nvSpPr>
          <p:spPr bwMode="auto">
            <a:xfrm>
              <a:off x="2773156"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5" name="Line 22">
              <a:extLst>
                <a:ext uri="{FF2B5EF4-FFF2-40B4-BE49-F238E27FC236}">
                  <a16:creationId xmlns:a16="http://schemas.microsoft.com/office/drawing/2014/main" id="{09DB054F-7B89-4CCF-B82D-FC88D1800FBD}"/>
                </a:ext>
              </a:extLst>
            </p:cNvPr>
            <p:cNvSpPr>
              <a:spLocks noChangeShapeType="1"/>
            </p:cNvSpPr>
            <p:nvPr/>
          </p:nvSpPr>
          <p:spPr bwMode="auto">
            <a:xfrm>
              <a:off x="3590812"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6" name="Line 24">
              <a:extLst>
                <a:ext uri="{FF2B5EF4-FFF2-40B4-BE49-F238E27FC236}">
                  <a16:creationId xmlns:a16="http://schemas.microsoft.com/office/drawing/2014/main" id="{2F16613E-FAF7-4105-91BA-BD20AD2FB415}"/>
                </a:ext>
              </a:extLst>
            </p:cNvPr>
            <p:cNvSpPr>
              <a:spLocks noChangeShapeType="1"/>
            </p:cNvSpPr>
            <p:nvPr/>
          </p:nvSpPr>
          <p:spPr bwMode="auto">
            <a:xfrm>
              <a:off x="386336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7" name="Line 26">
              <a:extLst>
                <a:ext uri="{FF2B5EF4-FFF2-40B4-BE49-F238E27FC236}">
                  <a16:creationId xmlns:a16="http://schemas.microsoft.com/office/drawing/2014/main" id="{87CCC865-5D9A-4DD4-881D-B1773F28A190}"/>
                </a:ext>
              </a:extLst>
            </p:cNvPr>
            <p:cNvSpPr>
              <a:spLocks noChangeShapeType="1"/>
            </p:cNvSpPr>
            <p:nvPr/>
          </p:nvSpPr>
          <p:spPr bwMode="auto">
            <a:xfrm>
              <a:off x="4135916"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8" name="Line 28">
              <a:extLst>
                <a:ext uri="{FF2B5EF4-FFF2-40B4-BE49-F238E27FC236}">
                  <a16:creationId xmlns:a16="http://schemas.microsoft.com/office/drawing/2014/main" id="{67E2589E-6E2D-468E-8B5E-00667014C55C}"/>
                </a:ext>
              </a:extLst>
            </p:cNvPr>
            <p:cNvSpPr>
              <a:spLocks noChangeShapeType="1"/>
            </p:cNvSpPr>
            <p:nvPr/>
          </p:nvSpPr>
          <p:spPr bwMode="auto">
            <a:xfrm>
              <a:off x="4408468"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29" name="Line 30">
              <a:extLst>
                <a:ext uri="{FF2B5EF4-FFF2-40B4-BE49-F238E27FC236}">
                  <a16:creationId xmlns:a16="http://schemas.microsoft.com/office/drawing/2014/main" id="{80128CF6-8C73-4409-AE0C-DF3A1D8F5024}"/>
                </a:ext>
              </a:extLst>
            </p:cNvPr>
            <p:cNvSpPr>
              <a:spLocks noChangeShapeType="1"/>
            </p:cNvSpPr>
            <p:nvPr/>
          </p:nvSpPr>
          <p:spPr bwMode="auto">
            <a:xfrm>
              <a:off x="4681020"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0" name="Line 32">
              <a:extLst>
                <a:ext uri="{FF2B5EF4-FFF2-40B4-BE49-F238E27FC236}">
                  <a16:creationId xmlns:a16="http://schemas.microsoft.com/office/drawing/2014/main" id="{01A911F8-CA4A-4EDE-8EB6-B61E2C8D4B05}"/>
                </a:ext>
              </a:extLst>
            </p:cNvPr>
            <p:cNvSpPr>
              <a:spLocks noChangeShapeType="1"/>
            </p:cNvSpPr>
            <p:nvPr/>
          </p:nvSpPr>
          <p:spPr bwMode="auto">
            <a:xfrm>
              <a:off x="4953572"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1" name="Line 34">
              <a:extLst>
                <a:ext uri="{FF2B5EF4-FFF2-40B4-BE49-F238E27FC236}">
                  <a16:creationId xmlns:a16="http://schemas.microsoft.com/office/drawing/2014/main" id="{D60BACB5-5A55-4CF0-A459-1602F30C9AB0}"/>
                </a:ext>
              </a:extLst>
            </p:cNvPr>
            <p:cNvSpPr>
              <a:spLocks noChangeShapeType="1"/>
            </p:cNvSpPr>
            <p:nvPr/>
          </p:nvSpPr>
          <p:spPr bwMode="auto">
            <a:xfrm>
              <a:off x="522612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2" name="Line 36">
              <a:extLst>
                <a:ext uri="{FF2B5EF4-FFF2-40B4-BE49-F238E27FC236}">
                  <a16:creationId xmlns:a16="http://schemas.microsoft.com/office/drawing/2014/main" id="{9622C504-2F45-427A-8B0A-469FB706D02B}"/>
                </a:ext>
              </a:extLst>
            </p:cNvPr>
            <p:cNvSpPr>
              <a:spLocks noChangeShapeType="1"/>
            </p:cNvSpPr>
            <p:nvPr/>
          </p:nvSpPr>
          <p:spPr bwMode="auto">
            <a:xfrm>
              <a:off x="5498676"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3" name="Line 38">
              <a:extLst>
                <a:ext uri="{FF2B5EF4-FFF2-40B4-BE49-F238E27FC236}">
                  <a16:creationId xmlns:a16="http://schemas.microsoft.com/office/drawing/2014/main" id="{526A1163-0D71-4EAE-97F9-21EF821A9D69}"/>
                </a:ext>
              </a:extLst>
            </p:cNvPr>
            <p:cNvSpPr>
              <a:spLocks noChangeShapeType="1"/>
            </p:cNvSpPr>
            <p:nvPr/>
          </p:nvSpPr>
          <p:spPr bwMode="auto">
            <a:xfrm>
              <a:off x="5771224" y="498910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4" name="Line 18">
              <a:extLst>
                <a:ext uri="{FF2B5EF4-FFF2-40B4-BE49-F238E27FC236}">
                  <a16:creationId xmlns:a16="http://schemas.microsoft.com/office/drawing/2014/main" id="{F67A5FDA-6F78-4E22-BA7A-76C20FC39F65}"/>
                </a:ext>
              </a:extLst>
            </p:cNvPr>
            <p:cNvSpPr>
              <a:spLocks noChangeShapeType="1"/>
            </p:cNvSpPr>
            <p:nvPr/>
          </p:nvSpPr>
          <p:spPr bwMode="auto">
            <a:xfrm>
              <a:off x="1410396" y="4989695"/>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5" name="Line 18">
              <a:extLst>
                <a:ext uri="{FF2B5EF4-FFF2-40B4-BE49-F238E27FC236}">
                  <a16:creationId xmlns:a16="http://schemas.microsoft.com/office/drawing/2014/main" id="{577BC052-52BB-436D-8D5A-C4ABF7DCEE56}"/>
                </a:ext>
              </a:extLst>
            </p:cNvPr>
            <p:cNvSpPr>
              <a:spLocks noChangeShapeType="1"/>
            </p:cNvSpPr>
            <p:nvPr/>
          </p:nvSpPr>
          <p:spPr bwMode="auto">
            <a:xfrm>
              <a:off x="1682948" y="4990872"/>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6" name="Line 18">
              <a:extLst>
                <a:ext uri="{FF2B5EF4-FFF2-40B4-BE49-F238E27FC236}">
                  <a16:creationId xmlns:a16="http://schemas.microsoft.com/office/drawing/2014/main" id="{7753106D-2005-4AD1-A41B-9D634BA14772}"/>
                </a:ext>
              </a:extLst>
            </p:cNvPr>
            <p:cNvSpPr>
              <a:spLocks noChangeShapeType="1"/>
            </p:cNvSpPr>
            <p:nvPr/>
          </p:nvSpPr>
          <p:spPr bwMode="auto">
            <a:xfrm>
              <a:off x="1955500" y="4992050"/>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7" name="Line 18">
              <a:extLst>
                <a:ext uri="{FF2B5EF4-FFF2-40B4-BE49-F238E27FC236}">
                  <a16:creationId xmlns:a16="http://schemas.microsoft.com/office/drawing/2014/main" id="{E305C1A2-CCED-4992-BD26-EC8A15576B40}"/>
                </a:ext>
              </a:extLst>
            </p:cNvPr>
            <p:cNvSpPr>
              <a:spLocks noChangeShapeType="1"/>
            </p:cNvSpPr>
            <p:nvPr/>
          </p:nvSpPr>
          <p:spPr bwMode="auto">
            <a:xfrm>
              <a:off x="2228052" y="4993228"/>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8" name="Line 18">
              <a:extLst>
                <a:ext uri="{FF2B5EF4-FFF2-40B4-BE49-F238E27FC236}">
                  <a16:creationId xmlns:a16="http://schemas.microsoft.com/office/drawing/2014/main" id="{F4E5387D-19C9-46D6-A7C2-EA5CDCB34AC3}"/>
                </a:ext>
              </a:extLst>
            </p:cNvPr>
            <p:cNvSpPr>
              <a:spLocks noChangeShapeType="1"/>
            </p:cNvSpPr>
            <p:nvPr/>
          </p:nvSpPr>
          <p:spPr bwMode="auto">
            <a:xfrm>
              <a:off x="2500604" y="499381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39" name="Line 18">
              <a:extLst>
                <a:ext uri="{FF2B5EF4-FFF2-40B4-BE49-F238E27FC236}">
                  <a16:creationId xmlns:a16="http://schemas.microsoft.com/office/drawing/2014/main" id="{D9A7BF55-89A0-403D-B823-7441F1E5DCC6}"/>
                </a:ext>
              </a:extLst>
            </p:cNvPr>
            <p:cNvSpPr>
              <a:spLocks noChangeShapeType="1"/>
            </p:cNvSpPr>
            <p:nvPr/>
          </p:nvSpPr>
          <p:spPr bwMode="auto">
            <a:xfrm>
              <a:off x="3045708" y="4995584"/>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40" name="Line 18">
              <a:extLst>
                <a:ext uri="{FF2B5EF4-FFF2-40B4-BE49-F238E27FC236}">
                  <a16:creationId xmlns:a16="http://schemas.microsoft.com/office/drawing/2014/main" id="{467044B7-C572-463A-9A9E-742173B2FCD3}"/>
                </a:ext>
              </a:extLst>
            </p:cNvPr>
            <p:cNvSpPr>
              <a:spLocks noChangeShapeType="1"/>
            </p:cNvSpPr>
            <p:nvPr/>
          </p:nvSpPr>
          <p:spPr bwMode="auto">
            <a:xfrm>
              <a:off x="3318260" y="4996172"/>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41" name="TextBox 1440">
              <a:extLst>
                <a:ext uri="{FF2B5EF4-FFF2-40B4-BE49-F238E27FC236}">
                  <a16:creationId xmlns:a16="http://schemas.microsoft.com/office/drawing/2014/main" id="{9A2E8906-9C6A-40AE-BC34-38F724709904}"/>
                </a:ext>
              </a:extLst>
            </p:cNvPr>
            <p:cNvSpPr txBox="1"/>
            <p:nvPr/>
          </p:nvSpPr>
          <p:spPr>
            <a:xfrm>
              <a:off x="968776"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442" name="TextBox 1441">
              <a:extLst>
                <a:ext uri="{FF2B5EF4-FFF2-40B4-BE49-F238E27FC236}">
                  <a16:creationId xmlns:a16="http://schemas.microsoft.com/office/drawing/2014/main" id="{EDEAFAD8-9308-441F-98E5-46691FF71963}"/>
                </a:ext>
              </a:extLst>
            </p:cNvPr>
            <p:cNvSpPr txBox="1"/>
            <p:nvPr/>
          </p:nvSpPr>
          <p:spPr>
            <a:xfrm>
              <a:off x="1240954"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443" name="TextBox 1442">
              <a:extLst>
                <a:ext uri="{FF2B5EF4-FFF2-40B4-BE49-F238E27FC236}">
                  <a16:creationId xmlns:a16="http://schemas.microsoft.com/office/drawing/2014/main" id="{A256D378-CC4A-4B27-9219-9F53DAF48AF0}"/>
                </a:ext>
              </a:extLst>
            </p:cNvPr>
            <p:cNvSpPr txBox="1"/>
            <p:nvPr/>
          </p:nvSpPr>
          <p:spPr>
            <a:xfrm>
              <a:off x="1513133"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444" name="TextBox 1443">
              <a:extLst>
                <a:ext uri="{FF2B5EF4-FFF2-40B4-BE49-F238E27FC236}">
                  <a16:creationId xmlns:a16="http://schemas.microsoft.com/office/drawing/2014/main" id="{1DAED19B-39C7-41E8-8C94-220C960F5572}"/>
                </a:ext>
              </a:extLst>
            </p:cNvPr>
            <p:cNvSpPr txBox="1"/>
            <p:nvPr/>
          </p:nvSpPr>
          <p:spPr>
            <a:xfrm>
              <a:off x="1785312"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445" name="TextBox 1444">
              <a:extLst>
                <a:ext uri="{FF2B5EF4-FFF2-40B4-BE49-F238E27FC236}">
                  <a16:creationId xmlns:a16="http://schemas.microsoft.com/office/drawing/2014/main" id="{54C882A8-A10C-46C7-A006-8EDDE96531B1}"/>
                </a:ext>
              </a:extLst>
            </p:cNvPr>
            <p:cNvSpPr txBox="1"/>
            <p:nvPr/>
          </p:nvSpPr>
          <p:spPr>
            <a:xfrm>
              <a:off x="2057490"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p:txBody>
        </p:sp>
        <p:sp>
          <p:nvSpPr>
            <p:cNvPr id="1446" name="TextBox 1445">
              <a:extLst>
                <a:ext uri="{FF2B5EF4-FFF2-40B4-BE49-F238E27FC236}">
                  <a16:creationId xmlns:a16="http://schemas.microsoft.com/office/drawing/2014/main" id="{F9FF17C5-8BB8-4EB3-AC24-8684C0A53DE5}"/>
                </a:ext>
              </a:extLst>
            </p:cNvPr>
            <p:cNvSpPr txBox="1"/>
            <p:nvPr/>
          </p:nvSpPr>
          <p:spPr>
            <a:xfrm>
              <a:off x="2329669"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1447" name="TextBox 1446">
              <a:extLst>
                <a:ext uri="{FF2B5EF4-FFF2-40B4-BE49-F238E27FC236}">
                  <a16:creationId xmlns:a16="http://schemas.microsoft.com/office/drawing/2014/main" id="{C865F2E8-111B-400C-8B7D-E864513B5684}"/>
                </a:ext>
              </a:extLst>
            </p:cNvPr>
            <p:cNvSpPr txBox="1"/>
            <p:nvPr/>
          </p:nvSpPr>
          <p:spPr>
            <a:xfrm>
              <a:off x="2601848"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a:t>
              </a:r>
            </a:p>
          </p:txBody>
        </p:sp>
        <p:sp>
          <p:nvSpPr>
            <p:cNvPr id="1448" name="TextBox 1447">
              <a:extLst>
                <a:ext uri="{FF2B5EF4-FFF2-40B4-BE49-F238E27FC236}">
                  <a16:creationId xmlns:a16="http://schemas.microsoft.com/office/drawing/2014/main" id="{46389C78-1E1E-404B-BED5-29B7B775F923}"/>
                </a:ext>
              </a:extLst>
            </p:cNvPr>
            <p:cNvSpPr txBox="1"/>
            <p:nvPr/>
          </p:nvSpPr>
          <p:spPr>
            <a:xfrm>
              <a:off x="2874026"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a:t>
              </a:r>
            </a:p>
          </p:txBody>
        </p:sp>
        <p:sp>
          <p:nvSpPr>
            <p:cNvPr id="1449" name="TextBox 1448">
              <a:extLst>
                <a:ext uri="{FF2B5EF4-FFF2-40B4-BE49-F238E27FC236}">
                  <a16:creationId xmlns:a16="http://schemas.microsoft.com/office/drawing/2014/main" id="{B01146B4-6B91-4EC6-B1EB-CE87BDF54D43}"/>
                </a:ext>
              </a:extLst>
            </p:cNvPr>
            <p:cNvSpPr txBox="1"/>
            <p:nvPr/>
          </p:nvSpPr>
          <p:spPr>
            <a:xfrm>
              <a:off x="3146205"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p:txBody>
        </p:sp>
        <p:sp>
          <p:nvSpPr>
            <p:cNvPr id="1450" name="TextBox 1449">
              <a:extLst>
                <a:ext uri="{FF2B5EF4-FFF2-40B4-BE49-F238E27FC236}">
                  <a16:creationId xmlns:a16="http://schemas.microsoft.com/office/drawing/2014/main" id="{B066D194-BEF9-451F-9FBC-BEB8D877D4E4}"/>
                </a:ext>
              </a:extLst>
            </p:cNvPr>
            <p:cNvSpPr txBox="1"/>
            <p:nvPr/>
          </p:nvSpPr>
          <p:spPr>
            <a:xfrm>
              <a:off x="3418384"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1451" name="TextBox 1450">
              <a:extLst>
                <a:ext uri="{FF2B5EF4-FFF2-40B4-BE49-F238E27FC236}">
                  <a16:creationId xmlns:a16="http://schemas.microsoft.com/office/drawing/2014/main" id="{5164F9C8-B95D-4A2C-8AD8-AAB4BD9ED119}"/>
                </a:ext>
              </a:extLst>
            </p:cNvPr>
            <p:cNvSpPr txBox="1"/>
            <p:nvPr/>
          </p:nvSpPr>
          <p:spPr>
            <a:xfrm>
              <a:off x="3690563"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452" name="TextBox 1451">
              <a:extLst>
                <a:ext uri="{FF2B5EF4-FFF2-40B4-BE49-F238E27FC236}">
                  <a16:creationId xmlns:a16="http://schemas.microsoft.com/office/drawing/2014/main" id="{10D0D939-992A-4E68-BCB7-783EDB999A6D}"/>
                </a:ext>
              </a:extLst>
            </p:cNvPr>
            <p:cNvSpPr txBox="1"/>
            <p:nvPr/>
          </p:nvSpPr>
          <p:spPr>
            <a:xfrm>
              <a:off x="633037" y="4894728"/>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453" name="TextBox 1452">
              <a:extLst>
                <a:ext uri="{FF2B5EF4-FFF2-40B4-BE49-F238E27FC236}">
                  <a16:creationId xmlns:a16="http://schemas.microsoft.com/office/drawing/2014/main" id="{D29627AB-1BE2-480A-8095-A75C9086A7BC}"/>
                </a:ext>
              </a:extLst>
            </p:cNvPr>
            <p:cNvSpPr txBox="1"/>
            <p:nvPr/>
          </p:nvSpPr>
          <p:spPr>
            <a:xfrm>
              <a:off x="633037" y="3283723"/>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60</a:t>
              </a:r>
            </a:p>
          </p:txBody>
        </p:sp>
        <p:sp>
          <p:nvSpPr>
            <p:cNvPr id="1454" name="TextBox 1453">
              <a:extLst>
                <a:ext uri="{FF2B5EF4-FFF2-40B4-BE49-F238E27FC236}">
                  <a16:creationId xmlns:a16="http://schemas.microsoft.com/office/drawing/2014/main" id="{98B3CA51-E227-47E6-AF1E-8157530E20EC}"/>
                </a:ext>
              </a:extLst>
            </p:cNvPr>
            <p:cNvSpPr txBox="1"/>
            <p:nvPr/>
          </p:nvSpPr>
          <p:spPr>
            <a:xfrm>
              <a:off x="633037" y="3820729"/>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40</a:t>
              </a:r>
            </a:p>
          </p:txBody>
        </p:sp>
        <p:sp>
          <p:nvSpPr>
            <p:cNvPr id="1455" name="TextBox 1454">
              <a:extLst>
                <a:ext uri="{FF2B5EF4-FFF2-40B4-BE49-F238E27FC236}">
                  <a16:creationId xmlns:a16="http://schemas.microsoft.com/office/drawing/2014/main" id="{E1A93261-07BA-4493-A607-AD9C097AAADF}"/>
                </a:ext>
              </a:extLst>
            </p:cNvPr>
            <p:cNvSpPr txBox="1"/>
            <p:nvPr/>
          </p:nvSpPr>
          <p:spPr>
            <a:xfrm>
              <a:off x="633037" y="4357731"/>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456" name="TextBox 1455">
              <a:extLst>
                <a:ext uri="{FF2B5EF4-FFF2-40B4-BE49-F238E27FC236}">
                  <a16:creationId xmlns:a16="http://schemas.microsoft.com/office/drawing/2014/main" id="{276937DB-8019-416E-A684-B76CC132410F}"/>
                </a:ext>
              </a:extLst>
            </p:cNvPr>
            <p:cNvSpPr txBox="1"/>
            <p:nvPr/>
          </p:nvSpPr>
          <p:spPr>
            <a:xfrm>
              <a:off x="633037" y="2209718"/>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100</a:t>
              </a:r>
            </a:p>
          </p:txBody>
        </p:sp>
        <p:sp>
          <p:nvSpPr>
            <p:cNvPr id="1457" name="TextBox 1456">
              <a:extLst>
                <a:ext uri="{FF2B5EF4-FFF2-40B4-BE49-F238E27FC236}">
                  <a16:creationId xmlns:a16="http://schemas.microsoft.com/office/drawing/2014/main" id="{FE13A631-FF95-4434-9BAA-F9B6D2053F39}"/>
                </a:ext>
              </a:extLst>
            </p:cNvPr>
            <p:cNvSpPr txBox="1"/>
            <p:nvPr/>
          </p:nvSpPr>
          <p:spPr>
            <a:xfrm>
              <a:off x="633037" y="2746721"/>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80</a:t>
              </a:r>
            </a:p>
          </p:txBody>
        </p:sp>
        <p:sp>
          <p:nvSpPr>
            <p:cNvPr id="1458" name="TextBox 1457">
              <a:extLst>
                <a:ext uri="{FF2B5EF4-FFF2-40B4-BE49-F238E27FC236}">
                  <a16:creationId xmlns:a16="http://schemas.microsoft.com/office/drawing/2014/main" id="{B91F8A04-C643-44BB-8625-6276DD0ADFCA}"/>
                </a:ext>
              </a:extLst>
            </p:cNvPr>
            <p:cNvSpPr txBox="1"/>
            <p:nvPr/>
          </p:nvSpPr>
          <p:spPr>
            <a:xfrm>
              <a:off x="1129176" y="5253288"/>
              <a:ext cx="4639958"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Time from randomisation (months)</a:t>
              </a:r>
            </a:p>
          </p:txBody>
        </p:sp>
        <p:sp>
          <p:nvSpPr>
            <p:cNvPr id="1459" name="TextBox 1458">
              <a:extLst>
                <a:ext uri="{FF2B5EF4-FFF2-40B4-BE49-F238E27FC236}">
                  <a16:creationId xmlns:a16="http://schemas.microsoft.com/office/drawing/2014/main" id="{950C825F-A9B4-462B-BEEA-B609F0B37D88}"/>
                </a:ext>
              </a:extLst>
            </p:cNvPr>
            <p:cNvSpPr txBox="1"/>
            <p:nvPr/>
          </p:nvSpPr>
          <p:spPr>
            <a:xfrm rot="16200000">
              <a:off x="-748995" y="3550446"/>
              <a:ext cx="2692636" cy="184667"/>
            </a:xfrm>
            <a:prstGeom prst="rect">
              <a:avLst/>
            </a:prstGeom>
            <a:noFill/>
          </p:spPr>
          <p:txBody>
            <a:bodyPr wrap="square" lIns="0" tIns="0" rIns="0" bIns="0" rtlCol="0" anchor="b">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OS (%)</a:t>
              </a:r>
            </a:p>
          </p:txBody>
        </p:sp>
        <p:grpSp>
          <p:nvGrpSpPr>
            <p:cNvPr id="1460" name="Group 1459">
              <a:extLst>
                <a:ext uri="{FF2B5EF4-FFF2-40B4-BE49-F238E27FC236}">
                  <a16:creationId xmlns:a16="http://schemas.microsoft.com/office/drawing/2014/main" id="{21B37229-04D7-4DDD-9996-C193FBA919C9}"/>
                </a:ext>
              </a:extLst>
            </p:cNvPr>
            <p:cNvGrpSpPr/>
            <p:nvPr/>
          </p:nvGrpSpPr>
          <p:grpSpPr>
            <a:xfrm>
              <a:off x="968777" y="5496935"/>
              <a:ext cx="4964671" cy="246228"/>
              <a:chOff x="2422523" y="4329950"/>
              <a:chExt cx="4382077" cy="222836"/>
            </a:xfrm>
          </p:grpSpPr>
          <p:sp>
            <p:nvSpPr>
              <p:cNvPr id="1548" name="TextBox 1547">
                <a:extLst>
                  <a:ext uri="{FF2B5EF4-FFF2-40B4-BE49-F238E27FC236}">
                    <a16:creationId xmlns:a16="http://schemas.microsoft.com/office/drawing/2014/main" id="{CDA0F9A2-940E-46DD-90C8-777E77621256}"/>
                  </a:ext>
                </a:extLst>
              </p:cNvPr>
              <p:cNvSpPr txBox="1"/>
              <p:nvPr/>
            </p:nvSpPr>
            <p:spPr>
              <a:xfrm>
                <a:off x="242252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83</a:t>
                </a:r>
              </a:p>
            </p:txBody>
          </p:sp>
          <p:sp>
            <p:nvSpPr>
              <p:cNvPr id="1549" name="TextBox 1548">
                <a:extLst>
                  <a:ext uri="{FF2B5EF4-FFF2-40B4-BE49-F238E27FC236}">
                    <a16:creationId xmlns:a16="http://schemas.microsoft.com/office/drawing/2014/main" id="{4403D0A8-A5F9-4B6E-9992-357898C088FA}"/>
                  </a:ext>
                </a:extLst>
              </p:cNvPr>
              <p:cNvSpPr txBox="1"/>
              <p:nvPr/>
            </p:nvSpPr>
            <p:spPr>
              <a:xfrm>
                <a:off x="2903187" y="4329955"/>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74</a:t>
                </a:r>
              </a:p>
            </p:txBody>
          </p:sp>
          <p:sp>
            <p:nvSpPr>
              <p:cNvPr id="1550" name="TextBox 1549">
                <a:extLst>
                  <a:ext uri="{FF2B5EF4-FFF2-40B4-BE49-F238E27FC236}">
                    <a16:creationId xmlns:a16="http://schemas.microsoft.com/office/drawing/2014/main" id="{17CC069D-46A0-4CC0-A304-B930880E5378}"/>
                  </a:ext>
                </a:extLst>
              </p:cNvPr>
              <p:cNvSpPr txBox="1"/>
              <p:nvPr/>
            </p:nvSpPr>
            <p:spPr>
              <a:xfrm>
                <a:off x="314351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69</a:t>
                </a:r>
              </a:p>
            </p:txBody>
          </p:sp>
          <p:sp>
            <p:nvSpPr>
              <p:cNvPr id="1551" name="TextBox 1550">
                <a:extLst>
                  <a:ext uri="{FF2B5EF4-FFF2-40B4-BE49-F238E27FC236}">
                    <a16:creationId xmlns:a16="http://schemas.microsoft.com/office/drawing/2014/main" id="{0CD2AAC9-C48F-471B-BDDD-BF276FF2991A}"/>
                  </a:ext>
                </a:extLst>
              </p:cNvPr>
              <p:cNvSpPr txBox="1"/>
              <p:nvPr/>
            </p:nvSpPr>
            <p:spPr>
              <a:xfrm>
                <a:off x="338385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136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64</a:t>
                </a:r>
              </a:p>
            </p:txBody>
          </p:sp>
          <p:sp>
            <p:nvSpPr>
              <p:cNvPr id="1552" name="TextBox 1551">
                <a:extLst>
                  <a:ext uri="{FF2B5EF4-FFF2-40B4-BE49-F238E27FC236}">
                    <a16:creationId xmlns:a16="http://schemas.microsoft.com/office/drawing/2014/main" id="{305AB724-DC58-4357-A6C7-20F1627C05B5}"/>
                  </a:ext>
                </a:extLst>
              </p:cNvPr>
              <p:cNvSpPr txBox="1"/>
              <p:nvPr/>
            </p:nvSpPr>
            <p:spPr>
              <a:xfrm>
                <a:off x="3624183" y="4329956"/>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58</a:t>
                </a:r>
              </a:p>
            </p:txBody>
          </p:sp>
          <p:sp>
            <p:nvSpPr>
              <p:cNvPr id="1553" name="TextBox 1552">
                <a:extLst>
                  <a:ext uri="{FF2B5EF4-FFF2-40B4-BE49-F238E27FC236}">
                    <a16:creationId xmlns:a16="http://schemas.microsoft.com/office/drawing/2014/main" id="{AD289D20-B86D-4986-A722-A62AE6DEC543}"/>
                  </a:ext>
                </a:extLst>
              </p:cNvPr>
              <p:cNvSpPr txBox="1"/>
              <p:nvPr/>
            </p:nvSpPr>
            <p:spPr>
              <a:xfrm>
                <a:off x="3864515"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50</a:t>
                </a:r>
              </a:p>
            </p:txBody>
          </p:sp>
          <p:sp>
            <p:nvSpPr>
              <p:cNvPr id="1554" name="TextBox 1553">
                <a:extLst>
                  <a:ext uri="{FF2B5EF4-FFF2-40B4-BE49-F238E27FC236}">
                    <a16:creationId xmlns:a16="http://schemas.microsoft.com/office/drawing/2014/main" id="{08210BF6-6133-4538-90DF-73C2D2D72A2F}"/>
                  </a:ext>
                </a:extLst>
              </p:cNvPr>
              <p:cNvSpPr txBox="1"/>
              <p:nvPr/>
            </p:nvSpPr>
            <p:spPr>
              <a:xfrm>
                <a:off x="410484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43</a:t>
                </a:r>
              </a:p>
            </p:txBody>
          </p:sp>
          <p:sp>
            <p:nvSpPr>
              <p:cNvPr id="1555" name="TextBox 1554">
                <a:extLst>
                  <a:ext uri="{FF2B5EF4-FFF2-40B4-BE49-F238E27FC236}">
                    <a16:creationId xmlns:a16="http://schemas.microsoft.com/office/drawing/2014/main" id="{3C9E542F-A1B2-4759-ADA0-AE975AA72162}"/>
                  </a:ext>
                </a:extLst>
              </p:cNvPr>
              <p:cNvSpPr txBox="1"/>
              <p:nvPr/>
            </p:nvSpPr>
            <p:spPr>
              <a:xfrm>
                <a:off x="434517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37</a:t>
                </a:r>
              </a:p>
            </p:txBody>
          </p:sp>
          <p:sp>
            <p:nvSpPr>
              <p:cNvPr id="1556" name="TextBox 1555">
                <a:extLst>
                  <a:ext uri="{FF2B5EF4-FFF2-40B4-BE49-F238E27FC236}">
                    <a16:creationId xmlns:a16="http://schemas.microsoft.com/office/drawing/2014/main" id="{2C039384-F337-49E6-9BEF-EA95D5E6C4B0}"/>
                  </a:ext>
                </a:extLst>
              </p:cNvPr>
              <p:cNvSpPr txBox="1"/>
              <p:nvPr/>
            </p:nvSpPr>
            <p:spPr>
              <a:xfrm>
                <a:off x="458551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27</a:t>
                </a:r>
              </a:p>
            </p:txBody>
          </p:sp>
          <p:sp>
            <p:nvSpPr>
              <p:cNvPr id="1557" name="TextBox 1556">
                <a:extLst>
                  <a:ext uri="{FF2B5EF4-FFF2-40B4-BE49-F238E27FC236}">
                    <a16:creationId xmlns:a16="http://schemas.microsoft.com/office/drawing/2014/main" id="{8F899036-90D6-4836-B5E8-E9F61DEE58E0}"/>
                  </a:ext>
                </a:extLst>
              </p:cNvPr>
              <p:cNvSpPr txBox="1"/>
              <p:nvPr/>
            </p:nvSpPr>
            <p:spPr>
              <a:xfrm>
                <a:off x="482584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1558" name="TextBox 1557">
                <a:extLst>
                  <a:ext uri="{FF2B5EF4-FFF2-40B4-BE49-F238E27FC236}">
                    <a16:creationId xmlns:a16="http://schemas.microsoft.com/office/drawing/2014/main" id="{AB1A6787-3E20-4CF0-847B-3111C8BA15EF}"/>
                  </a:ext>
                </a:extLst>
              </p:cNvPr>
              <p:cNvSpPr txBox="1"/>
              <p:nvPr/>
            </p:nvSpPr>
            <p:spPr>
              <a:xfrm>
                <a:off x="506617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a:t>
                </a:r>
              </a:p>
            </p:txBody>
          </p:sp>
          <p:sp>
            <p:nvSpPr>
              <p:cNvPr id="1559" name="TextBox 1558">
                <a:extLst>
                  <a:ext uri="{FF2B5EF4-FFF2-40B4-BE49-F238E27FC236}">
                    <a16:creationId xmlns:a16="http://schemas.microsoft.com/office/drawing/2014/main" id="{538A7483-EE1B-4BFC-A16B-FB15CD8C9DE8}"/>
                  </a:ext>
                </a:extLst>
              </p:cNvPr>
              <p:cNvSpPr txBox="1"/>
              <p:nvPr/>
            </p:nvSpPr>
            <p:spPr>
              <a:xfrm>
                <a:off x="5306508"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11</a:t>
                </a:r>
              </a:p>
            </p:txBody>
          </p:sp>
          <p:sp>
            <p:nvSpPr>
              <p:cNvPr id="1560" name="TextBox 1559">
                <a:extLst>
                  <a:ext uri="{FF2B5EF4-FFF2-40B4-BE49-F238E27FC236}">
                    <a16:creationId xmlns:a16="http://schemas.microsoft.com/office/drawing/2014/main" id="{8F7BFD48-7F1B-44F7-BCD1-E270A652D7FF}"/>
                  </a:ext>
                </a:extLst>
              </p:cNvPr>
              <p:cNvSpPr txBox="1"/>
              <p:nvPr/>
            </p:nvSpPr>
            <p:spPr>
              <a:xfrm>
                <a:off x="554684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a:t>
                </a:r>
              </a:p>
            </p:txBody>
          </p:sp>
          <p:sp>
            <p:nvSpPr>
              <p:cNvPr id="1561" name="TextBox 1560">
                <a:extLst>
                  <a:ext uri="{FF2B5EF4-FFF2-40B4-BE49-F238E27FC236}">
                    <a16:creationId xmlns:a16="http://schemas.microsoft.com/office/drawing/2014/main" id="{CE6AA20A-0065-480D-A84C-7AAF2032C637}"/>
                  </a:ext>
                </a:extLst>
              </p:cNvPr>
              <p:cNvSpPr txBox="1"/>
              <p:nvPr/>
            </p:nvSpPr>
            <p:spPr>
              <a:xfrm>
                <a:off x="578717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562" name="TextBox 1561">
                <a:extLst>
                  <a:ext uri="{FF2B5EF4-FFF2-40B4-BE49-F238E27FC236}">
                    <a16:creationId xmlns:a16="http://schemas.microsoft.com/office/drawing/2014/main" id="{AD2F27FC-7D86-4807-83B4-EE068CE6D687}"/>
                  </a:ext>
                </a:extLst>
              </p:cNvPr>
              <p:cNvSpPr txBox="1"/>
              <p:nvPr/>
            </p:nvSpPr>
            <p:spPr>
              <a:xfrm>
                <a:off x="6027504"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563" name="TextBox 1562">
                <a:extLst>
                  <a:ext uri="{FF2B5EF4-FFF2-40B4-BE49-F238E27FC236}">
                    <a16:creationId xmlns:a16="http://schemas.microsoft.com/office/drawing/2014/main" id="{226F2323-1B89-4432-8AF4-C17E36420494}"/>
                  </a:ext>
                </a:extLst>
              </p:cNvPr>
              <p:cNvSpPr txBox="1"/>
              <p:nvPr/>
            </p:nvSpPr>
            <p:spPr>
              <a:xfrm>
                <a:off x="6267836"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564" name="TextBox 1563">
                <a:extLst>
                  <a:ext uri="{FF2B5EF4-FFF2-40B4-BE49-F238E27FC236}">
                    <a16:creationId xmlns:a16="http://schemas.microsoft.com/office/drawing/2014/main" id="{6375C89C-8A6A-45DF-8E34-6510F60370A2}"/>
                  </a:ext>
                </a:extLst>
              </p:cNvPr>
              <p:cNvSpPr txBox="1"/>
              <p:nvPr/>
            </p:nvSpPr>
            <p:spPr>
              <a:xfrm>
                <a:off x="650817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565" name="TextBox 1564">
                <a:extLst>
                  <a:ext uri="{FF2B5EF4-FFF2-40B4-BE49-F238E27FC236}">
                    <a16:creationId xmlns:a16="http://schemas.microsoft.com/office/drawing/2014/main" id="{FA317556-3BB6-4C72-A16D-711A6C5BD746}"/>
                  </a:ext>
                </a:extLst>
              </p:cNvPr>
              <p:cNvSpPr txBox="1"/>
              <p:nvPr/>
            </p:nvSpPr>
            <p:spPr>
              <a:xfrm>
                <a:off x="266285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155</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79</a:t>
                </a:r>
              </a:p>
            </p:txBody>
          </p:sp>
        </p:grpSp>
        <p:sp>
          <p:nvSpPr>
            <p:cNvPr id="1461" name="TextBox 1460">
              <a:extLst>
                <a:ext uri="{FF2B5EF4-FFF2-40B4-BE49-F238E27FC236}">
                  <a16:creationId xmlns:a16="http://schemas.microsoft.com/office/drawing/2014/main" id="{A81DD718-B64E-428F-9463-0216371B8BFF}"/>
                </a:ext>
              </a:extLst>
            </p:cNvPr>
            <p:cNvSpPr txBox="1"/>
            <p:nvPr/>
          </p:nvSpPr>
          <p:spPr>
            <a:xfrm>
              <a:off x="3962741"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22</a:t>
              </a:r>
            </a:p>
          </p:txBody>
        </p:sp>
        <p:sp>
          <p:nvSpPr>
            <p:cNvPr id="1462" name="TextBox 1461">
              <a:extLst>
                <a:ext uri="{FF2B5EF4-FFF2-40B4-BE49-F238E27FC236}">
                  <a16:creationId xmlns:a16="http://schemas.microsoft.com/office/drawing/2014/main" id="{FA2E0659-8DC8-43B2-AA80-A2EF276CB750}"/>
                </a:ext>
              </a:extLst>
            </p:cNvPr>
            <p:cNvSpPr txBox="1"/>
            <p:nvPr/>
          </p:nvSpPr>
          <p:spPr>
            <a:xfrm>
              <a:off x="4234920"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24</a:t>
              </a:r>
            </a:p>
          </p:txBody>
        </p:sp>
        <p:sp>
          <p:nvSpPr>
            <p:cNvPr id="1463" name="TextBox 1462">
              <a:extLst>
                <a:ext uri="{FF2B5EF4-FFF2-40B4-BE49-F238E27FC236}">
                  <a16:creationId xmlns:a16="http://schemas.microsoft.com/office/drawing/2014/main" id="{C7EA5E7A-73D4-4544-B69D-B1D35D85DC72}"/>
                </a:ext>
              </a:extLst>
            </p:cNvPr>
            <p:cNvSpPr txBox="1"/>
            <p:nvPr/>
          </p:nvSpPr>
          <p:spPr>
            <a:xfrm>
              <a:off x="5595808" y="5089422"/>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34</a:t>
              </a:r>
            </a:p>
          </p:txBody>
        </p:sp>
        <p:sp>
          <p:nvSpPr>
            <p:cNvPr id="1464" name="TextBox 1463">
              <a:extLst>
                <a:ext uri="{FF2B5EF4-FFF2-40B4-BE49-F238E27FC236}">
                  <a16:creationId xmlns:a16="http://schemas.microsoft.com/office/drawing/2014/main" id="{D9A21BDB-5228-4F7D-AEAE-8356DF5FC313}"/>
                </a:ext>
              </a:extLst>
            </p:cNvPr>
            <p:cNvSpPr txBox="1"/>
            <p:nvPr/>
          </p:nvSpPr>
          <p:spPr>
            <a:xfrm>
              <a:off x="422946" y="5460737"/>
              <a:ext cx="714897" cy="415498"/>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Physician’s</a:t>
              </a:r>
              <a:b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b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choice</a:t>
              </a:r>
            </a:p>
          </p:txBody>
        </p:sp>
        <p:sp>
          <p:nvSpPr>
            <p:cNvPr id="1465" name="TextBox 1464">
              <a:extLst>
                <a:ext uri="{FF2B5EF4-FFF2-40B4-BE49-F238E27FC236}">
                  <a16:creationId xmlns:a16="http://schemas.microsoft.com/office/drawing/2014/main" id="{6C199F15-E981-4DE1-9927-3F29204B8DF4}"/>
                </a:ext>
              </a:extLst>
            </p:cNvPr>
            <p:cNvSpPr txBox="1"/>
            <p:nvPr/>
          </p:nvSpPr>
          <p:spPr>
            <a:xfrm>
              <a:off x="422946" y="5313218"/>
              <a:ext cx="673495" cy="123111"/>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 at risk</a:t>
              </a:r>
            </a:p>
          </p:txBody>
        </p:sp>
        <p:sp>
          <p:nvSpPr>
            <p:cNvPr id="1466" name="Freeform: Shape 1465">
              <a:extLst>
                <a:ext uri="{FF2B5EF4-FFF2-40B4-BE49-F238E27FC236}">
                  <a16:creationId xmlns:a16="http://schemas.microsoft.com/office/drawing/2014/main" id="{6C55FA35-3395-42C7-A8C0-2A46B920FAED}"/>
                </a:ext>
              </a:extLst>
            </p:cNvPr>
            <p:cNvSpPr/>
            <p:nvPr/>
          </p:nvSpPr>
          <p:spPr>
            <a:xfrm>
              <a:off x="1141226" y="2290419"/>
              <a:ext cx="4518875" cy="1992696"/>
            </a:xfrm>
            <a:custGeom>
              <a:avLst/>
              <a:gdLst>
                <a:gd name="connsiteX0" fmla="*/ 6811375 w 6811374"/>
                <a:gd name="connsiteY0" fmla="*/ 2672068 h 2672067"/>
                <a:gd name="connsiteX1" fmla="*/ 5708737 w 6811374"/>
                <a:gd name="connsiteY1" fmla="*/ 2672068 h 2672067"/>
                <a:gd name="connsiteX2" fmla="*/ 5708737 w 6811374"/>
                <a:gd name="connsiteY2" fmla="*/ 2515630 h 2672067"/>
                <a:gd name="connsiteX3" fmla="*/ 5470295 w 6811374"/>
                <a:gd name="connsiteY3" fmla="*/ 2515630 h 2672067"/>
                <a:gd name="connsiteX4" fmla="*/ 5470295 w 6811374"/>
                <a:gd name="connsiteY4" fmla="*/ 2424794 h 2672067"/>
                <a:gd name="connsiteX5" fmla="*/ 5220498 w 6811374"/>
                <a:gd name="connsiteY5" fmla="*/ 2424794 h 2672067"/>
                <a:gd name="connsiteX6" fmla="*/ 5220498 w 6811374"/>
                <a:gd name="connsiteY6" fmla="*/ 2366761 h 2672067"/>
                <a:gd name="connsiteX7" fmla="*/ 5162465 w 6811374"/>
                <a:gd name="connsiteY7" fmla="*/ 2366761 h 2672067"/>
                <a:gd name="connsiteX8" fmla="*/ 5162465 w 6811374"/>
                <a:gd name="connsiteY8" fmla="*/ 2304942 h 2672067"/>
                <a:gd name="connsiteX9" fmla="*/ 5070368 w 6811374"/>
                <a:gd name="connsiteY9" fmla="*/ 2304942 h 2672067"/>
                <a:gd name="connsiteX10" fmla="*/ 5070368 w 6811374"/>
                <a:gd name="connsiteY10" fmla="*/ 2264571 h 2672067"/>
                <a:gd name="connsiteX11" fmla="*/ 4964393 w 6811374"/>
                <a:gd name="connsiteY11" fmla="*/ 2264571 h 2672067"/>
                <a:gd name="connsiteX12" fmla="*/ 4964393 w 6811374"/>
                <a:gd name="connsiteY12" fmla="*/ 2211584 h 2672067"/>
                <a:gd name="connsiteX13" fmla="*/ 4900052 w 6811374"/>
                <a:gd name="connsiteY13" fmla="*/ 2211584 h 2672067"/>
                <a:gd name="connsiteX14" fmla="*/ 4900052 w 6811374"/>
                <a:gd name="connsiteY14" fmla="*/ 2164905 h 2672067"/>
                <a:gd name="connsiteX15" fmla="*/ 4857157 w 6811374"/>
                <a:gd name="connsiteY15" fmla="*/ 2164905 h 2672067"/>
                <a:gd name="connsiteX16" fmla="*/ 4857157 w 6811374"/>
                <a:gd name="connsiteY16" fmla="*/ 2122011 h 2672067"/>
                <a:gd name="connsiteX17" fmla="*/ 4783985 w 6811374"/>
                <a:gd name="connsiteY17" fmla="*/ 2122011 h 2672067"/>
                <a:gd name="connsiteX18" fmla="*/ 4783985 w 6811374"/>
                <a:gd name="connsiteY18" fmla="*/ 2080378 h 2672067"/>
                <a:gd name="connsiteX19" fmla="*/ 4623762 w 6811374"/>
                <a:gd name="connsiteY19" fmla="*/ 2080378 h 2672067"/>
                <a:gd name="connsiteX20" fmla="*/ 4623762 w 6811374"/>
                <a:gd name="connsiteY20" fmla="*/ 2042530 h 2672067"/>
                <a:gd name="connsiteX21" fmla="*/ 4452184 w 6811374"/>
                <a:gd name="connsiteY21" fmla="*/ 2042530 h 2672067"/>
                <a:gd name="connsiteX22" fmla="*/ 4452184 w 6811374"/>
                <a:gd name="connsiteY22" fmla="*/ 2007205 h 2672067"/>
                <a:gd name="connsiteX23" fmla="*/ 4270514 w 6811374"/>
                <a:gd name="connsiteY23" fmla="*/ 2007205 h 2672067"/>
                <a:gd name="connsiteX24" fmla="*/ 4270514 w 6811374"/>
                <a:gd name="connsiteY24" fmla="*/ 1968095 h 2672067"/>
                <a:gd name="connsiteX25" fmla="*/ 4251590 w 6811374"/>
                <a:gd name="connsiteY25" fmla="*/ 1968095 h 2672067"/>
                <a:gd name="connsiteX26" fmla="*/ 4251590 w 6811374"/>
                <a:gd name="connsiteY26" fmla="*/ 1937817 h 2672067"/>
                <a:gd name="connsiteX27" fmla="*/ 4227619 w 6811374"/>
                <a:gd name="connsiteY27" fmla="*/ 1937817 h 2672067"/>
                <a:gd name="connsiteX28" fmla="*/ 4227619 w 6811374"/>
                <a:gd name="connsiteY28" fmla="*/ 1903754 h 2672067"/>
                <a:gd name="connsiteX29" fmla="*/ 4216265 w 6811374"/>
                <a:gd name="connsiteY29" fmla="*/ 1903754 h 2672067"/>
                <a:gd name="connsiteX30" fmla="*/ 4216265 w 6811374"/>
                <a:gd name="connsiteY30" fmla="*/ 1878522 h 2672067"/>
                <a:gd name="connsiteX31" fmla="*/ 4140569 w 6811374"/>
                <a:gd name="connsiteY31" fmla="*/ 1878522 h 2672067"/>
                <a:gd name="connsiteX32" fmla="*/ 4140569 w 6811374"/>
                <a:gd name="connsiteY32" fmla="*/ 1845720 h 2672067"/>
                <a:gd name="connsiteX33" fmla="*/ 4106506 w 6811374"/>
                <a:gd name="connsiteY33" fmla="*/ 1845720 h 2672067"/>
                <a:gd name="connsiteX34" fmla="*/ 4106506 w 6811374"/>
                <a:gd name="connsiteY34" fmla="*/ 1810395 h 2672067"/>
                <a:gd name="connsiteX35" fmla="*/ 3898342 w 6811374"/>
                <a:gd name="connsiteY35" fmla="*/ 1810395 h 2672067"/>
                <a:gd name="connsiteX36" fmla="*/ 3898342 w 6811374"/>
                <a:gd name="connsiteY36" fmla="*/ 1787687 h 2672067"/>
                <a:gd name="connsiteX37" fmla="*/ 3779752 w 6811374"/>
                <a:gd name="connsiteY37" fmla="*/ 1787687 h 2672067"/>
                <a:gd name="connsiteX38" fmla="*/ 3779752 w 6811374"/>
                <a:gd name="connsiteY38" fmla="*/ 1753623 h 2672067"/>
                <a:gd name="connsiteX39" fmla="*/ 3751996 w 6811374"/>
                <a:gd name="connsiteY39" fmla="*/ 1753623 h 2672067"/>
                <a:gd name="connsiteX40" fmla="*/ 3751996 w 6811374"/>
                <a:gd name="connsiteY40" fmla="*/ 1724607 h 2672067"/>
                <a:gd name="connsiteX41" fmla="*/ 3702794 w 6811374"/>
                <a:gd name="connsiteY41" fmla="*/ 1724607 h 2672067"/>
                <a:gd name="connsiteX42" fmla="*/ 3702794 w 6811374"/>
                <a:gd name="connsiteY42" fmla="*/ 1695590 h 2672067"/>
                <a:gd name="connsiteX43" fmla="*/ 3680085 w 6811374"/>
                <a:gd name="connsiteY43" fmla="*/ 1695590 h 2672067"/>
                <a:gd name="connsiteX44" fmla="*/ 3680085 w 6811374"/>
                <a:gd name="connsiteY44" fmla="*/ 1642603 h 2672067"/>
                <a:gd name="connsiteX45" fmla="*/ 3598081 w 6811374"/>
                <a:gd name="connsiteY45" fmla="*/ 1642603 h 2672067"/>
                <a:gd name="connsiteX46" fmla="*/ 3598081 w 6811374"/>
                <a:gd name="connsiteY46" fmla="*/ 1616109 h 2672067"/>
                <a:gd name="connsiteX47" fmla="*/ 3590512 w 6811374"/>
                <a:gd name="connsiteY47" fmla="*/ 1616109 h 2672067"/>
                <a:gd name="connsiteX48" fmla="*/ 3590512 w 6811374"/>
                <a:gd name="connsiteY48" fmla="*/ 1585831 h 2672067"/>
                <a:gd name="connsiteX49" fmla="*/ 3577896 w 6811374"/>
                <a:gd name="connsiteY49" fmla="*/ 1585831 h 2672067"/>
                <a:gd name="connsiteX50" fmla="*/ 3577896 w 6811374"/>
                <a:gd name="connsiteY50" fmla="*/ 1564383 h 2672067"/>
                <a:gd name="connsiteX51" fmla="*/ 3570326 w 6811374"/>
                <a:gd name="connsiteY51" fmla="*/ 1564383 h 2672067"/>
                <a:gd name="connsiteX52" fmla="*/ 3570326 w 6811374"/>
                <a:gd name="connsiteY52" fmla="*/ 1535367 h 2672067"/>
                <a:gd name="connsiteX53" fmla="*/ 3564018 w 6811374"/>
                <a:gd name="connsiteY53" fmla="*/ 1535367 h 2672067"/>
                <a:gd name="connsiteX54" fmla="*/ 3564018 w 6811374"/>
                <a:gd name="connsiteY54" fmla="*/ 1512658 h 2672067"/>
                <a:gd name="connsiteX55" fmla="*/ 3546356 w 6811374"/>
                <a:gd name="connsiteY55" fmla="*/ 1512658 h 2672067"/>
                <a:gd name="connsiteX56" fmla="*/ 3546356 w 6811374"/>
                <a:gd name="connsiteY56" fmla="*/ 1478595 h 2672067"/>
                <a:gd name="connsiteX57" fmla="*/ 3538786 w 6811374"/>
                <a:gd name="connsiteY57" fmla="*/ 1478595 h 2672067"/>
                <a:gd name="connsiteX58" fmla="*/ 3538786 w 6811374"/>
                <a:gd name="connsiteY58" fmla="*/ 1459671 h 2672067"/>
                <a:gd name="connsiteX59" fmla="*/ 3513554 w 6811374"/>
                <a:gd name="connsiteY59" fmla="*/ 1459671 h 2672067"/>
                <a:gd name="connsiteX60" fmla="*/ 3513554 w 6811374"/>
                <a:gd name="connsiteY60" fmla="*/ 1431916 h 2672067"/>
                <a:gd name="connsiteX61" fmla="*/ 3413888 w 6811374"/>
                <a:gd name="connsiteY61" fmla="*/ 1431916 h 2672067"/>
                <a:gd name="connsiteX62" fmla="*/ 3413888 w 6811374"/>
                <a:gd name="connsiteY62" fmla="*/ 1375144 h 2672067"/>
                <a:gd name="connsiteX63" fmla="*/ 3306652 w 6811374"/>
                <a:gd name="connsiteY63" fmla="*/ 1375144 h 2672067"/>
                <a:gd name="connsiteX64" fmla="*/ 3306652 w 6811374"/>
                <a:gd name="connsiteY64" fmla="*/ 1351173 h 2672067"/>
                <a:gd name="connsiteX65" fmla="*/ 3290251 w 6811374"/>
                <a:gd name="connsiteY65" fmla="*/ 1351173 h 2672067"/>
                <a:gd name="connsiteX66" fmla="*/ 3290251 w 6811374"/>
                <a:gd name="connsiteY66" fmla="*/ 1327203 h 2672067"/>
                <a:gd name="connsiteX67" fmla="*/ 3281420 w 6811374"/>
                <a:gd name="connsiteY67" fmla="*/ 1327203 h 2672067"/>
                <a:gd name="connsiteX68" fmla="*/ 3281420 w 6811374"/>
                <a:gd name="connsiteY68" fmla="*/ 1304494 h 2672067"/>
                <a:gd name="connsiteX69" fmla="*/ 3167876 w 6811374"/>
                <a:gd name="connsiteY69" fmla="*/ 1304494 h 2672067"/>
                <a:gd name="connsiteX70" fmla="*/ 3167876 w 6811374"/>
                <a:gd name="connsiteY70" fmla="*/ 1278000 h 2672067"/>
                <a:gd name="connsiteX71" fmla="*/ 3157783 w 6811374"/>
                <a:gd name="connsiteY71" fmla="*/ 1278000 h 2672067"/>
                <a:gd name="connsiteX72" fmla="*/ 3157783 w 6811374"/>
                <a:gd name="connsiteY72" fmla="*/ 1256553 h 2672067"/>
                <a:gd name="connsiteX73" fmla="*/ 3085872 w 6811374"/>
                <a:gd name="connsiteY73" fmla="*/ 1256553 h 2672067"/>
                <a:gd name="connsiteX74" fmla="*/ 3085872 w 6811374"/>
                <a:gd name="connsiteY74" fmla="*/ 1226275 h 2672067"/>
                <a:gd name="connsiteX75" fmla="*/ 3051809 w 6811374"/>
                <a:gd name="connsiteY75" fmla="*/ 1226275 h 2672067"/>
                <a:gd name="connsiteX76" fmla="*/ 3051809 w 6811374"/>
                <a:gd name="connsiteY76" fmla="*/ 1201043 h 2672067"/>
                <a:gd name="connsiteX77" fmla="*/ 3000083 w 6811374"/>
                <a:gd name="connsiteY77" fmla="*/ 1201043 h 2672067"/>
                <a:gd name="connsiteX78" fmla="*/ 3000083 w 6811374"/>
                <a:gd name="connsiteY78" fmla="*/ 1174549 h 2672067"/>
                <a:gd name="connsiteX79" fmla="*/ 2947096 w 6811374"/>
                <a:gd name="connsiteY79" fmla="*/ 1174549 h 2672067"/>
                <a:gd name="connsiteX80" fmla="*/ 2947096 w 6811374"/>
                <a:gd name="connsiteY80" fmla="*/ 1156887 h 2672067"/>
                <a:gd name="connsiteX81" fmla="*/ 2939526 w 6811374"/>
                <a:gd name="connsiteY81" fmla="*/ 1156887 h 2672067"/>
                <a:gd name="connsiteX82" fmla="*/ 2939526 w 6811374"/>
                <a:gd name="connsiteY82" fmla="*/ 1100115 h 2672067"/>
                <a:gd name="connsiteX83" fmla="*/ 2742717 w 6811374"/>
                <a:gd name="connsiteY83" fmla="*/ 1100115 h 2672067"/>
                <a:gd name="connsiteX84" fmla="*/ 2742717 w 6811374"/>
                <a:gd name="connsiteY84" fmla="*/ 1084976 h 2672067"/>
                <a:gd name="connsiteX85" fmla="*/ 2646835 w 6811374"/>
                <a:gd name="connsiteY85" fmla="*/ 1084976 h 2672067"/>
                <a:gd name="connsiteX86" fmla="*/ 2646835 w 6811374"/>
                <a:gd name="connsiteY86" fmla="*/ 1055959 h 2672067"/>
                <a:gd name="connsiteX87" fmla="*/ 2573663 w 6811374"/>
                <a:gd name="connsiteY87" fmla="*/ 1055959 h 2672067"/>
                <a:gd name="connsiteX88" fmla="*/ 2573663 w 6811374"/>
                <a:gd name="connsiteY88" fmla="*/ 1024419 h 2672067"/>
                <a:gd name="connsiteX89" fmla="*/ 2526983 w 6811374"/>
                <a:gd name="connsiteY89" fmla="*/ 1024419 h 2672067"/>
                <a:gd name="connsiteX90" fmla="*/ 2526983 w 6811374"/>
                <a:gd name="connsiteY90" fmla="*/ 1008018 h 2672067"/>
                <a:gd name="connsiteX91" fmla="*/ 2487874 w 6811374"/>
                <a:gd name="connsiteY91" fmla="*/ 1008018 h 2672067"/>
                <a:gd name="connsiteX92" fmla="*/ 2487874 w 6811374"/>
                <a:gd name="connsiteY92" fmla="*/ 980263 h 2672067"/>
                <a:gd name="connsiteX93" fmla="*/ 2434887 w 6811374"/>
                <a:gd name="connsiteY93" fmla="*/ 980263 h 2672067"/>
                <a:gd name="connsiteX94" fmla="*/ 2434887 w 6811374"/>
                <a:gd name="connsiteY94" fmla="*/ 957554 h 2672067"/>
                <a:gd name="connsiteX95" fmla="*/ 2383161 w 6811374"/>
                <a:gd name="connsiteY95" fmla="*/ 957554 h 2672067"/>
                <a:gd name="connsiteX96" fmla="*/ 2383161 w 6811374"/>
                <a:gd name="connsiteY96" fmla="*/ 912137 h 2672067"/>
                <a:gd name="connsiteX97" fmla="*/ 2321343 w 6811374"/>
                <a:gd name="connsiteY97" fmla="*/ 912137 h 2672067"/>
                <a:gd name="connsiteX98" fmla="*/ 2321343 w 6811374"/>
                <a:gd name="connsiteY98" fmla="*/ 885643 h 2672067"/>
                <a:gd name="connsiteX99" fmla="*/ 2287280 w 6811374"/>
                <a:gd name="connsiteY99" fmla="*/ 885643 h 2672067"/>
                <a:gd name="connsiteX100" fmla="*/ 2287280 w 6811374"/>
                <a:gd name="connsiteY100" fmla="*/ 861673 h 2672067"/>
                <a:gd name="connsiteX101" fmla="*/ 2257001 w 6811374"/>
                <a:gd name="connsiteY101" fmla="*/ 861673 h 2672067"/>
                <a:gd name="connsiteX102" fmla="*/ 2257001 w 6811374"/>
                <a:gd name="connsiteY102" fmla="*/ 841487 h 2672067"/>
                <a:gd name="connsiteX103" fmla="*/ 2250693 w 6811374"/>
                <a:gd name="connsiteY103" fmla="*/ 841487 h 2672067"/>
                <a:gd name="connsiteX104" fmla="*/ 2250693 w 6811374"/>
                <a:gd name="connsiteY104" fmla="*/ 813732 h 2672067"/>
                <a:gd name="connsiteX105" fmla="*/ 2241862 w 6811374"/>
                <a:gd name="connsiteY105" fmla="*/ 813732 h 2672067"/>
                <a:gd name="connsiteX106" fmla="*/ 2241862 w 6811374"/>
                <a:gd name="connsiteY106" fmla="*/ 792285 h 2672067"/>
                <a:gd name="connsiteX107" fmla="*/ 2230508 w 6811374"/>
                <a:gd name="connsiteY107" fmla="*/ 792285 h 2672067"/>
                <a:gd name="connsiteX108" fmla="*/ 2230508 w 6811374"/>
                <a:gd name="connsiteY108" fmla="*/ 760745 h 2672067"/>
                <a:gd name="connsiteX109" fmla="*/ 2220415 w 6811374"/>
                <a:gd name="connsiteY109" fmla="*/ 760745 h 2672067"/>
                <a:gd name="connsiteX110" fmla="*/ 2220415 w 6811374"/>
                <a:gd name="connsiteY110" fmla="*/ 739297 h 2672067"/>
                <a:gd name="connsiteX111" fmla="*/ 2081639 w 6811374"/>
                <a:gd name="connsiteY111" fmla="*/ 739297 h 2672067"/>
                <a:gd name="connsiteX112" fmla="*/ 2081639 w 6811374"/>
                <a:gd name="connsiteY112" fmla="*/ 720373 h 2672067"/>
                <a:gd name="connsiteX113" fmla="*/ 2061453 w 6811374"/>
                <a:gd name="connsiteY113" fmla="*/ 720373 h 2672067"/>
                <a:gd name="connsiteX114" fmla="*/ 2061453 w 6811374"/>
                <a:gd name="connsiteY114" fmla="*/ 697665 h 2672067"/>
                <a:gd name="connsiteX115" fmla="*/ 1995850 w 6811374"/>
                <a:gd name="connsiteY115" fmla="*/ 697665 h 2672067"/>
                <a:gd name="connsiteX116" fmla="*/ 1995850 w 6811374"/>
                <a:gd name="connsiteY116" fmla="*/ 673694 h 2672067"/>
                <a:gd name="connsiteX117" fmla="*/ 1970618 w 6811374"/>
                <a:gd name="connsiteY117" fmla="*/ 673694 h 2672067"/>
                <a:gd name="connsiteX118" fmla="*/ 1970618 w 6811374"/>
                <a:gd name="connsiteY118" fmla="*/ 650985 h 2672067"/>
                <a:gd name="connsiteX119" fmla="*/ 1950433 w 6811374"/>
                <a:gd name="connsiteY119" fmla="*/ 650985 h 2672067"/>
                <a:gd name="connsiteX120" fmla="*/ 1950433 w 6811374"/>
                <a:gd name="connsiteY120" fmla="*/ 595475 h 2672067"/>
                <a:gd name="connsiteX121" fmla="*/ 1932770 w 6811374"/>
                <a:gd name="connsiteY121" fmla="*/ 595475 h 2672067"/>
                <a:gd name="connsiteX122" fmla="*/ 1932770 w 6811374"/>
                <a:gd name="connsiteY122" fmla="*/ 551319 h 2672067"/>
                <a:gd name="connsiteX123" fmla="*/ 1893661 w 6811374"/>
                <a:gd name="connsiteY123" fmla="*/ 551319 h 2672067"/>
                <a:gd name="connsiteX124" fmla="*/ 1893661 w 6811374"/>
                <a:gd name="connsiteY124" fmla="*/ 523564 h 2672067"/>
                <a:gd name="connsiteX125" fmla="*/ 1877260 w 6811374"/>
                <a:gd name="connsiteY125" fmla="*/ 523564 h 2672067"/>
                <a:gd name="connsiteX126" fmla="*/ 1877260 w 6811374"/>
                <a:gd name="connsiteY126" fmla="*/ 478146 h 2672067"/>
                <a:gd name="connsiteX127" fmla="*/ 1828057 w 6811374"/>
                <a:gd name="connsiteY127" fmla="*/ 478146 h 2672067"/>
                <a:gd name="connsiteX128" fmla="*/ 1828057 w 6811374"/>
                <a:gd name="connsiteY128" fmla="*/ 461745 h 2672067"/>
                <a:gd name="connsiteX129" fmla="*/ 1809133 w 6811374"/>
                <a:gd name="connsiteY129" fmla="*/ 461745 h 2672067"/>
                <a:gd name="connsiteX130" fmla="*/ 1809133 w 6811374"/>
                <a:gd name="connsiteY130" fmla="*/ 432729 h 2672067"/>
                <a:gd name="connsiteX131" fmla="*/ 1686758 w 6811374"/>
                <a:gd name="connsiteY131" fmla="*/ 432729 h 2672067"/>
                <a:gd name="connsiteX132" fmla="*/ 1686758 w 6811374"/>
                <a:gd name="connsiteY132" fmla="*/ 411281 h 2672067"/>
                <a:gd name="connsiteX133" fmla="*/ 1531582 w 6811374"/>
                <a:gd name="connsiteY133" fmla="*/ 411281 h 2672067"/>
                <a:gd name="connsiteX134" fmla="*/ 1531582 w 6811374"/>
                <a:gd name="connsiteY134" fmla="*/ 383526 h 2672067"/>
                <a:gd name="connsiteX135" fmla="*/ 1343603 w 6811374"/>
                <a:gd name="connsiteY135" fmla="*/ 383526 h 2672067"/>
                <a:gd name="connsiteX136" fmla="*/ 1343603 w 6811374"/>
                <a:gd name="connsiteY136" fmla="*/ 364602 h 2672067"/>
                <a:gd name="connsiteX137" fmla="*/ 1271692 w 6811374"/>
                <a:gd name="connsiteY137" fmla="*/ 364602 h 2672067"/>
                <a:gd name="connsiteX138" fmla="*/ 1271692 w 6811374"/>
                <a:gd name="connsiteY138" fmla="*/ 336847 h 2672067"/>
                <a:gd name="connsiteX139" fmla="*/ 1260338 w 6811374"/>
                <a:gd name="connsiteY139" fmla="*/ 336847 h 2672067"/>
                <a:gd name="connsiteX140" fmla="*/ 1260338 w 6811374"/>
                <a:gd name="connsiteY140" fmla="*/ 315400 h 2672067"/>
                <a:gd name="connsiteX141" fmla="*/ 1213659 w 6811374"/>
                <a:gd name="connsiteY141" fmla="*/ 315400 h 2672067"/>
                <a:gd name="connsiteX142" fmla="*/ 1213659 w 6811374"/>
                <a:gd name="connsiteY142" fmla="*/ 291430 h 2672067"/>
                <a:gd name="connsiteX143" fmla="*/ 1189688 w 6811374"/>
                <a:gd name="connsiteY143" fmla="*/ 291430 h 2672067"/>
                <a:gd name="connsiteX144" fmla="*/ 1189688 w 6811374"/>
                <a:gd name="connsiteY144" fmla="*/ 275029 h 2672067"/>
                <a:gd name="connsiteX145" fmla="*/ 1179595 w 6811374"/>
                <a:gd name="connsiteY145" fmla="*/ 275029 h 2672067"/>
                <a:gd name="connsiteX146" fmla="*/ 1179595 w 6811374"/>
                <a:gd name="connsiteY146" fmla="*/ 249797 h 2672067"/>
                <a:gd name="connsiteX147" fmla="*/ 1093807 w 6811374"/>
                <a:gd name="connsiteY147" fmla="*/ 249797 h 2672067"/>
                <a:gd name="connsiteX148" fmla="*/ 1093807 w 6811374"/>
                <a:gd name="connsiteY148" fmla="*/ 227088 h 2672067"/>
                <a:gd name="connsiteX149" fmla="*/ 846533 w 6811374"/>
                <a:gd name="connsiteY149" fmla="*/ 227088 h 2672067"/>
                <a:gd name="connsiteX150" fmla="*/ 846533 w 6811374"/>
                <a:gd name="connsiteY150" fmla="*/ 204379 h 2672067"/>
                <a:gd name="connsiteX151" fmla="*/ 836440 w 6811374"/>
                <a:gd name="connsiteY151" fmla="*/ 204379 h 2672067"/>
                <a:gd name="connsiteX152" fmla="*/ 836440 w 6811374"/>
                <a:gd name="connsiteY152" fmla="*/ 171578 h 2672067"/>
                <a:gd name="connsiteX153" fmla="*/ 537441 w 6811374"/>
                <a:gd name="connsiteY153" fmla="*/ 171578 h 2672067"/>
                <a:gd name="connsiteX154" fmla="*/ 537441 w 6811374"/>
                <a:gd name="connsiteY154" fmla="*/ 153915 h 2672067"/>
                <a:gd name="connsiteX155" fmla="*/ 465530 w 6811374"/>
                <a:gd name="connsiteY155" fmla="*/ 153915 h 2672067"/>
                <a:gd name="connsiteX156" fmla="*/ 465530 w 6811374"/>
                <a:gd name="connsiteY156" fmla="*/ 137514 h 2672067"/>
                <a:gd name="connsiteX157" fmla="*/ 317923 w 6811374"/>
                <a:gd name="connsiteY157" fmla="*/ 137514 h 2672067"/>
                <a:gd name="connsiteX158" fmla="*/ 317923 w 6811374"/>
                <a:gd name="connsiteY158" fmla="*/ 112282 h 2672067"/>
                <a:gd name="connsiteX159" fmla="*/ 281337 w 6811374"/>
                <a:gd name="connsiteY159" fmla="*/ 112282 h 2672067"/>
                <a:gd name="connsiteX160" fmla="*/ 281337 w 6811374"/>
                <a:gd name="connsiteY160" fmla="*/ 89574 h 2672067"/>
                <a:gd name="connsiteX161" fmla="*/ 127422 w 6811374"/>
                <a:gd name="connsiteY161" fmla="*/ 89574 h 2672067"/>
                <a:gd name="connsiteX162" fmla="*/ 127422 w 6811374"/>
                <a:gd name="connsiteY162" fmla="*/ 65603 h 2672067"/>
                <a:gd name="connsiteX163" fmla="*/ 95882 w 6811374"/>
                <a:gd name="connsiteY163" fmla="*/ 65603 h 2672067"/>
                <a:gd name="connsiteX164" fmla="*/ 95882 w 6811374"/>
                <a:gd name="connsiteY164" fmla="*/ 51726 h 2672067"/>
                <a:gd name="connsiteX165" fmla="*/ 83266 w 6811374"/>
                <a:gd name="connsiteY165" fmla="*/ 51726 h 2672067"/>
                <a:gd name="connsiteX166" fmla="*/ 83266 w 6811374"/>
                <a:gd name="connsiteY166" fmla="*/ 17662 h 2672067"/>
                <a:gd name="connsiteX167" fmla="*/ 55510 w 6811374"/>
                <a:gd name="connsiteY167" fmla="*/ 17662 h 2672067"/>
                <a:gd name="connsiteX168" fmla="*/ 55510 w 6811374"/>
                <a:gd name="connsiteY168" fmla="*/ 0 h 2672067"/>
                <a:gd name="connsiteX169" fmla="*/ 0 w 6811374"/>
                <a:gd name="connsiteY169" fmla="*/ 0 h 26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6811374" h="2672067">
                  <a:moveTo>
                    <a:pt x="6811375" y="2672068"/>
                  </a:moveTo>
                  <a:lnTo>
                    <a:pt x="5708737" y="2672068"/>
                  </a:lnTo>
                  <a:lnTo>
                    <a:pt x="5708737" y="2515630"/>
                  </a:lnTo>
                  <a:lnTo>
                    <a:pt x="5470295" y="2515630"/>
                  </a:lnTo>
                  <a:lnTo>
                    <a:pt x="5470295" y="2424794"/>
                  </a:lnTo>
                  <a:lnTo>
                    <a:pt x="5220498" y="2424794"/>
                  </a:lnTo>
                  <a:lnTo>
                    <a:pt x="5220498" y="2366761"/>
                  </a:lnTo>
                  <a:lnTo>
                    <a:pt x="5162465" y="2366761"/>
                  </a:lnTo>
                  <a:lnTo>
                    <a:pt x="5162465" y="2304942"/>
                  </a:lnTo>
                  <a:lnTo>
                    <a:pt x="5070368" y="2304942"/>
                  </a:lnTo>
                  <a:lnTo>
                    <a:pt x="5070368" y="2264571"/>
                  </a:lnTo>
                  <a:lnTo>
                    <a:pt x="4964393" y="2264571"/>
                  </a:lnTo>
                  <a:lnTo>
                    <a:pt x="4964393" y="2211584"/>
                  </a:lnTo>
                  <a:lnTo>
                    <a:pt x="4900052" y="2211584"/>
                  </a:lnTo>
                  <a:lnTo>
                    <a:pt x="4900052" y="2164905"/>
                  </a:lnTo>
                  <a:lnTo>
                    <a:pt x="4857157" y="2164905"/>
                  </a:lnTo>
                  <a:lnTo>
                    <a:pt x="4857157" y="2122011"/>
                  </a:lnTo>
                  <a:lnTo>
                    <a:pt x="4783985" y="2122011"/>
                  </a:lnTo>
                  <a:lnTo>
                    <a:pt x="4783985" y="2080378"/>
                  </a:lnTo>
                  <a:lnTo>
                    <a:pt x="4623762" y="2080378"/>
                  </a:lnTo>
                  <a:lnTo>
                    <a:pt x="4623762" y="2042530"/>
                  </a:lnTo>
                  <a:lnTo>
                    <a:pt x="4452184" y="2042530"/>
                  </a:lnTo>
                  <a:lnTo>
                    <a:pt x="4452184" y="2007205"/>
                  </a:lnTo>
                  <a:lnTo>
                    <a:pt x="4270514" y="2007205"/>
                  </a:lnTo>
                  <a:lnTo>
                    <a:pt x="4270514" y="1968095"/>
                  </a:lnTo>
                  <a:lnTo>
                    <a:pt x="4251590" y="1968095"/>
                  </a:lnTo>
                  <a:lnTo>
                    <a:pt x="4251590" y="1937817"/>
                  </a:lnTo>
                  <a:lnTo>
                    <a:pt x="4227619" y="1937817"/>
                  </a:lnTo>
                  <a:lnTo>
                    <a:pt x="4227619" y="1903754"/>
                  </a:lnTo>
                  <a:lnTo>
                    <a:pt x="4216265" y="1903754"/>
                  </a:lnTo>
                  <a:lnTo>
                    <a:pt x="4216265" y="1878522"/>
                  </a:lnTo>
                  <a:lnTo>
                    <a:pt x="4140569" y="1878522"/>
                  </a:lnTo>
                  <a:lnTo>
                    <a:pt x="4140569" y="1845720"/>
                  </a:lnTo>
                  <a:lnTo>
                    <a:pt x="4106506" y="1845720"/>
                  </a:lnTo>
                  <a:lnTo>
                    <a:pt x="4106506" y="1810395"/>
                  </a:lnTo>
                  <a:lnTo>
                    <a:pt x="3898342" y="1810395"/>
                  </a:lnTo>
                  <a:lnTo>
                    <a:pt x="3898342" y="1787687"/>
                  </a:lnTo>
                  <a:lnTo>
                    <a:pt x="3779752" y="1787687"/>
                  </a:lnTo>
                  <a:lnTo>
                    <a:pt x="3779752" y="1753623"/>
                  </a:lnTo>
                  <a:lnTo>
                    <a:pt x="3751996" y="1753623"/>
                  </a:lnTo>
                  <a:lnTo>
                    <a:pt x="3751996" y="1724607"/>
                  </a:lnTo>
                  <a:lnTo>
                    <a:pt x="3702794" y="1724607"/>
                  </a:lnTo>
                  <a:lnTo>
                    <a:pt x="3702794" y="1695590"/>
                  </a:lnTo>
                  <a:lnTo>
                    <a:pt x="3680085" y="1695590"/>
                  </a:lnTo>
                  <a:lnTo>
                    <a:pt x="3680085" y="1642603"/>
                  </a:lnTo>
                  <a:lnTo>
                    <a:pt x="3598081" y="1642603"/>
                  </a:lnTo>
                  <a:lnTo>
                    <a:pt x="3598081" y="1616109"/>
                  </a:lnTo>
                  <a:lnTo>
                    <a:pt x="3590512" y="1616109"/>
                  </a:lnTo>
                  <a:lnTo>
                    <a:pt x="3590512" y="1585831"/>
                  </a:lnTo>
                  <a:lnTo>
                    <a:pt x="3577896" y="1585831"/>
                  </a:lnTo>
                  <a:lnTo>
                    <a:pt x="3577896" y="1564383"/>
                  </a:lnTo>
                  <a:lnTo>
                    <a:pt x="3570326" y="1564383"/>
                  </a:lnTo>
                  <a:lnTo>
                    <a:pt x="3570326" y="1535367"/>
                  </a:lnTo>
                  <a:lnTo>
                    <a:pt x="3564018" y="1535367"/>
                  </a:lnTo>
                  <a:lnTo>
                    <a:pt x="3564018" y="1512658"/>
                  </a:lnTo>
                  <a:lnTo>
                    <a:pt x="3546356" y="1512658"/>
                  </a:lnTo>
                  <a:lnTo>
                    <a:pt x="3546356" y="1478595"/>
                  </a:lnTo>
                  <a:lnTo>
                    <a:pt x="3538786" y="1478595"/>
                  </a:lnTo>
                  <a:lnTo>
                    <a:pt x="3538786" y="1459671"/>
                  </a:lnTo>
                  <a:lnTo>
                    <a:pt x="3513554" y="1459671"/>
                  </a:lnTo>
                  <a:lnTo>
                    <a:pt x="3513554" y="1431916"/>
                  </a:lnTo>
                  <a:lnTo>
                    <a:pt x="3413888" y="1431916"/>
                  </a:lnTo>
                  <a:lnTo>
                    <a:pt x="3413888" y="1375144"/>
                  </a:lnTo>
                  <a:lnTo>
                    <a:pt x="3306652" y="1375144"/>
                  </a:lnTo>
                  <a:lnTo>
                    <a:pt x="3306652" y="1351173"/>
                  </a:lnTo>
                  <a:lnTo>
                    <a:pt x="3290251" y="1351173"/>
                  </a:lnTo>
                  <a:lnTo>
                    <a:pt x="3290251" y="1327203"/>
                  </a:lnTo>
                  <a:lnTo>
                    <a:pt x="3281420" y="1327203"/>
                  </a:lnTo>
                  <a:lnTo>
                    <a:pt x="3281420" y="1304494"/>
                  </a:lnTo>
                  <a:lnTo>
                    <a:pt x="3167876" y="1304494"/>
                  </a:lnTo>
                  <a:lnTo>
                    <a:pt x="3167876" y="1278000"/>
                  </a:lnTo>
                  <a:lnTo>
                    <a:pt x="3157783" y="1278000"/>
                  </a:lnTo>
                  <a:lnTo>
                    <a:pt x="3157783" y="1256553"/>
                  </a:lnTo>
                  <a:lnTo>
                    <a:pt x="3085872" y="1256553"/>
                  </a:lnTo>
                  <a:lnTo>
                    <a:pt x="3085872" y="1226275"/>
                  </a:lnTo>
                  <a:lnTo>
                    <a:pt x="3051809" y="1226275"/>
                  </a:lnTo>
                  <a:lnTo>
                    <a:pt x="3051809" y="1201043"/>
                  </a:lnTo>
                  <a:lnTo>
                    <a:pt x="3000083" y="1201043"/>
                  </a:lnTo>
                  <a:lnTo>
                    <a:pt x="3000083" y="1174549"/>
                  </a:lnTo>
                  <a:lnTo>
                    <a:pt x="2947096" y="1174549"/>
                  </a:lnTo>
                  <a:lnTo>
                    <a:pt x="2947096" y="1156887"/>
                  </a:lnTo>
                  <a:lnTo>
                    <a:pt x="2939526" y="1156887"/>
                  </a:lnTo>
                  <a:lnTo>
                    <a:pt x="2939526" y="1100115"/>
                  </a:lnTo>
                  <a:lnTo>
                    <a:pt x="2742717" y="1100115"/>
                  </a:lnTo>
                  <a:lnTo>
                    <a:pt x="2742717" y="1084976"/>
                  </a:lnTo>
                  <a:lnTo>
                    <a:pt x="2646835" y="1084976"/>
                  </a:lnTo>
                  <a:lnTo>
                    <a:pt x="2646835" y="1055959"/>
                  </a:lnTo>
                  <a:lnTo>
                    <a:pt x="2573663" y="1055959"/>
                  </a:lnTo>
                  <a:lnTo>
                    <a:pt x="2573663" y="1024419"/>
                  </a:lnTo>
                  <a:lnTo>
                    <a:pt x="2526983" y="1024419"/>
                  </a:lnTo>
                  <a:lnTo>
                    <a:pt x="2526983" y="1008018"/>
                  </a:lnTo>
                  <a:lnTo>
                    <a:pt x="2487874" y="1008018"/>
                  </a:lnTo>
                  <a:lnTo>
                    <a:pt x="2487874" y="980263"/>
                  </a:lnTo>
                  <a:lnTo>
                    <a:pt x="2434887" y="980263"/>
                  </a:lnTo>
                  <a:lnTo>
                    <a:pt x="2434887" y="957554"/>
                  </a:lnTo>
                  <a:lnTo>
                    <a:pt x="2383161" y="957554"/>
                  </a:lnTo>
                  <a:lnTo>
                    <a:pt x="2383161" y="912137"/>
                  </a:lnTo>
                  <a:lnTo>
                    <a:pt x="2321343" y="912137"/>
                  </a:lnTo>
                  <a:lnTo>
                    <a:pt x="2321343" y="885643"/>
                  </a:lnTo>
                  <a:lnTo>
                    <a:pt x="2287280" y="885643"/>
                  </a:lnTo>
                  <a:lnTo>
                    <a:pt x="2287280" y="861673"/>
                  </a:lnTo>
                  <a:lnTo>
                    <a:pt x="2257001" y="861673"/>
                  </a:lnTo>
                  <a:lnTo>
                    <a:pt x="2257001" y="841487"/>
                  </a:lnTo>
                  <a:lnTo>
                    <a:pt x="2250693" y="841487"/>
                  </a:lnTo>
                  <a:lnTo>
                    <a:pt x="2250693" y="813732"/>
                  </a:lnTo>
                  <a:lnTo>
                    <a:pt x="2241862" y="813732"/>
                  </a:lnTo>
                  <a:lnTo>
                    <a:pt x="2241862" y="792285"/>
                  </a:lnTo>
                  <a:lnTo>
                    <a:pt x="2230508" y="792285"/>
                  </a:lnTo>
                  <a:lnTo>
                    <a:pt x="2230508" y="760745"/>
                  </a:lnTo>
                  <a:lnTo>
                    <a:pt x="2220415" y="760745"/>
                  </a:lnTo>
                  <a:lnTo>
                    <a:pt x="2220415" y="739297"/>
                  </a:lnTo>
                  <a:lnTo>
                    <a:pt x="2081639" y="739297"/>
                  </a:lnTo>
                  <a:lnTo>
                    <a:pt x="2081639" y="720373"/>
                  </a:lnTo>
                  <a:lnTo>
                    <a:pt x="2061453" y="720373"/>
                  </a:lnTo>
                  <a:lnTo>
                    <a:pt x="2061453" y="697665"/>
                  </a:lnTo>
                  <a:lnTo>
                    <a:pt x="1995850" y="697665"/>
                  </a:lnTo>
                  <a:lnTo>
                    <a:pt x="1995850" y="673694"/>
                  </a:lnTo>
                  <a:lnTo>
                    <a:pt x="1970618" y="673694"/>
                  </a:lnTo>
                  <a:lnTo>
                    <a:pt x="1970618" y="650985"/>
                  </a:lnTo>
                  <a:lnTo>
                    <a:pt x="1950433" y="650985"/>
                  </a:lnTo>
                  <a:lnTo>
                    <a:pt x="1950433" y="595475"/>
                  </a:lnTo>
                  <a:lnTo>
                    <a:pt x="1932770" y="595475"/>
                  </a:lnTo>
                  <a:lnTo>
                    <a:pt x="1932770" y="551319"/>
                  </a:lnTo>
                  <a:lnTo>
                    <a:pt x="1893661" y="551319"/>
                  </a:lnTo>
                  <a:lnTo>
                    <a:pt x="1893661" y="523564"/>
                  </a:lnTo>
                  <a:lnTo>
                    <a:pt x="1877260" y="523564"/>
                  </a:lnTo>
                  <a:lnTo>
                    <a:pt x="1877260" y="478146"/>
                  </a:lnTo>
                  <a:lnTo>
                    <a:pt x="1828057" y="478146"/>
                  </a:lnTo>
                  <a:lnTo>
                    <a:pt x="1828057" y="461745"/>
                  </a:lnTo>
                  <a:lnTo>
                    <a:pt x="1809133" y="461745"/>
                  </a:lnTo>
                  <a:lnTo>
                    <a:pt x="1809133" y="432729"/>
                  </a:lnTo>
                  <a:lnTo>
                    <a:pt x="1686758" y="432729"/>
                  </a:lnTo>
                  <a:lnTo>
                    <a:pt x="1686758" y="411281"/>
                  </a:lnTo>
                  <a:lnTo>
                    <a:pt x="1531582" y="411281"/>
                  </a:lnTo>
                  <a:lnTo>
                    <a:pt x="1531582" y="383526"/>
                  </a:lnTo>
                  <a:lnTo>
                    <a:pt x="1343603" y="383526"/>
                  </a:lnTo>
                  <a:lnTo>
                    <a:pt x="1343603" y="364602"/>
                  </a:lnTo>
                  <a:lnTo>
                    <a:pt x="1271692" y="364602"/>
                  </a:lnTo>
                  <a:lnTo>
                    <a:pt x="1271692" y="336847"/>
                  </a:lnTo>
                  <a:lnTo>
                    <a:pt x="1260338" y="336847"/>
                  </a:lnTo>
                  <a:lnTo>
                    <a:pt x="1260338" y="315400"/>
                  </a:lnTo>
                  <a:lnTo>
                    <a:pt x="1213659" y="315400"/>
                  </a:lnTo>
                  <a:lnTo>
                    <a:pt x="1213659" y="291430"/>
                  </a:lnTo>
                  <a:lnTo>
                    <a:pt x="1189688" y="291430"/>
                  </a:lnTo>
                  <a:lnTo>
                    <a:pt x="1189688" y="275029"/>
                  </a:lnTo>
                  <a:lnTo>
                    <a:pt x="1179595" y="275029"/>
                  </a:lnTo>
                  <a:lnTo>
                    <a:pt x="1179595" y="249797"/>
                  </a:lnTo>
                  <a:lnTo>
                    <a:pt x="1093807" y="249797"/>
                  </a:lnTo>
                  <a:lnTo>
                    <a:pt x="1093807" y="227088"/>
                  </a:lnTo>
                  <a:lnTo>
                    <a:pt x="846533" y="227088"/>
                  </a:lnTo>
                  <a:lnTo>
                    <a:pt x="846533" y="204379"/>
                  </a:lnTo>
                  <a:lnTo>
                    <a:pt x="836440" y="204379"/>
                  </a:lnTo>
                  <a:lnTo>
                    <a:pt x="836440" y="171578"/>
                  </a:lnTo>
                  <a:lnTo>
                    <a:pt x="537441" y="171578"/>
                  </a:lnTo>
                  <a:lnTo>
                    <a:pt x="537441" y="153915"/>
                  </a:lnTo>
                  <a:lnTo>
                    <a:pt x="465530" y="153915"/>
                  </a:lnTo>
                  <a:lnTo>
                    <a:pt x="465530" y="137514"/>
                  </a:lnTo>
                  <a:lnTo>
                    <a:pt x="317923" y="137514"/>
                  </a:lnTo>
                  <a:lnTo>
                    <a:pt x="317923" y="112282"/>
                  </a:lnTo>
                  <a:lnTo>
                    <a:pt x="281337" y="112282"/>
                  </a:lnTo>
                  <a:lnTo>
                    <a:pt x="281337" y="89574"/>
                  </a:lnTo>
                  <a:lnTo>
                    <a:pt x="127422" y="89574"/>
                  </a:lnTo>
                  <a:lnTo>
                    <a:pt x="127422" y="65603"/>
                  </a:lnTo>
                  <a:lnTo>
                    <a:pt x="95882" y="65603"/>
                  </a:lnTo>
                  <a:lnTo>
                    <a:pt x="95882" y="51726"/>
                  </a:lnTo>
                  <a:lnTo>
                    <a:pt x="83266" y="51726"/>
                  </a:lnTo>
                  <a:lnTo>
                    <a:pt x="83266" y="17662"/>
                  </a:lnTo>
                  <a:lnTo>
                    <a:pt x="55510" y="17662"/>
                  </a:lnTo>
                  <a:lnTo>
                    <a:pt x="55510" y="0"/>
                  </a:lnTo>
                  <a:lnTo>
                    <a:pt x="0" y="0"/>
                  </a:lnTo>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nvGrpSpPr>
            <p:cNvPr id="1467" name="Graphic 99">
              <a:extLst>
                <a:ext uri="{FF2B5EF4-FFF2-40B4-BE49-F238E27FC236}">
                  <a16:creationId xmlns:a16="http://schemas.microsoft.com/office/drawing/2014/main" id="{F42AFB59-B221-44C8-8900-3FE329915F06}"/>
                </a:ext>
              </a:extLst>
            </p:cNvPr>
            <p:cNvGrpSpPr/>
            <p:nvPr/>
          </p:nvGrpSpPr>
          <p:grpSpPr>
            <a:xfrm>
              <a:off x="1362189" y="2357217"/>
              <a:ext cx="4330554" cy="1960706"/>
              <a:chOff x="1331028" y="1726185"/>
              <a:chExt cx="6527514" cy="2629173"/>
            </a:xfrm>
            <a:noFill/>
          </p:grpSpPr>
          <p:sp>
            <p:nvSpPr>
              <p:cNvPr id="1492" name="Freeform: Shape 1491">
                <a:extLst>
                  <a:ext uri="{FF2B5EF4-FFF2-40B4-BE49-F238E27FC236}">
                    <a16:creationId xmlns:a16="http://schemas.microsoft.com/office/drawing/2014/main" id="{9E18D14F-D561-445E-9197-4E8957A72D3A}"/>
                  </a:ext>
                </a:extLst>
              </p:cNvPr>
              <p:cNvSpPr/>
              <p:nvPr/>
            </p:nvSpPr>
            <p:spPr>
              <a:xfrm>
                <a:off x="1331028" y="172618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3" name="Freeform: Shape 1492">
                <a:extLst>
                  <a:ext uri="{FF2B5EF4-FFF2-40B4-BE49-F238E27FC236}">
                    <a16:creationId xmlns:a16="http://schemas.microsoft.com/office/drawing/2014/main" id="{C64AF225-04F3-4B74-A461-8F3156AEE963}"/>
                  </a:ext>
                </a:extLst>
              </p:cNvPr>
              <p:cNvSpPr/>
              <p:nvPr/>
            </p:nvSpPr>
            <p:spPr>
              <a:xfrm>
                <a:off x="1373922" y="172618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4" name="Freeform: Shape 1493">
                <a:extLst>
                  <a:ext uri="{FF2B5EF4-FFF2-40B4-BE49-F238E27FC236}">
                    <a16:creationId xmlns:a16="http://schemas.microsoft.com/office/drawing/2014/main" id="{487EBF1A-13C6-448A-8459-A958AD03BC94}"/>
                  </a:ext>
                </a:extLst>
              </p:cNvPr>
              <p:cNvSpPr/>
              <p:nvPr/>
            </p:nvSpPr>
            <p:spPr>
              <a:xfrm>
                <a:off x="1589656" y="1766556"/>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5" name="Freeform: Shape 1494">
                <a:extLst>
                  <a:ext uri="{FF2B5EF4-FFF2-40B4-BE49-F238E27FC236}">
                    <a16:creationId xmlns:a16="http://schemas.microsoft.com/office/drawing/2014/main" id="{AAAE3734-5F65-4881-BF90-B55F1AB61BFD}"/>
                  </a:ext>
                </a:extLst>
              </p:cNvPr>
              <p:cNvSpPr/>
              <p:nvPr/>
            </p:nvSpPr>
            <p:spPr>
              <a:xfrm>
                <a:off x="1624980" y="1766556"/>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6" name="Freeform: Shape 1495">
                <a:extLst>
                  <a:ext uri="{FF2B5EF4-FFF2-40B4-BE49-F238E27FC236}">
                    <a16:creationId xmlns:a16="http://schemas.microsoft.com/office/drawing/2014/main" id="{2BDB8319-1CC0-4F9D-A8E6-3BE4023E810B}"/>
                  </a:ext>
                </a:extLst>
              </p:cNvPr>
              <p:cNvSpPr/>
              <p:nvPr/>
            </p:nvSpPr>
            <p:spPr>
              <a:xfrm>
                <a:off x="1836929" y="181449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7" name="Freeform: Shape 1496">
                <a:extLst>
                  <a:ext uri="{FF2B5EF4-FFF2-40B4-BE49-F238E27FC236}">
                    <a16:creationId xmlns:a16="http://schemas.microsoft.com/office/drawing/2014/main" id="{A0F0FF00-C79A-4846-8BE3-8EDD8782C443}"/>
                  </a:ext>
                </a:extLst>
              </p:cNvPr>
              <p:cNvSpPr/>
              <p:nvPr/>
            </p:nvSpPr>
            <p:spPr>
              <a:xfrm>
                <a:off x="2084202" y="184477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8" name="Freeform: Shape 1497">
                <a:extLst>
                  <a:ext uri="{FF2B5EF4-FFF2-40B4-BE49-F238E27FC236}">
                    <a16:creationId xmlns:a16="http://schemas.microsoft.com/office/drawing/2014/main" id="{8CA76426-1FB4-4DBF-8101-770509005946}"/>
                  </a:ext>
                </a:extLst>
              </p:cNvPr>
              <p:cNvSpPr/>
              <p:nvPr/>
            </p:nvSpPr>
            <p:spPr>
              <a:xfrm>
                <a:off x="2393294" y="197472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9" name="Freeform: Shape 1498">
                <a:extLst>
                  <a:ext uri="{FF2B5EF4-FFF2-40B4-BE49-F238E27FC236}">
                    <a16:creationId xmlns:a16="http://schemas.microsoft.com/office/drawing/2014/main" id="{56A1C63D-038E-408D-AF13-53DA3ECA87E9}"/>
                  </a:ext>
                </a:extLst>
              </p:cNvPr>
              <p:cNvSpPr/>
              <p:nvPr/>
            </p:nvSpPr>
            <p:spPr>
              <a:xfrm>
                <a:off x="2520716" y="199869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0" name="Freeform: Shape 1499">
                <a:extLst>
                  <a:ext uri="{FF2B5EF4-FFF2-40B4-BE49-F238E27FC236}">
                    <a16:creationId xmlns:a16="http://schemas.microsoft.com/office/drawing/2014/main" id="{E74723D5-E327-4119-A0B3-85A2F83F10D4}"/>
                  </a:ext>
                </a:extLst>
              </p:cNvPr>
              <p:cNvSpPr/>
              <p:nvPr/>
            </p:nvSpPr>
            <p:spPr>
              <a:xfrm>
                <a:off x="3061942" y="232923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1" name="Freeform: Shape 1500">
                <a:extLst>
                  <a:ext uri="{FF2B5EF4-FFF2-40B4-BE49-F238E27FC236}">
                    <a16:creationId xmlns:a16="http://schemas.microsoft.com/office/drawing/2014/main" id="{9C11F9DB-26AE-4BCB-B768-F48D8F56057B}"/>
                  </a:ext>
                </a:extLst>
              </p:cNvPr>
              <p:cNvSpPr/>
              <p:nvPr/>
            </p:nvSpPr>
            <p:spPr>
              <a:xfrm>
                <a:off x="3103575" y="232923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2" name="Freeform: Shape 1501">
                <a:extLst>
                  <a:ext uri="{FF2B5EF4-FFF2-40B4-BE49-F238E27FC236}">
                    <a16:creationId xmlns:a16="http://schemas.microsoft.com/office/drawing/2014/main" id="{2C497579-8FF5-44E2-8941-1972BFCD1BEF}"/>
                  </a:ext>
                </a:extLst>
              </p:cNvPr>
              <p:cNvSpPr/>
              <p:nvPr/>
            </p:nvSpPr>
            <p:spPr>
              <a:xfrm>
                <a:off x="3254967" y="247683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3" name="Freeform: Shape 1502">
                <a:extLst>
                  <a:ext uri="{FF2B5EF4-FFF2-40B4-BE49-F238E27FC236}">
                    <a16:creationId xmlns:a16="http://schemas.microsoft.com/office/drawing/2014/main" id="{80DE3B6B-8045-459B-812A-FFF48080194A}"/>
                  </a:ext>
                </a:extLst>
              </p:cNvPr>
              <p:cNvSpPr/>
              <p:nvPr/>
            </p:nvSpPr>
            <p:spPr>
              <a:xfrm>
                <a:off x="3393743" y="256641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4" name="Freeform: Shape 1503">
                <a:extLst>
                  <a:ext uri="{FF2B5EF4-FFF2-40B4-BE49-F238E27FC236}">
                    <a16:creationId xmlns:a16="http://schemas.microsoft.com/office/drawing/2014/main" id="{F618556B-35EF-43C8-B519-76AB7F40ED16}"/>
                  </a:ext>
                </a:extLst>
              </p:cNvPr>
              <p:cNvSpPr/>
              <p:nvPr/>
            </p:nvSpPr>
            <p:spPr>
              <a:xfrm>
                <a:off x="3633446" y="2673646"/>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5" name="Freeform: Shape 1504">
                <a:extLst>
                  <a:ext uri="{FF2B5EF4-FFF2-40B4-BE49-F238E27FC236}">
                    <a16:creationId xmlns:a16="http://schemas.microsoft.com/office/drawing/2014/main" id="{5784ECC5-BE3E-4AB0-AAD1-567591616E15}"/>
                  </a:ext>
                </a:extLst>
              </p:cNvPr>
              <p:cNvSpPr/>
              <p:nvPr/>
            </p:nvSpPr>
            <p:spPr>
              <a:xfrm>
                <a:off x="3962724" y="278971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6" name="Freeform: Shape 1505">
                <a:extLst>
                  <a:ext uri="{FF2B5EF4-FFF2-40B4-BE49-F238E27FC236}">
                    <a16:creationId xmlns:a16="http://schemas.microsoft.com/office/drawing/2014/main" id="{38C34E8A-3C6F-44B4-B591-125528D8DAC3}"/>
                  </a:ext>
                </a:extLst>
              </p:cNvPr>
              <p:cNvSpPr/>
              <p:nvPr/>
            </p:nvSpPr>
            <p:spPr>
              <a:xfrm>
                <a:off x="4194858" y="289316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7" name="Freeform: Shape 1506">
                <a:extLst>
                  <a:ext uri="{FF2B5EF4-FFF2-40B4-BE49-F238E27FC236}">
                    <a16:creationId xmlns:a16="http://schemas.microsoft.com/office/drawing/2014/main" id="{5BE9D803-0E92-42C8-A49B-85838FC07F4B}"/>
                  </a:ext>
                </a:extLst>
              </p:cNvPr>
              <p:cNvSpPr/>
              <p:nvPr/>
            </p:nvSpPr>
            <p:spPr>
              <a:xfrm>
                <a:off x="4308402" y="2963814"/>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8" name="Freeform: Shape 1507">
                <a:extLst>
                  <a:ext uri="{FF2B5EF4-FFF2-40B4-BE49-F238E27FC236}">
                    <a16:creationId xmlns:a16="http://schemas.microsoft.com/office/drawing/2014/main" id="{0E4E07AB-9A55-430F-9FB8-C1659A8F24CF}"/>
                  </a:ext>
                </a:extLst>
              </p:cNvPr>
              <p:cNvSpPr/>
              <p:nvPr/>
            </p:nvSpPr>
            <p:spPr>
              <a:xfrm>
                <a:off x="4356343" y="2963814"/>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09" name="Freeform: Shape 1508">
                <a:extLst>
                  <a:ext uri="{FF2B5EF4-FFF2-40B4-BE49-F238E27FC236}">
                    <a16:creationId xmlns:a16="http://schemas.microsoft.com/office/drawing/2014/main" id="{0D30E5DF-4C46-448F-A761-CBC97F28CB00}"/>
                  </a:ext>
                </a:extLst>
              </p:cNvPr>
              <p:cNvSpPr/>
              <p:nvPr/>
            </p:nvSpPr>
            <p:spPr>
              <a:xfrm>
                <a:off x="4396714" y="30180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0" name="Freeform: Shape 1509">
                <a:extLst>
                  <a:ext uri="{FF2B5EF4-FFF2-40B4-BE49-F238E27FC236}">
                    <a16:creationId xmlns:a16="http://schemas.microsoft.com/office/drawing/2014/main" id="{4F3C7E90-BB64-44E5-AE00-2694A756961D}"/>
                  </a:ext>
                </a:extLst>
              </p:cNvPr>
              <p:cNvSpPr/>
              <p:nvPr/>
            </p:nvSpPr>
            <p:spPr>
              <a:xfrm>
                <a:off x="4442131" y="30180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1" name="Freeform: Shape 1510">
                <a:extLst>
                  <a:ext uri="{FF2B5EF4-FFF2-40B4-BE49-F238E27FC236}">
                    <a16:creationId xmlns:a16="http://schemas.microsoft.com/office/drawing/2014/main" id="{AD2D9800-0C71-4411-A708-F798F837A9E4}"/>
                  </a:ext>
                </a:extLst>
              </p:cNvPr>
              <p:cNvSpPr/>
              <p:nvPr/>
            </p:nvSpPr>
            <p:spPr>
              <a:xfrm>
                <a:off x="4498903" y="3097544"/>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2" name="Freeform: Shape 1511">
                <a:extLst>
                  <a:ext uri="{FF2B5EF4-FFF2-40B4-BE49-F238E27FC236}">
                    <a16:creationId xmlns:a16="http://schemas.microsoft.com/office/drawing/2014/main" id="{C6443560-0405-4560-B46D-F111DF5B20F3}"/>
                  </a:ext>
                </a:extLst>
              </p:cNvPr>
              <p:cNvSpPr/>
              <p:nvPr/>
            </p:nvSpPr>
            <p:spPr>
              <a:xfrm>
                <a:off x="4583431" y="323253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3" name="Freeform: Shape 1512">
                <a:extLst>
                  <a:ext uri="{FF2B5EF4-FFF2-40B4-BE49-F238E27FC236}">
                    <a16:creationId xmlns:a16="http://schemas.microsoft.com/office/drawing/2014/main" id="{3EE5C0D4-A379-44FF-BD32-1F5D0193CE2E}"/>
                  </a:ext>
                </a:extLst>
              </p:cNvPr>
              <p:cNvSpPr/>
              <p:nvPr/>
            </p:nvSpPr>
            <p:spPr>
              <a:xfrm>
                <a:off x="4625063" y="3285522"/>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4" name="Freeform: Shape 1513">
                <a:extLst>
                  <a:ext uri="{FF2B5EF4-FFF2-40B4-BE49-F238E27FC236}">
                    <a16:creationId xmlns:a16="http://schemas.microsoft.com/office/drawing/2014/main" id="{EC52B7EB-0473-4566-93AC-054BCE4F15FB}"/>
                  </a:ext>
                </a:extLst>
              </p:cNvPr>
              <p:cNvSpPr/>
              <p:nvPr/>
            </p:nvSpPr>
            <p:spPr>
              <a:xfrm>
                <a:off x="4725991" y="3370049"/>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5" name="Freeform: Shape 1514">
                <a:extLst>
                  <a:ext uri="{FF2B5EF4-FFF2-40B4-BE49-F238E27FC236}">
                    <a16:creationId xmlns:a16="http://schemas.microsoft.com/office/drawing/2014/main" id="{FDC477A2-ECB6-45E0-A977-A0F427855118}"/>
                  </a:ext>
                </a:extLst>
              </p:cNvPr>
              <p:cNvSpPr/>
              <p:nvPr/>
            </p:nvSpPr>
            <p:spPr>
              <a:xfrm>
                <a:off x="4782763" y="3370049"/>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6" name="Freeform: Shape 1515">
                <a:extLst>
                  <a:ext uri="{FF2B5EF4-FFF2-40B4-BE49-F238E27FC236}">
                    <a16:creationId xmlns:a16="http://schemas.microsoft.com/office/drawing/2014/main" id="{274DFD5D-DFBD-49A8-9C74-E53D3EDEEA20}"/>
                  </a:ext>
                </a:extLst>
              </p:cNvPr>
              <p:cNvSpPr/>
              <p:nvPr/>
            </p:nvSpPr>
            <p:spPr>
              <a:xfrm>
                <a:off x="4829442" y="3370049"/>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7" name="Freeform: Shape 1516">
                <a:extLst>
                  <a:ext uri="{FF2B5EF4-FFF2-40B4-BE49-F238E27FC236}">
                    <a16:creationId xmlns:a16="http://schemas.microsoft.com/office/drawing/2014/main" id="{1518898E-EAFA-46CD-AC17-5517842FCED7}"/>
                  </a:ext>
                </a:extLst>
              </p:cNvPr>
              <p:cNvSpPr/>
              <p:nvPr/>
            </p:nvSpPr>
            <p:spPr>
              <a:xfrm>
                <a:off x="4854674" y="3400328"/>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8" name="Freeform: Shape 1517">
                <a:extLst>
                  <a:ext uri="{FF2B5EF4-FFF2-40B4-BE49-F238E27FC236}">
                    <a16:creationId xmlns:a16="http://schemas.microsoft.com/office/drawing/2014/main" id="{C3A64498-451C-40C9-80E6-5F0237814AA5}"/>
                  </a:ext>
                </a:extLst>
              </p:cNvPr>
              <p:cNvSpPr/>
              <p:nvPr/>
            </p:nvSpPr>
            <p:spPr>
              <a:xfrm>
                <a:off x="4897569" y="3400328"/>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19" name="Freeform: Shape 1518">
                <a:extLst>
                  <a:ext uri="{FF2B5EF4-FFF2-40B4-BE49-F238E27FC236}">
                    <a16:creationId xmlns:a16="http://schemas.microsoft.com/office/drawing/2014/main" id="{4F2D6E10-2D3F-4C40-B80C-85F449067DE5}"/>
                  </a:ext>
                </a:extLst>
              </p:cNvPr>
              <p:cNvSpPr/>
              <p:nvPr/>
            </p:nvSpPr>
            <p:spPr>
              <a:xfrm>
                <a:off x="4925324" y="3400328"/>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0" name="Freeform: Shape 1519">
                <a:extLst>
                  <a:ext uri="{FF2B5EF4-FFF2-40B4-BE49-F238E27FC236}">
                    <a16:creationId xmlns:a16="http://schemas.microsoft.com/office/drawing/2014/main" id="{2C7A0008-ED95-4523-B8CF-0E8D3B2F821C}"/>
                  </a:ext>
                </a:extLst>
              </p:cNvPr>
              <p:cNvSpPr/>
              <p:nvPr/>
            </p:nvSpPr>
            <p:spPr>
              <a:xfrm>
                <a:off x="5094378" y="3465931"/>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1" name="Freeform: Shape 1520">
                <a:extLst>
                  <a:ext uri="{FF2B5EF4-FFF2-40B4-BE49-F238E27FC236}">
                    <a16:creationId xmlns:a16="http://schemas.microsoft.com/office/drawing/2014/main" id="{19E1422D-E734-4FE2-996E-541E005EF03C}"/>
                  </a:ext>
                </a:extLst>
              </p:cNvPr>
              <p:cNvSpPr/>
              <p:nvPr/>
            </p:nvSpPr>
            <p:spPr>
              <a:xfrm>
                <a:off x="5238201" y="359713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2" name="Freeform: Shape 1521">
                <a:extLst>
                  <a:ext uri="{FF2B5EF4-FFF2-40B4-BE49-F238E27FC236}">
                    <a16:creationId xmlns:a16="http://schemas.microsoft.com/office/drawing/2014/main" id="{A4738145-97B3-4E0B-85AB-43CA8276E5E5}"/>
                  </a:ext>
                </a:extLst>
              </p:cNvPr>
              <p:cNvSpPr/>
              <p:nvPr/>
            </p:nvSpPr>
            <p:spPr>
              <a:xfrm>
                <a:off x="5335344" y="359713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3" name="Freeform: Shape 1522">
                <a:extLst>
                  <a:ext uri="{FF2B5EF4-FFF2-40B4-BE49-F238E27FC236}">
                    <a16:creationId xmlns:a16="http://schemas.microsoft.com/office/drawing/2014/main" id="{A0209117-C7AB-4607-8344-247982F8C9C4}"/>
                  </a:ext>
                </a:extLst>
              </p:cNvPr>
              <p:cNvSpPr/>
              <p:nvPr/>
            </p:nvSpPr>
            <p:spPr>
              <a:xfrm>
                <a:off x="5432487" y="363120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4" name="Freeform: Shape 1523">
                <a:extLst>
                  <a:ext uri="{FF2B5EF4-FFF2-40B4-BE49-F238E27FC236}">
                    <a16:creationId xmlns:a16="http://schemas.microsoft.com/office/drawing/2014/main" id="{331F7BDD-6D0D-49FB-8F42-35CA794C8337}"/>
                  </a:ext>
                </a:extLst>
              </p:cNvPr>
              <p:cNvSpPr/>
              <p:nvPr/>
            </p:nvSpPr>
            <p:spPr>
              <a:xfrm>
                <a:off x="5489259" y="363120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5" name="Freeform: Shape 1524">
                <a:extLst>
                  <a:ext uri="{FF2B5EF4-FFF2-40B4-BE49-F238E27FC236}">
                    <a16:creationId xmlns:a16="http://schemas.microsoft.com/office/drawing/2014/main" id="{FFAD01DE-6070-44F3-BEB1-9C49A9616658}"/>
                  </a:ext>
                </a:extLst>
              </p:cNvPr>
              <p:cNvSpPr/>
              <p:nvPr/>
            </p:nvSpPr>
            <p:spPr>
              <a:xfrm>
                <a:off x="5558647" y="363120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6" name="Freeform: Shape 1525">
                <a:extLst>
                  <a:ext uri="{FF2B5EF4-FFF2-40B4-BE49-F238E27FC236}">
                    <a16:creationId xmlns:a16="http://schemas.microsoft.com/office/drawing/2014/main" id="{BBC19230-9D6C-4FBD-B414-67F0C6A06110}"/>
                  </a:ext>
                </a:extLst>
              </p:cNvPr>
              <p:cNvSpPr/>
              <p:nvPr/>
            </p:nvSpPr>
            <p:spPr>
              <a:xfrm>
                <a:off x="5590187" y="367031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7" name="Freeform: Shape 1526">
                <a:extLst>
                  <a:ext uri="{FF2B5EF4-FFF2-40B4-BE49-F238E27FC236}">
                    <a16:creationId xmlns:a16="http://schemas.microsoft.com/office/drawing/2014/main" id="{167036B1-99C6-4A53-B168-AE84D1582865}"/>
                  </a:ext>
                </a:extLst>
              </p:cNvPr>
              <p:cNvSpPr/>
              <p:nvPr/>
            </p:nvSpPr>
            <p:spPr>
              <a:xfrm>
                <a:off x="5631820" y="3670310"/>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8" name="Freeform: Shape 1527">
                <a:extLst>
                  <a:ext uri="{FF2B5EF4-FFF2-40B4-BE49-F238E27FC236}">
                    <a16:creationId xmlns:a16="http://schemas.microsoft.com/office/drawing/2014/main" id="{6873A5FE-76F6-4276-AB36-8DB1F8B03FAA}"/>
                  </a:ext>
                </a:extLst>
              </p:cNvPr>
              <p:cNvSpPr/>
              <p:nvPr/>
            </p:nvSpPr>
            <p:spPr>
              <a:xfrm>
                <a:off x="5659575" y="367031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29" name="Freeform: Shape 1528">
                <a:extLst>
                  <a:ext uri="{FF2B5EF4-FFF2-40B4-BE49-F238E27FC236}">
                    <a16:creationId xmlns:a16="http://schemas.microsoft.com/office/drawing/2014/main" id="{7C1CE2E8-D9C2-4C6E-B753-48420F9350F0}"/>
                  </a:ext>
                </a:extLst>
              </p:cNvPr>
              <p:cNvSpPr/>
              <p:nvPr/>
            </p:nvSpPr>
            <p:spPr>
              <a:xfrm>
                <a:off x="5746625" y="370942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0" name="Freeform: Shape 1529">
                <a:extLst>
                  <a:ext uri="{FF2B5EF4-FFF2-40B4-BE49-F238E27FC236}">
                    <a16:creationId xmlns:a16="http://schemas.microsoft.com/office/drawing/2014/main" id="{C54AA0A4-26DE-4B54-A5B1-326CBE91ACC8}"/>
                  </a:ext>
                </a:extLst>
              </p:cNvPr>
              <p:cNvSpPr/>
              <p:nvPr/>
            </p:nvSpPr>
            <p:spPr>
              <a:xfrm>
                <a:off x="5846291" y="3757360"/>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1" name="Freeform: Shape 1530">
                <a:extLst>
                  <a:ext uri="{FF2B5EF4-FFF2-40B4-BE49-F238E27FC236}">
                    <a16:creationId xmlns:a16="http://schemas.microsoft.com/office/drawing/2014/main" id="{83FDACB1-D4B7-4BB7-BA70-24C51AC0F215}"/>
                  </a:ext>
                </a:extLst>
              </p:cNvPr>
              <p:cNvSpPr/>
              <p:nvPr/>
            </p:nvSpPr>
            <p:spPr>
              <a:xfrm>
                <a:off x="5867739" y="38065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2" name="Freeform: Shape 1531">
                <a:extLst>
                  <a:ext uri="{FF2B5EF4-FFF2-40B4-BE49-F238E27FC236}">
                    <a16:creationId xmlns:a16="http://schemas.microsoft.com/office/drawing/2014/main" id="{BC394230-D71F-4952-8937-CDAB6FCC0B1E}"/>
                  </a:ext>
                </a:extLst>
              </p:cNvPr>
              <p:cNvSpPr/>
              <p:nvPr/>
            </p:nvSpPr>
            <p:spPr>
              <a:xfrm>
                <a:off x="5937127" y="385450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3" name="Freeform: Shape 1532">
                <a:extLst>
                  <a:ext uri="{FF2B5EF4-FFF2-40B4-BE49-F238E27FC236}">
                    <a16:creationId xmlns:a16="http://schemas.microsoft.com/office/drawing/2014/main" id="{7CFA73A2-4E30-4527-9DDE-03A3CB22535E}"/>
                  </a:ext>
                </a:extLst>
              </p:cNvPr>
              <p:cNvSpPr/>
              <p:nvPr/>
            </p:nvSpPr>
            <p:spPr>
              <a:xfrm>
                <a:off x="6029223" y="389487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4" name="Freeform: Shape 1533">
                <a:extLst>
                  <a:ext uri="{FF2B5EF4-FFF2-40B4-BE49-F238E27FC236}">
                    <a16:creationId xmlns:a16="http://schemas.microsoft.com/office/drawing/2014/main" id="{C232A3DE-DD57-4C6F-BA1A-4356046534D2}"/>
                  </a:ext>
                </a:extLst>
              </p:cNvPr>
              <p:cNvSpPr/>
              <p:nvPr/>
            </p:nvSpPr>
            <p:spPr>
              <a:xfrm>
                <a:off x="6085995" y="389487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5" name="Freeform: Shape 1534">
                <a:extLst>
                  <a:ext uri="{FF2B5EF4-FFF2-40B4-BE49-F238E27FC236}">
                    <a16:creationId xmlns:a16="http://schemas.microsoft.com/office/drawing/2014/main" id="{66F8AD45-99AD-4FD2-A614-E43785BF879D}"/>
                  </a:ext>
                </a:extLst>
              </p:cNvPr>
              <p:cNvSpPr/>
              <p:nvPr/>
            </p:nvSpPr>
            <p:spPr>
              <a:xfrm>
                <a:off x="6150337" y="395543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6" name="Freeform: Shape 1535">
                <a:extLst>
                  <a:ext uri="{FF2B5EF4-FFF2-40B4-BE49-F238E27FC236}">
                    <a16:creationId xmlns:a16="http://schemas.microsoft.com/office/drawing/2014/main" id="{97BADE97-2F07-46FB-970D-378EE9BF7C45}"/>
                  </a:ext>
                </a:extLst>
              </p:cNvPr>
              <p:cNvSpPr/>
              <p:nvPr/>
            </p:nvSpPr>
            <p:spPr>
              <a:xfrm>
                <a:off x="6228556" y="40185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7" name="Freeform: Shape 1536">
                <a:extLst>
                  <a:ext uri="{FF2B5EF4-FFF2-40B4-BE49-F238E27FC236}">
                    <a16:creationId xmlns:a16="http://schemas.microsoft.com/office/drawing/2014/main" id="{A92F6E42-6589-4868-BFC0-4DF33553900A}"/>
                  </a:ext>
                </a:extLst>
              </p:cNvPr>
              <p:cNvSpPr/>
              <p:nvPr/>
            </p:nvSpPr>
            <p:spPr>
              <a:xfrm>
                <a:off x="6270189" y="40185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8" name="Freeform: Shape 1537">
                <a:extLst>
                  <a:ext uri="{FF2B5EF4-FFF2-40B4-BE49-F238E27FC236}">
                    <a16:creationId xmlns:a16="http://schemas.microsoft.com/office/drawing/2014/main" id="{6A12B68D-ACFD-43FA-8674-09A76D8691F1}"/>
                  </a:ext>
                </a:extLst>
              </p:cNvPr>
              <p:cNvSpPr/>
              <p:nvPr/>
            </p:nvSpPr>
            <p:spPr>
              <a:xfrm>
                <a:off x="6313083" y="4018511"/>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39" name="Freeform: Shape 1538">
                <a:extLst>
                  <a:ext uri="{FF2B5EF4-FFF2-40B4-BE49-F238E27FC236}">
                    <a16:creationId xmlns:a16="http://schemas.microsoft.com/office/drawing/2014/main" id="{70E0BF08-C515-401C-8102-F1B2B03A4270}"/>
                  </a:ext>
                </a:extLst>
              </p:cNvPr>
              <p:cNvSpPr/>
              <p:nvPr/>
            </p:nvSpPr>
            <p:spPr>
              <a:xfrm>
                <a:off x="6354716" y="40185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0" name="Freeform: Shape 1539">
                <a:extLst>
                  <a:ext uri="{FF2B5EF4-FFF2-40B4-BE49-F238E27FC236}">
                    <a16:creationId xmlns:a16="http://schemas.microsoft.com/office/drawing/2014/main" id="{C5ECE797-2C5D-4ED1-A0E1-1487A5D57ADD}"/>
                  </a:ext>
                </a:extLst>
              </p:cNvPr>
              <p:cNvSpPr/>
              <p:nvPr/>
            </p:nvSpPr>
            <p:spPr>
              <a:xfrm>
                <a:off x="6425366" y="410177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7"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1" name="Freeform: Shape 1540">
                <a:extLst>
                  <a:ext uri="{FF2B5EF4-FFF2-40B4-BE49-F238E27FC236}">
                    <a16:creationId xmlns:a16="http://schemas.microsoft.com/office/drawing/2014/main" id="{E1F46CBC-E2E8-4D0D-AAD4-CDBA310AA62D}"/>
                  </a:ext>
                </a:extLst>
              </p:cNvPr>
              <p:cNvSpPr/>
              <p:nvPr/>
            </p:nvSpPr>
            <p:spPr>
              <a:xfrm>
                <a:off x="6466998" y="41017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2" name="Freeform: Shape 1541">
                <a:extLst>
                  <a:ext uri="{FF2B5EF4-FFF2-40B4-BE49-F238E27FC236}">
                    <a16:creationId xmlns:a16="http://schemas.microsoft.com/office/drawing/2014/main" id="{AF01287F-90B5-44DF-89B6-AAD52C2E4C66}"/>
                  </a:ext>
                </a:extLst>
              </p:cNvPr>
              <p:cNvSpPr/>
              <p:nvPr/>
            </p:nvSpPr>
            <p:spPr>
              <a:xfrm>
                <a:off x="6593158" y="41017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3" name="Freeform: Shape 1542">
                <a:extLst>
                  <a:ext uri="{FF2B5EF4-FFF2-40B4-BE49-F238E27FC236}">
                    <a16:creationId xmlns:a16="http://schemas.microsoft.com/office/drawing/2014/main" id="{05FDC455-BA28-455B-A587-A0902E5E4A34}"/>
                  </a:ext>
                </a:extLst>
              </p:cNvPr>
              <p:cNvSpPr/>
              <p:nvPr/>
            </p:nvSpPr>
            <p:spPr>
              <a:xfrm>
                <a:off x="6796276"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4" name="Freeform: Shape 1543">
                <a:extLst>
                  <a:ext uri="{FF2B5EF4-FFF2-40B4-BE49-F238E27FC236}">
                    <a16:creationId xmlns:a16="http://schemas.microsoft.com/office/drawing/2014/main" id="{A0529BBA-EA11-4DCD-9549-7C8F7AB791DB}"/>
                  </a:ext>
                </a:extLst>
              </p:cNvPr>
              <p:cNvSpPr/>
              <p:nvPr/>
            </p:nvSpPr>
            <p:spPr>
              <a:xfrm>
                <a:off x="6837908"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5" name="Freeform: Shape 1544">
                <a:extLst>
                  <a:ext uri="{FF2B5EF4-FFF2-40B4-BE49-F238E27FC236}">
                    <a16:creationId xmlns:a16="http://schemas.microsoft.com/office/drawing/2014/main" id="{2F4842AF-792C-4962-A721-B4B90D3083B2}"/>
                  </a:ext>
                </a:extLst>
              </p:cNvPr>
              <p:cNvSpPr/>
              <p:nvPr/>
            </p:nvSpPr>
            <p:spPr>
              <a:xfrm>
                <a:off x="7048596"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6" name="Freeform: Shape 1545">
                <a:extLst>
                  <a:ext uri="{FF2B5EF4-FFF2-40B4-BE49-F238E27FC236}">
                    <a16:creationId xmlns:a16="http://schemas.microsoft.com/office/drawing/2014/main" id="{7DCB742B-694B-49E4-896C-892787B568A6}"/>
                  </a:ext>
                </a:extLst>
              </p:cNvPr>
              <p:cNvSpPr/>
              <p:nvPr/>
            </p:nvSpPr>
            <p:spPr>
              <a:xfrm>
                <a:off x="7090228" y="425947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547" name="Freeform: Shape 1546">
                <a:extLst>
                  <a:ext uri="{FF2B5EF4-FFF2-40B4-BE49-F238E27FC236}">
                    <a16:creationId xmlns:a16="http://schemas.microsoft.com/office/drawing/2014/main" id="{4969ADF1-8A01-4078-8336-CA55C38CEB26}"/>
                  </a:ext>
                </a:extLst>
              </p:cNvPr>
              <p:cNvSpPr/>
              <p:nvPr/>
            </p:nvSpPr>
            <p:spPr>
              <a:xfrm>
                <a:off x="7762661" y="425947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tx2"/>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grpSp>
          <p:nvGrpSpPr>
            <p:cNvPr id="1468" name="Graphic 100">
              <a:extLst>
                <a:ext uri="{FF2B5EF4-FFF2-40B4-BE49-F238E27FC236}">
                  <a16:creationId xmlns:a16="http://schemas.microsoft.com/office/drawing/2014/main" id="{E6542008-46E5-48DD-A801-FF08EC305A7D}"/>
                </a:ext>
              </a:extLst>
            </p:cNvPr>
            <p:cNvGrpSpPr/>
            <p:nvPr/>
          </p:nvGrpSpPr>
          <p:grpSpPr>
            <a:xfrm>
              <a:off x="1135940" y="2261255"/>
              <a:ext cx="4461960" cy="2117826"/>
              <a:chOff x="990000" y="1597507"/>
              <a:chExt cx="6725585" cy="2839860"/>
            </a:xfrm>
          </p:grpSpPr>
          <p:sp>
            <p:nvSpPr>
              <p:cNvPr id="1469" name="Freeform: Shape 1468">
                <a:extLst>
                  <a:ext uri="{FF2B5EF4-FFF2-40B4-BE49-F238E27FC236}">
                    <a16:creationId xmlns:a16="http://schemas.microsoft.com/office/drawing/2014/main" id="{66FE1DC1-7FCB-44DA-B8F4-39D458A772E1}"/>
                  </a:ext>
                </a:extLst>
              </p:cNvPr>
              <p:cNvSpPr/>
              <p:nvPr/>
            </p:nvSpPr>
            <p:spPr>
              <a:xfrm>
                <a:off x="990000" y="1641664"/>
                <a:ext cx="6670076" cy="2746502"/>
              </a:xfrm>
              <a:custGeom>
                <a:avLst/>
                <a:gdLst>
                  <a:gd name="connsiteX0" fmla="*/ 6670077 w 6670076"/>
                  <a:gd name="connsiteY0" fmla="*/ 2746502 h 2746502"/>
                  <a:gd name="connsiteX1" fmla="*/ 5260870 w 6670076"/>
                  <a:gd name="connsiteY1" fmla="*/ 2746502 h 2746502"/>
                  <a:gd name="connsiteX2" fmla="*/ 5260870 w 6670076"/>
                  <a:gd name="connsiteY2" fmla="*/ 2654406 h 2746502"/>
                  <a:gd name="connsiteX3" fmla="*/ 4685580 w 6670076"/>
                  <a:gd name="connsiteY3" fmla="*/ 2654406 h 2746502"/>
                  <a:gd name="connsiteX4" fmla="*/ 4685580 w 6670076"/>
                  <a:gd name="connsiteY4" fmla="*/ 2569878 h 2746502"/>
                  <a:gd name="connsiteX5" fmla="*/ 4492556 w 6670076"/>
                  <a:gd name="connsiteY5" fmla="*/ 2569878 h 2746502"/>
                  <a:gd name="connsiteX6" fmla="*/ 4492556 w 6670076"/>
                  <a:gd name="connsiteY6" fmla="*/ 2504275 h 2746502"/>
                  <a:gd name="connsiteX7" fmla="*/ 4274299 w 6670076"/>
                  <a:gd name="connsiteY7" fmla="*/ 2504275 h 2746502"/>
                  <a:gd name="connsiteX8" fmla="*/ 4274299 w 6670076"/>
                  <a:gd name="connsiteY8" fmla="*/ 2429841 h 2746502"/>
                  <a:gd name="connsiteX9" fmla="*/ 4057304 w 6670076"/>
                  <a:gd name="connsiteY9" fmla="*/ 2429841 h 2746502"/>
                  <a:gd name="connsiteX10" fmla="*/ 4057304 w 6670076"/>
                  <a:gd name="connsiteY10" fmla="*/ 2371807 h 2746502"/>
                  <a:gd name="connsiteX11" fmla="*/ 4033334 w 6670076"/>
                  <a:gd name="connsiteY11" fmla="*/ 2371807 h 2746502"/>
                  <a:gd name="connsiteX12" fmla="*/ 4033334 w 6670076"/>
                  <a:gd name="connsiteY12" fmla="*/ 2303681 h 2746502"/>
                  <a:gd name="connsiteX13" fmla="*/ 3897081 w 6670076"/>
                  <a:gd name="connsiteY13" fmla="*/ 2303681 h 2746502"/>
                  <a:gd name="connsiteX14" fmla="*/ 3897081 w 6670076"/>
                  <a:gd name="connsiteY14" fmla="*/ 2246909 h 2746502"/>
                  <a:gd name="connsiteX15" fmla="*/ 3856710 w 6670076"/>
                  <a:gd name="connsiteY15" fmla="*/ 2246909 h 2746502"/>
                  <a:gd name="connsiteX16" fmla="*/ 3856710 w 6670076"/>
                  <a:gd name="connsiteY16" fmla="*/ 2209061 h 2746502"/>
                  <a:gd name="connsiteX17" fmla="*/ 3839047 w 6670076"/>
                  <a:gd name="connsiteY17" fmla="*/ 2209061 h 2746502"/>
                  <a:gd name="connsiteX18" fmla="*/ 3839047 w 6670076"/>
                  <a:gd name="connsiteY18" fmla="*/ 2128319 h 2746502"/>
                  <a:gd name="connsiteX19" fmla="*/ 3701533 w 6670076"/>
                  <a:gd name="connsiteY19" fmla="*/ 2128319 h 2746502"/>
                  <a:gd name="connsiteX20" fmla="*/ 3701533 w 6670076"/>
                  <a:gd name="connsiteY20" fmla="*/ 2077854 h 2746502"/>
                  <a:gd name="connsiteX21" fmla="*/ 3662423 w 6670076"/>
                  <a:gd name="connsiteY21" fmla="*/ 2077854 h 2746502"/>
                  <a:gd name="connsiteX22" fmla="*/ 3662423 w 6670076"/>
                  <a:gd name="connsiteY22" fmla="*/ 2014775 h 2746502"/>
                  <a:gd name="connsiteX23" fmla="*/ 3400011 w 6670076"/>
                  <a:gd name="connsiteY23" fmla="*/ 2014775 h 2746502"/>
                  <a:gd name="connsiteX24" fmla="*/ 3400011 w 6670076"/>
                  <a:gd name="connsiteY24" fmla="*/ 1971880 h 2746502"/>
                  <a:gd name="connsiteX25" fmla="*/ 3180492 w 6670076"/>
                  <a:gd name="connsiteY25" fmla="*/ 1971880 h 2746502"/>
                  <a:gd name="connsiteX26" fmla="*/ 3180492 w 6670076"/>
                  <a:gd name="connsiteY26" fmla="*/ 1925201 h 2746502"/>
                  <a:gd name="connsiteX27" fmla="*/ 3087134 w 6670076"/>
                  <a:gd name="connsiteY27" fmla="*/ 1925201 h 2746502"/>
                  <a:gd name="connsiteX28" fmla="*/ 3087134 w 6670076"/>
                  <a:gd name="connsiteY28" fmla="*/ 1844459 h 2746502"/>
                  <a:gd name="connsiteX29" fmla="*/ 3007653 w 6670076"/>
                  <a:gd name="connsiteY29" fmla="*/ 1844459 h 2746502"/>
                  <a:gd name="connsiteX30" fmla="*/ 3007653 w 6670076"/>
                  <a:gd name="connsiteY30" fmla="*/ 1792733 h 2746502"/>
                  <a:gd name="connsiteX31" fmla="*/ 2976113 w 6670076"/>
                  <a:gd name="connsiteY31" fmla="*/ 1792733 h 2746502"/>
                  <a:gd name="connsiteX32" fmla="*/ 2976113 w 6670076"/>
                  <a:gd name="connsiteY32" fmla="*/ 1758670 h 2746502"/>
                  <a:gd name="connsiteX33" fmla="*/ 2925649 w 6670076"/>
                  <a:gd name="connsiteY33" fmla="*/ 1758670 h 2746502"/>
                  <a:gd name="connsiteX34" fmla="*/ 2925649 w 6670076"/>
                  <a:gd name="connsiteY34" fmla="*/ 1706944 h 2746502"/>
                  <a:gd name="connsiteX35" fmla="*/ 2855000 w 6670076"/>
                  <a:gd name="connsiteY35" fmla="*/ 1706944 h 2746502"/>
                  <a:gd name="connsiteX36" fmla="*/ 2855000 w 6670076"/>
                  <a:gd name="connsiteY36" fmla="*/ 1670358 h 2746502"/>
                  <a:gd name="connsiteX37" fmla="*/ 2813367 w 6670076"/>
                  <a:gd name="connsiteY37" fmla="*/ 1670358 h 2746502"/>
                  <a:gd name="connsiteX38" fmla="*/ 2813367 w 6670076"/>
                  <a:gd name="connsiteY38" fmla="*/ 1637556 h 2746502"/>
                  <a:gd name="connsiteX39" fmla="*/ 2789397 w 6670076"/>
                  <a:gd name="connsiteY39" fmla="*/ 1637556 h 2746502"/>
                  <a:gd name="connsiteX40" fmla="*/ 2789397 w 6670076"/>
                  <a:gd name="connsiteY40" fmla="*/ 1571953 h 2746502"/>
                  <a:gd name="connsiteX41" fmla="*/ 2670806 w 6670076"/>
                  <a:gd name="connsiteY41" fmla="*/ 1571953 h 2746502"/>
                  <a:gd name="connsiteX42" fmla="*/ 2670806 w 6670076"/>
                  <a:gd name="connsiteY42" fmla="*/ 1534105 h 2746502"/>
                  <a:gd name="connsiteX43" fmla="*/ 2545908 w 6670076"/>
                  <a:gd name="connsiteY43" fmla="*/ 1534105 h 2746502"/>
                  <a:gd name="connsiteX44" fmla="*/ 2545908 w 6670076"/>
                  <a:gd name="connsiteY44" fmla="*/ 1489949 h 2746502"/>
                  <a:gd name="connsiteX45" fmla="*/ 2490397 w 6670076"/>
                  <a:gd name="connsiteY45" fmla="*/ 1489949 h 2746502"/>
                  <a:gd name="connsiteX46" fmla="*/ 2490397 w 6670076"/>
                  <a:gd name="connsiteY46" fmla="*/ 1402899 h 2746502"/>
                  <a:gd name="connsiteX47" fmla="*/ 2421009 w 6670076"/>
                  <a:gd name="connsiteY47" fmla="*/ 1402899 h 2746502"/>
                  <a:gd name="connsiteX48" fmla="*/ 2421009 w 6670076"/>
                  <a:gd name="connsiteY48" fmla="*/ 1363789 h 2746502"/>
                  <a:gd name="connsiteX49" fmla="*/ 2385685 w 6670076"/>
                  <a:gd name="connsiteY49" fmla="*/ 1363789 h 2746502"/>
                  <a:gd name="connsiteX50" fmla="*/ 2385685 w 6670076"/>
                  <a:gd name="connsiteY50" fmla="*/ 1309540 h 2746502"/>
                  <a:gd name="connsiteX51" fmla="*/ 2316297 w 6670076"/>
                  <a:gd name="connsiteY51" fmla="*/ 1309540 h 2746502"/>
                  <a:gd name="connsiteX52" fmla="*/ 2316297 w 6670076"/>
                  <a:gd name="connsiteY52" fmla="*/ 1223752 h 2746502"/>
                  <a:gd name="connsiteX53" fmla="*/ 2176259 w 6670076"/>
                  <a:gd name="connsiteY53" fmla="*/ 1223752 h 2746502"/>
                  <a:gd name="connsiteX54" fmla="*/ 2176259 w 6670076"/>
                  <a:gd name="connsiteY54" fmla="*/ 1137963 h 2746502"/>
                  <a:gd name="connsiteX55" fmla="*/ 2118226 w 6670076"/>
                  <a:gd name="connsiteY55" fmla="*/ 1137963 h 2746502"/>
                  <a:gd name="connsiteX56" fmla="*/ 2118226 w 6670076"/>
                  <a:gd name="connsiteY56" fmla="*/ 1102638 h 2746502"/>
                  <a:gd name="connsiteX57" fmla="*/ 2108133 w 6670076"/>
                  <a:gd name="connsiteY57" fmla="*/ 1102638 h 2746502"/>
                  <a:gd name="connsiteX58" fmla="*/ 2108133 w 6670076"/>
                  <a:gd name="connsiteY58" fmla="*/ 1053436 h 2746502"/>
                  <a:gd name="connsiteX59" fmla="*/ 2026129 w 6670076"/>
                  <a:gd name="connsiteY59" fmla="*/ 1053436 h 2746502"/>
                  <a:gd name="connsiteX60" fmla="*/ 2026129 w 6670076"/>
                  <a:gd name="connsiteY60" fmla="*/ 1016849 h 2746502"/>
                  <a:gd name="connsiteX61" fmla="*/ 1995850 w 6670076"/>
                  <a:gd name="connsiteY61" fmla="*/ 1016849 h 2746502"/>
                  <a:gd name="connsiteX62" fmla="*/ 1995850 w 6670076"/>
                  <a:gd name="connsiteY62" fmla="*/ 968909 h 2746502"/>
                  <a:gd name="connsiteX63" fmla="*/ 1912585 w 6670076"/>
                  <a:gd name="connsiteY63" fmla="*/ 968909 h 2746502"/>
                  <a:gd name="connsiteX64" fmla="*/ 1912585 w 6670076"/>
                  <a:gd name="connsiteY64" fmla="*/ 928537 h 2746502"/>
                  <a:gd name="connsiteX65" fmla="*/ 1831842 w 6670076"/>
                  <a:gd name="connsiteY65" fmla="*/ 928537 h 2746502"/>
                  <a:gd name="connsiteX66" fmla="*/ 1831842 w 6670076"/>
                  <a:gd name="connsiteY66" fmla="*/ 879335 h 2746502"/>
                  <a:gd name="connsiteX67" fmla="*/ 1786425 w 6670076"/>
                  <a:gd name="connsiteY67" fmla="*/ 879335 h 2746502"/>
                  <a:gd name="connsiteX68" fmla="*/ 1786425 w 6670076"/>
                  <a:gd name="connsiteY68" fmla="*/ 836441 h 2746502"/>
                  <a:gd name="connsiteX69" fmla="*/ 1674142 w 6670076"/>
                  <a:gd name="connsiteY69" fmla="*/ 836441 h 2746502"/>
                  <a:gd name="connsiteX70" fmla="*/ 1674142 w 6670076"/>
                  <a:gd name="connsiteY70" fmla="*/ 785977 h 2746502"/>
                  <a:gd name="connsiteX71" fmla="*/ 1619894 w 6670076"/>
                  <a:gd name="connsiteY71" fmla="*/ 785977 h 2746502"/>
                  <a:gd name="connsiteX72" fmla="*/ 1619894 w 6670076"/>
                  <a:gd name="connsiteY72" fmla="*/ 746867 h 2746502"/>
                  <a:gd name="connsiteX73" fmla="*/ 1582046 w 6670076"/>
                  <a:gd name="connsiteY73" fmla="*/ 746867 h 2746502"/>
                  <a:gd name="connsiteX74" fmla="*/ 1582046 w 6670076"/>
                  <a:gd name="connsiteY74" fmla="*/ 709019 h 2746502"/>
                  <a:gd name="connsiteX75" fmla="*/ 1518966 w 6670076"/>
                  <a:gd name="connsiteY75" fmla="*/ 709019 h 2746502"/>
                  <a:gd name="connsiteX76" fmla="*/ 1518966 w 6670076"/>
                  <a:gd name="connsiteY76" fmla="*/ 667386 h 2746502"/>
                  <a:gd name="connsiteX77" fmla="*/ 1469763 w 6670076"/>
                  <a:gd name="connsiteY77" fmla="*/ 667386 h 2746502"/>
                  <a:gd name="connsiteX78" fmla="*/ 1469763 w 6670076"/>
                  <a:gd name="connsiteY78" fmla="*/ 620707 h 2746502"/>
                  <a:gd name="connsiteX79" fmla="*/ 1426869 w 6670076"/>
                  <a:gd name="connsiteY79" fmla="*/ 620707 h 2746502"/>
                  <a:gd name="connsiteX80" fmla="*/ 1426869 w 6670076"/>
                  <a:gd name="connsiteY80" fmla="*/ 571505 h 2746502"/>
                  <a:gd name="connsiteX81" fmla="*/ 1112731 w 6670076"/>
                  <a:gd name="connsiteY81" fmla="*/ 571505 h 2746502"/>
                  <a:gd name="connsiteX82" fmla="*/ 1112731 w 6670076"/>
                  <a:gd name="connsiteY82" fmla="*/ 513471 h 2746502"/>
                  <a:gd name="connsiteX83" fmla="*/ 1097592 w 6670076"/>
                  <a:gd name="connsiteY83" fmla="*/ 513471 h 2746502"/>
                  <a:gd name="connsiteX84" fmla="*/ 1097592 w 6670076"/>
                  <a:gd name="connsiteY84" fmla="*/ 433990 h 2746502"/>
                  <a:gd name="connsiteX85" fmla="*/ 970170 w 6670076"/>
                  <a:gd name="connsiteY85" fmla="*/ 433990 h 2746502"/>
                  <a:gd name="connsiteX86" fmla="*/ 970170 w 6670076"/>
                  <a:gd name="connsiteY86" fmla="*/ 396142 h 2746502"/>
                  <a:gd name="connsiteX87" fmla="*/ 931060 w 6670076"/>
                  <a:gd name="connsiteY87" fmla="*/ 396142 h 2746502"/>
                  <a:gd name="connsiteX88" fmla="*/ 931060 w 6670076"/>
                  <a:gd name="connsiteY88" fmla="*/ 340632 h 2746502"/>
                  <a:gd name="connsiteX89" fmla="*/ 760744 w 6670076"/>
                  <a:gd name="connsiteY89" fmla="*/ 340632 h 2746502"/>
                  <a:gd name="connsiteX90" fmla="*/ 760744 w 6670076"/>
                  <a:gd name="connsiteY90" fmla="*/ 254843 h 2746502"/>
                  <a:gd name="connsiteX91" fmla="*/ 589167 w 6670076"/>
                  <a:gd name="connsiteY91" fmla="*/ 254843 h 2746502"/>
                  <a:gd name="connsiteX92" fmla="*/ 589167 w 6670076"/>
                  <a:gd name="connsiteY92" fmla="*/ 223303 h 2746502"/>
                  <a:gd name="connsiteX93" fmla="*/ 552581 w 6670076"/>
                  <a:gd name="connsiteY93" fmla="*/ 223303 h 2746502"/>
                  <a:gd name="connsiteX94" fmla="*/ 552581 w 6670076"/>
                  <a:gd name="connsiteY94" fmla="*/ 172839 h 2746502"/>
                  <a:gd name="connsiteX95" fmla="*/ 454176 w 6670076"/>
                  <a:gd name="connsiteY95" fmla="*/ 172839 h 2746502"/>
                  <a:gd name="connsiteX96" fmla="*/ 454176 w 6670076"/>
                  <a:gd name="connsiteY96" fmla="*/ 137514 h 2746502"/>
                  <a:gd name="connsiteX97" fmla="*/ 392357 w 6670076"/>
                  <a:gd name="connsiteY97" fmla="*/ 137514 h 2746502"/>
                  <a:gd name="connsiteX98" fmla="*/ 392357 w 6670076"/>
                  <a:gd name="connsiteY98" fmla="*/ 87050 h 2746502"/>
                  <a:gd name="connsiteX99" fmla="*/ 244750 w 6670076"/>
                  <a:gd name="connsiteY99" fmla="*/ 87050 h 2746502"/>
                  <a:gd name="connsiteX100" fmla="*/ 244750 w 6670076"/>
                  <a:gd name="connsiteY100" fmla="*/ 41633 h 2746502"/>
                  <a:gd name="connsiteX101" fmla="*/ 216995 w 6670076"/>
                  <a:gd name="connsiteY101" fmla="*/ 41633 h 2746502"/>
                  <a:gd name="connsiteX102" fmla="*/ 216995 w 6670076"/>
                  <a:gd name="connsiteY102" fmla="*/ 0 h 2746502"/>
                  <a:gd name="connsiteX103" fmla="*/ 0 w 6670076"/>
                  <a:gd name="connsiteY103" fmla="*/ 0 h 274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670076" h="2746502">
                    <a:moveTo>
                      <a:pt x="6670077" y="2746502"/>
                    </a:moveTo>
                    <a:lnTo>
                      <a:pt x="5260870" y="2746502"/>
                    </a:lnTo>
                    <a:lnTo>
                      <a:pt x="5260870" y="2654406"/>
                    </a:lnTo>
                    <a:lnTo>
                      <a:pt x="4685580" y="2654406"/>
                    </a:lnTo>
                    <a:lnTo>
                      <a:pt x="4685580" y="2569878"/>
                    </a:lnTo>
                    <a:lnTo>
                      <a:pt x="4492556" y="2569878"/>
                    </a:lnTo>
                    <a:lnTo>
                      <a:pt x="4492556" y="2504275"/>
                    </a:lnTo>
                    <a:lnTo>
                      <a:pt x="4274299" y="2504275"/>
                    </a:lnTo>
                    <a:lnTo>
                      <a:pt x="4274299" y="2429841"/>
                    </a:lnTo>
                    <a:lnTo>
                      <a:pt x="4057304" y="2429841"/>
                    </a:lnTo>
                    <a:lnTo>
                      <a:pt x="4057304" y="2371807"/>
                    </a:lnTo>
                    <a:lnTo>
                      <a:pt x="4033334" y="2371807"/>
                    </a:lnTo>
                    <a:lnTo>
                      <a:pt x="4033334" y="2303681"/>
                    </a:lnTo>
                    <a:lnTo>
                      <a:pt x="3897081" y="2303681"/>
                    </a:lnTo>
                    <a:lnTo>
                      <a:pt x="3897081" y="2246909"/>
                    </a:lnTo>
                    <a:lnTo>
                      <a:pt x="3856710" y="2246909"/>
                    </a:lnTo>
                    <a:lnTo>
                      <a:pt x="3856710" y="2209061"/>
                    </a:lnTo>
                    <a:lnTo>
                      <a:pt x="3839047" y="2209061"/>
                    </a:lnTo>
                    <a:lnTo>
                      <a:pt x="3839047" y="2128319"/>
                    </a:lnTo>
                    <a:lnTo>
                      <a:pt x="3701533" y="2128319"/>
                    </a:lnTo>
                    <a:lnTo>
                      <a:pt x="3701533" y="2077854"/>
                    </a:lnTo>
                    <a:lnTo>
                      <a:pt x="3662423" y="2077854"/>
                    </a:lnTo>
                    <a:lnTo>
                      <a:pt x="3662423" y="2014775"/>
                    </a:lnTo>
                    <a:lnTo>
                      <a:pt x="3400011" y="2014775"/>
                    </a:lnTo>
                    <a:lnTo>
                      <a:pt x="3400011" y="1971880"/>
                    </a:lnTo>
                    <a:lnTo>
                      <a:pt x="3180492" y="1971880"/>
                    </a:lnTo>
                    <a:lnTo>
                      <a:pt x="3180492" y="1925201"/>
                    </a:lnTo>
                    <a:lnTo>
                      <a:pt x="3087134" y="1925201"/>
                    </a:lnTo>
                    <a:lnTo>
                      <a:pt x="3087134" y="1844459"/>
                    </a:lnTo>
                    <a:lnTo>
                      <a:pt x="3007653" y="1844459"/>
                    </a:lnTo>
                    <a:lnTo>
                      <a:pt x="3007653" y="1792733"/>
                    </a:lnTo>
                    <a:lnTo>
                      <a:pt x="2976113" y="1792733"/>
                    </a:lnTo>
                    <a:lnTo>
                      <a:pt x="2976113" y="1758670"/>
                    </a:lnTo>
                    <a:lnTo>
                      <a:pt x="2925649" y="1758670"/>
                    </a:lnTo>
                    <a:lnTo>
                      <a:pt x="2925649" y="1706944"/>
                    </a:lnTo>
                    <a:lnTo>
                      <a:pt x="2855000" y="1706944"/>
                    </a:lnTo>
                    <a:lnTo>
                      <a:pt x="2855000" y="1670358"/>
                    </a:lnTo>
                    <a:lnTo>
                      <a:pt x="2813367" y="1670358"/>
                    </a:lnTo>
                    <a:lnTo>
                      <a:pt x="2813367" y="1637556"/>
                    </a:lnTo>
                    <a:lnTo>
                      <a:pt x="2789397" y="1637556"/>
                    </a:lnTo>
                    <a:lnTo>
                      <a:pt x="2789397" y="1571953"/>
                    </a:lnTo>
                    <a:lnTo>
                      <a:pt x="2670806" y="1571953"/>
                    </a:lnTo>
                    <a:lnTo>
                      <a:pt x="2670806" y="1534105"/>
                    </a:lnTo>
                    <a:lnTo>
                      <a:pt x="2545908" y="1534105"/>
                    </a:lnTo>
                    <a:lnTo>
                      <a:pt x="2545908" y="1489949"/>
                    </a:lnTo>
                    <a:lnTo>
                      <a:pt x="2490397" y="1489949"/>
                    </a:lnTo>
                    <a:lnTo>
                      <a:pt x="2490397" y="1402899"/>
                    </a:lnTo>
                    <a:lnTo>
                      <a:pt x="2421009" y="1402899"/>
                    </a:lnTo>
                    <a:lnTo>
                      <a:pt x="2421009" y="1363789"/>
                    </a:lnTo>
                    <a:lnTo>
                      <a:pt x="2385685" y="1363789"/>
                    </a:lnTo>
                    <a:lnTo>
                      <a:pt x="2385685" y="1309540"/>
                    </a:lnTo>
                    <a:lnTo>
                      <a:pt x="2316297" y="1309540"/>
                    </a:lnTo>
                    <a:lnTo>
                      <a:pt x="2316297" y="1223752"/>
                    </a:lnTo>
                    <a:lnTo>
                      <a:pt x="2176259" y="1223752"/>
                    </a:lnTo>
                    <a:lnTo>
                      <a:pt x="2176259" y="1137963"/>
                    </a:lnTo>
                    <a:lnTo>
                      <a:pt x="2118226" y="1137963"/>
                    </a:lnTo>
                    <a:lnTo>
                      <a:pt x="2118226" y="1102638"/>
                    </a:lnTo>
                    <a:lnTo>
                      <a:pt x="2108133" y="1102638"/>
                    </a:lnTo>
                    <a:lnTo>
                      <a:pt x="2108133" y="1053436"/>
                    </a:lnTo>
                    <a:lnTo>
                      <a:pt x="2026129" y="1053436"/>
                    </a:lnTo>
                    <a:lnTo>
                      <a:pt x="2026129" y="1016849"/>
                    </a:lnTo>
                    <a:lnTo>
                      <a:pt x="1995850" y="1016849"/>
                    </a:lnTo>
                    <a:lnTo>
                      <a:pt x="1995850" y="968909"/>
                    </a:lnTo>
                    <a:lnTo>
                      <a:pt x="1912585" y="968909"/>
                    </a:lnTo>
                    <a:lnTo>
                      <a:pt x="1912585" y="928537"/>
                    </a:lnTo>
                    <a:lnTo>
                      <a:pt x="1831842" y="928537"/>
                    </a:lnTo>
                    <a:lnTo>
                      <a:pt x="1831842" y="879335"/>
                    </a:lnTo>
                    <a:lnTo>
                      <a:pt x="1786425" y="879335"/>
                    </a:lnTo>
                    <a:lnTo>
                      <a:pt x="1786425" y="836441"/>
                    </a:lnTo>
                    <a:lnTo>
                      <a:pt x="1674142" y="836441"/>
                    </a:lnTo>
                    <a:lnTo>
                      <a:pt x="1674142" y="785977"/>
                    </a:lnTo>
                    <a:lnTo>
                      <a:pt x="1619894" y="785977"/>
                    </a:lnTo>
                    <a:lnTo>
                      <a:pt x="1619894" y="746867"/>
                    </a:lnTo>
                    <a:lnTo>
                      <a:pt x="1582046" y="746867"/>
                    </a:lnTo>
                    <a:lnTo>
                      <a:pt x="1582046" y="709019"/>
                    </a:lnTo>
                    <a:lnTo>
                      <a:pt x="1518966" y="709019"/>
                    </a:lnTo>
                    <a:lnTo>
                      <a:pt x="1518966" y="667386"/>
                    </a:lnTo>
                    <a:lnTo>
                      <a:pt x="1469763" y="667386"/>
                    </a:lnTo>
                    <a:lnTo>
                      <a:pt x="1469763" y="620707"/>
                    </a:lnTo>
                    <a:lnTo>
                      <a:pt x="1426869" y="620707"/>
                    </a:lnTo>
                    <a:lnTo>
                      <a:pt x="1426869" y="571505"/>
                    </a:lnTo>
                    <a:lnTo>
                      <a:pt x="1112731" y="571505"/>
                    </a:lnTo>
                    <a:lnTo>
                      <a:pt x="1112731" y="513471"/>
                    </a:lnTo>
                    <a:lnTo>
                      <a:pt x="1097592" y="513471"/>
                    </a:lnTo>
                    <a:lnTo>
                      <a:pt x="1097592" y="433990"/>
                    </a:lnTo>
                    <a:lnTo>
                      <a:pt x="970170" y="433990"/>
                    </a:lnTo>
                    <a:lnTo>
                      <a:pt x="970170" y="396142"/>
                    </a:lnTo>
                    <a:lnTo>
                      <a:pt x="931060" y="396142"/>
                    </a:lnTo>
                    <a:lnTo>
                      <a:pt x="931060" y="340632"/>
                    </a:lnTo>
                    <a:lnTo>
                      <a:pt x="760744" y="340632"/>
                    </a:lnTo>
                    <a:lnTo>
                      <a:pt x="760744" y="254843"/>
                    </a:lnTo>
                    <a:lnTo>
                      <a:pt x="589167" y="254843"/>
                    </a:lnTo>
                    <a:lnTo>
                      <a:pt x="589167" y="223303"/>
                    </a:lnTo>
                    <a:lnTo>
                      <a:pt x="552581" y="223303"/>
                    </a:lnTo>
                    <a:lnTo>
                      <a:pt x="552581" y="172839"/>
                    </a:lnTo>
                    <a:lnTo>
                      <a:pt x="454176" y="172839"/>
                    </a:lnTo>
                    <a:lnTo>
                      <a:pt x="454176" y="137514"/>
                    </a:lnTo>
                    <a:lnTo>
                      <a:pt x="392357" y="137514"/>
                    </a:lnTo>
                    <a:lnTo>
                      <a:pt x="392357" y="87050"/>
                    </a:lnTo>
                    <a:lnTo>
                      <a:pt x="244750" y="87050"/>
                    </a:lnTo>
                    <a:lnTo>
                      <a:pt x="244750" y="41633"/>
                    </a:lnTo>
                    <a:lnTo>
                      <a:pt x="216995" y="41633"/>
                    </a:lnTo>
                    <a:lnTo>
                      <a:pt x="216995" y="0"/>
                    </a:lnTo>
                    <a:lnTo>
                      <a:pt x="0" y="0"/>
                    </a:lnTo>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nvGrpSpPr>
              <p:cNvPr id="1470" name="Graphic 100">
                <a:extLst>
                  <a:ext uri="{FF2B5EF4-FFF2-40B4-BE49-F238E27FC236}">
                    <a16:creationId xmlns:a16="http://schemas.microsoft.com/office/drawing/2014/main" id="{D2BFD9FE-CBC2-4BEF-BB10-A9A9ED42DD84}"/>
                  </a:ext>
                </a:extLst>
              </p:cNvPr>
              <p:cNvGrpSpPr/>
              <p:nvPr/>
            </p:nvGrpSpPr>
            <p:grpSpPr>
              <a:xfrm>
                <a:off x="1128775" y="1597507"/>
                <a:ext cx="6586810" cy="2839860"/>
                <a:chOff x="1128775" y="1597507"/>
                <a:chExt cx="6586810" cy="2839860"/>
              </a:xfrm>
              <a:noFill/>
            </p:grpSpPr>
            <p:sp>
              <p:nvSpPr>
                <p:cNvPr id="1471" name="Freeform: Shape 1470">
                  <a:extLst>
                    <a:ext uri="{FF2B5EF4-FFF2-40B4-BE49-F238E27FC236}">
                      <a16:creationId xmlns:a16="http://schemas.microsoft.com/office/drawing/2014/main" id="{414872E5-2BB4-408A-963C-A6C7E4C36C37}"/>
                    </a:ext>
                  </a:extLst>
                </p:cNvPr>
                <p:cNvSpPr/>
                <p:nvPr/>
              </p:nvSpPr>
              <p:spPr>
                <a:xfrm>
                  <a:off x="1128775" y="159750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2" name="Freeform: Shape 1471">
                  <a:extLst>
                    <a:ext uri="{FF2B5EF4-FFF2-40B4-BE49-F238E27FC236}">
                      <a16:creationId xmlns:a16="http://schemas.microsoft.com/office/drawing/2014/main" id="{0E0DD17D-010E-4B7A-9354-77AE2DECC034}"/>
                    </a:ext>
                  </a:extLst>
                </p:cNvPr>
                <p:cNvSpPr/>
                <p:nvPr/>
              </p:nvSpPr>
              <p:spPr>
                <a:xfrm>
                  <a:off x="7619705"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3" name="Freeform: Shape 1472">
                  <a:extLst>
                    <a:ext uri="{FF2B5EF4-FFF2-40B4-BE49-F238E27FC236}">
                      <a16:creationId xmlns:a16="http://schemas.microsoft.com/office/drawing/2014/main" id="{F481C214-1081-4A15-B69E-E4307AB0BCB3}"/>
                    </a:ext>
                  </a:extLst>
                </p:cNvPr>
                <p:cNvSpPr/>
                <p:nvPr/>
              </p:nvSpPr>
              <p:spPr>
                <a:xfrm>
                  <a:off x="7241225"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4" name="Freeform: Shape 1473">
                  <a:extLst>
                    <a:ext uri="{FF2B5EF4-FFF2-40B4-BE49-F238E27FC236}">
                      <a16:creationId xmlns:a16="http://schemas.microsoft.com/office/drawing/2014/main" id="{0ABB2108-7ED9-4BC3-B435-6C10FA8C58AE}"/>
                    </a:ext>
                  </a:extLst>
                </p:cNvPr>
                <p:cNvSpPr/>
                <p:nvPr/>
              </p:nvSpPr>
              <p:spPr>
                <a:xfrm>
                  <a:off x="7213470"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5" name="Freeform: Shape 1474">
                  <a:extLst>
                    <a:ext uri="{FF2B5EF4-FFF2-40B4-BE49-F238E27FC236}">
                      <a16:creationId xmlns:a16="http://schemas.microsoft.com/office/drawing/2014/main" id="{2DCF613C-BAEE-452A-8453-E27298A503DD}"/>
                    </a:ext>
                  </a:extLst>
                </p:cNvPr>
                <p:cNvSpPr/>
                <p:nvPr/>
              </p:nvSpPr>
              <p:spPr>
                <a:xfrm>
                  <a:off x="6975027"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6" name="Freeform: Shape 1475">
                  <a:extLst>
                    <a:ext uri="{FF2B5EF4-FFF2-40B4-BE49-F238E27FC236}">
                      <a16:creationId xmlns:a16="http://schemas.microsoft.com/office/drawing/2014/main" id="{331489D8-0DB2-4AD6-915D-A98F8FFB5393}"/>
                    </a:ext>
                  </a:extLst>
                </p:cNvPr>
                <p:cNvSpPr/>
                <p:nvPr/>
              </p:nvSpPr>
              <p:spPr>
                <a:xfrm>
                  <a:off x="6876622"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7" name="Freeform: Shape 1476">
                  <a:extLst>
                    <a:ext uri="{FF2B5EF4-FFF2-40B4-BE49-F238E27FC236}">
                      <a16:creationId xmlns:a16="http://schemas.microsoft.com/office/drawing/2014/main" id="{6FBD92F2-6A5E-4D26-A196-E8A594F3EB4B}"/>
                    </a:ext>
                  </a:extLst>
                </p:cNvPr>
                <p:cNvSpPr/>
                <p:nvPr/>
              </p:nvSpPr>
              <p:spPr>
                <a:xfrm>
                  <a:off x="6601594"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8" name="Freeform: Shape 1477">
                  <a:extLst>
                    <a:ext uri="{FF2B5EF4-FFF2-40B4-BE49-F238E27FC236}">
                      <a16:creationId xmlns:a16="http://schemas.microsoft.com/office/drawing/2014/main" id="{FF1CC1D7-21FD-450E-8308-32AB877631E0}"/>
                    </a:ext>
                  </a:extLst>
                </p:cNvPr>
                <p:cNvSpPr/>
                <p:nvPr/>
              </p:nvSpPr>
              <p:spPr>
                <a:xfrm>
                  <a:off x="6533467" y="4341487"/>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79" name="Freeform: Shape 1478">
                  <a:extLst>
                    <a:ext uri="{FF2B5EF4-FFF2-40B4-BE49-F238E27FC236}">
                      <a16:creationId xmlns:a16="http://schemas.microsoft.com/office/drawing/2014/main" id="{2EB84710-397F-4735-869C-6316E0B3F3A4}"/>
                    </a:ext>
                  </a:extLst>
                </p:cNvPr>
                <p:cNvSpPr/>
                <p:nvPr/>
              </p:nvSpPr>
              <p:spPr>
                <a:xfrm>
                  <a:off x="6442632" y="4341487"/>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0" name="Freeform: Shape 1479">
                  <a:extLst>
                    <a:ext uri="{FF2B5EF4-FFF2-40B4-BE49-F238E27FC236}">
                      <a16:creationId xmlns:a16="http://schemas.microsoft.com/office/drawing/2014/main" id="{C7766CE9-CE2B-470A-AA98-AA8D32BF83B6}"/>
                    </a:ext>
                  </a:extLst>
                </p:cNvPr>
                <p:cNvSpPr/>
                <p:nvPr/>
              </p:nvSpPr>
              <p:spPr>
                <a:xfrm>
                  <a:off x="5996026" y="424560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1" name="Freeform: Shape 1480">
                  <a:extLst>
                    <a:ext uri="{FF2B5EF4-FFF2-40B4-BE49-F238E27FC236}">
                      <a16:creationId xmlns:a16="http://schemas.microsoft.com/office/drawing/2014/main" id="{6A82C07C-2FB0-4F5F-A310-B83A97976EE8}"/>
                    </a:ext>
                  </a:extLst>
                </p:cNvPr>
                <p:cNvSpPr/>
                <p:nvPr/>
              </p:nvSpPr>
              <p:spPr>
                <a:xfrm>
                  <a:off x="5520403" y="416486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2" name="Freeform: Shape 1481">
                  <a:extLst>
                    <a:ext uri="{FF2B5EF4-FFF2-40B4-BE49-F238E27FC236}">
                      <a16:creationId xmlns:a16="http://schemas.microsoft.com/office/drawing/2014/main" id="{5F882245-EF29-4DCF-A5FA-63F9481FFE32}"/>
                    </a:ext>
                  </a:extLst>
                </p:cNvPr>
                <p:cNvSpPr/>
                <p:nvPr/>
              </p:nvSpPr>
              <p:spPr>
                <a:xfrm>
                  <a:off x="5348826" y="4101783"/>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3" name="Freeform: Shape 1482">
                  <a:extLst>
                    <a:ext uri="{FF2B5EF4-FFF2-40B4-BE49-F238E27FC236}">
                      <a16:creationId xmlns:a16="http://schemas.microsoft.com/office/drawing/2014/main" id="{27AD7C05-3612-4E47-BFF2-672EC7F50FF9}"/>
                    </a:ext>
                  </a:extLst>
                </p:cNvPr>
                <p:cNvSpPr/>
                <p:nvPr/>
              </p:nvSpPr>
              <p:spPr>
                <a:xfrm>
                  <a:off x="5141923" y="4022302"/>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4" name="Freeform: Shape 1483">
                  <a:extLst>
                    <a:ext uri="{FF2B5EF4-FFF2-40B4-BE49-F238E27FC236}">
                      <a16:creationId xmlns:a16="http://schemas.microsoft.com/office/drawing/2014/main" id="{1EDC7738-7504-4BF3-9A12-3CCEBCDF1637}"/>
                    </a:ext>
                  </a:extLst>
                </p:cNvPr>
                <p:cNvSpPr/>
                <p:nvPr/>
              </p:nvSpPr>
              <p:spPr>
                <a:xfrm>
                  <a:off x="4903481" y="3894880"/>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5" name="Freeform: Shape 1484">
                  <a:extLst>
                    <a:ext uri="{FF2B5EF4-FFF2-40B4-BE49-F238E27FC236}">
                      <a16:creationId xmlns:a16="http://schemas.microsoft.com/office/drawing/2014/main" id="{6F63974D-4C3B-49ED-A9AB-C2A62E8D8C98}"/>
                    </a:ext>
                  </a:extLst>
                </p:cNvPr>
                <p:cNvSpPr/>
                <p:nvPr/>
              </p:nvSpPr>
              <p:spPr>
                <a:xfrm>
                  <a:off x="4818954" y="3839370"/>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6" name="Freeform: Shape 1485">
                  <a:extLst>
                    <a:ext uri="{FF2B5EF4-FFF2-40B4-BE49-F238E27FC236}">
                      <a16:creationId xmlns:a16="http://schemas.microsoft.com/office/drawing/2014/main" id="{2EEF6397-69FB-41A4-A9EA-1184854CCC96}"/>
                    </a:ext>
                  </a:extLst>
                </p:cNvPr>
                <p:cNvSpPr/>
                <p:nvPr/>
              </p:nvSpPr>
              <p:spPr>
                <a:xfrm>
                  <a:off x="4749566" y="3727088"/>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7" name="Freeform: Shape 1486">
                  <a:extLst>
                    <a:ext uri="{FF2B5EF4-FFF2-40B4-BE49-F238E27FC236}">
                      <a16:creationId xmlns:a16="http://schemas.microsoft.com/office/drawing/2014/main" id="{3431C8B0-A0CC-459C-A471-E0E1F72DB7BB}"/>
                    </a:ext>
                  </a:extLst>
                </p:cNvPr>
                <p:cNvSpPr/>
                <p:nvPr/>
              </p:nvSpPr>
              <p:spPr>
                <a:xfrm>
                  <a:off x="4538879" y="361480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8" name="Freeform: Shape 1487">
                  <a:extLst>
                    <a:ext uri="{FF2B5EF4-FFF2-40B4-BE49-F238E27FC236}">
                      <a16:creationId xmlns:a16="http://schemas.microsoft.com/office/drawing/2014/main" id="{20B645F9-EBED-46A9-91F2-F62F8D62131F}"/>
                    </a:ext>
                  </a:extLst>
                </p:cNvPr>
                <p:cNvSpPr/>
                <p:nvPr/>
              </p:nvSpPr>
              <p:spPr>
                <a:xfrm>
                  <a:off x="4498508" y="361480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89" name="Freeform: Shape 1488">
                  <a:extLst>
                    <a:ext uri="{FF2B5EF4-FFF2-40B4-BE49-F238E27FC236}">
                      <a16:creationId xmlns:a16="http://schemas.microsoft.com/office/drawing/2014/main" id="{8FD31795-0C9D-484F-82F2-CF68EDFB8125}"/>
                    </a:ext>
                  </a:extLst>
                </p:cNvPr>
                <p:cNvSpPr/>
                <p:nvPr/>
              </p:nvSpPr>
              <p:spPr>
                <a:xfrm>
                  <a:off x="4427858" y="3614805"/>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0" name="Freeform: Shape 1489">
                  <a:extLst>
                    <a:ext uri="{FF2B5EF4-FFF2-40B4-BE49-F238E27FC236}">
                      <a16:creationId xmlns:a16="http://schemas.microsoft.com/office/drawing/2014/main" id="{D7D598E4-1D19-4D4D-B76A-1C0D64D9D238}"/>
                    </a:ext>
                  </a:extLst>
                </p:cNvPr>
                <p:cNvSpPr/>
                <p:nvPr/>
              </p:nvSpPr>
              <p:spPr>
                <a:xfrm>
                  <a:off x="4400103" y="3614805"/>
                  <a:ext cx="95881" cy="95881"/>
                </a:xfrm>
                <a:custGeom>
                  <a:avLst/>
                  <a:gdLst>
                    <a:gd name="connsiteX0" fmla="*/ 95881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1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1" y="47941"/>
                      </a:moveTo>
                      <a:cubicBezTo>
                        <a:pt x="95881" y="74418"/>
                        <a:pt x="74418" y="95882"/>
                        <a:pt x="47941" y="95882"/>
                      </a:cubicBezTo>
                      <a:cubicBezTo>
                        <a:pt x="21464" y="95882"/>
                        <a:pt x="0" y="74418"/>
                        <a:pt x="0" y="47941"/>
                      </a:cubicBezTo>
                      <a:cubicBezTo>
                        <a:pt x="0" y="21464"/>
                        <a:pt x="21464" y="0"/>
                        <a:pt x="47941" y="0"/>
                      </a:cubicBezTo>
                      <a:cubicBezTo>
                        <a:pt x="74418" y="0"/>
                        <a:pt x="95881" y="21464"/>
                        <a:pt x="95881"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sp>
              <p:nvSpPr>
                <p:cNvPr id="1491" name="Freeform: Shape 1490">
                  <a:extLst>
                    <a:ext uri="{FF2B5EF4-FFF2-40B4-BE49-F238E27FC236}">
                      <a16:creationId xmlns:a16="http://schemas.microsoft.com/office/drawing/2014/main" id="{0ACFB43F-9533-4A25-BEB1-CFDDA0AD4B49}"/>
                    </a:ext>
                  </a:extLst>
                </p:cNvPr>
                <p:cNvSpPr/>
                <p:nvPr/>
              </p:nvSpPr>
              <p:spPr>
                <a:xfrm>
                  <a:off x="4344592" y="3571911"/>
                  <a:ext cx="95881" cy="95881"/>
                </a:xfrm>
                <a:custGeom>
                  <a:avLst/>
                  <a:gdLst>
                    <a:gd name="connsiteX0" fmla="*/ 95882 w 95881"/>
                    <a:gd name="connsiteY0" fmla="*/ 47941 h 95881"/>
                    <a:gd name="connsiteX1" fmla="*/ 47941 w 95881"/>
                    <a:gd name="connsiteY1" fmla="*/ 95882 h 95881"/>
                    <a:gd name="connsiteX2" fmla="*/ 0 w 95881"/>
                    <a:gd name="connsiteY2" fmla="*/ 47941 h 95881"/>
                    <a:gd name="connsiteX3" fmla="*/ 47941 w 95881"/>
                    <a:gd name="connsiteY3" fmla="*/ 0 h 95881"/>
                    <a:gd name="connsiteX4" fmla="*/ 95882 w 95881"/>
                    <a:gd name="connsiteY4" fmla="*/ 47941 h 9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1" h="95881">
                      <a:moveTo>
                        <a:pt x="95882" y="47941"/>
                      </a:moveTo>
                      <a:cubicBezTo>
                        <a:pt x="95882" y="74418"/>
                        <a:pt x="74418" y="95882"/>
                        <a:pt x="47941" y="95882"/>
                      </a:cubicBezTo>
                      <a:cubicBezTo>
                        <a:pt x="21464" y="95882"/>
                        <a:pt x="0" y="74418"/>
                        <a:pt x="0" y="47941"/>
                      </a:cubicBezTo>
                      <a:cubicBezTo>
                        <a:pt x="0" y="21464"/>
                        <a:pt x="21464" y="0"/>
                        <a:pt x="47941" y="0"/>
                      </a:cubicBezTo>
                      <a:cubicBezTo>
                        <a:pt x="74418" y="0"/>
                        <a:pt x="95882" y="21464"/>
                        <a:pt x="95882" y="47941"/>
                      </a:cubicBezTo>
                      <a:close/>
                    </a:path>
                  </a:pathLst>
                </a:custGeom>
                <a:noFill/>
                <a:ln w="12700" cap="flat">
                  <a:solidFill>
                    <a:schemeClr val="accent1"/>
                  </a:solidFill>
                  <a:prstDash val="solid"/>
                  <a:miter/>
                </a:ln>
              </p:spPr>
              <p:txBody>
                <a:bodyPr lIns="0" tIns="0" rIns="0" bIns="0"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p:txBody>
            </p:sp>
          </p:grpSp>
        </p:grpSp>
      </p:grpSp>
      <p:sp>
        <p:nvSpPr>
          <p:cNvPr id="1643" name="Freeform: Shape 1642">
            <a:extLst>
              <a:ext uri="{FF2B5EF4-FFF2-40B4-BE49-F238E27FC236}">
                <a16:creationId xmlns:a16="http://schemas.microsoft.com/office/drawing/2014/main" id="{DCAE7611-5830-417C-9A93-3148BB4915B8}"/>
              </a:ext>
            </a:extLst>
          </p:cNvPr>
          <p:cNvSpPr/>
          <p:nvPr/>
        </p:nvSpPr>
        <p:spPr>
          <a:xfrm>
            <a:off x="6968748" y="1950303"/>
            <a:ext cx="2605830" cy="1906678"/>
          </a:xfrm>
          <a:custGeom>
            <a:avLst/>
            <a:gdLst>
              <a:gd name="connsiteX0" fmla="*/ 3942406 w 3938631"/>
              <a:gd name="connsiteY0" fmla="*/ 2548156 h 2541864"/>
              <a:gd name="connsiteX1" fmla="*/ 3256606 w 3938631"/>
              <a:gd name="connsiteY1" fmla="*/ 2548156 h 2541864"/>
              <a:gd name="connsiteX2" fmla="*/ 3256606 w 3938631"/>
              <a:gd name="connsiteY2" fmla="*/ 2442455 h 2541864"/>
              <a:gd name="connsiteX3" fmla="*/ 2901752 w 3938631"/>
              <a:gd name="connsiteY3" fmla="*/ 2442455 h 2541864"/>
              <a:gd name="connsiteX4" fmla="*/ 2901752 w 3938631"/>
              <a:gd name="connsiteY4" fmla="*/ 2346820 h 2541864"/>
              <a:gd name="connsiteX5" fmla="*/ 2823734 w 3938631"/>
              <a:gd name="connsiteY5" fmla="*/ 2346820 h 2541864"/>
              <a:gd name="connsiteX6" fmla="*/ 2823734 w 3938631"/>
              <a:gd name="connsiteY6" fmla="*/ 2265028 h 2541864"/>
              <a:gd name="connsiteX7" fmla="*/ 2767109 w 3938631"/>
              <a:gd name="connsiteY7" fmla="*/ 2265028 h 2541864"/>
              <a:gd name="connsiteX8" fmla="*/ 2767109 w 3938631"/>
              <a:gd name="connsiteY8" fmla="*/ 2184493 h 2541864"/>
              <a:gd name="connsiteX9" fmla="*/ 2623657 w 3938631"/>
              <a:gd name="connsiteY9" fmla="*/ 2184493 h 2541864"/>
              <a:gd name="connsiteX10" fmla="*/ 2623657 w 3938631"/>
              <a:gd name="connsiteY10" fmla="*/ 2111509 h 2541864"/>
              <a:gd name="connsiteX11" fmla="*/ 2558223 w 3938631"/>
              <a:gd name="connsiteY11" fmla="*/ 2111509 h 2541864"/>
              <a:gd name="connsiteX12" fmla="*/ 2558223 w 3938631"/>
              <a:gd name="connsiteY12" fmla="*/ 2044817 h 2541864"/>
              <a:gd name="connsiteX13" fmla="*/ 2530539 w 3938631"/>
              <a:gd name="connsiteY13" fmla="*/ 2044817 h 2541864"/>
              <a:gd name="connsiteX14" fmla="*/ 2530539 w 3938631"/>
              <a:gd name="connsiteY14" fmla="*/ 1979383 h 2541864"/>
              <a:gd name="connsiteX15" fmla="*/ 2505372 w 3938631"/>
              <a:gd name="connsiteY15" fmla="*/ 1979383 h 2541864"/>
              <a:gd name="connsiteX16" fmla="*/ 2505372 w 3938631"/>
              <a:gd name="connsiteY16" fmla="*/ 1925274 h 2541864"/>
              <a:gd name="connsiteX17" fmla="*/ 2478947 w 3938631"/>
              <a:gd name="connsiteY17" fmla="*/ 1925274 h 2541864"/>
              <a:gd name="connsiteX18" fmla="*/ 2478947 w 3938631"/>
              <a:gd name="connsiteY18" fmla="*/ 1854806 h 2541864"/>
              <a:gd name="connsiteX19" fmla="*/ 2431130 w 3938631"/>
              <a:gd name="connsiteY19" fmla="*/ 1854806 h 2541864"/>
              <a:gd name="connsiteX20" fmla="*/ 2431130 w 3938631"/>
              <a:gd name="connsiteY20" fmla="*/ 1798180 h 2541864"/>
              <a:gd name="connsiteX21" fmla="*/ 2392121 w 3938631"/>
              <a:gd name="connsiteY21" fmla="*/ 1798180 h 2541864"/>
              <a:gd name="connsiteX22" fmla="*/ 2392121 w 3938631"/>
              <a:gd name="connsiteY22" fmla="*/ 1742813 h 2541864"/>
              <a:gd name="connsiteX23" fmla="*/ 2373246 w 3938631"/>
              <a:gd name="connsiteY23" fmla="*/ 1742813 h 2541864"/>
              <a:gd name="connsiteX24" fmla="*/ 2373246 w 3938631"/>
              <a:gd name="connsiteY24" fmla="*/ 1683671 h 2541864"/>
              <a:gd name="connsiteX25" fmla="*/ 2310328 w 3938631"/>
              <a:gd name="connsiteY25" fmla="*/ 1683671 h 2541864"/>
              <a:gd name="connsiteX26" fmla="*/ 2310328 w 3938631"/>
              <a:gd name="connsiteY26" fmla="*/ 1618236 h 2541864"/>
              <a:gd name="connsiteX27" fmla="*/ 2184493 w 3938631"/>
              <a:gd name="connsiteY27" fmla="*/ 1618236 h 2541864"/>
              <a:gd name="connsiteX28" fmla="*/ 2184493 w 3938631"/>
              <a:gd name="connsiteY28" fmla="*/ 1567902 h 2541864"/>
              <a:gd name="connsiteX29" fmla="*/ 2169393 w 3938631"/>
              <a:gd name="connsiteY29" fmla="*/ 1567902 h 2541864"/>
              <a:gd name="connsiteX30" fmla="*/ 2169393 w 3938631"/>
              <a:gd name="connsiteY30" fmla="*/ 1516310 h 2541864"/>
              <a:gd name="connsiteX31" fmla="*/ 2155551 w 3938631"/>
              <a:gd name="connsiteY31" fmla="*/ 1516310 h 2541864"/>
              <a:gd name="connsiteX32" fmla="*/ 2155551 w 3938631"/>
              <a:gd name="connsiteY32" fmla="*/ 1453393 h 2541864"/>
              <a:gd name="connsiteX33" fmla="*/ 2119059 w 3938631"/>
              <a:gd name="connsiteY33" fmla="*/ 1453393 h 2541864"/>
              <a:gd name="connsiteX34" fmla="*/ 2119059 w 3938631"/>
              <a:gd name="connsiteY34" fmla="*/ 1381667 h 2541864"/>
              <a:gd name="connsiteX35" fmla="*/ 2095151 w 3938631"/>
              <a:gd name="connsiteY35" fmla="*/ 1381667 h 2541864"/>
              <a:gd name="connsiteX36" fmla="*/ 2095151 w 3938631"/>
              <a:gd name="connsiteY36" fmla="*/ 1353983 h 2541864"/>
              <a:gd name="connsiteX37" fmla="*/ 2007066 w 3938631"/>
              <a:gd name="connsiteY37" fmla="*/ 1353983 h 2541864"/>
              <a:gd name="connsiteX38" fmla="*/ 2007066 w 3938631"/>
              <a:gd name="connsiteY38" fmla="*/ 1309941 h 2541864"/>
              <a:gd name="connsiteX39" fmla="*/ 1911432 w 3938631"/>
              <a:gd name="connsiteY39" fmla="*/ 1309941 h 2541864"/>
              <a:gd name="connsiteX40" fmla="*/ 1911432 w 3938631"/>
              <a:gd name="connsiteY40" fmla="*/ 1268415 h 2541864"/>
              <a:gd name="connsiteX41" fmla="*/ 1721421 w 3938631"/>
              <a:gd name="connsiteY41" fmla="*/ 1268415 h 2541864"/>
              <a:gd name="connsiteX42" fmla="*/ 1721421 w 3938631"/>
              <a:gd name="connsiteY42" fmla="*/ 1225632 h 2541864"/>
              <a:gd name="connsiteX43" fmla="*/ 1689962 w 3938631"/>
              <a:gd name="connsiteY43" fmla="*/ 1225632 h 2541864"/>
              <a:gd name="connsiteX44" fmla="*/ 1689962 w 3938631"/>
              <a:gd name="connsiteY44" fmla="*/ 1181589 h 2541864"/>
              <a:gd name="connsiteX45" fmla="*/ 1671087 w 3938631"/>
              <a:gd name="connsiteY45" fmla="*/ 1181589 h 2541864"/>
              <a:gd name="connsiteX46" fmla="*/ 1671087 w 3938631"/>
              <a:gd name="connsiteY46" fmla="*/ 1140064 h 2541864"/>
              <a:gd name="connsiteX47" fmla="*/ 1598103 w 3938631"/>
              <a:gd name="connsiteY47" fmla="*/ 1140064 h 2541864"/>
              <a:gd name="connsiteX48" fmla="*/ 1598103 w 3938631"/>
              <a:gd name="connsiteY48" fmla="*/ 1092247 h 2541864"/>
              <a:gd name="connsiteX49" fmla="*/ 1588036 w 3938631"/>
              <a:gd name="connsiteY49" fmla="*/ 1092247 h 2541864"/>
              <a:gd name="connsiteX50" fmla="*/ 1588036 w 3938631"/>
              <a:gd name="connsiteY50" fmla="*/ 1049463 h 2541864"/>
              <a:gd name="connsiteX51" fmla="*/ 1491143 w 3938631"/>
              <a:gd name="connsiteY51" fmla="*/ 1049463 h 2541864"/>
              <a:gd name="connsiteX52" fmla="*/ 1491143 w 3938631"/>
              <a:gd name="connsiteY52" fmla="*/ 1012971 h 2541864"/>
              <a:gd name="connsiteX53" fmla="*/ 1469751 w 3938631"/>
              <a:gd name="connsiteY53" fmla="*/ 1012971 h 2541864"/>
              <a:gd name="connsiteX54" fmla="*/ 1469751 w 3938631"/>
              <a:gd name="connsiteY54" fmla="*/ 961378 h 2541864"/>
              <a:gd name="connsiteX55" fmla="*/ 1437034 w 3938631"/>
              <a:gd name="connsiteY55" fmla="*/ 961378 h 2541864"/>
              <a:gd name="connsiteX56" fmla="*/ 1437034 w 3938631"/>
              <a:gd name="connsiteY56" fmla="*/ 916078 h 2541864"/>
              <a:gd name="connsiteX57" fmla="*/ 1437034 w 3938631"/>
              <a:gd name="connsiteY57" fmla="*/ 878327 h 2541864"/>
              <a:gd name="connsiteX58" fmla="*/ 1372858 w 3938631"/>
              <a:gd name="connsiteY58" fmla="*/ 878327 h 2541864"/>
              <a:gd name="connsiteX59" fmla="*/ 1372858 w 3938631"/>
              <a:gd name="connsiteY59" fmla="*/ 830510 h 2541864"/>
              <a:gd name="connsiteX60" fmla="*/ 1347691 w 3938631"/>
              <a:gd name="connsiteY60" fmla="*/ 830510 h 2541864"/>
              <a:gd name="connsiteX61" fmla="*/ 1347691 w 3938631"/>
              <a:gd name="connsiteY61" fmla="*/ 747459 h 2541864"/>
              <a:gd name="connsiteX62" fmla="*/ 1336366 w 3938631"/>
              <a:gd name="connsiteY62" fmla="*/ 747459 h 2541864"/>
              <a:gd name="connsiteX63" fmla="*/ 1336366 w 3938631"/>
              <a:gd name="connsiteY63" fmla="*/ 699642 h 2541864"/>
              <a:gd name="connsiteX64" fmla="*/ 1322524 w 3938631"/>
              <a:gd name="connsiteY64" fmla="*/ 699642 h 2541864"/>
              <a:gd name="connsiteX65" fmla="*/ 1322524 w 3938631"/>
              <a:gd name="connsiteY65" fmla="*/ 656858 h 2541864"/>
              <a:gd name="connsiteX66" fmla="*/ 1166489 w 3938631"/>
              <a:gd name="connsiteY66" fmla="*/ 656858 h 2541864"/>
              <a:gd name="connsiteX67" fmla="*/ 1166489 w 3938631"/>
              <a:gd name="connsiteY67" fmla="*/ 615333 h 2541864"/>
              <a:gd name="connsiteX68" fmla="*/ 1131255 w 3938631"/>
              <a:gd name="connsiteY68" fmla="*/ 615333 h 2541864"/>
              <a:gd name="connsiteX69" fmla="*/ 1131255 w 3938631"/>
              <a:gd name="connsiteY69" fmla="*/ 568774 h 2541864"/>
              <a:gd name="connsiteX70" fmla="*/ 1108605 w 3938631"/>
              <a:gd name="connsiteY70" fmla="*/ 568774 h 2541864"/>
              <a:gd name="connsiteX71" fmla="*/ 1108605 w 3938631"/>
              <a:gd name="connsiteY71" fmla="*/ 523473 h 2541864"/>
              <a:gd name="connsiteX72" fmla="*/ 1093505 w 3938631"/>
              <a:gd name="connsiteY72" fmla="*/ 523473 h 2541864"/>
              <a:gd name="connsiteX73" fmla="*/ 1093505 w 3938631"/>
              <a:gd name="connsiteY73" fmla="*/ 485723 h 2541864"/>
              <a:gd name="connsiteX74" fmla="*/ 929920 w 3938631"/>
              <a:gd name="connsiteY74" fmla="*/ 485723 h 2541864"/>
              <a:gd name="connsiteX75" fmla="*/ 929920 w 3938631"/>
              <a:gd name="connsiteY75" fmla="*/ 442939 h 2541864"/>
              <a:gd name="connsiteX76" fmla="*/ 840577 w 3938631"/>
              <a:gd name="connsiteY76" fmla="*/ 442939 h 2541864"/>
              <a:gd name="connsiteX77" fmla="*/ 840577 w 3938631"/>
              <a:gd name="connsiteY77" fmla="*/ 395121 h 2541864"/>
              <a:gd name="connsiteX78" fmla="*/ 761301 w 3938631"/>
              <a:gd name="connsiteY78" fmla="*/ 395121 h 2541864"/>
              <a:gd name="connsiteX79" fmla="*/ 761301 w 3938631"/>
              <a:gd name="connsiteY79" fmla="*/ 351079 h 2541864"/>
              <a:gd name="connsiteX80" fmla="*/ 751234 w 3938631"/>
              <a:gd name="connsiteY80" fmla="*/ 351079 h 2541864"/>
              <a:gd name="connsiteX81" fmla="*/ 751234 w 3938631"/>
              <a:gd name="connsiteY81" fmla="*/ 309554 h 2541864"/>
              <a:gd name="connsiteX82" fmla="*/ 699642 w 3938631"/>
              <a:gd name="connsiteY82" fmla="*/ 309554 h 2541864"/>
              <a:gd name="connsiteX83" fmla="*/ 699642 w 3938631"/>
              <a:gd name="connsiteY83" fmla="*/ 264253 h 2541864"/>
              <a:gd name="connsiteX84" fmla="*/ 601491 w 3938631"/>
              <a:gd name="connsiteY84" fmla="*/ 264253 h 2541864"/>
              <a:gd name="connsiteX85" fmla="*/ 601491 w 3938631"/>
              <a:gd name="connsiteY85" fmla="*/ 225244 h 2541864"/>
              <a:gd name="connsiteX86" fmla="*/ 564999 w 3938631"/>
              <a:gd name="connsiteY86" fmla="*/ 225244 h 2541864"/>
              <a:gd name="connsiteX87" fmla="*/ 564999 w 3938631"/>
              <a:gd name="connsiteY87" fmla="*/ 181202 h 2541864"/>
              <a:gd name="connsiteX88" fmla="*/ 447972 w 3938631"/>
              <a:gd name="connsiteY88" fmla="*/ 181202 h 2541864"/>
              <a:gd name="connsiteX89" fmla="*/ 447972 w 3938631"/>
              <a:gd name="connsiteY89" fmla="*/ 137160 h 2541864"/>
              <a:gd name="connsiteX90" fmla="*/ 398897 w 3938631"/>
              <a:gd name="connsiteY90" fmla="*/ 137160 h 2541864"/>
              <a:gd name="connsiteX91" fmla="*/ 398897 w 3938631"/>
              <a:gd name="connsiteY91" fmla="*/ 91859 h 2541864"/>
              <a:gd name="connsiteX92" fmla="*/ 246636 w 3938631"/>
              <a:gd name="connsiteY92" fmla="*/ 91859 h 2541864"/>
              <a:gd name="connsiteX93" fmla="*/ 246636 w 3938631"/>
              <a:gd name="connsiteY93" fmla="*/ 47817 h 2541864"/>
              <a:gd name="connsiteX94" fmla="*/ 205111 w 3938631"/>
              <a:gd name="connsiteY94" fmla="*/ 47817 h 2541864"/>
              <a:gd name="connsiteX95" fmla="*/ 205111 w 3938631"/>
              <a:gd name="connsiteY95" fmla="*/ 0 h 2541864"/>
              <a:gd name="connsiteX96" fmla="*/ 0 w 3938631"/>
              <a:gd name="connsiteY96" fmla="*/ 0 h 25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938631" h="2541864">
                <a:moveTo>
                  <a:pt x="3942406" y="2548156"/>
                </a:moveTo>
                <a:lnTo>
                  <a:pt x="3256606" y="2548156"/>
                </a:lnTo>
                <a:lnTo>
                  <a:pt x="3256606" y="2442455"/>
                </a:lnTo>
                <a:lnTo>
                  <a:pt x="2901752" y="2442455"/>
                </a:lnTo>
                <a:lnTo>
                  <a:pt x="2901752" y="2346820"/>
                </a:lnTo>
                <a:lnTo>
                  <a:pt x="2823734" y="2346820"/>
                </a:lnTo>
                <a:lnTo>
                  <a:pt x="2823734" y="2265028"/>
                </a:lnTo>
                <a:lnTo>
                  <a:pt x="2767109" y="2265028"/>
                </a:lnTo>
                <a:lnTo>
                  <a:pt x="2767109" y="2184493"/>
                </a:lnTo>
                <a:lnTo>
                  <a:pt x="2623657" y="2184493"/>
                </a:lnTo>
                <a:lnTo>
                  <a:pt x="2623657" y="2111509"/>
                </a:lnTo>
                <a:lnTo>
                  <a:pt x="2558223" y="2111509"/>
                </a:lnTo>
                <a:lnTo>
                  <a:pt x="2558223" y="2044817"/>
                </a:lnTo>
                <a:lnTo>
                  <a:pt x="2530539" y="2044817"/>
                </a:lnTo>
                <a:lnTo>
                  <a:pt x="2530539" y="1979383"/>
                </a:lnTo>
                <a:lnTo>
                  <a:pt x="2505372" y="1979383"/>
                </a:lnTo>
                <a:lnTo>
                  <a:pt x="2505372" y="1925274"/>
                </a:lnTo>
                <a:lnTo>
                  <a:pt x="2478947" y="1925274"/>
                </a:lnTo>
                <a:lnTo>
                  <a:pt x="2478947" y="1854806"/>
                </a:lnTo>
                <a:lnTo>
                  <a:pt x="2431130" y="1854806"/>
                </a:lnTo>
                <a:lnTo>
                  <a:pt x="2431130" y="1798180"/>
                </a:lnTo>
                <a:lnTo>
                  <a:pt x="2392121" y="1798180"/>
                </a:lnTo>
                <a:lnTo>
                  <a:pt x="2392121" y="1742813"/>
                </a:lnTo>
                <a:lnTo>
                  <a:pt x="2373246" y="1742813"/>
                </a:lnTo>
                <a:lnTo>
                  <a:pt x="2373246" y="1683671"/>
                </a:lnTo>
                <a:lnTo>
                  <a:pt x="2310328" y="1683671"/>
                </a:lnTo>
                <a:lnTo>
                  <a:pt x="2310328" y="1618236"/>
                </a:lnTo>
                <a:lnTo>
                  <a:pt x="2184493" y="1618236"/>
                </a:lnTo>
                <a:lnTo>
                  <a:pt x="2184493" y="1567902"/>
                </a:lnTo>
                <a:lnTo>
                  <a:pt x="2169393" y="1567902"/>
                </a:lnTo>
                <a:lnTo>
                  <a:pt x="2169393" y="1516310"/>
                </a:lnTo>
                <a:lnTo>
                  <a:pt x="2155551" y="1516310"/>
                </a:lnTo>
                <a:lnTo>
                  <a:pt x="2155551" y="1453393"/>
                </a:lnTo>
                <a:lnTo>
                  <a:pt x="2119059" y="1453393"/>
                </a:lnTo>
                <a:lnTo>
                  <a:pt x="2119059" y="1381667"/>
                </a:lnTo>
                <a:lnTo>
                  <a:pt x="2095151" y="1381667"/>
                </a:lnTo>
                <a:lnTo>
                  <a:pt x="2095151" y="1353983"/>
                </a:lnTo>
                <a:lnTo>
                  <a:pt x="2007066" y="1353983"/>
                </a:lnTo>
                <a:lnTo>
                  <a:pt x="2007066" y="1309941"/>
                </a:lnTo>
                <a:lnTo>
                  <a:pt x="1911432" y="1309941"/>
                </a:lnTo>
                <a:lnTo>
                  <a:pt x="1911432" y="1268415"/>
                </a:lnTo>
                <a:lnTo>
                  <a:pt x="1721421" y="1268415"/>
                </a:lnTo>
                <a:lnTo>
                  <a:pt x="1721421" y="1225632"/>
                </a:lnTo>
                <a:lnTo>
                  <a:pt x="1689962" y="1225632"/>
                </a:lnTo>
                <a:lnTo>
                  <a:pt x="1689962" y="1181589"/>
                </a:lnTo>
                <a:lnTo>
                  <a:pt x="1671087" y="1181589"/>
                </a:lnTo>
                <a:lnTo>
                  <a:pt x="1671087" y="1140064"/>
                </a:lnTo>
                <a:lnTo>
                  <a:pt x="1598103" y="1140064"/>
                </a:lnTo>
                <a:lnTo>
                  <a:pt x="1598103" y="1092247"/>
                </a:lnTo>
                <a:lnTo>
                  <a:pt x="1588036" y="1092247"/>
                </a:lnTo>
                <a:lnTo>
                  <a:pt x="1588036" y="1049463"/>
                </a:lnTo>
                <a:lnTo>
                  <a:pt x="1491143" y="1049463"/>
                </a:lnTo>
                <a:lnTo>
                  <a:pt x="1491143" y="1012971"/>
                </a:lnTo>
                <a:lnTo>
                  <a:pt x="1469751" y="1012971"/>
                </a:lnTo>
                <a:lnTo>
                  <a:pt x="1469751" y="961378"/>
                </a:lnTo>
                <a:lnTo>
                  <a:pt x="1437034" y="961378"/>
                </a:lnTo>
                <a:lnTo>
                  <a:pt x="1437034" y="916078"/>
                </a:lnTo>
                <a:lnTo>
                  <a:pt x="1437034" y="878327"/>
                </a:lnTo>
                <a:lnTo>
                  <a:pt x="1372858" y="878327"/>
                </a:lnTo>
                <a:lnTo>
                  <a:pt x="1372858" y="830510"/>
                </a:lnTo>
                <a:lnTo>
                  <a:pt x="1347691" y="830510"/>
                </a:lnTo>
                <a:lnTo>
                  <a:pt x="1347691" y="747459"/>
                </a:lnTo>
                <a:lnTo>
                  <a:pt x="1336366" y="747459"/>
                </a:lnTo>
                <a:lnTo>
                  <a:pt x="1336366" y="699642"/>
                </a:lnTo>
                <a:lnTo>
                  <a:pt x="1322524" y="699642"/>
                </a:lnTo>
                <a:lnTo>
                  <a:pt x="1322524" y="656858"/>
                </a:lnTo>
                <a:lnTo>
                  <a:pt x="1166489" y="656858"/>
                </a:lnTo>
                <a:lnTo>
                  <a:pt x="1166489" y="615333"/>
                </a:lnTo>
                <a:lnTo>
                  <a:pt x="1131255" y="615333"/>
                </a:lnTo>
                <a:lnTo>
                  <a:pt x="1131255" y="568774"/>
                </a:lnTo>
                <a:lnTo>
                  <a:pt x="1108605" y="568774"/>
                </a:lnTo>
                <a:lnTo>
                  <a:pt x="1108605" y="523473"/>
                </a:lnTo>
                <a:lnTo>
                  <a:pt x="1093505" y="523473"/>
                </a:lnTo>
                <a:lnTo>
                  <a:pt x="1093505" y="485723"/>
                </a:lnTo>
                <a:lnTo>
                  <a:pt x="929920" y="485723"/>
                </a:lnTo>
                <a:lnTo>
                  <a:pt x="929920" y="442939"/>
                </a:lnTo>
                <a:lnTo>
                  <a:pt x="840577" y="442939"/>
                </a:lnTo>
                <a:lnTo>
                  <a:pt x="840577" y="395121"/>
                </a:lnTo>
                <a:lnTo>
                  <a:pt x="761301" y="395121"/>
                </a:lnTo>
                <a:lnTo>
                  <a:pt x="761301" y="351079"/>
                </a:lnTo>
                <a:lnTo>
                  <a:pt x="751234" y="351079"/>
                </a:lnTo>
                <a:lnTo>
                  <a:pt x="751234" y="309554"/>
                </a:lnTo>
                <a:lnTo>
                  <a:pt x="699642" y="309554"/>
                </a:lnTo>
                <a:lnTo>
                  <a:pt x="699642" y="264253"/>
                </a:lnTo>
                <a:lnTo>
                  <a:pt x="601491" y="264253"/>
                </a:lnTo>
                <a:lnTo>
                  <a:pt x="601491" y="225244"/>
                </a:lnTo>
                <a:lnTo>
                  <a:pt x="564999" y="225244"/>
                </a:lnTo>
                <a:lnTo>
                  <a:pt x="564999" y="181202"/>
                </a:lnTo>
                <a:lnTo>
                  <a:pt x="447972" y="181202"/>
                </a:lnTo>
                <a:lnTo>
                  <a:pt x="447972" y="137160"/>
                </a:lnTo>
                <a:lnTo>
                  <a:pt x="398897" y="137160"/>
                </a:lnTo>
                <a:lnTo>
                  <a:pt x="398897" y="91859"/>
                </a:lnTo>
                <a:lnTo>
                  <a:pt x="246636" y="91859"/>
                </a:lnTo>
                <a:lnTo>
                  <a:pt x="246636" y="47817"/>
                </a:lnTo>
                <a:lnTo>
                  <a:pt x="205111" y="47817"/>
                </a:lnTo>
                <a:lnTo>
                  <a:pt x="205111" y="0"/>
                </a:lnTo>
                <a:lnTo>
                  <a:pt x="0" y="0"/>
                </a:lnTo>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4" name="Freeform: Shape 1643">
            <a:extLst>
              <a:ext uri="{FF2B5EF4-FFF2-40B4-BE49-F238E27FC236}">
                <a16:creationId xmlns:a16="http://schemas.microsoft.com/office/drawing/2014/main" id="{0ADD74B9-B9D1-45EC-83CA-2BD716006171}"/>
              </a:ext>
            </a:extLst>
          </p:cNvPr>
          <p:cNvSpPr/>
          <p:nvPr/>
        </p:nvSpPr>
        <p:spPr>
          <a:xfrm>
            <a:off x="9545439" y="382583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5" name="Freeform: Shape 1644">
            <a:extLst>
              <a:ext uri="{FF2B5EF4-FFF2-40B4-BE49-F238E27FC236}">
                <a16:creationId xmlns:a16="http://schemas.microsoft.com/office/drawing/2014/main" id="{490EBED5-5A8C-466D-A0C8-A37EEF74C145}"/>
              </a:ext>
            </a:extLst>
          </p:cNvPr>
          <p:cNvSpPr/>
          <p:nvPr/>
        </p:nvSpPr>
        <p:spPr>
          <a:xfrm>
            <a:off x="9391421" y="382583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6" name="Freeform: Shape 1645">
            <a:extLst>
              <a:ext uri="{FF2B5EF4-FFF2-40B4-BE49-F238E27FC236}">
                <a16:creationId xmlns:a16="http://schemas.microsoft.com/office/drawing/2014/main" id="{2148350B-5073-49AA-85D2-84482649E42F}"/>
              </a:ext>
            </a:extLst>
          </p:cNvPr>
          <p:cNvSpPr/>
          <p:nvPr/>
        </p:nvSpPr>
        <p:spPr>
          <a:xfrm>
            <a:off x="9289019"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7" name="Freeform: Shape 1646">
            <a:extLst>
              <a:ext uri="{FF2B5EF4-FFF2-40B4-BE49-F238E27FC236}">
                <a16:creationId xmlns:a16="http://schemas.microsoft.com/office/drawing/2014/main" id="{E61EECE9-D1D7-4A79-B4C9-28986A3C58B3}"/>
              </a:ext>
            </a:extLst>
          </p:cNvPr>
          <p:cNvSpPr/>
          <p:nvPr/>
        </p:nvSpPr>
        <p:spPr>
          <a:xfrm>
            <a:off x="9270703" y="382583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8" name="Freeform: Shape 1647">
            <a:extLst>
              <a:ext uri="{FF2B5EF4-FFF2-40B4-BE49-F238E27FC236}">
                <a16:creationId xmlns:a16="http://schemas.microsoft.com/office/drawing/2014/main" id="{F75184E3-4CE8-4C62-932B-DDE916F11D98}"/>
              </a:ext>
            </a:extLst>
          </p:cNvPr>
          <p:cNvSpPr/>
          <p:nvPr/>
        </p:nvSpPr>
        <p:spPr>
          <a:xfrm>
            <a:off x="9254887" y="3825832"/>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49" name="Freeform: Shape 1648">
            <a:extLst>
              <a:ext uri="{FF2B5EF4-FFF2-40B4-BE49-F238E27FC236}">
                <a16:creationId xmlns:a16="http://schemas.microsoft.com/office/drawing/2014/main" id="{57750CB2-8CD1-4518-83FE-9E424E6D3EE3}"/>
              </a:ext>
            </a:extLst>
          </p:cNvPr>
          <p:cNvSpPr/>
          <p:nvPr/>
        </p:nvSpPr>
        <p:spPr>
          <a:xfrm>
            <a:off x="9144991"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0" name="Freeform: Shape 1649">
            <a:extLst>
              <a:ext uri="{FF2B5EF4-FFF2-40B4-BE49-F238E27FC236}">
                <a16:creationId xmlns:a16="http://schemas.microsoft.com/office/drawing/2014/main" id="{0571D5F2-730F-4281-A188-AE2D836C523D}"/>
              </a:ext>
            </a:extLst>
          </p:cNvPr>
          <p:cNvSpPr/>
          <p:nvPr/>
        </p:nvSpPr>
        <p:spPr>
          <a:xfrm>
            <a:off x="9119182"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1" name="Freeform: Shape 1650">
            <a:extLst>
              <a:ext uri="{FF2B5EF4-FFF2-40B4-BE49-F238E27FC236}">
                <a16:creationId xmlns:a16="http://schemas.microsoft.com/office/drawing/2014/main" id="{9B328B10-84B3-43AE-870C-789E3537F21C}"/>
              </a:ext>
            </a:extLst>
          </p:cNvPr>
          <p:cNvSpPr/>
          <p:nvPr/>
        </p:nvSpPr>
        <p:spPr>
          <a:xfrm>
            <a:off x="9085881" y="374654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2" name="Freeform: Shape 1651">
            <a:extLst>
              <a:ext uri="{FF2B5EF4-FFF2-40B4-BE49-F238E27FC236}">
                <a16:creationId xmlns:a16="http://schemas.microsoft.com/office/drawing/2014/main" id="{1DD42138-BDF9-44C7-A068-64665ECA0157}"/>
              </a:ext>
            </a:extLst>
          </p:cNvPr>
          <p:cNvSpPr/>
          <p:nvPr/>
        </p:nvSpPr>
        <p:spPr>
          <a:xfrm>
            <a:off x="8920208" y="374654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3" name="Freeform: Shape 1652">
            <a:extLst>
              <a:ext uri="{FF2B5EF4-FFF2-40B4-BE49-F238E27FC236}">
                <a16:creationId xmlns:a16="http://schemas.microsoft.com/office/drawing/2014/main" id="{B709C68D-4AB1-4615-BEAD-827F9413EFEA}"/>
              </a:ext>
            </a:extLst>
          </p:cNvPr>
          <p:cNvSpPr/>
          <p:nvPr/>
        </p:nvSpPr>
        <p:spPr>
          <a:xfrm>
            <a:off x="8911049" y="374654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4" name="Freeform: Shape 1653">
            <a:extLst>
              <a:ext uri="{FF2B5EF4-FFF2-40B4-BE49-F238E27FC236}">
                <a16:creationId xmlns:a16="http://schemas.microsoft.com/office/drawing/2014/main" id="{19823CF5-9FF8-4F7E-AD8A-16805AE1E931}"/>
              </a:ext>
            </a:extLst>
          </p:cNvPr>
          <p:cNvSpPr/>
          <p:nvPr/>
        </p:nvSpPr>
        <p:spPr>
          <a:xfrm>
            <a:off x="8845280" y="3675752"/>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5" name="Freeform: Shape 1654">
            <a:extLst>
              <a:ext uri="{FF2B5EF4-FFF2-40B4-BE49-F238E27FC236}">
                <a16:creationId xmlns:a16="http://schemas.microsoft.com/office/drawing/2014/main" id="{821B70D4-595D-4056-AD41-777B5166E794}"/>
              </a:ext>
            </a:extLst>
          </p:cNvPr>
          <p:cNvSpPr/>
          <p:nvPr/>
        </p:nvSpPr>
        <p:spPr>
          <a:xfrm>
            <a:off x="8762025" y="355398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6" name="Freeform: Shape 1655">
            <a:extLst>
              <a:ext uri="{FF2B5EF4-FFF2-40B4-BE49-F238E27FC236}">
                <a16:creationId xmlns:a16="http://schemas.microsoft.com/office/drawing/2014/main" id="{46675215-A256-4FD7-9188-EDC0CB8F49EF}"/>
              </a:ext>
            </a:extLst>
          </p:cNvPr>
          <p:cNvSpPr/>
          <p:nvPr/>
        </p:nvSpPr>
        <p:spPr>
          <a:xfrm>
            <a:off x="8737883" y="3553988"/>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7" name="Freeform: Shape 1656">
            <a:extLst>
              <a:ext uri="{FF2B5EF4-FFF2-40B4-BE49-F238E27FC236}">
                <a16:creationId xmlns:a16="http://schemas.microsoft.com/office/drawing/2014/main" id="{F4D3C221-2B26-40B8-8FEC-5C9FCBDCDA87}"/>
              </a:ext>
            </a:extLst>
          </p:cNvPr>
          <p:cNvSpPr/>
          <p:nvPr/>
        </p:nvSpPr>
        <p:spPr>
          <a:xfrm>
            <a:off x="8719567" y="355398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8" name="Freeform: Shape 1657">
            <a:extLst>
              <a:ext uri="{FF2B5EF4-FFF2-40B4-BE49-F238E27FC236}">
                <a16:creationId xmlns:a16="http://schemas.microsoft.com/office/drawing/2014/main" id="{F330403C-98EA-4A96-9845-6065CC6A90AC}"/>
              </a:ext>
            </a:extLst>
          </p:cNvPr>
          <p:cNvSpPr/>
          <p:nvPr/>
        </p:nvSpPr>
        <p:spPr>
          <a:xfrm>
            <a:off x="8652131" y="3501129"/>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59" name="Freeform: Shape 1658">
            <a:extLst>
              <a:ext uri="{FF2B5EF4-FFF2-40B4-BE49-F238E27FC236}">
                <a16:creationId xmlns:a16="http://schemas.microsoft.com/office/drawing/2014/main" id="{52C754F3-9EA6-48DB-A9E7-865E5AFF03EE}"/>
              </a:ext>
            </a:extLst>
          </p:cNvPr>
          <p:cNvSpPr/>
          <p:nvPr/>
        </p:nvSpPr>
        <p:spPr>
          <a:xfrm>
            <a:off x="8625490" y="3448270"/>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0" name="Freeform: Shape 1659">
            <a:extLst>
              <a:ext uri="{FF2B5EF4-FFF2-40B4-BE49-F238E27FC236}">
                <a16:creationId xmlns:a16="http://schemas.microsoft.com/office/drawing/2014/main" id="{A75EB30E-F04D-4F94-AC6C-978437185BF1}"/>
              </a:ext>
            </a:extLst>
          </p:cNvPr>
          <p:cNvSpPr/>
          <p:nvPr/>
        </p:nvSpPr>
        <p:spPr>
          <a:xfrm>
            <a:off x="8617997" y="344827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1" name="Freeform: Shape 1660">
            <a:extLst>
              <a:ext uri="{FF2B5EF4-FFF2-40B4-BE49-F238E27FC236}">
                <a16:creationId xmlns:a16="http://schemas.microsoft.com/office/drawing/2014/main" id="{7292C09E-4374-4BF5-B549-F089A114108A}"/>
              </a:ext>
            </a:extLst>
          </p:cNvPr>
          <p:cNvSpPr/>
          <p:nvPr/>
        </p:nvSpPr>
        <p:spPr>
          <a:xfrm>
            <a:off x="8572207" y="3304797"/>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2" name="Freeform: Shape 1661">
            <a:extLst>
              <a:ext uri="{FF2B5EF4-FFF2-40B4-BE49-F238E27FC236}">
                <a16:creationId xmlns:a16="http://schemas.microsoft.com/office/drawing/2014/main" id="{257A0206-5589-4707-987D-4EAAC0B7BC3D}"/>
              </a:ext>
            </a:extLst>
          </p:cNvPr>
          <p:cNvSpPr/>
          <p:nvPr/>
        </p:nvSpPr>
        <p:spPr>
          <a:xfrm>
            <a:off x="8481461" y="3178316"/>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3" name="Freeform: Shape 1662">
            <a:extLst>
              <a:ext uri="{FF2B5EF4-FFF2-40B4-BE49-F238E27FC236}">
                <a16:creationId xmlns:a16="http://schemas.microsoft.com/office/drawing/2014/main" id="{AEE755C0-B000-4A1D-B139-4D83B73E60A7}"/>
              </a:ext>
            </a:extLst>
          </p:cNvPr>
          <p:cNvSpPr/>
          <p:nvPr/>
        </p:nvSpPr>
        <p:spPr>
          <a:xfrm>
            <a:off x="8447328" y="312640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4" name="Freeform: Shape 1663">
            <a:extLst>
              <a:ext uri="{FF2B5EF4-FFF2-40B4-BE49-F238E27FC236}">
                <a16:creationId xmlns:a16="http://schemas.microsoft.com/office/drawing/2014/main" id="{22FA8C18-1D59-4513-8C53-275B67E5ACA4}"/>
              </a:ext>
            </a:extLst>
          </p:cNvPr>
          <p:cNvSpPr/>
          <p:nvPr/>
        </p:nvSpPr>
        <p:spPr>
          <a:xfrm>
            <a:off x="8426516" y="312640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5" name="Freeform: Shape 1664">
            <a:extLst>
              <a:ext uri="{FF2B5EF4-FFF2-40B4-BE49-F238E27FC236}">
                <a16:creationId xmlns:a16="http://schemas.microsoft.com/office/drawing/2014/main" id="{B6D93109-E87D-4DBC-9E4A-9B0473CF2ADA}"/>
              </a:ext>
            </a:extLst>
          </p:cNvPr>
          <p:cNvSpPr/>
          <p:nvPr/>
        </p:nvSpPr>
        <p:spPr>
          <a:xfrm>
            <a:off x="8337434" y="3004637"/>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6" name="Freeform: Shape 1665">
            <a:extLst>
              <a:ext uri="{FF2B5EF4-FFF2-40B4-BE49-F238E27FC236}">
                <a16:creationId xmlns:a16="http://schemas.microsoft.com/office/drawing/2014/main" id="{2B218F94-1DFD-40A7-861E-0A85F22B09F1}"/>
              </a:ext>
            </a:extLst>
          </p:cNvPr>
          <p:cNvSpPr/>
          <p:nvPr/>
        </p:nvSpPr>
        <p:spPr>
          <a:xfrm>
            <a:off x="8326611" y="292818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7" name="Freeform: Shape 1666">
            <a:extLst>
              <a:ext uri="{FF2B5EF4-FFF2-40B4-BE49-F238E27FC236}">
                <a16:creationId xmlns:a16="http://schemas.microsoft.com/office/drawing/2014/main" id="{9FFF93A4-E166-4539-B3E5-7093412A5F28}"/>
              </a:ext>
            </a:extLst>
          </p:cNvPr>
          <p:cNvSpPr/>
          <p:nvPr/>
        </p:nvSpPr>
        <p:spPr>
          <a:xfrm>
            <a:off x="8319951" y="292818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8" name="Freeform: Shape 1667">
            <a:extLst>
              <a:ext uri="{FF2B5EF4-FFF2-40B4-BE49-F238E27FC236}">
                <a16:creationId xmlns:a16="http://schemas.microsoft.com/office/drawing/2014/main" id="{DA4EB59B-56F5-40C8-BA36-FA8DE7FBCE90}"/>
              </a:ext>
            </a:extLst>
          </p:cNvPr>
          <p:cNvSpPr/>
          <p:nvPr/>
        </p:nvSpPr>
        <p:spPr>
          <a:xfrm>
            <a:off x="8302466" y="292818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69" name="Freeform: Shape 1668">
            <a:extLst>
              <a:ext uri="{FF2B5EF4-FFF2-40B4-BE49-F238E27FC236}">
                <a16:creationId xmlns:a16="http://schemas.microsoft.com/office/drawing/2014/main" id="{BD9D7FE4-70CF-4574-B9B5-B4B77830B3AA}"/>
              </a:ext>
            </a:extLst>
          </p:cNvPr>
          <p:cNvSpPr/>
          <p:nvPr/>
        </p:nvSpPr>
        <p:spPr>
          <a:xfrm>
            <a:off x="8288315" y="292818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0" name="Freeform: Shape 1669">
            <a:extLst>
              <a:ext uri="{FF2B5EF4-FFF2-40B4-BE49-F238E27FC236}">
                <a16:creationId xmlns:a16="http://schemas.microsoft.com/office/drawing/2014/main" id="{272D954B-BFF4-4188-8EC1-45E6A639E75A}"/>
              </a:ext>
            </a:extLst>
          </p:cNvPr>
          <p:cNvSpPr/>
          <p:nvPr/>
        </p:nvSpPr>
        <p:spPr>
          <a:xfrm>
            <a:off x="8274161" y="292818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1" name="Freeform: Shape 1670">
            <a:extLst>
              <a:ext uri="{FF2B5EF4-FFF2-40B4-BE49-F238E27FC236}">
                <a16:creationId xmlns:a16="http://schemas.microsoft.com/office/drawing/2014/main" id="{5835AD92-F300-47B8-A7E8-56DF7598490E}"/>
              </a:ext>
            </a:extLst>
          </p:cNvPr>
          <p:cNvSpPr/>
          <p:nvPr/>
        </p:nvSpPr>
        <p:spPr>
          <a:xfrm>
            <a:off x="8259175" y="292818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2" name="Freeform: Shape 1671">
            <a:extLst>
              <a:ext uri="{FF2B5EF4-FFF2-40B4-BE49-F238E27FC236}">
                <a16:creationId xmlns:a16="http://schemas.microsoft.com/office/drawing/2014/main" id="{44906BCE-9841-4CBE-995F-29BD577EBDDF}"/>
              </a:ext>
            </a:extLst>
          </p:cNvPr>
          <p:cNvSpPr/>
          <p:nvPr/>
        </p:nvSpPr>
        <p:spPr>
          <a:xfrm>
            <a:off x="9381431" y="382583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accent1"/>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3" name="Freeform: Shape 1672">
            <a:extLst>
              <a:ext uri="{FF2B5EF4-FFF2-40B4-BE49-F238E27FC236}">
                <a16:creationId xmlns:a16="http://schemas.microsoft.com/office/drawing/2014/main" id="{FC9D44BC-117E-4B08-B99C-9D72E3CBAA42}"/>
              </a:ext>
            </a:extLst>
          </p:cNvPr>
          <p:cNvSpPr/>
          <p:nvPr/>
        </p:nvSpPr>
        <p:spPr>
          <a:xfrm>
            <a:off x="7063658" y="191443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4" name="Freeform: Shape 1673">
            <a:extLst>
              <a:ext uri="{FF2B5EF4-FFF2-40B4-BE49-F238E27FC236}">
                <a16:creationId xmlns:a16="http://schemas.microsoft.com/office/drawing/2014/main" id="{5B8E56CE-77C6-4B15-8B86-E2DD134C2426}"/>
              </a:ext>
            </a:extLst>
          </p:cNvPr>
          <p:cNvSpPr/>
          <p:nvPr/>
        </p:nvSpPr>
        <p:spPr>
          <a:xfrm>
            <a:off x="6969577" y="1950299"/>
            <a:ext cx="4495682" cy="1991628"/>
          </a:xfrm>
          <a:custGeom>
            <a:avLst/>
            <a:gdLst>
              <a:gd name="connsiteX0" fmla="*/ 6805150 w 6795082"/>
              <a:gd name="connsiteY0" fmla="*/ 2656374 h 2655115"/>
              <a:gd name="connsiteX1" fmla="*/ 5683961 w 6795082"/>
              <a:gd name="connsiteY1" fmla="*/ 2656374 h 2655115"/>
              <a:gd name="connsiteX2" fmla="*/ 5683961 w 6795082"/>
              <a:gd name="connsiteY2" fmla="*/ 2505372 h 2655115"/>
              <a:gd name="connsiteX3" fmla="*/ 5456200 w 6795082"/>
              <a:gd name="connsiteY3" fmla="*/ 2505372 h 2655115"/>
              <a:gd name="connsiteX4" fmla="*/ 5456200 w 6795082"/>
              <a:gd name="connsiteY4" fmla="*/ 2412254 h 2655115"/>
              <a:gd name="connsiteX5" fmla="*/ 5207047 w 6795082"/>
              <a:gd name="connsiteY5" fmla="*/ 2412254 h 2655115"/>
              <a:gd name="connsiteX6" fmla="*/ 5207047 w 6795082"/>
              <a:gd name="connsiteY6" fmla="*/ 2358145 h 2655115"/>
              <a:gd name="connsiteX7" fmla="*/ 5144129 w 6795082"/>
              <a:gd name="connsiteY7" fmla="*/ 2358145 h 2655115"/>
              <a:gd name="connsiteX8" fmla="*/ 5144129 w 6795082"/>
              <a:gd name="connsiteY8" fmla="*/ 2299003 h 2655115"/>
              <a:gd name="connsiteX9" fmla="*/ 4975511 w 6795082"/>
              <a:gd name="connsiteY9" fmla="*/ 2299003 h 2655115"/>
              <a:gd name="connsiteX10" fmla="*/ 4975511 w 6795082"/>
              <a:gd name="connsiteY10" fmla="*/ 2244894 h 2655115"/>
              <a:gd name="connsiteX11" fmla="*/ 4951602 w 6795082"/>
              <a:gd name="connsiteY11" fmla="*/ 2244894 h 2655115"/>
              <a:gd name="connsiteX12" fmla="*/ 4951602 w 6795082"/>
              <a:gd name="connsiteY12" fmla="*/ 2199594 h 2655115"/>
              <a:gd name="connsiteX13" fmla="*/ 4878618 w 6795082"/>
              <a:gd name="connsiteY13" fmla="*/ 2199594 h 2655115"/>
              <a:gd name="connsiteX14" fmla="*/ 4878618 w 6795082"/>
              <a:gd name="connsiteY14" fmla="*/ 2149260 h 2655115"/>
              <a:gd name="connsiteX15" fmla="*/ 4845901 w 6795082"/>
              <a:gd name="connsiteY15" fmla="*/ 2149260 h 2655115"/>
              <a:gd name="connsiteX16" fmla="*/ 4845901 w 6795082"/>
              <a:gd name="connsiteY16" fmla="*/ 2107734 h 2655115"/>
              <a:gd name="connsiteX17" fmla="*/ 4703707 w 6795082"/>
              <a:gd name="connsiteY17" fmla="*/ 2107734 h 2655115"/>
              <a:gd name="connsiteX18" fmla="*/ 4703707 w 6795082"/>
              <a:gd name="connsiteY18" fmla="*/ 2069984 h 2655115"/>
              <a:gd name="connsiteX19" fmla="*/ 4595489 w 6795082"/>
              <a:gd name="connsiteY19" fmla="*/ 2069984 h 2655115"/>
              <a:gd name="connsiteX20" fmla="*/ 4595489 w 6795082"/>
              <a:gd name="connsiteY20" fmla="*/ 2030975 h 2655115"/>
              <a:gd name="connsiteX21" fmla="*/ 4444487 w 6795082"/>
              <a:gd name="connsiteY21" fmla="*/ 2030975 h 2655115"/>
              <a:gd name="connsiteX22" fmla="*/ 4444487 w 6795082"/>
              <a:gd name="connsiteY22" fmla="*/ 1996999 h 2655115"/>
              <a:gd name="connsiteX23" fmla="*/ 4267061 w 6795082"/>
              <a:gd name="connsiteY23" fmla="*/ 1996999 h 2655115"/>
              <a:gd name="connsiteX24" fmla="*/ 4267061 w 6795082"/>
              <a:gd name="connsiteY24" fmla="*/ 1968057 h 2655115"/>
              <a:gd name="connsiteX25" fmla="*/ 4238118 w 6795082"/>
              <a:gd name="connsiteY25" fmla="*/ 1968057 h 2655115"/>
              <a:gd name="connsiteX26" fmla="*/ 4238118 w 6795082"/>
              <a:gd name="connsiteY26" fmla="*/ 1931565 h 2655115"/>
              <a:gd name="connsiteX27" fmla="*/ 4214210 w 6795082"/>
              <a:gd name="connsiteY27" fmla="*/ 1931565 h 2655115"/>
              <a:gd name="connsiteX28" fmla="*/ 4214210 w 6795082"/>
              <a:gd name="connsiteY28" fmla="*/ 1893815 h 2655115"/>
              <a:gd name="connsiteX29" fmla="*/ 4204143 w 6795082"/>
              <a:gd name="connsiteY29" fmla="*/ 1893815 h 2655115"/>
              <a:gd name="connsiteX30" fmla="*/ 4204143 w 6795082"/>
              <a:gd name="connsiteY30" fmla="*/ 1862356 h 2655115"/>
              <a:gd name="connsiteX31" fmla="*/ 4131159 w 6795082"/>
              <a:gd name="connsiteY31" fmla="*/ 1862356 h 2655115"/>
              <a:gd name="connsiteX32" fmla="*/ 4131159 w 6795082"/>
              <a:gd name="connsiteY32" fmla="*/ 1837189 h 2655115"/>
              <a:gd name="connsiteX33" fmla="*/ 4087116 w 6795082"/>
              <a:gd name="connsiteY33" fmla="*/ 1837189 h 2655115"/>
              <a:gd name="connsiteX34" fmla="*/ 4087116 w 6795082"/>
              <a:gd name="connsiteY34" fmla="*/ 1810764 h 2655115"/>
              <a:gd name="connsiteX35" fmla="*/ 3894589 w 6795082"/>
              <a:gd name="connsiteY35" fmla="*/ 1810764 h 2655115"/>
              <a:gd name="connsiteX36" fmla="*/ 3894589 w 6795082"/>
              <a:gd name="connsiteY36" fmla="*/ 1771755 h 2655115"/>
              <a:gd name="connsiteX37" fmla="*/ 3860614 w 6795082"/>
              <a:gd name="connsiteY37" fmla="*/ 1771755 h 2655115"/>
              <a:gd name="connsiteX38" fmla="*/ 3860614 w 6795082"/>
              <a:gd name="connsiteY38" fmla="*/ 1762946 h 2655115"/>
              <a:gd name="connsiteX39" fmla="*/ 3748621 w 6795082"/>
              <a:gd name="connsiteY39" fmla="*/ 1762946 h 2655115"/>
              <a:gd name="connsiteX40" fmla="*/ 3748621 w 6795082"/>
              <a:gd name="connsiteY40" fmla="*/ 1742813 h 2655115"/>
              <a:gd name="connsiteX41" fmla="*/ 3736037 w 6795082"/>
              <a:gd name="connsiteY41" fmla="*/ 1742813 h 2655115"/>
              <a:gd name="connsiteX42" fmla="*/ 3736037 w 6795082"/>
              <a:gd name="connsiteY42" fmla="*/ 1716388 h 2655115"/>
              <a:gd name="connsiteX43" fmla="*/ 3668086 w 6795082"/>
              <a:gd name="connsiteY43" fmla="*/ 1716388 h 2655115"/>
              <a:gd name="connsiteX44" fmla="*/ 3668086 w 6795082"/>
              <a:gd name="connsiteY44" fmla="*/ 1634595 h 2655115"/>
              <a:gd name="connsiteX45" fmla="*/ 3586294 w 6795082"/>
              <a:gd name="connsiteY45" fmla="*/ 1634595 h 2655115"/>
              <a:gd name="connsiteX46" fmla="*/ 3586294 w 6795082"/>
              <a:gd name="connsiteY46" fmla="*/ 1605653 h 2655115"/>
              <a:gd name="connsiteX47" fmla="*/ 3574969 w 6795082"/>
              <a:gd name="connsiteY47" fmla="*/ 1605653 h 2655115"/>
              <a:gd name="connsiteX48" fmla="*/ 3574969 w 6795082"/>
              <a:gd name="connsiteY48" fmla="*/ 1577969 h 2655115"/>
              <a:gd name="connsiteX49" fmla="*/ 3562385 w 6795082"/>
              <a:gd name="connsiteY49" fmla="*/ 1577969 h 2655115"/>
              <a:gd name="connsiteX50" fmla="*/ 3562385 w 6795082"/>
              <a:gd name="connsiteY50" fmla="*/ 1541477 h 2655115"/>
              <a:gd name="connsiteX51" fmla="*/ 3546026 w 6795082"/>
              <a:gd name="connsiteY51" fmla="*/ 1541477 h 2655115"/>
              <a:gd name="connsiteX52" fmla="*/ 3546026 w 6795082"/>
              <a:gd name="connsiteY52" fmla="*/ 1489885 h 2655115"/>
              <a:gd name="connsiteX53" fmla="*/ 3527151 w 6795082"/>
              <a:gd name="connsiteY53" fmla="*/ 1489885 h 2655115"/>
              <a:gd name="connsiteX54" fmla="*/ 3527151 w 6795082"/>
              <a:gd name="connsiteY54" fmla="*/ 1449618 h 2655115"/>
              <a:gd name="connsiteX55" fmla="*/ 3488142 w 6795082"/>
              <a:gd name="connsiteY55" fmla="*/ 1449618 h 2655115"/>
              <a:gd name="connsiteX56" fmla="*/ 3488142 w 6795082"/>
              <a:gd name="connsiteY56" fmla="*/ 1420676 h 2655115"/>
              <a:gd name="connsiteX57" fmla="*/ 3412641 w 6795082"/>
              <a:gd name="connsiteY57" fmla="*/ 1420676 h 2655115"/>
              <a:gd name="connsiteX58" fmla="*/ 3412641 w 6795082"/>
              <a:gd name="connsiteY58" fmla="*/ 1394250 h 2655115"/>
              <a:gd name="connsiteX59" fmla="*/ 3396283 w 6795082"/>
              <a:gd name="connsiteY59" fmla="*/ 1394250 h 2655115"/>
              <a:gd name="connsiteX60" fmla="*/ 3396283 w 6795082"/>
              <a:gd name="connsiteY60" fmla="*/ 1367825 h 2655115"/>
              <a:gd name="connsiteX61" fmla="*/ 3286807 w 6795082"/>
              <a:gd name="connsiteY61" fmla="*/ 1367825 h 2655115"/>
              <a:gd name="connsiteX62" fmla="*/ 3286807 w 6795082"/>
              <a:gd name="connsiteY62" fmla="*/ 1345175 h 2655115"/>
              <a:gd name="connsiteX63" fmla="*/ 3280515 w 6795082"/>
              <a:gd name="connsiteY63" fmla="*/ 1345175 h 2655115"/>
              <a:gd name="connsiteX64" fmla="*/ 3280515 w 6795082"/>
              <a:gd name="connsiteY64" fmla="*/ 1314974 h 2655115"/>
              <a:gd name="connsiteX65" fmla="*/ 3269190 w 6795082"/>
              <a:gd name="connsiteY65" fmla="*/ 1314974 h 2655115"/>
              <a:gd name="connsiteX66" fmla="*/ 3269190 w 6795082"/>
              <a:gd name="connsiteY66" fmla="*/ 1297358 h 2655115"/>
              <a:gd name="connsiteX67" fmla="*/ 3144613 w 6795082"/>
              <a:gd name="connsiteY67" fmla="*/ 1297358 h 2655115"/>
              <a:gd name="connsiteX68" fmla="*/ 3144613 w 6795082"/>
              <a:gd name="connsiteY68" fmla="*/ 1268415 h 2655115"/>
              <a:gd name="connsiteX69" fmla="*/ 3133288 w 6795082"/>
              <a:gd name="connsiteY69" fmla="*/ 1268415 h 2655115"/>
              <a:gd name="connsiteX70" fmla="*/ 3133288 w 6795082"/>
              <a:gd name="connsiteY70" fmla="*/ 1243248 h 2655115"/>
              <a:gd name="connsiteX71" fmla="*/ 3074146 w 6795082"/>
              <a:gd name="connsiteY71" fmla="*/ 1243248 h 2655115"/>
              <a:gd name="connsiteX72" fmla="*/ 3074146 w 6795082"/>
              <a:gd name="connsiteY72" fmla="*/ 1216823 h 2655115"/>
              <a:gd name="connsiteX73" fmla="*/ 3037654 w 6795082"/>
              <a:gd name="connsiteY73" fmla="*/ 1216823 h 2655115"/>
              <a:gd name="connsiteX74" fmla="*/ 3037654 w 6795082"/>
              <a:gd name="connsiteY74" fmla="*/ 1199206 h 2655115"/>
              <a:gd name="connsiteX75" fmla="*/ 2984803 w 6795082"/>
              <a:gd name="connsiteY75" fmla="*/ 1199206 h 2655115"/>
              <a:gd name="connsiteX76" fmla="*/ 2984803 w 6795082"/>
              <a:gd name="connsiteY76" fmla="*/ 1175298 h 2655115"/>
              <a:gd name="connsiteX77" fmla="*/ 2934469 w 6795082"/>
              <a:gd name="connsiteY77" fmla="*/ 1175298 h 2655115"/>
              <a:gd name="connsiteX78" fmla="*/ 2934469 w 6795082"/>
              <a:gd name="connsiteY78" fmla="*/ 1147614 h 2655115"/>
              <a:gd name="connsiteX79" fmla="*/ 2924402 w 6795082"/>
              <a:gd name="connsiteY79" fmla="*/ 1147614 h 2655115"/>
              <a:gd name="connsiteX80" fmla="*/ 2924402 w 6795082"/>
              <a:gd name="connsiteY80" fmla="*/ 1097280 h 2655115"/>
              <a:gd name="connsiteX81" fmla="*/ 2744458 w 6795082"/>
              <a:gd name="connsiteY81" fmla="*/ 1097280 h 2655115"/>
              <a:gd name="connsiteX82" fmla="*/ 2744458 w 6795082"/>
              <a:gd name="connsiteY82" fmla="*/ 1070855 h 2655115"/>
              <a:gd name="connsiteX83" fmla="*/ 2645049 w 6795082"/>
              <a:gd name="connsiteY83" fmla="*/ 1070855 h 2655115"/>
              <a:gd name="connsiteX84" fmla="*/ 2645049 w 6795082"/>
              <a:gd name="connsiteY84" fmla="*/ 1048204 h 2655115"/>
              <a:gd name="connsiteX85" fmla="*/ 2569548 w 6795082"/>
              <a:gd name="connsiteY85" fmla="*/ 1048204 h 2655115"/>
              <a:gd name="connsiteX86" fmla="*/ 2569548 w 6795082"/>
              <a:gd name="connsiteY86" fmla="*/ 1019262 h 2655115"/>
              <a:gd name="connsiteX87" fmla="*/ 2520472 w 6795082"/>
              <a:gd name="connsiteY87" fmla="*/ 1019262 h 2655115"/>
              <a:gd name="connsiteX88" fmla="*/ 2520472 w 6795082"/>
              <a:gd name="connsiteY88" fmla="*/ 1006679 h 2655115"/>
              <a:gd name="connsiteX89" fmla="*/ 2485239 w 6795082"/>
              <a:gd name="connsiteY89" fmla="*/ 1006679 h 2655115"/>
              <a:gd name="connsiteX90" fmla="*/ 2485239 w 6795082"/>
              <a:gd name="connsiteY90" fmla="*/ 975220 h 2655115"/>
              <a:gd name="connsiteX91" fmla="*/ 2429871 w 6795082"/>
              <a:gd name="connsiteY91" fmla="*/ 975220 h 2655115"/>
              <a:gd name="connsiteX92" fmla="*/ 2429871 w 6795082"/>
              <a:gd name="connsiteY92" fmla="*/ 945020 h 2655115"/>
              <a:gd name="connsiteX93" fmla="*/ 2377021 w 6795082"/>
              <a:gd name="connsiteY93" fmla="*/ 945020 h 2655115"/>
              <a:gd name="connsiteX94" fmla="*/ 2377021 w 6795082"/>
              <a:gd name="connsiteY94" fmla="*/ 902236 h 2655115"/>
              <a:gd name="connsiteX95" fmla="*/ 2299003 w 6795082"/>
              <a:gd name="connsiteY95" fmla="*/ 902236 h 2655115"/>
              <a:gd name="connsiteX96" fmla="*/ 2299003 w 6795082"/>
              <a:gd name="connsiteY96" fmla="*/ 875811 h 2655115"/>
              <a:gd name="connsiteX97" fmla="*/ 2278869 w 6795082"/>
              <a:gd name="connsiteY97" fmla="*/ 875811 h 2655115"/>
              <a:gd name="connsiteX98" fmla="*/ 2278869 w 6795082"/>
              <a:gd name="connsiteY98" fmla="*/ 856935 h 2655115"/>
              <a:gd name="connsiteX99" fmla="*/ 2252444 w 6795082"/>
              <a:gd name="connsiteY99" fmla="*/ 856935 h 2655115"/>
              <a:gd name="connsiteX100" fmla="*/ 2252444 w 6795082"/>
              <a:gd name="connsiteY100" fmla="*/ 829252 h 2655115"/>
              <a:gd name="connsiteX101" fmla="*/ 2252444 w 6795082"/>
              <a:gd name="connsiteY101" fmla="*/ 806602 h 2655115"/>
              <a:gd name="connsiteX102" fmla="*/ 2244894 w 6795082"/>
              <a:gd name="connsiteY102" fmla="*/ 806602 h 2655115"/>
              <a:gd name="connsiteX103" fmla="*/ 2244894 w 6795082"/>
              <a:gd name="connsiteY103" fmla="*/ 783951 h 2655115"/>
              <a:gd name="connsiteX104" fmla="*/ 2223502 w 6795082"/>
              <a:gd name="connsiteY104" fmla="*/ 783951 h 2655115"/>
              <a:gd name="connsiteX105" fmla="*/ 2223502 w 6795082"/>
              <a:gd name="connsiteY105" fmla="*/ 736134 h 2655115"/>
              <a:gd name="connsiteX106" fmla="*/ 2075017 w 6795082"/>
              <a:gd name="connsiteY106" fmla="*/ 736134 h 2655115"/>
              <a:gd name="connsiteX107" fmla="*/ 2075017 w 6795082"/>
              <a:gd name="connsiteY107" fmla="*/ 717259 h 2655115"/>
              <a:gd name="connsiteX108" fmla="*/ 2058658 w 6795082"/>
              <a:gd name="connsiteY108" fmla="*/ 717259 h 2655115"/>
              <a:gd name="connsiteX109" fmla="*/ 2058658 w 6795082"/>
              <a:gd name="connsiteY109" fmla="*/ 690833 h 2655115"/>
              <a:gd name="connsiteX110" fmla="*/ 1990708 w 6795082"/>
              <a:gd name="connsiteY110" fmla="*/ 690833 h 2655115"/>
              <a:gd name="connsiteX111" fmla="*/ 1990708 w 6795082"/>
              <a:gd name="connsiteY111" fmla="*/ 666925 h 2655115"/>
              <a:gd name="connsiteX112" fmla="*/ 1961766 w 6795082"/>
              <a:gd name="connsiteY112" fmla="*/ 666925 h 2655115"/>
              <a:gd name="connsiteX113" fmla="*/ 1961766 w 6795082"/>
              <a:gd name="connsiteY113" fmla="*/ 641758 h 2655115"/>
              <a:gd name="connsiteX114" fmla="*/ 1941632 w 6795082"/>
              <a:gd name="connsiteY114" fmla="*/ 641758 h 2655115"/>
              <a:gd name="connsiteX115" fmla="*/ 1941632 w 6795082"/>
              <a:gd name="connsiteY115" fmla="*/ 592682 h 2655115"/>
              <a:gd name="connsiteX116" fmla="*/ 1924015 w 6795082"/>
              <a:gd name="connsiteY116" fmla="*/ 592682 h 2655115"/>
              <a:gd name="connsiteX117" fmla="*/ 1924015 w 6795082"/>
              <a:gd name="connsiteY117" fmla="*/ 546123 h 2655115"/>
              <a:gd name="connsiteX118" fmla="*/ 1881231 w 6795082"/>
              <a:gd name="connsiteY118" fmla="*/ 546123 h 2655115"/>
              <a:gd name="connsiteX119" fmla="*/ 1881231 w 6795082"/>
              <a:gd name="connsiteY119" fmla="*/ 528506 h 2655115"/>
              <a:gd name="connsiteX120" fmla="*/ 1881231 w 6795082"/>
              <a:gd name="connsiteY120" fmla="*/ 484464 h 2655115"/>
              <a:gd name="connsiteX121" fmla="*/ 1823347 w 6795082"/>
              <a:gd name="connsiteY121" fmla="*/ 484464 h 2655115"/>
              <a:gd name="connsiteX122" fmla="*/ 1823347 w 6795082"/>
              <a:gd name="connsiteY122" fmla="*/ 456781 h 2655115"/>
              <a:gd name="connsiteX123" fmla="*/ 1808247 w 6795082"/>
              <a:gd name="connsiteY123" fmla="*/ 456781 h 2655115"/>
              <a:gd name="connsiteX124" fmla="*/ 1808247 w 6795082"/>
              <a:gd name="connsiteY124" fmla="*/ 434130 h 2655115"/>
              <a:gd name="connsiteX125" fmla="*/ 1682412 w 6795082"/>
              <a:gd name="connsiteY125" fmla="*/ 434130 h 2655115"/>
              <a:gd name="connsiteX126" fmla="*/ 1682412 w 6795082"/>
              <a:gd name="connsiteY126" fmla="*/ 410222 h 2655115"/>
              <a:gd name="connsiteX127" fmla="*/ 1512535 w 6795082"/>
              <a:gd name="connsiteY127" fmla="*/ 410222 h 2655115"/>
              <a:gd name="connsiteX128" fmla="*/ 1512535 w 6795082"/>
              <a:gd name="connsiteY128" fmla="*/ 391346 h 2655115"/>
              <a:gd name="connsiteX129" fmla="*/ 1341400 w 6795082"/>
              <a:gd name="connsiteY129" fmla="*/ 391346 h 2655115"/>
              <a:gd name="connsiteX130" fmla="*/ 1341400 w 6795082"/>
              <a:gd name="connsiteY130" fmla="*/ 362404 h 2655115"/>
              <a:gd name="connsiteX131" fmla="*/ 1265899 w 6795082"/>
              <a:gd name="connsiteY131" fmla="*/ 362404 h 2655115"/>
              <a:gd name="connsiteX132" fmla="*/ 1265899 w 6795082"/>
              <a:gd name="connsiteY132" fmla="*/ 342271 h 2655115"/>
              <a:gd name="connsiteX133" fmla="*/ 1252057 w 6795082"/>
              <a:gd name="connsiteY133" fmla="*/ 342271 h 2655115"/>
              <a:gd name="connsiteX134" fmla="*/ 1252057 w 6795082"/>
              <a:gd name="connsiteY134" fmla="*/ 318362 h 2655115"/>
              <a:gd name="connsiteX135" fmla="*/ 1205498 w 6795082"/>
              <a:gd name="connsiteY135" fmla="*/ 318362 h 2655115"/>
              <a:gd name="connsiteX136" fmla="*/ 1205498 w 6795082"/>
              <a:gd name="connsiteY136" fmla="*/ 295712 h 2655115"/>
              <a:gd name="connsiteX137" fmla="*/ 1177814 w 6795082"/>
              <a:gd name="connsiteY137" fmla="*/ 295712 h 2655115"/>
              <a:gd name="connsiteX138" fmla="*/ 1177814 w 6795082"/>
              <a:gd name="connsiteY138" fmla="*/ 276837 h 2655115"/>
              <a:gd name="connsiteX139" fmla="*/ 1166489 w 6795082"/>
              <a:gd name="connsiteY139" fmla="*/ 276837 h 2655115"/>
              <a:gd name="connsiteX140" fmla="*/ 1166489 w 6795082"/>
              <a:gd name="connsiteY140" fmla="*/ 251670 h 2655115"/>
              <a:gd name="connsiteX141" fmla="*/ 1079663 w 6795082"/>
              <a:gd name="connsiteY141" fmla="*/ 251670 h 2655115"/>
              <a:gd name="connsiteX142" fmla="*/ 1079663 w 6795082"/>
              <a:gd name="connsiteY142" fmla="*/ 226503 h 2655115"/>
              <a:gd name="connsiteX143" fmla="*/ 835544 w 6795082"/>
              <a:gd name="connsiteY143" fmla="*/ 226503 h 2655115"/>
              <a:gd name="connsiteX144" fmla="*/ 835544 w 6795082"/>
              <a:gd name="connsiteY144" fmla="*/ 202594 h 2655115"/>
              <a:gd name="connsiteX145" fmla="*/ 826735 w 6795082"/>
              <a:gd name="connsiteY145" fmla="*/ 202594 h 2655115"/>
              <a:gd name="connsiteX146" fmla="*/ 826735 w 6795082"/>
              <a:gd name="connsiteY146" fmla="*/ 183719 h 2655115"/>
              <a:gd name="connsiteX147" fmla="*/ 531023 w 6795082"/>
              <a:gd name="connsiteY147" fmla="*/ 183719 h 2655115"/>
              <a:gd name="connsiteX148" fmla="*/ 531023 w 6795082"/>
              <a:gd name="connsiteY148" fmla="*/ 157294 h 2655115"/>
              <a:gd name="connsiteX149" fmla="*/ 442939 w 6795082"/>
              <a:gd name="connsiteY149" fmla="*/ 157294 h 2655115"/>
              <a:gd name="connsiteX150" fmla="*/ 442939 w 6795082"/>
              <a:gd name="connsiteY150" fmla="*/ 137160 h 2655115"/>
              <a:gd name="connsiteX151" fmla="*/ 305779 w 6795082"/>
              <a:gd name="connsiteY151" fmla="*/ 137160 h 2655115"/>
              <a:gd name="connsiteX152" fmla="*/ 305779 w 6795082"/>
              <a:gd name="connsiteY152" fmla="*/ 98151 h 2655115"/>
              <a:gd name="connsiteX153" fmla="*/ 130868 w 6795082"/>
              <a:gd name="connsiteY153" fmla="*/ 98151 h 2655115"/>
              <a:gd name="connsiteX154" fmla="*/ 130868 w 6795082"/>
              <a:gd name="connsiteY154" fmla="*/ 71726 h 2655115"/>
              <a:gd name="connsiteX155" fmla="*/ 95634 w 6795082"/>
              <a:gd name="connsiteY155" fmla="*/ 71726 h 2655115"/>
              <a:gd name="connsiteX156" fmla="*/ 95634 w 6795082"/>
              <a:gd name="connsiteY156" fmla="*/ 46559 h 2655115"/>
              <a:gd name="connsiteX157" fmla="*/ 83051 w 6795082"/>
              <a:gd name="connsiteY157" fmla="*/ 46559 h 2655115"/>
              <a:gd name="connsiteX158" fmla="*/ 83051 w 6795082"/>
              <a:gd name="connsiteY158" fmla="*/ 25167 h 2655115"/>
              <a:gd name="connsiteX159" fmla="*/ 51592 w 6795082"/>
              <a:gd name="connsiteY159" fmla="*/ 25167 h 2655115"/>
              <a:gd name="connsiteX160" fmla="*/ 51592 w 6795082"/>
              <a:gd name="connsiteY160" fmla="*/ 0 h 2655115"/>
              <a:gd name="connsiteX161" fmla="*/ 0 w 6795082"/>
              <a:gd name="connsiteY161" fmla="*/ 0 h 265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795082" h="2655115">
                <a:moveTo>
                  <a:pt x="6805150" y="2656374"/>
                </a:moveTo>
                <a:lnTo>
                  <a:pt x="5683961" y="2656374"/>
                </a:lnTo>
                <a:lnTo>
                  <a:pt x="5683961" y="2505372"/>
                </a:lnTo>
                <a:lnTo>
                  <a:pt x="5456200" y="2505372"/>
                </a:lnTo>
                <a:lnTo>
                  <a:pt x="5456200" y="2412254"/>
                </a:lnTo>
                <a:lnTo>
                  <a:pt x="5207047" y="2412254"/>
                </a:lnTo>
                <a:lnTo>
                  <a:pt x="5207047" y="2358145"/>
                </a:lnTo>
                <a:lnTo>
                  <a:pt x="5144129" y="2358145"/>
                </a:lnTo>
                <a:lnTo>
                  <a:pt x="5144129" y="2299003"/>
                </a:lnTo>
                <a:lnTo>
                  <a:pt x="4975511" y="2299003"/>
                </a:lnTo>
                <a:lnTo>
                  <a:pt x="4975511" y="2244894"/>
                </a:lnTo>
                <a:lnTo>
                  <a:pt x="4951602" y="2244894"/>
                </a:lnTo>
                <a:lnTo>
                  <a:pt x="4951602" y="2199594"/>
                </a:lnTo>
                <a:lnTo>
                  <a:pt x="4878618" y="2199594"/>
                </a:lnTo>
                <a:lnTo>
                  <a:pt x="4878618" y="2149260"/>
                </a:lnTo>
                <a:lnTo>
                  <a:pt x="4845901" y="2149260"/>
                </a:lnTo>
                <a:lnTo>
                  <a:pt x="4845901" y="2107734"/>
                </a:lnTo>
                <a:lnTo>
                  <a:pt x="4703707" y="2107734"/>
                </a:lnTo>
                <a:lnTo>
                  <a:pt x="4703707" y="2069984"/>
                </a:lnTo>
                <a:lnTo>
                  <a:pt x="4595489" y="2069984"/>
                </a:lnTo>
                <a:lnTo>
                  <a:pt x="4595489" y="2030975"/>
                </a:lnTo>
                <a:lnTo>
                  <a:pt x="4444487" y="2030975"/>
                </a:lnTo>
                <a:lnTo>
                  <a:pt x="4444487" y="1996999"/>
                </a:lnTo>
                <a:lnTo>
                  <a:pt x="4267061" y="1996999"/>
                </a:lnTo>
                <a:lnTo>
                  <a:pt x="4267061" y="1968057"/>
                </a:lnTo>
                <a:lnTo>
                  <a:pt x="4238118" y="1968057"/>
                </a:lnTo>
                <a:lnTo>
                  <a:pt x="4238118" y="1931565"/>
                </a:lnTo>
                <a:lnTo>
                  <a:pt x="4214210" y="1931565"/>
                </a:lnTo>
                <a:lnTo>
                  <a:pt x="4214210" y="1893815"/>
                </a:lnTo>
                <a:lnTo>
                  <a:pt x="4204143" y="1893815"/>
                </a:lnTo>
                <a:lnTo>
                  <a:pt x="4204143" y="1862356"/>
                </a:lnTo>
                <a:lnTo>
                  <a:pt x="4131159" y="1862356"/>
                </a:lnTo>
                <a:lnTo>
                  <a:pt x="4131159" y="1837189"/>
                </a:lnTo>
                <a:lnTo>
                  <a:pt x="4087116" y="1837189"/>
                </a:lnTo>
                <a:lnTo>
                  <a:pt x="4087116" y="1810764"/>
                </a:lnTo>
                <a:lnTo>
                  <a:pt x="3894589" y="1810764"/>
                </a:lnTo>
                <a:lnTo>
                  <a:pt x="3894589" y="1771755"/>
                </a:lnTo>
                <a:lnTo>
                  <a:pt x="3860614" y="1771755"/>
                </a:lnTo>
                <a:lnTo>
                  <a:pt x="3860614" y="1762946"/>
                </a:lnTo>
                <a:lnTo>
                  <a:pt x="3748621" y="1762946"/>
                </a:lnTo>
                <a:lnTo>
                  <a:pt x="3748621" y="1742813"/>
                </a:lnTo>
                <a:lnTo>
                  <a:pt x="3736037" y="1742813"/>
                </a:lnTo>
                <a:lnTo>
                  <a:pt x="3736037" y="1716388"/>
                </a:lnTo>
                <a:lnTo>
                  <a:pt x="3668086" y="1716388"/>
                </a:lnTo>
                <a:lnTo>
                  <a:pt x="3668086" y="1634595"/>
                </a:lnTo>
                <a:lnTo>
                  <a:pt x="3586294" y="1634595"/>
                </a:lnTo>
                <a:lnTo>
                  <a:pt x="3586294" y="1605653"/>
                </a:lnTo>
                <a:lnTo>
                  <a:pt x="3574969" y="1605653"/>
                </a:lnTo>
                <a:lnTo>
                  <a:pt x="3574969" y="1577969"/>
                </a:lnTo>
                <a:lnTo>
                  <a:pt x="3562385" y="1577969"/>
                </a:lnTo>
                <a:lnTo>
                  <a:pt x="3562385" y="1541477"/>
                </a:lnTo>
                <a:lnTo>
                  <a:pt x="3546026" y="1541477"/>
                </a:lnTo>
                <a:lnTo>
                  <a:pt x="3546026" y="1489885"/>
                </a:lnTo>
                <a:lnTo>
                  <a:pt x="3527151" y="1489885"/>
                </a:lnTo>
                <a:lnTo>
                  <a:pt x="3527151" y="1449618"/>
                </a:lnTo>
                <a:lnTo>
                  <a:pt x="3488142" y="1449618"/>
                </a:lnTo>
                <a:lnTo>
                  <a:pt x="3488142" y="1420676"/>
                </a:lnTo>
                <a:lnTo>
                  <a:pt x="3412641" y="1420676"/>
                </a:lnTo>
                <a:lnTo>
                  <a:pt x="3412641" y="1394250"/>
                </a:lnTo>
                <a:lnTo>
                  <a:pt x="3396283" y="1394250"/>
                </a:lnTo>
                <a:lnTo>
                  <a:pt x="3396283" y="1367825"/>
                </a:lnTo>
                <a:lnTo>
                  <a:pt x="3286807" y="1367825"/>
                </a:lnTo>
                <a:lnTo>
                  <a:pt x="3286807" y="1345175"/>
                </a:lnTo>
                <a:lnTo>
                  <a:pt x="3280515" y="1345175"/>
                </a:lnTo>
                <a:lnTo>
                  <a:pt x="3280515" y="1314974"/>
                </a:lnTo>
                <a:lnTo>
                  <a:pt x="3269190" y="1314974"/>
                </a:lnTo>
                <a:lnTo>
                  <a:pt x="3269190" y="1297358"/>
                </a:lnTo>
                <a:lnTo>
                  <a:pt x="3144613" y="1297358"/>
                </a:lnTo>
                <a:lnTo>
                  <a:pt x="3144613" y="1268415"/>
                </a:lnTo>
                <a:lnTo>
                  <a:pt x="3133288" y="1268415"/>
                </a:lnTo>
                <a:lnTo>
                  <a:pt x="3133288" y="1243248"/>
                </a:lnTo>
                <a:lnTo>
                  <a:pt x="3074146" y="1243248"/>
                </a:lnTo>
                <a:lnTo>
                  <a:pt x="3074146" y="1216823"/>
                </a:lnTo>
                <a:lnTo>
                  <a:pt x="3037654" y="1216823"/>
                </a:lnTo>
                <a:lnTo>
                  <a:pt x="3037654" y="1199206"/>
                </a:lnTo>
                <a:lnTo>
                  <a:pt x="2984803" y="1199206"/>
                </a:lnTo>
                <a:lnTo>
                  <a:pt x="2984803" y="1175298"/>
                </a:lnTo>
                <a:lnTo>
                  <a:pt x="2934469" y="1175298"/>
                </a:lnTo>
                <a:lnTo>
                  <a:pt x="2934469" y="1147614"/>
                </a:lnTo>
                <a:lnTo>
                  <a:pt x="2924402" y="1147614"/>
                </a:lnTo>
                <a:lnTo>
                  <a:pt x="2924402" y="1097280"/>
                </a:lnTo>
                <a:lnTo>
                  <a:pt x="2744458" y="1097280"/>
                </a:lnTo>
                <a:lnTo>
                  <a:pt x="2744458" y="1070855"/>
                </a:lnTo>
                <a:lnTo>
                  <a:pt x="2645049" y="1070855"/>
                </a:lnTo>
                <a:lnTo>
                  <a:pt x="2645049" y="1048204"/>
                </a:lnTo>
                <a:lnTo>
                  <a:pt x="2569548" y="1048204"/>
                </a:lnTo>
                <a:lnTo>
                  <a:pt x="2569548" y="1019262"/>
                </a:lnTo>
                <a:lnTo>
                  <a:pt x="2520472" y="1019262"/>
                </a:lnTo>
                <a:lnTo>
                  <a:pt x="2520472" y="1006679"/>
                </a:lnTo>
                <a:lnTo>
                  <a:pt x="2485239" y="1006679"/>
                </a:lnTo>
                <a:lnTo>
                  <a:pt x="2485239" y="975220"/>
                </a:lnTo>
                <a:lnTo>
                  <a:pt x="2429871" y="975220"/>
                </a:lnTo>
                <a:lnTo>
                  <a:pt x="2429871" y="945020"/>
                </a:lnTo>
                <a:lnTo>
                  <a:pt x="2377021" y="945020"/>
                </a:lnTo>
                <a:lnTo>
                  <a:pt x="2377021" y="902236"/>
                </a:lnTo>
                <a:lnTo>
                  <a:pt x="2299003" y="902236"/>
                </a:lnTo>
                <a:lnTo>
                  <a:pt x="2299003" y="875811"/>
                </a:lnTo>
                <a:lnTo>
                  <a:pt x="2278869" y="875811"/>
                </a:lnTo>
                <a:lnTo>
                  <a:pt x="2278869" y="856935"/>
                </a:lnTo>
                <a:lnTo>
                  <a:pt x="2252444" y="856935"/>
                </a:lnTo>
                <a:lnTo>
                  <a:pt x="2252444" y="829252"/>
                </a:lnTo>
                <a:lnTo>
                  <a:pt x="2252444" y="806602"/>
                </a:lnTo>
                <a:lnTo>
                  <a:pt x="2244894" y="806602"/>
                </a:lnTo>
                <a:lnTo>
                  <a:pt x="2244894" y="783951"/>
                </a:lnTo>
                <a:lnTo>
                  <a:pt x="2223502" y="783951"/>
                </a:lnTo>
                <a:lnTo>
                  <a:pt x="2223502" y="736134"/>
                </a:lnTo>
                <a:lnTo>
                  <a:pt x="2075017" y="736134"/>
                </a:lnTo>
                <a:lnTo>
                  <a:pt x="2075017" y="717259"/>
                </a:lnTo>
                <a:lnTo>
                  <a:pt x="2058658" y="717259"/>
                </a:lnTo>
                <a:lnTo>
                  <a:pt x="2058658" y="690833"/>
                </a:lnTo>
                <a:lnTo>
                  <a:pt x="1990708" y="690833"/>
                </a:lnTo>
                <a:lnTo>
                  <a:pt x="1990708" y="666925"/>
                </a:lnTo>
                <a:lnTo>
                  <a:pt x="1961766" y="666925"/>
                </a:lnTo>
                <a:lnTo>
                  <a:pt x="1961766" y="641758"/>
                </a:lnTo>
                <a:lnTo>
                  <a:pt x="1941632" y="641758"/>
                </a:lnTo>
                <a:lnTo>
                  <a:pt x="1941632" y="592682"/>
                </a:lnTo>
                <a:lnTo>
                  <a:pt x="1924015" y="592682"/>
                </a:lnTo>
                <a:lnTo>
                  <a:pt x="1924015" y="546123"/>
                </a:lnTo>
                <a:lnTo>
                  <a:pt x="1881231" y="546123"/>
                </a:lnTo>
                <a:lnTo>
                  <a:pt x="1881231" y="528506"/>
                </a:lnTo>
                <a:lnTo>
                  <a:pt x="1881231" y="484464"/>
                </a:lnTo>
                <a:lnTo>
                  <a:pt x="1823347" y="484464"/>
                </a:lnTo>
                <a:lnTo>
                  <a:pt x="1823347" y="456781"/>
                </a:lnTo>
                <a:lnTo>
                  <a:pt x="1808247" y="456781"/>
                </a:lnTo>
                <a:lnTo>
                  <a:pt x="1808247" y="434130"/>
                </a:lnTo>
                <a:lnTo>
                  <a:pt x="1682412" y="434130"/>
                </a:lnTo>
                <a:lnTo>
                  <a:pt x="1682412" y="410222"/>
                </a:lnTo>
                <a:lnTo>
                  <a:pt x="1512535" y="410222"/>
                </a:lnTo>
                <a:lnTo>
                  <a:pt x="1512535" y="391346"/>
                </a:lnTo>
                <a:lnTo>
                  <a:pt x="1341400" y="391346"/>
                </a:lnTo>
                <a:lnTo>
                  <a:pt x="1341400" y="362404"/>
                </a:lnTo>
                <a:lnTo>
                  <a:pt x="1265899" y="362404"/>
                </a:lnTo>
                <a:lnTo>
                  <a:pt x="1265899" y="342271"/>
                </a:lnTo>
                <a:lnTo>
                  <a:pt x="1252057" y="342271"/>
                </a:lnTo>
                <a:lnTo>
                  <a:pt x="1252057" y="318362"/>
                </a:lnTo>
                <a:lnTo>
                  <a:pt x="1205498" y="318362"/>
                </a:lnTo>
                <a:lnTo>
                  <a:pt x="1205498" y="295712"/>
                </a:lnTo>
                <a:lnTo>
                  <a:pt x="1177814" y="295712"/>
                </a:lnTo>
                <a:lnTo>
                  <a:pt x="1177814" y="276837"/>
                </a:lnTo>
                <a:lnTo>
                  <a:pt x="1166489" y="276837"/>
                </a:lnTo>
                <a:lnTo>
                  <a:pt x="1166489" y="251670"/>
                </a:lnTo>
                <a:lnTo>
                  <a:pt x="1079663" y="251670"/>
                </a:lnTo>
                <a:lnTo>
                  <a:pt x="1079663" y="226503"/>
                </a:lnTo>
                <a:lnTo>
                  <a:pt x="835544" y="226503"/>
                </a:lnTo>
                <a:lnTo>
                  <a:pt x="835544" y="202594"/>
                </a:lnTo>
                <a:lnTo>
                  <a:pt x="826735" y="202594"/>
                </a:lnTo>
                <a:lnTo>
                  <a:pt x="826735" y="183719"/>
                </a:lnTo>
                <a:lnTo>
                  <a:pt x="531023" y="183719"/>
                </a:lnTo>
                <a:lnTo>
                  <a:pt x="531023" y="157294"/>
                </a:lnTo>
                <a:lnTo>
                  <a:pt x="442939" y="157294"/>
                </a:lnTo>
                <a:lnTo>
                  <a:pt x="442939" y="137160"/>
                </a:lnTo>
                <a:lnTo>
                  <a:pt x="305779" y="137160"/>
                </a:lnTo>
                <a:lnTo>
                  <a:pt x="305779" y="98151"/>
                </a:lnTo>
                <a:lnTo>
                  <a:pt x="130868" y="98151"/>
                </a:lnTo>
                <a:lnTo>
                  <a:pt x="130868" y="71726"/>
                </a:lnTo>
                <a:lnTo>
                  <a:pt x="95634" y="71726"/>
                </a:lnTo>
                <a:lnTo>
                  <a:pt x="95634" y="46559"/>
                </a:lnTo>
                <a:lnTo>
                  <a:pt x="83051" y="46559"/>
                </a:lnTo>
                <a:lnTo>
                  <a:pt x="83051" y="25167"/>
                </a:lnTo>
                <a:lnTo>
                  <a:pt x="51592" y="25167"/>
                </a:lnTo>
                <a:lnTo>
                  <a:pt x="51592" y="0"/>
                </a:lnTo>
                <a:lnTo>
                  <a:pt x="0" y="0"/>
                </a:lnTo>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5" name="Freeform: Shape 1674">
            <a:extLst>
              <a:ext uri="{FF2B5EF4-FFF2-40B4-BE49-F238E27FC236}">
                <a16:creationId xmlns:a16="http://schemas.microsoft.com/office/drawing/2014/main" id="{219A8672-AF05-4906-8A8D-2041C20546B1}"/>
              </a:ext>
            </a:extLst>
          </p:cNvPr>
          <p:cNvSpPr/>
          <p:nvPr/>
        </p:nvSpPr>
        <p:spPr>
          <a:xfrm>
            <a:off x="11437786" y="3908890"/>
            <a:ext cx="58278" cy="66073"/>
          </a:xfrm>
          <a:custGeom>
            <a:avLst/>
            <a:gdLst>
              <a:gd name="connsiteX0" fmla="*/ 95635 w 88084"/>
              <a:gd name="connsiteY0" fmla="*/ 47817 h 88084"/>
              <a:gd name="connsiteX1" fmla="*/ 47818 w 88084"/>
              <a:gd name="connsiteY1" fmla="*/ 95635 h 88084"/>
              <a:gd name="connsiteX2" fmla="*/ 1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7" y="95635"/>
                  <a:pt x="47818" y="95635"/>
                </a:cubicBezTo>
                <a:cubicBezTo>
                  <a:pt x="21409" y="95635"/>
                  <a:pt x="1" y="74226"/>
                  <a:pt x="1" y="47817"/>
                </a:cubicBezTo>
                <a:cubicBezTo>
                  <a:pt x="1" y="21409"/>
                  <a:pt x="21409" y="0"/>
                  <a:pt x="47818" y="0"/>
                </a:cubicBezTo>
                <a:cubicBezTo>
                  <a:pt x="74227"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6" name="Freeform: Shape 1675">
            <a:extLst>
              <a:ext uri="{FF2B5EF4-FFF2-40B4-BE49-F238E27FC236}">
                <a16:creationId xmlns:a16="http://schemas.microsoft.com/office/drawing/2014/main" id="{1E522FD8-B66D-4F04-B7F9-D62C537CA835}"/>
              </a:ext>
            </a:extLst>
          </p:cNvPr>
          <p:cNvSpPr/>
          <p:nvPr/>
        </p:nvSpPr>
        <p:spPr>
          <a:xfrm>
            <a:off x="10988219" y="390889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7" name="Freeform: Shape 1676">
            <a:extLst>
              <a:ext uri="{FF2B5EF4-FFF2-40B4-BE49-F238E27FC236}">
                <a16:creationId xmlns:a16="http://schemas.microsoft.com/office/drawing/2014/main" id="{CC87FDD0-7515-4815-9AAF-5B2FE3BFC6A8}"/>
              </a:ext>
            </a:extLst>
          </p:cNvPr>
          <p:cNvSpPr/>
          <p:nvPr/>
        </p:nvSpPr>
        <p:spPr>
          <a:xfrm>
            <a:off x="10956583" y="3908890"/>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8" name="Freeform: Shape 1677">
            <a:extLst>
              <a:ext uri="{FF2B5EF4-FFF2-40B4-BE49-F238E27FC236}">
                <a16:creationId xmlns:a16="http://schemas.microsoft.com/office/drawing/2014/main" id="{F5ADB487-57A8-4376-96D3-E3389F7A235A}"/>
              </a:ext>
            </a:extLst>
          </p:cNvPr>
          <p:cNvSpPr/>
          <p:nvPr/>
        </p:nvSpPr>
        <p:spPr>
          <a:xfrm>
            <a:off x="10826707" y="390889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79" name="Freeform: Shape 1678">
            <a:extLst>
              <a:ext uri="{FF2B5EF4-FFF2-40B4-BE49-F238E27FC236}">
                <a16:creationId xmlns:a16="http://schemas.microsoft.com/office/drawing/2014/main" id="{B2952522-1461-4DDC-900E-F74F8C97C328}"/>
              </a:ext>
            </a:extLst>
          </p:cNvPr>
          <p:cNvSpPr/>
          <p:nvPr/>
        </p:nvSpPr>
        <p:spPr>
          <a:xfrm>
            <a:off x="10795073" y="3908887"/>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0" name="Freeform: Shape 1679">
            <a:extLst>
              <a:ext uri="{FF2B5EF4-FFF2-40B4-BE49-F238E27FC236}">
                <a16:creationId xmlns:a16="http://schemas.microsoft.com/office/drawing/2014/main" id="{D74386C2-67F5-4EB7-83DD-6587053614C4}"/>
              </a:ext>
            </a:extLst>
          </p:cNvPr>
          <p:cNvSpPr/>
          <p:nvPr/>
        </p:nvSpPr>
        <p:spPr>
          <a:xfrm>
            <a:off x="10695997" y="379467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1" name="Freeform: Shape 1680">
            <a:extLst>
              <a:ext uri="{FF2B5EF4-FFF2-40B4-BE49-F238E27FC236}">
                <a16:creationId xmlns:a16="http://schemas.microsoft.com/office/drawing/2014/main" id="{C5CBFF78-B60E-4061-B9D1-17B16C231B54}"/>
              </a:ext>
            </a:extLst>
          </p:cNvPr>
          <p:cNvSpPr/>
          <p:nvPr/>
        </p:nvSpPr>
        <p:spPr>
          <a:xfrm>
            <a:off x="10675184" y="379467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2" name="Freeform: Shape 1681">
            <a:extLst>
              <a:ext uri="{FF2B5EF4-FFF2-40B4-BE49-F238E27FC236}">
                <a16:creationId xmlns:a16="http://schemas.microsoft.com/office/drawing/2014/main" id="{506C7977-EBF9-4627-A69B-0FD7DF637CB8}"/>
              </a:ext>
            </a:extLst>
          </p:cNvPr>
          <p:cNvSpPr/>
          <p:nvPr/>
        </p:nvSpPr>
        <p:spPr>
          <a:xfrm>
            <a:off x="10659365" y="379466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3" name="Freeform: Shape 1682">
            <a:extLst>
              <a:ext uri="{FF2B5EF4-FFF2-40B4-BE49-F238E27FC236}">
                <a16:creationId xmlns:a16="http://schemas.microsoft.com/office/drawing/2014/main" id="{5496582B-D69E-4DB0-8FF4-415DCB2BFEC4}"/>
              </a:ext>
            </a:extLst>
          </p:cNvPr>
          <p:cNvSpPr/>
          <p:nvPr/>
        </p:nvSpPr>
        <p:spPr>
          <a:xfrm>
            <a:off x="10584433" y="379466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4" name="Freeform: Shape 1683">
            <a:extLst>
              <a:ext uri="{FF2B5EF4-FFF2-40B4-BE49-F238E27FC236}">
                <a16:creationId xmlns:a16="http://schemas.microsoft.com/office/drawing/2014/main" id="{304751B6-93E1-401B-8BA8-EA8CB915F954}"/>
              </a:ext>
            </a:extLst>
          </p:cNvPr>
          <p:cNvSpPr/>
          <p:nvPr/>
        </p:nvSpPr>
        <p:spPr>
          <a:xfrm>
            <a:off x="10545304" y="3758803"/>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5" name="Freeform: Shape 1684">
            <a:extLst>
              <a:ext uri="{FF2B5EF4-FFF2-40B4-BE49-F238E27FC236}">
                <a16:creationId xmlns:a16="http://schemas.microsoft.com/office/drawing/2014/main" id="{51C171C6-EA00-493F-AEB5-553289A9939A}"/>
              </a:ext>
            </a:extLst>
          </p:cNvPr>
          <p:cNvSpPr/>
          <p:nvPr/>
        </p:nvSpPr>
        <p:spPr>
          <a:xfrm>
            <a:off x="10511174" y="3722935"/>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6" name="Freeform: Shape 1685">
            <a:extLst>
              <a:ext uri="{FF2B5EF4-FFF2-40B4-BE49-F238E27FC236}">
                <a16:creationId xmlns:a16="http://schemas.microsoft.com/office/drawing/2014/main" id="{D8AF7EAA-DC75-4E9B-9C36-6B259FAFE24D}"/>
              </a:ext>
            </a:extLst>
          </p:cNvPr>
          <p:cNvSpPr/>
          <p:nvPr/>
        </p:nvSpPr>
        <p:spPr>
          <a:xfrm>
            <a:off x="10479535" y="372293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7" name="Freeform: Shape 1686">
            <a:extLst>
              <a:ext uri="{FF2B5EF4-FFF2-40B4-BE49-F238E27FC236}">
                <a16:creationId xmlns:a16="http://schemas.microsoft.com/office/drawing/2014/main" id="{1B50A58C-9BF5-4219-A95B-F0F8F78DCDB8}"/>
              </a:ext>
            </a:extLst>
          </p:cNvPr>
          <p:cNvSpPr/>
          <p:nvPr/>
        </p:nvSpPr>
        <p:spPr>
          <a:xfrm>
            <a:off x="10457886" y="3722935"/>
            <a:ext cx="58278" cy="66073"/>
          </a:xfrm>
          <a:custGeom>
            <a:avLst/>
            <a:gdLst>
              <a:gd name="connsiteX0" fmla="*/ 95635 w 88084"/>
              <a:gd name="connsiteY0" fmla="*/ 47817 h 88084"/>
              <a:gd name="connsiteX1" fmla="*/ 47818 w 88084"/>
              <a:gd name="connsiteY1" fmla="*/ 95634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8" y="95634"/>
                </a:cubicBezTo>
                <a:cubicBezTo>
                  <a:pt x="21409" y="95634"/>
                  <a:pt x="0" y="74226"/>
                  <a:pt x="0" y="47817"/>
                </a:cubicBezTo>
                <a:cubicBezTo>
                  <a:pt x="0" y="21408"/>
                  <a:pt x="21409" y="0"/>
                  <a:pt x="47818"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8" name="Freeform: Shape 1687">
            <a:extLst>
              <a:ext uri="{FF2B5EF4-FFF2-40B4-BE49-F238E27FC236}">
                <a16:creationId xmlns:a16="http://schemas.microsoft.com/office/drawing/2014/main" id="{417C766C-5C40-434F-A0F6-CCAD674D7FA4}"/>
              </a:ext>
            </a:extLst>
          </p:cNvPr>
          <p:cNvSpPr/>
          <p:nvPr/>
        </p:nvSpPr>
        <p:spPr>
          <a:xfrm>
            <a:off x="10439572" y="372293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89" name="Freeform: Shape 1688">
            <a:extLst>
              <a:ext uri="{FF2B5EF4-FFF2-40B4-BE49-F238E27FC236}">
                <a16:creationId xmlns:a16="http://schemas.microsoft.com/office/drawing/2014/main" id="{54871BDD-BD77-4C2E-BB21-993C58B94419}"/>
              </a:ext>
            </a:extLst>
          </p:cNvPr>
          <p:cNvSpPr/>
          <p:nvPr/>
        </p:nvSpPr>
        <p:spPr>
          <a:xfrm>
            <a:off x="10416262" y="3722940"/>
            <a:ext cx="58278" cy="66073"/>
          </a:xfrm>
          <a:custGeom>
            <a:avLst/>
            <a:gdLst>
              <a:gd name="connsiteX0" fmla="*/ 95635 w 88084"/>
              <a:gd name="connsiteY0" fmla="*/ 47817 h 88084"/>
              <a:gd name="connsiteX1" fmla="*/ 47818 w 88084"/>
              <a:gd name="connsiteY1" fmla="*/ 95634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8" y="95634"/>
                </a:cubicBezTo>
                <a:cubicBezTo>
                  <a:pt x="21409" y="95634"/>
                  <a:pt x="0" y="74226"/>
                  <a:pt x="0" y="47817"/>
                </a:cubicBezTo>
                <a:cubicBezTo>
                  <a:pt x="0" y="21408"/>
                  <a:pt x="21409" y="0"/>
                  <a:pt x="47818"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0" name="Freeform: Shape 1689">
            <a:extLst>
              <a:ext uri="{FF2B5EF4-FFF2-40B4-BE49-F238E27FC236}">
                <a16:creationId xmlns:a16="http://schemas.microsoft.com/office/drawing/2014/main" id="{9835F4B7-A0E9-454B-BE65-D2E554E75C3B}"/>
              </a:ext>
            </a:extLst>
          </p:cNvPr>
          <p:cNvSpPr/>
          <p:nvPr/>
        </p:nvSpPr>
        <p:spPr>
          <a:xfrm>
            <a:off x="10363812" y="368707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1" name="Freeform: Shape 1690">
            <a:extLst>
              <a:ext uri="{FF2B5EF4-FFF2-40B4-BE49-F238E27FC236}">
                <a16:creationId xmlns:a16="http://schemas.microsoft.com/office/drawing/2014/main" id="{C61C2739-79D2-4C12-8134-E1A413C89959}"/>
              </a:ext>
            </a:extLst>
          </p:cNvPr>
          <p:cNvSpPr/>
          <p:nvPr/>
        </p:nvSpPr>
        <p:spPr>
          <a:xfrm>
            <a:off x="10332174" y="363893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2" name="Freeform: Shape 1691">
            <a:extLst>
              <a:ext uri="{FF2B5EF4-FFF2-40B4-BE49-F238E27FC236}">
                <a16:creationId xmlns:a16="http://schemas.microsoft.com/office/drawing/2014/main" id="{B323A481-F134-4F40-9CA3-BDD15BA1BFB9}"/>
              </a:ext>
            </a:extLst>
          </p:cNvPr>
          <p:cNvSpPr/>
          <p:nvPr/>
        </p:nvSpPr>
        <p:spPr>
          <a:xfrm>
            <a:off x="10293877" y="3638933"/>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3" name="Freeform: Shape 1692">
            <a:extLst>
              <a:ext uri="{FF2B5EF4-FFF2-40B4-BE49-F238E27FC236}">
                <a16:creationId xmlns:a16="http://schemas.microsoft.com/office/drawing/2014/main" id="{A6BDDFE2-5BB2-4B49-A31A-C30715E626A0}"/>
              </a:ext>
            </a:extLst>
          </p:cNvPr>
          <p:cNvSpPr/>
          <p:nvPr/>
        </p:nvSpPr>
        <p:spPr>
          <a:xfrm>
            <a:off x="10287220" y="3638933"/>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4" name="Freeform: Shape 1693">
            <a:extLst>
              <a:ext uri="{FF2B5EF4-FFF2-40B4-BE49-F238E27FC236}">
                <a16:creationId xmlns:a16="http://schemas.microsoft.com/office/drawing/2014/main" id="{810F1E31-5E94-48E1-93EF-D9A796FF338A}"/>
              </a:ext>
            </a:extLst>
          </p:cNvPr>
          <p:cNvSpPr/>
          <p:nvPr/>
        </p:nvSpPr>
        <p:spPr>
          <a:xfrm>
            <a:off x="10230606" y="359928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5" name="Freeform: Shape 1694">
            <a:extLst>
              <a:ext uri="{FF2B5EF4-FFF2-40B4-BE49-F238E27FC236}">
                <a16:creationId xmlns:a16="http://schemas.microsoft.com/office/drawing/2014/main" id="{FDA2B85E-F85A-4C55-AAB5-2466761FBA21}"/>
              </a:ext>
            </a:extLst>
          </p:cNvPr>
          <p:cNvSpPr/>
          <p:nvPr/>
        </p:nvSpPr>
        <p:spPr>
          <a:xfrm>
            <a:off x="10179822" y="356719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6" name="Freeform: Shape 1695">
            <a:extLst>
              <a:ext uri="{FF2B5EF4-FFF2-40B4-BE49-F238E27FC236}">
                <a16:creationId xmlns:a16="http://schemas.microsoft.com/office/drawing/2014/main" id="{0B5CAAB9-D2C8-4537-AF91-6D965730FCCA}"/>
              </a:ext>
            </a:extLst>
          </p:cNvPr>
          <p:cNvSpPr/>
          <p:nvPr/>
        </p:nvSpPr>
        <p:spPr>
          <a:xfrm>
            <a:off x="10163172" y="352849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7" name="Freeform: Shape 1696">
            <a:extLst>
              <a:ext uri="{FF2B5EF4-FFF2-40B4-BE49-F238E27FC236}">
                <a16:creationId xmlns:a16="http://schemas.microsoft.com/office/drawing/2014/main" id="{EABCBDD6-B501-44DC-8E5E-A5E9820FAF1B}"/>
              </a:ext>
            </a:extLst>
          </p:cNvPr>
          <p:cNvSpPr/>
          <p:nvPr/>
        </p:nvSpPr>
        <p:spPr>
          <a:xfrm>
            <a:off x="10100733" y="3492626"/>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8" name="Freeform: Shape 1697">
            <a:extLst>
              <a:ext uri="{FF2B5EF4-FFF2-40B4-BE49-F238E27FC236}">
                <a16:creationId xmlns:a16="http://schemas.microsoft.com/office/drawing/2014/main" id="{9C3D6A4C-05FE-4A64-A3D8-2A7069C718F0}"/>
              </a:ext>
            </a:extLst>
          </p:cNvPr>
          <p:cNvSpPr/>
          <p:nvPr/>
        </p:nvSpPr>
        <p:spPr>
          <a:xfrm>
            <a:off x="10049113" y="3469974"/>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699" name="Freeform: Shape 1698">
            <a:extLst>
              <a:ext uri="{FF2B5EF4-FFF2-40B4-BE49-F238E27FC236}">
                <a16:creationId xmlns:a16="http://schemas.microsoft.com/office/drawing/2014/main" id="{035EA47C-776E-417E-A914-0EBBCC788617}"/>
              </a:ext>
            </a:extLst>
          </p:cNvPr>
          <p:cNvSpPr/>
          <p:nvPr/>
        </p:nvSpPr>
        <p:spPr>
          <a:xfrm>
            <a:off x="10029134" y="3469974"/>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0" name="Freeform: Shape 1699">
            <a:extLst>
              <a:ext uri="{FF2B5EF4-FFF2-40B4-BE49-F238E27FC236}">
                <a16:creationId xmlns:a16="http://schemas.microsoft.com/office/drawing/2014/main" id="{249F10AF-5AE2-4FC6-9301-11D42B7C9AB8}"/>
              </a:ext>
            </a:extLst>
          </p:cNvPr>
          <p:cNvSpPr/>
          <p:nvPr/>
        </p:nvSpPr>
        <p:spPr>
          <a:xfrm>
            <a:off x="9997496" y="346997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1" name="Freeform: Shape 1700">
            <a:extLst>
              <a:ext uri="{FF2B5EF4-FFF2-40B4-BE49-F238E27FC236}">
                <a16:creationId xmlns:a16="http://schemas.microsoft.com/office/drawing/2014/main" id="{69CDFFDE-B8A8-497E-A269-D9AD4601D0B0}"/>
              </a:ext>
            </a:extLst>
          </p:cNvPr>
          <p:cNvSpPr/>
          <p:nvPr/>
        </p:nvSpPr>
        <p:spPr>
          <a:xfrm>
            <a:off x="9977516" y="346997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2" name="Freeform: Shape 1701">
            <a:extLst>
              <a:ext uri="{FF2B5EF4-FFF2-40B4-BE49-F238E27FC236}">
                <a16:creationId xmlns:a16="http://schemas.microsoft.com/office/drawing/2014/main" id="{3A224220-E574-463A-B1EC-E4E4B3254DA6}"/>
              </a:ext>
            </a:extLst>
          </p:cNvPr>
          <p:cNvSpPr/>
          <p:nvPr/>
        </p:nvSpPr>
        <p:spPr>
          <a:xfrm>
            <a:off x="9977516"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3" name="Freeform: Shape 1702">
            <a:extLst>
              <a:ext uri="{FF2B5EF4-FFF2-40B4-BE49-F238E27FC236}">
                <a16:creationId xmlns:a16="http://schemas.microsoft.com/office/drawing/2014/main" id="{FDD0DA38-4E34-4FE1-BC91-55C31E5A0F4D}"/>
              </a:ext>
            </a:extLst>
          </p:cNvPr>
          <p:cNvSpPr/>
          <p:nvPr/>
        </p:nvSpPr>
        <p:spPr>
          <a:xfrm>
            <a:off x="9940052"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4" name="Freeform: Shape 1703">
            <a:extLst>
              <a:ext uri="{FF2B5EF4-FFF2-40B4-BE49-F238E27FC236}">
                <a16:creationId xmlns:a16="http://schemas.microsoft.com/office/drawing/2014/main" id="{556E9E65-46F1-4518-A8B5-CB95E48F364D}"/>
              </a:ext>
            </a:extLst>
          </p:cNvPr>
          <p:cNvSpPr/>
          <p:nvPr/>
        </p:nvSpPr>
        <p:spPr>
          <a:xfrm>
            <a:off x="9897593"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5" name="Freeform: Shape 1704">
            <a:extLst>
              <a:ext uri="{FF2B5EF4-FFF2-40B4-BE49-F238E27FC236}">
                <a16:creationId xmlns:a16="http://schemas.microsoft.com/office/drawing/2014/main" id="{BF1AA29A-7817-46A4-B2D7-9F73DF00E499}"/>
              </a:ext>
            </a:extLst>
          </p:cNvPr>
          <p:cNvSpPr/>
          <p:nvPr/>
        </p:nvSpPr>
        <p:spPr>
          <a:xfrm>
            <a:off x="9888434" y="3437884"/>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6" name="Freeform: Shape 1705">
            <a:extLst>
              <a:ext uri="{FF2B5EF4-FFF2-40B4-BE49-F238E27FC236}">
                <a16:creationId xmlns:a16="http://schemas.microsoft.com/office/drawing/2014/main" id="{33CCE18A-6C16-42D0-AAEA-910AE53E8365}"/>
              </a:ext>
            </a:extLst>
          </p:cNvPr>
          <p:cNvSpPr/>
          <p:nvPr/>
        </p:nvSpPr>
        <p:spPr>
          <a:xfrm>
            <a:off x="9825163" y="3410508"/>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7" name="Freeform: Shape 1706">
            <a:extLst>
              <a:ext uri="{FF2B5EF4-FFF2-40B4-BE49-F238E27FC236}">
                <a16:creationId xmlns:a16="http://schemas.microsoft.com/office/drawing/2014/main" id="{25271ACD-A835-47C3-8508-9B0ED8081693}"/>
              </a:ext>
            </a:extLst>
          </p:cNvPr>
          <p:cNvSpPr/>
          <p:nvPr/>
        </p:nvSpPr>
        <p:spPr>
          <a:xfrm>
            <a:off x="9766053" y="3410508"/>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8" name="Freeform: Shape 1707">
            <a:extLst>
              <a:ext uri="{FF2B5EF4-FFF2-40B4-BE49-F238E27FC236}">
                <a16:creationId xmlns:a16="http://schemas.microsoft.com/office/drawing/2014/main" id="{F85EDBF4-10E6-4E8F-9ED9-C12653AE7665}"/>
              </a:ext>
            </a:extLst>
          </p:cNvPr>
          <p:cNvSpPr/>
          <p:nvPr/>
        </p:nvSpPr>
        <p:spPr>
          <a:xfrm>
            <a:off x="9666980" y="3312345"/>
            <a:ext cx="58278" cy="66073"/>
          </a:xfrm>
          <a:custGeom>
            <a:avLst/>
            <a:gdLst>
              <a:gd name="connsiteX0" fmla="*/ 95635 w 88084"/>
              <a:gd name="connsiteY0" fmla="*/ 47817 h 88084"/>
              <a:gd name="connsiteX1" fmla="*/ 47818 w 88084"/>
              <a:gd name="connsiteY1" fmla="*/ 95634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8" y="95634"/>
                </a:cubicBezTo>
                <a:cubicBezTo>
                  <a:pt x="21409" y="95634"/>
                  <a:pt x="0" y="74226"/>
                  <a:pt x="0" y="47817"/>
                </a:cubicBezTo>
                <a:cubicBezTo>
                  <a:pt x="0" y="21408"/>
                  <a:pt x="21409" y="0"/>
                  <a:pt x="47818"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09" name="Freeform: Shape 1708">
            <a:extLst>
              <a:ext uri="{FF2B5EF4-FFF2-40B4-BE49-F238E27FC236}">
                <a16:creationId xmlns:a16="http://schemas.microsoft.com/office/drawing/2014/main" id="{48447A7B-A71B-4493-B3CE-5921336B36FA}"/>
              </a:ext>
            </a:extLst>
          </p:cNvPr>
          <p:cNvSpPr/>
          <p:nvPr/>
        </p:nvSpPr>
        <p:spPr>
          <a:xfrm>
            <a:off x="9556255" y="327742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0" name="Freeform: Shape 1709">
            <a:extLst>
              <a:ext uri="{FF2B5EF4-FFF2-40B4-BE49-F238E27FC236}">
                <a16:creationId xmlns:a16="http://schemas.microsoft.com/office/drawing/2014/main" id="{162EC4DE-DABD-4447-9FB7-1F4935BE4CCF}"/>
              </a:ext>
            </a:extLst>
          </p:cNvPr>
          <p:cNvSpPr/>
          <p:nvPr/>
        </p:nvSpPr>
        <p:spPr>
          <a:xfrm>
            <a:off x="9527948" y="327742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1" name="Freeform: Shape 1710">
            <a:extLst>
              <a:ext uri="{FF2B5EF4-FFF2-40B4-BE49-F238E27FC236}">
                <a16:creationId xmlns:a16="http://schemas.microsoft.com/office/drawing/2014/main" id="{A339C485-23F9-44FE-9526-AE6DCF5FD6F8}"/>
              </a:ext>
            </a:extLst>
          </p:cNvPr>
          <p:cNvSpPr/>
          <p:nvPr/>
        </p:nvSpPr>
        <p:spPr>
          <a:xfrm>
            <a:off x="9513795" y="3277420"/>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2" name="Freeform: Shape 1711">
            <a:extLst>
              <a:ext uri="{FF2B5EF4-FFF2-40B4-BE49-F238E27FC236}">
                <a16:creationId xmlns:a16="http://schemas.microsoft.com/office/drawing/2014/main" id="{46D3BA09-A8E9-434C-A355-756F8BCA9D08}"/>
              </a:ext>
            </a:extLst>
          </p:cNvPr>
          <p:cNvSpPr/>
          <p:nvPr/>
        </p:nvSpPr>
        <p:spPr>
          <a:xfrm>
            <a:off x="9492982" y="323683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3" name="Freeform: Shape 1712">
            <a:extLst>
              <a:ext uri="{FF2B5EF4-FFF2-40B4-BE49-F238E27FC236}">
                <a16:creationId xmlns:a16="http://schemas.microsoft.com/office/drawing/2014/main" id="{E5FCCADF-3A76-4381-8842-A608994722BE}"/>
              </a:ext>
            </a:extLst>
          </p:cNvPr>
          <p:cNvSpPr/>
          <p:nvPr/>
        </p:nvSpPr>
        <p:spPr>
          <a:xfrm>
            <a:off x="9458016" y="3236833"/>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4" name="Freeform: Shape 1713">
            <a:extLst>
              <a:ext uri="{FF2B5EF4-FFF2-40B4-BE49-F238E27FC236}">
                <a16:creationId xmlns:a16="http://schemas.microsoft.com/office/drawing/2014/main" id="{571403C3-2739-42D8-B474-C92B55EB3E8D}"/>
              </a:ext>
            </a:extLst>
          </p:cNvPr>
          <p:cNvSpPr/>
          <p:nvPr/>
        </p:nvSpPr>
        <p:spPr>
          <a:xfrm>
            <a:off x="9430542" y="3236833"/>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5" name="Freeform: Shape 1714">
            <a:extLst>
              <a:ext uri="{FF2B5EF4-FFF2-40B4-BE49-F238E27FC236}">
                <a16:creationId xmlns:a16="http://schemas.microsoft.com/office/drawing/2014/main" id="{054440FD-8341-418A-A448-A9AD781EAD73}"/>
              </a:ext>
            </a:extLst>
          </p:cNvPr>
          <p:cNvSpPr/>
          <p:nvPr/>
        </p:nvSpPr>
        <p:spPr>
          <a:xfrm>
            <a:off x="9365605" y="3200965"/>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6" name="Freeform: Shape 1715">
            <a:extLst>
              <a:ext uri="{FF2B5EF4-FFF2-40B4-BE49-F238E27FC236}">
                <a16:creationId xmlns:a16="http://schemas.microsoft.com/office/drawing/2014/main" id="{0F1CD808-A5D6-486D-A539-D6CA5A779403}"/>
              </a:ext>
            </a:extLst>
          </p:cNvPr>
          <p:cNvSpPr/>
          <p:nvPr/>
        </p:nvSpPr>
        <p:spPr>
          <a:xfrm>
            <a:off x="9365605" y="3185861"/>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7" name="Freeform: Shape 1716">
            <a:extLst>
              <a:ext uri="{FF2B5EF4-FFF2-40B4-BE49-F238E27FC236}">
                <a16:creationId xmlns:a16="http://schemas.microsoft.com/office/drawing/2014/main" id="{38EC8C87-2419-43F6-B803-BF124DBA9E43}"/>
              </a:ext>
            </a:extLst>
          </p:cNvPr>
          <p:cNvSpPr/>
          <p:nvPr/>
        </p:nvSpPr>
        <p:spPr>
          <a:xfrm>
            <a:off x="9365605" y="315848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8" name="Freeform: Shape 1717">
            <a:extLst>
              <a:ext uri="{FF2B5EF4-FFF2-40B4-BE49-F238E27FC236}">
                <a16:creationId xmlns:a16="http://schemas.microsoft.com/office/drawing/2014/main" id="{B9BF8299-D4E3-44AA-A013-3287599ADFC7}"/>
              </a:ext>
            </a:extLst>
          </p:cNvPr>
          <p:cNvSpPr/>
          <p:nvPr/>
        </p:nvSpPr>
        <p:spPr>
          <a:xfrm>
            <a:off x="9359776" y="313677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19" name="Freeform: Shape 1718">
            <a:extLst>
              <a:ext uri="{FF2B5EF4-FFF2-40B4-BE49-F238E27FC236}">
                <a16:creationId xmlns:a16="http://schemas.microsoft.com/office/drawing/2014/main" id="{E204EAA0-698D-420D-9A5A-07AB8A38D2F9}"/>
              </a:ext>
            </a:extLst>
          </p:cNvPr>
          <p:cNvSpPr/>
          <p:nvPr/>
        </p:nvSpPr>
        <p:spPr>
          <a:xfrm>
            <a:off x="9333967" y="3136779"/>
            <a:ext cx="58278" cy="66073"/>
          </a:xfrm>
          <a:custGeom>
            <a:avLst/>
            <a:gdLst>
              <a:gd name="connsiteX0" fmla="*/ 95635 w 88084"/>
              <a:gd name="connsiteY0" fmla="*/ 47817 h 88084"/>
              <a:gd name="connsiteX1" fmla="*/ 47818 w 88084"/>
              <a:gd name="connsiteY1" fmla="*/ 95635 h 88084"/>
              <a:gd name="connsiteX2" fmla="*/ 0 w 88084"/>
              <a:gd name="connsiteY2" fmla="*/ 47817 h 88084"/>
              <a:gd name="connsiteX3" fmla="*/ 47818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8" y="95635"/>
                </a:cubicBezTo>
                <a:cubicBezTo>
                  <a:pt x="21409" y="95635"/>
                  <a:pt x="0" y="74226"/>
                  <a:pt x="0" y="47817"/>
                </a:cubicBezTo>
                <a:cubicBezTo>
                  <a:pt x="0" y="21409"/>
                  <a:pt x="21409" y="0"/>
                  <a:pt x="47818"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0" name="Freeform: Shape 1719">
            <a:extLst>
              <a:ext uri="{FF2B5EF4-FFF2-40B4-BE49-F238E27FC236}">
                <a16:creationId xmlns:a16="http://schemas.microsoft.com/office/drawing/2014/main" id="{1A8F2CE1-89B7-4323-BF6C-6B4F74EAFB87}"/>
              </a:ext>
            </a:extLst>
          </p:cNvPr>
          <p:cNvSpPr/>
          <p:nvPr/>
        </p:nvSpPr>
        <p:spPr>
          <a:xfrm>
            <a:off x="9277355" y="3030119"/>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1" name="Freeform: Shape 1720">
            <a:extLst>
              <a:ext uri="{FF2B5EF4-FFF2-40B4-BE49-F238E27FC236}">
                <a16:creationId xmlns:a16="http://schemas.microsoft.com/office/drawing/2014/main" id="{AD449F26-B870-45CB-A6EA-E6F1966B0115}"/>
              </a:ext>
            </a:extLst>
          </p:cNvPr>
          <p:cNvSpPr/>
          <p:nvPr/>
        </p:nvSpPr>
        <p:spPr>
          <a:xfrm>
            <a:off x="9270695" y="3013127"/>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2" name="Freeform: Shape 1721">
            <a:extLst>
              <a:ext uri="{FF2B5EF4-FFF2-40B4-BE49-F238E27FC236}">
                <a16:creationId xmlns:a16="http://schemas.microsoft.com/office/drawing/2014/main" id="{3182D0F2-DF2C-40C5-A585-48033E855959}"/>
              </a:ext>
            </a:extLst>
          </p:cNvPr>
          <p:cNvSpPr/>
          <p:nvPr/>
        </p:nvSpPr>
        <p:spPr>
          <a:xfrm>
            <a:off x="9245720" y="297820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3" name="Freeform: Shape 1722">
            <a:extLst>
              <a:ext uri="{FF2B5EF4-FFF2-40B4-BE49-F238E27FC236}">
                <a16:creationId xmlns:a16="http://schemas.microsoft.com/office/drawing/2014/main" id="{156FE757-F04C-4F83-B0A2-3E3F67311440}"/>
              </a:ext>
            </a:extLst>
          </p:cNvPr>
          <p:cNvSpPr/>
          <p:nvPr/>
        </p:nvSpPr>
        <p:spPr>
          <a:xfrm>
            <a:off x="9214084" y="297820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4" name="Freeform: Shape 1723">
            <a:extLst>
              <a:ext uri="{FF2B5EF4-FFF2-40B4-BE49-F238E27FC236}">
                <a16:creationId xmlns:a16="http://schemas.microsoft.com/office/drawing/2014/main" id="{864C85FB-1F78-44FD-B137-C6420E42EAEF}"/>
              </a:ext>
            </a:extLst>
          </p:cNvPr>
          <p:cNvSpPr/>
          <p:nvPr/>
        </p:nvSpPr>
        <p:spPr>
          <a:xfrm>
            <a:off x="9182448" y="2942335"/>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5" name="Freeform: Shape 1724">
            <a:extLst>
              <a:ext uri="{FF2B5EF4-FFF2-40B4-BE49-F238E27FC236}">
                <a16:creationId xmlns:a16="http://schemas.microsoft.com/office/drawing/2014/main" id="{5C503A78-5893-4A3F-998A-0CAA9FA27E62}"/>
              </a:ext>
            </a:extLst>
          </p:cNvPr>
          <p:cNvSpPr/>
          <p:nvPr/>
        </p:nvSpPr>
        <p:spPr>
          <a:xfrm>
            <a:off x="9151643" y="2942335"/>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6" name="Freeform: Shape 1725">
            <a:extLst>
              <a:ext uri="{FF2B5EF4-FFF2-40B4-BE49-F238E27FC236}">
                <a16:creationId xmlns:a16="http://schemas.microsoft.com/office/drawing/2014/main" id="{411F1CF8-A695-454B-9B00-C53FA4AC7181}"/>
              </a:ext>
            </a:extLst>
          </p:cNvPr>
          <p:cNvSpPr/>
          <p:nvPr/>
        </p:nvSpPr>
        <p:spPr>
          <a:xfrm>
            <a:off x="9079214" y="2886646"/>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7" name="Freeform: Shape 1726">
            <a:extLst>
              <a:ext uri="{FF2B5EF4-FFF2-40B4-BE49-F238E27FC236}">
                <a16:creationId xmlns:a16="http://schemas.microsoft.com/office/drawing/2014/main" id="{C1E88AAA-F6C7-4728-B480-2280AB02D8DD}"/>
              </a:ext>
            </a:extLst>
          </p:cNvPr>
          <p:cNvSpPr/>
          <p:nvPr/>
        </p:nvSpPr>
        <p:spPr>
          <a:xfrm>
            <a:off x="8926026" y="281490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8" name="Freeform: Shape 1727">
            <a:extLst>
              <a:ext uri="{FF2B5EF4-FFF2-40B4-BE49-F238E27FC236}">
                <a16:creationId xmlns:a16="http://schemas.microsoft.com/office/drawing/2014/main" id="{6F79668A-72A7-4E66-AC34-004B284DA462}"/>
              </a:ext>
            </a:extLst>
          </p:cNvPr>
          <p:cNvSpPr/>
          <p:nvPr/>
        </p:nvSpPr>
        <p:spPr>
          <a:xfrm>
            <a:off x="8710400" y="2721463"/>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29" name="Freeform: Shape 1728">
            <a:extLst>
              <a:ext uri="{FF2B5EF4-FFF2-40B4-BE49-F238E27FC236}">
                <a16:creationId xmlns:a16="http://schemas.microsoft.com/office/drawing/2014/main" id="{1F6D5075-48AE-47A2-8B52-9A4BC2C89BDF}"/>
              </a:ext>
            </a:extLst>
          </p:cNvPr>
          <p:cNvSpPr/>
          <p:nvPr/>
        </p:nvSpPr>
        <p:spPr>
          <a:xfrm>
            <a:off x="8555548" y="2650671"/>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0" name="Freeform: Shape 1729">
            <a:extLst>
              <a:ext uri="{FF2B5EF4-FFF2-40B4-BE49-F238E27FC236}">
                <a16:creationId xmlns:a16="http://schemas.microsoft.com/office/drawing/2014/main" id="{2212AC80-87F4-409F-BDE1-1607D06F1CC0}"/>
              </a:ext>
            </a:extLst>
          </p:cNvPr>
          <p:cNvSpPr/>
          <p:nvPr/>
        </p:nvSpPr>
        <p:spPr>
          <a:xfrm>
            <a:off x="8457311" y="2573272"/>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8" y="95635"/>
                  <a:pt x="0" y="74226"/>
                  <a:pt x="0" y="47817"/>
                </a:cubicBezTo>
                <a:cubicBezTo>
                  <a:pt x="0" y="21409"/>
                  <a:pt x="21408"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1" name="Freeform: Shape 1730">
            <a:extLst>
              <a:ext uri="{FF2B5EF4-FFF2-40B4-BE49-F238E27FC236}">
                <a16:creationId xmlns:a16="http://schemas.microsoft.com/office/drawing/2014/main" id="{02241017-F628-48B4-8B2F-18FE2BDA7888}"/>
              </a:ext>
            </a:extLst>
          </p:cNvPr>
          <p:cNvSpPr/>
          <p:nvPr/>
        </p:nvSpPr>
        <p:spPr>
          <a:xfrm>
            <a:off x="8364899" y="246472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2" name="Freeform: Shape 1731">
            <a:extLst>
              <a:ext uri="{FF2B5EF4-FFF2-40B4-BE49-F238E27FC236}">
                <a16:creationId xmlns:a16="http://schemas.microsoft.com/office/drawing/2014/main" id="{F8316B15-608B-45D2-A8DA-06570A5D4844}"/>
              </a:ext>
            </a:extLst>
          </p:cNvPr>
          <p:cNvSpPr/>
          <p:nvPr/>
        </p:nvSpPr>
        <p:spPr>
          <a:xfrm>
            <a:off x="8342424" y="246472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3" name="Freeform: Shape 1732">
            <a:extLst>
              <a:ext uri="{FF2B5EF4-FFF2-40B4-BE49-F238E27FC236}">
                <a16:creationId xmlns:a16="http://schemas.microsoft.com/office/drawing/2014/main" id="{7A7F12CF-8D1A-40B5-B334-4B2FD310CA0C}"/>
              </a:ext>
            </a:extLst>
          </p:cNvPr>
          <p:cNvSpPr/>
          <p:nvPr/>
        </p:nvSpPr>
        <p:spPr>
          <a:xfrm>
            <a:off x="8329935" y="2464722"/>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4" name="Freeform: Shape 1733">
            <a:extLst>
              <a:ext uri="{FF2B5EF4-FFF2-40B4-BE49-F238E27FC236}">
                <a16:creationId xmlns:a16="http://schemas.microsoft.com/office/drawing/2014/main" id="{40B0A1E5-4420-411E-8A53-7D97EE9FAA62}"/>
              </a:ext>
            </a:extLst>
          </p:cNvPr>
          <p:cNvSpPr/>
          <p:nvPr/>
        </p:nvSpPr>
        <p:spPr>
          <a:xfrm>
            <a:off x="7972777" y="2223084"/>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5" name="Freeform: Shape 1734">
            <a:extLst>
              <a:ext uri="{FF2B5EF4-FFF2-40B4-BE49-F238E27FC236}">
                <a16:creationId xmlns:a16="http://schemas.microsoft.com/office/drawing/2014/main" id="{7F821DDE-9A23-4907-974B-803E2E8FAA1E}"/>
              </a:ext>
            </a:extLst>
          </p:cNvPr>
          <p:cNvSpPr/>
          <p:nvPr/>
        </p:nvSpPr>
        <p:spPr>
          <a:xfrm>
            <a:off x="7891190" y="2205150"/>
            <a:ext cx="58278" cy="66073"/>
          </a:xfrm>
          <a:custGeom>
            <a:avLst/>
            <a:gdLst>
              <a:gd name="connsiteX0" fmla="*/ 95635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4"/>
                  <a:pt x="47817" y="95634"/>
                </a:cubicBezTo>
                <a:cubicBezTo>
                  <a:pt x="21409" y="95634"/>
                  <a:pt x="0" y="74226"/>
                  <a:pt x="0" y="47817"/>
                </a:cubicBezTo>
                <a:cubicBezTo>
                  <a:pt x="0" y="21408"/>
                  <a:pt x="21408" y="0"/>
                  <a:pt x="47817" y="0"/>
                </a:cubicBezTo>
                <a:cubicBezTo>
                  <a:pt x="74226" y="0"/>
                  <a:pt x="95635" y="21408"/>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6" name="Freeform: Shape 1735">
            <a:extLst>
              <a:ext uri="{FF2B5EF4-FFF2-40B4-BE49-F238E27FC236}">
                <a16:creationId xmlns:a16="http://schemas.microsoft.com/office/drawing/2014/main" id="{C79D1704-1D57-4E75-9B84-814706A5ED5A}"/>
              </a:ext>
            </a:extLst>
          </p:cNvPr>
          <p:cNvSpPr/>
          <p:nvPr/>
        </p:nvSpPr>
        <p:spPr>
          <a:xfrm>
            <a:off x="7684721" y="2103209"/>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8"/>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7" name="Freeform: Shape 1736">
            <a:extLst>
              <a:ext uri="{FF2B5EF4-FFF2-40B4-BE49-F238E27FC236}">
                <a16:creationId xmlns:a16="http://schemas.microsoft.com/office/drawing/2014/main" id="{2A82BF7A-B930-4886-BFC7-47B2D92C4F55}"/>
              </a:ext>
            </a:extLst>
          </p:cNvPr>
          <p:cNvSpPr/>
          <p:nvPr/>
        </p:nvSpPr>
        <p:spPr>
          <a:xfrm>
            <a:off x="7523212" y="2080555"/>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8" name="Freeform: Shape 1737">
            <a:extLst>
              <a:ext uri="{FF2B5EF4-FFF2-40B4-BE49-F238E27FC236}">
                <a16:creationId xmlns:a16="http://schemas.microsoft.com/office/drawing/2014/main" id="{2983FAE8-3A15-48B0-ACA9-0A9BA750EB53}"/>
              </a:ext>
            </a:extLst>
          </p:cNvPr>
          <p:cNvSpPr/>
          <p:nvPr/>
        </p:nvSpPr>
        <p:spPr>
          <a:xfrm>
            <a:off x="7376683" y="2054127"/>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39" name="Freeform: Shape 1738">
            <a:extLst>
              <a:ext uri="{FF2B5EF4-FFF2-40B4-BE49-F238E27FC236}">
                <a16:creationId xmlns:a16="http://schemas.microsoft.com/office/drawing/2014/main" id="{DD0C864D-29F4-4F5B-B5F1-F7107CE040BC}"/>
              </a:ext>
            </a:extLst>
          </p:cNvPr>
          <p:cNvSpPr/>
          <p:nvPr/>
        </p:nvSpPr>
        <p:spPr>
          <a:xfrm>
            <a:off x="7364195" y="2054127"/>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8" y="95634"/>
                  <a:pt x="0" y="74226"/>
                  <a:pt x="0" y="47817"/>
                </a:cubicBezTo>
                <a:cubicBezTo>
                  <a:pt x="0" y="21409"/>
                  <a:pt x="21408"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40" name="Freeform: Shape 1739">
            <a:extLst>
              <a:ext uri="{FF2B5EF4-FFF2-40B4-BE49-F238E27FC236}">
                <a16:creationId xmlns:a16="http://schemas.microsoft.com/office/drawing/2014/main" id="{3AC9D3D9-BC21-4721-8B02-DB6350C27197}"/>
              </a:ext>
            </a:extLst>
          </p:cNvPr>
          <p:cNvSpPr/>
          <p:nvPr/>
        </p:nvSpPr>
        <p:spPr>
          <a:xfrm>
            <a:off x="7225995" y="2018258"/>
            <a:ext cx="58278" cy="66073"/>
          </a:xfrm>
          <a:custGeom>
            <a:avLst/>
            <a:gdLst>
              <a:gd name="connsiteX0" fmla="*/ 95634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5"/>
                  <a:pt x="47817" y="95635"/>
                </a:cubicBezTo>
                <a:cubicBezTo>
                  <a:pt x="21409" y="95635"/>
                  <a:pt x="0" y="74226"/>
                  <a:pt x="0" y="47817"/>
                </a:cubicBezTo>
                <a:cubicBezTo>
                  <a:pt x="0" y="21409"/>
                  <a:pt x="21409" y="0"/>
                  <a:pt x="47817" y="0"/>
                </a:cubicBezTo>
                <a:cubicBezTo>
                  <a:pt x="74226" y="0"/>
                  <a:pt x="95634" y="21409"/>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41" name="Freeform: Shape 1740">
            <a:extLst>
              <a:ext uri="{FF2B5EF4-FFF2-40B4-BE49-F238E27FC236}">
                <a16:creationId xmlns:a16="http://schemas.microsoft.com/office/drawing/2014/main" id="{E603F1A0-F57C-4AA2-A400-0A2B9C20E773}"/>
              </a:ext>
            </a:extLst>
          </p:cNvPr>
          <p:cNvSpPr/>
          <p:nvPr/>
        </p:nvSpPr>
        <p:spPr>
          <a:xfrm>
            <a:off x="7187701" y="2018258"/>
            <a:ext cx="58278" cy="66073"/>
          </a:xfrm>
          <a:custGeom>
            <a:avLst/>
            <a:gdLst>
              <a:gd name="connsiteX0" fmla="*/ 95635 w 88084"/>
              <a:gd name="connsiteY0" fmla="*/ 47817 h 88084"/>
              <a:gd name="connsiteX1" fmla="*/ 47817 w 88084"/>
              <a:gd name="connsiteY1" fmla="*/ 95635 h 88084"/>
              <a:gd name="connsiteX2" fmla="*/ 0 w 88084"/>
              <a:gd name="connsiteY2" fmla="*/ 47817 h 88084"/>
              <a:gd name="connsiteX3" fmla="*/ 47817 w 88084"/>
              <a:gd name="connsiteY3" fmla="*/ 0 h 88084"/>
              <a:gd name="connsiteX4" fmla="*/ 95635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5" y="47817"/>
                </a:moveTo>
                <a:cubicBezTo>
                  <a:pt x="95635" y="74226"/>
                  <a:pt x="74226" y="95635"/>
                  <a:pt x="47817" y="95635"/>
                </a:cubicBezTo>
                <a:cubicBezTo>
                  <a:pt x="21409" y="95635"/>
                  <a:pt x="0" y="74226"/>
                  <a:pt x="0" y="47817"/>
                </a:cubicBezTo>
                <a:cubicBezTo>
                  <a:pt x="0" y="21409"/>
                  <a:pt x="21409" y="0"/>
                  <a:pt x="47817" y="0"/>
                </a:cubicBezTo>
                <a:cubicBezTo>
                  <a:pt x="74226" y="0"/>
                  <a:pt x="95635" y="21409"/>
                  <a:pt x="95635"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742" name="Freeform: Shape 1741">
            <a:extLst>
              <a:ext uri="{FF2B5EF4-FFF2-40B4-BE49-F238E27FC236}">
                <a16:creationId xmlns:a16="http://schemas.microsoft.com/office/drawing/2014/main" id="{A43988E1-03D4-45C7-80CF-D8DAF90356E4}"/>
              </a:ext>
            </a:extLst>
          </p:cNvPr>
          <p:cNvSpPr/>
          <p:nvPr/>
        </p:nvSpPr>
        <p:spPr>
          <a:xfrm>
            <a:off x="10447961" y="3722912"/>
            <a:ext cx="58278" cy="66073"/>
          </a:xfrm>
          <a:custGeom>
            <a:avLst/>
            <a:gdLst>
              <a:gd name="connsiteX0" fmla="*/ 95634 w 88084"/>
              <a:gd name="connsiteY0" fmla="*/ 47817 h 88084"/>
              <a:gd name="connsiteX1" fmla="*/ 47817 w 88084"/>
              <a:gd name="connsiteY1" fmla="*/ 95634 h 88084"/>
              <a:gd name="connsiteX2" fmla="*/ 0 w 88084"/>
              <a:gd name="connsiteY2" fmla="*/ 47817 h 88084"/>
              <a:gd name="connsiteX3" fmla="*/ 47817 w 88084"/>
              <a:gd name="connsiteY3" fmla="*/ 0 h 88084"/>
              <a:gd name="connsiteX4" fmla="*/ 95634 w 88084"/>
              <a:gd name="connsiteY4" fmla="*/ 47817 h 88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84" h="88084">
                <a:moveTo>
                  <a:pt x="95634" y="47817"/>
                </a:moveTo>
                <a:cubicBezTo>
                  <a:pt x="95634" y="74226"/>
                  <a:pt x="74226" y="95634"/>
                  <a:pt x="47817" y="95634"/>
                </a:cubicBezTo>
                <a:cubicBezTo>
                  <a:pt x="21409" y="95634"/>
                  <a:pt x="0" y="74226"/>
                  <a:pt x="0" y="47817"/>
                </a:cubicBezTo>
                <a:cubicBezTo>
                  <a:pt x="0" y="21408"/>
                  <a:pt x="21409" y="0"/>
                  <a:pt x="47817" y="0"/>
                </a:cubicBezTo>
                <a:cubicBezTo>
                  <a:pt x="74226" y="0"/>
                  <a:pt x="95634" y="21408"/>
                  <a:pt x="95634" y="47817"/>
                </a:cubicBezTo>
                <a:close/>
              </a:path>
            </a:pathLst>
          </a:custGeom>
          <a:noFill/>
          <a:ln w="12700" cap="flat">
            <a:solidFill>
              <a:schemeClr val="tx2"/>
            </a:solidFill>
            <a:prstDash val="solid"/>
            <a:miter/>
          </a:ln>
        </p:spPr>
        <p:txBody>
          <a:bodyPr rtlCol="0" anchor="ct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dirty="0">
              <a:ln>
                <a:noFill/>
              </a:ln>
              <a:solidFill>
                <a:prstClr val="black"/>
              </a:solidFill>
              <a:effectLst/>
              <a:uLnTx/>
              <a:uFillTx/>
              <a:latin typeface="Calibri"/>
              <a:ea typeface="Arial Unicode MS"/>
              <a:cs typeface="+mn-cs"/>
            </a:endParaRPr>
          </a:p>
        </p:txBody>
      </p:sp>
      <p:sp>
        <p:nvSpPr>
          <p:cNvPr id="1570" name="TextBox 1569">
            <a:extLst>
              <a:ext uri="{FF2B5EF4-FFF2-40B4-BE49-F238E27FC236}">
                <a16:creationId xmlns:a16="http://schemas.microsoft.com/office/drawing/2014/main" id="{2420153D-49F7-4552-91CC-FA338451A8EB}"/>
              </a:ext>
            </a:extLst>
          </p:cNvPr>
          <p:cNvSpPr txBox="1"/>
          <p:nvPr/>
        </p:nvSpPr>
        <p:spPr>
          <a:xfrm>
            <a:off x="10871526"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p:txBody>
      </p:sp>
      <p:sp>
        <p:nvSpPr>
          <p:cNvPr id="1571" name="TextBox 1570">
            <a:extLst>
              <a:ext uri="{FF2B5EF4-FFF2-40B4-BE49-F238E27FC236}">
                <a16:creationId xmlns:a16="http://schemas.microsoft.com/office/drawing/2014/main" id="{69F897A4-C1A5-465A-9809-D25E1F3718A4}"/>
              </a:ext>
            </a:extLst>
          </p:cNvPr>
          <p:cNvSpPr txBox="1"/>
          <p:nvPr/>
        </p:nvSpPr>
        <p:spPr>
          <a:xfrm>
            <a:off x="11143705"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32</a:t>
            </a:r>
          </a:p>
        </p:txBody>
      </p:sp>
      <p:sp>
        <p:nvSpPr>
          <p:cNvPr id="1572" name="TextBox 1571">
            <a:extLst>
              <a:ext uri="{FF2B5EF4-FFF2-40B4-BE49-F238E27FC236}">
                <a16:creationId xmlns:a16="http://schemas.microsoft.com/office/drawing/2014/main" id="{044BD701-49F1-4991-AFD3-7ACB2B3662DB}"/>
              </a:ext>
            </a:extLst>
          </p:cNvPr>
          <p:cNvSpPr txBox="1"/>
          <p:nvPr/>
        </p:nvSpPr>
        <p:spPr>
          <a:xfrm>
            <a:off x="10599347"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28</a:t>
            </a:r>
          </a:p>
        </p:txBody>
      </p:sp>
      <p:sp>
        <p:nvSpPr>
          <p:cNvPr id="1573" name="TextBox 1572">
            <a:extLst>
              <a:ext uri="{FF2B5EF4-FFF2-40B4-BE49-F238E27FC236}">
                <a16:creationId xmlns:a16="http://schemas.microsoft.com/office/drawing/2014/main" id="{AB16CA99-0979-4DFA-A79F-CAD368BF729C}"/>
              </a:ext>
            </a:extLst>
          </p:cNvPr>
          <p:cNvSpPr txBox="1"/>
          <p:nvPr/>
        </p:nvSpPr>
        <p:spPr>
          <a:xfrm>
            <a:off x="10327168"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26</a:t>
            </a:r>
          </a:p>
        </p:txBody>
      </p:sp>
      <p:cxnSp>
        <p:nvCxnSpPr>
          <p:cNvPr id="1574" name="Straight Connector 1573">
            <a:extLst>
              <a:ext uri="{FF2B5EF4-FFF2-40B4-BE49-F238E27FC236}">
                <a16:creationId xmlns:a16="http://schemas.microsoft.com/office/drawing/2014/main" id="{13711CBD-2E69-4948-9705-C042B280A67C}"/>
              </a:ext>
            </a:extLst>
          </p:cNvPr>
          <p:cNvCxnSpPr>
            <a:cxnSpLocks/>
          </p:cNvCxnSpPr>
          <p:nvPr/>
        </p:nvCxnSpPr>
        <p:spPr>
          <a:xfrm>
            <a:off x="6855395" y="3299084"/>
            <a:ext cx="4728399"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75" name="Freeform 5">
            <a:extLst>
              <a:ext uri="{FF2B5EF4-FFF2-40B4-BE49-F238E27FC236}">
                <a16:creationId xmlns:a16="http://schemas.microsoft.com/office/drawing/2014/main" id="{DBE5E68D-5174-4626-AAB7-806DB6C64EF6}"/>
              </a:ext>
            </a:extLst>
          </p:cNvPr>
          <p:cNvSpPr>
            <a:spLocks/>
          </p:cNvSpPr>
          <p:nvPr/>
        </p:nvSpPr>
        <p:spPr bwMode="auto">
          <a:xfrm>
            <a:off x="6957913" y="1951024"/>
            <a:ext cx="4631287" cy="2696152"/>
          </a:xfrm>
          <a:custGeom>
            <a:avLst/>
            <a:gdLst>
              <a:gd name="T0" fmla="*/ 0 w 2575"/>
              <a:gd name="T1" fmla="*/ 0 h 1537"/>
              <a:gd name="T2" fmla="*/ 0 w 2575"/>
              <a:gd name="T3" fmla="*/ 1537 h 1537"/>
              <a:gd name="T4" fmla="*/ 2575 w 2575"/>
              <a:gd name="T5" fmla="*/ 1537 h 1537"/>
            </a:gdLst>
            <a:ahLst/>
            <a:cxnLst>
              <a:cxn ang="0">
                <a:pos x="T0" y="T1"/>
              </a:cxn>
              <a:cxn ang="0">
                <a:pos x="T2" y="T3"/>
              </a:cxn>
              <a:cxn ang="0">
                <a:pos x="T4" y="T5"/>
              </a:cxn>
            </a:cxnLst>
            <a:rect l="0" t="0" r="r" b="b"/>
            <a:pathLst>
              <a:path w="2575" h="1537">
                <a:moveTo>
                  <a:pt x="0" y="0"/>
                </a:moveTo>
                <a:lnTo>
                  <a:pt x="0" y="1537"/>
                </a:lnTo>
                <a:lnTo>
                  <a:pt x="2575" y="1537"/>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6" name="Line 6">
            <a:extLst>
              <a:ext uri="{FF2B5EF4-FFF2-40B4-BE49-F238E27FC236}">
                <a16:creationId xmlns:a16="http://schemas.microsoft.com/office/drawing/2014/main" id="{2AF1EE95-914A-4B9C-ABE8-D9BDBDFB3D3E}"/>
              </a:ext>
            </a:extLst>
          </p:cNvPr>
          <p:cNvSpPr>
            <a:spLocks noChangeShapeType="1"/>
          </p:cNvSpPr>
          <p:nvPr/>
        </p:nvSpPr>
        <p:spPr bwMode="auto">
          <a:xfrm>
            <a:off x="6855395" y="1954532"/>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7" name="Line 8">
            <a:extLst>
              <a:ext uri="{FF2B5EF4-FFF2-40B4-BE49-F238E27FC236}">
                <a16:creationId xmlns:a16="http://schemas.microsoft.com/office/drawing/2014/main" id="{4EDACA85-30B4-4DB4-BCC6-FB11957C231C}"/>
              </a:ext>
            </a:extLst>
          </p:cNvPr>
          <p:cNvSpPr>
            <a:spLocks noChangeShapeType="1"/>
          </p:cNvSpPr>
          <p:nvPr/>
        </p:nvSpPr>
        <p:spPr bwMode="auto">
          <a:xfrm>
            <a:off x="6855395" y="2494815"/>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8" name="Line 10">
            <a:extLst>
              <a:ext uri="{FF2B5EF4-FFF2-40B4-BE49-F238E27FC236}">
                <a16:creationId xmlns:a16="http://schemas.microsoft.com/office/drawing/2014/main" id="{77861E11-294E-4E03-A06C-FE5D02B390D5}"/>
              </a:ext>
            </a:extLst>
          </p:cNvPr>
          <p:cNvSpPr>
            <a:spLocks noChangeShapeType="1"/>
          </p:cNvSpPr>
          <p:nvPr/>
        </p:nvSpPr>
        <p:spPr bwMode="auto">
          <a:xfrm>
            <a:off x="6855395" y="3031589"/>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79" name="Line 12">
            <a:extLst>
              <a:ext uri="{FF2B5EF4-FFF2-40B4-BE49-F238E27FC236}">
                <a16:creationId xmlns:a16="http://schemas.microsoft.com/office/drawing/2014/main" id="{9F4FEB3E-1108-45F8-A943-72ED9DFC1FB2}"/>
              </a:ext>
            </a:extLst>
          </p:cNvPr>
          <p:cNvSpPr>
            <a:spLocks noChangeShapeType="1"/>
          </p:cNvSpPr>
          <p:nvPr/>
        </p:nvSpPr>
        <p:spPr bwMode="auto">
          <a:xfrm>
            <a:off x="6855395" y="3568364"/>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0" name="Line 14">
            <a:extLst>
              <a:ext uri="{FF2B5EF4-FFF2-40B4-BE49-F238E27FC236}">
                <a16:creationId xmlns:a16="http://schemas.microsoft.com/office/drawing/2014/main" id="{4376900E-32E9-4714-AA0A-7FED1947A4CB}"/>
              </a:ext>
            </a:extLst>
          </p:cNvPr>
          <p:cNvSpPr>
            <a:spLocks noChangeShapeType="1"/>
          </p:cNvSpPr>
          <p:nvPr/>
        </p:nvSpPr>
        <p:spPr bwMode="auto">
          <a:xfrm>
            <a:off x="6855395" y="4106893"/>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1" name="Line 16">
            <a:extLst>
              <a:ext uri="{FF2B5EF4-FFF2-40B4-BE49-F238E27FC236}">
                <a16:creationId xmlns:a16="http://schemas.microsoft.com/office/drawing/2014/main" id="{CEC31EDC-ACBF-4F3E-9C4B-FBA56F4F337E}"/>
              </a:ext>
            </a:extLst>
          </p:cNvPr>
          <p:cNvSpPr>
            <a:spLocks noChangeShapeType="1"/>
          </p:cNvSpPr>
          <p:nvPr/>
        </p:nvSpPr>
        <p:spPr bwMode="auto">
          <a:xfrm>
            <a:off x="6855395" y="4647176"/>
            <a:ext cx="10251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2" name="Line 17">
            <a:extLst>
              <a:ext uri="{FF2B5EF4-FFF2-40B4-BE49-F238E27FC236}">
                <a16:creationId xmlns:a16="http://schemas.microsoft.com/office/drawing/2014/main" id="{667606F3-76E7-4860-8C8D-ABE5D91EAF61}"/>
              </a:ext>
            </a:extLst>
          </p:cNvPr>
          <p:cNvSpPr>
            <a:spLocks noChangeShapeType="1"/>
          </p:cNvSpPr>
          <p:nvPr/>
        </p:nvSpPr>
        <p:spPr bwMode="auto">
          <a:xfrm>
            <a:off x="6957913"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3" name="Line 20">
            <a:extLst>
              <a:ext uri="{FF2B5EF4-FFF2-40B4-BE49-F238E27FC236}">
                <a16:creationId xmlns:a16="http://schemas.microsoft.com/office/drawing/2014/main" id="{39473E93-13CD-4A96-822A-50A6AE3F22CF}"/>
              </a:ext>
            </a:extLst>
          </p:cNvPr>
          <p:cNvSpPr>
            <a:spLocks noChangeShapeType="1"/>
          </p:cNvSpPr>
          <p:nvPr/>
        </p:nvSpPr>
        <p:spPr bwMode="auto">
          <a:xfrm>
            <a:off x="8593226"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4" name="Line 22">
            <a:extLst>
              <a:ext uri="{FF2B5EF4-FFF2-40B4-BE49-F238E27FC236}">
                <a16:creationId xmlns:a16="http://schemas.microsoft.com/office/drawing/2014/main" id="{6E718BEE-6E58-4923-8BE6-38991D426B81}"/>
              </a:ext>
            </a:extLst>
          </p:cNvPr>
          <p:cNvSpPr>
            <a:spLocks noChangeShapeType="1"/>
          </p:cNvSpPr>
          <p:nvPr/>
        </p:nvSpPr>
        <p:spPr bwMode="auto">
          <a:xfrm>
            <a:off x="9410882"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5" name="Line 24">
            <a:extLst>
              <a:ext uri="{FF2B5EF4-FFF2-40B4-BE49-F238E27FC236}">
                <a16:creationId xmlns:a16="http://schemas.microsoft.com/office/drawing/2014/main" id="{F1006E9F-D32D-4C67-BFEF-A2901BF47907}"/>
              </a:ext>
            </a:extLst>
          </p:cNvPr>
          <p:cNvSpPr>
            <a:spLocks noChangeShapeType="1"/>
          </p:cNvSpPr>
          <p:nvPr/>
        </p:nvSpPr>
        <p:spPr bwMode="auto">
          <a:xfrm>
            <a:off x="9683434"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6" name="Line 26">
            <a:extLst>
              <a:ext uri="{FF2B5EF4-FFF2-40B4-BE49-F238E27FC236}">
                <a16:creationId xmlns:a16="http://schemas.microsoft.com/office/drawing/2014/main" id="{50D19AC6-8AB2-4031-A6E5-8D92A01C3F45}"/>
              </a:ext>
            </a:extLst>
          </p:cNvPr>
          <p:cNvSpPr>
            <a:spLocks noChangeShapeType="1"/>
          </p:cNvSpPr>
          <p:nvPr/>
        </p:nvSpPr>
        <p:spPr bwMode="auto">
          <a:xfrm>
            <a:off x="9955986"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7" name="Line 28">
            <a:extLst>
              <a:ext uri="{FF2B5EF4-FFF2-40B4-BE49-F238E27FC236}">
                <a16:creationId xmlns:a16="http://schemas.microsoft.com/office/drawing/2014/main" id="{3CCB8520-9481-49E3-95DA-DA4EE1492364}"/>
              </a:ext>
            </a:extLst>
          </p:cNvPr>
          <p:cNvSpPr>
            <a:spLocks noChangeShapeType="1"/>
          </p:cNvSpPr>
          <p:nvPr/>
        </p:nvSpPr>
        <p:spPr bwMode="auto">
          <a:xfrm>
            <a:off x="10228538"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8" name="Line 30">
            <a:extLst>
              <a:ext uri="{FF2B5EF4-FFF2-40B4-BE49-F238E27FC236}">
                <a16:creationId xmlns:a16="http://schemas.microsoft.com/office/drawing/2014/main" id="{B62C2F6D-B7AB-48DE-AFEB-98E81D7CBBB0}"/>
              </a:ext>
            </a:extLst>
          </p:cNvPr>
          <p:cNvSpPr>
            <a:spLocks noChangeShapeType="1"/>
          </p:cNvSpPr>
          <p:nvPr/>
        </p:nvSpPr>
        <p:spPr bwMode="auto">
          <a:xfrm>
            <a:off x="10501090"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89" name="Line 32">
            <a:extLst>
              <a:ext uri="{FF2B5EF4-FFF2-40B4-BE49-F238E27FC236}">
                <a16:creationId xmlns:a16="http://schemas.microsoft.com/office/drawing/2014/main" id="{89F6DED2-C9FC-436A-8C7F-C55F00E571DA}"/>
              </a:ext>
            </a:extLst>
          </p:cNvPr>
          <p:cNvSpPr>
            <a:spLocks noChangeShapeType="1"/>
          </p:cNvSpPr>
          <p:nvPr/>
        </p:nvSpPr>
        <p:spPr bwMode="auto">
          <a:xfrm>
            <a:off x="10773642"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0" name="Line 34">
            <a:extLst>
              <a:ext uri="{FF2B5EF4-FFF2-40B4-BE49-F238E27FC236}">
                <a16:creationId xmlns:a16="http://schemas.microsoft.com/office/drawing/2014/main" id="{4FF1BE3E-827E-4C13-92F0-BE4A11A51619}"/>
              </a:ext>
            </a:extLst>
          </p:cNvPr>
          <p:cNvSpPr>
            <a:spLocks noChangeShapeType="1"/>
          </p:cNvSpPr>
          <p:nvPr/>
        </p:nvSpPr>
        <p:spPr bwMode="auto">
          <a:xfrm>
            <a:off x="11046194"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1" name="Line 36">
            <a:extLst>
              <a:ext uri="{FF2B5EF4-FFF2-40B4-BE49-F238E27FC236}">
                <a16:creationId xmlns:a16="http://schemas.microsoft.com/office/drawing/2014/main" id="{9D650893-DF49-4F86-B94E-FC708CE924F2}"/>
              </a:ext>
            </a:extLst>
          </p:cNvPr>
          <p:cNvSpPr>
            <a:spLocks noChangeShapeType="1"/>
          </p:cNvSpPr>
          <p:nvPr/>
        </p:nvSpPr>
        <p:spPr bwMode="auto">
          <a:xfrm>
            <a:off x="11318746"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2" name="Line 38">
            <a:extLst>
              <a:ext uri="{FF2B5EF4-FFF2-40B4-BE49-F238E27FC236}">
                <a16:creationId xmlns:a16="http://schemas.microsoft.com/office/drawing/2014/main" id="{33897C2E-0C8D-4BDA-96D4-DE375F77A320}"/>
              </a:ext>
            </a:extLst>
          </p:cNvPr>
          <p:cNvSpPr>
            <a:spLocks noChangeShapeType="1"/>
          </p:cNvSpPr>
          <p:nvPr/>
        </p:nvSpPr>
        <p:spPr bwMode="auto">
          <a:xfrm>
            <a:off x="11591294" y="4647176"/>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3" name="Line 18">
            <a:extLst>
              <a:ext uri="{FF2B5EF4-FFF2-40B4-BE49-F238E27FC236}">
                <a16:creationId xmlns:a16="http://schemas.microsoft.com/office/drawing/2014/main" id="{12305BB1-ADD1-4B7E-B168-1C51390E80E2}"/>
              </a:ext>
            </a:extLst>
          </p:cNvPr>
          <p:cNvSpPr>
            <a:spLocks noChangeShapeType="1"/>
          </p:cNvSpPr>
          <p:nvPr/>
        </p:nvSpPr>
        <p:spPr bwMode="auto">
          <a:xfrm>
            <a:off x="7230465" y="4647764"/>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4" name="Line 18">
            <a:extLst>
              <a:ext uri="{FF2B5EF4-FFF2-40B4-BE49-F238E27FC236}">
                <a16:creationId xmlns:a16="http://schemas.microsoft.com/office/drawing/2014/main" id="{881F9389-B61F-4FC1-92ED-B12EAAF1C29F}"/>
              </a:ext>
            </a:extLst>
          </p:cNvPr>
          <p:cNvSpPr>
            <a:spLocks noChangeShapeType="1"/>
          </p:cNvSpPr>
          <p:nvPr/>
        </p:nvSpPr>
        <p:spPr bwMode="auto">
          <a:xfrm>
            <a:off x="7503017" y="4648941"/>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5" name="Line 18">
            <a:extLst>
              <a:ext uri="{FF2B5EF4-FFF2-40B4-BE49-F238E27FC236}">
                <a16:creationId xmlns:a16="http://schemas.microsoft.com/office/drawing/2014/main" id="{F881E214-5E64-45BC-AFB8-3355780DF585}"/>
              </a:ext>
            </a:extLst>
          </p:cNvPr>
          <p:cNvSpPr>
            <a:spLocks noChangeShapeType="1"/>
          </p:cNvSpPr>
          <p:nvPr/>
        </p:nvSpPr>
        <p:spPr bwMode="auto">
          <a:xfrm>
            <a:off x="7775570" y="4650118"/>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6" name="Line 18">
            <a:extLst>
              <a:ext uri="{FF2B5EF4-FFF2-40B4-BE49-F238E27FC236}">
                <a16:creationId xmlns:a16="http://schemas.microsoft.com/office/drawing/2014/main" id="{A4F6279E-375D-4872-92AA-39D40903699C}"/>
              </a:ext>
            </a:extLst>
          </p:cNvPr>
          <p:cNvSpPr>
            <a:spLocks noChangeShapeType="1"/>
          </p:cNvSpPr>
          <p:nvPr/>
        </p:nvSpPr>
        <p:spPr bwMode="auto">
          <a:xfrm>
            <a:off x="8048122" y="4651297"/>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7" name="Line 18">
            <a:extLst>
              <a:ext uri="{FF2B5EF4-FFF2-40B4-BE49-F238E27FC236}">
                <a16:creationId xmlns:a16="http://schemas.microsoft.com/office/drawing/2014/main" id="{CBB939F9-6EF1-4726-B7D6-628D1BCB49D2}"/>
              </a:ext>
            </a:extLst>
          </p:cNvPr>
          <p:cNvSpPr>
            <a:spLocks noChangeShapeType="1"/>
          </p:cNvSpPr>
          <p:nvPr/>
        </p:nvSpPr>
        <p:spPr bwMode="auto">
          <a:xfrm>
            <a:off x="8320674" y="4651885"/>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8" name="Line 18">
            <a:extLst>
              <a:ext uri="{FF2B5EF4-FFF2-40B4-BE49-F238E27FC236}">
                <a16:creationId xmlns:a16="http://schemas.microsoft.com/office/drawing/2014/main" id="{45E2D755-45D0-47A9-8AEF-4FF5ED29E6C9}"/>
              </a:ext>
            </a:extLst>
          </p:cNvPr>
          <p:cNvSpPr>
            <a:spLocks noChangeShapeType="1"/>
          </p:cNvSpPr>
          <p:nvPr/>
        </p:nvSpPr>
        <p:spPr bwMode="auto">
          <a:xfrm>
            <a:off x="8865778" y="4653653"/>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99" name="Line 18">
            <a:extLst>
              <a:ext uri="{FF2B5EF4-FFF2-40B4-BE49-F238E27FC236}">
                <a16:creationId xmlns:a16="http://schemas.microsoft.com/office/drawing/2014/main" id="{00F60B01-F982-41F2-8BD7-68D8003763EF}"/>
              </a:ext>
            </a:extLst>
          </p:cNvPr>
          <p:cNvSpPr>
            <a:spLocks noChangeShapeType="1"/>
          </p:cNvSpPr>
          <p:nvPr/>
        </p:nvSpPr>
        <p:spPr bwMode="auto">
          <a:xfrm>
            <a:off x="9138330" y="4654241"/>
            <a:ext cx="0" cy="999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00" name="TextBox 1599">
            <a:extLst>
              <a:ext uri="{FF2B5EF4-FFF2-40B4-BE49-F238E27FC236}">
                <a16:creationId xmlns:a16="http://schemas.microsoft.com/office/drawing/2014/main" id="{641A4428-F41C-4089-A54D-B3C3D8168E2F}"/>
              </a:ext>
            </a:extLst>
          </p:cNvPr>
          <p:cNvSpPr txBox="1"/>
          <p:nvPr/>
        </p:nvSpPr>
        <p:spPr>
          <a:xfrm>
            <a:off x="6788845"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01" name="TextBox 1600">
            <a:extLst>
              <a:ext uri="{FF2B5EF4-FFF2-40B4-BE49-F238E27FC236}">
                <a16:creationId xmlns:a16="http://schemas.microsoft.com/office/drawing/2014/main" id="{0709E7E1-D20E-4E28-AE75-94EFC6ACD33E}"/>
              </a:ext>
            </a:extLst>
          </p:cNvPr>
          <p:cNvSpPr txBox="1"/>
          <p:nvPr/>
        </p:nvSpPr>
        <p:spPr>
          <a:xfrm>
            <a:off x="7061024"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602" name="TextBox 1601">
            <a:extLst>
              <a:ext uri="{FF2B5EF4-FFF2-40B4-BE49-F238E27FC236}">
                <a16:creationId xmlns:a16="http://schemas.microsoft.com/office/drawing/2014/main" id="{375F5A4B-FC94-4778-AB0C-4F7C493B43B0}"/>
              </a:ext>
            </a:extLst>
          </p:cNvPr>
          <p:cNvSpPr txBox="1"/>
          <p:nvPr/>
        </p:nvSpPr>
        <p:spPr>
          <a:xfrm>
            <a:off x="7333203"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603" name="TextBox 1602">
            <a:extLst>
              <a:ext uri="{FF2B5EF4-FFF2-40B4-BE49-F238E27FC236}">
                <a16:creationId xmlns:a16="http://schemas.microsoft.com/office/drawing/2014/main" id="{60408B0D-43C8-49C4-BDDA-5DA41597AD50}"/>
              </a:ext>
            </a:extLst>
          </p:cNvPr>
          <p:cNvSpPr txBox="1"/>
          <p:nvPr/>
        </p:nvSpPr>
        <p:spPr>
          <a:xfrm>
            <a:off x="7605381"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604" name="TextBox 1603">
            <a:extLst>
              <a:ext uri="{FF2B5EF4-FFF2-40B4-BE49-F238E27FC236}">
                <a16:creationId xmlns:a16="http://schemas.microsoft.com/office/drawing/2014/main" id="{90678E15-28C6-4695-A046-42BC39947C0D}"/>
              </a:ext>
            </a:extLst>
          </p:cNvPr>
          <p:cNvSpPr txBox="1"/>
          <p:nvPr/>
        </p:nvSpPr>
        <p:spPr>
          <a:xfrm>
            <a:off x="7877560"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a:t>
            </a:r>
          </a:p>
        </p:txBody>
      </p:sp>
      <p:sp>
        <p:nvSpPr>
          <p:cNvPr id="1605" name="TextBox 1604">
            <a:extLst>
              <a:ext uri="{FF2B5EF4-FFF2-40B4-BE49-F238E27FC236}">
                <a16:creationId xmlns:a16="http://schemas.microsoft.com/office/drawing/2014/main" id="{6F080EC5-26E4-41FB-9221-DDCF6E85E10B}"/>
              </a:ext>
            </a:extLst>
          </p:cNvPr>
          <p:cNvSpPr txBox="1"/>
          <p:nvPr/>
        </p:nvSpPr>
        <p:spPr>
          <a:xfrm>
            <a:off x="8149739"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a:t>
            </a:r>
          </a:p>
        </p:txBody>
      </p:sp>
      <p:sp>
        <p:nvSpPr>
          <p:cNvPr id="1606" name="TextBox 1605">
            <a:extLst>
              <a:ext uri="{FF2B5EF4-FFF2-40B4-BE49-F238E27FC236}">
                <a16:creationId xmlns:a16="http://schemas.microsoft.com/office/drawing/2014/main" id="{56BB83D3-9D31-4399-9B96-A13204B2C7B9}"/>
              </a:ext>
            </a:extLst>
          </p:cNvPr>
          <p:cNvSpPr txBox="1"/>
          <p:nvPr/>
        </p:nvSpPr>
        <p:spPr>
          <a:xfrm>
            <a:off x="8421918"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a:t>
            </a:r>
          </a:p>
        </p:txBody>
      </p:sp>
      <p:sp>
        <p:nvSpPr>
          <p:cNvPr id="1607" name="TextBox 1606">
            <a:extLst>
              <a:ext uri="{FF2B5EF4-FFF2-40B4-BE49-F238E27FC236}">
                <a16:creationId xmlns:a16="http://schemas.microsoft.com/office/drawing/2014/main" id="{2F3BF0BC-0C72-4F75-A3D9-20CB0CAEC95D}"/>
              </a:ext>
            </a:extLst>
          </p:cNvPr>
          <p:cNvSpPr txBox="1"/>
          <p:nvPr/>
        </p:nvSpPr>
        <p:spPr>
          <a:xfrm>
            <a:off x="8694096"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a:t>
            </a:r>
          </a:p>
        </p:txBody>
      </p:sp>
      <p:sp>
        <p:nvSpPr>
          <p:cNvPr id="1608" name="TextBox 1607">
            <a:extLst>
              <a:ext uri="{FF2B5EF4-FFF2-40B4-BE49-F238E27FC236}">
                <a16:creationId xmlns:a16="http://schemas.microsoft.com/office/drawing/2014/main" id="{40AF3683-42CF-4914-9618-BFD55B280E08}"/>
              </a:ext>
            </a:extLst>
          </p:cNvPr>
          <p:cNvSpPr txBox="1"/>
          <p:nvPr/>
        </p:nvSpPr>
        <p:spPr>
          <a:xfrm>
            <a:off x="8966275"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a:t>
            </a:r>
          </a:p>
        </p:txBody>
      </p:sp>
      <p:sp>
        <p:nvSpPr>
          <p:cNvPr id="1609" name="TextBox 1608">
            <a:extLst>
              <a:ext uri="{FF2B5EF4-FFF2-40B4-BE49-F238E27FC236}">
                <a16:creationId xmlns:a16="http://schemas.microsoft.com/office/drawing/2014/main" id="{BC39879C-5551-4A9C-8A02-5B97A5CC2E70}"/>
              </a:ext>
            </a:extLst>
          </p:cNvPr>
          <p:cNvSpPr txBox="1"/>
          <p:nvPr/>
        </p:nvSpPr>
        <p:spPr>
          <a:xfrm>
            <a:off x="9238454"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p:txBody>
      </p:sp>
      <p:sp>
        <p:nvSpPr>
          <p:cNvPr id="1610" name="TextBox 1609">
            <a:extLst>
              <a:ext uri="{FF2B5EF4-FFF2-40B4-BE49-F238E27FC236}">
                <a16:creationId xmlns:a16="http://schemas.microsoft.com/office/drawing/2014/main" id="{E6F083EA-7ADB-4648-A6E9-D9BC792E99CC}"/>
              </a:ext>
            </a:extLst>
          </p:cNvPr>
          <p:cNvSpPr txBox="1"/>
          <p:nvPr/>
        </p:nvSpPr>
        <p:spPr>
          <a:xfrm>
            <a:off x="9510632"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611" name="TextBox 1610">
            <a:extLst>
              <a:ext uri="{FF2B5EF4-FFF2-40B4-BE49-F238E27FC236}">
                <a16:creationId xmlns:a16="http://schemas.microsoft.com/office/drawing/2014/main" id="{B5B60A39-CECE-4C75-873C-A4C424CB3921}"/>
              </a:ext>
            </a:extLst>
          </p:cNvPr>
          <p:cNvSpPr txBox="1"/>
          <p:nvPr/>
        </p:nvSpPr>
        <p:spPr>
          <a:xfrm>
            <a:off x="6453107" y="4552797"/>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12" name="TextBox 1611">
            <a:extLst>
              <a:ext uri="{FF2B5EF4-FFF2-40B4-BE49-F238E27FC236}">
                <a16:creationId xmlns:a16="http://schemas.microsoft.com/office/drawing/2014/main" id="{6443328C-A0A5-4D0D-A194-1F6ED26E6E4C}"/>
              </a:ext>
            </a:extLst>
          </p:cNvPr>
          <p:cNvSpPr txBox="1"/>
          <p:nvPr/>
        </p:nvSpPr>
        <p:spPr>
          <a:xfrm>
            <a:off x="6453107" y="2941792"/>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60</a:t>
            </a:r>
          </a:p>
        </p:txBody>
      </p:sp>
      <p:sp>
        <p:nvSpPr>
          <p:cNvPr id="1613" name="TextBox 1612">
            <a:extLst>
              <a:ext uri="{FF2B5EF4-FFF2-40B4-BE49-F238E27FC236}">
                <a16:creationId xmlns:a16="http://schemas.microsoft.com/office/drawing/2014/main" id="{A4738AFD-5AC3-4ECF-8686-66D2B19CDC99}"/>
              </a:ext>
            </a:extLst>
          </p:cNvPr>
          <p:cNvSpPr txBox="1"/>
          <p:nvPr/>
        </p:nvSpPr>
        <p:spPr>
          <a:xfrm>
            <a:off x="6453107" y="3478797"/>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40</a:t>
            </a:r>
          </a:p>
        </p:txBody>
      </p:sp>
      <p:sp>
        <p:nvSpPr>
          <p:cNvPr id="1614" name="TextBox 1613">
            <a:extLst>
              <a:ext uri="{FF2B5EF4-FFF2-40B4-BE49-F238E27FC236}">
                <a16:creationId xmlns:a16="http://schemas.microsoft.com/office/drawing/2014/main" id="{69B748AC-FEA3-4D18-AA9A-65D6CE1AACA9}"/>
              </a:ext>
            </a:extLst>
          </p:cNvPr>
          <p:cNvSpPr txBox="1"/>
          <p:nvPr/>
        </p:nvSpPr>
        <p:spPr>
          <a:xfrm>
            <a:off x="6453107" y="4015800"/>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20</a:t>
            </a:r>
          </a:p>
        </p:txBody>
      </p:sp>
      <p:sp>
        <p:nvSpPr>
          <p:cNvPr id="1615" name="TextBox 1614">
            <a:extLst>
              <a:ext uri="{FF2B5EF4-FFF2-40B4-BE49-F238E27FC236}">
                <a16:creationId xmlns:a16="http://schemas.microsoft.com/office/drawing/2014/main" id="{86C529D0-6810-485B-816E-C4F9E789694D}"/>
              </a:ext>
            </a:extLst>
          </p:cNvPr>
          <p:cNvSpPr txBox="1"/>
          <p:nvPr/>
        </p:nvSpPr>
        <p:spPr>
          <a:xfrm>
            <a:off x="6453107" y="1867787"/>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100</a:t>
            </a:r>
          </a:p>
        </p:txBody>
      </p:sp>
      <p:sp>
        <p:nvSpPr>
          <p:cNvPr id="1616" name="TextBox 1615">
            <a:extLst>
              <a:ext uri="{FF2B5EF4-FFF2-40B4-BE49-F238E27FC236}">
                <a16:creationId xmlns:a16="http://schemas.microsoft.com/office/drawing/2014/main" id="{30085646-55F9-48A2-BBF1-B16F6A9D49C4}"/>
              </a:ext>
            </a:extLst>
          </p:cNvPr>
          <p:cNvSpPr txBox="1"/>
          <p:nvPr/>
        </p:nvSpPr>
        <p:spPr>
          <a:xfrm>
            <a:off x="6453107" y="2404790"/>
            <a:ext cx="335832" cy="184667"/>
          </a:xfrm>
          <a:prstGeom prst="rect">
            <a:avLst/>
          </a:prstGeom>
          <a:noFill/>
        </p:spPr>
        <p:txBody>
          <a:bodyPr wrap="square" lIns="0" tIns="0" rIns="0" bIns="0"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80</a:t>
            </a:r>
          </a:p>
        </p:txBody>
      </p:sp>
      <p:sp>
        <p:nvSpPr>
          <p:cNvPr id="1617" name="TextBox 1616">
            <a:extLst>
              <a:ext uri="{FF2B5EF4-FFF2-40B4-BE49-F238E27FC236}">
                <a16:creationId xmlns:a16="http://schemas.microsoft.com/office/drawing/2014/main" id="{E5556926-FD2E-44CF-B546-900385A3813F}"/>
              </a:ext>
            </a:extLst>
          </p:cNvPr>
          <p:cNvSpPr txBox="1"/>
          <p:nvPr/>
        </p:nvSpPr>
        <p:spPr>
          <a:xfrm>
            <a:off x="6949245" y="4911357"/>
            <a:ext cx="4639958"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Time from randomisation (months)</a:t>
            </a:r>
          </a:p>
        </p:txBody>
      </p:sp>
      <p:sp>
        <p:nvSpPr>
          <p:cNvPr id="1618" name="TextBox 1617">
            <a:extLst>
              <a:ext uri="{FF2B5EF4-FFF2-40B4-BE49-F238E27FC236}">
                <a16:creationId xmlns:a16="http://schemas.microsoft.com/office/drawing/2014/main" id="{683FA64E-7E93-4132-B997-963F83964214}"/>
              </a:ext>
            </a:extLst>
          </p:cNvPr>
          <p:cNvSpPr txBox="1"/>
          <p:nvPr/>
        </p:nvSpPr>
        <p:spPr>
          <a:xfrm rot="16200000">
            <a:off x="5047323" y="3208515"/>
            <a:ext cx="2692636" cy="184667"/>
          </a:xfrm>
          <a:prstGeom prst="rect">
            <a:avLst/>
          </a:prstGeom>
          <a:noFill/>
        </p:spPr>
        <p:txBody>
          <a:bodyPr wrap="square" lIns="0" tIns="0" rIns="0" bIns="0" rtlCol="0" anchor="b">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OS (%)</a:t>
            </a:r>
          </a:p>
        </p:txBody>
      </p:sp>
      <p:grpSp>
        <p:nvGrpSpPr>
          <p:cNvPr id="1619" name="Group 1618">
            <a:extLst>
              <a:ext uri="{FF2B5EF4-FFF2-40B4-BE49-F238E27FC236}">
                <a16:creationId xmlns:a16="http://schemas.microsoft.com/office/drawing/2014/main" id="{A5A79016-8A62-442F-88D2-E1BF8C053433}"/>
              </a:ext>
            </a:extLst>
          </p:cNvPr>
          <p:cNvGrpSpPr/>
          <p:nvPr/>
        </p:nvGrpSpPr>
        <p:grpSpPr>
          <a:xfrm>
            <a:off x="6788847" y="5155004"/>
            <a:ext cx="4964671" cy="246228"/>
            <a:chOff x="2422523" y="4329950"/>
            <a:chExt cx="4382077" cy="222836"/>
          </a:xfrm>
        </p:grpSpPr>
        <p:sp>
          <p:nvSpPr>
            <p:cNvPr id="1625" name="TextBox 1624">
              <a:extLst>
                <a:ext uri="{FF2B5EF4-FFF2-40B4-BE49-F238E27FC236}">
                  <a16:creationId xmlns:a16="http://schemas.microsoft.com/office/drawing/2014/main" id="{E725F83E-760C-49E2-ABF8-C9A7325AA795}"/>
                </a:ext>
              </a:extLst>
            </p:cNvPr>
            <p:cNvSpPr txBox="1"/>
            <p:nvPr/>
          </p:nvSpPr>
          <p:spPr>
            <a:xfrm>
              <a:off x="242252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83</a:t>
              </a:r>
            </a:p>
          </p:txBody>
        </p:sp>
        <p:sp>
          <p:nvSpPr>
            <p:cNvPr id="1626" name="TextBox 1625">
              <a:extLst>
                <a:ext uri="{FF2B5EF4-FFF2-40B4-BE49-F238E27FC236}">
                  <a16:creationId xmlns:a16="http://schemas.microsoft.com/office/drawing/2014/main" id="{22CA7770-1E7E-46DC-9C86-954787020370}"/>
                </a:ext>
              </a:extLst>
            </p:cNvPr>
            <p:cNvSpPr txBox="1"/>
            <p:nvPr/>
          </p:nvSpPr>
          <p:spPr>
            <a:xfrm>
              <a:off x="2903187" y="4329955"/>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73</a:t>
              </a:r>
            </a:p>
          </p:txBody>
        </p:sp>
        <p:sp>
          <p:nvSpPr>
            <p:cNvPr id="1627" name="TextBox 1626">
              <a:extLst>
                <a:ext uri="{FF2B5EF4-FFF2-40B4-BE49-F238E27FC236}">
                  <a16:creationId xmlns:a16="http://schemas.microsoft.com/office/drawing/2014/main" id="{2F0DBF54-AF20-43DB-8BCA-91F9F7040C4F}"/>
                </a:ext>
              </a:extLst>
            </p:cNvPr>
            <p:cNvSpPr txBox="1"/>
            <p:nvPr/>
          </p:nvSpPr>
          <p:spPr>
            <a:xfrm>
              <a:off x="314351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142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67</a:t>
              </a:r>
            </a:p>
          </p:txBody>
        </p:sp>
        <p:sp>
          <p:nvSpPr>
            <p:cNvPr id="1628" name="TextBox 1627">
              <a:extLst>
                <a:ext uri="{FF2B5EF4-FFF2-40B4-BE49-F238E27FC236}">
                  <a16:creationId xmlns:a16="http://schemas.microsoft.com/office/drawing/2014/main" id="{998E9648-41DD-471A-89B6-9A9C234F7E05}"/>
                </a:ext>
              </a:extLst>
            </p:cNvPr>
            <p:cNvSpPr txBox="1"/>
            <p:nvPr/>
          </p:nvSpPr>
          <p:spPr>
            <a:xfrm>
              <a:off x="338385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136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p:txBody>
        </p:sp>
        <p:sp>
          <p:nvSpPr>
            <p:cNvPr id="1629" name="TextBox 1628">
              <a:extLst>
                <a:ext uri="{FF2B5EF4-FFF2-40B4-BE49-F238E27FC236}">
                  <a16:creationId xmlns:a16="http://schemas.microsoft.com/office/drawing/2014/main" id="{B59B1490-1AAD-4C2C-8C4A-AB212A8007C7}"/>
                </a:ext>
              </a:extLst>
            </p:cNvPr>
            <p:cNvSpPr txBox="1"/>
            <p:nvPr/>
          </p:nvSpPr>
          <p:spPr>
            <a:xfrm>
              <a:off x="3624183" y="4329956"/>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124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47</a:t>
              </a:r>
            </a:p>
          </p:txBody>
        </p:sp>
        <p:sp>
          <p:nvSpPr>
            <p:cNvPr id="1630" name="TextBox 1629">
              <a:extLst>
                <a:ext uri="{FF2B5EF4-FFF2-40B4-BE49-F238E27FC236}">
                  <a16:creationId xmlns:a16="http://schemas.microsoft.com/office/drawing/2014/main" id="{1EC286B0-1F16-4C00-B0CE-7520EA1E1B76}"/>
                </a:ext>
              </a:extLst>
            </p:cNvPr>
            <p:cNvSpPr txBox="1"/>
            <p:nvPr/>
          </p:nvSpPr>
          <p:spPr>
            <a:xfrm>
              <a:off x="3864515"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29</a:t>
              </a:r>
            </a:p>
          </p:txBody>
        </p:sp>
        <p:sp>
          <p:nvSpPr>
            <p:cNvPr id="1631" name="TextBox 1630">
              <a:extLst>
                <a:ext uri="{FF2B5EF4-FFF2-40B4-BE49-F238E27FC236}">
                  <a16:creationId xmlns:a16="http://schemas.microsoft.com/office/drawing/2014/main" id="{91B7E2C6-95E9-47E4-AE3A-0E39A442CBC2}"/>
                </a:ext>
              </a:extLst>
            </p:cNvPr>
            <p:cNvSpPr txBox="1"/>
            <p:nvPr/>
          </p:nvSpPr>
          <p:spPr>
            <a:xfrm>
              <a:off x="410484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101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a:t>
              </a:r>
            </a:p>
          </p:txBody>
        </p:sp>
        <p:sp>
          <p:nvSpPr>
            <p:cNvPr id="1632" name="TextBox 1631">
              <a:extLst>
                <a:ext uri="{FF2B5EF4-FFF2-40B4-BE49-F238E27FC236}">
                  <a16:creationId xmlns:a16="http://schemas.microsoft.com/office/drawing/2014/main" id="{97ADDAFA-4E07-4F3E-B27B-DF67E3F67527}"/>
                </a:ext>
              </a:extLst>
            </p:cNvPr>
            <p:cNvSpPr txBox="1"/>
            <p:nvPr/>
          </p:nvSpPr>
          <p:spPr>
            <a:xfrm>
              <a:off x="4345179"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9</a:t>
              </a:r>
            </a:p>
          </p:txBody>
        </p:sp>
        <p:sp>
          <p:nvSpPr>
            <p:cNvPr id="1633" name="TextBox 1632">
              <a:extLst>
                <a:ext uri="{FF2B5EF4-FFF2-40B4-BE49-F238E27FC236}">
                  <a16:creationId xmlns:a16="http://schemas.microsoft.com/office/drawing/2014/main" id="{37B5620B-489A-4D68-8C19-B5E90D7C4163}"/>
                </a:ext>
              </a:extLst>
            </p:cNvPr>
            <p:cNvSpPr txBox="1"/>
            <p:nvPr/>
          </p:nvSpPr>
          <p:spPr>
            <a:xfrm>
              <a:off x="4585511"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634" name="TextBox 1633">
              <a:extLst>
                <a:ext uri="{FF2B5EF4-FFF2-40B4-BE49-F238E27FC236}">
                  <a16:creationId xmlns:a16="http://schemas.microsoft.com/office/drawing/2014/main" id="{D20847E0-005C-42B4-A0B8-0440590DD34D}"/>
                </a:ext>
              </a:extLst>
            </p:cNvPr>
            <p:cNvSpPr txBox="1"/>
            <p:nvPr/>
          </p:nvSpPr>
          <p:spPr>
            <a:xfrm>
              <a:off x="4825843"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56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5" name="TextBox 1634">
              <a:extLst>
                <a:ext uri="{FF2B5EF4-FFF2-40B4-BE49-F238E27FC236}">
                  <a16:creationId xmlns:a16="http://schemas.microsoft.com/office/drawing/2014/main" id="{D418E471-ACA1-4D2C-A088-4E07A91E4CF0}"/>
                </a:ext>
              </a:extLst>
            </p:cNvPr>
            <p:cNvSpPr txBox="1"/>
            <p:nvPr/>
          </p:nvSpPr>
          <p:spPr>
            <a:xfrm>
              <a:off x="506617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44</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6" name="TextBox 1635">
              <a:extLst>
                <a:ext uri="{FF2B5EF4-FFF2-40B4-BE49-F238E27FC236}">
                  <a16:creationId xmlns:a16="http://schemas.microsoft.com/office/drawing/2014/main" id="{50F74899-C258-4485-8926-BE95BD6659F7}"/>
                </a:ext>
              </a:extLst>
            </p:cNvPr>
            <p:cNvSpPr txBox="1"/>
            <p:nvPr/>
          </p:nvSpPr>
          <p:spPr>
            <a:xfrm>
              <a:off x="5306508"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7" name="TextBox 1636">
              <a:extLst>
                <a:ext uri="{FF2B5EF4-FFF2-40B4-BE49-F238E27FC236}">
                  <a16:creationId xmlns:a16="http://schemas.microsoft.com/office/drawing/2014/main" id="{E02429D1-FF54-4EEE-8119-75F9FD62B53B}"/>
                </a:ext>
              </a:extLst>
            </p:cNvPr>
            <p:cNvSpPr txBox="1"/>
            <p:nvPr/>
          </p:nvSpPr>
          <p:spPr>
            <a:xfrm>
              <a:off x="554684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18</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8" name="TextBox 1637">
              <a:extLst>
                <a:ext uri="{FF2B5EF4-FFF2-40B4-BE49-F238E27FC236}">
                  <a16:creationId xmlns:a16="http://schemas.microsoft.com/office/drawing/2014/main" id="{0D20D09A-71DB-47D8-86FE-8B8377C6EC12}"/>
                </a:ext>
              </a:extLst>
            </p:cNvPr>
            <p:cNvSpPr txBox="1"/>
            <p:nvPr/>
          </p:nvSpPr>
          <p:spPr>
            <a:xfrm>
              <a:off x="5787170"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39" name="TextBox 1638">
              <a:extLst>
                <a:ext uri="{FF2B5EF4-FFF2-40B4-BE49-F238E27FC236}">
                  <a16:creationId xmlns:a16="http://schemas.microsoft.com/office/drawing/2014/main" id="{A7C941B1-90CF-439E-9336-FEFA0822B7A7}"/>
                </a:ext>
              </a:extLst>
            </p:cNvPr>
            <p:cNvSpPr txBox="1"/>
            <p:nvPr/>
          </p:nvSpPr>
          <p:spPr>
            <a:xfrm>
              <a:off x="6027504"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40" name="TextBox 1639">
              <a:extLst>
                <a:ext uri="{FF2B5EF4-FFF2-40B4-BE49-F238E27FC236}">
                  <a16:creationId xmlns:a16="http://schemas.microsoft.com/office/drawing/2014/main" id="{8C217051-96BF-45E3-9058-083985E386C6}"/>
                </a:ext>
              </a:extLst>
            </p:cNvPr>
            <p:cNvSpPr txBox="1"/>
            <p:nvPr/>
          </p:nvSpPr>
          <p:spPr>
            <a:xfrm>
              <a:off x="6267836"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41" name="TextBox 1640">
              <a:extLst>
                <a:ext uri="{FF2B5EF4-FFF2-40B4-BE49-F238E27FC236}">
                  <a16:creationId xmlns:a16="http://schemas.microsoft.com/office/drawing/2014/main" id="{2A46F5CB-22BB-4224-833F-A5F99069A633}"/>
                </a:ext>
              </a:extLst>
            </p:cNvPr>
            <p:cNvSpPr txBox="1"/>
            <p:nvPr/>
          </p:nvSpPr>
          <p:spPr>
            <a:xfrm>
              <a:off x="6508177" y="4329952"/>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0</a:t>
              </a:r>
            </a:p>
          </p:txBody>
        </p:sp>
        <p:sp>
          <p:nvSpPr>
            <p:cNvPr id="1642" name="TextBox 1641">
              <a:extLst>
                <a:ext uri="{FF2B5EF4-FFF2-40B4-BE49-F238E27FC236}">
                  <a16:creationId xmlns:a16="http://schemas.microsoft.com/office/drawing/2014/main" id="{8A2104E3-3CE5-4FA7-97AC-674522564A95}"/>
                </a:ext>
              </a:extLst>
            </p:cNvPr>
            <p:cNvSpPr txBox="1"/>
            <p:nvPr/>
          </p:nvSpPr>
          <p:spPr>
            <a:xfrm>
              <a:off x="2662855" y="4329950"/>
              <a:ext cx="296423" cy="222830"/>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155</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79</a:t>
              </a:r>
            </a:p>
          </p:txBody>
        </p:sp>
      </p:grpSp>
      <p:sp>
        <p:nvSpPr>
          <p:cNvPr id="1620" name="TextBox 1619">
            <a:extLst>
              <a:ext uri="{FF2B5EF4-FFF2-40B4-BE49-F238E27FC236}">
                <a16:creationId xmlns:a16="http://schemas.microsoft.com/office/drawing/2014/main" id="{F465327B-0055-4E43-86F4-99597B266897}"/>
              </a:ext>
            </a:extLst>
          </p:cNvPr>
          <p:cNvSpPr txBox="1"/>
          <p:nvPr/>
        </p:nvSpPr>
        <p:spPr>
          <a:xfrm>
            <a:off x="9782811"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22</a:t>
            </a:r>
          </a:p>
        </p:txBody>
      </p:sp>
      <p:sp>
        <p:nvSpPr>
          <p:cNvPr id="1621" name="TextBox 1620">
            <a:extLst>
              <a:ext uri="{FF2B5EF4-FFF2-40B4-BE49-F238E27FC236}">
                <a16:creationId xmlns:a16="http://schemas.microsoft.com/office/drawing/2014/main" id="{1A5FF11E-F054-4B7C-BAAD-073C0593930B}"/>
              </a:ext>
            </a:extLst>
          </p:cNvPr>
          <p:cNvSpPr txBox="1"/>
          <p:nvPr/>
        </p:nvSpPr>
        <p:spPr>
          <a:xfrm>
            <a:off x="10054990"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24</a:t>
            </a:r>
          </a:p>
        </p:txBody>
      </p:sp>
      <p:sp>
        <p:nvSpPr>
          <p:cNvPr id="1622" name="TextBox 1621">
            <a:extLst>
              <a:ext uri="{FF2B5EF4-FFF2-40B4-BE49-F238E27FC236}">
                <a16:creationId xmlns:a16="http://schemas.microsoft.com/office/drawing/2014/main" id="{D0C59E1C-1B24-4636-85AE-EB072B27092E}"/>
              </a:ext>
            </a:extLst>
          </p:cNvPr>
          <p:cNvSpPr txBox="1"/>
          <p:nvPr/>
        </p:nvSpPr>
        <p:spPr>
          <a:xfrm>
            <a:off x="11415878" y="4747490"/>
            <a:ext cx="335832" cy="184667"/>
          </a:xfrm>
          <a:prstGeom prst="rect">
            <a:avLst/>
          </a:prstGeom>
          <a:noFill/>
        </p:spPr>
        <p:txBody>
          <a:bodyPr wrap="square" lIns="0" tIns="0" rIns="0" bIns="0"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34</a:t>
            </a:r>
          </a:p>
        </p:txBody>
      </p:sp>
      <p:sp>
        <p:nvSpPr>
          <p:cNvPr id="1623" name="TextBox 1622">
            <a:extLst>
              <a:ext uri="{FF2B5EF4-FFF2-40B4-BE49-F238E27FC236}">
                <a16:creationId xmlns:a16="http://schemas.microsoft.com/office/drawing/2014/main" id="{0CA22EE2-2089-4AC1-926A-6B7B0D9CD1CE}"/>
              </a:ext>
            </a:extLst>
          </p:cNvPr>
          <p:cNvSpPr txBox="1"/>
          <p:nvPr/>
        </p:nvSpPr>
        <p:spPr>
          <a:xfrm>
            <a:off x="6243016" y="5131330"/>
            <a:ext cx="714897" cy="415499"/>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rPr>
              <a:t>Olaparib</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Physician’s</a:t>
            </a:r>
            <a:b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br>
            <a:r>
              <a:rPr kumimoji="0" lang="en-GB" sz="900" b="1" i="0" u="none" strike="noStrike" kern="1200" cap="none" spc="0" normalizeH="0" baseline="0" dirty="0">
                <a:ln>
                  <a:noFill/>
                </a:ln>
                <a:solidFill>
                  <a:schemeClr val="accent1"/>
                </a:solidFill>
                <a:effectLst/>
                <a:uLnTx/>
                <a:uFillTx/>
                <a:latin typeface="Arial" panose="020B0604020202020204" pitchFamily="34" charset="0"/>
                <a:cs typeface="Arial" panose="020B0604020202020204" pitchFamily="34" charset="0"/>
              </a:rPr>
              <a:t>choice</a:t>
            </a:r>
          </a:p>
        </p:txBody>
      </p:sp>
      <p:sp>
        <p:nvSpPr>
          <p:cNvPr id="1624" name="TextBox 1623">
            <a:extLst>
              <a:ext uri="{FF2B5EF4-FFF2-40B4-BE49-F238E27FC236}">
                <a16:creationId xmlns:a16="http://schemas.microsoft.com/office/drawing/2014/main" id="{A75ABF29-5BA8-4E10-A8EF-A7FBC5020AD8}"/>
              </a:ext>
            </a:extLst>
          </p:cNvPr>
          <p:cNvSpPr txBox="1"/>
          <p:nvPr/>
        </p:nvSpPr>
        <p:spPr>
          <a:xfrm>
            <a:off x="6243016" y="4971286"/>
            <a:ext cx="673495" cy="123111"/>
          </a:xfrm>
          <a:prstGeom prst="rect">
            <a:avLst/>
          </a:prstGeom>
          <a:noFill/>
        </p:spPr>
        <p:txBody>
          <a:bodyPr wrap="square" lIns="0" tIns="0" rIns="0" bIns="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 at risk</a:t>
            </a:r>
          </a:p>
        </p:txBody>
      </p:sp>
      <p:sp>
        <p:nvSpPr>
          <p:cNvPr id="1743" name="TextBox 1742">
            <a:extLst>
              <a:ext uri="{FF2B5EF4-FFF2-40B4-BE49-F238E27FC236}">
                <a16:creationId xmlns:a16="http://schemas.microsoft.com/office/drawing/2014/main" id="{4F568C1C-25FE-405F-BFD0-2CBFBFA36918}"/>
              </a:ext>
            </a:extLst>
          </p:cNvPr>
          <p:cNvSpPr txBox="1"/>
          <p:nvPr/>
        </p:nvSpPr>
        <p:spPr>
          <a:xfrm>
            <a:off x="3440604" y="2038666"/>
            <a:ext cx="2549052" cy="715089"/>
          </a:xfrm>
          <a:prstGeom prst="round2DiagRect">
            <a:avLst/>
          </a:prstGeom>
          <a:solidFill>
            <a:schemeClr val="accent6">
              <a:lumMod val="40000"/>
              <a:lumOff val="60000"/>
              <a:alpha val="50000"/>
            </a:schemeClr>
          </a:solidFill>
          <a:ln>
            <a:no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HR </a:t>
            </a:r>
            <a:r>
              <a:rPr kumimoji="0" lang="en-GB" altLang="zh-CN" sz="120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(95% CI)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0.69 </a:t>
            </a:r>
            <a:r>
              <a:rPr kumimoji="0" lang="en-GB" altLang="zh-CN" sz="1200" b="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(0.50-0.97)</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Median OS: </a:t>
            </a:r>
            <a:r>
              <a:rPr kumimoji="0" lang="en-GB" altLang="zh-CN" sz="1200" b="1" i="0" u="none" strike="noStrike" kern="0" cap="none" spc="0" normalizeH="0" baseline="0" dirty="0">
                <a:ln>
                  <a:noFill/>
                </a:ln>
                <a:solidFill>
                  <a:schemeClr val="tx2"/>
                </a:solidFill>
                <a:effectLst/>
                <a:uLnTx/>
                <a:uFillTx/>
                <a:latin typeface="Arial" panose="020B0604020202020204" pitchFamily="34" charset="0"/>
                <a:ea typeface="黑体" panose="02010609060101010101" pitchFamily="49" charset="-122"/>
                <a:cs typeface="Arial" panose="020B0604020202020204" pitchFamily="34" charset="0"/>
              </a:rPr>
              <a:t>19.1</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vs </a:t>
            </a:r>
            <a:r>
              <a:rPr kumimoji="0" lang="en-GB" altLang="zh-CN" sz="1200" b="1" i="0" u="none" strike="noStrike" kern="0" cap="none" spc="0" normalizeH="0" baseline="0" dirty="0">
                <a:ln>
                  <a:noFill/>
                </a:ln>
                <a:solidFill>
                  <a:schemeClr val="accent1"/>
                </a:solidFill>
                <a:effectLst/>
                <a:uLnTx/>
                <a:uFillTx/>
                <a:latin typeface="Arial" panose="020B0604020202020204" pitchFamily="34" charset="0"/>
                <a:ea typeface="黑体" panose="02010609060101010101" pitchFamily="49" charset="-122"/>
                <a:cs typeface="Arial" panose="020B0604020202020204" pitchFamily="34" charset="0"/>
              </a:rPr>
              <a:t>14.7 </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months; </a:t>
            </a:r>
            <a:r>
              <a:rPr kumimoji="0" lang="en-GB" sz="1200" b="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p</a:t>
            </a:r>
            <a:r>
              <a:rPr kumimoji="0" lang="en-GB" sz="12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=0.02</a:t>
            </a:r>
            <a:endPar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44" name="TextBox 1743">
            <a:extLst>
              <a:ext uri="{FF2B5EF4-FFF2-40B4-BE49-F238E27FC236}">
                <a16:creationId xmlns:a16="http://schemas.microsoft.com/office/drawing/2014/main" id="{C1492B30-DAC6-4574-BFDF-DBA772806EB7}"/>
              </a:ext>
            </a:extLst>
          </p:cNvPr>
          <p:cNvSpPr txBox="1"/>
          <p:nvPr/>
        </p:nvSpPr>
        <p:spPr>
          <a:xfrm>
            <a:off x="9347296" y="2165938"/>
            <a:ext cx="2274801" cy="510778"/>
          </a:xfrm>
          <a:prstGeom prst="round2DiagRect">
            <a:avLst/>
          </a:prstGeom>
          <a:solidFill>
            <a:schemeClr val="accent6">
              <a:lumMod val="40000"/>
              <a:lumOff val="60000"/>
              <a:alpha val="50000"/>
            </a:schemeClr>
          </a:solidFill>
          <a:ln>
            <a:noFill/>
          </a:ln>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HR </a:t>
            </a:r>
            <a:r>
              <a:rPr kumimoji="0" lang="en-GB" altLang="zh-CN" sz="120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(95% CI)</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0.42 </a:t>
            </a:r>
            <a:r>
              <a:rPr kumimoji="0" lang="en-GB" altLang="zh-CN" sz="1200" b="0"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(0.19-0.91)</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Crossover rate</a:t>
            </a:r>
            <a:r>
              <a:rPr kumimoji="0" lang="en-GB" altLang="zh-CN" sz="1200" b="1" i="0" u="none" strike="noStrike" kern="0" cap="none" spc="0" normalizeH="0" baseline="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pitchFamily="34" charset="0"/>
              </a:rPr>
              <a:t>: </a:t>
            </a:r>
            <a:r>
              <a:rPr kumimoji="0" lang="en-GB" sz="1200" b="0"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rPr>
              <a:t>67% (56/83)</a:t>
            </a:r>
            <a:endParaRPr kumimoji="0" lang="en-GB" sz="1200" b="1" i="0" u="none" strike="noStrike" kern="120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 name="Rectangle 347">
            <a:extLst>
              <a:ext uri="{FF2B5EF4-FFF2-40B4-BE49-F238E27FC236}">
                <a16:creationId xmlns:a16="http://schemas.microsoft.com/office/drawing/2014/main" id="{E9233BDC-C7B0-4E44-AF73-F47F60FFA109}"/>
              </a:ext>
            </a:extLst>
          </p:cNvPr>
          <p:cNvSpPr/>
          <p:nvPr/>
        </p:nvSpPr>
        <p:spPr>
          <a:xfrm>
            <a:off x="1234064" y="1340768"/>
            <a:ext cx="4943302" cy="341632"/>
          </a:xfrm>
          <a:prstGeom prst="rect">
            <a:avLst/>
          </a:prstGeom>
          <a:noFill/>
          <a:ln w="38100">
            <a:noFill/>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Cohort A: </a:t>
            </a:r>
            <a:r>
              <a:rPr kumimoji="0" lang="en-GB" sz="1800" b="1" i="1"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BRCA1/2</a:t>
            </a:r>
            <a:r>
              <a:rPr kumimoji="0" lang="en-GB" sz="1800" b="1" i="0"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 or </a:t>
            </a:r>
            <a:r>
              <a:rPr kumimoji="0" lang="en-GB" sz="1800" b="1" i="1"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ATM</a:t>
            </a:r>
            <a:r>
              <a:rPr kumimoji="0" lang="en-GB" sz="1800" b="1" i="0" u="none" strike="noStrike" kern="1200" cap="all" spc="0" normalizeH="0" dirty="0">
                <a:ln>
                  <a:noFill/>
                </a:ln>
                <a:solidFill>
                  <a:schemeClr val="accent1"/>
                </a:solidFill>
                <a:effectLst/>
                <a:uLnTx/>
                <a:uFillTx/>
                <a:latin typeface="Arial" panose="020B0604020202020204" pitchFamily="34" charset="0"/>
                <a:cs typeface="Arial" panose="020B0604020202020204" pitchFamily="34" charset="0"/>
              </a:rPr>
              <a:t> mutations</a:t>
            </a:r>
          </a:p>
        </p:txBody>
      </p:sp>
      <p:sp>
        <p:nvSpPr>
          <p:cNvPr id="351" name="Rectangle 350">
            <a:extLst>
              <a:ext uri="{FF2B5EF4-FFF2-40B4-BE49-F238E27FC236}">
                <a16:creationId xmlns:a16="http://schemas.microsoft.com/office/drawing/2014/main" id="{C8DBF611-2629-0540-862E-8EC4FEE62290}"/>
              </a:ext>
            </a:extLst>
          </p:cNvPr>
          <p:cNvSpPr/>
          <p:nvPr/>
        </p:nvSpPr>
        <p:spPr>
          <a:xfrm>
            <a:off x="6855394" y="1340767"/>
            <a:ext cx="4733805" cy="590931"/>
          </a:xfrm>
          <a:prstGeom prst="rect">
            <a:avLst/>
          </a:prstGeom>
          <a:noFill/>
          <a:ln w="38100">
            <a:noFill/>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all" spc="0" normalizeH="0" baseline="0" dirty="0">
                <a:ln>
                  <a:noFill/>
                </a:ln>
                <a:solidFill>
                  <a:schemeClr val="accent1"/>
                </a:solidFill>
                <a:effectLst/>
                <a:uLnTx/>
                <a:uFillTx/>
                <a:latin typeface="Arial" panose="020B0604020202020204" pitchFamily="34" charset="0"/>
                <a:cs typeface="Arial" panose="020B0604020202020204" pitchFamily="34" charset="0"/>
              </a:rPr>
              <a:t>Cohort A with adjustment for crossover</a:t>
            </a:r>
            <a:r>
              <a:rPr kumimoji="0" lang="en-GB" sz="1800" b="1" i="0" u="none" strike="noStrike" kern="1200" spc="0" normalizeH="0" baseline="30000" dirty="0">
                <a:ln>
                  <a:noFill/>
                </a:ln>
                <a:solidFill>
                  <a:schemeClr val="accent1"/>
                </a:solidFill>
                <a:effectLst/>
                <a:uLnTx/>
                <a:uFillTx/>
                <a:latin typeface="Arial" panose="020B0604020202020204" pitchFamily="34" charset="0"/>
                <a:cs typeface="Arial" panose="020B0604020202020204" pitchFamily="34" charset="0"/>
              </a:rPr>
              <a:t>a</a:t>
            </a:r>
            <a:endParaRPr kumimoji="0" lang="en-GB" sz="1800" b="1" i="0" u="none" strike="noStrike" kern="1200" cap="all" spc="0" normalizeH="0" baseline="3000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14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771127" y="1578986"/>
            <a:ext cx="1940329" cy="294953"/>
          </a:xfrm>
          <a:prstGeom prst="rect">
            <a:avLst/>
          </a:prstGeom>
        </p:spPr>
        <p:txBody>
          <a:bodyPr vert="horz" wrap="square" lIns="0" tIns="17780" rIns="0" bIns="0" rtlCol="0">
            <a:spAutoFit/>
          </a:bodyPr>
          <a:lstStyle/>
          <a:p>
            <a:pPr marL="16933" algn="ctr">
              <a:spcBef>
                <a:spcPts val="140"/>
              </a:spcBef>
            </a:pPr>
            <a:r>
              <a:rPr lang="en-GB" b="1" cap="all" spc="-7" dirty="0">
                <a:solidFill>
                  <a:schemeClr val="accent1"/>
                </a:solidFill>
                <a:latin typeface="Arial"/>
                <a:cs typeface="Arial"/>
              </a:rPr>
              <a:t>P</a:t>
            </a:r>
            <a:r>
              <a:rPr lang="en-GB" b="1" cap="all" dirty="0">
                <a:solidFill>
                  <a:schemeClr val="accent1"/>
                </a:solidFill>
                <a:latin typeface="Arial"/>
                <a:cs typeface="Arial"/>
              </a:rPr>
              <a:t>r</a:t>
            </a:r>
            <a:r>
              <a:rPr lang="en-GB" b="1" cap="all" spc="7" dirty="0">
                <a:solidFill>
                  <a:schemeClr val="accent1"/>
                </a:solidFill>
                <a:latin typeface="Arial"/>
                <a:cs typeface="Arial"/>
              </a:rPr>
              <a:t>i</a:t>
            </a:r>
            <a:r>
              <a:rPr lang="en-GB" b="1" cap="all" dirty="0">
                <a:solidFill>
                  <a:schemeClr val="accent1"/>
                </a:solidFill>
                <a:latin typeface="Arial"/>
                <a:cs typeface="Arial"/>
              </a:rPr>
              <a:t>or</a:t>
            </a:r>
            <a:r>
              <a:rPr lang="en-GB" b="1" cap="all" spc="-27" dirty="0">
                <a:solidFill>
                  <a:schemeClr val="accent1"/>
                </a:solidFill>
                <a:latin typeface="Arial"/>
                <a:cs typeface="Arial"/>
              </a:rPr>
              <a:t> </a:t>
            </a:r>
            <a:r>
              <a:rPr lang="en-GB" b="1" cap="all" dirty="0">
                <a:solidFill>
                  <a:schemeClr val="accent1"/>
                </a:solidFill>
                <a:latin typeface="Arial"/>
                <a:cs typeface="Arial"/>
              </a:rPr>
              <a:t>ta</a:t>
            </a:r>
            <a:r>
              <a:rPr lang="en-GB" b="1" cap="all" spc="-7" dirty="0">
                <a:solidFill>
                  <a:schemeClr val="accent1"/>
                </a:solidFill>
                <a:latin typeface="Arial"/>
                <a:cs typeface="Arial"/>
              </a:rPr>
              <a:t>x</a:t>
            </a:r>
            <a:r>
              <a:rPr lang="en-GB" b="1" cap="all" dirty="0">
                <a:solidFill>
                  <a:schemeClr val="accent1"/>
                </a:solidFill>
                <a:latin typeface="Arial"/>
                <a:cs typeface="Arial"/>
              </a:rPr>
              <a:t>a</a:t>
            </a:r>
            <a:r>
              <a:rPr lang="en-GB" b="1" cap="all" spc="-7" dirty="0">
                <a:solidFill>
                  <a:schemeClr val="accent1"/>
                </a:solidFill>
                <a:latin typeface="Arial"/>
                <a:cs typeface="Arial"/>
              </a:rPr>
              <a:t>n</a:t>
            </a:r>
            <a:r>
              <a:rPr lang="en-GB" b="1" cap="all" dirty="0">
                <a:solidFill>
                  <a:schemeClr val="accent1"/>
                </a:solidFill>
                <a:latin typeface="Arial"/>
                <a:cs typeface="Arial"/>
              </a:rPr>
              <a:t>e</a:t>
            </a:r>
            <a:endParaRPr lang="en-GB" cap="all" dirty="0">
              <a:solidFill>
                <a:schemeClr val="accent1"/>
              </a:solidFill>
              <a:latin typeface="Arial"/>
              <a:cs typeface="Arial"/>
            </a:endParaRPr>
          </a:p>
        </p:txBody>
      </p:sp>
      <p:sp>
        <p:nvSpPr>
          <p:cNvPr id="6" name="object 6"/>
          <p:cNvSpPr/>
          <p:nvPr/>
        </p:nvSpPr>
        <p:spPr>
          <a:xfrm>
            <a:off x="1351280" y="4102607"/>
            <a:ext cx="3024293" cy="545253"/>
          </a:xfrm>
          <a:custGeom>
            <a:avLst/>
            <a:gdLst/>
            <a:ahLst/>
            <a:cxnLst/>
            <a:rect l="l" t="t" r="r" b="b"/>
            <a:pathLst>
              <a:path w="2268220" h="408939">
                <a:moveTo>
                  <a:pt x="2267712" y="0"/>
                </a:moveTo>
                <a:lnTo>
                  <a:pt x="68072" y="0"/>
                </a:lnTo>
                <a:lnTo>
                  <a:pt x="41576" y="5349"/>
                </a:lnTo>
                <a:lnTo>
                  <a:pt x="19939" y="19939"/>
                </a:lnTo>
                <a:lnTo>
                  <a:pt x="5349" y="41576"/>
                </a:lnTo>
                <a:lnTo>
                  <a:pt x="0" y="68071"/>
                </a:lnTo>
                <a:lnTo>
                  <a:pt x="0" y="408431"/>
                </a:lnTo>
                <a:lnTo>
                  <a:pt x="2199640" y="408431"/>
                </a:lnTo>
                <a:lnTo>
                  <a:pt x="2226135" y="403082"/>
                </a:lnTo>
                <a:lnTo>
                  <a:pt x="2247773" y="388492"/>
                </a:lnTo>
                <a:lnTo>
                  <a:pt x="2262362" y="366855"/>
                </a:lnTo>
                <a:lnTo>
                  <a:pt x="2267712" y="340360"/>
                </a:lnTo>
                <a:lnTo>
                  <a:pt x="2267712" y="0"/>
                </a:lnTo>
                <a:close/>
              </a:path>
            </a:pathLst>
          </a:custGeom>
          <a:solidFill>
            <a:schemeClr val="accent6">
              <a:lumMod val="20000"/>
              <a:lumOff val="80000"/>
            </a:schemeClr>
          </a:solidFill>
        </p:spPr>
        <p:txBody>
          <a:bodyPr wrap="square" lIns="0" tIns="0" rIns="0" bIns="0" rtlCol="0"/>
          <a:lstStyle/>
          <a:p>
            <a:endParaRPr lang="en-GB" sz="2400" dirty="0"/>
          </a:p>
        </p:txBody>
      </p:sp>
      <p:sp>
        <p:nvSpPr>
          <p:cNvPr id="7" name="object 7"/>
          <p:cNvSpPr txBox="1"/>
          <p:nvPr/>
        </p:nvSpPr>
        <p:spPr>
          <a:xfrm>
            <a:off x="1701800" y="4172203"/>
            <a:ext cx="2321560" cy="386430"/>
          </a:xfrm>
          <a:prstGeom prst="rect">
            <a:avLst/>
          </a:prstGeom>
        </p:spPr>
        <p:txBody>
          <a:bodyPr vert="horz" wrap="square" lIns="0" tIns="16933" rIns="0" bIns="0" rtlCol="0">
            <a:spAutoFit/>
          </a:bodyPr>
          <a:lstStyle/>
          <a:p>
            <a:pPr algn="ctr">
              <a:spcBef>
                <a:spcPts val="133"/>
              </a:spcBef>
            </a:pPr>
            <a:r>
              <a:rPr lang="en-GB" sz="1200" b="1" spc="-7" dirty="0">
                <a:latin typeface="Arial"/>
                <a:cs typeface="Arial"/>
              </a:rPr>
              <a:t>HR </a:t>
            </a:r>
            <a:r>
              <a:rPr lang="en-GB" sz="1200" spc="-7" dirty="0">
                <a:latin typeface="Arial"/>
                <a:cs typeface="Arial"/>
              </a:rPr>
              <a:t>(95% CI):</a:t>
            </a:r>
            <a:r>
              <a:rPr lang="en-GB" sz="1200" b="1" spc="-7" dirty="0">
                <a:latin typeface="Arial"/>
                <a:cs typeface="Arial"/>
              </a:rPr>
              <a:t> 0.30</a:t>
            </a:r>
            <a:r>
              <a:rPr lang="en-GB" sz="1200" b="1" spc="-13" dirty="0">
                <a:latin typeface="Arial"/>
                <a:cs typeface="Arial"/>
              </a:rPr>
              <a:t> </a:t>
            </a:r>
            <a:r>
              <a:rPr lang="en-GB" sz="1200" spc="-7" dirty="0">
                <a:latin typeface="Arial"/>
                <a:cs typeface="Arial"/>
              </a:rPr>
              <a:t>(</a:t>
            </a:r>
            <a:r>
              <a:rPr lang="en-GB" sz="1200" dirty="0">
                <a:latin typeface="Arial"/>
                <a:cs typeface="Arial"/>
              </a:rPr>
              <a:t>0.10-</a:t>
            </a:r>
            <a:r>
              <a:rPr lang="en-GB" sz="1200" spc="-7" dirty="0">
                <a:latin typeface="Arial"/>
                <a:cs typeface="Arial"/>
              </a:rPr>
              <a:t>0.78)</a:t>
            </a:r>
            <a:endParaRPr lang="en-GB" sz="1200" dirty="0">
              <a:latin typeface="Arial"/>
              <a:cs typeface="Arial"/>
            </a:endParaRPr>
          </a:p>
          <a:p>
            <a:pPr algn="ctr">
              <a:lnSpc>
                <a:spcPct val="100000"/>
              </a:lnSpc>
            </a:pPr>
            <a:r>
              <a:rPr lang="en-GB" sz="1200" b="1" dirty="0">
                <a:latin typeface="Arial"/>
                <a:cs typeface="Arial"/>
              </a:rPr>
              <a:t>Median</a:t>
            </a:r>
            <a:r>
              <a:rPr lang="en-GB" sz="1200" b="1" spc="-40" dirty="0">
                <a:latin typeface="Arial"/>
                <a:cs typeface="Arial"/>
              </a:rPr>
              <a:t> </a:t>
            </a:r>
            <a:r>
              <a:rPr lang="en-GB" sz="1200" b="1" dirty="0">
                <a:latin typeface="Arial"/>
                <a:cs typeface="Arial"/>
              </a:rPr>
              <a:t>OS:</a:t>
            </a:r>
            <a:r>
              <a:rPr lang="en-GB" sz="1200" b="1" spc="-27" dirty="0">
                <a:latin typeface="Arial"/>
                <a:cs typeface="Arial"/>
              </a:rPr>
              <a:t> </a:t>
            </a:r>
            <a:r>
              <a:rPr lang="en-GB" sz="1200" b="1" spc="-7" dirty="0">
                <a:solidFill>
                  <a:schemeClr val="tx2"/>
                </a:solidFill>
                <a:latin typeface="Arial"/>
                <a:cs typeface="Arial"/>
              </a:rPr>
              <a:t>NR</a:t>
            </a:r>
            <a:r>
              <a:rPr lang="en-GB" sz="1200" b="1" spc="-13" dirty="0">
                <a:solidFill>
                  <a:srgbClr val="830051"/>
                </a:solidFill>
                <a:latin typeface="Arial"/>
                <a:cs typeface="Arial"/>
              </a:rPr>
              <a:t> </a:t>
            </a:r>
            <a:r>
              <a:rPr lang="en-GB" sz="1200" b="1" spc="-7" dirty="0">
                <a:latin typeface="Arial"/>
                <a:cs typeface="Arial"/>
              </a:rPr>
              <a:t>vs</a:t>
            </a:r>
            <a:r>
              <a:rPr lang="en-GB" sz="1200" b="1" spc="-13" dirty="0">
                <a:latin typeface="Arial"/>
                <a:cs typeface="Arial"/>
              </a:rPr>
              <a:t> </a:t>
            </a:r>
            <a:r>
              <a:rPr lang="en-GB" sz="1200" b="1" spc="-7" dirty="0">
                <a:solidFill>
                  <a:schemeClr val="accent1"/>
                </a:solidFill>
                <a:latin typeface="Arial"/>
                <a:cs typeface="Arial"/>
              </a:rPr>
              <a:t>18.8</a:t>
            </a:r>
            <a:r>
              <a:rPr lang="en-GB" sz="1200" b="1" spc="-20" dirty="0">
                <a:solidFill>
                  <a:srgbClr val="EFAB00"/>
                </a:solidFill>
                <a:latin typeface="Arial"/>
                <a:cs typeface="Arial"/>
              </a:rPr>
              <a:t> </a:t>
            </a:r>
            <a:r>
              <a:rPr lang="en-GB" sz="1200" b="1" dirty="0">
                <a:latin typeface="Arial"/>
                <a:cs typeface="Arial"/>
              </a:rPr>
              <a:t>months</a:t>
            </a:r>
            <a:endParaRPr lang="en-GB" sz="1200" dirty="0">
              <a:latin typeface="Arial"/>
              <a:cs typeface="Arial"/>
            </a:endParaRPr>
          </a:p>
        </p:txBody>
      </p:sp>
      <p:grpSp>
        <p:nvGrpSpPr>
          <p:cNvPr id="8" name="object 8"/>
          <p:cNvGrpSpPr/>
          <p:nvPr/>
        </p:nvGrpSpPr>
        <p:grpSpPr>
          <a:xfrm>
            <a:off x="6896607" y="2078737"/>
            <a:ext cx="4755218" cy="2286338"/>
            <a:chOff x="5172455" y="1559052"/>
            <a:chExt cx="3566414" cy="1714754"/>
          </a:xfrm>
        </p:grpSpPr>
        <p:sp>
          <p:nvSpPr>
            <p:cNvPr id="9" name="object 9"/>
            <p:cNvSpPr/>
            <p:nvPr/>
          </p:nvSpPr>
          <p:spPr>
            <a:xfrm>
              <a:off x="5172455" y="2570988"/>
              <a:ext cx="3546475" cy="0"/>
            </a:xfrm>
            <a:custGeom>
              <a:avLst/>
              <a:gdLst/>
              <a:ahLst/>
              <a:cxnLst/>
              <a:rect l="l" t="t" r="r" b="b"/>
              <a:pathLst>
                <a:path w="3546475">
                  <a:moveTo>
                    <a:pt x="0" y="0"/>
                  </a:moveTo>
                  <a:lnTo>
                    <a:pt x="3546348" y="0"/>
                  </a:lnTo>
                </a:path>
              </a:pathLst>
            </a:custGeom>
            <a:ln w="9525">
              <a:solidFill>
                <a:srgbClr val="7E7E7E"/>
              </a:solidFill>
              <a:prstDash val="sysDash"/>
            </a:ln>
          </p:spPr>
          <p:txBody>
            <a:bodyPr wrap="square" lIns="0" tIns="0" rIns="0" bIns="0" rtlCol="0"/>
            <a:lstStyle/>
            <a:p>
              <a:endParaRPr lang="en-GB" sz="2400" dirty="0"/>
            </a:p>
          </p:txBody>
        </p:sp>
        <p:sp>
          <p:nvSpPr>
            <p:cNvPr id="11" name="object 11"/>
            <p:cNvSpPr/>
            <p:nvPr/>
          </p:nvSpPr>
          <p:spPr>
            <a:xfrm>
              <a:off x="5173217" y="1562862"/>
              <a:ext cx="76200" cy="0"/>
            </a:xfrm>
            <a:custGeom>
              <a:avLst/>
              <a:gdLst/>
              <a:ahLst/>
              <a:cxnLst/>
              <a:rect l="l" t="t" r="r" b="b"/>
              <a:pathLst>
                <a:path w="76200">
                  <a:moveTo>
                    <a:pt x="0" y="0"/>
                  </a:moveTo>
                  <a:lnTo>
                    <a:pt x="76200" y="0"/>
                  </a:lnTo>
                </a:path>
              </a:pathLst>
            </a:custGeom>
            <a:ln w="19050">
              <a:solidFill>
                <a:srgbClr val="000000"/>
              </a:solidFill>
            </a:ln>
          </p:spPr>
          <p:txBody>
            <a:bodyPr wrap="square" lIns="0" tIns="0" rIns="0" bIns="0" rtlCol="0"/>
            <a:lstStyle/>
            <a:p>
              <a:endParaRPr lang="en-GB" sz="2400" dirty="0"/>
            </a:p>
          </p:txBody>
        </p:sp>
        <p:sp>
          <p:nvSpPr>
            <p:cNvPr id="12" name="object 12"/>
            <p:cNvSpPr/>
            <p:nvPr/>
          </p:nvSpPr>
          <p:spPr>
            <a:xfrm>
              <a:off x="5445251" y="1728216"/>
              <a:ext cx="2894330" cy="1339850"/>
            </a:xfrm>
            <a:custGeom>
              <a:avLst/>
              <a:gdLst/>
              <a:ahLst/>
              <a:cxnLst/>
              <a:rect l="l" t="t" r="r" b="b"/>
              <a:pathLst>
                <a:path w="2894329" h="1339850">
                  <a:moveTo>
                    <a:pt x="169163" y="48006"/>
                  </a:moveTo>
                  <a:lnTo>
                    <a:pt x="167247" y="58388"/>
                  </a:lnTo>
                  <a:lnTo>
                    <a:pt x="162020" y="66865"/>
                  </a:lnTo>
                  <a:lnTo>
                    <a:pt x="154269" y="72580"/>
                  </a:lnTo>
                  <a:lnTo>
                    <a:pt x="144780" y="74675"/>
                  </a:lnTo>
                  <a:lnTo>
                    <a:pt x="135290" y="72580"/>
                  </a:lnTo>
                  <a:lnTo>
                    <a:pt x="127539" y="66865"/>
                  </a:lnTo>
                  <a:lnTo>
                    <a:pt x="122312" y="58388"/>
                  </a:lnTo>
                  <a:lnTo>
                    <a:pt x="120396" y="48006"/>
                  </a:lnTo>
                  <a:lnTo>
                    <a:pt x="122312" y="37623"/>
                  </a:lnTo>
                  <a:lnTo>
                    <a:pt x="127539" y="29146"/>
                  </a:lnTo>
                  <a:lnTo>
                    <a:pt x="135290" y="23431"/>
                  </a:lnTo>
                  <a:lnTo>
                    <a:pt x="144780" y="21336"/>
                  </a:lnTo>
                  <a:lnTo>
                    <a:pt x="154269" y="23431"/>
                  </a:lnTo>
                  <a:lnTo>
                    <a:pt x="162020" y="29146"/>
                  </a:lnTo>
                  <a:lnTo>
                    <a:pt x="167247" y="37623"/>
                  </a:lnTo>
                  <a:lnTo>
                    <a:pt x="169163" y="48006"/>
                  </a:lnTo>
                  <a:close/>
                </a:path>
                <a:path w="2894329" h="1339850">
                  <a:moveTo>
                    <a:pt x="48768" y="27432"/>
                  </a:moveTo>
                  <a:lnTo>
                    <a:pt x="46851" y="38094"/>
                  </a:lnTo>
                  <a:lnTo>
                    <a:pt x="41624" y="46815"/>
                  </a:lnTo>
                  <a:lnTo>
                    <a:pt x="33873" y="52703"/>
                  </a:lnTo>
                  <a:lnTo>
                    <a:pt x="24384" y="54863"/>
                  </a:lnTo>
                  <a:lnTo>
                    <a:pt x="14894" y="52703"/>
                  </a:lnTo>
                  <a:lnTo>
                    <a:pt x="7143" y="46815"/>
                  </a:lnTo>
                  <a:lnTo>
                    <a:pt x="1916" y="38094"/>
                  </a:lnTo>
                  <a:lnTo>
                    <a:pt x="0" y="27432"/>
                  </a:lnTo>
                  <a:lnTo>
                    <a:pt x="1916" y="16769"/>
                  </a:lnTo>
                  <a:lnTo>
                    <a:pt x="7143" y="8048"/>
                  </a:lnTo>
                  <a:lnTo>
                    <a:pt x="14894" y="2160"/>
                  </a:lnTo>
                  <a:lnTo>
                    <a:pt x="24384" y="0"/>
                  </a:lnTo>
                  <a:lnTo>
                    <a:pt x="33873" y="2160"/>
                  </a:lnTo>
                  <a:lnTo>
                    <a:pt x="41624" y="8048"/>
                  </a:lnTo>
                  <a:lnTo>
                    <a:pt x="46851" y="16769"/>
                  </a:lnTo>
                  <a:lnTo>
                    <a:pt x="48768" y="27432"/>
                  </a:lnTo>
                  <a:close/>
                </a:path>
                <a:path w="2894329" h="1339850">
                  <a:moveTo>
                    <a:pt x="894588" y="442722"/>
                  </a:moveTo>
                  <a:lnTo>
                    <a:pt x="892736" y="453104"/>
                  </a:lnTo>
                  <a:lnTo>
                    <a:pt x="887682" y="461581"/>
                  </a:lnTo>
                  <a:lnTo>
                    <a:pt x="880175" y="467296"/>
                  </a:lnTo>
                  <a:lnTo>
                    <a:pt x="870965" y="469392"/>
                  </a:lnTo>
                  <a:lnTo>
                    <a:pt x="861756" y="467296"/>
                  </a:lnTo>
                  <a:lnTo>
                    <a:pt x="854249" y="461581"/>
                  </a:lnTo>
                  <a:lnTo>
                    <a:pt x="849195" y="453104"/>
                  </a:lnTo>
                  <a:lnTo>
                    <a:pt x="847344" y="442722"/>
                  </a:lnTo>
                  <a:lnTo>
                    <a:pt x="849195" y="432339"/>
                  </a:lnTo>
                  <a:lnTo>
                    <a:pt x="854249" y="423862"/>
                  </a:lnTo>
                  <a:lnTo>
                    <a:pt x="861756" y="418147"/>
                  </a:lnTo>
                  <a:lnTo>
                    <a:pt x="870965" y="416052"/>
                  </a:lnTo>
                  <a:lnTo>
                    <a:pt x="880175" y="418147"/>
                  </a:lnTo>
                  <a:lnTo>
                    <a:pt x="887682" y="423862"/>
                  </a:lnTo>
                  <a:lnTo>
                    <a:pt x="892736" y="432339"/>
                  </a:lnTo>
                  <a:lnTo>
                    <a:pt x="894588" y="442722"/>
                  </a:lnTo>
                  <a:close/>
                </a:path>
                <a:path w="2894329" h="1339850">
                  <a:moveTo>
                    <a:pt x="557784" y="144780"/>
                  </a:moveTo>
                  <a:lnTo>
                    <a:pt x="555932" y="155442"/>
                  </a:lnTo>
                  <a:lnTo>
                    <a:pt x="550878" y="164163"/>
                  </a:lnTo>
                  <a:lnTo>
                    <a:pt x="543371" y="170051"/>
                  </a:lnTo>
                  <a:lnTo>
                    <a:pt x="534162" y="172212"/>
                  </a:lnTo>
                  <a:lnTo>
                    <a:pt x="524952" y="170051"/>
                  </a:lnTo>
                  <a:lnTo>
                    <a:pt x="517445" y="164163"/>
                  </a:lnTo>
                  <a:lnTo>
                    <a:pt x="512391" y="155442"/>
                  </a:lnTo>
                  <a:lnTo>
                    <a:pt x="510539" y="144780"/>
                  </a:lnTo>
                  <a:lnTo>
                    <a:pt x="512391" y="134117"/>
                  </a:lnTo>
                  <a:lnTo>
                    <a:pt x="517445" y="125396"/>
                  </a:lnTo>
                  <a:lnTo>
                    <a:pt x="524952" y="119508"/>
                  </a:lnTo>
                  <a:lnTo>
                    <a:pt x="534162" y="117348"/>
                  </a:lnTo>
                  <a:lnTo>
                    <a:pt x="543371" y="119508"/>
                  </a:lnTo>
                  <a:lnTo>
                    <a:pt x="550878" y="125396"/>
                  </a:lnTo>
                  <a:lnTo>
                    <a:pt x="555932" y="134117"/>
                  </a:lnTo>
                  <a:lnTo>
                    <a:pt x="557784" y="144780"/>
                  </a:lnTo>
                  <a:close/>
                </a:path>
                <a:path w="2894329" h="1339850">
                  <a:moveTo>
                    <a:pt x="1729740" y="1003554"/>
                  </a:moveTo>
                  <a:lnTo>
                    <a:pt x="1727823" y="1013936"/>
                  </a:lnTo>
                  <a:lnTo>
                    <a:pt x="1722596" y="1022413"/>
                  </a:lnTo>
                  <a:lnTo>
                    <a:pt x="1714845" y="1028128"/>
                  </a:lnTo>
                  <a:lnTo>
                    <a:pt x="1705355" y="1030224"/>
                  </a:lnTo>
                  <a:lnTo>
                    <a:pt x="1695866" y="1028128"/>
                  </a:lnTo>
                  <a:lnTo>
                    <a:pt x="1688115" y="1022413"/>
                  </a:lnTo>
                  <a:lnTo>
                    <a:pt x="1682888" y="1013936"/>
                  </a:lnTo>
                  <a:lnTo>
                    <a:pt x="1680972" y="1003554"/>
                  </a:lnTo>
                  <a:lnTo>
                    <a:pt x="1682888" y="993171"/>
                  </a:lnTo>
                  <a:lnTo>
                    <a:pt x="1688115" y="984694"/>
                  </a:lnTo>
                  <a:lnTo>
                    <a:pt x="1695866" y="978979"/>
                  </a:lnTo>
                  <a:lnTo>
                    <a:pt x="1705355" y="976884"/>
                  </a:lnTo>
                  <a:lnTo>
                    <a:pt x="1714845" y="978979"/>
                  </a:lnTo>
                  <a:lnTo>
                    <a:pt x="1722596" y="984694"/>
                  </a:lnTo>
                  <a:lnTo>
                    <a:pt x="1727823" y="993171"/>
                  </a:lnTo>
                  <a:lnTo>
                    <a:pt x="1729740" y="1003554"/>
                  </a:lnTo>
                  <a:close/>
                </a:path>
                <a:path w="2894329" h="1339850">
                  <a:moveTo>
                    <a:pt x="1757172" y="999744"/>
                  </a:moveTo>
                  <a:lnTo>
                    <a:pt x="1755320" y="1010406"/>
                  </a:lnTo>
                  <a:lnTo>
                    <a:pt x="1750266" y="1019127"/>
                  </a:lnTo>
                  <a:lnTo>
                    <a:pt x="1742759" y="1025015"/>
                  </a:lnTo>
                  <a:lnTo>
                    <a:pt x="1733550" y="1027176"/>
                  </a:lnTo>
                  <a:lnTo>
                    <a:pt x="1724340" y="1025015"/>
                  </a:lnTo>
                  <a:lnTo>
                    <a:pt x="1716833" y="1019127"/>
                  </a:lnTo>
                  <a:lnTo>
                    <a:pt x="1711779" y="1010406"/>
                  </a:lnTo>
                  <a:lnTo>
                    <a:pt x="1709927" y="999744"/>
                  </a:lnTo>
                  <a:lnTo>
                    <a:pt x="1711779" y="989081"/>
                  </a:lnTo>
                  <a:lnTo>
                    <a:pt x="1716833" y="980360"/>
                  </a:lnTo>
                  <a:lnTo>
                    <a:pt x="1724340" y="974472"/>
                  </a:lnTo>
                  <a:lnTo>
                    <a:pt x="1733550" y="972312"/>
                  </a:lnTo>
                  <a:lnTo>
                    <a:pt x="1742759" y="974472"/>
                  </a:lnTo>
                  <a:lnTo>
                    <a:pt x="1750266" y="980360"/>
                  </a:lnTo>
                  <a:lnTo>
                    <a:pt x="1755320" y="989081"/>
                  </a:lnTo>
                  <a:lnTo>
                    <a:pt x="1757172" y="999744"/>
                  </a:lnTo>
                  <a:close/>
                </a:path>
                <a:path w="2894329" h="1339850">
                  <a:moveTo>
                    <a:pt x="1786127" y="1003554"/>
                  </a:moveTo>
                  <a:lnTo>
                    <a:pt x="1784211" y="1013936"/>
                  </a:lnTo>
                  <a:lnTo>
                    <a:pt x="1778984" y="1022413"/>
                  </a:lnTo>
                  <a:lnTo>
                    <a:pt x="1771233" y="1028128"/>
                  </a:lnTo>
                  <a:lnTo>
                    <a:pt x="1761744" y="1030224"/>
                  </a:lnTo>
                  <a:lnTo>
                    <a:pt x="1752254" y="1028128"/>
                  </a:lnTo>
                  <a:lnTo>
                    <a:pt x="1744503" y="1022413"/>
                  </a:lnTo>
                  <a:lnTo>
                    <a:pt x="1739276" y="1013936"/>
                  </a:lnTo>
                  <a:lnTo>
                    <a:pt x="1737359" y="1003554"/>
                  </a:lnTo>
                  <a:lnTo>
                    <a:pt x="1739276" y="993171"/>
                  </a:lnTo>
                  <a:lnTo>
                    <a:pt x="1744503" y="984694"/>
                  </a:lnTo>
                  <a:lnTo>
                    <a:pt x="1752254" y="978979"/>
                  </a:lnTo>
                  <a:lnTo>
                    <a:pt x="1761744" y="976884"/>
                  </a:lnTo>
                  <a:lnTo>
                    <a:pt x="1771233" y="978979"/>
                  </a:lnTo>
                  <a:lnTo>
                    <a:pt x="1778984" y="984694"/>
                  </a:lnTo>
                  <a:lnTo>
                    <a:pt x="1784211" y="993171"/>
                  </a:lnTo>
                  <a:lnTo>
                    <a:pt x="1786127" y="1003554"/>
                  </a:lnTo>
                  <a:close/>
                </a:path>
                <a:path w="2894329" h="1339850">
                  <a:moveTo>
                    <a:pt x="1816607" y="1002030"/>
                  </a:moveTo>
                  <a:lnTo>
                    <a:pt x="1814691" y="1012412"/>
                  </a:lnTo>
                  <a:lnTo>
                    <a:pt x="1809464" y="1020889"/>
                  </a:lnTo>
                  <a:lnTo>
                    <a:pt x="1801713" y="1026604"/>
                  </a:lnTo>
                  <a:lnTo>
                    <a:pt x="1792224" y="1028700"/>
                  </a:lnTo>
                  <a:lnTo>
                    <a:pt x="1782734" y="1026604"/>
                  </a:lnTo>
                  <a:lnTo>
                    <a:pt x="1774983" y="1020889"/>
                  </a:lnTo>
                  <a:lnTo>
                    <a:pt x="1769756" y="1012412"/>
                  </a:lnTo>
                  <a:lnTo>
                    <a:pt x="1767840" y="1002030"/>
                  </a:lnTo>
                  <a:lnTo>
                    <a:pt x="1769756" y="991647"/>
                  </a:lnTo>
                  <a:lnTo>
                    <a:pt x="1774983" y="983170"/>
                  </a:lnTo>
                  <a:lnTo>
                    <a:pt x="1782734" y="977455"/>
                  </a:lnTo>
                  <a:lnTo>
                    <a:pt x="1792224" y="975360"/>
                  </a:lnTo>
                  <a:lnTo>
                    <a:pt x="1801713" y="977455"/>
                  </a:lnTo>
                  <a:lnTo>
                    <a:pt x="1809464" y="983170"/>
                  </a:lnTo>
                  <a:lnTo>
                    <a:pt x="1814691" y="991647"/>
                  </a:lnTo>
                  <a:lnTo>
                    <a:pt x="1816607" y="1002030"/>
                  </a:lnTo>
                  <a:close/>
                </a:path>
                <a:path w="2894329" h="1339850">
                  <a:moveTo>
                    <a:pt x="2321052" y="1053846"/>
                  </a:moveTo>
                  <a:lnTo>
                    <a:pt x="2319200" y="1064228"/>
                  </a:lnTo>
                  <a:lnTo>
                    <a:pt x="2314146" y="1072705"/>
                  </a:lnTo>
                  <a:lnTo>
                    <a:pt x="2306639" y="1078420"/>
                  </a:lnTo>
                  <a:lnTo>
                    <a:pt x="2297429" y="1080516"/>
                  </a:lnTo>
                  <a:lnTo>
                    <a:pt x="2288220" y="1078420"/>
                  </a:lnTo>
                  <a:lnTo>
                    <a:pt x="2280713" y="1072705"/>
                  </a:lnTo>
                  <a:lnTo>
                    <a:pt x="2275659" y="1064228"/>
                  </a:lnTo>
                  <a:lnTo>
                    <a:pt x="2273807" y="1053846"/>
                  </a:lnTo>
                  <a:lnTo>
                    <a:pt x="2275659" y="1043463"/>
                  </a:lnTo>
                  <a:lnTo>
                    <a:pt x="2280713" y="1034986"/>
                  </a:lnTo>
                  <a:lnTo>
                    <a:pt x="2288220" y="1029271"/>
                  </a:lnTo>
                  <a:lnTo>
                    <a:pt x="2297429" y="1027176"/>
                  </a:lnTo>
                  <a:lnTo>
                    <a:pt x="2306639" y="1029271"/>
                  </a:lnTo>
                  <a:lnTo>
                    <a:pt x="2314146" y="1034986"/>
                  </a:lnTo>
                  <a:lnTo>
                    <a:pt x="2319200" y="1043463"/>
                  </a:lnTo>
                  <a:lnTo>
                    <a:pt x="2321052" y="1053846"/>
                  </a:lnTo>
                  <a:close/>
                </a:path>
                <a:path w="2894329" h="1339850">
                  <a:moveTo>
                    <a:pt x="2362200" y="1055370"/>
                  </a:moveTo>
                  <a:lnTo>
                    <a:pt x="2360348" y="1065752"/>
                  </a:lnTo>
                  <a:lnTo>
                    <a:pt x="2355294" y="1074229"/>
                  </a:lnTo>
                  <a:lnTo>
                    <a:pt x="2347787" y="1079944"/>
                  </a:lnTo>
                  <a:lnTo>
                    <a:pt x="2338578" y="1082040"/>
                  </a:lnTo>
                  <a:lnTo>
                    <a:pt x="2329368" y="1079944"/>
                  </a:lnTo>
                  <a:lnTo>
                    <a:pt x="2321861" y="1074229"/>
                  </a:lnTo>
                  <a:lnTo>
                    <a:pt x="2316807" y="1065752"/>
                  </a:lnTo>
                  <a:lnTo>
                    <a:pt x="2314955" y="1055370"/>
                  </a:lnTo>
                  <a:lnTo>
                    <a:pt x="2316807" y="1044987"/>
                  </a:lnTo>
                  <a:lnTo>
                    <a:pt x="2321861" y="1036510"/>
                  </a:lnTo>
                  <a:lnTo>
                    <a:pt x="2329368" y="1030795"/>
                  </a:lnTo>
                  <a:lnTo>
                    <a:pt x="2338578" y="1028700"/>
                  </a:lnTo>
                  <a:lnTo>
                    <a:pt x="2347787" y="1030795"/>
                  </a:lnTo>
                  <a:lnTo>
                    <a:pt x="2355294" y="1036510"/>
                  </a:lnTo>
                  <a:lnTo>
                    <a:pt x="2360348" y="1044987"/>
                  </a:lnTo>
                  <a:lnTo>
                    <a:pt x="2362200" y="1055370"/>
                  </a:lnTo>
                  <a:close/>
                </a:path>
                <a:path w="2894329" h="1339850">
                  <a:moveTo>
                    <a:pt x="2279904" y="1053846"/>
                  </a:moveTo>
                  <a:lnTo>
                    <a:pt x="2278052" y="1064228"/>
                  </a:lnTo>
                  <a:lnTo>
                    <a:pt x="2272998" y="1072705"/>
                  </a:lnTo>
                  <a:lnTo>
                    <a:pt x="2265491" y="1078420"/>
                  </a:lnTo>
                  <a:lnTo>
                    <a:pt x="2256281" y="1080516"/>
                  </a:lnTo>
                  <a:lnTo>
                    <a:pt x="2247072" y="1078420"/>
                  </a:lnTo>
                  <a:lnTo>
                    <a:pt x="2239565" y="1072705"/>
                  </a:lnTo>
                  <a:lnTo>
                    <a:pt x="2234511" y="1064228"/>
                  </a:lnTo>
                  <a:lnTo>
                    <a:pt x="2232659" y="1053846"/>
                  </a:lnTo>
                  <a:lnTo>
                    <a:pt x="2234511" y="1043463"/>
                  </a:lnTo>
                  <a:lnTo>
                    <a:pt x="2239565" y="1034986"/>
                  </a:lnTo>
                  <a:lnTo>
                    <a:pt x="2247072" y="1029271"/>
                  </a:lnTo>
                  <a:lnTo>
                    <a:pt x="2256281" y="1027176"/>
                  </a:lnTo>
                  <a:lnTo>
                    <a:pt x="2265491" y="1029271"/>
                  </a:lnTo>
                  <a:lnTo>
                    <a:pt x="2272998" y="1034986"/>
                  </a:lnTo>
                  <a:lnTo>
                    <a:pt x="2278052" y="1043463"/>
                  </a:lnTo>
                  <a:lnTo>
                    <a:pt x="2279904" y="1053846"/>
                  </a:lnTo>
                  <a:close/>
                </a:path>
                <a:path w="2894329" h="1339850">
                  <a:moveTo>
                    <a:pt x="2404872" y="1057656"/>
                  </a:moveTo>
                  <a:lnTo>
                    <a:pt x="2402955" y="1068318"/>
                  </a:lnTo>
                  <a:lnTo>
                    <a:pt x="2397728" y="1077039"/>
                  </a:lnTo>
                  <a:lnTo>
                    <a:pt x="2389977" y="1082927"/>
                  </a:lnTo>
                  <a:lnTo>
                    <a:pt x="2380488" y="1085088"/>
                  </a:lnTo>
                  <a:lnTo>
                    <a:pt x="2370998" y="1082927"/>
                  </a:lnTo>
                  <a:lnTo>
                    <a:pt x="2363247" y="1077039"/>
                  </a:lnTo>
                  <a:lnTo>
                    <a:pt x="2358020" y="1068318"/>
                  </a:lnTo>
                  <a:lnTo>
                    <a:pt x="2356104" y="1057656"/>
                  </a:lnTo>
                  <a:lnTo>
                    <a:pt x="2358020" y="1046993"/>
                  </a:lnTo>
                  <a:lnTo>
                    <a:pt x="2363247" y="1038272"/>
                  </a:lnTo>
                  <a:lnTo>
                    <a:pt x="2370998" y="1032384"/>
                  </a:lnTo>
                  <a:lnTo>
                    <a:pt x="2380488" y="1030224"/>
                  </a:lnTo>
                  <a:lnTo>
                    <a:pt x="2389977" y="1032384"/>
                  </a:lnTo>
                  <a:lnTo>
                    <a:pt x="2397728" y="1038272"/>
                  </a:lnTo>
                  <a:lnTo>
                    <a:pt x="2402955" y="1046993"/>
                  </a:lnTo>
                  <a:lnTo>
                    <a:pt x="2404872" y="1057656"/>
                  </a:lnTo>
                  <a:close/>
                </a:path>
                <a:path w="2894329" h="1339850">
                  <a:moveTo>
                    <a:pt x="2074164" y="1053846"/>
                  </a:moveTo>
                  <a:lnTo>
                    <a:pt x="2072312" y="1064228"/>
                  </a:lnTo>
                  <a:lnTo>
                    <a:pt x="2067258" y="1072705"/>
                  </a:lnTo>
                  <a:lnTo>
                    <a:pt x="2059751" y="1078420"/>
                  </a:lnTo>
                  <a:lnTo>
                    <a:pt x="2050542" y="1080516"/>
                  </a:lnTo>
                  <a:lnTo>
                    <a:pt x="2041332" y="1078420"/>
                  </a:lnTo>
                  <a:lnTo>
                    <a:pt x="2033825" y="1072705"/>
                  </a:lnTo>
                  <a:lnTo>
                    <a:pt x="2028771" y="1064228"/>
                  </a:lnTo>
                  <a:lnTo>
                    <a:pt x="2026920" y="1053846"/>
                  </a:lnTo>
                  <a:lnTo>
                    <a:pt x="2028771" y="1043463"/>
                  </a:lnTo>
                  <a:lnTo>
                    <a:pt x="2033825" y="1034986"/>
                  </a:lnTo>
                  <a:lnTo>
                    <a:pt x="2041332" y="1029271"/>
                  </a:lnTo>
                  <a:lnTo>
                    <a:pt x="2050542" y="1027176"/>
                  </a:lnTo>
                  <a:lnTo>
                    <a:pt x="2059751" y="1029271"/>
                  </a:lnTo>
                  <a:lnTo>
                    <a:pt x="2067258" y="1034986"/>
                  </a:lnTo>
                  <a:lnTo>
                    <a:pt x="2072312" y="1043463"/>
                  </a:lnTo>
                  <a:lnTo>
                    <a:pt x="2074164" y="1053846"/>
                  </a:lnTo>
                  <a:close/>
                </a:path>
                <a:path w="2894329" h="1339850">
                  <a:moveTo>
                    <a:pt x="2174748" y="1055370"/>
                  </a:moveTo>
                  <a:lnTo>
                    <a:pt x="2172831" y="1065752"/>
                  </a:lnTo>
                  <a:lnTo>
                    <a:pt x="2167604" y="1074229"/>
                  </a:lnTo>
                  <a:lnTo>
                    <a:pt x="2159853" y="1079944"/>
                  </a:lnTo>
                  <a:lnTo>
                    <a:pt x="2150364" y="1082040"/>
                  </a:lnTo>
                  <a:lnTo>
                    <a:pt x="2140874" y="1079944"/>
                  </a:lnTo>
                  <a:lnTo>
                    <a:pt x="2133123" y="1074229"/>
                  </a:lnTo>
                  <a:lnTo>
                    <a:pt x="2127896" y="1065752"/>
                  </a:lnTo>
                  <a:lnTo>
                    <a:pt x="2125979" y="1055370"/>
                  </a:lnTo>
                  <a:lnTo>
                    <a:pt x="2127896" y="1044987"/>
                  </a:lnTo>
                  <a:lnTo>
                    <a:pt x="2133123" y="1036510"/>
                  </a:lnTo>
                  <a:lnTo>
                    <a:pt x="2140874" y="1030795"/>
                  </a:lnTo>
                  <a:lnTo>
                    <a:pt x="2150364" y="1028700"/>
                  </a:lnTo>
                  <a:lnTo>
                    <a:pt x="2159853" y="1030795"/>
                  </a:lnTo>
                  <a:lnTo>
                    <a:pt x="2167604" y="1036510"/>
                  </a:lnTo>
                  <a:lnTo>
                    <a:pt x="2172831" y="1044987"/>
                  </a:lnTo>
                  <a:lnTo>
                    <a:pt x="2174748" y="1055370"/>
                  </a:lnTo>
                  <a:close/>
                </a:path>
                <a:path w="2894329" h="1339850">
                  <a:moveTo>
                    <a:pt x="2226564" y="1053846"/>
                  </a:moveTo>
                  <a:lnTo>
                    <a:pt x="2224647" y="1064228"/>
                  </a:lnTo>
                  <a:lnTo>
                    <a:pt x="2219420" y="1072705"/>
                  </a:lnTo>
                  <a:lnTo>
                    <a:pt x="2211669" y="1078420"/>
                  </a:lnTo>
                  <a:lnTo>
                    <a:pt x="2202179" y="1080516"/>
                  </a:lnTo>
                  <a:lnTo>
                    <a:pt x="2192690" y="1078420"/>
                  </a:lnTo>
                  <a:lnTo>
                    <a:pt x="2184939" y="1072705"/>
                  </a:lnTo>
                  <a:lnTo>
                    <a:pt x="2179712" y="1064228"/>
                  </a:lnTo>
                  <a:lnTo>
                    <a:pt x="2177796" y="1053846"/>
                  </a:lnTo>
                  <a:lnTo>
                    <a:pt x="2179712" y="1043463"/>
                  </a:lnTo>
                  <a:lnTo>
                    <a:pt x="2184939" y="1034986"/>
                  </a:lnTo>
                  <a:lnTo>
                    <a:pt x="2192690" y="1029271"/>
                  </a:lnTo>
                  <a:lnTo>
                    <a:pt x="2202179" y="1027176"/>
                  </a:lnTo>
                  <a:lnTo>
                    <a:pt x="2211669" y="1029271"/>
                  </a:lnTo>
                  <a:lnTo>
                    <a:pt x="2219420" y="1034986"/>
                  </a:lnTo>
                  <a:lnTo>
                    <a:pt x="2224647" y="1043463"/>
                  </a:lnTo>
                  <a:lnTo>
                    <a:pt x="2226564" y="1053846"/>
                  </a:lnTo>
                  <a:close/>
                </a:path>
                <a:path w="2894329" h="1339850">
                  <a:moveTo>
                    <a:pt x="2516124" y="1175766"/>
                  </a:moveTo>
                  <a:lnTo>
                    <a:pt x="2514207" y="1186148"/>
                  </a:lnTo>
                  <a:lnTo>
                    <a:pt x="2508980" y="1194625"/>
                  </a:lnTo>
                  <a:lnTo>
                    <a:pt x="2501229" y="1200340"/>
                  </a:lnTo>
                  <a:lnTo>
                    <a:pt x="2491740" y="1202436"/>
                  </a:lnTo>
                  <a:lnTo>
                    <a:pt x="2482250" y="1200340"/>
                  </a:lnTo>
                  <a:lnTo>
                    <a:pt x="2474499" y="1194625"/>
                  </a:lnTo>
                  <a:lnTo>
                    <a:pt x="2469272" y="1186148"/>
                  </a:lnTo>
                  <a:lnTo>
                    <a:pt x="2467355" y="1175766"/>
                  </a:lnTo>
                  <a:lnTo>
                    <a:pt x="2469272" y="1165383"/>
                  </a:lnTo>
                  <a:lnTo>
                    <a:pt x="2474499" y="1156906"/>
                  </a:lnTo>
                  <a:lnTo>
                    <a:pt x="2482250" y="1151191"/>
                  </a:lnTo>
                  <a:lnTo>
                    <a:pt x="2491740" y="1149096"/>
                  </a:lnTo>
                  <a:lnTo>
                    <a:pt x="2501229" y="1151191"/>
                  </a:lnTo>
                  <a:lnTo>
                    <a:pt x="2508980" y="1156906"/>
                  </a:lnTo>
                  <a:lnTo>
                    <a:pt x="2514207" y="1165383"/>
                  </a:lnTo>
                  <a:lnTo>
                    <a:pt x="2516124" y="1175766"/>
                  </a:lnTo>
                  <a:close/>
                </a:path>
                <a:path w="2894329" h="1339850">
                  <a:moveTo>
                    <a:pt x="2894076" y="1312926"/>
                  </a:moveTo>
                  <a:lnTo>
                    <a:pt x="2892224" y="1323308"/>
                  </a:lnTo>
                  <a:lnTo>
                    <a:pt x="2887170" y="1331785"/>
                  </a:lnTo>
                  <a:lnTo>
                    <a:pt x="2879663" y="1337500"/>
                  </a:lnTo>
                  <a:lnTo>
                    <a:pt x="2870454" y="1339596"/>
                  </a:lnTo>
                  <a:lnTo>
                    <a:pt x="2861244" y="1337500"/>
                  </a:lnTo>
                  <a:lnTo>
                    <a:pt x="2853737" y="1331785"/>
                  </a:lnTo>
                  <a:lnTo>
                    <a:pt x="2848683" y="1323308"/>
                  </a:lnTo>
                  <a:lnTo>
                    <a:pt x="2846831" y="1312926"/>
                  </a:lnTo>
                  <a:lnTo>
                    <a:pt x="2848683" y="1302543"/>
                  </a:lnTo>
                  <a:lnTo>
                    <a:pt x="2853737" y="1294066"/>
                  </a:lnTo>
                  <a:lnTo>
                    <a:pt x="2861244" y="1288351"/>
                  </a:lnTo>
                  <a:lnTo>
                    <a:pt x="2870454" y="1286256"/>
                  </a:lnTo>
                  <a:lnTo>
                    <a:pt x="2879663" y="1288351"/>
                  </a:lnTo>
                  <a:lnTo>
                    <a:pt x="2887170" y="1294066"/>
                  </a:lnTo>
                  <a:lnTo>
                    <a:pt x="2892224" y="1302543"/>
                  </a:lnTo>
                  <a:lnTo>
                    <a:pt x="2894076" y="1312926"/>
                  </a:lnTo>
                  <a:close/>
                </a:path>
              </a:pathLst>
            </a:custGeom>
            <a:ln w="12700">
              <a:solidFill>
                <a:schemeClr val="tx2"/>
              </a:solidFill>
            </a:ln>
          </p:spPr>
          <p:txBody>
            <a:bodyPr wrap="square" lIns="0" tIns="0" rIns="0" bIns="0" rtlCol="0"/>
            <a:lstStyle/>
            <a:p>
              <a:endParaRPr lang="en-GB" sz="2400" dirty="0"/>
            </a:p>
          </p:txBody>
        </p:sp>
        <p:sp>
          <p:nvSpPr>
            <p:cNvPr id="14" name="object 14"/>
            <p:cNvSpPr/>
            <p:nvPr/>
          </p:nvSpPr>
          <p:spPr>
            <a:xfrm>
              <a:off x="6978395" y="2857500"/>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accent1"/>
              </a:solidFill>
            </a:ln>
          </p:spPr>
          <p:txBody>
            <a:bodyPr wrap="square" lIns="0" tIns="0" rIns="0" bIns="0" rtlCol="0"/>
            <a:lstStyle/>
            <a:p>
              <a:endParaRPr lang="en-GB" sz="2400" dirty="0"/>
            </a:p>
          </p:txBody>
        </p:sp>
        <p:sp>
          <p:nvSpPr>
            <p:cNvPr id="16" name="object 16"/>
            <p:cNvSpPr/>
            <p:nvPr/>
          </p:nvSpPr>
          <p:spPr>
            <a:xfrm>
              <a:off x="7129272" y="2932176"/>
              <a:ext cx="1153795" cy="341630"/>
            </a:xfrm>
            <a:custGeom>
              <a:avLst/>
              <a:gdLst/>
              <a:ahLst/>
              <a:cxnLst/>
              <a:rect l="l" t="t" r="r" b="b"/>
              <a:pathLst>
                <a:path w="1153795" h="341629">
                  <a:moveTo>
                    <a:pt x="131063" y="102869"/>
                  </a:moveTo>
                  <a:lnTo>
                    <a:pt x="129212" y="113252"/>
                  </a:lnTo>
                  <a:lnTo>
                    <a:pt x="124158" y="121729"/>
                  </a:lnTo>
                  <a:lnTo>
                    <a:pt x="116651" y="127444"/>
                  </a:lnTo>
                  <a:lnTo>
                    <a:pt x="107442" y="129540"/>
                  </a:lnTo>
                  <a:lnTo>
                    <a:pt x="98232" y="127444"/>
                  </a:lnTo>
                  <a:lnTo>
                    <a:pt x="90725" y="121729"/>
                  </a:lnTo>
                  <a:lnTo>
                    <a:pt x="85671" y="113252"/>
                  </a:lnTo>
                  <a:lnTo>
                    <a:pt x="83820" y="102869"/>
                  </a:lnTo>
                  <a:lnTo>
                    <a:pt x="85671" y="92487"/>
                  </a:lnTo>
                  <a:lnTo>
                    <a:pt x="90725" y="84010"/>
                  </a:lnTo>
                  <a:lnTo>
                    <a:pt x="98232" y="78295"/>
                  </a:lnTo>
                  <a:lnTo>
                    <a:pt x="107442" y="76200"/>
                  </a:lnTo>
                  <a:lnTo>
                    <a:pt x="116651" y="78295"/>
                  </a:lnTo>
                  <a:lnTo>
                    <a:pt x="124158" y="84010"/>
                  </a:lnTo>
                  <a:lnTo>
                    <a:pt x="129212" y="92487"/>
                  </a:lnTo>
                  <a:lnTo>
                    <a:pt x="131063" y="102869"/>
                  </a:lnTo>
                  <a:close/>
                </a:path>
                <a:path w="1153795" h="341629">
                  <a:moveTo>
                    <a:pt x="48768" y="26669"/>
                  </a:moveTo>
                  <a:lnTo>
                    <a:pt x="46851" y="37052"/>
                  </a:lnTo>
                  <a:lnTo>
                    <a:pt x="41624" y="45529"/>
                  </a:lnTo>
                  <a:lnTo>
                    <a:pt x="33873" y="51244"/>
                  </a:lnTo>
                  <a:lnTo>
                    <a:pt x="24383" y="53340"/>
                  </a:lnTo>
                  <a:lnTo>
                    <a:pt x="14894" y="51244"/>
                  </a:lnTo>
                  <a:lnTo>
                    <a:pt x="7143" y="45529"/>
                  </a:lnTo>
                  <a:lnTo>
                    <a:pt x="1916" y="37052"/>
                  </a:lnTo>
                  <a:lnTo>
                    <a:pt x="0" y="26669"/>
                  </a:lnTo>
                  <a:lnTo>
                    <a:pt x="1916" y="16287"/>
                  </a:lnTo>
                  <a:lnTo>
                    <a:pt x="7143" y="7810"/>
                  </a:lnTo>
                  <a:lnTo>
                    <a:pt x="14894" y="2095"/>
                  </a:lnTo>
                  <a:lnTo>
                    <a:pt x="24383" y="0"/>
                  </a:lnTo>
                  <a:lnTo>
                    <a:pt x="33873" y="2095"/>
                  </a:lnTo>
                  <a:lnTo>
                    <a:pt x="41624" y="7810"/>
                  </a:lnTo>
                  <a:lnTo>
                    <a:pt x="46851" y="16287"/>
                  </a:lnTo>
                  <a:lnTo>
                    <a:pt x="48768" y="26669"/>
                  </a:lnTo>
                  <a:close/>
                </a:path>
                <a:path w="1153795" h="341629">
                  <a:moveTo>
                    <a:pt x="1153668" y="314706"/>
                  </a:moveTo>
                  <a:lnTo>
                    <a:pt x="1151751" y="325088"/>
                  </a:lnTo>
                  <a:lnTo>
                    <a:pt x="1146524" y="333565"/>
                  </a:lnTo>
                  <a:lnTo>
                    <a:pt x="1138773" y="339280"/>
                  </a:lnTo>
                  <a:lnTo>
                    <a:pt x="1129283" y="341375"/>
                  </a:lnTo>
                  <a:lnTo>
                    <a:pt x="1119794" y="339280"/>
                  </a:lnTo>
                  <a:lnTo>
                    <a:pt x="1112043" y="333565"/>
                  </a:lnTo>
                  <a:lnTo>
                    <a:pt x="1106816" y="325088"/>
                  </a:lnTo>
                  <a:lnTo>
                    <a:pt x="1104900" y="314706"/>
                  </a:lnTo>
                  <a:lnTo>
                    <a:pt x="1106816" y="304323"/>
                  </a:lnTo>
                  <a:lnTo>
                    <a:pt x="1112043" y="295846"/>
                  </a:lnTo>
                  <a:lnTo>
                    <a:pt x="1119794" y="290131"/>
                  </a:lnTo>
                  <a:lnTo>
                    <a:pt x="1129283" y="288036"/>
                  </a:lnTo>
                  <a:lnTo>
                    <a:pt x="1138773" y="290131"/>
                  </a:lnTo>
                  <a:lnTo>
                    <a:pt x="1146524" y="295846"/>
                  </a:lnTo>
                  <a:lnTo>
                    <a:pt x="1151751" y="304323"/>
                  </a:lnTo>
                  <a:lnTo>
                    <a:pt x="1153668" y="314706"/>
                  </a:lnTo>
                  <a:close/>
                </a:path>
                <a:path w="1153795" h="341629">
                  <a:moveTo>
                    <a:pt x="429768" y="199644"/>
                  </a:moveTo>
                  <a:lnTo>
                    <a:pt x="427851" y="210306"/>
                  </a:lnTo>
                  <a:lnTo>
                    <a:pt x="422624" y="219027"/>
                  </a:lnTo>
                  <a:lnTo>
                    <a:pt x="414873" y="224915"/>
                  </a:lnTo>
                  <a:lnTo>
                    <a:pt x="405383" y="227075"/>
                  </a:lnTo>
                  <a:lnTo>
                    <a:pt x="395894" y="224915"/>
                  </a:lnTo>
                  <a:lnTo>
                    <a:pt x="388143" y="219027"/>
                  </a:lnTo>
                  <a:lnTo>
                    <a:pt x="382916" y="210306"/>
                  </a:lnTo>
                  <a:lnTo>
                    <a:pt x="381000" y="199644"/>
                  </a:lnTo>
                  <a:lnTo>
                    <a:pt x="382916" y="188981"/>
                  </a:lnTo>
                  <a:lnTo>
                    <a:pt x="388143" y="180260"/>
                  </a:lnTo>
                  <a:lnTo>
                    <a:pt x="395894" y="174372"/>
                  </a:lnTo>
                  <a:lnTo>
                    <a:pt x="405383" y="172212"/>
                  </a:lnTo>
                  <a:lnTo>
                    <a:pt x="414873" y="174372"/>
                  </a:lnTo>
                  <a:lnTo>
                    <a:pt x="422624" y="180260"/>
                  </a:lnTo>
                  <a:lnTo>
                    <a:pt x="427851" y="188981"/>
                  </a:lnTo>
                  <a:lnTo>
                    <a:pt x="429768" y="199644"/>
                  </a:lnTo>
                  <a:close/>
                </a:path>
              </a:pathLst>
            </a:custGeom>
            <a:ln w="12700">
              <a:solidFill>
                <a:schemeClr val="accent1"/>
              </a:solidFill>
            </a:ln>
          </p:spPr>
          <p:txBody>
            <a:bodyPr wrap="square" lIns="0" tIns="0" rIns="0" bIns="0" rtlCol="0"/>
            <a:lstStyle/>
            <a:p>
              <a:endParaRPr lang="en-GB" sz="2400" dirty="0"/>
            </a:p>
          </p:txBody>
        </p:sp>
        <p:sp>
          <p:nvSpPr>
            <p:cNvPr id="17" name="object 17"/>
            <p:cNvSpPr/>
            <p:nvPr/>
          </p:nvSpPr>
          <p:spPr>
            <a:xfrm>
              <a:off x="5256275" y="1562100"/>
              <a:ext cx="3153410" cy="1684020"/>
            </a:xfrm>
            <a:custGeom>
              <a:avLst/>
              <a:gdLst/>
              <a:ahLst/>
              <a:cxnLst/>
              <a:rect l="l" t="t" r="r" b="b"/>
              <a:pathLst>
                <a:path w="3153409" h="1684020">
                  <a:moveTo>
                    <a:pt x="0" y="0"/>
                  </a:moveTo>
                  <a:lnTo>
                    <a:pt x="104775" y="0"/>
                  </a:lnTo>
                  <a:lnTo>
                    <a:pt x="104775" y="68579"/>
                  </a:lnTo>
                  <a:lnTo>
                    <a:pt x="125729" y="68579"/>
                  </a:lnTo>
                  <a:lnTo>
                    <a:pt x="125729" y="135254"/>
                  </a:lnTo>
                  <a:lnTo>
                    <a:pt x="203835" y="135254"/>
                  </a:lnTo>
                  <a:lnTo>
                    <a:pt x="203835" y="207645"/>
                  </a:lnTo>
                  <a:lnTo>
                    <a:pt x="217170" y="207645"/>
                  </a:lnTo>
                  <a:lnTo>
                    <a:pt x="217170" y="253364"/>
                  </a:lnTo>
                  <a:lnTo>
                    <a:pt x="278129" y="253364"/>
                  </a:lnTo>
                  <a:lnTo>
                    <a:pt x="278129" y="316229"/>
                  </a:lnTo>
                  <a:lnTo>
                    <a:pt x="299085" y="316229"/>
                  </a:lnTo>
                  <a:lnTo>
                    <a:pt x="299085" y="382905"/>
                  </a:lnTo>
                  <a:lnTo>
                    <a:pt x="381000" y="382905"/>
                  </a:lnTo>
                  <a:lnTo>
                    <a:pt x="381000" y="449580"/>
                  </a:lnTo>
                  <a:lnTo>
                    <a:pt x="464820" y="449580"/>
                  </a:lnTo>
                  <a:lnTo>
                    <a:pt x="464820" y="506730"/>
                  </a:lnTo>
                  <a:lnTo>
                    <a:pt x="556387" y="506730"/>
                  </a:lnTo>
                  <a:lnTo>
                    <a:pt x="556387" y="567689"/>
                  </a:lnTo>
                  <a:lnTo>
                    <a:pt x="731647" y="567689"/>
                  </a:lnTo>
                  <a:lnTo>
                    <a:pt x="731647" y="634364"/>
                  </a:lnTo>
                  <a:lnTo>
                    <a:pt x="805941" y="634364"/>
                  </a:lnTo>
                  <a:lnTo>
                    <a:pt x="805941" y="697230"/>
                  </a:lnTo>
                  <a:lnTo>
                    <a:pt x="945007" y="697230"/>
                  </a:lnTo>
                  <a:lnTo>
                    <a:pt x="945007" y="763905"/>
                  </a:lnTo>
                  <a:lnTo>
                    <a:pt x="996441" y="763905"/>
                  </a:lnTo>
                  <a:lnTo>
                    <a:pt x="996441" y="824864"/>
                  </a:lnTo>
                  <a:lnTo>
                    <a:pt x="1055497" y="824864"/>
                  </a:lnTo>
                  <a:lnTo>
                    <a:pt x="1055497" y="885825"/>
                  </a:lnTo>
                  <a:lnTo>
                    <a:pt x="1087882" y="885825"/>
                  </a:lnTo>
                  <a:lnTo>
                    <a:pt x="1087882" y="950594"/>
                  </a:lnTo>
                  <a:lnTo>
                    <a:pt x="1213612" y="950594"/>
                  </a:lnTo>
                  <a:lnTo>
                    <a:pt x="1213612" y="1017269"/>
                  </a:lnTo>
                  <a:lnTo>
                    <a:pt x="1339342" y="1017269"/>
                  </a:lnTo>
                  <a:lnTo>
                    <a:pt x="1339342" y="1080135"/>
                  </a:lnTo>
                  <a:lnTo>
                    <a:pt x="1398397" y="1080135"/>
                  </a:lnTo>
                  <a:lnTo>
                    <a:pt x="1398397" y="1135380"/>
                  </a:lnTo>
                  <a:lnTo>
                    <a:pt x="1489837" y="1135380"/>
                  </a:lnTo>
                  <a:lnTo>
                    <a:pt x="1489837" y="1202055"/>
                  </a:lnTo>
                  <a:lnTo>
                    <a:pt x="1541272" y="1202055"/>
                  </a:lnTo>
                  <a:lnTo>
                    <a:pt x="1541272" y="1331595"/>
                  </a:lnTo>
                  <a:lnTo>
                    <a:pt x="1842389" y="1331595"/>
                  </a:lnTo>
                  <a:lnTo>
                    <a:pt x="1842389" y="1394460"/>
                  </a:lnTo>
                  <a:lnTo>
                    <a:pt x="1916683" y="1394460"/>
                  </a:lnTo>
                  <a:lnTo>
                    <a:pt x="1916683" y="1468755"/>
                  </a:lnTo>
                  <a:lnTo>
                    <a:pt x="2017649" y="1468755"/>
                  </a:lnTo>
                  <a:lnTo>
                    <a:pt x="2017649" y="1575435"/>
                  </a:lnTo>
                  <a:lnTo>
                    <a:pt x="2631058" y="1575435"/>
                  </a:lnTo>
                  <a:lnTo>
                    <a:pt x="2631058" y="1684020"/>
                  </a:lnTo>
                  <a:lnTo>
                    <a:pt x="3153155" y="1682114"/>
                  </a:lnTo>
                </a:path>
              </a:pathLst>
            </a:custGeom>
            <a:ln w="19050">
              <a:solidFill>
                <a:schemeClr val="accent1"/>
              </a:solidFill>
            </a:ln>
          </p:spPr>
          <p:txBody>
            <a:bodyPr wrap="square" lIns="0" tIns="0" rIns="0" bIns="0" rtlCol="0"/>
            <a:lstStyle/>
            <a:p>
              <a:endParaRPr lang="en-GB" sz="2400" dirty="0"/>
            </a:p>
          </p:txBody>
        </p:sp>
        <p:sp>
          <p:nvSpPr>
            <p:cNvPr id="18" name="object 18"/>
            <p:cNvSpPr/>
            <p:nvPr/>
          </p:nvSpPr>
          <p:spPr>
            <a:xfrm>
              <a:off x="8644127" y="3011424"/>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9" name="object 19"/>
            <p:cNvSpPr/>
            <p:nvPr/>
          </p:nvSpPr>
          <p:spPr>
            <a:xfrm>
              <a:off x="5205983" y="1559052"/>
              <a:ext cx="3455035" cy="1481455"/>
            </a:xfrm>
            <a:custGeom>
              <a:avLst/>
              <a:gdLst/>
              <a:ahLst/>
              <a:cxnLst/>
              <a:rect l="l" t="t" r="r" b="b"/>
              <a:pathLst>
                <a:path w="3455034" h="1481455">
                  <a:moveTo>
                    <a:pt x="0" y="0"/>
                  </a:moveTo>
                  <a:lnTo>
                    <a:pt x="70485" y="0"/>
                  </a:lnTo>
                  <a:lnTo>
                    <a:pt x="70485" y="40005"/>
                  </a:lnTo>
                  <a:lnTo>
                    <a:pt x="95250" y="40005"/>
                  </a:lnTo>
                  <a:lnTo>
                    <a:pt x="95250" y="99060"/>
                  </a:lnTo>
                  <a:lnTo>
                    <a:pt x="116204" y="99060"/>
                  </a:lnTo>
                  <a:lnTo>
                    <a:pt x="116204" y="131318"/>
                  </a:lnTo>
                  <a:lnTo>
                    <a:pt x="182879" y="131318"/>
                  </a:lnTo>
                  <a:lnTo>
                    <a:pt x="182879" y="159893"/>
                  </a:lnTo>
                  <a:lnTo>
                    <a:pt x="205739" y="159893"/>
                  </a:lnTo>
                  <a:lnTo>
                    <a:pt x="205739" y="192277"/>
                  </a:lnTo>
                  <a:lnTo>
                    <a:pt x="272414" y="192277"/>
                  </a:lnTo>
                  <a:lnTo>
                    <a:pt x="272414" y="224662"/>
                  </a:lnTo>
                  <a:lnTo>
                    <a:pt x="639952" y="224662"/>
                  </a:lnTo>
                  <a:lnTo>
                    <a:pt x="639952" y="257048"/>
                  </a:lnTo>
                  <a:lnTo>
                    <a:pt x="657098" y="257048"/>
                  </a:lnTo>
                  <a:lnTo>
                    <a:pt x="657098" y="285623"/>
                  </a:lnTo>
                  <a:lnTo>
                    <a:pt x="719963" y="285623"/>
                  </a:lnTo>
                  <a:lnTo>
                    <a:pt x="719963" y="318008"/>
                  </a:lnTo>
                  <a:lnTo>
                    <a:pt x="952245" y="318008"/>
                  </a:lnTo>
                  <a:lnTo>
                    <a:pt x="952245" y="348488"/>
                  </a:lnTo>
                  <a:lnTo>
                    <a:pt x="967486" y="348488"/>
                  </a:lnTo>
                  <a:lnTo>
                    <a:pt x="967486" y="382650"/>
                  </a:lnTo>
                  <a:lnTo>
                    <a:pt x="990345" y="382650"/>
                  </a:lnTo>
                  <a:lnTo>
                    <a:pt x="990345" y="445516"/>
                  </a:lnTo>
                  <a:lnTo>
                    <a:pt x="1018920" y="445516"/>
                  </a:lnTo>
                  <a:lnTo>
                    <a:pt x="1018920" y="479806"/>
                  </a:lnTo>
                  <a:lnTo>
                    <a:pt x="1036065" y="479806"/>
                  </a:lnTo>
                  <a:lnTo>
                    <a:pt x="1036065" y="516000"/>
                  </a:lnTo>
                  <a:lnTo>
                    <a:pt x="1049401" y="516000"/>
                  </a:lnTo>
                  <a:lnTo>
                    <a:pt x="1049401" y="544576"/>
                  </a:lnTo>
                  <a:lnTo>
                    <a:pt x="1072261" y="544576"/>
                  </a:lnTo>
                  <a:lnTo>
                    <a:pt x="1072261" y="569341"/>
                  </a:lnTo>
                  <a:lnTo>
                    <a:pt x="1087501" y="569341"/>
                  </a:lnTo>
                  <a:lnTo>
                    <a:pt x="1087501" y="603631"/>
                  </a:lnTo>
                  <a:lnTo>
                    <a:pt x="1175130" y="603631"/>
                  </a:lnTo>
                  <a:lnTo>
                    <a:pt x="1175130" y="639699"/>
                  </a:lnTo>
                  <a:lnTo>
                    <a:pt x="1217040" y="639699"/>
                  </a:lnTo>
                  <a:lnTo>
                    <a:pt x="1217040" y="677799"/>
                  </a:lnTo>
                  <a:lnTo>
                    <a:pt x="1239901" y="677799"/>
                  </a:lnTo>
                  <a:lnTo>
                    <a:pt x="1239901" y="712089"/>
                  </a:lnTo>
                  <a:lnTo>
                    <a:pt x="1270380" y="712089"/>
                  </a:lnTo>
                  <a:lnTo>
                    <a:pt x="1270380" y="742569"/>
                  </a:lnTo>
                  <a:lnTo>
                    <a:pt x="1333245" y="742569"/>
                  </a:lnTo>
                  <a:lnTo>
                    <a:pt x="1333245" y="774954"/>
                  </a:lnTo>
                  <a:lnTo>
                    <a:pt x="1375156" y="774954"/>
                  </a:lnTo>
                  <a:lnTo>
                    <a:pt x="1375156" y="807339"/>
                  </a:lnTo>
                  <a:lnTo>
                    <a:pt x="1517904" y="807339"/>
                  </a:lnTo>
                  <a:lnTo>
                    <a:pt x="1517904" y="841629"/>
                  </a:lnTo>
                  <a:lnTo>
                    <a:pt x="1550289" y="841629"/>
                  </a:lnTo>
                  <a:lnTo>
                    <a:pt x="1550289" y="877697"/>
                  </a:lnTo>
                  <a:lnTo>
                    <a:pt x="1592198" y="877697"/>
                  </a:lnTo>
                  <a:lnTo>
                    <a:pt x="1592198" y="908177"/>
                  </a:lnTo>
                  <a:lnTo>
                    <a:pt x="1620773" y="908177"/>
                  </a:lnTo>
                  <a:lnTo>
                    <a:pt x="1620773" y="942467"/>
                  </a:lnTo>
                  <a:lnTo>
                    <a:pt x="1683639" y="942467"/>
                  </a:lnTo>
                  <a:lnTo>
                    <a:pt x="1683639" y="978662"/>
                  </a:lnTo>
                  <a:lnTo>
                    <a:pt x="1704593" y="978662"/>
                  </a:lnTo>
                  <a:lnTo>
                    <a:pt x="1704593" y="1014857"/>
                  </a:lnTo>
                  <a:lnTo>
                    <a:pt x="1813179" y="1014857"/>
                  </a:lnTo>
                  <a:lnTo>
                    <a:pt x="1813179" y="1054862"/>
                  </a:lnTo>
                  <a:lnTo>
                    <a:pt x="1830323" y="1054862"/>
                  </a:lnTo>
                  <a:lnTo>
                    <a:pt x="1830323" y="1089152"/>
                  </a:lnTo>
                  <a:lnTo>
                    <a:pt x="1883664" y="1089152"/>
                  </a:lnTo>
                  <a:lnTo>
                    <a:pt x="1883664" y="1132840"/>
                  </a:lnTo>
                  <a:lnTo>
                    <a:pt x="1937004" y="1132840"/>
                  </a:lnTo>
                  <a:lnTo>
                    <a:pt x="1937004" y="1172845"/>
                  </a:lnTo>
                  <a:lnTo>
                    <a:pt x="2102612" y="1172845"/>
                  </a:lnTo>
                  <a:lnTo>
                    <a:pt x="2102612" y="1224280"/>
                  </a:lnTo>
                  <a:lnTo>
                    <a:pt x="2632074" y="1224280"/>
                  </a:lnTo>
                  <a:lnTo>
                    <a:pt x="2632074" y="1344295"/>
                  </a:lnTo>
                  <a:lnTo>
                    <a:pt x="2782569" y="1344295"/>
                  </a:lnTo>
                  <a:lnTo>
                    <a:pt x="2782569" y="1481328"/>
                  </a:lnTo>
                  <a:lnTo>
                    <a:pt x="3454908" y="1479423"/>
                  </a:lnTo>
                </a:path>
              </a:pathLst>
            </a:custGeom>
            <a:ln w="19050">
              <a:solidFill>
                <a:schemeClr val="tx2"/>
              </a:solidFill>
            </a:ln>
          </p:spPr>
          <p:txBody>
            <a:bodyPr wrap="square" lIns="0" tIns="0" rIns="0" bIns="0" rtlCol="0"/>
            <a:lstStyle/>
            <a:p>
              <a:endParaRPr lang="en-GB" sz="2400" dirty="0"/>
            </a:p>
          </p:txBody>
        </p:sp>
        <p:sp>
          <p:nvSpPr>
            <p:cNvPr id="20" name="object 20"/>
            <p:cNvSpPr/>
            <p:nvPr/>
          </p:nvSpPr>
          <p:spPr>
            <a:xfrm>
              <a:off x="6598919" y="1620012"/>
              <a:ext cx="2139950" cy="561340"/>
            </a:xfrm>
            <a:custGeom>
              <a:avLst/>
              <a:gdLst/>
              <a:ahLst/>
              <a:cxnLst/>
              <a:rect l="l" t="t" r="r" b="b"/>
              <a:pathLst>
                <a:path w="2139950" h="561339">
                  <a:moveTo>
                    <a:pt x="2139696" y="0"/>
                  </a:moveTo>
                  <a:lnTo>
                    <a:pt x="93472" y="0"/>
                  </a:lnTo>
                  <a:lnTo>
                    <a:pt x="57114" y="7354"/>
                  </a:lnTo>
                  <a:lnTo>
                    <a:pt x="27400" y="27400"/>
                  </a:lnTo>
                  <a:lnTo>
                    <a:pt x="7354" y="57114"/>
                  </a:lnTo>
                  <a:lnTo>
                    <a:pt x="0" y="93472"/>
                  </a:lnTo>
                  <a:lnTo>
                    <a:pt x="0" y="560832"/>
                  </a:lnTo>
                  <a:lnTo>
                    <a:pt x="2046224" y="560832"/>
                  </a:lnTo>
                  <a:lnTo>
                    <a:pt x="2082581" y="553477"/>
                  </a:lnTo>
                  <a:lnTo>
                    <a:pt x="2112295" y="533431"/>
                  </a:lnTo>
                  <a:lnTo>
                    <a:pt x="2132341" y="503717"/>
                  </a:lnTo>
                  <a:lnTo>
                    <a:pt x="2139696" y="467360"/>
                  </a:lnTo>
                  <a:lnTo>
                    <a:pt x="2139696" y="0"/>
                  </a:lnTo>
                  <a:close/>
                </a:path>
              </a:pathLst>
            </a:custGeom>
            <a:solidFill>
              <a:schemeClr val="accent6">
                <a:lumMod val="20000"/>
                <a:lumOff val="80000"/>
              </a:schemeClr>
            </a:solidFill>
          </p:spPr>
          <p:txBody>
            <a:bodyPr wrap="square" lIns="0" tIns="0" rIns="0" bIns="0" rtlCol="0"/>
            <a:lstStyle/>
            <a:p>
              <a:endParaRPr lang="en-GB" sz="2400" dirty="0"/>
            </a:p>
          </p:txBody>
        </p:sp>
        <p:sp>
          <p:nvSpPr>
            <p:cNvPr id="105" name="object 14">
              <a:extLst>
                <a:ext uri="{FF2B5EF4-FFF2-40B4-BE49-F238E27FC236}">
                  <a16:creationId xmlns:a16="http://schemas.microsoft.com/office/drawing/2014/main" id="{3D3B5343-06A5-0840-BA57-BE3BFAE5D96C}"/>
                </a:ext>
              </a:extLst>
            </p:cNvPr>
            <p:cNvSpPr/>
            <p:nvPr/>
          </p:nvSpPr>
          <p:spPr>
            <a:xfrm>
              <a:off x="8361902" y="3217069"/>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accent1"/>
              </a:solidFill>
            </a:ln>
          </p:spPr>
          <p:txBody>
            <a:bodyPr wrap="square" lIns="0" tIns="0" rIns="0" bIns="0" rtlCol="0"/>
            <a:lstStyle/>
            <a:p>
              <a:endParaRPr lang="en-GB" sz="2400" dirty="0"/>
            </a:p>
          </p:txBody>
        </p:sp>
        <p:sp>
          <p:nvSpPr>
            <p:cNvPr id="106" name="object 14">
              <a:extLst>
                <a:ext uri="{FF2B5EF4-FFF2-40B4-BE49-F238E27FC236}">
                  <a16:creationId xmlns:a16="http://schemas.microsoft.com/office/drawing/2014/main" id="{257DE006-E7E6-CF45-9841-8F519C132892}"/>
                </a:ext>
              </a:extLst>
            </p:cNvPr>
            <p:cNvSpPr/>
            <p:nvPr/>
          </p:nvSpPr>
          <p:spPr>
            <a:xfrm>
              <a:off x="8390477" y="3217069"/>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accent1"/>
              </a:solidFill>
            </a:ln>
          </p:spPr>
          <p:txBody>
            <a:bodyPr wrap="square" lIns="0" tIns="0" rIns="0" bIns="0" rtlCol="0"/>
            <a:lstStyle/>
            <a:p>
              <a:endParaRPr lang="en-GB" sz="2400" dirty="0"/>
            </a:p>
          </p:txBody>
        </p:sp>
        <p:sp>
          <p:nvSpPr>
            <p:cNvPr id="107" name="object 18">
              <a:extLst>
                <a:ext uri="{FF2B5EF4-FFF2-40B4-BE49-F238E27FC236}">
                  <a16:creationId xmlns:a16="http://schemas.microsoft.com/office/drawing/2014/main" id="{29DDCB2B-CD43-8647-9CF7-62FC4FFB57C7}"/>
                </a:ext>
              </a:extLst>
            </p:cNvPr>
            <p:cNvSpPr/>
            <p:nvPr/>
          </p:nvSpPr>
          <p:spPr>
            <a:xfrm>
              <a:off x="8086914" y="3011424"/>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08" name="object 18">
              <a:extLst>
                <a:ext uri="{FF2B5EF4-FFF2-40B4-BE49-F238E27FC236}">
                  <a16:creationId xmlns:a16="http://schemas.microsoft.com/office/drawing/2014/main" id="{604EE10C-B89B-FB4C-A182-93FF5B2B9E14}"/>
                </a:ext>
              </a:extLst>
            </p:cNvPr>
            <p:cNvSpPr/>
            <p:nvPr/>
          </p:nvSpPr>
          <p:spPr>
            <a:xfrm>
              <a:off x="8046433" y="3011424"/>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09" name="object 18">
              <a:extLst>
                <a:ext uri="{FF2B5EF4-FFF2-40B4-BE49-F238E27FC236}">
                  <a16:creationId xmlns:a16="http://schemas.microsoft.com/office/drawing/2014/main" id="{A361D447-3733-6A44-8F16-1FE2875ADC41}"/>
                </a:ext>
              </a:extLst>
            </p:cNvPr>
            <p:cNvSpPr/>
            <p:nvPr/>
          </p:nvSpPr>
          <p:spPr>
            <a:xfrm>
              <a:off x="7005827" y="2575655"/>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0" name="object 18">
              <a:extLst>
                <a:ext uri="{FF2B5EF4-FFF2-40B4-BE49-F238E27FC236}">
                  <a16:creationId xmlns:a16="http://schemas.microsoft.com/office/drawing/2014/main" id="{05B40F8D-AF11-E54D-9817-3AAC6478A077}"/>
                </a:ext>
              </a:extLst>
            </p:cNvPr>
            <p:cNvSpPr/>
            <p:nvPr/>
          </p:nvSpPr>
          <p:spPr>
            <a:xfrm>
              <a:off x="6901051" y="2528030"/>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1" name="object 18">
              <a:extLst>
                <a:ext uri="{FF2B5EF4-FFF2-40B4-BE49-F238E27FC236}">
                  <a16:creationId xmlns:a16="http://schemas.microsoft.com/office/drawing/2014/main" id="{5BC24C9A-E8D0-6F4F-A5B2-8BCB315CE605}"/>
                </a:ext>
              </a:extLst>
            </p:cNvPr>
            <p:cNvSpPr/>
            <p:nvPr/>
          </p:nvSpPr>
          <p:spPr>
            <a:xfrm>
              <a:off x="6989158" y="2530411"/>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2" name="object 18">
              <a:extLst>
                <a:ext uri="{FF2B5EF4-FFF2-40B4-BE49-F238E27FC236}">
                  <a16:creationId xmlns:a16="http://schemas.microsoft.com/office/drawing/2014/main" id="{F90A8E98-F2DB-EF4B-B03F-E150AC2A5746}"/>
                </a:ext>
              </a:extLst>
            </p:cNvPr>
            <p:cNvSpPr/>
            <p:nvPr/>
          </p:nvSpPr>
          <p:spPr>
            <a:xfrm>
              <a:off x="6962964" y="2532792"/>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sp>
          <p:nvSpPr>
            <p:cNvPr id="113" name="object 18">
              <a:extLst>
                <a:ext uri="{FF2B5EF4-FFF2-40B4-BE49-F238E27FC236}">
                  <a16:creationId xmlns:a16="http://schemas.microsoft.com/office/drawing/2014/main" id="{77691305-4D27-5748-BE7F-BE29552CEE4E}"/>
                </a:ext>
              </a:extLst>
            </p:cNvPr>
            <p:cNvSpPr/>
            <p:nvPr/>
          </p:nvSpPr>
          <p:spPr>
            <a:xfrm>
              <a:off x="6932008" y="2532792"/>
              <a:ext cx="47625" cy="55244"/>
            </a:xfrm>
            <a:custGeom>
              <a:avLst/>
              <a:gdLst/>
              <a:ahLst/>
              <a:cxnLst/>
              <a:rect l="l" t="t" r="r" b="b"/>
              <a:pathLst>
                <a:path w="47625" h="55244">
                  <a:moveTo>
                    <a:pt x="47244" y="27431"/>
                  </a:moveTo>
                  <a:lnTo>
                    <a:pt x="45392" y="38094"/>
                  </a:lnTo>
                  <a:lnTo>
                    <a:pt x="40338" y="46815"/>
                  </a:lnTo>
                  <a:lnTo>
                    <a:pt x="32831" y="52703"/>
                  </a:lnTo>
                  <a:lnTo>
                    <a:pt x="23622" y="54863"/>
                  </a:lnTo>
                  <a:lnTo>
                    <a:pt x="14412" y="52703"/>
                  </a:lnTo>
                  <a:lnTo>
                    <a:pt x="6905" y="46815"/>
                  </a:lnTo>
                  <a:lnTo>
                    <a:pt x="1851" y="38094"/>
                  </a:lnTo>
                  <a:lnTo>
                    <a:pt x="0" y="27431"/>
                  </a:lnTo>
                  <a:lnTo>
                    <a:pt x="1851" y="16769"/>
                  </a:lnTo>
                  <a:lnTo>
                    <a:pt x="6905" y="8048"/>
                  </a:lnTo>
                  <a:lnTo>
                    <a:pt x="14412" y="2160"/>
                  </a:lnTo>
                  <a:lnTo>
                    <a:pt x="23622" y="0"/>
                  </a:lnTo>
                  <a:lnTo>
                    <a:pt x="32831" y="2160"/>
                  </a:lnTo>
                  <a:lnTo>
                    <a:pt x="40338" y="8048"/>
                  </a:lnTo>
                  <a:lnTo>
                    <a:pt x="45392" y="16769"/>
                  </a:lnTo>
                  <a:lnTo>
                    <a:pt x="47244" y="27431"/>
                  </a:lnTo>
                  <a:close/>
                </a:path>
              </a:pathLst>
            </a:custGeom>
            <a:ln w="12700">
              <a:solidFill>
                <a:schemeClr val="tx2"/>
              </a:solidFill>
            </a:ln>
          </p:spPr>
          <p:txBody>
            <a:bodyPr wrap="square" lIns="0" tIns="0" rIns="0" bIns="0" rtlCol="0"/>
            <a:lstStyle/>
            <a:p>
              <a:endParaRPr lang="en-GB" sz="2400" dirty="0"/>
            </a:p>
          </p:txBody>
        </p:sp>
      </p:grpSp>
      <p:sp>
        <p:nvSpPr>
          <p:cNvPr id="22" name="object 22"/>
          <p:cNvSpPr/>
          <p:nvPr/>
        </p:nvSpPr>
        <p:spPr>
          <a:xfrm>
            <a:off x="1125729" y="3427985"/>
            <a:ext cx="4728633" cy="0"/>
          </a:xfrm>
          <a:custGeom>
            <a:avLst/>
            <a:gdLst/>
            <a:ahLst/>
            <a:cxnLst/>
            <a:rect l="l" t="t" r="r" b="b"/>
            <a:pathLst>
              <a:path w="3546475">
                <a:moveTo>
                  <a:pt x="0" y="0"/>
                </a:moveTo>
                <a:lnTo>
                  <a:pt x="3546348" y="0"/>
                </a:lnTo>
              </a:path>
            </a:pathLst>
          </a:custGeom>
          <a:ln w="9525">
            <a:solidFill>
              <a:srgbClr val="7E7E7E"/>
            </a:solidFill>
            <a:prstDash val="sysDash"/>
          </a:ln>
        </p:spPr>
        <p:txBody>
          <a:bodyPr wrap="square" lIns="0" tIns="0" rIns="0" bIns="0" rtlCol="0"/>
          <a:lstStyle/>
          <a:p>
            <a:endParaRPr lang="en-GB" sz="2400" dirty="0"/>
          </a:p>
        </p:txBody>
      </p:sp>
      <p:sp>
        <p:nvSpPr>
          <p:cNvPr id="23" name="object 23"/>
          <p:cNvSpPr/>
          <p:nvPr/>
        </p:nvSpPr>
        <p:spPr>
          <a:xfrm>
            <a:off x="3505201" y="3289808"/>
            <a:ext cx="175260" cy="77892"/>
          </a:xfrm>
          <a:custGeom>
            <a:avLst/>
            <a:gdLst/>
            <a:ahLst/>
            <a:cxnLst/>
            <a:rect l="l" t="t" r="r" b="b"/>
            <a:pathLst>
              <a:path w="131444" h="58419">
                <a:moveTo>
                  <a:pt x="131063" y="26669"/>
                </a:moveTo>
                <a:lnTo>
                  <a:pt x="129212" y="37052"/>
                </a:lnTo>
                <a:lnTo>
                  <a:pt x="124158" y="45529"/>
                </a:lnTo>
                <a:lnTo>
                  <a:pt x="116651" y="51244"/>
                </a:lnTo>
                <a:lnTo>
                  <a:pt x="107442" y="53339"/>
                </a:lnTo>
                <a:lnTo>
                  <a:pt x="98232" y="51244"/>
                </a:lnTo>
                <a:lnTo>
                  <a:pt x="90725" y="45529"/>
                </a:lnTo>
                <a:lnTo>
                  <a:pt x="85671" y="37052"/>
                </a:lnTo>
                <a:lnTo>
                  <a:pt x="83819" y="26669"/>
                </a:lnTo>
                <a:lnTo>
                  <a:pt x="85671" y="16287"/>
                </a:lnTo>
                <a:lnTo>
                  <a:pt x="90725" y="7810"/>
                </a:lnTo>
                <a:lnTo>
                  <a:pt x="98232" y="2095"/>
                </a:lnTo>
                <a:lnTo>
                  <a:pt x="107442" y="0"/>
                </a:lnTo>
                <a:lnTo>
                  <a:pt x="116651" y="2095"/>
                </a:lnTo>
                <a:lnTo>
                  <a:pt x="124158" y="7810"/>
                </a:lnTo>
                <a:lnTo>
                  <a:pt x="129212" y="16287"/>
                </a:lnTo>
                <a:lnTo>
                  <a:pt x="131063" y="26669"/>
                </a:lnTo>
                <a:close/>
              </a:path>
              <a:path w="131444" h="58419">
                <a:moveTo>
                  <a:pt x="48768" y="31242"/>
                </a:moveTo>
                <a:lnTo>
                  <a:pt x="46851" y="41624"/>
                </a:lnTo>
                <a:lnTo>
                  <a:pt x="41624" y="50101"/>
                </a:lnTo>
                <a:lnTo>
                  <a:pt x="33873" y="55816"/>
                </a:lnTo>
                <a:lnTo>
                  <a:pt x="24383" y="57912"/>
                </a:lnTo>
                <a:lnTo>
                  <a:pt x="14894" y="55816"/>
                </a:lnTo>
                <a:lnTo>
                  <a:pt x="7143" y="50101"/>
                </a:lnTo>
                <a:lnTo>
                  <a:pt x="1916" y="41624"/>
                </a:lnTo>
                <a:lnTo>
                  <a:pt x="0" y="31242"/>
                </a:lnTo>
                <a:lnTo>
                  <a:pt x="1916" y="20859"/>
                </a:lnTo>
                <a:lnTo>
                  <a:pt x="7143" y="12382"/>
                </a:lnTo>
                <a:lnTo>
                  <a:pt x="14894" y="6667"/>
                </a:lnTo>
                <a:lnTo>
                  <a:pt x="24383" y="4571"/>
                </a:lnTo>
                <a:lnTo>
                  <a:pt x="33873" y="6667"/>
                </a:lnTo>
                <a:lnTo>
                  <a:pt x="41624" y="12382"/>
                </a:lnTo>
                <a:lnTo>
                  <a:pt x="46851" y="20859"/>
                </a:lnTo>
                <a:lnTo>
                  <a:pt x="48768" y="31242"/>
                </a:lnTo>
                <a:close/>
              </a:path>
            </a:pathLst>
          </a:custGeom>
          <a:ln w="12700">
            <a:solidFill>
              <a:schemeClr val="accent1"/>
            </a:solidFill>
          </a:ln>
        </p:spPr>
        <p:txBody>
          <a:bodyPr wrap="square" lIns="0" tIns="0" rIns="0" bIns="0" rtlCol="0"/>
          <a:lstStyle/>
          <a:p>
            <a:endParaRPr lang="en-GB" sz="2400" dirty="0"/>
          </a:p>
        </p:txBody>
      </p:sp>
      <p:sp>
        <p:nvSpPr>
          <p:cNvPr id="24" name="object 24"/>
          <p:cNvSpPr/>
          <p:nvPr/>
        </p:nvSpPr>
        <p:spPr>
          <a:xfrm>
            <a:off x="4602481"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26" name="object 26"/>
          <p:cNvSpPr/>
          <p:nvPr/>
        </p:nvSpPr>
        <p:spPr>
          <a:xfrm>
            <a:off x="2832609" y="2170177"/>
            <a:ext cx="2516293" cy="850053"/>
          </a:xfrm>
          <a:custGeom>
            <a:avLst/>
            <a:gdLst/>
            <a:ahLst/>
            <a:cxnLst/>
            <a:rect l="l" t="t" r="r" b="b"/>
            <a:pathLst>
              <a:path w="1887220" h="637539">
                <a:moveTo>
                  <a:pt x="48768" y="26669"/>
                </a:moveTo>
                <a:lnTo>
                  <a:pt x="46851" y="37052"/>
                </a:lnTo>
                <a:lnTo>
                  <a:pt x="41624" y="45529"/>
                </a:lnTo>
                <a:lnTo>
                  <a:pt x="33873" y="51244"/>
                </a:lnTo>
                <a:lnTo>
                  <a:pt x="24383" y="53339"/>
                </a:lnTo>
                <a:lnTo>
                  <a:pt x="14894" y="51244"/>
                </a:lnTo>
                <a:lnTo>
                  <a:pt x="7143" y="45529"/>
                </a:lnTo>
                <a:lnTo>
                  <a:pt x="1916" y="37052"/>
                </a:lnTo>
                <a:lnTo>
                  <a:pt x="0" y="26669"/>
                </a:lnTo>
                <a:lnTo>
                  <a:pt x="1916" y="16287"/>
                </a:lnTo>
                <a:lnTo>
                  <a:pt x="7143" y="7810"/>
                </a:lnTo>
                <a:lnTo>
                  <a:pt x="14894" y="2095"/>
                </a:lnTo>
                <a:lnTo>
                  <a:pt x="24383" y="0"/>
                </a:lnTo>
                <a:lnTo>
                  <a:pt x="33873" y="2095"/>
                </a:lnTo>
                <a:lnTo>
                  <a:pt x="41624" y="7810"/>
                </a:lnTo>
                <a:lnTo>
                  <a:pt x="46851" y="16287"/>
                </a:lnTo>
                <a:lnTo>
                  <a:pt x="48768" y="26669"/>
                </a:lnTo>
                <a:close/>
              </a:path>
              <a:path w="1887220" h="637539">
                <a:moveTo>
                  <a:pt x="1780032" y="610361"/>
                </a:moveTo>
                <a:lnTo>
                  <a:pt x="1778180" y="620744"/>
                </a:lnTo>
                <a:lnTo>
                  <a:pt x="1773126" y="629221"/>
                </a:lnTo>
                <a:lnTo>
                  <a:pt x="1765619" y="634936"/>
                </a:lnTo>
                <a:lnTo>
                  <a:pt x="1756409" y="637031"/>
                </a:lnTo>
                <a:lnTo>
                  <a:pt x="1747200" y="634936"/>
                </a:lnTo>
                <a:lnTo>
                  <a:pt x="1739693" y="629221"/>
                </a:lnTo>
                <a:lnTo>
                  <a:pt x="1734639" y="620744"/>
                </a:lnTo>
                <a:lnTo>
                  <a:pt x="1732788" y="610361"/>
                </a:lnTo>
                <a:lnTo>
                  <a:pt x="1734639" y="599979"/>
                </a:lnTo>
                <a:lnTo>
                  <a:pt x="1739693" y="591502"/>
                </a:lnTo>
                <a:lnTo>
                  <a:pt x="1747200" y="585787"/>
                </a:lnTo>
                <a:lnTo>
                  <a:pt x="1756409" y="583691"/>
                </a:lnTo>
                <a:lnTo>
                  <a:pt x="1765619" y="585787"/>
                </a:lnTo>
                <a:lnTo>
                  <a:pt x="1773126" y="591502"/>
                </a:lnTo>
                <a:lnTo>
                  <a:pt x="1778180" y="599979"/>
                </a:lnTo>
                <a:lnTo>
                  <a:pt x="1780032" y="610361"/>
                </a:lnTo>
                <a:close/>
              </a:path>
              <a:path w="1887220" h="637539">
                <a:moveTo>
                  <a:pt x="1671828" y="607313"/>
                </a:moveTo>
                <a:lnTo>
                  <a:pt x="1669911" y="617696"/>
                </a:lnTo>
                <a:lnTo>
                  <a:pt x="1664684" y="626173"/>
                </a:lnTo>
                <a:lnTo>
                  <a:pt x="1656933" y="631888"/>
                </a:lnTo>
                <a:lnTo>
                  <a:pt x="1647444" y="633983"/>
                </a:lnTo>
                <a:lnTo>
                  <a:pt x="1637954" y="631888"/>
                </a:lnTo>
                <a:lnTo>
                  <a:pt x="1630203" y="626173"/>
                </a:lnTo>
                <a:lnTo>
                  <a:pt x="1624976" y="617696"/>
                </a:lnTo>
                <a:lnTo>
                  <a:pt x="1623059" y="607313"/>
                </a:lnTo>
                <a:lnTo>
                  <a:pt x="1624976" y="596931"/>
                </a:lnTo>
                <a:lnTo>
                  <a:pt x="1630203" y="588454"/>
                </a:lnTo>
                <a:lnTo>
                  <a:pt x="1637954" y="582739"/>
                </a:lnTo>
                <a:lnTo>
                  <a:pt x="1647444" y="580643"/>
                </a:lnTo>
                <a:lnTo>
                  <a:pt x="1656933" y="582739"/>
                </a:lnTo>
                <a:lnTo>
                  <a:pt x="1664684" y="588454"/>
                </a:lnTo>
                <a:lnTo>
                  <a:pt x="1669911" y="596931"/>
                </a:lnTo>
                <a:lnTo>
                  <a:pt x="1671828" y="607313"/>
                </a:lnTo>
                <a:close/>
              </a:path>
              <a:path w="1887220" h="637539">
                <a:moveTo>
                  <a:pt x="1886711" y="607313"/>
                </a:moveTo>
                <a:lnTo>
                  <a:pt x="1884860" y="617696"/>
                </a:lnTo>
                <a:lnTo>
                  <a:pt x="1879806" y="626173"/>
                </a:lnTo>
                <a:lnTo>
                  <a:pt x="1872299" y="631888"/>
                </a:lnTo>
                <a:lnTo>
                  <a:pt x="1863090" y="633983"/>
                </a:lnTo>
                <a:lnTo>
                  <a:pt x="1853880" y="631888"/>
                </a:lnTo>
                <a:lnTo>
                  <a:pt x="1846373" y="626173"/>
                </a:lnTo>
                <a:lnTo>
                  <a:pt x="1841319" y="617696"/>
                </a:lnTo>
                <a:lnTo>
                  <a:pt x="1839468" y="607313"/>
                </a:lnTo>
                <a:lnTo>
                  <a:pt x="1841319" y="596931"/>
                </a:lnTo>
                <a:lnTo>
                  <a:pt x="1846373" y="588454"/>
                </a:lnTo>
                <a:lnTo>
                  <a:pt x="1853880" y="582739"/>
                </a:lnTo>
                <a:lnTo>
                  <a:pt x="1863090" y="580643"/>
                </a:lnTo>
                <a:lnTo>
                  <a:pt x="1872299" y="582739"/>
                </a:lnTo>
                <a:lnTo>
                  <a:pt x="1879806" y="588454"/>
                </a:lnTo>
                <a:lnTo>
                  <a:pt x="1884860" y="596931"/>
                </a:lnTo>
                <a:lnTo>
                  <a:pt x="1886711" y="607313"/>
                </a:lnTo>
                <a:close/>
              </a:path>
            </a:pathLst>
          </a:custGeom>
          <a:ln w="12700">
            <a:solidFill>
              <a:schemeClr val="tx2"/>
            </a:solidFill>
          </a:ln>
        </p:spPr>
        <p:txBody>
          <a:bodyPr wrap="square" lIns="0" tIns="0" rIns="0" bIns="0" rtlCol="0"/>
          <a:lstStyle/>
          <a:p>
            <a:endParaRPr lang="en-GB" sz="2400" dirty="0"/>
          </a:p>
        </p:txBody>
      </p:sp>
      <p:sp>
        <p:nvSpPr>
          <p:cNvPr id="27" name="object 27"/>
          <p:cNvSpPr/>
          <p:nvPr/>
        </p:nvSpPr>
        <p:spPr>
          <a:xfrm>
            <a:off x="3474721" y="3127249"/>
            <a:ext cx="1827107" cy="904240"/>
          </a:xfrm>
          <a:custGeom>
            <a:avLst/>
            <a:gdLst/>
            <a:ahLst/>
            <a:cxnLst/>
            <a:rect l="l" t="t" r="r" b="b"/>
            <a:pathLst>
              <a:path w="1370329" h="678180">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 w="1370329" h="678180">
                <a:moveTo>
                  <a:pt x="1370076" y="651509"/>
                </a:moveTo>
                <a:lnTo>
                  <a:pt x="1368224" y="661892"/>
                </a:lnTo>
                <a:lnTo>
                  <a:pt x="1363170" y="670369"/>
                </a:lnTo>
                <a:lnTo>
                  <a:pt x="1355663" y="676084"/>
                </a:lnTo>
                <a:lnTo>
                  <a:pt x="1346454" y="678180"/>
                </a:lnTo>
                <a:lnTo>
                  <a:pt x="1337244" y="676084"/>
                </a:lnTo>
                <a:lnTo>
                  <a:pt x="1329737" y="670369"/>
                </a:lnTo>
                <a:lnTo>
                  <a:pt x="1324683" y="661892"/>
                </a:lnTo>
                <a:lnTo>
                  <a:pt x="1322832" y="651509"/>
                </a:lnTo>
                <a:lnTo>
                  <a:pt x="1324683" y="641127"/>
                </a:lnTo>
                <a:lnTo>
                  <a:pt x="1329737" y="632650"/>
                </a:lnTo>
                <a:lnTo>
                  <a:pt x="1337244" y="626935"/>
                </a:lnTo>
                <a:lnTo>
                  <a:pt x="1346454" y="624839"/>
                </a:lnTo>
                <a:lnTo>
                  <a:pt x="1355663" y="626935"/>
                </a:lnTo>
                <a:lnTo>
                  <a:pt x="1363170" y="632650"/>
                </a:lnTo>
                <a:lnTo>
                  <a:pt x="1368224" y="641127"/>
                </a:lnTo>
                <a:lnTo>
                  <a:pt x="1370076" y="651509"/>
                </a:lnTo>
                <a:close/>
              </a:path>
              <a:path w="1370329" h="678180">
                <a:moveTo>
                  <a:pt x="1150620" y="651509"/>
                </a:moveTo>
                <a:lnTo>
                  <a:pt x="1148703" y="661892"/>
                </a:lnTo>
                <a:lnTo>
                  <a:pt x="1143476" y="670369"/>
                </a:lnTo>
                <a:lnTo>
                  <a:pt x="1135725" y="676084"/>
                </a:lnTo>
                <a:lnTo>
                  <a:pt x="1126236" y="678180"/>
                </a:lnTo>
                <a:lnTo>
                  <a:pt x="1116746" y="676084"/>
                </a:lnTo>
                <a:lnTo>
                  <a:pt x="1108995" y="670369"/>
                </a:lnTo>
                <a:lnTo>
                  <a:pt x="1103768" y="661892"/>
                </a:lnTo>
                <a:lnTo>
                  <a:pt x="1101852" y="651509"/>
                </a:lnTo>
                <a:lnTo>
                  <a:pt x="1103768" y="641127"/>
                </a:lnTo>
                <a:lnTo>
                  <a:pt x="1108995" y="632650"/>
                </a:lnTo>
                <a:lnTo>
                  <a:pt x="1116746" y="626935"/>
                </a:lnTo>
                <a:lnTo>
                  <a:pt x="1126236" y="624839"/>
                </a:lnTo>
                <a:lnTo>
                  <a:pt x="1135725" y="626935"/>
                </a:lnTo>
                <a:lnTo>
                  <a:pt x="1143476" y="632650"/>
                </a:lnTo>
                <a:lnTo>
                  <a:pt x="1148703" y="641127"/>
                </a:lnTo>
                <a:lnTo>
                  <a:pt x="1150620" y="651509"/>
                </a:lnTo>
                <a:close/>
              </a:path>
              <a:path w="1370329" h="678180">
                <a:moveTo>
                  <a:pt x="1101852" y="651509"/>
                </a:moveTo>
                <a:lnTo>
                  <a:pt x="1100000" y="661892"/>
                </a:lnTo>
                <a:lnTo>
                  <a:pt x="1094946" y="670369"/>
                </a:lnTo>
                <a:lnTo>
                  <a:pt x="1087439" y="676084"/>
                </a:lnTo>
                <a:lnTo>
                  <a:pt x="1078230" y="678180"/>
                </a:lnTo>
                <a:lnTo>
                  <a:pt x="1069020" y="676084"/>
                </a:lnTo>
                <a:lnTo>
                  <a:pt x="1061513" y="670369"/>
                </a:lnTo>
                <a:lnTo>
                  <a:pt x="1056459" y="661892"/>
                </a:lnTo>
                <a:lnTo>
                  <a:pt x="1054608" y="651509"/>
                </a:lnTo>
                <a:lnTo>
                  <a:pt x="1056459" y="641127"/>
                </a:lnTo>
                <a:lnTo>
                  <a:pt x="1061513" y="632650"/>
                </a:lnTo>
                <a:lnTo>
                  <a:pt x="1069020" y="626935"/>
                </a:lnTo>
                <a:lnTo>
                  <a:pt x="1078230" y="624839"/>
                </a:lnTo>
                <a:lnTo>
                  <a:pt x="1087439" y="626935"/>
                </a:lnTo>
                <a:lnTo>
                  <a:pt x="1094946" y="632650"/>
                </a:lnTo>
                <a:lnTo>
                  <a:pt x="1100000" y="641127"/>
                </a:lnTo>
                <a:lnTo>
                  <a:pt x="1101852" y="651509"/>
                </a:lnTo>
                <a:close/>
              </a:path>
              <a:path w="1370329" h="678180">
                <a:moveTo>
                  <a:pt x="554736" y="454151"/>
                </a:moveTo>
                <a:lnTo>
                  <a:pt x="552884" y="464814"/>
                </a:lnTo>
                <a:lnTo>
                  <a:pt x="547830" y="473535"/>
                </a:lnTo>
                <a:lnTo>
                  <a:pt x="540323" y="479423"/>
                </a:lnTo>
                <a:lnTo>
                  <a:pt x="531114" y="481583"/>
                </a:lnTo>
                <a:lnTo>
                  <a:pt x="521904" y="479423"/>
                </a:lnTo>
                <a:lnTo>
                  <a:pt x="514397" y="473535"/>
                </a:lnTo>
                <a:lnTo>
                  <a:pt x="509343" y="464814"/>
                </a:lnTo>
                <a:lnTo>
                  <a:pt x="507492" y="454151"/>
                </a:lnTo>
                <a:lnTo>
                  <a:pt x="509343" y="443489"/>
                </a:lnTo>
                <a:lnTo>
                  <a:pt x="514397" y="434768"/>
                </a:lnTo>
                <a:lnTo>
                  <a:pt x="521904" y="428880"/>
                </a:lnTo>
                <a:lnTo>
                  <a:pt x="531114" y="426719"/>
                </a:lnTo>
                <a:lnTo>
                  <a:pt x="540323" y="428880"/>
                </a:lnTo>
                <a:lnTo>
                  <a:pt x="547830" y="434768"/>
                </a:lnTo>
                <a:lnTo>
                  <a:pt x="552884" y="443489"/>
                </a:lnTo>
                <a:lnTo>
                  <a:pt x="554736" y="454151"/>
                </a:lnTo>
                <a:close/>
              </a:path>
            </a:pathLst>
          </a:custGeom>
          <a:ln w="12700">
            <a:solidFill>
              <a:schemeClr val="accent1"/>
            </a:solidFill>
          </a:ln>
        </p:spPr>
        <p:txBody>
          <a:bodyPr wrap="square" lIns="0" tIns="0" rIns="0" bIns="0" rtlCol="0"/>
          <a:lstStyle/>
          <a:p>
            <a:endParaRPr lang="en-GB" sz="2400" dirty="0"/>
          </a:p>
        </p:txBody>
      </p:sp>
      <p:sp>
        <p:nvSpPr>
          <p:cNvPr id="28" name="object 28"/>
          <p:cNvSpPr/>
          <p:nvPr/>
        </p:nvSpPr>
        <p:spPr>
          <a:xfrm>
            <a:off x="1233425" y="2084833"/>
            <a:ext cx="4036060" cy="1908387"/>
          </a:xfrm>
          <a:custGeom>
            <a:avLst/>
            <a:gdLst/>
            <a:ahLst/>
            <a:cxnLst/>
            <a:rect l="l" t="t" r="r" b="b"/>
            <a:pathLst>
              <a:path w="3027045" h="1431289">
                <a:moveTo>
                  <a:pt x="0" y="0"/>
                </a:moveTo>
                <a:lnTo>
                  <a:pt x="371475" y="0"/>
                </a:lnTo>
                <a:lnTo>
                  <a:pt x="371475" y="99060"/>
                </a:lnTo>
                <a:lnTo>
                  <a:pt x="782827" y="99060"/>
                </a:lnTo>
                <a:lnTo>
                  <a:pt x="782827" y="198120"/>
                </a:lnTo>
                <a:lnTo>
                  <a:pt x="899032" y="198120"/>
                </a:lnTo>
                <a:lnTo>
                  <a:pt x="899032" y="299212"/>
                </a:lnTo>
                <a:lnTo>
                  <a:pt x="916177" y="299212"/>
                </a:lnTo>
                <a:lnTo>
                  <a:pt x="916177" y="402081"/>
                </a:lnTo>
                <a:lnTo>
                  <a:pt x="1013332" y="402081"/>
                </a:lnTo>
                <a:lnTo>
                  <a:pt x="1013332" y="503046"/>
                </a:lnTo>
                <a:lnTo>
                  <a:pt x="1163827" y="503046"/>
                </a:lnTo>
                <a:lnTo>
                  <a:pt x="1163827" y="604012"/>
                </a:lnTo>
                <a:lnTo>
                  <a:pt x="1434338" y="604012"/>
                </a:lnTo>
                <a:lnTo>
                  <a:pt x="1434338" y="708787"/>
                </a:lnTo>
                <a:lnTo>
                  <a:pt x="1461008" y="708787"/>
                </a:lnTo>
                <a:lnTo>
                  <a:pt x="1461008" y="809878"/>
                </a:lnTo>
                <a:lnTo>
                  <a:pt x="1716151" y="809878"/>
                </a:lnTo>
                <a:lnTo>
                  <a:pt x="1716151" y="929894"/>
                </a:lnTo>
                <a:lnTo>
                  <a:pt x="1923795" y="929894"/>
                </a:lnTo>
                <a:lnTo>
                  <a:pt x="1923795" y="1078483"/>
                </a:lnTo>
                <a:lnTo>
                  <a:pt x="2036190" y="1078483"/>
                </a:lnTo>
                <a:lnTo>
                  <a:pt x="2036190" y="1234820"/>
                </a:lnTo>
                <a:lnTo>
                  <a:pt x="2350516" y="1234820"/>
                </a:lnTo>
                <a:lnTo>
                  <a:pt x="2350516" y="1431036"/>
                </a:lnTo>
                <a:lnTo>
                  <a:pt x="3026664" y="1431036"/>
                </a:lnTo>
              </a:path>
            </a:pathLst>
          </a:custGeom>
          <a:ln w="19050">
            <a:solidFill>
              <a:schemeClr val="accent1"/>
            </a:solidFill>
          </a:ln>
        </p:spPr>
        <p:txBody>
          <a:bodyPr wrap="square" lIns="0" tIns="0" rIns="0" bIns="0" rtlCol="0"/>
          <a:lstStyle/>
          <a:p>
            <a:endParaRPr lang="en-GB" sz="2400" dirty="0"/>
          </a:p>
        </p:txBody>
      </p:sp>
      <p:sp>
        <p:nvSpPr>
          <p:cNvPr id="29" name="object 29"/>
          <p:cNvSpPr/>
          <p:nvPr/>
        </p:nvSpPr>
        <p:spPr>
          <a:xfrm>
            <a:off x="1227329" y="2088897"/>
            <a:ext cx="4082626" cy="894080"/>
          </a:xfrm>
          <a:custGeom>
            <a:avLst/>
            <a:gdLst/>
            <a:ahLst/>
            <a:cxnLst/>
            <a:rect l="l" t="t" r="r" b="b"/>
            <a:pathLst>
              <a:path w="3061970" h="670560">
                <a:moveTo>
                  <a:pt x="0" y="0"/>
                </a:moveTo>
                <a:lnTo>
                  <a:pt x="1125981" y="0"/>
                </a:lnTo>
                <a:lnTo>
                  <a:pt x="1125981" y="87629"/>
                </a:lnTo>
                <a:lnTo>
                  <a:pt x="1531873" y="87629"/>
                </a:lnTo>
                <a:lnTo>
                  <a:pt x="1531873" y="173354"/>
                </a:lnTo>
                <a:lnTo>
                  <a:pt x="1794764" y="173354"/>
                </a:lnTo>
                <a:lnTo>
                  <a:pt x="1794764" y="270510"/>
                </a:lnTo>
                <a:lnTo>
                  <a:pt x="2139568" y="270510"/>
                </a:lnTo>
                <a:lnTo>
                  <a:pt x="2139568" y="377189"/>
                </a:lnTo>
                <a:lnTo>
                  <a:pt x="2242439" y="377189"/>
                </a:lnTo>
                <a:lnTo>
                  <a:pt x="2242439" y="504825"/>
                </a:lnTo>
                <a:lnTo>
                  <a:pt x="2553080" y="504825"/>
                </a:lnTo>
                <a:lnTo>
                  <a:pt x="2553080" y="670559"/>
                </a:lnTo>
                <a:lnTo>
                  <a:pt x="3061716" y="670559"/>
                </a:lnTo>
              </a:path>
            </a:pathLst>
          </a:custGeom>
          <a:ln w="19050">
            <a:solidFill>
              <a:schemeClr val="tx2"/>
            </a:solidFill>
          </a:ln>
        </p:spPr>
        <p:txBody>
          <a:bodyPr wrap="square" lIns="0" tIns="0" rIns="0" bIns="0" rtlCol="0"/>
          <a:lstStyle/>
          <a:p>
            <a:endParaRPr lang="en-GB" sz="2400" dirty="0"/>
          </a:p>
        </p:txBody>
      </p:sp>
      <p:sp>
        <p:nvSpPr>
          <p:cNvPr id="30" name="object 30"/>
          <p:cNvSpPr/>
          <p:nvPr/>
        </p:nvSpPr>
        <p:spPr>
          <a:xfrm>
            <a:off x="1228345" y="2085849"/>
            <a:ext cx="4631266" cy="2696634"/>
          </a:xfrm>
          <a:custGeom>
            <a:avLst/>
            <a:gdLst/>
            <a:ahLst/>
            <a:cxnLst/>
            <a:rect l="l" t="t" r="r" b="b"/>
            <a:pathLst>
              <a:path w="3473450" h="2022475">
                <a:moveTo>
                  <a:pt x="0" y="0"/>
                </a:moveTo>
                <a:lnTo>
                  <a:pt x="0" y="2022348"/>
                </a:lnTo>
                <a:lnTo>
                  <a:pt x="3473195" y="2022348"/>
                </a:lnTo>
              </a:path>
            </a:pathLst>
          </a:custGeom>
          <a:ln w="19050">
            <a:solidFill>
              <a:srgbClr val="000000"/>
            </a:solidFill>
          </a:ln>
        </p:spPr>
        <p:txBody>
          <a:bodyPr wrap="square" lIns="0" tIns="0" rIns="0" bIns="0" rtlCol="0"/>
          <a:lstStyle/>
          <a:p>
            <a:endParaRPr lang="en-GB" sz="2400" dirty="0"/>
          </a:p>
        </p:txBody>
      </p:sp>
      <p:sp>
        <p:nvSpPr>
          <p:cNvPr id="31" name="object 31"/>
          <p:cNvSpPr/>
          <p:nvPr/>
        </p:nvSpPr>
        <p:spPr>
          <a:xfrm>
            <a:off x="1126745" y="2087881"/>
            <a:ext cx="4734560" cy="2800774"/>
          </a:xfrm>
          <a:custGeom>
            <a:avLst/>
            <a:gdLst/>
            <a:ahLst/>
            <a:cxnLst/>
            <a:rect l="l" t="t" r="r" b="b"/>
            <a:pathLst>
              <a:path w="3550920" h="2100579">
                <a:moveTo>
                  <a:pt x="0" y="0"/>
                </a:moveTo>
                <a:lnTo>
                  <a:pt x="76200" y="0"/>
                </a:lnTo>
              </a:path>
              <a:path w="3550920" h="2100579">
                <a:moveTo>
                  <a:pt x="0" y="405383"/>
                </a:moveTo>
                <a:lnTo>
                  <a:pt x="76200" y="405383"/>
                </a:lnTo>
              </a:path>
              <a:path w="3550920" h="2100579">
                <a:moveTo>
                  <a:pt x="0" y="809244"/>
                </a:moveTo>
                <a:lnTo>
                  <a:pt x="76200" y="809244"/>
                </a:lnTo>
              </a:path>
              <a:path w="3550920" h="2100579">
                <a:moveTo>
                  <a:pt x="0" y="1211579"/>
                </a:moveTo>
                <a:lnTo>
                  <a:pt x="76200" y="1211579"/>
                </a:lnTo>
              </a:path>
              <a:path w="3550920" h="2100579">
                <a:moveTo>
                  <a:pt x="0" y="1615439"/>
                </a:moveTo>
                <a:lnTo>
                  <a:pt x="76200" y="1615439"/>
                </a:lnTo>
              </a:path>
              <a:path w="3550920" h="2100579">
                <a:moveTo>
                  <a:pt x="0" y="2020824"/>
                </a:moveTo>
                <a:lnTo>
                  <a:pt x="76200" y="2020824"/>
                </a:lnTo>
              </a:path>
              <a:path w="3550920" h="2100579">
                <a:moveTo>
                  <a:pt x="76200" y="2020824"/>
                </a:moveTo>
                <a:lnTo>
                  <a:pt x="76200" y="2095500"/>
                </a:lnTo>
              </a:path>
              <a:path w="3550920" h="2100579">
                <a:moveTo>
                  <a:pt x="1303019" y="2020824"/>
                </a:moveTo>
                <a:lnTo>
                  <a:pt x="1303019" y="2095500"/>
                </a:lnTo>
              </a:path>
              <a:path w="3550920" h="2100579">
                <a:moveTo>
                  <a:pt x="1915667" y="2020824"/>
                </a:moveTo>
                <a:lnTo>
                  <a:pt x="1915667" y="2095500"/>
                </a:lnTo>
              </a:path>
              <a:path w="3550920" h="2100579">
                <a:moveTo>
                  <a:pt x="2121408" y="2020824"/>
                </a:moveTo>
                <a:lnTo>
                  <a:pt x="2121408" y="2095500"/>
                </a:lnTo>
              </a:path>
              <a:path w="3550920" h="2100579">
                <a:moveTo>
                  <a:pt x="2325624" y="2020824"/>
                </a:moveTo>
                <a:lnTo>
                  <a:pt x="2325624" y="2095500"/>
                </a:lnTo>
              </a:path>
              <a:path w="3550920" h="2100579">
                <a:moveTo>
                  <a:pt x="2529840" y="2020824"/>
                </a:moveTo>
                <a:lnTo>
                  <a:pt x="2529840" y="2095500"/>
                </a:lnTo>
              </a:path>
              <a:path w="3550920" h="2100579">
                <a:moveTo>
                  <a:pt x="2734055" y="2020824"/>
                </a:moveTo>
                <a:lnTo>
                  <a:pt x="2734055" y="2095500"/>
                </a:lnTo>
              </a:path>
              <a:path w="3550920" h="2100579">
                <a:moveTo>
                  <a:pt x="2938271" y="2020824"/>
                </a:moveTo>
                <a:lnTo>
                  <a:pt x="2938271" y="2095500"/>
                </a:lnTo>
              </a:path>
              <a:path w="3550920" h="2100579">
                <a:moveTo>
                  <a:pt x="3142488" y="2020824"/>
                </a:moveTo>
                <a:lnTo>
                  <a:pt x="3142488" y="2095500"/>
                </a:lnTo>
              </a:path>
              <a:path w="3550920" h="2100579">
                <a:moveTo>
                  <a:pt x="3346704" y="2020824"/>
                </a:moveTo>
                <a:lnTo>
                  <a:pt x="3346704" y="2095500"/>
                </a:lnTo>
              </a:path>
              <a:path w="3550920" h="2100579">
                <a:moveTo>
                  <a:pt x="3550919" y="2020824"/>
                </a:moveTo>
                <a:lnTo>
                  <a:pt x="3550919" y="2095500"/>
                </a:lnTo>
              </a:path>
              <a:path w="3550920" h="2100579">
                <a:moveTo>
                  <a:pt x="280416" y="2020824"/>
                </a:moveTo>
                <a:lnTo>
                  <a:pt x="280416" y="2095500"/>
                </a:lnTo>
              </a:path>
              <a:path w="3550920" h="2100579">
                <a:moveTo>
                  <a:pt x="486155" y="2020824"/>
                </a:moveTo>
                <a:lnTo>
                  <a:pt x="486155" y="2097024"/>
                </a:lnTo>
              </a:path>
              <a:path w="3550920" h="2100579">
                <a:moveTo>
                  <a:pt x="690372" y="2022348"/>
                </a:moveTo>
                <a:lnTo>
                  <a:pt x="690372" y="2097024"/>
                </a:lnTo>
              </a:path>
              <a:path w="3550920" h="2100579">
                <a:moveTo>
                  <a:pt x="894587" y="2023871"/>
                </a:moveTo>
                <a:lnTo>
                  <a:pt x="894587" y="2098548"/>
                </a:lnTo>
              </a:path>
              <a:path w="3550920" h="2100579">
                <a:moveTo>
                  <a:pt x="1098804" y="2023871"/>
                </a:moveTo>
                <a:lnTo>
                  <a:pt x="1098804" y="2098548"/>
                </a:lnTo>
              </a:path>
              <a:path w="3550920" h="2100579">
                <a:moveTo>
                  <a:pt x="1507236" y="2025395"/>
                </a:moveTo>
                <a:lnTo>
                  <a:pt x="1507236" y="2100072"/>
                </a:lnTo>
              </a:path>
              <a:path w="3550920" h="2100579">
                <a:moveTo>
                  <a:pt x="1711452" y="2025395"/>
                </a:moveTo>
                <a:lnTo>
                  <a:pt x="1711452" y="2100072"/>
                </a:lnTo>
              </a:path>
            </a:pathLst>
          </a:custGeom>
          <a:ln w="19050">
            <a:solidFill>
              <a:srgbClr val="000000"/>
            </a:solidFill>
          </a:ln>
        </p:spPr>
        <p:txBody>
          <a:bodyPr wrap="square" lIns="0" tIns="0" rIns="0" bIns="0" rtlCol="0"/>
          <a:lstStyle/>
          <a:p>
            <a:endParaRPr lang="en-GB" sz="2400" dirty="0"/>
          </a:p>
        </p:txBody>
      </p:sp>
      <p:sp>
        <p:nvSpPr>
          <p:cNvPr id="32" name="object 32"/>
          <p:cNvSpPr txBox="1"/>
          <p:nvPr/>
        </p:nvSpPr>
        <p:spPr>
          <a:xfrm>
            <a:off x="9027838" y="2330027"/>
            <a:ext cx="2398607" cy="386430"/>
          </a:xfrm>
          <a:prstGeom prst="rect">
            <a:avLst/>
          </a:prstGeom>
        </p:spPr>
        <p:txBody>
          <a:bodyPr vert="horz" wrap="square" lIns="0" tIns="16933" rIns="0" bIns="0" rtlCol="0">
            <a:spAutoFit/>
          </a:bodyPr>
          <a:lstStyle/>
          <a:p>
            <a:pPr algn="ctr">
              <a:spcBef>
                <a:spcPts val="133"/>
              </a:spcBef>
            </a:pPr>
            <a:r>
              <a:rPr lang="en-GB" sz="1200" b="1" spc="-7" dirty="0">
                <a:latin typeface="Arial"/>
                <a:cs typeface="Arial"/>
              </a:rPr>
              <a:t>HR </a:t>
            </a:r>
            <a:r>
              <a:rPr lang="en-GB" sz="1200" spc="-7" dirty="0">
                <a:latin typeface="Arial"/>
                <a:cs typeface="Arial"/>
              </a:rPr>
              <a:t>(95% CI):</a:t>
            </a:r>
            <a:r>
              <a:rPr lang="en-GB" sz="1200" b="1" spc="-7" dirty="0">
                <a:latin typeface="Arial"/>
                <a:cs typeface="Arial"/>
              </a:rPr>
              <a:t> 0.64</a:t>
            </a:r>
            <a:r>
              <a:rPr lang="en-GB" sz="1200" b="1" spc="-13" dirty="0">
                <a:latin typeface="Arial"/>
                <a:cs typeface="Arial"/>
              </a:rPr>
              <a:t> </a:t>
            </a:r>
            <a:r>
              <a:rPr lang="en-GB" sz="1200" spc="-7" dirty="0">
                <a:latin typeface="Arial"/>
                <a:cs typeface="Arial"/>
              </a:rPr>
              <a:t>(</a:t>
            </a:r>
            <a:r>
              <a:rPr lang="en-GB" sz="1200" dirty="0">
                <a:latin typeface="Arial"/>
                <a:cs typeface="Arial"/>
              </a:rPr>
              <a:t>0.39-</a:t>
            </a:r>
            <a:r>
              <a:rPr lang="en-GB" sz="1200" spc="-7" dirty="0">
                <a:latin typeface="Arial"/>
                <a:cs typeface="Arial"/>
              </a:rPr>
              <a:t>1.08)</a:t>
            </a:r>
            <a:endParaRPr lang="en-GB" sz="1200" dirty="0">
              <a:latin typeface="Arial"/>
              <a:cs typeface="Arial"/>
            </a:endParaRPr>
          </a:p>
          <a:p>
            <a:pPr algn="ctr">
              <a:lnSpc>
                <a:spcPct val="100000"/>
              </a:lnSpc>
            </a:pPr>
            <a:r>
              <a:rPr lang="en-GB" sz="1200" b="1" dirty="0">
                <a:latin typeface="Arial"/>
                <a:cs typeface="Arial"/>
              </a:rPr>
              <a:t>Median</a:t>
            </a:r>
            <a:r>
              <a:rPr lang="en-GB" sz="1200" b="1" spc="-47" dirty="0">
                <a:latin typeface="Arial"/>
                <a:cs typeface="Arial"/>
              </a:rPr>
              <a:t> </a:t>
            </a:r>
            <a:r>
              <a:rPr lang="en-GB" sz="1200" b="1" spc="-7" dirty="0">
                <a:latin typeface="Arial"/>
                <a:cs typeface="Arial"/>
              </a:rPr>
              <a:t>OS:</a:t>
            </a:r>
            <a:r>
              <a:rPr lang="en-GB" sz="1200" b="1" spc="-13" dirty="0">
                <a:latin typeface="Arial"/>
                <a:cs typeface="Arial"/>
              </a:rPr>
              <a:t> </a:t>
            </a:r>
            <a:r>
              <a:rPr lang="en-GB" sz="1200" b="1" dirty="0">
                <a:solidFill>
                  <a:schemeClr val="tx2"/>
                </a:solidFill>
                <a:latin typeface="Arial"/>
                <a:cs typeface="Arial"/>
              </a:rPr>
              <a:t>17.4</a:t>
            </a:r>
            <a:r>
              <a:rPr lang="en-GB" sz="1200" b="1" spc="-27" dirty="0">
                <a:solidFill>
                  <a:srgbClr val="830051"/>
                </a:solidFill>
                <a:latin typeface="Arial"/>
                <a:cs typeface="Arial"/>
              </a:rPr>
              <a:t> </a:t>
            </a:r>
            <a:r>
              <a:rPr lang="en-GB" sz="1200" b="1" spc="-7" dirty="0">
                <a:latin typeface="Arial"/>
                <a:cs typeface="Arial"/>
              </a:rPr>
              <a:t>vs </a:t>
            </a:r>
            <a:r>
              <a:rPr lang="en-GB" sz="1200" b="1" dirty="0">
                <a:solidFill>
                  <a:schemeClr val="accent1"/>
                </a:solidFill>
                <a:latin typeface="Arial"/>
                <a:cs typeface="Arial"/>
              </a:rPr>
              <a:t>12.6</a:t>
            </a:r>
            <a:r>
              <a:rPr lang="en-GB" sz="1200" b="1" spc="-27" dirty="0">
                <a:solidFill>
                  <a:srgbClr val="EFAB00"/>
                </a:solidFill>
                <a:latin typeface="Arial"/>
                <a:cs typeface="Arial"/>
              </a:rPr>
              <a:t> </a:t>
            </a:r>
            <a:r>
              <a:rPr lang="en-GB" sz="1200" b="1" dirty="0">
                <a:latin typeface="Arial"/>
                <a:cs typeface="Arial"/>
              </a:rPr>
              <a:t>months</a:t>
            </a:r>
            <a:endParaRPr lang="en-GB" sz="1200" dirty="0">
              <a:latin typeface="Arial"/>
              <a:cs typeface="Arial"/>
            </a:endParaRPr>
          </a:p>
        </p:txBody>
      </p:sp>
      <p:sp>
        <p:nvSpPr>
          <p:cNvPr id="33" name="object 33"/>
          <p:cNvSpPr txBox="1"/>
          <p:nvPr/>
        </p:nvSpPr>
        <p:spPr>
          <a:xfrm>
            <a:off x="2160996" y="1511250"/>
            <a:ext cx="2578491" cy="294953"/>
          </a:xfrm>
          <a:prstGeom prst="rect">
            <a:avLst/>
          </a:prstGeom>
        </p:spPr>
        <p:txBody>
          <a:bodyPr vert="horz" wrap="square" lIns="0" tIns="17780" rIns="0" bIns="0" rtlCol="0">
            <a:spAutoFit/>
          </a:bodyPr>
          <a:lstStyle/>
          <a:p>
            <a:pPr marL="16933" algn="ctr">
              <a:spcBef>
                <a:spcPts val="140"/>
              </a:spcBef>
            </a:pPr>
            <a:r>
              <a:rPr lang="en-GB" b="1" cap="all" spc="-7" dirty="0">
                <a:solidFill>
                  <a:schemeClr val="accent1"/>
                </a:solidFill>
                <a:latin typeface="Arial"/>
                <a:cs typeface="Arial"/>
              </a:rPr>
              <a:t>No</a:t>
            </a:r>
            <a:r>
              <a:rPr lang="en-GB" b="1" cap="all" spc="-47" dirty="0">
                <a:solidFill>
                  <a:schemeClr val="accent1"/>
                </a:solidFill>
                <a:latin typeface="Arial"/>
                <a:cs typeface="Arial"/>
              </a:rPr>
              <a:t> </a:t>
            </a:r>
            <a:r>
              <a:rPr lang="en-GB" b="1" cap="all" dirty="0">
                <a:solidFill>
                  <a:schemeClr val="accent1"/>
                </a:solidFill>
                <a:latin typeface="Arial"/>
                <a:cs typeface="Arial"/>
              </a:rPr>
              <a:t>prior</a:t>
            </a:r>
            <a:r>
              <a:rPr lang="en-GB" b="1" cap="all" spc="-87" dirty="0">
                <a:solidFill>
                  <a:schemeClr val="accent1"/>
                </a:solidFill>
                <a:latin typeface="Arial"/>
                <a:cs typeface="Arial"/>
              </a:rPr>
              <a:t> </a:t>
            </a:r>
            <a:r>
              <a:rPr lang="en-GB" b="1" cap="all" dirty="0">
                <a:solidFill>
                  <a:schemeClr val="accent1"/>
                </a:solidFill>
                <a:latin typeface="Arial"/>
                <a:cs typeface="Arial"/>
              </a:rPr>
              <a:t>taxane</a:t>
            </a:r>
            <a:endParaRPr lang="en-GB" cap="all" dirty="0">
              <a:solidFill>
                <a:schemeClr val="accent1"/>
              </a:solidFill>
              <a:latin typeface="Arial"/>
              <a:cs typeface="Arial"/>
            </a:endParaRPr>
          </a:p>
        </p:txBody>
      </p:sp>
      <p:grpSp>
        <p:nvGrpSpPr>
          <p:cNvPr id="34" name="object 34"/>
          <p:cNvGrpSpPr/>
          <p:nvPr/>
        </p:nvGrpSpPr>
        <p:grpSpPr>
          <a:xfrm>
            <a:off x="6882893" y="2073148"/>
            <a:ext cx="4762500" cy="2827867"/>
            <a:chOff x="5162169" y="1554861"/>
            <a:chExt cx="3571875" cy="2120900"/>
          </a:xfrm>
        </p:grpSpPr>
        <p:sp>
          <p:nvSpPr>
            <p:cNvPr id="35" name="object 35"/>
            <p:cNvSpPr/>
            <p:nvPr/>
          </p:nvSpPr>
          <p:spPr>
            <a:xfrm>
              <a:off x="5249418" y="1564386"/>
              <a:ext cx="3473450" cy="2022475"/>
            </a:xfrm>
            <a:custGeom>
              <a:avLst/>
              <a:gdLst/>
              <a:ahLst/>
              <a:cxnLst/>
              <a:rect l="l" t="t" r="r" b="b"/>
              <a:pathLst>
                <a:path w="3473450" h="2022475">
                  <a:moveTo>
                    <a:pt x="0" y="0"/>
                  </a:moveTo>
                  <a:lnTo>
                    <a:pt x="0" y="2022348"/>
                  </a:lnTo>
                  <a:lnTo>
                    <a:pt x="3473196" y="2022348"/>
                  </a:lnTo>
                </a:path>
              </a:pathLst>
            </a:custGeom>
            <a:ln w="19050">
              <a:solidFill>
                <a:srgbClr val="000000"/>
              </a:solidFill>
            </a:ln>
          </p:spPr>
          <p:txBody>
            <a:bodyPr wrap="square" lIns="0" tIns="0" rIns="0" bIns="0" rtlCol="0"/>
            <a:lstStyle/>
            <a:p>
              <a:endParaRPr lang="en-GB" sz="2400" dirty="0"/>
            </a:p>
          </p:txBody>
        </p:sp>
        <p:sp>
          <p:nvSpPr>
            <p:cNvPr id="36" name="object 36"/>
            <p:cNvSpPr/>
            <p:nvPr/>
          </p:nvSpPr>
          <p:spPr>
            <a:xfrm>
              <a:off x="5171694" y="1565910"/>
              <a:ext cx="3552825" cy="2100580"/>
            </a:xfrm>
            <a:custGeom>
              <a:avLst/>
              <a:gdLst/>
              <a:ahLst/>
              <a:cxnLst/>
              <a:rect l="l" t="t" r="r" b="b"/>
              <a:pathLst>
                <a:path w="3552825" h="2100579">
                  <a:moveTo>
                    <a:pt x="0" y="0"/>
                  </a:moveTo>
                  <a:lnTo>
                    <a:pt x="77723" y="0"/>
                  </a:lnTo>
                </a:path>
                <a:path w="3552825" h="2100579">
                  <a:moveTo>
                    <a:pt x="0" y="405383"/>
                  </a:moveTo>
                  <a:lnTo>
                    <a:pt x="77723" y="405383"/>
                  </a:lnTo>
                </a:path>
                <a:path w="3552825" h="2100579">
                  <a:moveTo>
                    <a:pt x="0" y="809244"/>
                  </a:moveTo>
                  <a:lnTo>
                    <a:pt x="77723" y="809244"/>
                  </a:lnTo>
                </a:path>
                <a:path w="3552825" h="2100579">
                  <a:moveTo>
                    <a:pt x="0" y="1211579"/>
                  </a:moveTo>
                  <a:lnTo>
                    <a:pt x="77723" y="1211579"/>
                  </a:lnTo>
                </a:path>
                <a:path w="3552825" h="2100579">
                  <a:moveTo>
                    <a:pt x="0" y="1615439"/>
                  </a:moveTo>
                  <a:lnTo>
                    <a:pt x="77723" y="1615439"/>
                  </a:lnTo>
                </a:path>
                <a:path w="3552825" h="2100579">
                  <a:moveTo>
                    <a:pt x="1303019" y="2020824"/>
                  </a:moveTo>
                  <a:lnTo>
                    <a:pt x="1303019" y="2095500"/>
                  </a:lnTo>
                </a:path>
                <a:path w="3552825" h="2100579">
                  <a:moveTo>
                    <a:pt x="1917191" y="2020824"/>
                  </a:moveTo>
                  <a:lnTo>
                    <a:pt x="1917191" y="2095500"/>
                  </a:lnTo>
                </a:path>
                <a:path w="3552825" h="2100579">
                  <a:moveTo>
                    <a:pt x="2121407" y="2020824"/>
                  </a:moveTo>
                  <a:lnTo>
                    <a:pt x="2121407" y="2095500"/>
                  </a:lnTo>
                </a:path>
                <a:path w="3552825" h="2100579">
                  <a:moveTo>
                    <a:pt x="2325624" y="2020824"/>
                  </a:moveTo>
                  <a:lnTo>
                    <a:pt x="2325624" y="2095500"/>
                  </a:lnTo>
                </a:path>
                <a:path w="3552825" h="2100579">
                  <a:moveTo>
                    <a:pt x="2529839" y="2020824"/>
                  </a:moveTo>
                  <a:lnTo>
                    <a:pt x="2529839" y="2095500"/>
                  </a:lnTo>
                </a:path>
                <a:path w="3552825" h="2100579">
                  <a:moveTo>
                    <a:pt x="2734055" y="2020824"/>
                  </a:moveTo>
                  <a:lnTo>
                    <a:pt x="2734055" y="2095500"/>
                  </a:lnTo>
                </a:path>
                <a:path w="3552825" h="2100579">
                  <a:moveTo>
                    <a:pt x="2938272" y="2020824"/>
                  </a:moveTo>
                  <a:lnTo>
                    <a:pt x="2938272" y="2095500"/>
                  </a:lnTo>
                </a:path>
                <a:path w="3552825" h="2100579">
                  <a:moveTo>
                    <a:pt x="3144011" y="2020824"/>
                  </a:moveTo>
                  <a:lnTo>
                    <a:pt x="3144011" y="2095500"/>
                  </a:lnTo>
                </a:path>
                <a:path w="3552825" h="2100579">
                  <a:moveTo>
                    <a:pt x="3348228" y="2020824"/>
                  </a:moveTo>
                  <a:lnTo>
                    <a:pt x="3348228" y="2095500"/>
                  </a:lnTo>
                </a:path>
                <a:path w="3552825" h="2100579">
                  <a:moveTo>
                    <a:pt x="3552444" y="2020824"/>
                  </a:moveTo>
                  <a:lnTo>
                    <a:pt x="3552444" y="2095500"/>
                  </a:lnTo>
                </a:path>
                <a:path w="3552825" h="2100579">
                  <a:moveTo>
                    <a:pt x="281939" y="2020824"/>
                  </a:moveTo>
                  <a:lnTo>
                    <a:pt x="281939" y="2095500"/>
                  </a:lnTo>
                </a:path>
                <a:path w="3552825" h="2100579">
                  <a:moveTo>
                    <a:pt x="486155" y="2020824"/>
                  </a:moveTo>
                  <a:lnTo>
                    <a:pt x="486155" y="2097024"/>
                  </a:lnTo>
                </a:path>
                <a:path w="3552825" h="2100579">
                  <a:moveTo>
                    <a:pt x="690371" y="2022348"/>
                  </a:moveTo>
                  <a:lnTo>
                    <a:pt x="690371" y="2097024"/>
                  </a:lnTo>
                </a:path>
                <a:path w="3552825" h="2100579">
                  <a:moveTo>
                    <a:pt x="894588" y="2023871"/>
                  </a:moveTo>
                  <a:lnTo>
                    <a:pt x="894588" y="2098548"/>
                  </a:lnTo>
                </a:path>
                <a:path w="3552825" h="2100579">
                  <a:moveTo>
                    <a:pt x="1098803" y="2023871"/>
                  </a:moveTo>
                  <a:lnTo>
                    <a:pt x="1098803" y="2098548"/>
                  </a:lnTo>
                </a:path>
                <a:path w="3552825" h="2100579">
                  <a:moveTo>
                    <a:pt x="1507235" y="2025395"/>
                  </a:moveTo>
                  <a:lnTo>
                    <a:pt x="1507235" y="2100072"/>
                  </a:lnTo>
                </a:path>
                <a:path w="3552825" h="2100579">
                  <a:moveTo>
                    <a:pt x="1712976" y="2025395"/>
                  </a:moveTo>
                  <a:lnTo>
                    <a:pt x="1712976" y="2100072"/>
                  </a:lnTo>
                </a:path>
              </a:pathLst>
            </a:custGeom>
            <a:ln w="19050">
              <a:solidFill>
                <a:srgbClr val="000000"/>
              </a:solidFill>
            </a:ln>
          </p:spPr>
          <p:txBody>
            <a:bodyPr wrap="square" lIns="0" tIns="0" rIns="0" bIns="0" rtlCol="0"/>
            <a:lstStyle/>
            <a:p>
              <a:endParaRPr lang="en-GB" sz="2400" dirty="0"/>
            </a:p>
          </p:txBody>
        </p:sp>
      </p:grpSp>
      <p:sp>
        <p:nvSpPr>
          <p:cNvPr id="37" name="object 37"/>
          <p:cNvSpPr txBox="1"/>
          <p:nvPr/>
        </p:nvSpPr>
        <p:spPr>
          <a:xfrm>
            <a:off x="6726429" y="4667164"/>
            <a:ext cx="119380"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0</a:t>
            </a:r>
            <a:endParaRPr lang="en-GB" sz="1200" dirty="0">
              <a:latin typeface="Arial"/>
              <a:cs typeface="Arial"/>
            </a:endParaRPr>
          </a:p>
        </p:txBody>
      </p:sp>
      <p:sp>
        <p:nvSpPr>
          <p:cNvPr id="38" name="object 38"/>
          <p:cNvSpPr txBox="1"/>
          <p:nvPr/>
        </p:nvSpPr>
        <p:spPr>
          <a:xfrm>
            <a:off x="6641084" y="3055790"/>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60</a:t>
            </a:r>
            <a:endParaRPr lang="en-GB" sz="1200" dirty="0">
              <a:latin typeface="Arial"/>
              <a:cs typeface="Arial"/>
            </a:endParaRPr>
          </a:p>
        </p:txBody>
      </p:sp>
      <p:sp>
        <p:nvSpPr>
          <p:cNvPr id="39" name="object 39"/>
          <p:cNvSpPr txBox="1"/>
          <p:nvPr/>
        </p:nvSpPr>
        <p:spPr>
          <a:xfrm>
            <a:off x="6641084" y="359308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40</a:t>
            </a:r>
            <a:endParaRPr lang="en-GB" sz="1200" dirty="0">
              <a:latin typeface="Arial"/>
              <a:cs typeface="Arial"/>
            </a:endParaRPr>
          </a:p>
        </p:txBody>
      </p:sp>
      <p:sp>
        <p:nvSpPr>
          <p:cNvPr id="40" name="object 40"/>
          <p:cNvSpPr txBox="1"/>
          <p:nvPr/>
        </p:nvSpPr>
        <p:spPr>
          <a:xfrm>
            <a:off x="6641084" y="4129634"/>
            <a:ext cx="204893" cy="201764"/>
          </a:xfrm>
          <a:prstGeom prst="rect">
            <a:avLst/>
          </a:prstGeom>
        </p:spPr>
        <p:txBody>
          <a:bodyPr vert="horz" wrap="square" lIns="0" tIns="16933" rIns="0" bIns="0" rtlCol="0">
            <a:spAutoFit/>
          </a:bodyPr>
          <a:lstStyle/>
          <a:p>
            <a:pPr marL="16933">
              <a:spcBef>
                <a:spcPts val="133"/>
              </a:spcBef>
            </a:pPr>
            <a:r>
              <a:rPr lang="en-GB" sz="1200" dirty="0">
                <a:latin typeface="Arial"/>
                <a:cs typeface="Arial"/>
              </a:rPr>
              <a:t>20</a:t>
            </a:r>
          </a:p>
        </p:txBody>
      </p:sp>
      <p:sp>
        <p:nvSpPr>
          <p:cNvPr id="41" name="object 41"/>
          <p:cNvSpPr txBox="1"/>
          <p:nvPr/>
        </p:nvSpPr>
        <p:spPr>
          <a:xfrm>
            <a:off x="6555739" y="1981707"/>
            <a:ext cx="290405"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100</a:t>
            </a:r>
            <a:endParaRPr lang="en-GB" sz="1200" dirty="0">
              <a:latin typeface="Arial"/>
              <a:cs typeface="Arial"/>
            </a:endParaRPr>
          </a:p>
        </p:txBody>
      </p:sp>
      <p:sp>
        <p:nvSpPr>
          <p:cNvPr id="42" name="object 42"/>
          <p:cNvSpPr txBox="1"/>
          <p:nvPr/>
        </p:nvSpPr>
        <p:spPr>
          <a:xfrm>
            <a:off x="6641084" y="251866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80</a:t>
            </a:r>
            <a:endParaRPr lang="en-GB" sz="1200" dirty="0">
              <a:latin typeface="Arial"/>
              <a:cs typeface="Arial"/>
            </a:endParaRPr>
          </a:p>
        </p:txBody>
      </p:sp>
      <p:sp>
        <p:nvSpPr>
          <p:cNvPr id="43" name="object 43"/>
          <p:cNvSpPr/>
          <p:nvPr/>
        </p:nvSpPr>
        <p:spPr>
          <a:xfrm>
            <a:off x="6895593" y="4782312"/>
            <a:ext cx="104140" cy="99907"/>
          </a:xfrm>
          <a:custGeom>
            <a:avLst/>
            <a:gdLst/>
            <a:ahLst/>
            <a:cxnLst/>
            <a:rect l="l" t="t" r="r" b="b"/>
            <a:pathLst>
              <a:path w="78104" h="74929">
                <a:moveTo>
                  <a:pt x="0" y="0"/>
                </a:moveTo>
                <a:lnTo>
                  <a:pt x="77723" y="0"/>
                </a:lnTo>
              </a:path>
              <a:path w="78104" h="74929">
                <a:moveTo>
                  <a:pt x="77723" y="0"/>
                </a:moveTo>
                <a:lnTo>
                  <a:pt x="77723" y="74675"/>
                </a:lnTo>
              </a:path>
            </a:pathLst>
          </a:custGeom>
          <a:ln w="19050">
            <a:solidFill>
              <a:srgbClr val="000000"/>
            </a:solidFill>
          </a:ln>
        </p:spPr>
        <p:txBody>
          <a:bodyPr wrap="square" lIns="0" tIns="0" rIns="0" bIns="0" rtlCol="0"/>
          <a:lstStyle/>
          <a:p>
            <a:endParaRPr lang="en-GB" sz="2400" dirty="0"/>
          </a:p>
        </p:txBody>
      </p:sp>
      <p:sp>
        <p:nvSpPr>
          <p:cNvPr id="44" name="object 44"/>
          <p:cNvSpPr txBox="1"/>
          <p:nvPr/>
        </p:nvSpPr>
        <p:spPr>
          <a:xfrm>
            <a:off x="6277568" y="2714837"/>
            <a:ext cx="184666" cy="1441873"/>
          </a:xfrm>
          <a:prstGeom prst="rect">
            <a:avLst/>
          </a:prstGeom>
        </p:spPr>
        <p:txBody>
          <a:bodyPr vert="vert270" wrap="square" lIns="0" tIns="2540" rIns="0" bIns="0" rtlCol="0">
            <a:spAutoFit/>
          </a:bodyPr>
          <a:lstStyle/>
          <a:p>
            <a:pPr marL="16933" algn="ctr">
              <a:spcBef>
                <a:spcPts val="20"/>
              </a:spcBef>
            </a:pPr>
            <a:r>
              <a:rPr lang="en-GB" sz="1200" b="1" spc="-7" dirty="0">
                <a:latin typeface="Arial"/>
                <a:cs typeface="Arial"/>
              </a:rPr>
              <a:t>OS </a:t>
            </a:r>
            <a:r>
              <a:rPr lang="en-GB" sz="1200" b="1" spc="-20" dirty="0">
                <a:latin typeface="Arial"/>
                <a:cs typeface="Arial"/>
              </a:rPr>
              <a:t>(%)</a:t>
            </a:r>
            <a:endParaRPr lang="en-GB" sz="1200" dirty="0">
              <a:latin typeface="Arial"/>
              <a:cs typeface="Arial"/>
            </a:endParaRPr>
          </a:p>
        </p:txBody>
      </p:sp>
      <p:sp>
        <p:nvSpPr>
          <p:cNvPr id="45" name="object 45"/>
          <p:cNvSpPr txBox="1"/>
          <p:nvPr/>
        </p:nvSpPr>
        <p:spPr>
          <a:xfrm>
            <a:off x="956394" y="4667164"/>
            <a:ext cx="119380"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0</a:t>
            </a:r>
            <a:endParaRPr lang="en-GB" sz="1200" dirty="0">
              <a:latin typeface="Arial"/>
              <a:cs typeface="Arial"/>
            </a:endParaRPr>
          </a:p>
        </p:txBody>
      </p:sp>
      <p:sp>
        <p:nvSpPr>
          <p:cNvPr id="47" name="object 47"/>
          <p:cNvSpPr txBox="1"/>
          <p:nvPr/>
        </p:nvSpPr>
        <p:spPr>
          <a:xfrm>
            <a:off x="871050" y="3055790"/>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60</a:t>
            </a:r>
            <a:endParaRPr lang="en-GB" sz="1200" dirty="0">
              <a:latin typeface="Arial"/>
              <a:cs typeface="Arial"/>
            </a:endParaRPr>
          </a:p>
        </p:txBody>
      </p:sp>
      <p:sp>
        <p:nvSpPr>
          <p:cNvPr id="48" name="object 48"/>
          <p:cNvSpPr txBox="1"/>
          <p:nvPr/>
        </p:nvSpPr>
        <p:spPr>
          <a:xfrm>
            <a:off x="871050" y="359308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40</a:t>
            </a:r>
            <a:endParaRPr lang="en-GB" sz="1200" dirty="0">
              <a:latin typeface="Arial"/>
              <a:cs typeface="Arial"/>
            </a:endParaRPr>
          </a:p>
        </p:txBody>
      </p:sp>
      <p:sp>
        <p:nvSpPr>
          <p:cNvPr id="49" name="object 49"/>
          <p:cNvSpPr txBox="1"/>
          <p:nvPr/>
        </p:nvSpPr>
        <p:spPr>
          <a:xfrm>
            <a:off x="871050" y="4129634"/>
            <a:ext cx="204893" cy="201764"/>
          </a:xfrm>
          <a:prstGeom prst="rect">
            <a:avLst/>
          </a:prstGeom>
        </p:spPr>
        <p:txBody>
          <a:bodyPr vert="horz" wrap="square" lIns="0" tIns="16933" rIns="0" bIns="0" rtlCol="0">
            <a:spAutoFit/>
          </a:bodyPr>
          <a:lstStyle/>
          <a:p>
            <a:pPr marL="16933">
              <a:spcBef>
                <a:spcPts val="133"/>
              </a:spcBef>
            </a:pPr>
            <a:r>
              <a:rPr lang="en-GB" sz="1200" dirty="0">
                <a:latin typeface="Arial"/>
                <a:cs typeface="Arial"/>
              </a:rPr>
              <a:t>20</a:t>
            </a:r>
          </a:p>
        </p:txBody>
      </p:sp>
      <p:sp>
        <p:nvSpPr>
          <p:cNvPr id="50" name="object 50"/>
          <p:cNvSpPr txBox="1"/>
          <p:nvPr/>
        </p:nvSpPr>
        <p:spPr>
          <a:xfrm>
            <a:off x="785707" y="1981707"/>
            <a:ext cx="290405"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100</a:t>
            </a:r>
            <a:endParaRPr lang="en-GB" sz="1200" dirty="0">
              <a:latin typeface="Arial"/>
              <a:cs typeface="Arial"/>
            </a:endParaRPr>
          </a:p>
        </p:txBody>
      </p:sp>
      <p:sp>
        <p:nvSpPr>
          <p:cNvPr id="51" name="object 51"/>
          <p:cNvSpPr txBox="1"/>
          <p:nvPr/>
        </p:nvSpPr>
        <p:spPr>
          <a:xfrm>
            <a:off x="871050" y="2518664"/>
            <a:ext cx="204893" cy="201764"/>
          </a:xfrm>
          <a:prstGeom prst="rect">
            <a:avLst/>
          </a:prstGeom>
        </p:spPr>
        <p:txBody>
          <a:bodyPr vert="horz" wrap="square" lIns="0" tIns="16933" rIns="0" bIns="0" rtlCol="0">
            <a:spAutoFit/>
          </a:bodyPr>
          <a:lstStyle/>
          <a:p>
            <a:pPr marL="16933">
              <a:spcBef>
                <a:spcPts val="133"/>
              </a:spcBef>
            </a:pPr>
            <a:r>
              <a:rPr lang="en-GB" sz="1200" spc="-7" dirty="0">
                <a:latin typeface="Arial"/>
                <a:cs typeface="Arial"/>
              </a:rPr>
              <a:t>80</a:t>
            </a:r>
            <a:endParaRPr lang="en-GB" sz="1200" dirty="0">
              <a:latin typeface="Arial"/>
              <a:cs typeface="Arial"/>
            </a:endParaRPr>
          </a:p>
        </p:txBody>
      </p:sp>
      <p:sp>
        <p:nvSpPr>
          <p:cNvPr id="52" name="object 52"/>
          <p:cNvSpPr txBox="1"/>
          <p:nvPr/>
        </p:nvSpPr>
        <p:spPr>
          <a:xfrm>
            <a:off x="507128" y="2714837"/>
            <a:ext cx="184666" cy="1441873"/>
          </a:xfrm>
          <a:prstGeom prst="rect">
            <a:avLst/>
          </a:prstGeom>
        </p:spPr>
        <p:txBody>
          <a:bodyPr vert="vert270" wrap="square" lIns="0" tIns="2540" rIns="0" bIns="0" rtlCol="0">
            <a:spAutoFit/>
          </a:bodyPr>
          <a:lstStyle/>
          <a:p>
            <a:pPr marL="16933" algn="ctr">
              <a:spcBef>
                <a:spcPts val="20"/>
              </a:spcBef>
            </a:pPr>
            <a:r>
              <a:rPr lang="en-GB" sz="1200" b="1" spc="-7" dirty="0">
                <a:latin typeface="Arial"/>
                <a:cs typeface="Arial"/>
              </a:rPr>
              <a:t>OS </a:t>
            </a:r>
            <a:r>
              <a:rPr lang="en-GB" sz="1200" b="1" spc="-20" dirty="0">
                <a:latin typeface="Arial"/>
                <a:cs typeface="Arial"/>
              </a:rPr>
              <a:t>(%)</a:t>
            </a:r>
            <a:endParaRPr lang="en-GB" sz="1200" dirty="0">
              <a:latin typeface="Arial"/>
              <a:cs typeface="Arial"/>
            </a:endParaRPr>
          </a:p>
        </p:txBody>
      </p:sp>
      <p:sp>
        <p:nvSpPr>
          <p:cNvPr id="4" name="Title 3">
            <a:extLst>
              <a:ext uri="{FF2B5EF4-FFF2-40B4-BE49-F238E27FC236}">
                <a16:creationId xmlns:a16="http://schemas.microsoft.com/office/drawing/2014/main" id="{58E1B3D8-2D07-ED44-BD3B-4625B7DC9F68}"/>
              </a:ext>
            </a:extLst>
          </p:cNvPr>
          <p:cNvSpPr>
            <a:spLocks noGrp="1"/>
          </p:cNvSpPr>
          <p:nvPr>
            <p:ph type="title"/>
          </p:nvPr>
        </p:nvSpPr>
        <p:spPr/>
        <p:txBody>
          <a:bodyPr>
            <a:normAutofit fontScale="90000"/>
          </a:bodyPr>
          <a:lstStyle/>
          <a:p>
            <a:r>
              <a:rPr lang="en-GB" dirty="0"/>
              <a:t>For final OS, an improved treatment effect was seen with olaparib IN PATIENTS WITH </a:t>
            </a:r>
            <a:r>
              <a:rPr lang="en-GB" i="1" dirty="0"/>
              <a:t>BRCA</a:t>
            </a:r>
            <a:r>
              <a:rPr lang="en-GB" dirty="0"/>
              <a:t> MUTATION-POSITIVE </a:t>
            </a:r>
            <a:r>
              <a:rPr lang="en-GB" cap="none" dirty="0"/>
              <a:t>m</a:t>
            </a:r>
            <a:r>
              <a:rPr lang="en-GB" dirty="0"/>
              <a:t>CRPC AND who had not received a taxane</a:t>
            </a:r>
            <a:r>
              <a:rPr lang="en-GB" cap="none" baseline="30000" dirty="0"/>
              <a:t>a</a:t>
            </a:r>
            <a:endParaRPr lang="en-GB" baseline="30000" dirty="0"/>
          </a:p>
        </p:txBody>
      </p:sp>
      <p:sp>
        <p:nvSpPr>
          <p:cNvPr id="59" name="Content Placeholder 58">
            <a:extLst>
              <a:ext uri="{FF2B5EF4-FFF2-40B4-BE49-F238E27FC236}">
                <a16:creationId xmlns:a16="http://schemas.microsoft.com/office/drawing/2014/main" id="{4750CAFD-8C1D-0349-9CC1-D34C2E505A3B}"/>
              </a:ext>
            </a:extLst>
          </p:cNvPr>
          <p:cNvSpPr>
            <a:spLocks noGrp="1"/>
          </p:cNvSpPr>
          <p:nvPr>
            <p:ph sz="quarter" idx="15"/>
          </p:nvPr>
        </p:nvSpPr>
        <p:spPr>
          <a:xfrm>
            <a:off x="620183" y="6356351"/>
            <a:ext cx="10423906" cy="365125"/>
          </a:xfrm>
        </p:spPr>
        <p:txBody>
          <a:bodyPr anchor="b" anchorCtr="0"/>
          <a:lstStyle/>
          <a:p>
            <a:r>
              <a:rPr lang="en-GB" baseline="30000" dirty="0">
                <a:solidFill>
                  <a:schemeClr val="tx2"/>
                </a:solidFill>
              </a:rPr>
              <a:t>a</a:t>
            </a:r>
            <a:r>
              <a:rPr lang="en-GB" dirty="0">
                <a:solidFill>
                  <a:schemeClr val="tx2"/>
                </a:solidFill>
              </a:rPr>
              <a:t> Data are reported only for patients with alteration in a single gene</a:t>
            </a:r>
          </a:p>
          <a:p>
            <a:r>
              <a:rPr lang="en-GB" dirty="0">
                <a:solidFill>
                  <a:schemeClr val="tx2"/>
                </a:solidFill>
              </a:rPr>
              <a:t>BRCA, breast cancer gene; CI, confidence interval; HR, hazard ratio; mCRPC, metastatic castration-resistant prostate cancer; NR, not reached; OS, overall survival</a:t>
            </a:r>
          </a:p>
          <a:p>
            <a:r>
              <a:rPr lang="en-GB" dirty="0">
                <a:solidFill>
                  <a:schemeClr val="tx2"/>
                </a:solidFill>
              </a:rPr>
              <a:t>1. Hussain M, et al. N Engl J Med. 2020;383:2345-57 (Supplementary Appendix)</a:t>
            </a:r>
          </a:p>
        </p:txBody>
      </p:sp>
      <p:sp>
        <p:nvSpPr>
          <p:cNvPr id="2" name="Slide Number Placeholder 1">
            <a:extLst>
              <a:ext uri="{FF2B5EF4-FFF2-40B4-BE49-F238E27FC236}">
                <a16:creationId xmlns:a16="http://schemas.microsoft.com/office/drawing/2014/main" id="{2BC4D3D6-EDC8-AEF3-4F2D-A65700022020}"/>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63" name="object 24">
            <a:extLst>
              <a:ext uri="{FF2B5EF4-FFF2-40B4-BE49-F238E27FC236}">
                <a16:creationId xmlns:a16="http://schemas.microsoft.com/office/drawing/2014/main" id="{A7AF36D2-0B0A-D043-A840-43556CE5D449}"/>
              </a:ext>
            </a:extLst>
          </p:cNvPr>
          <p:cNvSpPr/>
          <p:nvPr/>
        </p:nvSpPr>
        <p:spPr>
          <a:xfrm>
            <a:off x="4729481"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64" name="object 24">
            <a:extLst>
              <a:ext uri="{FF2B5EF4-FFF2-40B4-BE49-F238E27FC236}">
                <a16:creationId xmlns:a16="http://schemas.microsoft.com/office/drawing/2014/main" id="{15465BAB-16B3-4843-A4F3-ADCB9A8D68D8}"/>
              </a:ext>
            </a:extLst>
          </p:cNvPr>
          <p:cNvSpPr/>
          <p:nvPr/>
        </p:nvSpPr>
        <p:spPr>
          <a:xfrm>
            <a:off x="4821556"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65" name="object 24">
            <a:extLst>
              <a:ext uri="{FF2B5EF4-FFF2-40B4-BE49-F238E27FC236}">
                <a16:creationId xmlns:a16="http://schemas.microsoft.com/office/drawing/2014/main" id="{DF3AD924-473E-0443-976D-15C2C748A6A6}"/>
              </a:ext>
            </a:extLst>
          </p:cNvPr>
          <p:cNvSpPr/>
          <p:nvPr/>
        </p:nvSpPr>
        <p:spPr>
          <a:xfrm>
            <a:off x="4846956" y="2948432"/>
            <a:ext cx="63500" cy="71120"/>
          </a:xfrm>
          <a:custGeom>
            <a:avLst/>
            <a:gdLst/>
            <a:ahLst/>
            <a:cxnLst/>
            <a:rect l="l" t="t" r="r" b="b"/>
            <a:pathLst>
              <a:path w="47625" h="53339">
                <a:moveTo>
                  <a:pt x="47243" y="26669"/>
                </a:moveTo>
                <a:lnTo>
                  <a:pt x="45392" y="37052"/>
                </a:lnTo>
                <a:lnTo>
                  <a:pt x="40338" y="45529"/>
                </a:lnTo>
                <a:lnTo>
                  <a:pt x="32831" y="51244"/>
                </a:lnTo>
                <a:lnTo>
                  <a:pt x="23622" y="53339"/>
                </a:lnTo>
                <a:lnTo>
                  <a:pt x="14412" y="51244"/>
                </a:lnTo>
                <a:lnTo>
                  <a:pt x="6905" y="45529"/>
                </a:lnTo>
                <a:lnTo>
                  <a:pt x="1851" y="37052"/>
                </a:lnTo>
                <a:lnTo>
                  <a:pt x="0" y="26669"/>
                </a:lnTo>
                <a:lnTo>
                  <a:pt x="1851" y="16287"/>
                </a:lnTo>
                <a:lnTo>
                  <a:pt x="6905" y="7810"/>
                </a:lnTo>
                <a:lnTo>
                  <a:pt x="14412" y="2095"/>
                </a:lnTo>
                <a:lnTo>
                  <a:pt x="23622" y="0"/>
                </a:lnTo>
                <a:lnTo>
                  <a:pt x="32831" y="2095"/>
                </a:lnTo>
                <a:lnTo>
                  <a:pt x="40338" y="7810"/>
                </a:lnTo>
                <a:lnTo>
                  <a:pt x="45392" y="16287"/>
                </a:lnTo>
                <a:lnTo>
                  <a:pt x="47243" y="26669"/>
                </a:lnTo>
                <a:close/>
              </a:path>
            </a:pathLst>
          </a:custGeom>
          <a:ln w="12700">
            <a:solidFill>
              <a:schemeClr val="tx2"/>
            </a:solidFill>
          </a:ln>
        </p:spPr>
        <p:txBody>
          <a:bodyPr wrap="square" lIns="0" tIns="0" rIns="0" bIns="0" rtlCol="0"/>
          <a:lstStyle/>
          <a:p>
            <a:endParaRPr lang="en-GB" sz="2400" dirty="0"/>
          </a:p>
        </p:txBody>
      </p:sp>
      <p:sp>
        <p:nvSpPr>
          <p:cNvPr id="67" name="object 34">
            <a:extLst>
              <a:ext uri="{FF2B5EF4-FFF2-40B4-BE49-F238E27FC236}">
                <a16:creationId xmlns:a16="http://schemas.microsoft.com/office/drawing/2014/main" id="{F2D90FED-6854-BD42-B32A-471255CCC0EB}"/>
              </a:ext>
            </a:extLst>
          </p:cNvPr>
          <p:cNvSpPr txBox="1"/>
          <p:nvPr/>
        </p:nvSpPr>
        <p:spPr>
          <a:xfrm>
            <a:off x="110135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endParaRPr lang="en-GB" sz="1200" dirty="0">
              <a:latin typeface="Arial"/>
              <a:cs typeface="Arial"/>
            </a:endParaRPr>
          </a:p>
        </p:txBody>
      </p:sp>
      <p:sp>
        <p:nvSpPr>
          <p:cNvPr id="68" name="object 34">
            <a:extLst>
              <a:ext uri="{FF2B5EF4-FFF2-40B4-BE49-F238E27FC236}">
                <a16:creationId xmlns:a16="http://schemas.microsoft.com/office/drawing/2014/main" id="{810B4ABB-BBA1-0B4E-A98B-8B3203232CD5}"/>
              </a:ext>
            </a:extLst>
          </p:cNvPr>
          <p:cNvSpPr txBox="1"/>
          <p:nvPr/>
        </p:nvSpPr>
        <p:spPr>
          <a:xfrm>
            <a:off x="1381990"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a:t>
            </a:r>
            <a:endParaRPr lang="en-GB" sz="1200" dirty="0">
              <a:latin typeface="Arial"/>
              <a:cs typeface="Arial"/>
            </a:endParaRPr>
          </a:p>
        </p:txBody>
      </p:sp>
      <p:sp>
        <p:nvSpPr>
          <p:cNvPr id="69" name="object 47">
            <a:extLst>
              <a:ext uri="{FF2B5EF4-FFF2-40B4-BE49-F238E27FC236}">
                <a16:creationId xmlns:a16="http://schemas.microsoft.com/office/drawing/2014/main" id="{20C149E3-D305-494B-B31A-1018AE3BA6B4}"/>
              </a:ext>
            </a:extLst>
          </p:cNvPr>
          <p:cNvSpPr txBox="1"/>
          <p:nvPr/>
        </p:nvSpPr>
        <p:spPr>
          <a:xfrm>
            <a:off x="1149156" y="5116552"/>
            <a:ext cx="4789593"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Time</a:t>
            </a:r>
            <a:r>
              <a:rPr lang="en-GB" sz="1200" b="1" spc="-33" dirty="0">
                <a:latin typeface="Arial"/>
                <a:cs typeface="Arial"/>
              </a:rPr>
              <a:t> </a:t>
            </a:r>
            <a:r>
              <a:rPr lang="en-GB" sz="1200" b="1" dirty="0">
                <a:latin typeface="Arial"/>
                <a:cs typeface="Arial"/>
              </a:rPr>
              <a:t>from</a:t>
            </a:r>
            <a:r>
              <a:rPr lang="en-GB" sz="1200" b="1" spc="-33" dirty="0">
                <a:latin typeface="Arial"/>
                <a:cs typeface="Arial"/>
              </a:rPr>
              <a:t> </a:t>
            </a:r>
            <a:r>
              <a:rPr lang="en-GB" sz="1200" b="1" dirty="0">
                <a:latin typeface="Arial"/>
                <a:cs typeface="Arial"/>
              </a:rPr>
              <a:t>randomisation</a:t>
            </a:r>
            <a:r>
              <a:rPr lang="en-GB" sz="1200" b="1" spc="-47" dirty="0">
                <a:latin typeface="Arial"/>
                <a:cs typeface="Arial"/>
              </a:rPr>
              <a:t> </a:t>
            </a:r>
            <a:r>
              <a:rPr lang="en-GB" sz="1200" b="1" dirty="0">
                <a:latin typeface="Arial"/>
                <a:cs typeface="Arial"/>
              </a:rPr>
              <a:t>(months)</a:t>
            </a:r>
            <a:endParaRPr lang="en-GB" sz="1200" dirty="0">
              <a:latin typeface="Arial"/>
              <a:cs typeface="Arial"/>
            </a:endParaRPr>
          </a:p>
        </p:txBody>
      </p:sp>
      <p:sp>
        <p:nvSpPr>
          <p:cNvPr id="70" name="object 34">
            <a:extLst>
              <a:ext uri="{FF2B5EF4-FFF2-40B4-BE49-F238E27FC236}">
                <a16:creationId xmlns:a16="http://schemas.microsoft.com/office/drawing/2014/main" id="{905ABCF7-4B3A-E843-825D-B0E08DA4DD3D}"/>
              </a:ext>
            </a:extLst>
          </p:cNvPr>
          <p:cNvSpPr txBox="1"/>
          <p:nvPr/>
        </p:nvSpPr>
        <p:spPr>
          <a:xfrm>
            <a:off x="573096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34</a:t>
            </a:r>
            <a:endParaRPr lang="en-GB" sz="1200" dirty="0">
              <a:latin typeface="Arial"/>
              <a:cs typeface="Arial"/>
            </a:endParaRPr>
          </a:p>
        </p:txBody>
      </p:sp>
      <p:sp>
        <p:nvSpPr>
          <p:cNvPr id="71" name="object 34">
            <a:extLst>
              <a:ext uri="{FF2B5EF4-FFF2-40B4-BE49-F238E27FC236}">
                <a16:creationId xmlns:a16="http://schemas.microsoft.com/office/drawing/2014/main" id="{D2F1D8FE-E07D-5F4B-912E-777357E58D22}"/>
              </a:ext>
            </a:extLst>
          </p:cNvPr>
          <p:cNvSpPr txBox="1"/>
          <p:nvPr/>
        </p:nvSpPr>
        <p:spPr>
          <a:xfrm>
            <a:off x="54737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32</a:t>
            </a:r>
            <a:endParaRPr lang="en-GB" sz="1200" dirty="0">
              <a:latin typeface="Arial"/>
              <a:cs typeface="Arial"/>
            </a:endParaRPr>
          </a:p>
        </p:txBody>
      </p:sp>
      <p:sp>
        <p:nvSpPr>
          <p:cNvPr id="72" name="object 34">
            <a:extLst>
              <a:ext uri="{FF2B5EF4-FFF2-40B4-BE49-F238E27FC236}">
                <a16:creationId xmlns:a16="http://schemas.microsoft.com/office/drawing/2014/main" id="{9631E494-EFA5-EA48-B6F3-6809E3E70A77}"/>
              </a:ext>
            </a:extLst>
          </p:cNvPr>
          <p:cNvSpPr txBox="1"/>
          <p:nvPr/>
        </p:nvSpPr>
        <p:spPr>
          <a:xfrm>
            <a:off x="51943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30</a:t>
            </a:r>
            <a:endParaRPr lang="en-GB" sz="1200" dirty="0">
              <a:latin typeface="Arial"/>
              <a:cs typeface="Arial"/>
            </a:endParaRPr>
          </a:p>
        </p:txBody>
      </p:sp>
      <p:sp>
        <p:nvSpPr>
          <p:cNvPr id="73" name="object 34">
            <a:extLst>
              <a:ext uri="{FF2B5EF4-FFF2-40B4-BE49-F238E27FC236}">
                <a16:creationId xmlns:a16="http://schemas.microsoft.com/office/drawing/2014/main" id="{2348CFC3-FDA4-8D48-9AD1-D65A5C0F1BEA}"/>
              </a:ext>
            </a:extLst>
          </p:cNvPr>
          <p:cNvSpPr txBox="1"/>
          <p:nvPr/>
        </p:nvSpPr>
        <p:spPr>
          <a:xfrm>
            <a:off x="49276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28</a:t>
            </a:r>
            <a:endParaRPr lang="en-GB" sz="1200" dirty="0">
              <a:latin typeface="Arial"/>
              <a:cs typeface="Arial"/>
            </a:endParaRPr>
          </a:p>
        </p:txBody>
      </p:sp>
      <p:sp>
        <p:nvSpPr>
          <p:cNvPr id="74" name="object 34">
            <a:extLst>
              <a:ext uri="{FF2B5EF4-FFF2-40B4-BE49-F238E27FC236}">
                <a16:creationId xmlns:a16="http://schemas.microsoft.com/office/drawing/2014/main" id="{7339F666-C186-E746-A399-F7C68BAA4398}"/>
              </a:ext>
            </a:extLst>
          </p:cNvPr>
          <p:cNvSpPr txBox="1"/>
          <p:nvPr/>
        </p:nvSpPr>
        <p:spPr>
          <a:xfrm>
            <a:off x="46482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26</a:t>
            </a:r>
            <a:endParaRPr lang="en-GB" sz="1200" dirty="0">
              <a:latin typeface="Arial"/>
              <a:cs typeface="Arial"/>
            </a:endParaRPr>
          </a:p>
        </p:txBody>
      </p:sp>
      <p:sp>
        <p:nvSpPr>
          <p:cNvPr id="75" name="object 34">
            <a:extLst>
              <a:ext uri="{FF2B5EF4-FFF2-40B4-BE49-F238E27FC236}">
                <a16:creationId xmlns:a16="http://schemas.microsoft.com/office/drawing/2014/main" id="{9DD1148D-7BD2-4346-A7C5-DF21A4D66268}"/>
              </a:ext>
            </a:extLst>
          </p:cNvPr>
          <p:cNvSpPr txBox="1"/>
          <p:nvPr/>
        </p:nvSpPr>
        <p:spPr>
          <a:xfrm>
            <a:off x="438159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24</a:t>
            </a:r>
            <a:endParaRPr lang="en-GB" sz="1200" dirty="0">
              <a:latin typeface="Arial"/>
              <a:cs typeface="Arial"/>
            </a:endParaRPr>
          </a:p>
        </p:txBody>
      </p:sp>
      <p:sp>
        <p:nvSpPr>
          <p:cNvPr id="76" name="object 34">
            <a:extLst>
              <a:ext uri="{FF2B5EF4-FFF2-40B4-BE49-F238E27FC236}">
                <a16:creationId xmlns:a16="http://schemas.microsoft.com/office/drawing/2014/main" id="{1EBD7CB3-E4CE-3A47-8BD0-AD3E26378872}"/>
              </a:ext>
            </a:extLst>
          </p:cNvPr>
          <p:cNvSpPr txBox="1"/>
          <p:nvPr/>
        </p:nvSpPr>
        <p:spPr>
          <a:xfrm>
            <a:off x="41085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22</a:t>
            </a:r>
            <a:endParaRPr lang="en-GB" sz="1200" dirty="0">
              <a:latin typeface="Arial"/>
              <a:cs typeface="Arial"/>
            </a:endParaRPr>
          </a:p>
        </p:txBody>
      </p:sp>
      <p:sp>
        <p:nvSpPr>
          <p:cNvPr id="77" name="object 34">
            <a:extLst>
              <a:ext uri="{FF2B5EF4-FFF2-40B4-BE49-F238E27FC236}">
                <a16:creationId xmlns:a16="http://schemas.microsoft.com/office/drawing/2014/main" id="{81AC87D9-CFED-9543-8DCF-23206D53DF61}"/>
              </a:ext>
            </a:extLst>
          </p:cNvPr>
          <p:cNvSpPr txBox="1"/>
          <p:nvPr/>
        </p:nvSpPr>
        <p:spPr>
          <a:xfrm>
            <a:off x="38418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20</a:t>
            </a:r>
            <a:endParaRPr lang="en-GB" sz="1200" dirty="0">
              <a:latin typeface="Arial"/>
              <a:cs typeface="Arial"/>
            </a:endParaRPr>
          </a:p>
        </p:txBody>
      </p:sp>
      <p:sp>
        <p:nvSpPr>
          <p:cNvPr id="78" name="object 34">
            <a:extLst>
              <a:ext uri="{FF2B5EF4-FFF2-40B4-BE49-F238E27FC236}">
                <a16:creationId xmlns:a16="http://schemas.microsoft.com/office/drawing/2014/main" id="{BF19C7DE-4EE1-C24F-A1C1-0D224D82433F}"/>
              </a:ext>
            </a:extLst>
          </p:cNvPr>
          <p:cNvSpPr txBox="1"/>
          <p:nvPr/>
        </p:nvSpPr>
        <p:spPr>
          <a:xfrm>
            <a:off x="355926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18</a:t>
            </a:r>
            <a:endParaRPr lang="en-GB" sz="1200" dirty="0">
              <a:latin typeface="Arial"/>
              <a:cs typeface="Arial"/>
            </a:endParaRPr>
          </a:p>
        </p:txBody>
      </p:sp>
      <p:sp>
        <p:nvSpPr>
          <p:cNvPr id="79" name="object 34">
            <a:extLst>
              <a:ext uri="{FF2B5EF4-FFF2-40B4-BE49-F238E27FC236}">
                <a16:creationId xmlns:a16="http://schemas.microsoft.com/office/drawing/2014/main" id="{6C28E623-12BC-4C45-A030-C10D1964F5AB}"/>
              </a:ext>
            </a:extLst>
          </p:cNvPr>
          <p:cNvSpPr txBox="1"/>
          <p:nvPr/>
        </p:nvSpPr>
        <p:spPr>
          <a:xfrm>
            <a:off x="32830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16</a:t>
            </a:r>
            <a:endParaRPr lang="en-GB" sz="1200" dirty="0">
              <a:latin typeface="Arial"/>
              <a:cs typeface="Arial"/>
            </a:endParaRPr>
          </a:p>
        </p:txBody>
      </p:sp>
      <p:sp>
        <p:nvSpPr>
          <p:cNvPr id="80" name="object 34">
            <a:extLst>
              <a:ext uri="{FF2B5EF4-FFF2-40B4-BE49-F238E27FC236}">
                <a16:creationId xmlns:a16="http://schemas.microsoft.com/office/drawing/2014/main" id="{59DC8CB6-ECB9-6242-9199-A3B621054922}"/>
              </a:ext>
            </a:extLst>
          </p:cNvPr>
          <p:cNvSpPr txBox="1"/>
          <p:nvPr/>
        </p:nvSpPr>
        <p:spPr>
          <a:xfrm>
            <a:off x="30036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14</a:t>
            </a:r>
            <a:endParaRPr lang="en-GB" sz="1200" dirty="0">
              <a:latin typeface="Arial"/>
              <a:cs typeface="Arial"/>
            </a:endParaRPr>
          </a:p>
        </p:txBody>
      </p:sp>
      <p:sp>
        <p:nvSpPr>
          <p:cNvPr id="81" name="object 34">
            <a:extLst>
              <a:ext uri="{FF2B5EF4-FFF2-40B4-BE49-F238E27FC236}">
                <a16:creationId xmlns:a16="http://schemas.microsoft.com/office/drawing/2014/main" id="{21C4FA68-3905-4741-A5E0-61520D7DCB38}"/>
              </a:ext>
            </a:extLst>
          </p:cNvPr>
          <p:cNvSpPr txBox="1"/>
          <p:nvPr/>
        </p:nvSpPr>
        <p:spPr>
          <a:xfrm>
            <a:off x="274011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12</a:t>
            </a:r>
            <a:endParaRPr lang="en-GB" sz="1200" dirty="0">
              <a:latin typeface="Arial"/>
              <a:cs typeface="Arial"/>
            </a:endParaRPr>
          </a:p>
        </p:txBody>
      </p:sp>
      <p:sp>
        <p:nvSpPr>
          <p:cNvPr id="82" name="object 34">
            <a:extLst>
              <a:ext uri="{FF2B5EF4-FFF2-40B4-BE49-F238E27FC236}">
                <a16:creationId xmlns:a16="http://schemas.microsoft.com/office/drawing/2014/main" id="{2D5994EC-1FD9-0245-B8A4-0F485830AB28}"/>
              </a:ext>
            </a:extLst>
          </p:cNvPr>
          <p:cNvSpPr txBox="1"/>
          <p:nvPr/>
        </p:nvSpPr>
        <p:spPr>
          <a:xfrm>
            <a:off x="2470241"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10</a:t>
            </a:r>
            <a:endParaRPr lang="en-GB" sz="1200" dirty="0">
              <a:latin typeface="Arial"/>
              <a:cs typeface="Arial"/>
            </a:endParaRPr>
          </a:p>
        </p:txBody>
      </p:sp>
      <p:sp>
        <p:nvSpPr>
          <p:cNvPr id="83" name="object 34">
            <a:extLst>
              <a:ext uri="{FF2B5EF4-FFF2-40B4-BE49-F238E27FC236}">
                <a16:creationId xmlns:a16="http://schemas.microsoft.com/office/drawing/2014/main" id="{2DF38E1A-7ACE-F448-BB4E-4D9AA88FABA4}"/>
              </a:ext>
            </a:extLst>
          </p:cNvPr>
          <p:cNvSpPr txBox="1"/>
          <p:nvPr/>
        </p:nvSpPr>
        <p:spPr>
          <a:xfrm>
            <a:off x="219401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a:t>
            </a:r>
            <a:endParaRPr lang="en-GB" sz="1200" dirty="0">
              <a:latin typeface="Arial"/>
              <a:cs typeface="Arial"/>
            </a:endParaRPr>
          </a:p>
        </p:txBody>
      </p:sp>
      <p:sp>
        <p:nvSpPr>
          <p:cNvPr id="84" name="object 34">
            <a:extLst>
              <a:ext uri="{FF2B5EF4-FFF2-40B4-BE49-F238E27FC236}">
                <a16:creationId xmlns:a16="http://schemas.microsoft.com/office/drawing/2014/main" id="{C6766750-978B-034A-97BB-9CF5D13DF614}"/>
              </a:ext>
            </a:extLst>
          </p:cNvPr>
          <p:cNvSpPr txBox="1"/>
          <p:nvPr/>
        </p:nvSpPr>
        <p:spPr>
          <a:xfrm>
            <a:off x="191461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6</a:t>
            </a:r>
            <a:endParaRPr lang="en-GB" sz="1200" dirty="0">
              <a:latin typeface="Arial"/>
              <a:cs typeface="Arial"/>
            </a:endParaRPr>
          </a:p>
        </p:txBody>
      </p:sp>
      <p:sp>
        <p:nvSpPr>
          <p:cNvPr id="85" name="object 34">
            <a:extLst>
              <a:ext uri="{FF2B5EF4-FFF2-40B4-BE49-F238E27FC236}">
                <a16:creationId xmlns:a16="http://schemas.microsoft.com/office/drawing/2014/main" id="{4664662B-BACB-934E-84AF-4C43736DD172}"/>
              </a:ext>
            </a:extLst>
          </p:cNvPr>
          <p:cNvSpPr txBox="1"/>
          <p:nvPr/>
        </p:nvSpPr>
        <p:spPr>
          <a:xfrm>
            <a:off x="164156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endParaRPr lang="en-GB" sz="1200" dirty="0">
              <a:latin typeface="Arial"/>
              <a:cs typeface="Arial"/>
            </a:endParaRPr>
          </a:p>
        </p:txBody>
      </p:sp>
      <p:sp>
        <p:nvSpPr>
          <p:cNvPr id="86" name="object 34">
            <a:extLst>
              <a:ext uri="{FF2B5EF4-FFF2-40B4-BE49-F238E27FC236}">
                <a16:creationId xmlns:a16="http://schemas.microsoft.com/office/drawing/2014/main" id="{A615FA39-E76F-D941-A403-CD188DA204C8}"/>
              </a:ext>
            </a:extLst>
          </p:cNvPr>
          <p:cNvSpPr txBox="1"/>
          <p:nvPr/>
        </p:nvSpPr>
        <p:spPr>
          <a:xfrm>
            <a:off x="688511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endParaRPr lang="en-GB" sz="1200" dirty="0">
              <a:latin typeface="Arial"/>
              <a:cs typeface="Arial"/>
            </a:endParaRPr>
          </a:p>
        </p:txBody>
      </p:sp>
      <p:sp>
        <p:nvSpPr>
          <p:cNvPr id="87" name="object 34">
            <a:extLst>
              <a:ext uri="{FF2B5EF4-FFF2-40B4-BE49-F238E27FC236}">
                <a16:creationId xmlns:a16="http://schemas.microsoft.com/office/drawing/2014/main" id="{60AD1915-7E49-D949-BB79-0079910222F5}"/>
              </a:ext>
            </a:extLst>
          </p:cNvPr>
          <p:cNvSpPr txBox="1"/>
          <p:nvPr/>
        </p:nvSpPr>
        <p:spPr>
          <a:xfrm>
            <a:off x="7165756"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a:t>
            </a:r>
            <a:endParaRPr lang="en-GB" sz="1200" dirty="0">
              <a:latin typeface="Arial"/>
              <a:cs typeface="Arial"/>
            </a:endParaRPr>
          </a:p>
        </p:txBody>
      </p:sp>
      <p:sp>
        <p:nvSpPr>
          <p:cNvPr id="88" name="object 47">
            <a:extLst>
              <a:ext uri="{FF2B5EF4-FFF2-40B4-BE49-F238E27FC236}">
                <a16:creationId xmlns:a16="http://schemas.microsoft.com/office/drawing/2014/main" id="{7E15C95C-C7C1-4C4E-B9D0-4CCA643A50E2}"/>
              </a:ext>
            </a:extLst>
          </p:cNvPr>
          <p:cNvSpPr txBox="1"/>
          <p:nvPr/>
        </p:nvSpPr>
        <p:spPr>
          <a:xfrm>
            <a:off x="6932922" y="5116552"/>
            <a:ext cx="4789593"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Time</a:t>
            </a:r>
            <a:r>
              <a:rPr lang="en-GB" sz="1200" b="1" spc="-33" dirty="0">
                <a:latin typeface="Arial"/>
                <a:cs typeface="Arial"/>
              </a:rPr>
              <a:t> </a:t>
            </a:r>
            <a:r>
              <a:rPr lang="en-GB" sz="1200" b="1" dirty="0">
                <a:latin typeface="Arial"/>
                <a:cs typeface="Arial"/>
              </a:rPr>
              <a:t>from</a:t>
            </a:r>
            <a:r>
              <a:rPr lang="en-GB" sz="1200" b="1" spc="-33" dirty="0">
                <a:latin typeface="Arial"/>
                <a:cs typeface="Arial"/>
              </a:rPr>
              <a:t> </a:t>
            </a:r>
            <a:r>
              <a:rPr lang="en-GB" sz="1200" b="1" dirty="0">
                <a:latin typeface="Arial"/>
                <a:cs typeface="Arial"/>
              </a:rPr>
              <a:t>randomisation</a:t>
            </a:r>
            <a:r>
              <a:rPr lang="en-GB" sz="1200" b="1" spc="-47" dirty="0">
                <a:latin typeface="Arial"/>
                <a:cs typeface="Arial"/>
              </a:rPr>
              <a:t> </a:t>
            </a:r>
            <a:r>
              <a:rPr lang="en-GB" sz="1200" b="1" dirty="0">
                <a:latin typeface="Arial"/>
                <a:cs typeface="Arial"/>
              </a:rPr>
              <a:t>(months)</a:t>
            </a:r>
            <a:endParaRPr lang="en-GB" sz="1200" dirty="0">
              <a:latin typeface="Arial"/>
              <a:cs typeface="Arial"/>
            </a:endParaRPr>
          </a:p>
        </p:txBody>
      </p:sp>
      <p:sp>
        <p:nvSpPr>
          <p:cNvPr id="89" name="object 34">
            <a:extLst>
              <a:ext uri="{FF2B5EF4-FFF2-40B4-BE49-F238E27FC236}">
                <a16:creationId xmlns:a16="http://schemas.microsoft.com/office/drawing/2014/main" id="{867E1583-F7FE-0747-8FC3-A1F1AC0C33E9}"/>
              </a:ext>
            </a:extLst>
          </p:cNvPr>
          <p:cNvSpPr txBox="1"/>
          <p:nvPr/>
        </p:nvSpPr>
        <p:spPr>
          <a:xfrm>
            <a:off x="1151473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34</a:t>
            </a:r>
            <a:endParaRPr lang="en-GB" sz="1200" dirty="0">
              <a:latin typeface="Arial"/>
              <a:cs typeface="Arial"/>
            </a:endParaRPr>
          </a:p>
        </p:txBody>
      </p:sp>
      <p:sp>
        <p:nvSpPr>
          <p:cNvPr id="90" name="object 34">
            <a:extLst>
              <a:ext uri="{FF2B5EF4-FFF2-40B4-BE49-F238E27FC236}">
                <a16:creationId xmlns:a16="http://schemas.microsoft.com/office/drawing/2014/main" id="{133135D5-4A9F-1444-ACD2-70BB78252309}"/>
              </a:ext>
            </a:extLst>
          </p:cNvPr>
          <p:cNvSpPr txBox="1"/>
          <p:nvPr/>
        </p:nvSpPr>
        <p:spPr>
          <a:xfrm>
            <a:off x="112575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32</a:t>
            </a:r>
            <a:endParaRPr lang="en-GB" sz="1200" dirty="0">
              <a:latin typeface="Arial"/>
              <a:cs typeface="Arial"/>
            </a:endParaRPr>
          </a:p>
        </p:txBody>
      </p:sp>
      <p:sp>
        <p:nvSpPr>
          <p:cNvPr id="91" name="object 34">
            <a:extLst>
              <a:ext uri="{FF2B5EF4-FFF2-40B4-BE49-F238E27FC236}">
                <a16:creationId xmlns:a16="http://schemas.microsoft.com/office/drawing/2014/main" id="{692ADE60-D7ED-EF43-94FB-4F4DA869BAD7}"/>
              </a:ext>
            </a:extLst>
          </p:cNvPr>
          <p:cNvSpPr txBox="1"/>
          <p:nvPr/>
        </p:nvSpPr>
        <p:spPr>
          <a:xfrm>
            <a:off x="109781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30</a:t>
            </a:r>
            <a:endParaRPr lang="en-GB" sz="1200" dirty="0">
              <a:latin typeface="Arial"/>
              <a:cs typeface="Arial"/>
            </a:endParaRPr>
          </a:p>
        </p:txBody>
      </p:sp>
      <p:sp>
        <p:nvSpPr>
          <p:cNvPr id="92" name="object 34">
            <a:extLst>
              <a:ext uri="{FF2B5EF4-FFF2-40B4-BE49-F238E27FC236}">
                <a16:creationId xmlns:a16="http://schemas.microsoft.com/office/drawing/2014/main" id="{C9CA71DB-A8E8-6342-8820-7F2A95C22BE2}"/>
              </a:ext>
            </a:extLst>
          </p:cNvPr>
          <p:cNvSpPr txBox="1"/>
          <p:nvPr/>
        </p:nvSpPr>
        <p:spPr>
          <a:xfrm>
            <a:off x="107114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28</a:t>
            </a:r>
            <a:endParaRPr lang="en-GB" sz="1200" dirty="0">
              <a:latin typeface="Arial"/>
              <a:cs typeface="Arial"/>
            </a:endParaRPr>
          </a:p>
        </p:txBody>
      </p:sp>
      <p:sp>
        <p:nvSpPr>
          <p:cNvPr id="93" name="object 34">
            <a:extLst>
              <a:ext uri="{FF2B5EF4-FFF2-40B4-BE49-F238E27FC236}">
                <a16:creationId xmlns:a16="http://schemas.microsoft.com/office/drawing/2014/main" id="{911AB897-7786-D74D-98B3-46246B127C33}"/>
              </a:ext>
            </a:extLst>
          </p:cNvPr>
          <p:cNvSpPr txBox="1"/>
          <p:nvPr/>
        </p:nvSpPr>
        <p:spPr>
          <a:xfrm>
            <a:off x="104320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26</a:t>
            </a:r>
            <a:endParaRPr lang="en-GB" sz="1200" dirty="0">
              <a:latin typeface="Arial"/>
              <a:cs typeface="Arial"/>
            </a:endParaRPr>
          </a:p>
        </p:txBody>
      </p:sp>
      <p:sp>
        <p:nvSpPr>
          <p:cNvPr id="94" name="object 34">
            <a:extLst>
              <a:ext uri="{FF2B5EF4-FFF2-40B4-BE49-F238E27FC236}">
                <a16:creationId xmlns:a16="http://schemas.microsoft.com/office/drawing/2014/main" id="{5E5CD210-52BE-4343-8DDA-12FC9C3E4DD4}"/>
              </a:ext>
            </a:extLst>
          </p:cNvPr>
          <p:cNvSpPr txBox="1"/>
          <p:nvPr/>
        </p:nvSpPr>
        <p:spPr>
          <a:xfrm>
            <a:off x="1016535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24</a:t>
            </a:r>
            <a:endParaRPr lang="en-GB" sz="1200" dirty="0">
              <a:latin typeface="Arial"/>
              <a:cs typeface="Arial"/>
            </a:endParaRPr>
          </a:p>
        </p:txBody>
      </p:sp>
      <p:sp>
        <p:nvSpPr>
          <p:cNvPr id="95" name="object 34">
            <a:extLst>
              <a:ext uri="{FF2B5EF4-FFF2-40B4-BE49-F238E27FC236}">
                <a16:creationId xmlns:a16="http://schemas.microsoft.com/office/drawing/2014/main" id="{88595EC4-E559-B44E-8C2A-BBAB5930551D}"/>
              </a:ext>
            </a:extLst>
          </p:cNvPr>
          <p:cNvSpPr txBox="1"/>
          <p:nvPr/>
        </p:nvSpPr>
        <p:spPr>
          <a:xfrm>
            <a:off x="98923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22</a:t>
            </a:r>
            <a:endParaRPr lang="en-GB" sz="1200" dirty="0">
              <a:latin typeface="Arial"/>
              <a:cs typeface="Arial"/>
            </a:endParaRPr>
          </a:p>
        </p:txBody>
      </p:sp>
      <p:sp>
        <p:nvSpPr>
          <p:cNvPr id="96" name="object 34">
            <a:extLst>
              <a:ext uri="{FF2B5EF4-FFF2-40B4-BE49-F238E27FC236}">
                <a16:creationId xmlns:a16="http://schemas.microsoft.com/office/drawing/2014/main" id="{8C85A6A4-64F7-8E42-8688-6657E0F4AD37}"/>
              </a:ext>
            </a:extLst>
          </p:cNvPr>
          <p:cNvSpPr txBox="1"/>
          <p:nvPr/>
        </p:nvSpPr>
        <p:spPr>
          <a:xfrm>
            <a:off x="96256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20</a:t>
            </a:r>
            <a:endParaRPr lang="en-GB" sz="1200" dirty="0">
              <a:latin typeface="Arial"/>
              <a:cs typeface="Arial"/>
            </a:endParaRPr>
          </a:p>
        </p:txBody>
      </p:sp>
      <p:sp>
        <p:nvSpPr>
          <p:cNvPr id="97" name="object 34">
            <a:extLst>
              <a:ext uri="{FF2B5EF4-FFF2-40B4-BE49-F238E27FC236}">
                <a16:creationId xmlns:a16="http://schemas.microsoft.com/office/drawing/2014/main" id="{809F00A8-1F92-0E4F-9D2F-08B66D590B22}"/>
              </a:ext>
            </a:extLst>
          </p:cNvPr>
          <p:cNvSpPr txBox="1"/>
          <p:nvPr/>
        </p:nvSpPr>
        <p:spPr>
          <a:xfrm>
            <a:off x="934303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18</a:t>
            </a:r>
            <a:endParaRPr lang="en-GB" sz="1200" dirty="0">
              <a:latin typeface="Arial"/>
              <a:cs typeface="Arial"/>
            </a:endParaRPr>
          </a:p>
        </p:txBody>
      </p:sp>
      <p:sp>
        <p:nvSpPr>
          <p:cNvPr id="98" name="object 34">
            <a:extLst>
              <a:ext uri="{FF2B5EF4-FFF2-40B4-BE49-F238E27FC236}">
                <a16:creationId xmlns:a16="http://schemas.microsoft.com/office/drawing/2014/main" id="{3873802C-D599-154F-A423-C9F27EB23828}"/>
              </a:ext>
            </a:extLst>
          </p:cNvPr>
          <p:cNvSpPr txBox="1"/>
          <p:nvPr/>
        </p:nvSpPr>
        <p:spPr>
          <a:xfrm>
            <a:off x="90668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16</a:t>
            </a:r>
            <a:endParaRPr lang="en-GB" sz="1200" dirty="0">
              <a:latin typeface="Arial"/>
              <a:cs typeface="Arial"/>
            </a:endParaRPr>
          </a:p>
        </p:txBody>
      </p:sp>
      <p:sp>
        <p:nvSpPr>
          <p:cNvPr id="99" name="object 34">
            <a:extLst>
              <a:ext uri="{FF2B5EF4-FFF2-40B4-BE49-F238E27FC236}">
                <a16:creationId xmlns:a16="http://schemas.microsoft.com/office/drawing/2014/main" id="{96621837-341B-6243-A198-4C13879B265A}"/>
              </a:ext>
            </a:extLst>
          </p:cNvPr>
          <p:cNvSpPr txBox="1"/>
          <p:nvPr/>
        </p:nvSpPr>
        <p:spPr>
          <a:xfrm>
            <a:off x="87874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14</a:t>
            </a:r>
            <a:endParaRPr lang="en-GB" sz="1200" dirty="0">
              <a:latin typeface="Arial"/>
              <a:cs typeface="Arial"/>
            </a:endParaRPr>
          </a:p>
        </p:txBody>
      </p:sp>
      <p:sp>
        <p:nvSpPr>
          <p:cNvPr id="100" name="object 34">
            <a:extLst>
              <a:ext uri="{FF2B5EF4-FFF2-40B4-BE49-F238E27FC236}">
                <a16:creationId xmlns:a16="http://schemas.microsoft.com/office/drawing/2014/main" id="{BE6C5A8B-CFCB-5845-B24D-CD418A2DD293}"/>
              </a:ext>
            </a:extLst>
          </p:cNvPr>
          <p:cNvSpPr txBox="1"/>
          <p:nvPr/>
        </p:nvSpPr>
        <p:spPr>
          <a:xfrm>
            <a:off x="852388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12</a:t>
            </a:r>
            <a:endParaRPr lang="en-GB" sz="1200" dirty="0">
              <a:latin typeface="Arial"/>
              <a:cs typeface="Arial"/>
            </a:endParaRPr>
          </a:p>
        </p:txBody>
      </p:sp>
      <p:sp>
        <p:nvSpPr>
          <p:cNvPr id="101" name="object 34">
            <a:extLst>
              <a:ext uri="{FF2B5EF4-FFF2-40B4-BE49-F238E27FC236}">
                <a16:creationId xmlns:a16="http://schemas.microsoft.com/office/drawing/2014/main" id="{DDB3D210-A0F4-5B4D-B82D-4129B6082AD6}"/>
              </a:ext>
            </a:extLst>
          </p:cNvPr>
          <p:cNvSpPr txBox="1"/>
          <p:nvPr/>
        </p:nvSpPr>
        <p:spPr>
          <a:xfrm>
            <a:off x="8254007"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10</a:t>
            </a:r>
            <a:endParaRPr lang="en-GB" sz="1200" dirty="0">
              <a:latin typeface="Arial"/>
              <a:cs typeface="Arial"/>
            </a:endParaRPr>
          </a:p>
        </p:txBody>
      </p:sp>
      <p:sp>
        <p:nvSpPr>
          <p:cNvPr id="102" name="object 34">
            <a:extLst>
              <a:ext uri="{FF2B5EF4-FFF2-40B4-BE49-F238E27FC236}">
                <a16:creationId xmlns:a16="http://schemas.microsoft.com/office/drawing/2014/main" id="{7FEEC6E3-DAA8-904C-80D3-83A3AF6E213F}"/>
              </a:ext>
            </a:extLst>
          </p:cNvPr>
          <p:cNvSpPr txBox="1"/>
          <p:nvPr/>
        </p:nvSpPr>
        <p:spPr>
          <a:xfrm>
            <a:off x="797778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a:t>
            </a:r>
            <a:endParaRPr lang="en-GB" sz="1200" dirty="0">
              <a:latin typeface="Arial"/>
              <a:cs typeface="Arial"/>
            </a:endParaRPr>
          </a:p>
        </p:txBody>
      </p:sp>
      <p:sp>
        <p:nvSpPr>
          <p:cNvPr id="103" name="object 34">
            <a:extLst>
              <a:ext uri="{FF2B5EF4-FFF2-40B4-BE49-F238E27FC236}">
                <a16:creationId xmlns:a16="http://schemas.microsoft.com/office/drawing/2014/main" id="{7B0B8FE9-8E66-114F-90CC-DB1E0D7AFE75}"/>
              </a:ext>
            </a:extLst>
          </p:cNvPr>
          <p:cNvSpPr txBox="1"/>
          <p:nvPr/>
        </p:nvSpPr>
        <p:spPr>
          <a:xfrm>
            <a:off x="769838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6</a:t>
            </a:r>
            <a:endParaRPr lang="en-GB" sz="1200" dirty="0">
              <a:latin typeface="Arial"/>
              <a:cs typeface="Arial"/>
            </a:endParaRPr>
          </a:p>
        </p:txBody>
      </p:sp>
      <p:sp>
        <p:nvSpPr>
          <p:cNvPr id="104" name="object 34">
            <a:extLst>
              <a:ext uri="{FF2B5EF4-FFF2-40B4-BE49-F238E27FC236}">
                <a16:creationId xmlns:a16="http://schemas.microsoft.com/office/drawing/2014/main" id="{C9375B07-68D8-374A-92B1-75DF7FA46F26}"/>
              </a:ext>
            </a:extLst>
          </p:cNvPr>
          <p:cNvSpPr txBox="1"/>
          <p:nvPr/>
        </p:nvSpPr>
        <p:spPr>
          <a:xfrm>
            <a:off x="7425332" y="4882186"/>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endParaRPr lang="en-GB" sz="1200" dirty="0">
              <a:latin typeface="Arial"/>
              <a:cs typeface="Arial"/>
            </a:endParaRPr>
          </a:p>
        </p:txBody>
      </p:sp>
      <p:graphicFrame>
        <p:nvGraphicFramePr>
          <p:cNvPr id="114" name="Table 3">
            <a:extLst>
              <a:ext uri="{FF2B5EF4-FFF2-40B4-BE49-F238E27FC236}">
                <a16:creationId xmlns:a16="http://schemas.microsoft.com/office/drawing/2014/main" id="{825D61DC-4992-AB4C-B0AF-A2814AB6B368}"/>
              </a:ext>
            </a:extLst>
          </p:cNvPr>
          <p:cNvGraphicFramePr>
            <a:graphicFrameLocks noGrp="1"/>
          </p:cNvGraphicFramePr>
          <p:nvPr>
            <p:extLst>
              <p:ext uri="{D42A27DB-BD31-4B8C-83A1-F6EECF244321}">
                <p14:modId xmlns:p14="http://schemas.microsoft.com/office/powerpoint/2010/main" val="1619073078"/>
              </p:ext>
            </p:extLst>
          </p:nvPr>
        </p:nvGraphicFramePr>
        <p:xfrm>
          <a:off x="72000" y="5339241"/>
          <a:ext cx="5947254" cy="638598"/>
        </p:xfrm>
        <a:graphic>
          <a:graphicData uri="http://schemas.openxmlformats.org/drawingml/2006/table">
            <a:tbl>
              <a:tblPr firstRow="1" bandRow="1">
                <a:tableStyleId>{2D5ABB26-0587-4C30-8999-92F81FD0307C}</a:tableStyleId>
              </a:tblPr>
              <a:tblGrid>
                <a:gridCol w="979200">
                  <a:extLst>
                    <a:ext uri="{9D8B030D-6E8A-4147-A177-3AD203B41FA5}">
                      <a16:colId xmlns:a16="http://schemas.microsoft.com/office/drawing/2014/main" val="2960600525"/>
                    </a:ext>
                  </a:extLst>
                </a:gridCol>
                <a:gridCol w="276003">
                  <a:extLst>
                    <a:ext uri="{9D8B030D-6E8A-4147-A177-3AD203B41FA5}">
                      <a16:colId xmlns:a16="http://schemas.microsoft.com/office/drawing/2014/main" val="168341198"/>
                    </a:ext>
                  </a:extLst>
                </a:gridCol>
                <a:gridCol w="276003">
                  <a:extLst>
                    <a:ext uri="{9D8B030D-6E8A-4147-A177-3AD203B41FA5}">
                      <a16:colId xmlns:a16="http://schemas.microsoft.com/office/drawing/2014/main" val="1723015493"/>
                    </a:ext>
                  </a:extLst>
                </a:gridCol>
                <a:gridCol w="276003">
                  <a:extLst>
                    <a:ext uri="{9D8B030D-6E8A-4147-A177-3AD203B41FA5}">
                      <a16:colId xmlns:a16="http://schemas.microsoft.com/office/drawing/2014/main" val="857254805"/>
                    </a:ext>
                  </a:extLst>
                </a:gridCol>
                <a:gridCol w="276003">
                  <a:extLst>
                    <a:ext uri="{9D8B030D-6E8A-4147-A177-3AD203B41FA5}">
                      <a16:colId xmlns:a16="http://schemas.microsoft.com/office/drawing/2014/main" val="2113696960"/>
                    </a:ext>
                  </a:extLst>
                </a:gridCol>
                <a:gridCol w="276003">
                  <a:extLst>
                    <a:ext uri="{9D8B030D-6E8A-4147-A177-3AD203B41FA5}">
                      <a16:colId xmlns:a16="http://schemas.microsoft.com/office/drawing/2014/main" val="3243175165"/>
                    </a:ext>
                  </a:extLst>
                </a:gridCol>
                <a:gridCol w="276003">
                  <a:extLst>
                    <a:ext uri="{9D8B030D-6E8A-4147-A177-3AD203B41FA5}">
                      <a16:colId xmlns:a16="http://schemas.microsoft.com/office/drawing/2014/main" val="2205992156"/>
                    </a:ext>
                  </a:extLst>
                </a:gridCol>
                <a:gridCol w="276003">
                  <a:extLst>
                    <a:ext uri="{9D8B030D-6E8A-4147-A177-3AD203B41FA5}">
                      <a16:colId xmlns:a16="http://schemas.microsoft.com/office/drawing/2014/main" val="2281005005"/>
                    </a:ext>
                  </a:extLst>
                </a:gridCol>
                <a:gridCol w="276003">
                  <a:extLst>
                    <a:ext uri="{9D8B030D-6E8A-4147-A177-3AD203B41FA5}">
                      <a16:colId xmlns:a16="http://schemas.microsoft.com/office/drawing/2014/main" val="2423745005"/>
                    </a:ext>
                  </a:extLst>
                </a:gridCol>
                <a:gridCol w="276003">
                  <a:extLst>
                    <a:ext uri="{9D8B030D-6E8A-4147-A177-3AD203B41FA5}">
                      <a16:colId xmlns:a16="http://schemas.microsoft.com/office/drawing/2014/main" val="2140687655"/>
                    </a:ext>
                  </a:extLst>
                </a:gridCol>
                <a:gridCol w="276003">
                  <a:extLst>
                    <a:ext uri="{9D8B030D-6E8A-4147-A177-3AD203B41FA5}">
                      <a16:colId xmlns:a16="http://schemas.microsoft.com/office/drawing/2014/main" val="3920133719"/>
                    </a:ext>
                  </a:extLst>
                </a:gridCol>
                <a:gridCol w="276003">
                  <a:extLst>
                    <a:ext uri="{9D8B030D-6E8A-4147-A177-3AD203B41FA5}">
                      <a16:colId xmlns:a16="http://schemas.microsoft.com/office/drawing/2014/main" val="3141949940"/>
                    </a:ext>
                  </a:extLst>
                </a:gridCol>
                <a:gridCol w="276003">
                  <a:extLst>
                    <a:ext uri="{9D8B030D-6E8A-4147-A177-3AD203B41FA5}">
                      <a16:colId xmlns:a16="http://schemas.microsoft.com/office/drawing/2014/main" val="3920765030"/>
                    </a:ext>
                  </a:extLst>
                </a:gridCol>
                <a:gridCol w="276003">
                  <a:extLst>
                    <a:ext uri="{9D8B030D-6E8A-4147-A177-3AD203B41FA5}">
                      <a16:colId xmlns:a16="http://schemas.microsoft.com/office/drawing/2014/main" val="1529152895"/>
                    </a:ext>
                  </a:extLst>
                </a:gridCol>
                <a:gridCol w="276003">
                  <a:extLst>
                    <a:ext uri="{9D8B030D-6E8A-4147-A177-3AD203B41FA5}">
                      <a16:colId xmlns:a16="http://schemas.microsoft.com/office/drawing/2014/main" val="3434438382"/>
                    </a:ext>
                  </a:extLst>
                </a:gridCol>
                <a:gridCol w="276003">
                  <a:extLst>
                    <a:ext uri="{9D8B030D-6E8A-4147-A177-3AD203B41FA5}">
                      <a16:colId xmlns:a16="http://schemas.microsoft.com/office/drawing/2014/main" val="2118323739"/>
                    </a:ext>
                  </a:extLst>
                </a:gridCol>
                <a:gridCol w="276003">
                  <a:extLst>
                    <a:ext uri="{9D8B030D-6E8A-4147-A177-3AD203B41FA5}">
                      <a16:colId xmlns:a16="http://schemas.microsoft.com/office/drawing/2014/main" val="1006691879"/>
                    </a:ext>
                  </a:extLst>
                </a:gridCol>
                <a:gridCol w="276003">
                  <a:extLst>
                    <a:ext uri="{9D8B030D-6E8A-4147-A177-3AD203B41FA5}">
                      <a16:colId xmlns:a16="http://schemas.microsoft.com/office/drawing/2014/main" val="3374444358"/>
                    </a:ext>
                  </a:extLst>
                </a:gridCol>
                <a:gridCol w="276003">
                  <a:extLst>
                    <a:ext uri="{9D8B030D-6E8A-4147-A177-3AD203B41FA5}">
                      <a16:colId xmlns:a16="http://schemas.microsoft.com/office/drawing/2014/main" val="4060792873"/>
                    </a:ext>
                  </a:extLst>
                </a:gridCol>
              </a:tblGrid>
              <a:tr h="197379">
                <a:tc>
                  <a:txBody>
                    <a:bodyPr/>
                    <a:lstStyle/>
                    <a:p>
                      <a:pPr algn="r"/>
                      <a:r>
                        <a:rPr lang="en-US" sz="8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9520869"/>
                  </a:ext>
                </a:extLst>
              </a:tr>
              <a:tr h="197379">
                <a:tc>
                  <a:txBody>
                    <a:bodyPr/>
                    <a:lstStyle/>
                    <a:p>
                      <a:pPr algn="r"/>
                      <a:r>
                        <a:rPr lang="en-US" sz="800" b="1" dirty="0">
                          <a:solidFill>
                            <a:schemeClr val="tx2"/>
                          </a:solidFill>
                          <a:latin typeface="Arial" panose="020B0604020202020204" pitchFamily="34" charset="0"/>
                          <a:cs typeface="Arial" panose="020B0604020202020204" pitchFamily="34" charset="0"/>
                        </a:rPr>
                        <a:t>Olaparib</a:t>
                      </a:r>
                    </a:p>
                  </a:txBody>
                  <a:tcPr marL="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296024"/>
                  </a:ext>
                </a:extLst>
              </a:tr>
              <a:tr h="197379">
                <a:tc>
                  <a:txBody>
                    <a:bodyPr/>
                    <a:lstStyle/>
                    <a:p>
                      <a:pPr algn="r"/>
                      <a:r>
                        <a:rPr lang="en-US" sz="800" b="1" dirty="0">
                          <a:solidFill>
                            <a:schemeClr val="accent1"/>
                          </a:solidFill>
                          <a:latin typeface="Arial" panose="020B0604020202020204" pitchFamily="34" charset="0"/>
                          <a:cs typeface="Arial" panose="020B0604020202020204" pitchFamily="34" charset="0"/>
                        </a:rPr>
                        <a:t>Physician’s choice</a:t>
                      </a:r>
                    </a:p>
                  </a:txBody>
                  <a:tcPr marL="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7454303"/>
                  </a:ext>
                </a:extLst>
              </a:tr>
            </a:tbl>
          </a:graphicData>
        </a:graphic>
      </p:graphicFrame>
      <p:graphicFrame>
        <p:nvGraphicFramePr>
          <p:cNvPr id="115" name="Table 3">
            <a:extLst>
              <a:ext uri="{FF2B5EF4-FFF2-40B4-BE49-F238E27FC236}">
                <a16:creationId xmlns:a16="http://schemas.microsoft.com/office/drawing/2014/main" id="{1CDF578C-3760-5448-948E-F30499086FA2}"/>
              </a:ext>
            </a:extLst>
          </p:cNvPr>
          <p:cNvGraphicFramePr>
            <a:graphicFrameLocks noGrp="1"/>
          </p:cNvGraphicFramePr>
          <p:nvPr>
            <p:extLst>
              <p:ext uri="{D42A27DB-BD31-4B8C-83A1-F6EECF244321}">
                <p14:modId xmlns:p14="http://schemas.microsoft.com/office/powerpoint/2010/main" val="625479435"/>
              </p:ext>
            </p:extLst>
          </p:nvPr>
        </p:nvGraphicFramePr>
        <p:xfrm>
          <a:off x="5896800" y="5339241"/>
          <a:ext cx="5947254" cy="638598"/>
        </p:xfrm>
        <a:graphic>
          <a:graphicData uri="http://schemas.openxmlformats.org/drawingml/2006/table">
            <a:tbl>
              <a:tblPr firstRow="1" bandRow="1">
                <a:tableStyleId>{2D5ABB26-0587-4C30-8999-92F81FD0307C}</a:tableStyleId>
              </a:tblPr>
              <a:tblGrid>
                <a:gridCol w="979200">
                  <a:extLst>
                    <a:ext uri="{9D8B030D-6E8A-4147-A177-3AD203B41FA5}">
                      <a16:colId xmlns:a16="http://schemas.microsoft.com/office/drawing/2014/main" val="2960600525"/>
                    </a:ext>
                  </a:extLst>
                </a:gridCol>
                <a:gridCol w="276003">
                  <a:extLst>
                    <a:ext uri="{9D8B030D-6E8A-4147-A177-3AD203B41FA5}">
                      <a16:colId xmlns:a16="http://schemas.microsoft.com/office/drawing/2014/main" val="168341198"/>
                    </a:ext>
                  </a:extLst>
                </a:gridCol>
                <a:gridCol w="276003">
                  <a:extLst>
                    <a:ext uri="{9D8B030D-6E8A-4147-A177-3AD203B41FA5}">
                      <a16:colId xmlns:a16="http://schemas.microsoft.com/office/drawing/2014/main" val="1723015493"/>
                    </a:ext>
                  </a:extLst>
                </a:gridCol>
                <a:gridCol w="276003">
                  <a:extLst>
                    <a:ext uri="{9D8B030D-6E8A-4147-A177-3AD203B41FA5}">
                      <a16:colId xmlns:a16="http://schemas.microsoft.com/office/drawing/2014/main" val="857254805"/>
                    </a:ext>
                  </a:extLst>
                </a:gridCol>
                <a:gridCol w="276003">
                  <a:extLst>
                    <a:ext uri="{9D8B030D-6E8A-4147-A177-3AD203B41FA5}">
                      <a16:colId xmlns:a16="http://schemas.microsoft.com/office/drawing/2014/main" val="2113696960"/>
                    </a:ext>
                  </a:extLst>
                </a:gridCol>
                <a:gridCol w="276003">
                  <a:extLst>
                    <a:ext uri="{9D8B030D-6E8A-4147-A177-3AD203B41FA5}">
                      <a16:colId xmlns:a16="http://schemas.microsoft.com/office/drawing/2014/main" val="3243175165"/>
                    </a:ext>
                  </a:extLst>
                </a:gridCol>
                <a:gridCol w="276003">
                  <a:extLst>
                    <a:ext uri="{9D8B030D-6E8A-4147-A177-3AD203B41FA5}">
                      <a16:colId xmlns:a16="http://schemas.microsoft.com/office/drawing/2014/main" val="2205992156"/>
                    </a:ext>
                  </a:extLst>
                </a:gridCol>
                <a:gridCol w="276003">
                  <a:extLst>
                    <a:ext uri="{9D8B030D-6E8A-4147-A177-3AD203B41FA5}">
                      <a16:colId xmlns:a16="http://schemas.microsoft.com/office/drawing/2014/main" val="2281005005"/>
                    </a:ext>
                  </a:extLst>
                </a:gridCol>
                <a:gridCol w="276003">
                  <a:extLst>
                    <a:ext uri="{9D8B030D-6E8A-4147-A177-3AD203B41FA5}">
                      <a16:colId xmlns:a16="http://schemas.microsoft.com/office/drawing/2014/main" val="2423745005"/>
                    </a:ext>
                  </a:extLst>
                </a:gridCol>
                <a:gridCol w="276003">
                  <a:extLst>
                    <a:ext uri="{9D8B030D-6E8A-4147-A177-3AD203B41FA5}">
                      <a16:colId xmlns:a16="http://schemas.microsoft.com/office/drawing/2014/main" val="2140687655"/>
                    </a:ext>
                  </a:extLst>
                </a:gridCol>
                <a:gridCol w="276003">
                  <a:extLst>
                    <a:ext uri="{9D8B030D-6E8A-4147-A177-3AD203B41FA5}">
                      <a16:colId xmlns:a16="http://schemas.microsoft.com/office/drawing/2014/main" val="3920133719"/>
                    </a:ext>
                  </a:extLst>
                </a:gridCol>
                <a:gridCol w="276003">
                  <a:extLst>
                    <a:ext uri="{9D8B030D-6E8A-4147-A177-3AD203B41FA5}">
                      <a16:colId xmlns:a16="http://schemas.microsoft.com/office/drawing/2014/main" val="3141949940"/>
                    </a:ext>
                  </a:extLst>
                </a:gridCol>
                <a:gridCol w="276003">
                  <a:extLst>
                    <a:ext uri="{9D8B030D-6E8A-4147-A177-3AD203B41FA5}">
                      <a16:colId xmlns:a16="http://schemas.microsoft.com/office/drawing/2014/main" val="3920765030"/>
                    </a:ext>
                  </a:extLst>
                </a:gridCol>
                <a:gridCol w="276003">
                  <a:extLst>
                    <a:ext uri="{9D8B030D-6E8A-4147-A177-3AD203B41FA5}">
                      <a16:colId xmlns:a16="http://schemas.microsoft.com/office/drawing/2014/main" val="1529152895"/>
                    </a:ext>
                  </a:extLst>
                </a:gridCol>
                <a:gridCol w="276003">
                  <a:extLst>
                    <a:ext uri="{9D8B030D-6E8A-4147-A177-3AD203B41FA5}">
                      <a16:colId xmlns:a16="http://schemas.microsoft.com/office/drawing/2014/main" val="3434438382"/>
                    </a:ext>
                  </a:extLst>
                </a:gridCol>
                <a:gridCol w="276003">
                  <a:extLst>
                    <a:ext uri="{9D8B030D-6E8A-4147-A177-3AD203B41FA5}">
                      <a16:colId xmlns:a16="http://schemas.microsoft.com/office/drawing/2014/main" val="2118323739"/>
                    </a:ext>
                  </a:extLst>
                </a:gridCol>
                <a:gridCol w="276003">
                  <a:extLst>
                    <a:ext uri="{9D8B030D-6E8A-4147-A177-3AD203B41FA5}">
                      <a16:colId xmlns:a16="http://schemas.microsoft.com/office/drawing/2014/main" val="1006691879"/>
                    </a:ext>
                  </a:extLst>
                </a:gridCol>
                <a:gridCol w="276003">
                  <a:extLst>
                    <a:ext uri="{9D8B030D-6E8A-4147-A177-3AD203B41FA5}">
                      <a16:colId xmlns:a16="http://schemas.microsoft.com/office/drawing/2014/main" val="3374444358"/>
                    </a:ext>
                  </a:extLst>
                </a:gridCol>
                <a:gridCol w="276003">
                  <a:extLst>
                    <a:ext uri="{9D8B030D-6E8A-4147-A177-3AD203B41FA5}">
                      <a16:colId xmlns:a16="http://schemas.microsoft.com/office/drawing/2014/main" val="4060792873"/>
                    </a:ext>
                  </a:extLst>
                </a:gridCol>
              </a:tblGrid>
              <a:tr h="197379">
                <a:tc>
                  <a:txBody>
                    <a:bodyPr/>
                    <a:lstStyle/>
                    <a:p>
                      <a:pPr algn="r"/>
                      <a:r>
                        <a:rPr lang="en-US" sz="800" b="1" dirty="0">
                          <a:solidFill>
                            <a:schemeClr val="tx1"/>
                          </a:solidFill>
                          <a:latin typeface="Arial" panose="020B0604020202020204" pitchFamily="34" charset="0"/>
                          <a:cs typeface="Arial" panose="020B0604020202020204" pitchFamily="34" charset="0"/>
                        </a:rPr>
                        <a:t>No. at risk</a:t>
                      </a:r>
                    </a:p>
                  </a:txBody>
                  <a:tcPr marL="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09520869"/>
                  </a:ext>
                </a:extLst>
              </a:tr>
              <a:tr h="197379">
                <a:tc>
                  <a:txBody>
                    <a:bodyPr/>
                    <a:lstStyle/>
                    <a:p>
                      <a:pPr algn="r"/>
                      <a:r>
                        <a:rPr lang="en-US" sz="800" b="1" dirty="0">
                          <a:solidFill>
                            <a:schemeClr val="tx2"/>
                          </a:solidFill>
                          <a:latin typeface="Arial" panose="020B0604020202020204" pitchFamily="34" charset="0"/>
                          <a:cs typeface="Arial" panose="020B0604020202020204" pitchFamily="34" charset="0"/>
                        </a:rPr>
                        <a:t>Olaparib</a:t>
                      </a:r>
                    </a:p>
                  </a:txBody>
                  <a:tcPr marL="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29296024"/>
                  </a:ext>
                </a:extLst>
              </a:tr>
              <a:tr h="197379">
                <a:tc>
                  <a:txBody>
                    <a:bodyPr/>
                    <a:lstStyle/>
                    <a:p>
                      <a:pPr algn="r"/>
                      <a:r>
                        <a:rPr lang="en-US" sz="800" b="1" dirty="0">
                          <a:solidFill>
                            <a:schemeClr val="accent1"/>
                          </a:solidFill>
                          <a:latin typeface="Arial" panose="020B0604020202020204" pitchFamily="34" charset="0"/>
                          <a:cs typeface="Arial" panose="020B0604020202020204" pitchFamily="34" charset="0"/>
                        </a:rPr>
                        <a:t>Physician’s choice</a:t>
                      </a:r>
                    </a:p>
                  </a:txBody>
                  <a:tcPr marL="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800" dirty="0">
                          <a:solidFill>
                            <a:schemeClr val="tx1"/>
                          </a:solidFill>
                          <a:latin typeface="Arial" panose="020B0604020202020204" pitchFamily="34" charset="0"/>
                          <a:cs typeface="Arial" panose="020B0604020202020204"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97454303"/>
                  </a:ext>
                </a:extLst>
              </a:tr>
            </a:tbl>
          </a:graphicData>
        </a:graphic>
      </p:graphicFrame>
    </p:spTree>
    <p:extLst>
      <p:ext uri="{BB962C8B-B14F-4D97-AF65-F5344CB8AC3E}">
        <p14:creationId xmlns:p14="http://schemas.microsoft.com/office/powerpoint/2010/main" val="52814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E1689-D1CC-37A6-1E35-CB99E11880F3}"/>
              </a:ext>
            </a:extLst>
          </p:cNvPr>
          <p:cNvSpPr>
            <a:spLocks noGrp="1"/>
          </p:cNvSpPr>
          <p:nvPr>
            <p:ph type="title"/>
          </p:nvPr>
        </p:nvSpPr>
        <p:spPr/>
        <p:txBody>
          <a:bodyPr/>
          <a:lstStyle/>
          <a:p>
            <a:r>
              <a:rPr lang="en-GB" dirty="0"/>
              <a:t>PRO</a:t>
            </a:r>
            <a:r>
              <a:rPr lang="en-GB" cap="none" dirty="0"/>
              <a:t>found</a:t>
            </a:r>
            <a:r>
              <a:rPr lang="en-GB" dirty="0"/>
              <a:t>: most common AE</a:t>
            </a:r>
            <a:r>
              <a:rPr lang="en-GB" cap="none" dirty="0"/>
              <a:t>s</a:t>
            </a:r>
            <a:r>
              <a:rPr lang="en-GB" dirty="0"/>
              <a:t> (≥20% any </a:t>
            </a:r>
            <a:r>
              <a:rPr lang="en-GB" dirty="0" err="1"/>
              <a:t>grade</a:t>
            </a:r>
            <a:r>
              <a:rPr lang="en-GB" cap="none" baseline="30000" dirty="0" err="1"/>
              <a:t>a</a:t>
            </a:r>
            <a:r>
              <a:rPr lang="en-GB" dirty="0"/>
              <a:t>) in the overall </a:t>
            </a:r>
            <a:r>
              <a:rPr lang="en-GB" dirty="0" err="1"/>
              <a:t>population</a:t>
            </a:r>
            <a:r>
              <a:rPr lang="en-GB" cap="none" baseline="30000" dirty="0" err="1"/>
              <a:t>b</a:t>
            </a:r>
            <a:endParaRPr lang="en-GB" cap="none" baseline="30000" dirty="0"/>
          </a:p>
        </p:txBody>
      </p:sp>
      <p:sp>
        <p:nvSpPr>
          <p:cNvPr id="4" name="Slide Number Placeholder 3">
            <a:extLst>
              <a:ext uri="{FF2B5EF4-FFF2-40B4-BE49-F238E27FC236}">
                <a16:creationId xmlns:a16="http://schemas.microsoft.com/office/drawing/2014/main" id="{9B916516-35EA-A29F-D89F-4A8DBE31AD22}"/>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5" name="Content Placeholder 4">
            <a:extLst>
              <a:ext uri="{FF2B5EF4-FFF2-40B4-BE49-F238E27FC236}">
                <a16:creationId xmlns:a16="http://schemas.microsoft.com/office/drawing/2014/main" id="{04167BC9-221E-3ACF-47B0-5C9C8FB9275A}"/>
              </a:ext>
            </a:extLst>
          </p:cNvPr>
          <p:cNvSpPr>
            <a:spLocks noGrp="1"/>
          </p:cNvSpPr>
          <p:nvPr>
            <p:ph sz="quarter" idx="15"/>
          </p:nvPr>
        </p:nvSpPr>
        <p:spPr>
          <a:xfrm>
            <a:off x="620184" y="6383454"/>
            <a:ext cx="10444368" cy="365125"/>
          </a:xfrm>
        </p:spPr>
        <p:txBody>
          <a:bodyPr anchor="b" anchorCtr="0"/>
          <a:lstStyle/>
          <a:p>
            <a:pPr lvl="0" defTabSz="609585">
              <a:lnSpc>
                <a:spcPct val="85000"/>
              </a:lnSpc>
              <a:spcBef>
                <a:spcPts val="0"/>
              </a:spcBef>
              <a:spcAft>
                <a:spcPts val="300"/>
              </a:spcAft>
              <a:buClrTx/>
              <a:defRPr/>
            </a:pPr>
            <a:r>
              <a:rPr lang="en-GB" sz="1000" spc="0" baseline="30000" dirty="0">
                <a:solidFill>
                  <a:schemeClr val="tx2"/>
                </a:solidFill>
                <a:latin typeface="Arial" panose="020B0604020202020204"/>
              </a:rPr>
              <a:t>b </a:t>
            </a:r>
            <a:r>
              <a:rPr lang="en-GB" sz="1000" spc="0" dirty="0">
                <a:solidFill>
                  <a:schemeClr val="tx2"/>
                </a:solidFill>
                <a:latin typeface="Arial" panose="020B0604020202020204"/>
              </a:rPr>
              <a:t>≥20% any grade AEs in either treatment arm; </a:t>
            </a:r>
            <a:r>
              <a:rPr lang="en-GB" sz="1000" spc="0" baseline="30000" dirty="0">
                <a:solidFill>
                  <a:schemeClr val="tx2"/>
                </a:solidFill>
                <a:latin typeface="Arial" panose="020B0604020202020204"/>
              </a:rPr>
              <a:t>b</a:t>
            </a:r>
            <a:r>
              <a:rPr lang="en-GB" sz="1000" spc="0" dirty="0">
                <a:solidFill>
                  <a:schemeClr val="tx2"/>
                </a:solidFill>
                <a:latin typeface="Arial" panose="020B0604020202020204"/>
              </a:rPr>
              <a:t> Patients had alterations in </a:t>
            </a:r>
            <a:r>
              <a:rPr lang="en-GB" sz="1000" i="1" spc="0" dirty="0">
                <a:solidFill>
                  <a:schemeClr val="tx2"/>
                </a:solidFill>
                <a:latin typeface="Arial" panose="020B0604020202020204"/>
              </a:rPr>
              <a:t>BRCA1</a:t>
            </a:r>
            <a:r>
              <a:rPr lang="en-GB" sz="1000" spc="0" dirty="0">
                <a:solidFill>
                  <a:schemeClr val="tx2"/>
                </a:solidFill>
                <a:latin typeface="Arial" panose="020B0604020202020204"/>
              </a:rPr>
              <a:t>, </a:t>
            </a:r>
            <a:r>
              <a:rPr lang="en-GB" sz="1000" i="1" spc="0" dirty="0">
                <a:solidFill>
                  <a:schemeClr val="tx2"/>
                </a:solidFill>
                <a:latin typeface="Arial" panose="020B0604020202020204"/>
              </a:rPr>
              <a:t>BRCA2</a:t>
            </a:r>
            <a:r>
              <a:rPr lang="en-GB" sz="1000" spc="0" dirty="0">
                <a:solidFill>
                  <a:schemeClr val="tx2"/>
                </a:solidFill>
                <a:latin typeface="Arial" panose="020B0604020202020204"/>
              </a:rPr>
              <a:t>, </a:t>
            </a:r>
            <a:r>
              <a:rPr lang="en-GB" sz="1000" i="1" spc="0" dirty="0">
                <a:solidFill>
                  <a:schemeClr val="tx2"/>
                </a:solidFill>
                <a:latin typeface="Arial" panose="020B0604020202020204"/>
              </a:rPr>
              <a:t>ATM</a:t>
            </a:r>
            <a:r>
              <a:rPr lang="en-GB" sz="1000" spc="0" dirty="0">
                <a:solidFill>
                  <a:schemeClr val="tx2"/>
                </a:solidFill>
                <a:latin typeface="Arial" panose="020B0604020202020204"/>
              </a:rPr>
              <a:t>, </a:t>
            </a:r>
            <a:r>
              <a:rPr lang="en-GB" sz="1000" i="1" spc="0" dirty="0">
                <a:solidFill>
                  <a:schemeClr val="tx2"/>
                </a:solidFill>
                <a:latin typeface="Arial" panose="020B0604020202020204"/>
              </a:rPr>
              <a:t>BARD1</a:t>
            </a:r>
            <a:r>
              <a:rPr lang="en-GB" sz="1000" spc="0" dirty="0">
                <a:solidFill>
                  <a:schemeClr val="tx2"/>
                </a:solidFill>
                <a:latin typeface="Arial" panose="020B0604020202020204"/>
              </a:rPr>
              <a:t>, </a:t>
            </a:r>
            <a:r>
              <a:rPr lang="en-GB" sz="1000" i="1" spc="0" dirty="0">
                <a:solidFill>
                  <a:schemeClr val="tx2"/>
                </a:solidFill>
                <a:latin typeface="Arial" panose="020B0604020202020204"/>
              </a:rPr>
              <a:t>BRIP1</a:t>
            </a:r>
            <a:r>
              <a:rPr lang="en-GB" sz="1000" spc="0" dirty="0">
                <a:solidFill>
                  <a:schemeClr val="tx2"/>
                </a:solidFill>
                <a:latin typeface="Arial" panose="020B0604020202020204"/>
              </a:rPr>
              <a:t>, </a:t>
            </a:r>
            <a:r>
              <a:rPr lang="en-GB" sz="1000" i="1" spc="0" dirty="0">
                <a:solidFill>
                  <a:schemeClr val="tx2"/>
                </a:solidFill>
                <a:latin typeface="Arial" panose="020B0604020202020204"/>
              </a:rPr>
              <a:t>CDK12</a:t>
            </a:r>
            <a:r>
              <a:rPr lang="en-GB" sz="1000" spc="0" dirty="0">
                <a:solidFill>
                  <a:schemeClr val="tx2"/>
                </a:solidFill>
                <a:latin typeface="Arial" panose="020B0604020202020204"/>
              </a:rPr>
              <a:t>, </a:t>
            </a:r>
            <a:r>
              <a:rPr lang="en-GB" sz="1000" i="1" spc="0" dirty="0">
                <a:solidFill>
                  <a:schemeClr val="tx2"/>
                </a:solidFill>
                <a:latin typeface="Arial" panose="020B0604020202020204"/>
              </a:rPr>
              <a:t>CHEK1</a:t>
            </a:r>
            <a:r>
              <a:rPr lang="en-GB" sz="1000" spc="0" dirty="0">
                <a:solidFill>
                  <a:schemeClr val="tx2"/>
                </a:solidFill>
                <a:latin typeface="Arial" panose="020B0604020202020204"/>
              </a:rPr>
              <a:t>, </a:t>
            </a:r>
            <a:r>
              <a:rPr lang="en-GB" sz="1000" i="1" spc="0" dirty="0">
                <a:solidFill>
                  <a:schemeClr val="tx2"/>
                </a:solidFill>
                <a:latin typeface="Arial" panose="020B0604020202020204"/>
              </a:rPr>
              <a:t>CHEK2</a:t>
            </a:r>
            <a:r>
              <a:rPr lang="en-GB" sz="1000" spc="0" dirty="0">
                <a:solidFill>
                  <a:schemeClr val="tx2"/>
                </a:solidFill>
                <a:latin typeface="Arial" panose="020B0604020202020204"/>
              </a:rPr>
              <a:t>, </a:t>
            </a:r>
            <a:r>
              <a:rPr lang="en-GB" sz="1000" i="1" spc="0" dirty="0">
                <a:solidFill>
                  <a:schemeClr val="tx2"/>
                </a:solidFill>
                <a:latin typeface="Arial" panose="020B0604020202020204"/>
              </a:rPr>
              <a:t>FANCL</a:t>
            </a:r>
            <a:r>
              <a:rPr lang="en-GB" sz="1000" spc="0" dirty="0">
                <a:solidFill>
                  <a:schemeClr val="tx2"/>
                </a:solidFill>
                <a:latin typeface="Arial" panose="020B0604020202020204"/>
              </a:rPr>
              <a:t>, </a:t>
            </a:r>
            <a:r>
              <a:rPr lang="en-GB" sz="1000" i="1" spc="0" dirty="0">
                <a:solidFill>
                  <a:schemeClr val="tx2"/>
                </a:solidFill>
                <a:latin typeface="Arial" panose="020B0604020202020204"/>
              </a:rPr>
              <a:t>PALB2</a:t>
            </a:r>
            <a:r>
              <a:rPr lang="en-GB" sz="1000" spc="0" dirty="0">
                <a:solidFill>
                  <a:schemeClr val="tx2"/>
                </a:solidFill>
                <a:latin typeface="Arial" panose="020B0604020202020204"/>
              </a:rPr>
              <a:t>, </a:t>
            </a:r>
            <a:r>
              <a:rPr lang="en-GB" sz="1000" i="1" spc="0" dirty="0">
                <a:solidFill>
                  <a:schemeClr val="tx2"/>
                </a:solidFill>
                <a:latin typeface="Arial" panose="020B0604020202020204"/>
              </a:rPr>
              <a:t>PPP2R2A</a:t>
            </a:r>
            <a:r>
              <a:rPr lang="en-GB" sz="1000" spc="0" dirty="0">
                <a:solidFill>
                  <a:schemeClr val="tx2"/>
                </a:solidFill>
                <a:latin typeface="Arial" panose="020B0604020202020204"/>
              </a:rPr>
              <a:t>, </a:t>
            </a:r>
            <a:r>
              <a:rPr lang="en-GB" sz="1000" i="1" spc="0" dirty="0">
                <a:solidFill>
                  <a:schemeClr val="tx2"/>
                </a:solidFill>
                <a:latin typeface="Arial" panose="020B0604020202020204"/>
              </a:rPr>
              <a:t>RAD51B</a:t>
            </a:r>
            <a:r>
              <a:rPr lang="en-GB" sz="1000" spc="0" dirty="0">
                <a:solidFill>
                  <a:schemeClr val="tx2"/>
                </a:solidFill>
                <a:latin typeface="Arial" panose="020B0604020202020204"/>
              </a:rPr>
              <a:t>, </a:t>
            </a:r>
            <a:r>
              <a:rPr lang="en-GB" sz="1000" i="1" spc="0" dirty="0">
                <a:solidFill>
                  <a:schemeClr val="tx2"/>
                </a:solidFill>
                <a:latin typeface="Arial" panose="020B0604020202020204"/>
              </a:rPr>
              <a:t>RAD51C</a:t>
            </a:r>
            <a:r>
              <a:rPr lang="en-GB" sz="1000" spc="0" dirty="0">
                <a:solidFill>
                  <a:schemeClr val="tx2"/>
                </a:solidFill>
                <a:latin typeface="Arial" panose="020B0604020202020204"/>
              </a:rPr>
              <a:t>, </a:t>
            </a:r>
            <a:r>
              <a:rPr lang="en-GB" sz="1000" i="1" spc="0" dirty="0">
                <a:solidFill>
                  <a:schemeClr val="tx2"/>
                </a:solidFill>
                <a:latin typeface="Arial" panose="020B0604020202020204"/>
              </a:rPr>
              <a:t>RAD51D,</a:t>
            </a:r>
            <a:r>
              <a:rPr lang="en-GB" sz="1000" spc="0" dirty="0">
                <a:solidFill>
                  <a:schemeClr val="tx2"/>
                </a:solidFill>
                <a:latin typeface="Arial" panose="020B0604020202020204"/>
              </a:rPr>
              <a:t> and / or </a:t>
            </a:r>
            <a:r>
              <a:rPr lang="en-GB" sz="1000" i="1" spc="0" dirty="0">
                <a:solidFill>
                  <a:schemeClr val="tx2"/>
                </a:solidFill>
                <a:latin typeface="Arial" panose="020B0604020202020204"/>
              </a:rPr>
              <a:t>RAD54L</a:t>
            </a:r>
            <a:r>
              <a:rPr lang="en-GB" sz="1000" spc="0" dirty="0">
                <a:solidFill>
                  <a:schemeClr val="tx2"/>
                </a:solidFill>
                <a:latin typeface="Arial" panose="020B0604020202020204"/>
              </a:rPr>
              <a:t>. Note, there were no cases of myelodysplastic syndromes or AML during the 30-day safety follow-up. There has since been one fatal case of AML 54 days after discontinuation of olaparib.</a:t>
            </a:r>
            <a:r>
              <a:rPr lang="en-GB" sz="1000" spc="0" baseline="30000" dirty="0">
                <a:solidFill>
                  <a:schemeClr val="tx2"/>
                </a:solidFill>
                <a:latin typeface="Arial" panose="020B0604020202020204"/>
              </a:rPr>
              <a:t> c </a:t>
            </a:r>
            <a:r>
              <a:rPr lang="en-GB" sz="1000" spc="0" dirty="0">
                <a:solidFill>
                  <a:schemeClr val="tx2"/>
                </a:solidFill>
                <a:latin typeface="Arial" panose="020B0604020202020204"/>
              </a:rPr>
              <a:t>One patient in the control group did not receive treatment. </a:t>
            </a:r>
            <a:r>
              <a:rPr lang="en-GB" sz="1000" spc="0" baseline="30000" dirty="0">
                <a:solidFill>
                  <a:schemeClr val="tx2"/>
                </a:solidFill>
                <a:latin typeface="Arial" panose="020B0604020202020204"/>
              </a:rPr>
              <a:t>d </a:t>
            </a:r>
            <a:r>
              <a:rPr lang="en-GB" sz="1000" spc="0" dirty="0">
                <a:solidFill>
                  <a:schemeClr val="tx2"/>
                </a:solidFill>
                <a:latin typeface="Arial" panose="020B0604020202020204"/>
              </a:rPr>
              <a:t>Grouped term.</a:t>
            </a:r>
          </a:p>
          <a:p>
            <a:pPr lvl="0" defTabSz="609585">
              <a:lnSpc>
                <a:spcPct val="85000"/>
              </a:lnSpc>
              <a:spcBef>
                <a:spcPts val="0"/>
              </a:spcBef>
              <a:spcAft>
                <a:spcPts val="300"/>
              </a:spcAft>
              <a:buClrTx/>
              <a:defRPr/>
            </a:pPr>
            <a:r>
              <a:rPr lang="en-GB" sz="1000" spc="0" dirty="0">
                <a:solidFill>
                  <a:schemeClr val="tx2"/>
                </a:solidFill>
                <a:latin typeface="Arial" panose="020B0604020202020204"/>
              </a:rPr>
              <a:t>AE, adverse event; AML, acute myeloid leukaemia; </a:t>
            </a:r>
            <a:r>
              <a:rPr lang="en-GB" sz="1000" dirty="0">
                <a:solidFill>
                  <a:schemeClr val="tx2"/>
                </a:solidFill>
              </a:rPr>
              <a:t>ATM, ataxia telangiectasia mutated; </a:t>
            </a:r>
            <a:r>
              <a:rPr lang="en-GB" sz="1000" spc="0" dirty="0">
                <a:solidFill>
                  <a:schemeClr val="tx2"/>
                </a:solidFill>
                <a:latin typeface="Arial" panose="020B0604020202020204"/>
              </a:rPr>
              <a:t>BRCA, breast cancer gene 1/2; </a:t>
            </a:r>
            <a:r>
              <a:rPr lang="en-GB" sz="1000" dirty="0">
                <a:solidFill>
                  <a:schemeClr val="tx2"/>
                </a:solidFill>
              </a:rPr>
              <a:t>CDK12, cyclin-dependent kinase 12; CHEK2, checkpoint kinase 2; </a:t>
            </a:r>
            <a:r>
              <a:rPr lang="en-GB" sz="1000" spc="0" dirty="0">
                <a:solidFill>
                  <a:schemeClr val="tx2"/>
                </a:solidFill>
                <a:latin typeface="Arial" panose="020B0604020202020204"/>
              </a:rPr>
              <a:t>DCO, data cut-off; OS, overall survival; </a:t>
            </a:r>
            <a:r>
              <a:rPr lang="en-GB" sz="1000" dirty="0">
                <a:solidFill>
                  <a:schemeClr val="tx2"/>
                </a:solidFill>
              </a:rPr>
              <a:t>PALB2, partner and localiser of BRCA2; </a:t>
            </a:r>
            <a:r>
              <a:rPr lang="en-GB" sz="1000" spc="0" dirty="0">
                <a:solidFill>
                  <a:schemeClr val="tx2"/>
                </a:solidFill>
                <a:latin typeface="Arial" panose="020B0604020202020204"/>
              </a:rPr>
              <a:t>PARP, </a:t>
            </a:r>
            <a:r>
              <a:rPr lang="en-GB" sz="1000" dirty="0">
                <a:solidFill>
                  <a:schemeClr val="tx2"/>
                </a:solidFill>
              </a:rPr>
              <a:t>poly-ADP ribose polymerase; PPP2R2A, protein phosphatase 2 regulatory subunit B alpha</a:t>
            </a:r>
            <a:endParaRPr lang="en-GB" sz="1000" spc="0" dirty="0">
              <a:solidFill>
                <a:schemeClr val="tx2"/>
              </a:solidFill>
              <a:latin typeface="Arial" panose="020B0604020202020204"/>
            </a:endParaRPr>
          </a:p>
          <a:p>
            <a:pPr lvl="0" defTabSz="609585">
              <a:lnSpc>
                <a:spcPct val="85000"/>
              </a:lnSpc>
              <a:spcBef>
                <a:spcPts val="0"/>
              </a:spcBef>
              <a:spcAft>
                <a:spcPts val="300"/>
              </a:spcAft>
              <a:buClrTx/>
              <a:defRPr/>
            </a:pPr>
            <a:r>
              <a:rPr lang="en-GB" sz="1000" spc="0" dirty="0">
                <a:solidFill>
                  <a:schemeClr val="tx2"/>
                </a:solidFill>
                <a:latin typeface="Arial" panose="020B0604020202020204"/>
              </a:rPr>
              <a:t>1. </a:t>
            </a:r>
            <a:r>
              <a:rPr lang="en-GB" sz="1000" spc="-13" dirty="0">
                <a:solidFill>
                  <a:schemeClr val="tx2"/>
                </a:solidFill>
                <a:latin typeface="Arial" panose="020B0604020202020204"/>
              </a:rPr>
              <a:t>Hussain M, et al. N Engl J Med. 2020;383(24):2345-57</a:t>
            </a:r>
            <a:endParaRPr lang="en-GB" sz="1000" spc="0" dirty="0">
              <a:solidFill>
                <a:schemeClr val="tx2"/>
              </a:solidFill>
              <a:latin typeface="Arial" panose="020B0604020202020204"/>
            </a:endParaRPr>
          </a:p>
        </p:txBody>
      </p:sp>
      <p:sp>
        <p:nvSpPr>
          <p:cNvPr id="22" name="Rectangle 21">
            <a:extLst>
              <a:ext uri="{FF2B5EF4-FFF2-40B4-BE49-F238E27FC236}">
                <a16:creationId xmlns:a16="http://schemas.microsoft.com/office/drawing/2014/main" id="{3DCD0078-C118-4D4C-B758-D0F66426041D}"/>
              </a:ext>
            </a:extLst>
          </p:cNvPr>
          <p:cNvSpPr/>
          <p:nvPr/>
        </p:nvSpPr>
        <p:spPr>
          <a:xfrm>
            <a:off x="10344472" y="3187754"/>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99C9982E-945D-2B4C-ACA1-C5CCC776041B}"/>
              </a:ext>
            </a:extLst>
          </p:cNvPr>
          <p:cNvSpPr txBox="1"/>
          <p:nvPr/>
        </p:nvSpPr>
        <p:spPr>
          <a:xfrm>
            <a:off x="10550114" y="3140968"/>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4" name="Rectangle 23">
            <a:extLst>
              <a:ext uri="{FF2B5EF4-FFF2-40B4-BE49-F238E27FC236}">
                <a16:creationId xmlns:a16="http://schemas.microsoft.com/office/drawing/2014/main" id="{008B70E0-5D54-4041-9C76-8B758E336DB0}"/>
              </a:ext>
            </a:extLst>
          </p:cNvPr>
          <p:cNvSpPr/>
          <p:nvPr/>
        </p:nvSpPr>
        <p:spPr>
          <a:xfrm>
            <a:off x="10344472" y="3696196"/>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A659A0BA-CEE2-7E45-B6D9-D6285380F52E}"/>
              </a:ext>
            </a:extLst>
          </p:cNvPr>
          <p:cNvSpPr txBox="1"/>
          <p:nvPr/>
        </p:nvSpPr>
        <p:spPr>
          <a:xfrm>
            <a:off x="10550114" y="364941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6" name="Rectangle 25">
            <a:extLst>
              <a:ext uri="{FF2B5EF4-FFF2-40B4-BE49-F238E27FC236}">
                <a16:creationId xmlns:a16="http://schemas.microsoft.com/office/drawing/2014/main" id="{0821E858-C679-BB40-85CE-BE68C48ABE06}"/>
              </a:ext>
            </a:extLst>
          </p:cNvPr>
          <p:cNvSpPr/>
          <p:nvPr/>
        </p:nvSpPr>
        <p:spPr>
          <a:xfrm>
            <a:off x="10344472" y="3441975"/>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D15634C-C7AD-5C41-AFC9-AE902C5B2B7C}"/>
              </a:ext>
            </a:extLst>
          </p:cNvPr>
          <p:cNvSpPr txBox="1"/>
          <p:nvPr/>
        </p:nvSpPr>
        <p:spPr>
          <a:xfrm>
            <a:off x="10550114" y="3395189"/>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Any grade</a:t>
            </a:r>
          </a:p>
        </p:txBody>
      </p:sp>
      <p:sp>
        <p:nvSpPr>
          <p:cNvPr id="28" name="Rectangle 27">
            <a:extLst>
              <a:ext uri="{FF2B5EF4-FFF2-40B4-BE49-F238E27FC236}">
                <a16:creationId xmlns:a16="http://schemas.microsoft.com/office/drawing/2014/main" id="{0A1DD93C-D7AC-8D42-A920-3B67568B5453}"/>
              </a:ext>
            </a:extLst>
          </p:cNvPr>
          <p:cNvSpPr/>
          <p:nvPr/>
        </p:nvSpPr>
        <p:spPr>
          <a:xfrm>
            <a:off x="10344472" y="3950416"/>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0502F4F-EFE5-D645-90F7-4844A93050C1}"/>
              </a:ext>
            </a:extLst>
          </p:cNvPr>
          <p:cNvSpPr txBox="1"/>
          <p:nvPr/>
        </p:nvSpPr>
        <p:spPr>
          <a:xfrm>
            <a:off x="10550114" y="390363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a:rPr>
              <a:t>Any grade</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33" name="TextBox 32">
            <a:extLst>
              <a:ext uri="{FF2B5EF4-FFF2-40B4-BE49-F238E27FC236}">
                <a16:creationId xmlns:a16="http://schemas.microsoft.com/office/drawing/2014/main" id="{E19ED6DC-4F1B-0342-9154-6339BC9A8A06}"/>
              </a:ext>
            </a:extLst>
          </p:cNvPr>
          <p:cNvSpPr txBox="1"/>
          <p:nvPr/>
        </p:nvSpPr>
        <p:spPr>
          <a:xfrm>
            <a:off x="6742775" y="2441835"/>
            <a:ext cx="70532"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5</a:t>
            </a:r>
          </a:p>
        </p:txBody>
      </p:sp>
      <p:sp>
        <p:nvSpPr>
          <p:cNvPr id="13" name="TextBox 12">
            <a:extLst>
              <a:ext uri="{FF2B5EF4-FFF2-40B4-BE49-F238E27FC236}">
                <a16:creationId xmlns:a16="http://schemas.microsoft.com/office/drawing/2014/main" id="{F29ADAEB-FD7D-214E-9F19-7F616B74B396}"/>
              </a:ext>
            </a:extLst>
          </p:cNvPr>
          <p:cNvSpPr txBox="1"/>
          <p:nvPr/>
        </p:nvSpPr>
        <p:spPr>
          <a:xfrm>
            <a:off x="6143838" y="4423949"/>
            <a:ext cx="145873"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&lt;1</a:t>
            </a:r>
          </a:p>
        </p:txBody>
      </p:sp>
      <p:sp>
        <p:nvSpPr>
          <p:cNvPr id="12" name="TextBox 11">
            <a:extLst>
              <a:ext uri="{FF2B5EF4-FFF2-40B4-BE49-F238E27FC236}">
                <a16:creationId xmlns:a16="http://schemas.microsoft.com/office/drawing/2014/main" id="{C232FBAE-43E1-1E48-98C2-2BCF788E7B99}"/>
              </a:ext>
            </a:extLst>
          </p:cNvPr>
          <p:cNvSpPr txBox="1"/>
          <p:nvPr/>
        </p:nvSpPr>
        <p:spPr>
          <a:xfrm>
            <a:off x="6119226" y="3430424"/>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3</a:t>
            </a:r>
          </a:p>
        </p:txBody>
      </p:sp>
      <p:sp>
        <p:nvSpPr>
          <p:cNvPr id="35" name="TextBox 34">
            <a:extLst>
              <a:ext uri="{FF2B5EF4-FFF2-40B4-BE49-F238E27FC236}">
                <a16:creationId xmlns:a16="http://schemas.microsoft.com/office/drawing/2014/main" id="{731AC332-E808-EB40-B1BE-FD694AF13D8B}"/>
              </a:ext>
            </a:extLst>
          </p:cNvPr>
          <p:cNvSpPr txBox="1"/>
          <p:nvPr/>
        </p:nvSpPr>
        <p:spPr>
          <a:xfrm>
            <a:off x="3079037" y="5438640"/>
            <a:ext cx="70336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Proportion of patients (%)</a:t>
            </a:r>
          </a:p>
        </p:txBody>
      </p:sp>
      <p:sp>
        <p:nvSpPr>
          <p:cNvPr id="11" name="TextBox 10">
            <a:extLst>
              <a:ext uri="{FF2B5EF4-FFF2-40B4-BE49-F238E27FC236}">
                <a16:creationId xmlns:a16="http://schemas.microsoft.com/office/drawing/2014/main" id="{31B0336E-CC3A-4C4C-9C91-E5826BF5FD74}"/>
              </a:ext>
            </a:extLst>
          </p:cNvPr>
          <p:cNvSpPr txBox="1"/>
          <p:nvPr/>
        </p:nvSpPr>
        <p:spPr>
          <a:xfrm>
            <a:off x="2412993" y="1485946"/>
            <a:ext cx="4032677" cy="307777"/>
          </a:xfrm>
          <a:prstGeom prst="rect">
            <a:avLst/>
          </a:prstGeom>
          <a:noFill/>
        </p:spPr>
        <p:txBody>
          <a:bodyPr wrap="square" rtlCol="0">
            <a:spAutoFit/>
          </a:bodyPr>
          <a:lstStyle/>
          <a:p>
            <a:pPr lvl="0" algn="r" defTabSz="914400">
              <a:defRPr/>
            </a:pPr>
            <a:r>
              <a:rPr lang="en-GB" sz="1400" b="1" dirty="0">
                <a:solidFill>
                  <a:schemeClr val="tx2"/>
                </a:solidFill>
                <a:latin typeface="Arial" panose="020B0604020202020204"/>
              </a:rPr>
              <a:t>Olaparib (N=256)</a:t>
            </a:r>
          </a:p>
        </p:txBody>
      </p:sp>
      <p:sp>
        <p:nvSpPr>
          <p:cNvPr id="31" name="TextBox 30">
            <a:extLst>
              <a:ext uri="{FF2B5EF4-FFF2-40B4-BE49-F238E27FC236}">
                <a16:creationId xmlns:a16="http://schemas.microsoft.com/office/drawing/2014/main" id="{BDFF42CE-E960-D746-8A0D-B0B895D8A965}"/>
              </a:ext>
            </a:extLst>
          </p:cNvPr>
          <p:cNvSpPr txBox="1"/>
          <p:nvPr/>
        </p:nvSpPr>
        <p:spPr>
          <a:xfrm>
            <a:off x="6415569" y="1485948"/>
            <a:ext cx="4032677" cy="307777"/>
          </a:xfrm>
          <a:prstGeom prst="rect">
            <a:avLst/>
          </a:prstGeom>
          <a:noFill/>
        </p:spPr>
        <p:txBody>
          <a:bodyPr wrap="square" rtlCol="0">
            <a:spAutoFit/>
          </a:bodyPr>
          <a:lstStyle/>
          <a:p>
            <a:pPr lvl="0" defTabSz="914400">
              <a:defRPr/>
            </a:pPr>
            <a:r>
              <a:rPr lang="en-GB" sz="1400" b="1" dirty="0">
                <a:solidFill>
                  <a:schemeClr val="accent1"/>
                </a:solidFill>
                <a:latin typeface="Arial" panose="020B0604020202020204"/>
              </a:rPr>
              <a:t>Physician’s choice (N=130)</a:t>
            </a:r>
            <a:r>
              <a:rPr lang="en-GB" sz="1400" b="1" baseline="30000" dirty="0">
                <a:solidFill>
                  <a:schemeClr val="accent1"/>
                </a:solidFill>
                <a:latin typeface="Arial" panose="020B0604020202020204"/>
              </a:rPr>
              <a:t>c</a:t>
            </a:r>
          </a:p>
        </p:txBody>
      </p:sp>
      <p:sp>
        <p:nvSpPr>
          <p:cNvPr id="32" name="TextBox 31">
            <a:extLst>
              <a:ext uri="{FF2B5EF4-FFF2-40B4-BE49-F238E27FC236}">
                <a16:creationId xmlns:a16="http://schemas.microsoft.com/office/drawing/2014/main" id="{6A54D094-12F4-1F40-A248-3E7E52CFC543}"/>
              </a:ext>
            </a:extLst>
          </p:cNvPr>
          <p:cNvSpPr txBox="1"/>
          <p:nvPr/>
        </p:nvSpPr>
        <p:spPr>
          <a:xfrm>
            <a:off x="6593097" y="4926622"/>
            <a:ext cx="145874"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&lt;1</a:t>
            </a:r>
          </a:p>
        </p:txBody>
      </p:sp>
      <p:sp>
        <p:nvSpPr>
          <p:cNvPr id="37" name="TextBox 36">
            <a:extLst>
              <a:ext uri="{FF2B5EF4-FFF2-40B4-BE49-F238E27FC236}">
                <a16:creationId xmlns:a16="http://schemas.microsoft.com/office/drawing/2014/main" id="{5403245C-A73F-264F-B1A3-0B4F4B2CC6AB}"/>
              </a:ext>
            </a:extLst>
          </p:cNvPr>
          <p:cNvSpPr txBox="1"/>
          <p:nvPr/>
        </p:nvSpPr>
        <p:spPr>
          <a:xfrm>
            <a:off x="6154492" y="3916604"/>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2</a:t>
            </a:r>
          </a:p>
        </p:txBody>
      </p:sp>
      <p:sp>
        <p:nvSpPr>
          <p:cNvPr id="38" name="TextBox 37">
            <a:extLst>
              <a:ext uri="{FF2B5EF4-FFF2-40B4-BE49-F238E27FC236}">
                <a16:creationId xmlns:a16="http://schemas.microsoft.com/office/drawing/2014/main" id="{47EFD164-724E-A94E-898F-9F771FFF40A3}"/>
              </a:ext>
            </a:extLst>
          </p:cNvPr>
          <p:cNvSpPr txBox="1"/>
          <p:nvPr/>
        </p:nvSpPr>
        <p:spPr>
          <a:xfrm>
            <a:off x="6154492" y="4912536"/>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2</a:t>
            </a:r>
          </a:p>
        </p:txBody>
      </p:sp>
      <p:sp>
        <p:nvSpPr>
          <p:cNvPr id="39" name="TextBox 38">
            <a:extLst>
              <a:ext uri="{FF2B5EF4-FFF2-40B4-BE49-F238E27FC236}">
                <a16:creationId xmlns:a16="http://schemas.microsoft.com/office/drawing/2014/main" id="{42F77966-BCF1-9D47-A337-223D16C9561B}"/>
              </a:ext>
            </a:extLst>
          </p:cNvPr>
          <p:cNvSpPr txBox="1"/>
          <p:nvPr/>
        </p:nvSpPr>
        <p:spPr>
          <a:xfrm>
            <a:off x="643728" y="1728092"/>
            <a:ext cx="1469954" cy="3400546"/>
          </a:xfrm>
          <a:prstGeom prst="rect">
            <a:avLst/>
          </a:prstGeom>
          <a:noFill/>
        </p:spPr>
        <p:txBody>
          <a:bodyPr wrap="none" lIns="0" tIns="0" rIns="0" bIns="0" rtlCol="0">
            <a:spAutoFit/>
          </a:bodyPr>
          <a:lstStyle/>
          <a:p>
            <a:pPr algn="r">
              <a:lnSpc>
                <a:spcPct val="265000"/>
              </a:lnSpc>
            </a:pPr>
            <a:r>
              <a:rPr lang="en-GB" sz="1200" b="1" dirty="0">
                <a:latin typeface="Arial" panose="020B0604020202020204" pitchFamily="34" charset="0"/>
                <a:ea typeface="Aileron" charset="0"/>
                <a:cs typeface="Arial" panose="020B0604020202020204" pitchFamily="34" charset="0"/>
              </a:rPr>
              <a:t>Any</a:t>
            </a:r>
          </a:p>
          <a:p>
            <a:pPr algn="r">
              <a:lnSpc>
                <a:spcPct val="265000"/>
              </a:lnSpc>
            </a:pPr>
            <a:r>
              <a:rPr lang="en-GB" sz="1200" b="1" dirty="0">
                <a:latin typeface="Arial" panose="020B0604020202020204" pitchFamily="34" charset="0"/>
                <a:ea typeface="Aileron" charset="0"/>
                <a:cs typeface="Arial" panose="020B0604020202020204" pitchFamily="34" charset="0"/>
              </a:rPr>
              <a:t>Anaemia</a:t>
            </a:r>
          </a:p>
          <a:p>
            <a:pPr algn="r">
              <a:lnSpc>
                <a:spcPct val="265000"/>
              </a:lnSpc>
            </a:pPr>
            <a:r>
              <a:rPr lang="en-GB" sz="1200" b="1" dirty="0">
                <a:latin typeface="Arial" panose="020B0604020202020204" pitchFamily="34" charset="0"/>
                <a:ea typeface="Aileron" charset="0"/>
                <a:cs typeface="Arial" panose="020B0604020202020204" pitchFamily="34" charset="0"/>
              </a:rPr>
              <a:t>Nausea</a:t>
            </a:r>
          </a:p>
          <a:p>
            <a:pPr algn="r">
              <a:lnSpc>
                <a:spcPct val="265000"/>
              </a:lnSpc>
            </a:pPr>
            <a:r>
              <a:rPr lang="en-GB" sz="1200" b="1" dirty="0">
                <a:latin typeface="Arial" panose="020B0604020202020204" pitchFamily="34" charset="0"/>
                <a:ea typeface="Aileron" charset="0"/>
                <a:cs typeface="Arial" panose="020B0604020202020204" pitchFamily="34" charset="0"/>
              </a:rPr>
              <a:t>Fatigue or </a:t>
            </a:r>
            <a:r>
              <a:rPr lang="en-GB" sz="1200" b="1" dirty="0" err="1">
                <a:latin typeface="Arial" panose="020B0604020202020204" pitchFamily="34" charset="0"/>
                <a:ea typeface="Aileron" charset="0"/>
                <a:cs typeface="Arial" panose="020B0604020202020204" pitchFamily="34" charset="0"/>
              </a:rPr>
              <a:t>asthenia</a:t>
            </a:r>
            <a:r>
              <a:rPr lang="en-GB" sz="1200" b="1" baseline="30000" dirty="0" err="1">
                <a:latin typeface="Arial" panose="020B0604020202020204" pitchFamily="34" charset="0"/>
                <a:ea typeface="Aileron" charset="0"/>
                <a:cs typeface="Arial" panose="020B0604020202020204" pitchFamily="34" charset="0"/>
              </a:rPr>
              <a:t>d</a:t>
            </a:r>
            <a:endParaRPr lang="en-GB" sz="1200" b="1" baseline="30000" dirty="0">
              <a:latin typeface="Arial" panose="020B0604020202020204" pitchFamily="34" charset="0"/>
              <a:ea typeface="Aileron" charset="0"/>
              <a:cs typeface="Arial" panose="020B0604020202020204" pitchFamily="34" charset="0"/>
            </a:endParaRPr>
          </a:p>
          <a:p>
            <a:pPr algn="r">
              <a:lnSpc>
                <a:spcPct val="265000"/>
              </a:lnSpc>
            </a:pPr>
            <a:r>
              <a:rPr lang="en-GB" sz="1200" b="1" dirty="0">
                <a:latin typeface="Arial" panose="020B0604020202020204" pitchFamily="34" charset="0"/>
                <a:ea typeface="Aileron" charset="0"/>
                <a:cs typeface="Arial" panose="020B0604020202020204" pitchFamily="34" charset="0"/>
              </a:rPr>
              <a:t>Decreased appetite</a:t>
            </a:r>
          </a:p>
          <a:p>
            <a:pPr algn="r">
              <a:lnSpc>
                <a:spcPct val="265000"/>
              </a:lnSpc>
            </a:pPr>
            <a:r>
              <a:rPr lang="en-GB" sz="1200" b="1" dirty="0">
                <a:latin typeface="Arial" panose="020B0604020202020204" pitchFamily="34" charset="0"/>
                <a:ea typeface="Aileron" charset="0"/>
                <a:cs typeface="Arial" panose="020B0604020202020204" pitchFamily="34" charset="0"/>
              </a:rPr>
              <a:t>Diarrhoea</a:t>
            </a:r>
          </a:p>
          <a:p>
            <a:pPr algn="r">
              <a:lnSpc>
                <a:spcPct val="265000"/>
              </a:lnSpc>
            </a:pPr>
            <a:r>
              <a:rPr lang="en-GB" sz="1200" b="1" dirty="0">
                <a:latin typeface="Arial" panose="020B0604020202020204" pitchFamily="34" charset="0"/>
                <a:ea typeface="Aileron" charset="0"/>
                <a:cs typeface="Arial" panose="020B0604020202020204" pitchFamily="34" charset="0"/>
              </a:rPr>
              <a:t>Vomiting</a:t>
            </a:r>
          </a:p>
        </p:txBody>
      </p:sp>
      <p:sp>
        <p:nvSpPr>
          <p:cNvPr id="6" name="TextBox 5">
            <a:extLst>
              <a:ext uri="{FF2B5EF4-FFF2-40B4-BE49-F238E27FC236}">
                <a16:creationId xmlns:a16="http://schemas.microsoft.com/office/drawing/2014/main" id="{36EA92EB-E28A-9E73-57D0-D8941E964AC2}"/>
              </a:ext>
            </a:extLst>
          </p:cNvPr>
          <p:cNvSpPr txBox="1"/>
          <p:nvPr/>
        </p:nvSpPr>
        <p:spPr>
          <a:xfrm>
            <a:off x="6154492" y="2932354"/>
            <a:ext cx="70532" cy="153888"/>
          </a:xfrm>
          <a:prstGeom prst="rect">
            <a:avLst/>
          </a:prstGeom>
          <a:noFill/>
        </p:spPr>
        <p:txBody>
          <a:bodyPr wrap="none" lIns="0" tIns="0" rIns="0" bIns="0" rtlCol="0">
            <a:spAutoFit/>
          </a:bodyPr>
          <a:lstStyle/>
          <a:p>
            <a:pPr algn="r"/>
            <a:r>
              <a:rPr lang="en-GB" sz="1000" b="1" dirty="0">
                <a:latin typeface="Arial" panose="020B0604020202020204" pitchFamily="34" charset="0"/>
                <a:ea typeface="Aileron" charset="0"/>
                <a:cs typeface="Arial" panose="020B0604020202020204" pitchFamily="34" charset="0"/>
              </a:rPr>
              <a:t>2</a:t>
            </a:r>
          </a:p>
        </p:txBody>
      </p:sp>
      <p:sp>
        <p:nvSpPr>
          <p:cNvPr id="7" name="TextBox 6">
            <a:extLst>
              <a:ext uri="{FF2B5EF4-FFF2-40B4-BE49-F238E27FC236}">
                <a16:creationId xmlns:a16="http://schemas.microsoft.com/office/drawing/2014/main" id="{48E15B8F-851F-3004-4280-8CB6361DADDD}"/>
              </a:ext>
            </a:extLst>
          </p:cNvPr>
          <p:cNvSpPr txBox="1"/>
          <p:nvPr/>
        </p:nvSpPr>
        <p:spPr>
          <a:xfrm>
            <a:off x="6742775" y="3425178"/>
            <a:ext cx="70532"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5</a:t>
            </a:r>
          </a:p>
        </p:txBody>
      </p:sp>
      <p:sp>
        <p:nvSpPr>
          <p:cNvPr id="8" name="TextBox 7">
            <a:extLst>
              <a:ext uri="{FF2B5EF4-FFF2-40B4-BE49-F238E27FC236}">
                <a16:creationId xmlns:a16="http://schemas.microsoft.com/office/drawing/2014/main" id="{2EAB0F38-92D2-6192-5164-8E734F71AFF8}"/>
              </a:ext>
            </a:extLst>
          </p:cNvPr>
          <p:cNvSpPr txBox="1"/>
          <p:nvPr/>
        </p:nvSpPr>
        <p:spPr>
          <a:xfrm>
            <a:off x="7930225" y="1921135"/>
            <a:ext cx="141064" cy="153888"/>
          </a:xfrm>
          <a:prstGeom prst="rect">
            <a:avLst/>
          </a:prstGeom>
          <a:noFill/>
        </p:spPr>
        <p:txBody>
          <a:bodyPr wrap="none" lIns="0" tIns="0" rIns="0" bIns="0" rtlCol="0">
            <a:spAutoFit/>
          </a:bodyPr>
          <a:lstStyle/>
          <a:p>
            <a:r>
              <a:rPr lang="en-GB" sz="1000" b="1" dirty="0">
                <a:latin typeface="Arial" panose="020B0604020202020204" pitchFamily="34" charset="0"/>
                <a:ea typeface="Aileron" charset="0"/>
                <a:cs typeface="Arial" panose="020B0604020202020204" pitchFamily="34" charset="0"/>
              </a:rPr>
              <a:t>40</a:t>
            </a:r>
          </a:p>
        </p:txBody>
      </p:sp>
      <p:sp>
        <p:nvSpPr>
          <p:cNvPr id="36" name="TextBox 35">
            <a:extLst>
              <a:ext uri="{FF2B5EF4-FFF2-40B4-BE49-F238E27FC236}">
                <a16:creationId xmlns:a16="http://schemas.microsoft.com/office/drawing/2014/main" id="{A955705A-3571-5C97-1BDB-7A22226BF6A7}"/>
              </a:ext>
            </a:extLst>
          </p:cNvPr>
          <p:cNvSpPr txBox="1"/>
          <p:nvPr/>
        </p:nvSpPr>
        <p:spPr>
          <a:xfrm>
            <a:off x="54032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20</a:t>
            </a:r>
          </a:p>
        </p:txBody>
      </p:sp>
      <p:sp>
        <p:nvSpPr>
          <p:cNvPr id="50" name="TextBox 49">
            <a:extLst>
              <a:ext uri="{FF2B5EF4-FFF2-40B4-BE49-F238E27FC236}">
                <a16:creationId xmlns:a16="http://schemas.microsoft.com/office/drawing/2014/main" id="{94317BA8-35F3-4F8B-1ADC-1EA21C792A33}"/>
              </a:ext>
            </a:extLst>
          </p:cNvPr>
          <p:cNvSpPr txBox="1"/>
          <p:nvPr/>
        </p:nvSpPr>
        <p:spPr>
          <a:xfrm>
            <a:off x="46317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40</a:t>
            </a:r>
          </a:p>
        </p:txBody>
      </p:sp>
      <p:sp>
        <p:nvSpPr>
          <p:cNvPr id="51" name="TextBox 50">
            <a:extLst>
              <a:ext uri="{FF2B5EF4-FFF2-40B4-BE49-F238E27FC236}">
                <a16:creationId xmlns:a16="http://schemas.microsoft.com/office/drawing/2014/main" id="{86B9388D-24ED-8892-FD02-3C639F5C6988}"/>
              </a:ext>
            </a:extLst>
          </p:cNvPr>
          <p:cNvSpPr txBox="1"/>
          <p:nvPr/>
        </p:nvSpPr>
        <p:spPr>
          <a:xfrm>
            <a:off x="61684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0</a:t>
            </a:r>
          </a:p>
        </p:txBody>
      </p:sp>
      <p:sp>
        <p:nvSpPr>
          <p:cNvPr id="52" name="TextBox 51">
            <a:extLst>
              <a:ext uri="{FF2B5EF4-FFF2-40B4-BE49-F238E27FC236}">
                <a16:creationId xmlns:a16="http://schemas.microsoft.com/office/drawing/2014/main" id="{F778449C-64F0-685C-B2C5-756EAAA500B3}"/>
              </a:ext>
            </a:extLst>
          </p:cNvPr>
          <p:cNvSpPr txBox="1"/>
          <p:nvPr/>
        </p:nvSpPr>
        <p:spPr>
          <a:xfrm>
            <a:off x="38792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60</a:t>
            </a:r>
          </a:p>
        </p:txBody>
      </p:sp>
      <p:sp>
        <p:nvSpPr>
          <p:cNvPr id="53" name="TextBox 52">
            <a:extLst>
              <a:ext uri="{FF2B5EF4-FFF2-40B4-BE49-F238E27FC236}">
                <a16:creationId xmlns:a16="http://schemas.microsoft.com/office/drawing/2014/main" id="{02EC00F5-D361-9619-B6F0-14A68A5A1C89}"/>
              </a:ext>
            </a:extLst>
          </p:cNvPr>
          <p:cNvSpPr txBox="1"/>
          <p:nvPr/>
        </p:nvSpPr>
        <p:spPr>
          <a:xfrm>
            <a:off x="31077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80</a:t>
            </a:r>
          </a:p>
        </p:txBody>
      </p:sp>
      <p:sp>
        <p:nvSpPr>
          <p:cNvPr id="54" name="TextBox 53">
            <a:extLst>
              <a:ext uri="{FF2B5EF4-FFF2-40B4-BE49-F238E27FC236}">
                <a16:creationId xmlns:a16="http://schemas.microsoft.com/office/drawing/2014/main" id="{906E7039-DDA7-0E03-C62F-700A17F42A8C}"/>
              </a:ext>
            </a:extLst>
          </p:cNvPr>
          <p:cNvSpPr txBox="1"/>
          <p:nvPr/>
        </p:nvSpPr>
        <p:spPr>
          <a:xfrm>
            <a:off x="2349420"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100</a:t>
            </a:r>
          </a:p>
        </p:txBody>
      </p:sp>
      <p:cxnSp>
        <p:nvCxnSpPr>
          <p:cNvPr id="57" name="Straight Connector 56">
            <a:extLst>
              <a:ext uri="{FF2B5EF4-FFF2-40B4-BE49-F238E27FC236}">
                <a16:creationId xmlns:a16="http://schemas.microsoft.com/office/drawing/2014/main" id="{DE369010-FE33-FB3D-7130-AD9B2EF53DB0}"/>
              </a:ext>
            </a:extLst>
          </p:cNvPr>
          <p:cNvCxnSpPr>
            <a:cxnSpLocks/>
          </p:cNvCxnSpPr>
          <p:nvPr/>
        </p:nvCxnSpPr>
        <p:spPr>
          <a:xfrm>
            <a:off x="2525599" y="5235798"/>
            <a:ext cx="3830751"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83B2D2F3-CE65-96E7-E9E5-30C35FD29E41}"/>
              </a:ext>
            </a:extLst>
          </p:cNvPr>
          <p:cNvCxnSpPr>
            <a:cxnSpLocks/>
          </p:cNvCxnSpPr>
          <p:nvPr/>
        </p:nvCxnSpPr>
        <p:spPr>
          <a:xfrm rot="16200000">
            <a:off x="24978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76BD4AB-53A9-BD1A-127B-C6A66F4481A3}"/>
              </a:ext>
            </a:extLst>
          </p:cNvPr>
          <p:cNvCxnSpPr>
            <a:cxnSpLocks/>
          </p:cNvCxnSpPr>
          <p:nvPr/>
        </p:nvCxnSpPr>
        <p:spPr>
          <a:xfrm rot="16200000">
            <a:off x="326617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1141FEA-54B2-476B-FA60-944F46FE91FA}"/>
              </a:ext>
            </a:extLst>
          </p:cNvPr>
          <p:cNvCxnSpPr>
            <a:cxnSpLocks/>
          </p:cNvCxnSpPr>
          <p:nvPr/>
        </p:nvCxnSpPr>
        <p:spPr>
          <a:xfrm rot="16200000">
            <a:off x="403135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B6216D0-8C66-8643-C454-AD5A433F9311}"/>
              </a:ext>
            </a:extLst>
          </p:cNvPr>
          <p:cNvCxnSpPr>
            <a:cxnSpLocks/>
          </p:cNvCxnSpPr>
          <p:nvPr/>
        </p:nvCxnSpPr>
        <p:spPr>
          <a:xfrm rot="16200000">
            <a:off x="47965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703C744F-BB18-95F5-1BE0-88123A94DC13}"/>
              </a:ext>
            </a:extLst>
          </p:cNvPr>
          <p:cNvCxnSpPr>
            <a:cxnSpLocks/>
          </p:cNvCxnSpPr>
          <p:nvPr/>
        </p:nvCxnSpPr>
        <p:spPr>
          <a:xfrm rot="16200000">
            <a:off x="55585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33BCA346-9699-60B3-9BE5-1F6B96CBDAF3}"/>
              </a:ext>
            </a:extLst>
          </p:cNvPr>
          <p:cNvSpPr/>
          <p:nvPr/>
        </p:nvSpPr>
        <p:spPr>
          <a:xfrm>
            <a:off x="5588494" y="4798283"/>
            <a:ext cx="711979"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1CCAB54A-3E4A-29AC-C873-A3AC44745E3F}"/>
              </a:ext>
            </a:extLst>
          </p:cNvPr>
          <p:cNvSpPr/>
          <p:nvPr/>
        </p:nvSpPr>
        <p:spPr>
          <a:xfrm>
            <a:off x="6290170" y="4798283"/>
            <a:ext cx="6663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44DC6F80-F1E6-07A7-7419-8B054815827B}"/>
              </a:ext>
            </a:extLst>
          </p:cNvPr>
          <p:cNvSpPr/>
          <p:nvPr/>
        </p:nvSpPr>
        <p:spPr>
          <a:xfrm>
            <a:off x="5565775" y="4306158"/>
            <a:ext cx="743215"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80BB3ABB-5A9C-4734-0964-B738148B2DBA}"/>
              </a:ext>
            </a:extLst>
          </p:cNvPr>
          <p:cNvSpPr/>
          <p:nvPr/>
        </p:nvSpPr>
        <p:spPr>
          <a:xfrm>
            <a:off x="6311090" y="4306158"/>
            <a:ext cx="4571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38D227FE-8743-E9E6-A773-74D7BA947686}"/>
              </a:ext>
            </a:extLst>
          </p:cNvPr>
          <p:cNvSpPr/>
          <p:nvPr/>
        </p:nvSpPr>
        <p:spPr>
          <a:xfrm>
            <a:off x="5159896" y="3807683"/>
            <a:ext cx="1140577"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92E3782A-F3E6-6CD3-F3F1-58F1F5FF0A92}"/>
              </a:ext>
            </a:extLst>
          </p:cNvPr>
          <p:cNvSpPr/>
          <p:nvPr/>
        </p:nvSpPr>
        <p:spPr>
          <a:xfrm>
            <a:off x="6290170" y="3807683"/>
            <a:ext cx="6663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BD6178AC-DEDF-3619-4631-F2DEFF06A590}"/>
              </a:ext>
            </a:extLst>
          </p:cNvPr>
          <p:cNvSpPr/>
          <p:nvPr/>
        </p:nvSpPr>
        <p:spPr>
          <a:xfrm>
            <a:off x="4638676" y="2817083"/>
            <a:ext cx="1661798"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4C578090-5845-45CE-2587-0F851C89EAE6}"/>
              </a:ext>
            </a:extLst>
          </p:cNvPr>
          <p:cNvSpPr/>
          <p:nvPr/>
        </p:nvSpPr>
        <p:spPr>
          <a:xfrm>
            <a:off x="6290170" y="2817083"/>
            <a:ext cx="66639"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E02123D5-9BBF-7113-C8DF-D25F116E50DE}"/>
              </a:ext>
            </a:extLst>
          </p:cNvPr>
          <p:cNvSpPr/>
          <p:nvPr/>
        </p:nvSpPr>
        <p:spPr>
          <a:xfrm>
            <a:off x="4676774" y="3309208"/>
            <a:ext cx="1623699"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FF14145E-236D-E32E-BE5D-9EBD67F4D901}"/>
              </a:ext>
            </a:extLst>
          </p:cNvPr>
          <p:cNvSpPr/>
          <p:nvPr/>
        </p:nvSpPr>
        <p:spPr>
          <a:xfrm>
            <a:off x="6253800" y="3309208"/>
            <a:ext cx="103006"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DC79DCF5-AF5F-A023-DA67-D1E4A37277F2}"/>
              </a:ext>
            </a:extLst>
          </p:cNvPr>
          <p:cNvSpPr/>
          <p:nvPr/>
        </p:nvSpPr>
        <p:spPr>
          <a:xfrm>
            <a:off x="4439816" y="2324958"/>
            <a:ext cx="1860658"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AE63DB59-F52C-905E-E459-4F8C3F53000F}"/>
              </a:ext>
            </a:extLst>
          </p:cNvPr>
          <p:cNvSpPr/>
          <p:nvPr/>
        </p:nvSpPr>
        <p:spPr>
          <a:xfrm>
            <a:off x="5451476" y="2324958"/>
            <a:ext cx="905334"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381C6511-7664-F4C4-AED8-A3C19E070EAF}"/>
              </a:ext>
            </a:extLst>
          </p:cNvPr>
          <p:cNvSpPr/>
          <p:nvPr/>
        </p:nvSpPr>
        <p:spPr>
          <a:xfrm>
            <a:off x="2639616" y="1829658"/>
            <a:ext cx="2222870" cy="37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3D3CBBCB-F5AF-B5F4-AD65-DBDA94AF081D}"/>
              </a:ext>
            </a:extLst>
          </p:cNvPr>
          <p:cNvSpPr/>
          <p:nvPr/>
        </p:nvSpPr>
        <p:spPr>
          <a:xfrm>
            <a:off x="4367808" y="1829658"/>
            <a:ext cx="1989002" cy="37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FD4C7236-7C11-71CC-DDF6-AB0308B5E50B}"/>
              </a:ext>
            </a:extLst>
          </p:cNvPr>
          <p:cNvSpPr txBox="1"/>
          <p:nvPr/>
        </p:nvSpPr>
        <p:spPr>
          <a:xfrm>
            <a:off x="5151730" y="4898744"/>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20</a:t>
            </a:r>
          </a:p>
        </p:txBody>
      </p:sp>
      <p:sp>
        <p:nvSpPr>
          <p:cNvPr id="86" name="TextBox 85">
            <a:extLst>
              <a:ext uri="{FF2B5EF4-FFF2-40B4-BE49-F238E27FC236}">
                <a16:creationId xmlns:a16="http://schemas.microsoft.com/office/drawing/2014/main" id="{FA8CC190-AC4A-0643-EA12-2700AE3620EC}"/>
              </a:ext>
            </a:extLst>
          </p:cNvPr>
          <p:cNvSpPr txBox="1"/>
          <p:nvPr/>
        </p:nvSpPr>
        <p:spPr>
          <a:xfrm>
            <a:off x="5850230" y="4898744"/>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a:t>
            </a:r>
          </a:p>
        </p:txBody>
      </p:sp>
      <p:sp>
        <p:nvSpPr>
          <p:cNvPr id="87" name="TextBox 86">
            <a:extLst>
              <a:ext uri="{FF2B5EF4-FFF2-40B4-BE49-F238E27FC236}">
                <a16:creationId xmlns:a16="http://schemas.microsoft.com/office/drawing/2014/main" id="{6F7192F3-AA0E-10C9-C087-1F1C37402F13}"/>
              </a:ext>
            </a:extLst>
          </p:cNvPr>
          <p:cNvSpPr txBox="1"/>
          <p:nvPr/>
        </p:nvSpPr>
        <p:spPr>
          <a:xfrm>
            <a:off x="5143696" y="43939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21</a:t>
            </a:r>
          </a:p>
        </p:txBody>
      </p:sp>
      <p:sp>
        <p:nvSpPr>
          <p:cNvPr id="88" name="TextBox 87">
            <a:extLst>
              <a:ext uri="{FF2B5EF4-FFF2-40B4-BE49-F238E27FC236}">
                <a16:creationId xmlns:a16="http://schemas.microsoft.com/office/drawing/2014/main" id="{43A21ED9-C1AC-D3E1-AE44-0FB42938E1A0}"/>
              </a:ext>
            </a:extLst>
          </p:cNvPr>
          <p:cNvSpPr txBox="1"/>
          <p:nvPr/>
        </p:nvSpPr>
        <p:spPr>
          <a:xfrm>
            <a:off x="5850230" y="43939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&lt;1</a:t>
            </a:r>
          </a:p>
        </p:txBody>
      </p:sp>
      <p:sp>
        <p:nvSpPr>
          <p:cNvPr id="89" name="TextBox 88">
            <a:extLst>
              <a:ext uri="{FF2B5EF4-FFF2-40B4-BE49-F238E27FC236}">
                <a16:creationId xmlns:a16="http://schemas.microsoft.com/office/drawing/2014/main" id="{E1BFA920-00C5-2C0C-9959-1A53AE31DCE9}"/>
              </a:ext>
            </a:extLst>
          </p:cNvPr>
          <p:cNvSpPr txBox="1"/>
          <p:nvPr/>
        </p:nvSpPr>
        <p:spPr>
          <a:xfrm>
            <a:off x="4721022" y="39049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31</a:t>
            </a:r>
          </a:p>
        </p:txBody>
      </p:sp>
      <p:sp>
        <p:nvSpPr>
          <p:cNvPr id="90" name="TextBox 89">
            <a:extLst>
              <a:ext uri="{FF2B5EF4-FFF2-40B4-BE49-F238E27FC236}">
                <a16:creationId xmlns:a16="http://schemas.microsoft.com/office/drawing/2014/main" id="{441130E3-06FA-9DC8-E981-EEF011302B74}"/>
              </a:ext>
            </a:extLst>
          </p:cNvPr>
          <p:cNvSpPr txBox="1"/>
          <p:nvPr/>
        </p:nvSpPr>
        <p:spPr>
          <a:xfrm>
            <a:off x="5850230" y="39049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a:t>
            </a:r>
          </a:p>
        </p:txBody>
      </p:sp>
      <p:sp>
        <p:nvSpPr>
          <p:cNvPr id="91" name="TextBox 90">
            <a:extLst>
              <a:ext uri="{FF2B5EF4-FFF2-40B4-BE49-F238E27FC236}">
                <a16:creationId xmlns:a16="http://schemas.microsoft.com/office/drawing/2014/main" id="{854F2860-EF62-2513-7605-603C5581E8DF}"/>
              </a:ext>
            </a:extLst>
          </p:cNvPr>
          <p:cNvSpPr txBox="1"/>
          <p:nvPr/>
        </p:nvSpPr>
        <p:spPr>
          <a:xfrm>
            <a:off x="4223544" y="33906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42</a:t>
            </a:r>
          </a:p>
        </p:txBody>
      </p:sp>
      <p:sp>
        <p:nvSpPr>
          <p:cNvPr id="92" name="TextBox 91">
            <a:extLst>
              <a:ext uri="{FF2B5EF4-FFF2-40B4-BE49-F238E27FC236}">
                <a16:creationId xmlns:a16="http://schemas.microsoft.com/office/drawing/2014/main" id="{A07B2A75-5D27-7757-FCA6-2555EAE18443}"/>
              </a:ext>
            </a:extLst>
          </p:cNvPr>
          <p:cNvSpPr txBox="1"/>
          <p:nvPr/>
        </p:nvSpPr>
        <p:spPr>
          <a:xfrm>
            <a:off x="5831720" y="33906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3</a:t>
            </a:r>
          </a:p>
        </p:txBody>
      </p:sp>
      <p:sp>
        <p:nvSpPr>
          <p:cNvPr id="95" name="TextBox 94">
            <a:extLst>
              <a:ext uri="{FF2B5EF4-FFF2-40B4-BE49-F238E27FC236}">
                <a16:creationId xmlns:a16="http://schemas.microsoft.com/office/drawing/2014/main" id="{1D4EC090-2297-18AC-45E4-2D812E7E539F}"/>
              </a:ext>
            </a:extLst>
          </p:cNvPr>
          <p:cNvSpPr txBox="1"/>
          <p:nvPr/>
        </p:nvSpPr>
        <p:spPr>
          <a:xfrm>
            <a:off x="4189040" y="29016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43</a:t>
            </a:r>
          </a:p>
        </p:txBody>
      </p:sp>
      <p:sp>
        <p:nvSpPr>
          <p:cNvPr id="96" name="TextBox 95">
            <a:extLst>
              <a:ext uri="{FF2B5EF4-FFF2-40B4-BE49-F238E27FC236}">
                <a16:creationId xmlns:a16="http://schemas.microsoft.com/office/drawing/2014/main" id="{8EE5E894-ACB3-A9E0-F35B-0E52C31471D2}"/>
              </a:ext>
            </a:extLst>
          </p:cNvPr>
          <p:cNvSpPr txBox="1"/>
          <p:nvPr/>
        </p:nvSpPr>
        <p:spPr>
          <a:xfrm>
            <a:off x="5850230" y="29016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a:t>
            </a:r>
          </a:p>
        </p:txBody>
      </p:sp>
      <p:sp>
        <p:nvSpPr>
          <p:cNvPr id="97" name="TextBox 96">
            <a:extLst>
              <a:ext uri="{FF2B5EF4-FFF2-40B4-BE49-F238E27FC236}">
                <a16:creationId xmlns:a16="http://schemas.microsoft.com/office/drawing/2014/main" id="{40E5DC4B-1874-3984-3BEE-BD584AD4EAE9}"/>
              </a:ext>
            </a:extLst>
          </p:cNvPr>
          <p:cNvSpPr txBox="1"/>
          <p:nvPr/>
        </p:nvSpPr>
        <p:spPr>
          <a:xfrm>
            <a:off x="4021408" y="24190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50</a:t>
            </a:r>
          </a:p>
        </p:txBody>
      </p:sp>
      <p:sp>
        <p:nvSpPr>
          <p:cNvPr id="98" name="TextBox 97">
            <a:extLst>
              <a:ext uri="{FF2B5EF4-FFF2-40B4-BE49-F238E27FC236}">
                <a16:creationId xmlns:a16="http://schemas.microsoft.com/office/drawing/2014/main" id="{E7AB1E27-BE15-B2F4-70FF-3AA0B0AADECA}"/>
              </a:ext>
            </a:extLst>
          </p:cNvPr>
          <p:cNvSpPr txBox="1"/>
          <p:nvPr/>
        </p:nvSpPr>
        <p:spPr>
          <a:xfrm>
            <a:off x="5019044" y="241906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23</a:t>
            </a:r>
          </a:p>
        </p:txBody>
      </p:sp>
      <p:sp>
        <p:nvSpPr>
          <p:cNvPr id="99" name="TextBox 98">
            <a:extLst>
              <a:ext uri="{FF2B5EF4-FFF2-40B4-BE49-F238E27FC236}">
                <a16:creationId xmlns:a16="http://schemas.microsoft.com/office/drawing/2014/main" id="{84B9F712-19E4-47BD-AE23-AD30DB6101D3}"/>
              </a:ext>
            </a:extLst>
          </p:cNvPr>
          <p:cNvSpPr txBox="1"/>
          <p:nvPr/>
        </p:nvSpPr>
        <p:spPr>
          <a:xfrm>
            <a:off x="2207184" y="19301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96</a:t>
            </a:r>
          </a:p>
        </p:txBody>
      </p:sp>
      <p:sp>
        <p:nvSpPr>
          <p:cNvPr id="100" name="TextBox 99">
            <a:extLst>
              <a:ext uri="{FF2B5EF4-FFF2-40B4-BE49-F238E27FC236}">
                <a16:creationId xmlns:a16="http://schemas.microsoft.com/office/drawing/2014/main" id="{411D43E2-355D-A660-B2F4-A7C7DA72E14C}"/>
              </a:ext>
            </a:extLst>
          </p:cNvPr>
          <p:cNvSpPr txBox="1"/>
          <p:nvPr/>
        </p:nvSpPr>
        <p:spPr>
          <a:xfrm>
            <a:off x="3934497" y="1930119"/>
            <a:ext cx="375762"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52</a:t>
            </a:r>
          </a:p>
        </p:txBody>
      </p:sp>
      <p:cxnSp>
        <p:nvCxnSpPr>
          <p:cNvPr id="65" name="Straight Connector 64">
            <a:extLst>
              <a:ext uri="{FF2B5EF4-FFF2-40B4-BE49-F238E27FC236}">
                <a16:creationId xmlns:a16="http://schemas.microsoft.com/office/drawing/2014/main" id="{5A6B552F-ED74-131F-D1F3-1390D8E3CDD6}"/>
              </a:ext>
            </a:extLst>
          </p:cNvPr>
          <p:cNvCxnSpPr>
            <a:cxnSpLocks/>
          </p:cNvCxnSpPr>
          <p:nvPr/>
        </p:nvCxnSpPr>
        <p:spPr>
          <a:xfrm flipV="1">
            <a:off x="6358898" y="1772816"/>
            <a:ext cx="0" cy="352702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87F4F838-E88A-9773-5420-B6E93DE0A1CC}"/>
              </a:ext>
            </a:extLst>
          </p:cNvPr>
          <p:cNvSpPr txBox="1"/>
          <p:nvPr/>
        </p:nvSpPr>
        <p:spPr>
          <a:xfrm>
            <a:off x="63176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0</a:t>
            </a:r>
          </a:p>
        </p:txBody>
      </p:sp>
      <p:cxnSp>
        <p:nvCxnSpPr>
          <p:cNvPr id="104" name="Straight Connector 103">
            <a:extLst>
              <a:ext uri="{FF2B5EF4-FFF2-40B4-BE49-F238E27FC236}">
                <a16:creationId xmlns:a16="http://schemas.microsoft.com/office/drawing/2014/main" id="{07F13681-0088-6F3C-9019-1F98F2A9F8F7}"/>
              </a:ext>
            </a:extLst>
          </p:cNvPr>
          <p:cNvCxnSpPr>
            <a:cxnSpLocks/>
          </p:cNvCxnSpPr>
          <p:nvPr/>
        </p:nvCxnSpPr>
        <p:spPr>
          <a:xfrm>
            <a:off x="6505337" y="5235798"/>
            <a:ext cx="3751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B9A15A68-8EB5-7291-F7A9-9367012206E5}"/>
              </a:ext>
            </a:extLst>
          </p:cNvPr>
          <p:cNvSpPr txBox="1"/>
          <p:nvPr/>
        </p:nvSpPr>
        <p:spPr>
          <a:xfrm>
            <a:off x="70701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20</a:t>
            </a:r>
          </a:p>
        </p:txBody>
      </p:sp>
      <p:cxnSp>
        <p:nvCxnSpPr>
          <p:cNvPr id="106" name="Straight Connector 105">
            <a:extLst>
              <a:ext uri="{FF2B5EF4-FFF2-40B4-BE49-F238E27FC236}">
                <a16:creationId xmlns:a16="http://schemas.microsoft.com/office/drawing/2014/main" id="{6FE7551C-B885-C29A-37A4-B65B4398E12D}"/>
              </a:ext>
            </a:extLst>
          </p:cNvPr>
          <p:cNvCxnSpPr>
            <a:cxnSpLocks/>
          </p:cNvCxnSpPr>
          <p:nvPr/>
        </p:nvCxnSpPr>
        <p:spPr>
          <a:xfrm rot="16200000">
            <a:off x="72254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12866C3A-2BE7-A253-24B8-5506ACF9C9A1}"/>
              </a:ext>
            </a:extLst>
          </p:cNvPr>
          <p:cNvSpPr txBox="1"/>
          <p:nvPr/>
        </p:nvSpPr>
        <p:spPr>
          <a:xfrm>
            <a:off x="78194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40</a:t>
            </a:r>
          </a:p>
        </p:txBody>
      </p:sp>
      <p:cxnSp>
        <p:nvCxnSpPr>
          <p:cNvPr id="108" name="Straight Connector 107">
            <a:extLst>
              <a:ext uri="{FF2B5EF4-FFF2-40B4-BE49-F238E27FC236}">
                <a16:creationId xmlns:a16="http://schemas.microsoft.com/office/drawing/2014/main" id="{ABEE2BAB-70C2-99D9-CB39-7147400ED230}"/>
              </a:ext>
            </a:extLst>
          </p:cNvPr>
          <p:cNvCxnSpPr>
            <a:cxnSpLocks/>
          </p:cNvCxnSpPr>
          <p:nvPr/>
        </p:nvCxnSpPr>
        <p:spPr>
          <a:xfrm rot="16200000">
            <a:off x="79747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2972054-0691-11DC-36B4-19B023BF3F70}"/>
              </a:ext>
            </a:extLst>
          </p:cNvPr>
          <p:cNvSpPr txBox="1"/>
          <p:nvPr/>
        </p:nvSpPr>
        <p:spPr>
          <a:xfrm>
            <a:off x="85687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60</a:t>
            </a:r>
          </a:p>
        </p:txBody>
      </p:sp>
      <p:cxnSp>
        <p:nvCxnSpPr>
          <p:cNvPr id="110" name="Straight Connector 109">
            <a:extLst>
              <a:ext uri="{FF2B5EF4-FFF2-40B4-BE49-F238E27FC236}">
                <a16:creationId xmlns:a16="http://schemas.microsoft.com/office/drawing/2014/main" id="{D215F9D0-BC6D-DB77-6577-DE1B0258EF88}"/>
              </a:ext>
            </a:extLst>
          </p:cNvPr>
          <p:cNvCxnSpPr>
            <a:cxnSpLocks/>
          </p:cNvCxnSpPr>
          <p:nvPr/>
        </p:nvCxnSpPr>
        <p:spPr>
          <a:xfrm rot="16200000">
            <a:off x="87240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CE3DF5D0-D9DD-BA6E-C8BA-A86707C87EB5}"/>
              </a:ext>
            </a:extLst>
          </p:cNvPr>
          <p:cNvSpPr txBox="1"/>
          <p:nvPr/>
        </p:nvSpPr>
        <p:spPr>
          <a:xfrm>
            <a:off x="9318069"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80</a:t>
            </a:r>
          </a:p>
        </p:txBody>
      </p:sp>
      <p:cxnSp>
        <p:nvCxnSpPr>
          <p:cNvPr id="112" name="Straight Connector 111">
            <a:extLst>
              <a:ext uri="{FF2B5EF4-FFF2-40B4-BE49-F238E27FC236}">
                <a16:creationId xmlns:a16="http://schemas.microsoft.com/office/drawing/2014/main" id="{BE6747D6-4C86-48DB-26AE-5D2080DE9A5E}"/>
              </a:ext>
            </a:extLst>
          </p:cNvPr>
          <p:cNvCxnSpPr>
            <a:cxnSpLocks/>
          </p:cNvCxnSpPr>
          <p:nvPr/>
        </p:nvCxnSpPr>
        <p:spPr>
          <a:xfrm rot="16200000">
            <a:off x="9473300"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D8C6B295-DD32-FC80-C2F4-B526D9B9782B}"/>
              </a:ext>
            </a:extLst>
          </p:cNvPr>
          <p:cNvSpPr txBox="1"/>
          <p:nvPr/>
        </p:nvSpPr>
        <p:spPr>
          <a:xfrm>
            <a:off x="10064194" y="5318829"/>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effectLst/>
                <a:uLnTx/>
                <a:uFillTx/>
                <a:latin typeface="Arial" panose="020B0604020202020204"/>
                <a:ea typeface="+mn-ea"/>
                <a:cs typeface="+mn-cs"/>
              </a:rPr>
              <a:t>100</a:t>
            </a:r>
          </a:p>
        </p:txBody>
      </p:sp>
      <p:cxnSp>
        <p:nvCxnSpPr>
          <p:cNvPr id="114" name="Straight Connector 113">
            <a:extLst>
              <a:ext uri="{FF2B5EF4-FFF2-40B4-BE49-F238E27FC236}">
                <a16:creationId xmlns:a16="http://schemas.microsoft.com/office/drawing/2014/main" id="{4A21C79A-33BE-E05C-5A31-1B0EC0AD9333}"/>
              </a:ext>
            </a:extLst>
          </p:cNvPr>
          <p:cNvCxnSpPr>
            <a:cxnSpLocks/>
          </p:cNvCxnSpPr>
          <p:nvPr/>
        </p:nvCxnSpPr>
        <p:spPr>
          <a:xfrm rot="16200000">
            <a:off x="10219425" y="5267821"/>
            <a:ext cx="6404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0FEB419A-9E66-BEAD-ADBA-AD3D1C3D2C4D}"/>
              </a:ext>
            </a:extLst>
          </p:cNvPr>
          <p:cNvSpPr/>
          <p:nvPr/>
        </p:nvSpPr>
        <p:spPr>
          <a:xfrm>
            <a:off x="6531470" y="4798283"/>
            <a:ext cx="478475"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986DF18E-2CC6-33D4-7AB2-0F34C78BE3D5}"/>
              </a:ext>
            </a:extLst>
          </p:cNvPr>
          <p:cNvSpPr/>
          <p:nvPr/>
        </p:nvSpPr>
        <p:spPr>
          <a:xfrm>
            <a:off x="6506070" y="4798283"/>
            <a:ext cx="3600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C46BF0F3-F48C-B192-066B-0E80C4C6D3D5}"/>
              </a:ext>
            </a:extLst>
          </p:cNvPr>
          <p:cNvSpPr/>
          <p:nvPr/>
        </p:nvSpPr>
        <p:spPr>
          <a:xfrm>
            <a:off x="6505576" y="4306158"/>
            <a:ext cx="285962"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CE872037-13DA-5D11-9BD7-EBE2CEE86CC7}"/>
              </a:ext>
            </a:extLst>
          </p:cNvPr>
          <p:cNvSpPr/>
          <p:nvPr/>
        </p:nvSpPr>
        <p:spPr>
          <a:xfrm>
            <a:off x="6531469" y="3804508"/>
            <a:ext cx="666987"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017CF603-F7EC-21C1-6F5E-58F8063C7486}"/>
              </a:ext>
            </a:extLst>
          </p:cNvPr>
          <p:cNvSpPr/>
          <p:nvPr/>
        </p:nvSpPr>
        <p:spPr>
          <a:xfrm>
            <a:off x="6506070" y="3804508"/>
            <a:ext cx="3600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0" name="TextBox 119">
            <a:extLst>
              <a:ext uri="{FF2B5EF4-FFF2-40B4-BE49-F238E27FC236}">
                <a16:creationId xmlns:a16="http://schemas.microsoft.com/office/drawing/2014/main" id="{CEC51B51-4E0E-131C-1424-84355C501888}"/>
              </a:ext>
            </a:extLst>
          </p:cNvPr>
          <p:cNvSpPr txBox="1"/>
          <p:nvPr/>
        </p:nvSpPr>
        <p:spPr>
          <a:xfrm>
            <a:off x="6596355" y="48987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&lt;1</a:t>
            </a:r>
          </a:p>
        </p:txBody>
      </p:sp>
      <p:sp>
        <p:nvSpPr>
          <p:cNvPr id="121" name="TextBox 120">
            <a:extLst>
              <a:ext uri="{FF2B5EF4-FFF2-40B4-BE49-F238E27FC236}">
                <a16:creationId xmlns:a16="http://schemas.microsoft.com/office/drawing/2014/main" id="{89EA3A03-DD3C-2B4B-D565-170B20FE3015}"/>
              </a:ext>
            </a:extLst>
          </p:cNvPr>
          <p:cNvSpPr txBox="1"/>
          <p:nvPr/>
        </p:nvSpPr>
        <p:spPr>
          <a:xfrm>
            <a:off x="6843412" y="439391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7</a:t>
            </a:r>
          </a:p>
        </p:txBody>
      </p:sp>
      <p:sp>
        <p:nvSpPr>
          <p:cNvPr id="122" name="TextBox 121">
            <a:extLst>
              <a:ext uri="{FF2B5EF4-FFF2-40B4-BE49-F238E27FC236}">
                <a16:creationId xmlns:a16="http://schemas.microsoft.com/office/drawing/2014/main" id="{2FF9542B-E2FE-6E1B-5A13-2EF0FEF6F939}"/>
              </a:ext>
            </a:extLst>
          </p:cNvPr>
          <p:cNvSpPr txBox="1"/>
          <p:nvPr/>
        </p:nvSpPr>
        <p:spPr>
          <a:xfrm>
            <a:off x="7113880" y="48987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13</a:t>
            </a:r>
          </a:p>
        </p:txBody>
      </p:sp>
      <p:sp>
        <p:nvSpPr>
          <p:cNvPr id="123" name="TextBox 122">
            <a:extLst>
              <a:ext uri="{FF2B5EF4-FFF2-40B4-BE49-F238E27FC236}">
                <a16:creationId xmlns:a16="http://schemas.microsoft.com/office/drawing/2014/main" id="{D969B8A4-C887-D31C-EC46-48A5757EFCCA}"/>
              </a:ext>
            </a:extLst>
          </p:cNvPr>
          <p:cNvSpPr txBox="1"/>
          <p:nvPr/>
        </p:nvSpPr>
        <p:spPr>
          <a:xfrm>
            <a:off x="6596355" y="39049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&lt;1</a:t>
            </a:r>
          </a:p>
        </p:txBody>
      </p:sp>
      <p:sp>
        <p:nvSpPr>
          <p:cNvPr id="124" name="TextBox 123">
            <a:extLst>
              <a:ext uri="{FF2B5EF4-FFF2-40B4-BE49-F238E27FC236}">
                <a16:creationId xmlns:a16="http://schemas.microsoft.com/office/drawing/2014/main" id="{13916FDD-E85F-0960-A7C9-917FBE33C466}"/>
              </a:ext>
            </a:extLst>
          </p:cNvPr>
          <p:cNvSpPr txBox="1"/>
          <p:nvPr/>
        </p:nvSpPr>
        <p:spPr>
          <a:xfrm>
            <a:off x="7264238" y="39049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18</a:t>
            </a:r>
          </a:p>
        </p:txBody>
      </p:sp>
      <p:sp>
        <p:nvSpPr>
          <p:cNvPr id="125" name="Rectangle 124">
            <a:extLst>
              <a:ext uri="{FF2B5EF4-FFF2-40B4-BE49-F238E27FC236}">
                <a16:creationId xmlns:a16="http://schemas.microsoft.com/office/drawing/2014/main" id="{34197343-5202-B66A-9D7D-30BC4A38BF30}"/>
              </a:ext>
            </a:extLst>
          </p:cNvPr>
          <p:cNvSpPr/>
          <p:nvPr/>
        </p:nvSpPr>
        <p:spPr>
          <a:xfrm>
            <a:off x="6645170" y="3312383"/>
            <a:ext cx="1097749"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AC7B0AA0-B894-5024-9007-6A3D66786AAC}"/>
              </a:ext>
            </a:extLst>
          </p:cNvPr>
          <p:cNvSpPr/>
          <p:nvPr/>
        </p:nvSpPr>
        <p:spPr>
          <a:xfrm>
            <a:off x="6506070" y="3312383"/>
            <a:ext cx="20588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7" name="TextBox 126">
            <a:extLst>
              <a:ext uri="{FF2B5EF4-FFF2-40B4-BE49-F238E27FC236}">
                <a16:creationId xmlns:a16="http://schemas.microsoft.com/office/drawing/2014/main" id="{C05E7B34-9ABC-DD59-2815-65CAAC10750E}"/>
              </a:ext>
            </a:extLst>
          </p:cNvPr>
          <p:cNvSpPr txBox="1"/>
          <p:nvPr/>
        </p:nvSpPr>
        <p:spPr>
          <a:xfrm>
            <a:off x="6767440" y="339061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a:t>
            </a:r>
          </a:p>
        </p:txBody>
      </p:sp>
      <p:sp>
        <p:nvSpPr>
          <p:cNvPr id="128" name="TextBox 127">
            <a:extLst>
              <a:ext uri="{FF2B5EF4-FFF2-40B4-BE49-F238E27FC236}">
                <a16:creationId xmlns:a16="http://schemas.microsoft.com/office/drawing/2014/main" id="{631B67C9-03E7-8D27-CCD1-C8FA18939E90}"/>
              </a:ext>
            </a:extLst>
          </p:cNvPr>
          <p:cNvSpPr txBox="1"/>
          <p:nvPr/>
        </p:nvSpPr>
        <p:spPr>
          <a:xfrm>
            <a:off x="7835709" y="339061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33</a:t>
            </a:r>
          </a:p>
        </p:txBody>
      </p:sp>
      <p:sp>
        <p:nvSpPr>
          <p:cNvPr id="129" name="Rectangle 128">
            <a:extLst>
              <a:ext uri="{FF2B5EF4-FFF2-40B4-BE49-F238E27FC236}">
                <a16:creationId xmlns:a16="http://schemas.microsoft.com/office/drawing/2014/main" id="{B306E734-E1B3-14C4-C76C-DFCB6FEF9C22}"/>
              </a:ext>
            </a:extLst>
          </p:cNvPr>
          <p:cNvSpPr/>
          <p:nvPr/>
        </p:nvSpPr>
        <p:spPr>
          <a:xfrm>
            <a:off x="6506070" y="2817083"/>
            <a:ext cx="790080"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0" name="TextBox 129">
            <a:extLst>
              <a:ext uri="{FF2B5EF4-FFF2-40B4-BE49-F238E27FC236}">
                <a16:creationId xmlns:a16="http://schemas.microsoft.com/office/drawing/2014/main" id="{9B6206D8-B435-C39C-4081-D4A1DE082581}"/>
              </a:ext>
            </a:extLst>
          </p:cNvPr>
          <p:cNvSpPr txBox="1"/>
          <p:nvPr/>
        </p:nvSpPr>
        <p:spPr>
          <a:xfrm>
            <a:off x="7385945" y="29016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21</a:t>
            </a:r>
          </a:p>
        </p:txBody>
      </p:sp>
      <p:sp>
        <p:nvSpPr>
          <p:cNvPr id="131" name="Rectangle 130">
            <a:extLst>
              <a:ext uri="{FF2B5EF4-FFF2-40B4-BE49-F238E27FC236}">
                <a16:creationId xmlns:a16="http://schemas.microsoft.com/office/drawing/2014/main" id="{9C4B83DB-7107-7F06-1E20-2BE6DAFEB31E}"/>
              </a:ext>
            </a:extLst>
          </p:cNvPr>
          <p:cNvSpPr/>
          <p:nvPr/>
        </p:nvSpPr>
        <p:spPr>
          <a:xfrm>
            <a:off x="6645171" y="2318608"/>
            <a:ext cx="428730"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1927618F-A75D-175A-F5FF-152FEDD8B780}"/>
              </a:ext>
            </a:extLst>
          </p:cNvPr>
          <p:cNvSpPr/>
          <p:nvPr/>
        </p:nvSpPr>
        <p:spPr>
          <a:xfrm>
            <a:off x="6506070" y="2318608"/>
            <a:ext cx="20588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3" name="TextBox 132">
            <a:extLst>
              <a:ext uri="{FF2B5EF4-FFF2-40B4-BE49-F238E27FC236}">
                <a16:creationId xmlns:a16="http://schemas.microsoft.com/office/drawing/2014/main" id="{25BD47E0-B1A2-7A5C-B131-99B26EA5BE46}"/>
              </a:ext>
            </a:extLst>
          </p:cNvPr>
          <p:cNvSpPr txBox="1"/>
          <p:nvPr/>
        </p:nvSpPr>
        <p:spPr>
          <a:xfrm>
            <a:off x="6767440" y="23968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5</a:t>
            </a:r>
          </a:p>
        </p:txBody>
      </p:sp>
      <p:sp>
        <p:nvSpPr>
          <p:cNvPr id="134" name="TextBox 133">
            <a:extLst>
              <a:ext uri="{FF2B5EF4-FFF2-40B4-BE49-F238E27FC236}">
                <a16:creationId xmlns:a16="http://schemas.microsoft.com/office/drawing/2014/main" id="{7D839ABB-FB10-9591-079D-D9743D8F5EEC}"/>
              </a:ext>
            </a:extLst>
          </p:cNvPr>
          <p:cNvSpPr txBox="1"/>
          <p:nvPr/>
        </p:nvSpPr>
        <p:spPr>
          <a:xfrm>
            <a:off x="7143202" y="2396844"/>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15</a:t>
            </a:r>
          </a:p>
        </p:txBody>
      </p:sp>
      <p:sp>
        <p:nvSpPr>
          <p:cNvPr id="138" name="Rectangle 137">
            <a:extLst>
              <a:ext uri="{FF2B5EF4-FFF2-40B4-BE49-F238E27FC236}">
                <a16:creationId xmlns:a16="http://schemas.microsoft.com/office/drawing/2014/main" id="{843B9A52-2614-69AE-F511-8711CABD2A4A}"/>
              </a:ext>
            </a:extLst>
          </p:cNvPr>
          <p:cNvSpPr/>
          <p:nvPr/>
        </p:nvSpPr>
        <p:spPr>
          <a:xfrm>
            <a:off x="6645170" y="1820133"/>
            <a:ext cx="3222730" cy="378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645BAD69-2FAC-58BB-7974-AE27C18C0887}"/>
              </a:ext>
            </a:extLst>
          </p:cNvPr>
          <p:cNvSpPr/>
          <p:nvPr/>
        </p:nvSpPr>
        <p:spPr>
          <a:xfrm>
            <a:off x="6506070" y="1820133"/>
            <a:ext cx="1507630" cy="37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0" name="TextBox 139">
            <a:extLst>
              <a:ext uri="{FF2B5EF4-FFF2-40B4-BE49-F238E27FC236}">
                <a16:creationId xmlns:a16="http://schemas.microsoft.com/office/drawing/2014/main" id="{22F33AB5-DC43-9AAD-F07D-5A0DDFE39793}"/>
              </a:ext>
            </a:extLst>
          </p:cNvPr>
          <p:cNvSpPr txBox="1"/>
          <p:nvPr/>
        </p:nvSpPr>
        <p:spPr>
          <a:xfrm>
            <a:off x="8085002" y="18983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40</a:t>
            </a:r>
          </a:p>
        </p:txBody>
      </p:sp>
      <p:sp>
        <p:nvSpPr>
          <p:cNvPr id="141" name="TextBox 140">
            <a:extLst>
              <a:ext uri="{FF2B5EF4-FFF2-40B4-BE49-F238E27FC236}">
                <a16:creationId xmlns:a16="http://schemas.microsoft.com/office/drawing/2014/main" id="{1BADFF83-0966-F11A-6A2F-03B825B4D350}"/>
              </a:ext>
            </a:extLst>
          </p:cNvPr>
          <p:cNvSpPr txBox="1"/>
          <p:nvPr/>
        </p:nvSpPr>
        <p:spPr>
          <a:xfrm>
            <a:off x="9965840" y="1898369"/>
            <a:ext cx="375762" cy="18466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n-ea"/>
                <a:cs typeface="+mn-cs"/>
              </a:rPr>
              <a:t>88</a:t>
            </a:r>
          </a:p>
        </p:txBody>
      </p:sp>
      <p:cxnSp>
        <p:nvCxnSpPr>
          <p:cNvPr id="102" name="Straight Connector 101">
            <a:extLst>
              <a:ext uri="{FF2B5EF4-FFF2-40B4-BE49-F238E27FC236}">
                <a16:creationId xmlns:a16="http://schemas.microsoft.com/office/drawing/2014/main" id="{F04CCB75-E741-AF99-FA3A-F3E25C9375DB}"/>
              </a:ext>
            </a:extLst>
          </p:cNvPr>
          <p:cNvCxnSpPr>
            <a:cxnSpLocks/>
          </p:cNvCxnSpPr>
          <p:nvPr/>
        </p:nvCxnSpPr>
        <p:spPr>
          <a:xfrm flipV="1">
            <a:off x="6508123" y="1772816"/>
            <a:ext cx="0" cy="352702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62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77493-CA6E-4A9E-89D5-161D0D6E1F38}"/>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5" name="Content Placeholder 4">
            <a:extLst>
              <a:ext uri="{FF2B5EF4-FFF2-40B4-BE49-F238E27FC236}">
                <a16:creationId xmlns:a16="http://schemas.microsoft.com/office/drawing/2014/main" id="{F716AB22-B907-4673-8715-668F5BCD15EF}"/>
              </a:ext>
            </a:extLst>
          </p:cNvPr>
          <p:cNvSpPr>
            <a:spLocks noGrp="1"/>
          </p:cNvSpPr>
          <p:nvPr>
            <p:ph sz="quarter" idx="15"/>
          </p:nvPr>
        </p:nvSpPr>
        <p:spPr>
          <a:xfrm>
            <a:off x="619200" y="6356350"/>
            <a:ext cx="10444368" cy="365125"/>
          </a:xfrm>
        </p:spPr>
        <p:txBody>
          <a:bodyPr anchor="b" anchorCtr="0"/>
          <a:lstStyle/>
          <a:p>
            <a:pPr>
              <a:lnSpc>
                <a:spcPct val="90000"/>
              </a:lnSpc>
              <a:spcBef>
                <a:spcPts val="0"/>
              </a:spcBef>
              <a:spcAft>
                <a:spcPts val="300"/>
              </a:spcAft>
            </a:pPr>
            <a:r>
              <a:rPr lang="en-GB" sz="1100" dirty="0">
                <a:solidFill>
                  <a:schemeClr val="tx2"/>
                </a:solidFill>
              </a:rPr>
              <a:t>AR, androgen receptor; ATM, ataxia telangiectasia mutated; BID, twice daily; BID, twice a day; </a:t>
            </a:r>
            <a:r>
              <a:rPr lang="en-GB" sz="1100" spc="0" dirty="0">
                <a:solidFill>
                  <a:schemeClr val="tx2"/>
                </a:solidFill>
                <a:latin typeface="Arial" panose="020B0604020202020204"/>
              </a:rPr>
              <a:t>BRCA, breast cancer gene 1/2; </a:t>
            </a:r>
            <a:r>
              <a:rPr lang="en-GB" sz="1100" dirty="0">
                <a:solidFill>
                  <a:schemeClr val="tx2"/>
                </a:solidFill>
              </a:rPr>
              <a:t>CDK12, cyclin-dependent kinase 12; CHEK2, checkpoint kinase 2; CRPC, castration-resistant prostate cancer; ECOG PS, Eastern Cooperative Oncology Group performance status; HRR, homologous recombination repair; mCRPC, metastatic CRPC; MRI, magnetic resonance imaging; ORR, objective response rate; PARP, poly (ADP-ribose) polymerase; PALB2, partner and localiser of BRCA2; PC, prostate cancer; PCWG3, prostate cancer working group 3; PSA, prostate specific antigen; RECIST, Response Evaluation Criteria in Solid Tumours version 1.1</a:t>
            </a:r>
          </a:p>
          <a:p>
            <a:pPr>
              <a:lnSpc>
                <a:spcPct val="90000"/>
              </a:lnSpc>
              <a:spcBef>
                <a:spcPts val="0"/>
              </a:spcBef>
              <a:spcAft>
                <a:spcPts val="300"/>
              </a:spcAft>
            </a:pPr>
            <a:r>
              <a:rPr lang="en-GB" sz="1100" dirty="0">
                <a:solidFill>
                  <a:schemeClr val="tx2"/>
                </a:solidFill>
              </a:rPr>
              <a:t>Abida W, et al. ESMO 2019, abstract 2754 (poster discussion); Abida W, et al. J Clin Oncol. 2020;38:3763-72 (Supplementary appendix)</a:t>
            </a:r>
          </a:p>
        </p:txBody>
      </p:sp>
      <p:sp>
        <p:nvSpPr>
          <p:cNvPr id="3" name="Title 2">
            <a:extLst>
              <a:ext uri="{FF2B5EF4-FFF2-40B4-BE49-F238E27FC236}">
                <a16:creationId xmlns:a16="http://schemas.microsoft.com/office/drawing/2014/main" id="{52EC12AF-B6EB-410A-ACC8-5EB14794EEA9}"/>
              </a:ext>
            </a:extLst>
          </p:cNvPr>
          <p:cNvSpPr>
            <a:spLocks noGrp="1"/>
          </p:cNvSpPr>
          <p:nvPr>
            <p:ph type="title"/>
          </p:nvPr>
        </p:nvSpPr>
        <p:spPr/>
        <p:txBody>
          <a:bodyPr/>
          <a:lstStyle/>
          <a:p>
            <a:r>
              <a:rPr lang="en-GB" dirty="0"/>
              <a:t>TRITON2: open label, single-arm, phase 2 study of rucaparib in </a:t>
            </a:r>
            <a:r>
              <a:rPr lang="en-GB" cap="none" dirty="0"/>
              <a:t>m</a:t>
            </a:r>
            <a:r>
              <a:rPr lang="en-GB" dirty="0"/>
              <a:t>CRPC patients </a:t>
            </a:r>
            <a:r>
              <a:rPr lang="en-GB" altLang="en-US" sz="2400" dirty="0"/>
              <a:t>(registrational study)</a:t>
            </a:r>
            <a:endParaRPr lang="en-GB" dirty="0"/>
          </a:p>
        </p:txBody>
      </p:sp>
      <p:sp>
        <p:nvSpPr>
          <p:cNvPr id="23" name="Line 5">
            <a:extLst>
              <a:ext uri="{FF2B5EF4-FFF2-40B4-BE49-F238E27FC236}">
                <a16:creationId xmlns:a16="http://schemas.microsoft.com/office/drawing/2014/main" id="{217D4735-8A5A-684A-9818-4E075A940960}"/>
              </a:ext>
            </a:extLst>
          </p:cNvPr>
          <p:cNvSpPr>
            <a:spLocks noChangeShapeType="1"/>
          </p:cNvSpPr>
          <p:nvPr/>
        </p:nvSpPr>
        <p:spPr bwMode="auto">
          <a:xfrm rot="5400000">
            <a:off x="8511637" y="2908678"/>
            <a:ext cx="1723697"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7" name="Rounded Rectangle 23">
            <a:extLst>
              <a:ext uri="{FF2B5EF4-FFF2-40B4-BE49-F238E27FC236}">
                <a16:creationId xmlns:a16="http://schemas.microsoft.com/office/drawing/2014/main" id="{629E7604-0874-4E48-B62E-484C5643B9E3}"/>
              </a:ext>
            </a:extLst>
          </p:cNvPr>
          <p:cNvSpPr/>
          <p:nvPr/>
        </p:nvSpPr>
        <p:spPr>
          <a:xfrm>
            <a:off x="8502571" y="1340768"/>
            <a:ext cx="1741830" cy="492438"/>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Treatment</a:t>
            </a:r>
          </a:p>
          <a:p>
            <a:pPr algn="ctr">
              <a:buClr>
                <a:srgbClr val="03C74F"/>
              </a:buClr>
              <a:defRPr/>
            </a:pPr>
            <a:r>
              <a:rPr lang="en-GB" sz="1300" dirty="0">
                <a:solidFill>
                  <a:schemeClr val="tx1"/>
                </a:solidFill>
                <a:latin typeface="Arial" panose="020B0604020202020204" pitchFamily="34" charset="0"/>
                <a:ea typeface="ＭＳ Ｐゴシック" charset="-128"/>
                <a:cs typeface="Arial" panose="020B0604020202020204" pitchFamily="34" charset="0"/>
              </a:rPr>
              <a:t>28-day cycles</a:t>
            </a:r>
            <a:endParaRPr lang="en-GB" sz="1300" dirty="0">
              <a:solidFill>
                <a:schemeClr val="tx1"/>
              </a:solidFill>
              <a:latin typeface="Arial" panose="020B0604020202020204" pitchFamily="34" charset="0"/>
              <a:cs typeface="Arial" panose="020B0604020202020204" pitchFamily="34" charset="0"/>
            </a:endParaRPr>
          </a:p>
        </p:txBody>
      </p:sp>
      <p:sp>
        <p:nvSpPr>
          <p:cNvPr id="48" name="Rounded Rectangle 14">
            <a:extLst>
              <a:ext uri="{FF2B5EF4-FFF2-40B4-BE49-F238E27FC236}">
                <a16:creationId xmlns:a16="http://schemas.microsoft.com/office/drawing/2014/main" id="{93004E02-E67A-444C-85F4-C25E6CBB0AA6}"/>
              </a:ext>
            </a:extLst>
          </p:cNvPr>
          <p:cNvSpPr/>
          <p:nvPr/>
        </p:nvSpPr>
        <p:spPr>
          <a:xfrm>
            <a:off x="1271464" y="4365104"/>
            <a:ext cx="8352928" cy="721572"/>
          </a:xfrm>
          <a:prstGeom prst="roundRect">
            <a:avLst>
              <a:gd name="adj" fmla="val 18613"/>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buClr>
                <a:srgbClr val="03C74F"/>
              </a:buClr>
              <a:defRPr/>
            </a:pPr>
            <a:r>
              <a:rPr lang="en-GB" sz="1200" b="1" dirty="0">
                <a:solidFill>
                  <a:schemeClr val="accent1"/>
                </a:solidFill>
                <a:latin typeface="Arial" panose="020B0604020202020204" pitchFamily="34" charset="0"/>
                <a:ea typeface="ＭＳ Ｐゴシック" charset="-128"/>
                <a:cs typeface="Arial" panose="020B0604020202020204" pitchFamily="34" charset="0"/>
              </a:rPr>
              <a:t>Primary endpoints</a:t>
            </a:r>
            <a:r>
              <a:rPr lang="en-GB" sz="1200" b="1" baseline="30000" dirty="0">
                <a:solidFill>
                  <a:schemeClr val="accent1"/>
                </a:solidFill>
                <a:latin typeface="Arial" panose="020B0604020202020204" pitchFamily="34" charset="0"/>
                <a:ea typeface="ＭＳ Ｐゴシック" charset="-128"/>
                <a:cs typeface="Arial" panose="020B0604020202020204" pitchFamily="34" charset="0"/>
              </a:rPr>
              <a:t>b</a:t>
            </a:r>
            <a:endParaRPr lang="en-GB" sz="1200" dirty="0">
              <a:solidFill>
                <a:schemeClr val="accent1"/>
              </a:solidFill>
              <a:latin typeface="Arial" panose="020B0604020202020204" pitchFamily="34" charset="0"/>
              <a:ea typeface="ＭＳ Ｐゴシック" charset="-128"/>
              <a:cs typeface="Arial" panose="020B0604020202020204" pitchFamily="34" charset="0"/>
            </a:endParaRPr>
          </a:p>
          <a:p>
            <a:pPr marL="174625" indent="-174625">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Patients with measurable disease at baseline: confirmed ORR per modified RECIST</a:t>
            </a:r>
            <a:r>
              <a:rPr lang="en-GB" sz="1200" baseline="30000" dirty="0">
                <a:solidFill>
                  <a:schemeClr val="tx1"/>
                </a:solidFill>
                <a:latin typeface="Arial" panose="020B0604020202020204" pitchFamily="34" charset="0"/>
                <a:ea typeface="Aileron" charset="0"/>
                <a:cs typeface="Arial" panose="020B0604020202020204" pitchFamily="34" charset="0"/>
              </a:rPr>
              <a:t>c</a:t>
            </a:r>
            <a:r>
              <a:rPr lang="en-GB" sz="1200" dirty="0">
                <a:solidFill>
                  <a:srgbClr val="000000"/>
                </a:solidFill>
                <a:latin typeface="Arial" panose="020B0604020202020204" pitchFamily="34" charset="0"/>
                <a:ea typeface="ＭＳ Ｐゴシック" charset="-128"/>
                <a:cs typeface="Arial" panose="020B0604020202020204" pitchFamily="34" charset="0"/>
              </a:rPr>
              <a:t>/PCWG3 by central </a:t>
            </a:r>
            <a:r>
              <a:rPr lang="en-GB" sz="1200" dirty="0">
                <a:solidFill>
                  <a:schemeClr val="tx1"/>
                </a:solidFill>
                <a:latin typeface="Arial" panose="020B0604020202020204" pitchFamily="34" charset="0"/>
                <a:ea typeface="ＭＳ Ｐゴシック" charset="-128"/>
                <a:cs typeface="Arial" panose="020B0604020202020204" pitchFamily="34" charset="0"/>
              </a:rPr>
              <a:t>assessment</a:t>
            </a:r>
            <a:endParaRPr lang="en-GB" sz="1200" baseline="30000" dirty="0">
              <a:solidFill>
                <a:schemeClr val="tx1"/>
              </a:solidFill>
              <a:latin typeface="Arial" panose="020B0604020202020204" pitchFamily="34" charset="0"/>
              <a:ea typeface="ＭＳ Ｐゴシック" charset="-128"/>
              <a:cs typeface="Arial" panose="020B0604020202020204" pitchFamily="34" charset="0"/>
            </a:endParaRPr>
          </a:p>
          <a:p>
            <a:pPr marL="174625" indent="-174625">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Patients with non-measurable disease at baseline: confirmed PSA response (≥50% decrease) rate</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d</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49" name="Rounded Rectangle 12">
            <a:extLst>
              <a:ext uri="{FF2B5EF4-FFF2-40B4-BE49-F238E27FC236}">
                <a16:creationId xmlns:a16="http://schemas.microsoft.com/office/drawing/2014/main" id="{C15B9404-6693-5D47-ACAC-07C9E56C1292}"/>
              </a:ext>
            </a:extLst>
          </p:cNvPr>
          <p:cNvSpPr/>
          <p:nvPr/>
        </p:nvSpPr>
        <p:spPr>
          <a:xfrm>
            <a:off x="7888486" y="1939262"/>
            <a:ext cx="2970000" cy="432000"/>
          </a:xfrm>
          <a:prstGeom prst="roundRect">
            <a:avLst>
              <a:gd name="adj" fmla="val 22272"/>
            </a:avLst>
          </a:prstGeom>
          <a:solidFill>
            <a:schemeClr val="tx2"/>
          </a:solidFill>
          <a:ln w="25400">
            <a:solidFill>
              <a:schemeClr val="tx2"/>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Rucaparib 600 mg BID</a:t>
            </a:r>
          </a:p>
        </p:txBody>
      </p:sp>
      <p:sp>
        <p:nvSpPr>
          <p:cNvPr id="50" name="Rounded Rectangle 14">
            <a:extLst>
              <a:ext uri="{FF2B5EF4-FFF2-40B4-BE49-F238E27FC236}">
                <a16:creationId xmlns:a16="http://schemas.microsoft.com/office/drawing/2014/main" id="{168E4A7A-9932-194C-94DF-14A9D6CE3FAF}"/>
              </a:ext>
            </a:extLst>
          </p:cNvPr>
          <p:cNvSpPr/>
          <p:nvPr/>
        </p:nvSpPr>
        <p:spPr>
          <a:xfrm>
            <a:off x="7888486" y="2747373"/>
            <a:ext cx="2970000" cy="663902"/>
          </a:xfrm>
          <a:prstGeom prst="roundRect">
            <a:avLst>
              <a:gd name="adj" fmla="val 16910"/>
            </a:avLst>
          </a:prstGeom>
          <a:solidFill>
            <a:schemeClr val="accent1"/>
          </a:solid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spcAft>
                <a:spcPts val="300"/>
              </a:spcAft>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Tumour assessments every 8 weeks for 24 weeks, then every 12 weeks</a:t>
            </a:r>
          </a:p>
          <a:p>
            <a:pPr marL="174625" indent="-174625">
              <a:spcAft>
                <a:spcPts val="300"/>
              </a:spcAft>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PSA assessments every 4 weeks</a:t>
            </a:r>
            <a:endParaRPr lang="en-GB" sz="1200" dirty="0">
              <a:solidFill>
                <a:srgbClr val="000000"/>
              </a:solidFill>
              <a:latin typeface="Arial" panose="020B0604020202020204" pitchFamily="34" charset="0"/>
              <a:cs typeface="Arial" panose="020B0604020202020204" pitchFamily="34" charset="0"/>
            </a:endParaRPr>
          </a:p>
        </p:txBody>
      </p:sp>
      <p:sp>
        <p:nvSpPr>
          <p:cNvPr id="51" name="Rounded Rectangle 14">
            <a:extLst>
              <a:ext uri="{FF2B5EF4-FFF2-40B4-BE49-F238E27FC236}">
                <a16:creationId xmlns:a16="http://schemas.microsoft.com/office/drawing/2014/main" id="{F01FF535-43CA-6548-8E69-5B85746446FC}"/>
              </a:ext>
            </a:extLst>
          </p:cNvPr>
          <p:cNvSpPr/>
          <p:nvPr/>
        </p:nvSpPr>
        <p:spPr>
          <a:xfrm>
            <a:off x="7888486" y="3787386"/>
            <a:ext cx="2970000" cy="494425"/>
          </a:xfrm>
          <a:prstGeom prst="roundRect">
            <a:avLst>
              <a:gd name="adj" fmla="val 16910"/>
            </a:avLst>
          </a:prstGeom>
          <a:solidFill>
            <a:schemeClr val="accent1"/>
          </a:solid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spcAft>
                <a:spcPts val="300"/>
              </a:spcAft>
              <a:buClr>
                <a:srgbClr val="03C74F"/>
              </a:buClr>
              <a:defRPr/>
            </a:pPr>
            <a:r>
              <a:rPr lang="en-GB" sz="1200" dirty="0">
                <a:solidFill>
                  <a:srgbClr val="000000"/>
                </a:solidFill>
                <a:latin typeface="Arial" panose="020B0604020202020204" pitchFamily="34" charset="0"/>
                <a:ea typeface="ＭＳ Ｐゴシック" charset="-128"/>
                <a:cs typeface="Arial" panose="020B0604020202020204" pitchFamily="34" charset="0"/>
              </a:rPr>
              <a:t>Treatment until radiographic progression or discontinuation for other reason</a:t>
            </a:r>
            <a:endParaRPr lang="en-GB" sz="1200" dirty="0">
              <a:solidFill>
                <a:srgbClr val="000000"/>
              </a:solidFill>
              <a:latin typeface="Arial" panose="020B0604020202020204" pitchFamily="34" charset="0"/>
              <a:cs typeface="Arial" panose="020B0604020202020204" pitchFamily="34" charset="0"/>
            </a:endParaRPr>
          </a:p>
        </p:txBody>
      </p:sp>
      <p:sp>
        <p:nvSpPr>
          <p:cNvPr id="54" name="Line 5">
            <a:extLst>
              <a:ext uri="{FF2B5EF4-FFF2-40B4-BE49-F238E27FC236}">
                <a16:creationId xmlns:a16="http://schemas.microsoft.com/office/drawing/2014/main" id="{B08FFA18-A742-E947-B761-086BFC88C860}"/>
              </a:ext>
            </a:extLst>
          </p:cNvPr>
          <p:cNvSpPr>
            <a:spLocks noChangeShapeType="1"/>
          </p:cNvSpPr>
          <p:nvPr/>
        </p:nvSpPr>
        <p:spPr bwMode="auto">
          <a:xfrm>
            <a:off x="7358885" y="2166348"/>
            <a:ext cx="519090" cy="0"/>
          </a:xfrm>
          <a:prstGeom prst="line">
            <a:avLst/>
          </a:prstGeom>
          <a:noFill/>
          <a:ln w="28575" cmpd="sng">
            <a:solidFill>
              <a:schemeClr val="accent6"/>
            </a:solidFill>
            <a:round/>
            <a:headEnd/>
            <a:tailEnd type="triangle" w="med" len="med"/>
          </a:ln>
          <a:extLst>
            <a:ext uri="{909E8E84-426E-40DD-AFC4-6F175D3DCCD1}">
              <a14:hiddenFill xmlns:a14="http://schemas.microsoft.com/office/drawing/2010/main">
                <a:noFill/>
              </a14:hiddenFill>
            </a:ext>
          </a:extLst>
        </p:spPr>
        <p:txBody>
          <a:bodyPr/>
          <a:lstStyle/>
          <a:p>
            <a:endParaRPr lang="en-GB" sz="1200" dirty="0">
              <a:solidFill>
                <a:srgbClr val="000000"/>
              </a:solidFill>
              <a:latin typeface="Arial" panose="020B0604020202020204" pitchFamily="34" charset="0"/>
              <a:cs typeface="Arial" panose="020B0604020202020204" pitchFamily="34" charset="0"/>
            </a:endParaRPr>
          </a:p>
        </p:txBody>
      </p:sp>
      <p:sp>
        <p:nvSpPr>
          <p:cNvPr id="44" name="Rounded Rectangle 14">
            <a:extLst>
              <a:ext uri="{FF2B5EF4-FFF2-40B4-BE49-F238E27FC236}">
                <a16:creationId xmlns:a16="http://schemas.microsoft.com/office/drawing/2014/main" id="{BF1C1F4E-A4DF-5F4E-B795-07475A494D25}"/>
              </a:ext>
            </a:extLst>
          </p:cNvPr>
          <p:cNvSpPr/>
          <p:nvPr/>
        </p:nvSpPr>
        <p:spPr>
          <a:xfrm>
            <a:off x="4592734" y="1716524"/>
            <a:ext cx="2970151" cy="2565287"/>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mCRPC </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Deleterious somatic or germline alteration in HRR gene</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Disease progression on AR-directed therapy (e.g. abiraterone, enzalutamide, or apalutamide) for PC </a:t>
            </a:r>
            <a:r>
              <a:rPr lang="en-GB" sz="1200" b="1" i="1" dirty="0">
                <a:solidFill>
                  <a:srgbClr val="000000"/>
                </a:solidFill>
                <a:latin typeface="Arial" panose="020B0604020202020204" pitchFamily="34" charset="0"/>
                <a:ea typeface="ＭＳ Ｐゴシック" charset="-128"/>
                <a:cs typeface="Arial" panose="020B0604020202020204" pitchFamily="34" charset="0"/>
              </a:rPr>
              <a:t>and</a:t>
            </a:r>
            <a:r>
              <a:rPr lang="en-GB" sz="1200" dirty="0">
                <a:solidFill>
                  <a:srgbClr val="000000"/>
                </a:solidFill>
                <a:latin typeface="Arial" panose="020B0604020202020204" pitchFamily="34" charset="0"/>
                <a:ea typeface="ＭＳ Ｐゴシック" charset="-128"/>
                <a:cs typeface="Arial" panose="020B0604020202020204" pitchFamily="34" charset="0"/>
              </a:rPr>
              <a:t> 1 prior taxane-based chemotherapy for CRPC</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ECOG PS 0 or 1</a:t>
            </a:r>
          </a:p>
          <a:p>
            <a:pPr marL="174625" indent="-174625">
              <a:spcAft>
                <a:spcPts val="3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No prior PARP inhibitor, mitoxantrone, cyclophosphamide, or platinum-based chemotherapy</a:t>
            </a:r>
            <a:endParaRPr lang="en-GB" sz="1200" dirty="0">
              <a:solidFill>
                <a:srgbClr val="000000"/>
              </a:solidFill>
              <a:latin typeface="Arial" panose="020B0604020202020204" pitchFamily="34" charset="0"/>
              <a:cs typeface="Arial" panose="020B0604020202020204" pitchFamily="34" charset="0"/>
            </a:endParaRPr>
          </a:p>
        </p:txBody>
      </p:sp>
      <p:sp>
        <p:nvSpPr>
          <p:cNvPr id="58" name="Rounded Rectangle 23">
            <a:extLst>
              <a:ext uri="{FF2B5EF4-FFF2-40B4-BE49-F238E27FC236}">
                <a16:creationId xmlns:a16="http://schemas.microsoft.com/office/drawing/2014/main" id="{B0C6889D-9F95-D546-BA89-881028DE3CFA}"/>
              </a:ext>
            </a:extLst>
          </p:cNvPr>
          <p:cNvSpPr/>
          <p:nvPr/>
        </p:nvSpPr>
        <p:spPr>
          <a:xfrm>
            <a:off x="4978422" y="134076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Key eligibility criteria</a:t>
            </a:r>
          </a:p>
        </p:txBody>
      </p:sp>
      <p:sp>
        <p:nvSpPr>
          <p:cNvPr id="59" name="Rounded Rectangle 14">
            <a:extLst>
              <a:ext uri="{FF2B5EF4-FFF2-40B4-BE49-F238E27FC236}">
                <a16:creationId xmlns:a16="http://schemas.microsoft.com/office/drawing/2014/main" id="{0684DC0A-AF8D-2B46-8CD9-86316D1B850E}"/>
              </a:ext>
            </a:extLst>
          </p:cNvPr>
          <p:cNvSpPr/>
          <p:nvPr/>
        </p:nvSpPr>
        <p:spPr>
          <a:xfrm>
            <a:off x="1271464" y="1716525"/>
            <a:ext cx="2970151" cy="576778"/>
          </a:xfrm>
          <a:prstGeom prst="roundRect">
            <a:avLst>
              <a:gd name="adj" fmla="val 20406"/>
            </a:avLst>
          </a:prstGeom>
          <a:solidFill>
            <a:schemeClr val="accent1">
              <a:lumMod val="20000"/>
              <a:lumOff val="80000"/>
            </a:schemeClr>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r>
              <a:rPr lang="en-GB" sz="1200" dirty="0">
                <a:solidFill>
                  <a:srgbClr val="000000"/>
                </a:solidFill>
                <a:latin typeface="Arial" panose="020B0604020202020204" pitchFamily="34" charset="0"/>
                <a:ea typeface="ＭＳ Ｐゴシック" charset="-128"/>
                <a:cs typeface="Arial" panose="020B0604020202020204" pitchFamily="34" charset="0"/>
              </a:rPr>
              <a:t>Identification of a deleterious somatic or germline alteration in HRR gene</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a</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60" name="Rounded Rectangle 23">
            <a:extLst>
              <a:ext uri="{FF2B5EF4-FFF2-40B4-BE49-F238E27FC236}">
                <a16:creationId xmlns:a16="http://schemas.microsoft.com/office/drawing/2014/main" id="{DE1D8AED-68DC-6E47-AC41-1A0D0C246CFD}"/>
              </a:ext>
            </a:extLst>
          </p:cNvPr>
          <p:cNvSpPr/>
          <p:nvPr/>
        </p:nvSpPr>
        <p:spPr>
          <a:xfrm>
            <a:off x="1657152" y="134076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Screening</a:t>
            </a:r>
          </a:p>
        </p:txBody>
      </p:sp>
      <p:sp>
        <p:nvSpPr>
          <p:cNvPr id="61" name="TextBox 60">
            <a:extLst>
              <a:ext uri="{FF2B5EF4-FFF2-40B4-BE49-F238E27FC236}">
                <a16:creationId xmlns:a16="http://schemas.microsoft.com/office/drawing/2014/main" id="{60F52579-E59E-124D-98F7-801737353213}"/>
              </a:ext>
            </a:extLst>
          </p:cNvPr>
          <p:cNvSpPr txBox="1"/>
          <p:nvPr/>
        </p:nvSpPr>
        <p:spPr>
          <a:xfrm>
            <a:off x="1271464" y="5237558"/>
            <a:ext cx="9738872" cy="575542"/>
          </a:xfrm>
          <a:prstGeom prst="rect">
            <a:avLst/>
          </a:prstGeom>
          <a:solidFill>
            <a:schemeClr val="bg1"/>
          </a:solidFill>
        </p:spPr>
        <p:txBody>
          <a:bodyPr wrap="square" lIns="0" tIns="0" rIns="0" bIns="0" rtlCol="0">
            <a:spAutoFit/>
          </a:bodyPr>
          <a:lstStyle/>
          <a:p>
            <a:pPr>
              <a:lnSpc>
                <a:spcPct val="85000"/>
              </a:lnSpc>
            </a:pPr>
            <a:r>
              <a:rPr lang="en-GB" sz="1100" baseline="30000" dirty="0">
                <a:latin typeface="Arial" panose="020B0604020202020204" pitchFamily="34" charset="0"/>
                <a:ea typeface="Aileron" charset="0"/>
                <a:cs typeface="Arial" panose="020B0604020202020204" pitchFamily="34" charset="0"/>
              </a:rPr>
              <a:t>a</a:t>
            </a:r>
            <a:r>
              <a:rPr lang="en-GB" sz="1100" dirty="0">
                <a:latin typeface="Arial" panose="020B0604020202020204" pitchFamily="34" charset="0"/>
                <a:ea typeface="Aileron" charset="0"/>
                <a:cs typeface="Arial" panose="020B0604020202020204" pitchFamily="34" charset="0"/>
              </a:rPr>
              <a:t> Alterations detected by local testing or central testing of blood or tumour samples. </a:t>
            </a:r>
            <a:r>
              <a:rPr lang="en-GB" sz="1100" baseline="30000" dirty="0">
                <a:latin typeface="Arial" panose="020B0604020202020204" pitchFamily="34" charset="0"/>
                <a:ea typeface="Aileron" charset="0"/>
                <a:cs typeface="Arial" panose="020B0604020202020204" pitchFamily="34" charset="0"/>
              </a:rPr>
              <a:t>b</a:t>
            </a:r>
            <a:r>
              <a:rPr lang="en-GB" sz="1100" dirty="0">
                <a:latin typeface="Arial" panose="020B0604020202020204" pitchFamily="34" charset="0"/>
                <a:ea typeface="Aileron" charset="0"/>
                <a:cs typeface="Arial" panose="020B0604020202020204" pitchFamily="34" charset="0"/>
              </a:rPr>
              <a:t>Efficacy analyses in TRITON2 will be conducted separately based on HRR gene with alteration and presence/absence of measurable disease. </a:t>
            </a:r>
            <a:r>
              <a:rPr lang="en-GB" sz="1100" baseline="30000" dirty="0">
                <a:latin typeface="Arial" panose="020B0604020202020204" pitchFamily="34" charset="0"/>
                <a:ea typeface="Aileron" charset="0"/>
                <a:cs typeface="Arial" panose="020B0604020202020204" pitchFamily="34" charset="0"/>
              </a:rPr>
              <a:t>c</a:t>
            </a:r>
            <a:r>
              <a:rPr lang="en-GB" sz="1100" dirty="0">
                <a:latin typeface="Arial" panose="020B0604020202020204" pitchFamily="34" charset="0"/>
                <a:ea typeface="Aileron" charset="0"/>
                <a:cs typeface="Arial" panose="020B0604020202020204" pitchFamily="34" charset="0"/>
              </a:rPr>
              <a:t> RECIST modified to include up to 10 target lesions, maximum five per site, not including prostatic bed or bone lesions; MRI allowed. </a:t>
            </a:r>
            <a:r>
              <a:rPr lang="en-GB" sz="1100" baseline="30000" dirty="0">
                <a:latin typeface="Arial" panose="020B0604020202020204" pitchFamily="34" charset="0"/>
                <a:ea typeface="Aileron" charset="0"/>
                <a:cs typeface="Arial" panose="020B0604020202020204" pitchFamily="34" charset="0"/>
              </a:rPr>
              <a:t>d</a:t>
            </a:r>
            <a:r>
              <a:rPr lang="en-GB" sz="1100" dirty="0">
                <a:latin typeface="Arial" panose="020B0604020202020204" pitchFamily="34" charset="0"/>
                <a:ea typeface="Aileron" charset="0"/>
                <a:cs typeface="Arial" panose="020B0604020202020204" pitchFamily="34" charset="0"/>
              </a:rPr>
              <a:t> The proportion of patients with a ≥50% decrease from baseline confirmed by a second consecutive measurement; PSA measurements performed by local laboratory.</a:t>
            </a:r>
            <a:endParaRPr lang="en-GB" sz="11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1758179-4656-5B4D-9FB7-DFACF629F539}"/>
              </a:ext>
            </a:extLst>
          </p:cNvPr>
          <p:cNvGraphicFramePr>
            <a:graphicFrameLocks noGrp="1"/>
          </p:cNvGraphicFramePr>
          <p:nvPr>
            <p:extLst>
              <p:ext uri="{D42A27DB-BD31-4B8C-83A1-F6EECF244321}">
                <p14:modId xmlns:p14="http://schemas.microsoft.com/office/powerpoint/2010/main" val="1844759560"/>
              </p:ext>
            </p:extLst>
          </p:nvPr>
        </p:nvGraphicFramePr>
        <p:xfrm>
          <a:off x="1290699" y="2541946"/>
          <a:ext cx="2880320" cy="8770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878113871"/>
                    </a:ext>
                  </a:extLst>
                </a:gridCol>
                <a:gridCol w="720080">
                  <a:extLst>
                    <a:ext uri="{9D8B030D-6E8A-4147-A177-3AD203B41FA5}">
                      <a16:colId xmlns:a16="http://schemas.microsoft.com/office/drawing/2014/main" val="432426433"/>
                    </a:ext>
                  </a:extLst>
                </a:gridCol>
                <a:gridCol w="720080">
                  <a:extLst>
                    <a:ext uri="{9D8B030D-6E8A-4147-A177-3AD203B41FA5}">
                      <a16:colId xmlns:a16="http://schemas.microsoft.com/office/drawing/2014/main" val="1906062749"/>
                    </a:ext>
                  </a:extLst>
                </a:gridCol>
                <a:gridCol w="720080">
                  <a:extLst>
                    <a:ext uri="{9D8B030D-6E8A-4147-A177-3AD203B41FA5}">
                      <a16:colId xmlns:a16="http://schemas.microsoft.com/office/drawing/2014/main" val="4025358721"/>
                    </a:ext>
                  </a:extLst>
                </a:gridCol>
              </a:tblGrid>
              <a:tr h="0">
                <a:tc gridSpan="4">
                  <a:txBody>
                    <a:bodyPr/>
                    <a:lstStyle/>
                    <a:p>
                      <a:pPr algn="ctr"/>
                      <a:r>
                        <a:rPr lang="en-US" sz="1100" dirty="0">
                          <a:solidFill>
                            <a:schemeClr val="tx1"/>
                          </a:solidFill>
                          <a:latin typeface="Arial" panose="020B0604020202020204" pitchFamily="34" charset="0"/>
                          <a:cs typeface="Arial" panose="020B0604020202020204" pitchFamily="34" charset="0"/>
                        </a:rPr>
                        <a:t>HRR genes</a:t>
                      </a:r>
                    </a:p>
                  </a:txBody>
                  <a:tcPr marT="9720" marB="9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87073099"/>
                  </a:ext>
                </a:extLst>
              </a:tr>
              <a:tr h="0">
                <a:tc>
                  <a:txBody>
                    <a:bodyPr/>
                    <a:lstStyle/>
                    <a:p>
                      <a:pPr algn="ctr"/>
                      <a:r>
                        <a:rPr lang="en-US" sz="1100" i="1" dirty="0">
                          <a:solidFill>
                            <a:schemeClr val="tx1"/>
                          </a:solidFill>
                          <a:latin typeface="Arial" panose="020B0604020202020204" pitchFamily="34" charset="0"/>
                          <a:cs typeface="Arial" panose="020B0604020202020204" pitchFamily="34" charset="0"/>
                        </a:rPr>
                        <a:t>BRCA1</a:t>
                      </a:r>
                    </a:p>
                    <a:p>
                      <a:pPr algn="ctr"/>
                      <a:r>
                        <a:rPr lang="en-US" sz="1100" i="1" dirty="0">
                          <a:solidFill>
                            <a:schemeClr val="tx1"/>
                          </a:solidFill>
                          <a:latin typeface="Arial" panose="020B0604020202020204" pitchFamily="34" charset="0"/>
                          <a:cs typeface="Arial" panose="020B0604020202020204" pitchFamily="34" charset="0"/>
                        </a:rPr>
                        <a:t>BRCA2</a:t>
                      </a:r>
                    </a:p>
                    <a:p>
                      <a:pPr algn="ctr"/>
                      <a:r>
                        <a:rPr lang="en-US" sz="1100" i="1" dirty="0">
                          <a:solidFill>
                            <a:schemeClr val="tx1"/>
                          </a:solidFill>
                          <a:latin typeface="Arial" panose="020B0604020202020204" pitchFamily="34" charset="0"/>
                          <a:cs typeface="Arial" panose="020B0604020202020204" pitchFamily="34" charset="0"/>
                        </a:rPr>
                        <a:t>ATM</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i="1" dirty="0">
                          <a:solidFill>
                            <a:schemeClr val="tx1"/>
                          </a:solidFill>
                          <a:latin typeface="Arial" panose="020B0604020202020204" pitchFamily="34" charset="0"/>
                          <a:cs typeface="Arial" panose="020B0604020202020204" pitchFamily="34" charset="0"/>
                        </a:rPr>
                        <a:t>BARD1</a:t>
                      </a:r>
                    </a:p>
                    <a:p>
                      <a:pPr algn="ctr"/>
                      <a:r>
                        <a:rPr lang="en-US" sz="1100" i="1" dirty="0">
                          <a:solidFill>
                            <a:schemeClr val="tx1"/>
                          </a:solidFill>
                          <a:latin typeface="Arial" panose="020B0604020202020204" pitchFamily="34" charset="0"/>
                          <a:cs typeface="Arial" panose="020B0604020202020204" pitchFamily="34" charset="0"/>
                        </a:rPr>
                        <a:t>BRIP1</a:t>
                      </a:r>
                    </a:p>
                    <a:p>
                      <a:pPr algn="ctr"/>
                      <a:r>
                        <a:rPr lang="en-US" sz="1100" i="1" dirty="0">
                          <a:solidFill>
                            <a:schemeClr val="tx1"/>
                          </a:solidFill>
                          <a:latin typeface="Arial" panose="020B0604020202020204" pitchFamily="34" charset="0"/>
                          <a:cs typeface="Arial" panose="020B0604020202020204" pitchFamily="34" charset="0"/>
                        </a:rPr>
                        <a:t>CDK12</a:t>
                      </a:r>
                    </a:p>
                    <a:p>
                      <a:pPr algn="ctr"/>
                      <a:r>
                        <a:rPr lang="en-US" sz="1100" i="1" dirty="0">
                          <a:solidFill>
                            <a:schemeClr val="tx1"/>
                          </a:solidFill>
                          <a:latin typeface="Arial" panose="020B0604020202020204" pitchFamily="34" charset="0"/>
                          <a:cs typeface="Arial" panose="020B0604020202020204" pitchFamily="34" charset="0"/>
                        </a:rPr>
                        <a:t>CHEK2</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i="1" dirty="0">
                          <a:solidFill>
                            <a:schemeClr val="tx1"/>
                          </a:solidFill>
                          <a:latin typeface="Arial" panose="020B0604020202020204" pitchFamily="34" charset="0"/>
                          <a:cs typeface="Arial" panose="020B0604020202020204" pitchFamily="34" charset="0"/>
                        </a:rPr>
                        <a:t>FANCA</a:t>
                      </a:r>
                    </a:p>
                    <a:p>
                      <a:pPr algn="ctr"/>
                      <a:r>
                        <a:rPr lang="en-US" sz="1100" i="1" dirty="0">
                          <a:solidFill>
                            <a:schemeClr val="tx1"/>
                          </a:solidFill>
                          <a:latin typeface="Arial" panose="020B0604020202020204" pitchFamily="34" charset="0"/>
                          <a:cs typeface="Arial" panose="020B0604020202020204" pitchFamily="34" charset="0"/>
                        </a:rPr>
                        <a:t>NBN</a:t>
                      </a:r>
                    </a:p>
                    <a:p>
                      <a:pPr algn="ctr"/>
                      <a:r>
                        <a:rPr lang="en-US" sz="1100" i="1" dirty="0">
                          <a:solidFill>
                            <a:schemeClr val="tx1"/>
                          </a:solidFill>
                          <a:latin typeface="Arial" panose="020B0604020202020204" pitchFamily="34" charset="0"/>
                          <a:cs typeface="Arial" panose="020B0604020202020204" pitchFamily="34" charset="0"/>
                        </a:rPr>
                        <a:t>PALB2</a:t>
                      </a:r>
                    </a:p>
                    <a:p>
                      <a:pPr algn="ctr"/>
                      <a:r>
                        <a:rPr lang="en-US" sz="1100" i="1" dirty="0">
                          <a:solidFill>
                            <a:schemeClr val="tx1"/>
                          </a:solidFill>
                          <a:latin typeface="Arial" panose="020B0604020202020204" pitchFamily="34" charset="0"/>
                          <a:cs typeface="Arial" panose="020B0604020202020204" pitchFamily="34" charset="0"/>
                        </a:rPr>
                        <a:t>RAD51</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100" i="1" spc="-30" baseline="0" dirty="0">
                          <a:solidFill>
                            <a:schemeClr val="tx1"/>
                          </a:solidFill>
                          <a:latin typeface="Arial" panose="020B0604020202020204" pitchFamily="34" charset="0"/>
                          <a:cs typeface="Arial" panose="020B0604020202020204" pitchFamily="34" charset="0"/>
                        </a:rPr>
                        <a:t>RAD51B</a:t>
                      </a:r>
                    </a:p>
                    <a:p>
                      <a:pPr algn="ctr"/>
                      <a:r>
                        <a:rPr lang="en-US" sz="1100" i="1" spc="-30" baseline="0" dirty="0">
                          <a:solidFill>
                            <a:schemeClr val="tx1"/>
                          </a:solidFill>
                          <a:latin typeface="Arial" panose="020B0604020202020204" pitchFamily="34" charset="0"/>
                          <a:cs typeface="Arial" panose="020B0604020202020204" pitchFamily="34" charset="0"/>
                        </a:rPr>
                        <a:t>RAD51C</a:t>
                      </a:r>
                    </a:p>
                    <a:p>
                      <a:pPr algn="ctr"/>
                      <a:r>
                        <a:rPr lang="en-US" sz="1100" i="1" spc="-30" baseline="0" dirty="0">
                          <a:solidFill>
                            <a:schemeClr val="tx1"/>
                          </a:solidFill>
                          <a:latin typeface="Arial" panose="020B0604020202020204" pitchFamily="34" charset="0"/>
                          <a:cs typeface="Arial" panose="020B0604020202020204" pitchFamily="34" charset="0"/>
                        </a:rPr>
                        <a:t>RAD51D</a:t>
                      </a:r>
                    </a:p>
                    <a:p>
                      <a:pPr algn="ctr"/>
                      <a:r>
                        <a:rPr lang="en-US" sz="1100" i="1" spc="-30" baseline="0" dirty="0">
                          <a:solidFill>
                            <a:schemeClr val="tx1"/>
                          </a:solidFill>
                          <a:latin typeface="Arial" panose="020B0604020202020204" pitchFamily="34" charset="0"/>
                          <a:cs typeface="Arial" panose="020B0604020202020204" pitchFamily="34" charset="0"/>
                        </a:rPr>
                        <a:t>RAD54L</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13656"/>
                  </a:ext>
                </a:extLst>
              </a:tr>
            </a:tbl>
          </a:graphicData>
        </a:graphic>
      </p:graphicFrame>
      <p:sp>
        <p:nvSpPr>
          <p:cNvPr id="62" name="Rounded Rectangle 14">
            <a:extLst>
              <a:ext uri="{FF2B5EF4-FFF2-40B4-BE49-F238E27FC236}">
                <a16:creationId xmlns:a16="http://schemas.microsoft.com/office/drawing/2014/main" id="{31FC26C7-C218-9948-96D8-83D1A37F9F0B}"/>
              </a:ext>
            </a:extLst>
          </p:cNvPr>
          <p:cNvSpPr/>
          <p:nvPr/>
        </p:nvSpPr>
        <p:spPr>
          <a:xfrm>
            <a:off x="1271464" y="2494192"/>
            <a:ext cx="2970151" cy="987349"/>
          </a:xfrm>
          <a:prstGeom prst="roundRect">
            <a:avLst>
              <a:gd name="adj" fmla="val 11460"/>
            </a:avLst>
          </a:prstGeom>
          <a:noFill/>
          <a:ln>
            <a:solidFill>
              <a:schemeClr val="accent1"/>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buClr>
                <a:srgbClr val="03C74F"/>
              </a:buClr>
              <a:defRPr/>
            </a:pPr>
            <a:endParaRPr lang="en-GB"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0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03DA6908-16D9-0F4B-9A44-10B29CF3C597}"/>
              </a:ext>
            </a:extLst>
          </p:cNvPr>
          <p:cNvSpPr>
            <a:spLocks noGrp="1"/>
          </p:cNvSpPr>
          <p:nvPr>
            <p:ph sz="quarter" idx="12"/>
          </p:nvPr>
        </p:nvSpPr>
        <p:spPr>
          <a:xfrm>
            <a:off x="620184" y="5445224"/>
            <a:ext cx="10963200" cy="400767"/>
          </a:xfrm>
        </p:spPr>
        <p:txBody>
          <a:bodyPr/>
          <a:lstStyle/>
          <a:p>
            <a:r>
              <a:rPr lang="en-GB" dirty="0">
                <a:solidFill>
                  <a:schemeClr val="accent1"/>
                </a:solidFill>
                <a:ea typeface="Aileron" charset="0"/>
              </a:rPr>
              <a:t>Patients harbouring an ATM or CDK12 alteration did not receive significant benefit</a:t>
            </a:r>
            <a:r>
              <a:rPr lang="en-GB" baseline="30000" dirty="0">
                <a:solidFill>
                  <a:schemeClr val="accent1"/>
                </a:solidFill>
                <a:ea typeface="Aileron" charset="0"/>
              </a:rPr>
              <a:t>2</a:t>
            </a:r>
          </a:p>
        </p:txBody>
      </p:sp>
      <p:sp>
        <p:nvSpPr>
          <p:cNvPr id="3" name="Title 2">
            <a:extLst>
              <a:ext uri="{FF2B5EF4-FFF2-40B4-BE49-F238E27FC236}">
                <a16:creationId xmlns:a16="http://schemas.microsoft.com/office/drawing/2014/main" id="{C2CC5499-4D97-B9DF-8939-E196256555CD}"/>
              </a:ext>
            </a:extLst>
          </p:cNvPr>
          <p:cNvSpPr>
            <a:spLocks noGrp="1"/>
          </p:cNvSpPr>
          <p:nvPr>
            <p:ph type="title"/>
          </p:nvPr>
        </p:nvSpPr>
        <p:spPr/>
        <p:txBody>
          <a:bodyPr/>
          <a:lstStyle/>
          <a:p>
            <a:r>
              <a:rPr lang="en-GB" altLang="en-US" dirty="0"/>
              <a:t>TRITON2: Rucaparib has anti-tumour activity in </a:t>
            </a:r>
            <a:r>
              <a:rPr lang="en-GB" altLang="en-US" cap="none" dirty="0"/>
              <a:t>m</a:t>
            </a:r>
            <a:r>
              <a:rPr lang="en-GB" altLang="en-US" dirty="0"/>
              <a:t>CRPC patients with </a:t>
            </a:r>
            <a:r>
              <a:rPr lang="en-GB" altLang="en-US" i="1" dirty="0"/>
              <a:t>BRCA1/2 </a:t>
            </a:r>
            <a:r>
              <a:rPr lang="en-GB" altLang="en-US" dirty="0"/>
              <a:t>alterations</a:t>
            </a:r>
            <a:r>
              <a:rPr lang="en-GB" altLang="en-US" baseline="30000" dirty="0"/>
              <a:t>1</a:t>
            </a:r>
            <a:endParaRPr lang="en-GB" baseline="30000" dirty="0"/>
          </a:p>
        </p:txBody>
      </p:sp>
      <p:sp>
        <p:nvSpPr>
          <p:cNvPr id="4" name="Slide Number Placeholder 3">
            <a:extLst>
              <a:ext uri="{FF2B5EF4-FFF2-40B4-BE49-F238E27FC236}">
                <a16:creationId xmlns:a16="http://schemas.microsoft.com/office/drawing/2014/main" id="{054F406D-636A-75FC-01D9-998DBAA4F096}"/>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5" name="Content Placeholder 4">
            <a:extLst>
              <a:ext uri="{FF2B5EF4-FFF2-40B4-BE49-F238E27FC236}">
                <a16:creationId xmlns:a16="http://schemas.microsoft.com/office/drawing/2014/main" id="{C6B11A7D-7579-3512-99DD-3E8123262655}"/>
              </a:ext>
            </a:extLst>
          </p:cNvPr>
          <p:cNvSpPr>
            <a:spLocks noGrp="1"/>
          </p:cNvSpPr>
          <p:nvPr>
            <p:ph sz="quarter" idx="15"/>
          </p:nvPr>
        </p:nvSpPr>
        <p:spPr>
          <a:xfrm>
            <a:off x="620184" y="6160219"/>
            <a:ext cx="10804408" cy="365125"/>
          </a:xfrm>
        </p:spPr>
        <p:txBody>
          <a:bodyPr/>
          <a:lstStyle/>
          <a:p>
            <a:r>
              <a:rPr lang="en-GB" altLang="en-US" sz="1200" dirty="0">
                <a:solidFill>
                  <a:schemeClr val="tx2"/>
                </a:solidFill>
              </a:rPr>
              <a:t>ATM, ataxia telangiectasia mutated; </a:t>
            </a:r>
            <a:r>
              <a:rPr lang="en-GB" dirty="0">
                <a:solidFill>
                  <a:schemeClr val="tx2"/>
                </a:solidFill>
              </a:rPr>
              <a:t>BRCA1/2, breast cancer gene 1/2; CDK12, cyclin-dependent kinase 12; CI, confidence interval; IRR, independent radiology review; mCRPC, metastatic castration-resistant prostate cancer; ORR, objective response rate; PSA, prostate-specific antigen; </a:t>
            </a:r>
            <a:r>
              <a:rPr lang="en-GB" sz="1200" dirty="0">
                <a:solidFill>
                  <a:schemeClr val="tx2"/>
                </a:solidFill>
              </a:rPr>
              <a:t>RECIST, Response Evaluation Criteria in Solid Tumours version 1.1</a:t>
            </a:r>
            <a:endParaRPr lang="en-GB" dirty="0">
              <a:solidFill>
                <a:schemeClr val="tx2"/>
              </a:solidFill>
            </a:endParaRPr>
          </a:p>
          <a:p>
            <a:r>
              <a:rPr lang="en-GB" dirty="0">
                <a:solidFill>
                  <a:schemeClr val="tx2"/>
                </a:solidFill>
              </a:rPr>
              <a:t>1. Abida W, et al. J Clin Oncol 2020;38:3763-72;  2.</a:t>
            </a:r>
            <a:r>
              <a:rPr lang="en-GB" altLang="en-US" dirty="0">
                <a:solidFill>
                  <a:schemeClr val="tx2"/>
                </a:solidFill>
              </a:rPr>
              <a:t> Abida W, et al. Clin Cancer Res. 2020;26:2487-96</a:t>
            </a:r>
            <a:endParaRPr lang="en-GB" dirty="0">
              <a:solidFill>
                <a:schemeClr val="tx2"/>
              </a:solidFill>
            </a:endParaRPr>
          </a:p>
        </p:txBody>
      </p:sp>
      <p:sp>
        <p:nvSpPr>
          <p:cNvPr id="9" name="TextBox 8">
            <a:extLst>
              <a:ext uri="{FF2B5EF4-FFF2-40B4-BE49-F238E27FC236}">
                <a16:creationId xmlns:a16="http://schemas.microsoft.com/office/drawing/2014/main" id="{59C9F3AE-8A82-E61D-981C-3DCB31082928}"/>
              </a:ext>
            </a:extLst>
          </p:cNvPr>
          <p:cNvSpPr txBox="1"/>
          <p:nvPr/>
        </p:nvSpPr>
        <p:spPr>
          <a:xfrm>
            <a:off x="2056834" y="4962220"/>
            <a:ext cx="8640960" cy="461665"/>
          </a:xfrm>
          <a:prstGeom prst="rect">
            <a:avLst/>
          </a:prstGeom>
          <a:noFill/>
        </p:spPr>
        <p:txBody>
          <a:bodyPr wrap="square">
            <a:spAutoFit/>
          </a:bodyPr>
          <a:lstStyle/>
          <a:p>
            <a:pPr algn="l"/>
            <a:r>
              <a:rPr lang="en-GB" sz="1200" b="0" i="0" u="none" strike="noStrike" baseline="0" dirty="0">
                <a:latin typeface="Arial" panose="020B0604020202020204" pitchFamily="34" charset="0"/>
                <a:cs typeface="Arial" panose="020B0604020202020204" pitchFamily="34" charset="0"/>
              </a:rPr>
              <a:t>Visit cut-off date: December 23, 2019</a:t>
            </a:r>
          </a:p>
          <a:p>
            <a:pPr algn="l"/>
            <a:r>
              <a:rPr lang="en-GB" sz="1200" b="0" i="0" u="none" strike="noStrike" baseline="30000" dirty="0">
                <a:latin typeface="Arial" panose="020B0604020202020204" pitchFamily="34" charset="0"/>
                <a:cs typeface="Arial" panose="020B0604020202020204" pitchFamily="34" charset="0"/>
              </a:rPr>
              <a:t>a </a:t>
            </a:r>
            <a:r>
              <a:rPr lang="en-GB" sz="1200" b="0" i="0" u="none" strike="noStrike" baseline="0" dirty="0">
                <a:latin typeface="Arial" panose="020B0604020202020204" pitchFamily="34" charset="0"/>
                <a:cs typeface="Arial" panose="020B0604020202020204" pitchFamily="34" charset="0"/>
              </a:rPr>
              <a:t>Per modified RECIST/Prostate Cancer Clinical Trials Working Group 3 criteria</a:t>
            </a:r>
          </a:p>
        </p:txBody>
      </p:sp>
      <p:graphicFrame>
        <p:nvGraphicFramePr>
          <p:cNvPr id="18" name="Table 17">
            <a:extLst>
              <a:ext uri="{FF2B5EF4-FFF2-40B4-BE49-F238E27FC236}">
                <a16:creationId xmlns:a16="http://schemas.microsoft.com/office/drawing/2014/main" id="{A7859DAE-E1A4-164C-B1D7-CDE9A4679C43}"/>
              </a:ext>
            </a:extLst>
          </p:cNvPr>
          <p:cNvGraphicFramePr>
            <a:graphicFrameLocks noGrp="1"/>
          </p:cNvGraphicFramePr>
          <p:nvPr/>
        </p:nvGraphicFramePr>
        <p:xfrm>
          <a:off x="2032000" y="1544699"/>
          <a:ext cx="8128000" cy="3383280"/>
        </p:xfrm>
        <a:graphic>
          <a:graphicData uri="http://schemas.openxmlformats.org/drawingml/2006/table">
            <a:tbl>
              <a:tblPr firstRow="1" bandRow="1">
                <a:tableStyleId>{5C22544A-7EE6-4342-B048-85BDC9FD1C3A}</a:tableStyleId>
              </a:tblPr>
              <a:tblGrid>
                <a:gridCol w="3343920">
                  <a:extLst>
                    <a:ext uri="{9D8B030D-6E8A-4147-A177-3AD203B41FA5}">
                      <a16:colId xmlns:a16="http://schemas.microsoft.com/office/drawing/2014/main" val="1318634146"/>
                    </a:ext>
                  </a:extLst>
                </a:gridCol>
                <a:gridCol w="2392040">
                  <a:extLst>
                    <a:ext uri="{9D8B030D-6E8A-4147-A177-3AD203B41FA5}">
                      <a16:colId xmlns:a16="http://schemas.microsoft.com/office/drawing/2014/main" val="3952125059"/>
                    </a:ext>
                  </a:extLst>
                </a:gridCol>
                <a:gridCol w="2392040">
                  <a:extLst>
                    <a:ext uri="{9D8B030D-6E8A-4147-A177-3AD203B41FA5}">
                      <a16:colId xmlns:a16="http://schemas.microsoft.com/office/drawing/2014/main" val="1630154737"/>
                    </a:ext>
                  </a:extLst>
                </a:gridCol>
              </a:tblGrid>
              <a:tr h="392162">
                <a:tc>
                  <a:txBody>
                    <a:bodyPr/>
                    <a:lstStyle/>
                    <a:p>
                      <a:r>
                        <a:rPr lang="en-US" sz="1400" dirty="0">
                          <a:latin typeface="Arial" panose="020B0604020202020204" pitchFamily="34" charset="0"/>
                          <a:cs typeface="Arial" panose="020B0604020202020204" pitchFamily="34" charset="0"/>
                        </a:rPr>
                        <a:t>Response</a:t>
                      </a:r>
                    </a:p>
                  </a:txBody>
                  <a:tcPr/>
                </a:tc>
                <a:tc>
                  <a:txBody>
                    <a:bodyPr/>
                    <a:lstStyle/>
                    <a:p>
                      <a:pPr algn="ctr"/>
                      <a:r>
                        <a:rPr lang="en-US" sz="1400" dirty="0">
                          <a:latin typeface="Arial" panose="020B0604020202020204" pitchFamily="34" charset="0"/>
                          <a:cs typeface="Arial" panose="020B0604020202020204" pitchFamily="34" charset="0"/>
                        </a:rPr>
                        <a:t>Investigator-evaluable population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(N=65)</a:t>
                      </a:r>
                    </a:p>
                  </a:txBody>
                  <a:tcPr/>
                </a:tc>
                <a:tc>
                  <a:txBody>
                    <a:bodyPr/>
                    <a:lstStyle/>
                    <a:p>
                      <a:pPr algn="ctr"/>
                      <a:r>
                        <a:rPr lang="en-US" sz="1400" dirty="0">
                          <a:latin typeface="Arial" panose="020B0604020202020204" pitchFamily="34" charset="0"/>
                          <a:cs typeface="Arial" panose="020B0604020202020204" pitchFamily="34" charset="0"/>
                        </a:rPr>
                        <a:t>IRR-evaluable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population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(N=62)</a:t>
                      </a:r>
                    </a:p>
                  </a:txBody>
                  <a:tcPr/>
                </a:tc>
                <a:extLst>
                  <a:ext uri="{0D108BD9-81ED-4DB2-BD59-A6C34878D82A}">
                    <a16:rowId xmlns:a16="http://schemas.microsoft.com/office/drawing/2014/main" val="3145481905"/>
                  </a:ext>
                </a:extLst>
              </a:tr>
              <a:tr h="198804">
                <a:tc>
                  <a:txBody>
                    <a:bodyPr/>
                    <a:lstStyle/>
                    <a:p>
                      <a:r>
                        <a:rPr lang="en-US" sz="1400" b="0" dirty="0">
                          <a:latin typeface="Arial" panose="020B0604020202020204" pitchFamily="34" charset="0"/>
                          <a:cs typeface="Arial" panose="020B0604020202020204" pitchFamily="34" charset="0"/>
                        </a:rPr>
                        <a:t>Confirmed ORR, n (% [95% CI])</a:t>
                      </a:r>
                      <a:r>
                        <a:rPr lang="en-US" sz="1400" b="0" baseline="30000" dirty="0">
                          <a:latin typeface="Arial" panose="020B0604020202020204" pitchFamily="34" charset="0"/>
                          <a:cs typeface="Arial" panose="020B0604020202020204" pitchFamily="34" charset="0"/>
                        </a:rPr>
                        <a:t>a</a:t>
                      </a:r>
                    </a:p>
                  </a:txBody>
                  <a:tcPr/>
                </a:tc>
                <a:tc>
                  <a:txBody>
                    <a:bodyPr/>
                    <a:lstStyle/>
                    <a:p>
                      <a:pPr algn="ctr"/>
                      <a:r>
                        <a:rPr lang="en-US" sz="1400" dirty="0">
                          <a:latin typeface="Arial" panose="020B0604020202020204" pitchFamily="34" charset="0"/>
                          <a:cs typeface="Arial" panose="020B0604020202020204" pitchFamily="34" charset="0"/>
                        </a:rPr>
                        <a:t>33 (50.8 [38.1-63.4])</a:t>
                      </a:r>
                    </a:p>
                  </a:txBody>
                  <a:tcPr/>
                </a:tc>
                <a:tc>
                  <a:txBody>
                    <a:bodyPr/>
                    <a:lstStyle/>
                    <a:p>
                      <a:pPr algn="ctr"/>
                      <a:r>
                        <a:rPr lang="en-US" sz="1400" dirty="0">
                          <a:latin typeface="Arial" panose="020B0604020202020204" pitchFamily="34" charset="0"/>
                          <a:cs typeface="Arial" panose="020B0604020202020204" pitchFamily="34" charset="0"/>
                        </a:rPr>
                        <a:t>27 (43.5 [31.0-56.7])</a:t>
                      </a:r>
                    </a:p>
                  </a:txBody>
                  <a:tcPr/>
                </a:tc>
                <a:extLst>
                  <a:ext uri="{0D108BD9-81ED-4DB2-BD59-A6C34878D82A}">
                    <a16:rowId xmlns:a16="http://schemas.microsoft.com/office/drawing/2014/main" val="3656823514"/>
                  </a:ext>
                </a:extLst>
              </a:tr>
              <a:tr h="198804">
                <a:tc>
                  <a:txBody>
                    <a:bodyPr/>
                    <a:lstStyle/>
                    <a:p>
                      <a:pPr marL="0" indent="179388">
                        <a:tabLst/>
                      </a:pPr>
                      <a:r>
                        <a:rPr lang="en-US" sz="1400" b="0" dirty="0">
                          <a:latin typeface="Arial" panose="020B0604020202020204" pitchFamily="34" charset="0"/>
                          <a:cs typeface="Arial" panose="020B0604020202020204" pitchFamily="34" charset="0"/>
                        </a:rPr>
                        <a:t>Complete response, n (%)</a:t>
                      </a:r>
                    </a:p>
                  </a:txBody>
                  <a:tcPr/>
                </a:tc>
                <a:tc>
                  <a:txBody>
                    <a:bodyPr/>
                    <a:lstStyle/>
                    <a:p>
                      <a:pPr algn="ctr"/>
                      <a:r>
                        <a:rPr lang="en-US" sz="1400" dirty="0">
                          <a:latin typeface="Arial" panose="020B0604020202020204" pitchFamily="34" charset="0"/>
                          <a:cs typeface="Arial" panose="020B0604020202020204" pitchFamily="34" charset="0"/>
                        </a:rPr>
                        <a:t>4 (6.2)</a:t>
                      </a:r>
                    </a:p>
                  </a:txBody>
                  <a:tcPr/>
                </a:tc>
                <a:tc>
                  <a:txBody>
                    <a:bodyPr/>
                    <a:lstStyle/>
                    <a:p>
                      <a:pPr algn="ctr"/>
                      <a:r>
                        <a:rPr lang="en-US" sz="1400" dirty="0">
                          <a:latin typeface="Arial" panose="020B0604020202020204" pitchFamily="34" charset="0"/>
                          <a:cs typeface="Arial" panose="020B0604020202020204" pitchFamily="34" charset="0"/>
                        </a:rPr>
                        <a:t>7 (11.3)</a:t>
                      </a:r>
                    </a:p>
                  </a:txBody>
                  <a:tcPr/>
                </a:tc>
                <a:extLst>
                  <a:ext uri="{0D108BD9-81ED-4DB2-BD59-A6C34878D82A}">
                    <a16:rowId xmlns:a16="http://schemas.microsoft.com/office/drawing/2014/main" val="4044181982"/>
                  </a:ext>
                </a:extLst>
              </a:tr>
              <a:tr h="198804">
                <a:tc>
                  <a:txBody>
                    <a:bodyPr/>
                    <a:lstStyle/>
                    <a:p>
                      <a:pPr marL="0" indent="179388">
                        <a:tabLst/>
                      </a:pPr>
                      <a:r>
                        <a:rPr lang="en-US" sz="1400" b="0" dirty="0">
                          <a:latin typeface="Arial" panose="020B0604020202020204" pitchFamily="34" charset="0"/>
                          <a:cs typeface="Arial" panose="020B0604020202020204" pitchFamily="34" charset="0"/>
                        </a:rPr>
                        <a:t>Partial response, n (%)</a:t>
                      </a:r>
                    </a:p>
                  </a:txBody>
                  <a:tcPr/>
                </a:tc>
                <a:tc>
                  <a:txBody>
                    <a:bodyPr/>
                    <a:lstStyle/>
                    <a:p>
                      <a:pPr algn="ctr"/>
                      <a:r>
                        <a:rPr lang="en-US" sz="1400" dirty="0">
                          <a:latin typeface="Arial" panose="020B0604020202020204" pitchFamily="34" charset="0"/>
                          <a:cs typeface="Arial" panose="020B0604020202020204" pitchFamily="34" charset="0"/>
                        </a:rPr>
                        <a:t>29 (44.6)</a:t>
                      </a:r>
                    </a:p>
                  </a:txBody>
                  <a:tcPr/>
                </a:tc>
                <a:tc>
                  <a:txBody>
                    <a:bodyPr/>
                    <a:lstStyle/>
                    <a:p>
                      <a:pPr algn="ctr"/>
                      <a:r>
                        <a:rPr lang="en-US" sz="1400" dirty="0">
                          <a:latin typeface="Arial" panose="020B0604020202020204" pitchFamily="34" charset="0"/>
                          <a:cs typeface="Arial" panose="020B0604020202020204" pitchFamily="34" charset="0"/>
                        </a:rPr>
                        <a:t>20 (32.3)</a:t>
                      </a:r>
                    </a:p>
                  </a:txBody>
                  <a:tcPr/>
                </a:tc>
                <a:extLst>
                  <a:ext uri="{0D108BD9-81ED-4DB2-BD59-A6C34878D82A}">
                    <a16:rowId xmlns:a16="http://schemas.microsoft.com/office/drawing/2014/main" val="3025801261"/>
                  </a:ext>
                </a:extLst>
              </a:tr>
              <a:tr h="198804">
                <a:tc>
                  <a:txBody>
                    <a:bodyPr/>
                    <a:lstStyle/>
                    <a:p>
                      <a:pPr marL="0" indent="6350">
                        <a:tabLst/>
                      </a:pPr>
                      <a:r>
                        <a:rPr lang="en-US" sz="1400" b="0" dirty="0">
                          <a:latin typeface="Arial" panose="020B0604020202020204" pitchFamily="34" charset="0"/>
                          <a:cs typeface="Arial" panose="020B0604020202020204" pitchFamily="34" charset="0"/>
                        </a:rPr>
                        <a:t>Stable disease, n (%)</a:t>
                      </a:r>
                    </a:p>
                  </a:txBody>
                  <a:tcPr/>
                </a:tc>
                <a:tc>
                  <a:txBody>
                    <a:bodyPr/>
                    <a:lstStyle/>
                    <a:p>
                      <a:pPr algn="ctr"/>
                      <a:r>
                        <a:rPr lang="en-US" sz="1400" dirty="0">
                          <a:latin typeface="Arial" panose="020B0604020202020204" pitchFamily="34" charset="0"/>
                          <a:cs typeface="Arial" panose="020B0604020202020204" pitchFamily="34" charset="0"/>
                        </a:rPr>
                        <a:t>25 (38.5)</a:t>
                      </a:r>
                    </a:p>
                  </a:txBody>
                  <a:tcPr/>
                </a:tc>
                <a:tc>
                  <a:txBody>
                    <a:bodyPr/>
                    <a:lstStyle/>
                    <a:p>
                      <a:pPr algn="ctr"/>
                      <a:r>
                        <a:rPr lang="en-US" sz="1400" dirty="0">
                          <a:latin typeface="Arial" panose="020B0604020202020204" pitchFamily="34" charset="0"/>
                          <a:cs typeface="Arial" panose="020B0604020202020204" pitchFamily="34" charset="0"/>
                        </a:rPr>
                        <a:t>28 (45.2)</a:t>
                      </a:r>
                    </a:p>
                  </a:txBody>
                  <a:tcPr/>
                </a:tc>
                <a:extLst>
                  <a:ext uri="{0D108BD9-81ED-4DB2-BD59-A6C34878D82A}">
                    <a16:rowId xmlns:a16="http://schemas.microsoft.com/office/drawing/2014/main" val="2621105365"/>
                  </a:ext>
                </a:extLst>
              </a:tr>
              <a:tr h="198804">
                <a:tc>
                  <a:txBody>
                    <a:bodyPr/>
                    <a:lstStyle/>
                    <a:p>
                      <a:pPr marL="0" indent="6350">
                        <a:tabLst/>
                      </a:pPr>
                      <a:r>
                        <a:rPr lang="en-US" sz="1400" b="0" dirty="0">
                          <a:latin typeface="Arial" panose="020B0604020202020204" pitchFamily="34" charset="0"/>
                          <a:cs typeface="Arial" panose="020B0604020202020204" pitchFamily="34" charset="0"/>
                        </a:rPr>
                        <a:t>Progressive disease, n (%)</a:t>
                      </a:r>
                    </a:p>
                  </a:txBody>
                  <a:tcPr/>
                </a:tc>
                <a:tc>
                  <a:txBody>
                    <a:bodyPr/>
                    <a:lstStyle/>
                    <a:p>
                      <a:pPr algn="ctr"/>
                      <a:r>
                        <a:rPr lang="en-US" sz="1400" dirty="0">
                          <a:latin typeface="Arial" panose="020B0604020202020204" pitchFamily="34" charset="0"/>
                          <a:cs typeface="Arial" panose="020B0604020202020204" pitchFamily="34" charset="0"/>
                        </a:rPr>
                        <a:t>6 (9.2)</a:t>
                      </a:r>
                    </a:p>
                  </a:txBody>
                  <a:tcPr/>
                </a:tc>
                <a:tc>
                  <a:txBody>
                    <a:bodyPr/>
                    <a:lstStyle/>
                    <a:p>
                      <a:pPr algn="ctr"/>
                      <a:r>
                        <a:rPr lang="en-US" sz="1400" dirty="0">
                          <a:latin typeface="Arial" panose="020B0604020202020204" pitchFamily="34" charset="0"/>
                          <a:cs typeface="Arial" panose="020B0604020202020204" pitchFamily="34" charset="0"/>
                        </a:rPr>
                        <a:t>6 (9.7)</a:t>
                      </a:r>
                    </a:p>
                  </a:txBody>
                  <a:tcPr/>
                </a:tc>
                <a:extLst>
                  <a:ext uri="{0D108BD9-81ED-4DB2-BD59-A6C34878D82A}">
                    <a16:rowId xmlns:a16="http://schemas.microsoft.com/office/drawing/2014/main" val="907703257"/>
                  </a:ext>
                </a:extLst>
              </a:tr>
              <a:tr h="198804">
                <a:tc>
                  <a:txBody>
                    <a:bodyPr/>
                    <a:lstStyle/>
                    <a:p>
                      <a:pPr marL="0" indent="6350">
                        <a:tabLst/>
                      </a:pPr>
                      <a:r>
                        <a:rPr lang="en-US" sz="1400" b="0" dirty="0">
                          <a:latin typeface="Arial" panose="020B0604020202020204" pitchFamily="34" charset="0"/>
                          <a:cs typeface="Arial" panose="020B0604020202020204" pitchFamily="34" charset="0"/>
                        </a:rPr>
                        <a:t>Not evaluable, n (%)</a:t>
                      </a:r>
                    </a:p>
                  </a:txBody>
                  <a:tcPr/>
                </a:tc>
                <a:tc>
                  <a:txBody>
                    <a:bodyPr/>
                    <a:lstStyle/>
                    <a:p>
                      <a:pPr algn="ctr"/>
                      <a:r>
                        <a:rPr lang="en-US" sz="1400" dirty="0">
                          <a:latin typeface="Arial" panose="020B0604020202020204" pitchFamily="34" charset="0"/>
                          <a:cs typeface="Arial" panose="020B0604020202020204" pitchFamily="34" charset="0"/>
                        </a:rPr>
                        <a:t>1 (1.5)</a:t>
                      </a:r>
                    </a:p>
                  </a:txBody>
                  <a:tcPr/>
                </a:tc>
                <a:tc>
                  <a:txBody>
                    <a:bodyPr/>
                    <a:lstStyle/>
                    <a:p>
                      <a:pPr algn="ctr"/>
                      <a:r>
                        <a:rPr lang="en-US" sz="1400" dirty="0">
                          <a:latin typeface="Arial" panose="020B0604020202020204" pitchFamily="34" charset="0"/>
                          <a:cs typeface="Arial" panose="020B0604020202020204" pitchFamily="34" charset="0"/>
                        </a:rPr>
                        <a:t>1 (1.6)</a:t>
                      </a:r>
                    </a:p>
                  </a:txBody>
                  <a:tcPr/>
                </a:tc>
                <a:extLst>
                  <a:ext uri="{0D108BD9-81ED-4DB2-BD59-A6C34878D82A}">
                    <a16:rowId xmlns:a16="http://schemas.microsoft.com/office/drawing/2014/main" val="3515040382"/>
                  </a:ext>
                </a:extLst>
              </a:tr>
              <a:tr h="198804">
                <a:tc>
                  <a:txBody>
                    <a:bodyPr/>
                    <a:lstStyle/>
                    <a:p>
                      <a:pPr marL="0" indent="6350">
                        <a:tabLst/>
                      </a:pPr>
                      <a:endParaRPr lang="en-US" sz="1400" b="0" dirty="0">
                        <a:latin typeface="Arial" panose="020B0604020202020204" pitchFamily="34" charset="0"/>
                        <a:cs typeface="Arial" panose="020B0604020202020204" pitchFamily="34" charset="0"/>
                      </a:endParaRPr>
                    </a:p>
                  </a:txBody>
                  <a:tcPr>
                    <a:noFill/>
                  </a:tcPr>
                </a:tc>
                <a:tc gridSpan="2">
                  <a:txBody>
                    <a:bodyPr/>
                    <a:lstStyle/>
                    <a:p>
                      <a:pPr algn="ctr"/>
                      <a:r>
                        <a:rPr lang="en-US" sz="1400" b="1" dirty="0">
                          <a:solidFill>
                            <a:schemeClr val="bg1"/>
                          </a:solidFill>
                          <a:latin typeface="Arial" panose="020B0604020202020204" pitchFamily="34" charset="0"/>
                          <a:cs typeface="Arial" panose="020B0604020202020204" pitchFamily="34" charset="0"/>
                        </a:rPr>
                        <a:t>Overall efficacy population</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(N=115)</a:t>
                      </a:r>
                    </a:p>
                  </a:txBody>
                  <a:tcPr>
                    <a:solidFill>
                      <a:schemeClr val="accent1"/>
                    </a:solidFill>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3072950"/>
                  </a:ext>
                </a:extLst>
              </a:tr>
              <a:tr h="198804">
                <a:tc>
                  <a:txBody>
                    <a:bodyPr/>
                    <a:lstStyle/>
                    <a:p>
                      <a:pPr marL="0" marR="0" lvl="0" indent="6350" algn="l" defTabSz="4572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Confirmed PSA, </a:t>
                      </a:r>
                      <a:r>
                        <a:rPr lang="en-US" sz="1400" b="0" dirty="0">
                          <a:solidFill>
                            <a:schemeClr val="tx1"/>
                          </a:solidFill>
                          <a:latin typeface="Arial" panose="020B0604020202020204" pitchFamily="34" charset="0"/>
                          <a:cs typeface="Arial" panose="020B0604020202020204" pitchFamily="34" charset="0"/>
                        </a:rPr>
                        <a:t>n (% [</a:t>
                      </a:r>
                      <a:r>
                        <a:rPr lang="en-US" sz="1400" b="0" dirty="0">
                          <a:latin typeface="Arial" panose="020B0604020202020204" pitchFamily="34" charset="0"/>
                          <a:cs typeface="Arial" panose="020B0604020202020204" pitchFamily="34" charset="0"/>
                        </a:rPr>
                        <a:t>95% CI])</a:t>
                      </a:r>
                      <a:endParaRPr lang="en-US" sz="1400" b="0" baseline="30000" dirty="0">
                        <a:latin typeface="Arial" panose="020B0604020202020204" pitchFamily="34" charset="0"/>
                        <a:cs typeface="Arial" panose="020B0604020202020204" pitchFamily="34" charset="0"/>
                      </a:endParaRPr>
                    </a:p>
                  </a:txBody>
                  <a:tcPr/>
                </a:tc>
                <a:tc gridSpan="2">
                  <a:txBody>
                    <a:bodyPr/>
                    <a:lstStyle/>
                    <a:p>
                      <a:pPr algn="ctr"/>
                      <a:r>
                        <a:rPr lang="en-US" sz="1400" dirty="0">
                          <a:latin typeface="Arial" panose="020B0604020202020204" pitchFamily="34" charset="0"/>
                          <a:cs typeface="Arial" panose="020B0604020202020204" pitchFamily="34" charset="0"/>
                        </a:rPr>
                        <a:t>63 (54.8 [45.2-64.1])</a:t>
                      </a: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2313606"/>
                  </a:ext>
                </a:extLst>
              </a:tr>
            </a:tbl>
          </a:graphicData>
        </a:graphic>
      </p:graphicFrame>
    </p:spTree>
    <p:extLst>
      <p:ext uri="{BB962C8B-B14F-4D97-AF65-F5344CB8AC3E}">
        <p14:creationId xmlns:p14="http://schemas.microsoft.com/office/powerpoint/2010/main" val="31121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610F8C-B2D7-F145-B932-461A30393063}"/>
              </a:ext>
            </a:extLst>
          </p:cNvPr>
          <p:cNvSpPr>
            <a:spLocks noGrp="1"/>
          </p:cNvSpPr>
          <p:nvPr>
            <p:ph sz="quarter" idx="12"/>
          </p:nvPr>
        </p:nvSpPr>
        <p:spPr>
          <a:xfrm>
            <a:off x="620184" y="2137941"/>
            <a:ext cx="10963200" cy="4181584"/>
          </a:xfrm>
        </p:spPr>
        <p:txBody>
          <a:bodyPr/>
          <a:lstStyle/>
          <a:p>
            <a:pPr marL="457200" indent="-457200">
              <a:buFont typeface="+mj-lt"/>
              <a:buAutoNum type="arabicPeriod"/>
            </a:pPr>
            <a:r>
              <a:rPr lang="en-GB" sz="2000" dirty="0"/>
              <a:t>Recognise the </a:t>
            </a:r>
            <a:r>
              <a:rPr lang="en-GB" sz="2000" b="1" dirty="0">
                <a:solidFill>
                  <a:schemeClr val="accent1"/>
                </a:solidFill>
              </a:rPr>
              <a:t>efficacy and safety </a:t>
            </a:r>
            <a:r>
              <a:rPr lang="en-GB" sz="2000" dirty="0"/>
              <a:t>profiles of PARP inhibitors, know their differences and  understand the place of PARP</a:t>
            </a:r>
            <a:r>
              <a:rPr lang="en-GB" sz="2000" dirty="0">
                <a:solidFill>
                  <a:srgbClr val="0000FF"/>
                </a:solidFill>
              </a:rPr>
              <a:t> </a:t>
            </a:r>
            <a:r>
              <a:rPr lang="en-GB" sz="2000" dirty="0">
                <a:solidFill>
                  <a:schemeClr val="tx2"/>
                </a:solidFill>
              </a:rPr>
              <a:t>inhibitor m</a:t>
            </a:r>
            <a:r>
              <a:rPr lang="en-GB" sz="2000" dirty="0"/>
              <a:t>onotherapy in the treatment landscape for patients with mCRPC</a:t>
            </a:r>
          </a:p>
          <a:p>
            <a:pPr marL="457200" indent="-457200">
              <a:buFont typeface="+mj-lt"/>
              <a:buAutoNum type="arabicPeriod"/>
            </a:pPr>
            <a:r>
              <a:rPr lang="en-GB" sz="2000" dirty="0"/>
              <a:t>Understand the </a:t>
            </a:r>
            <a:r>
              <a:rPr lang="en-GB" sz="2000" b="1" dirty="0">
                <a:solidFill>
                  <a:schemeClr val="accent1"/>
                </a:solidFill>
              </a:rPr>
              <a:t>role of testing </a:t>
            </a:r>
            <a:r>
              <a:rPr lang="en-GB" sz="2000" dirty="0"/>
              <a:t>for assessment of HRRm status and subsequent decision making for treatment with PARP inhibitors as monotherapy</a:t>
            </a:r>
          </a:p>
          <a:p>
            <a:pPr marL="0" indent="0">
              <a:spcAft>
                <a:spcPts val="1200"/>
              </a:spcAft>
              <a:buNone/>
            </a:pPr>
            <a:endParaRPr lang="en-GB" dirty="0"/>
          </a:p>
        </p:txBody>
      </p:sp>
      <p:sp>
        <p:nvSpPr>
          <p:cNvPr id="3" name="Title 2">
            <a:extLst>
              <a:ext uri="{FF2B5EF4-FFF2-40B4-BE49-F238E27FC236}">
                <a16:creationId xmlns:a16="http://schemas.microsoft.com/office/drawing/2014/main" id="{4EA65A10-1011-5D49-AB5C-6B6CC0E03FE3}"/>
              </a:ext>
            </a:extLst>
          </p:cNvPr>
          <p:cNvSpPr>
            <a:spLocks noGrp="1"/>
          </p:cNvSpPr>
          <p:nvPr>
            <p:ph type="title"/>
          </p:nvPr>
        </p:nvSpPr>
        <p:spPr/>
        <p:txBody>
          <a:bodyPr/>
          <a:lstStyle/>
          <a:p>
            <a:r>
              <a:rPr lang="en-GB" dirty="0"/>
              <a:t>Educational objectives</a:t>
            </a:r>
          </a:p>
        </p:txBody>
      </p:sp>
      <p:sp>
        <p:nvSpPr>
          <p:cNvPr id="5" name="Slide Number Placeholder 4">
            <a:extLst>
              <a:ext uri="{FF2B5EF4-FFF2-40B4-BE49-F238E27FC236}">
                <a16:creationId xmlns:a16="http://schemas.microsoft.com/office/drawing/2014/main" id="{0A6D2E45-5C08-BB46-AAF3-D887059DFD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Content Placeholder 4">
            <a:extLst>
              <a:ext uri="{FF2B5EF4-FFF2-40B4-BE49-F238E27FC236}">
                <a16:creationId xmlns:a16="http://schemas.microsoft.com/office/drawing/2014/main" id="{BD56ABCC-B7BD-4FB5-8F7F-4A3D00609CF7}"/>
              </a:ext>
            </a:extLst>
          </p:cNvPr>
          <p:cNvSpPr txBox="1">
            <a:spLocks/>
          </p:cNvSpPr>
          <p:nvPr/>
        </p:nvSpPr>
        <p:spPr>
          <a:xfrm>
            <a:off x="620183" y="6309216"/>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HRRm, homologous recombinant repair gene mutations; mCRPC, metastatic castration-resistant prostate cancer; PARP, poly-ADP ribose polymerase</a:t>
            </a:r>
          </a:p>
        </p:txBody>
      </p:sp>
    </p:spTree>
    <p:extLst>
      <p:ext uri="{BB962C8B-B14F-4D97-AF65-F5344CB8AC3E}">
        <p14:creationId xmlns:p14="http://schemas.microsoft.com/office/powerpoint/2010/main" val="274602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FEFB8E6-FC6B-D54C-A5E4-218AF350F1FD}"/>
              </a:ext>
            </a:extLst>
          </p:cNvPr>
          <p:cNvSpPr>
            <a:spLocks noGrp="1"/>
          </p:cNvSpPr>
          <p:nvPr>
            <p:ph sz="quarter" idx="12"/>
          </p:nvPr>
        </p:nvSpPr>
        <p:spPr/>
        <p:txBody>
          <a:bodyPr/>
          <a:lstStyle/>
          <a:p>
            <a:r>
              <a:rPr lang="en-GB" dirty="0"/>
              <a:t>FDA granted accelerated approval based on data from TRITON2</a:t>
            </a:r>
          </a:p>
        </p:txBody>
      </p:sp>
      <p:sp>
        <p:nvSpPr>
          <p:cNvPr id="3" name="Title 2">
            <a:extLst>
              <a:ext uri="{FF2B5EF4-FFF2-40B4-BE49-F238E27FC236}">
                <a16:creationId xmlns:a16="http://schemas.microsoft.com/office/drawing/2014/main" id="{C485E53B-6878-5707-AB15-0D6BE2F35631}"/>
              </a:ext>
            </a:extLst>
          </p:cNvPr>
          <p:cNvSpPr>
            <a:spLocks noGrp="1"/>
          </p:cNvSpPr>
          <p:nvPr>
            <p:ph type="title"/>
          </p:nvPr>
        </p:nvSpPr>
        <p:spPr/>
        <p:txBody>
          <a:bodyPr/>
          <a:lstStyle/>
          <a:p>
            <a:r>
              <a:rPr lang="en-GB" altLang="en-US" dirty="0"/>
              <a:t>TRITON2: Rucaparib achieved a median </a:t>
            </a:r>
            <a:r>
              <a:rPr lang="en-GB" altLang="en-US" cap="none" dirty="0"/>
              <a:t>r</a:t>
            </a:r>
            <a:r>
              <a:rPr lang="en-GB" altLang="en-US" dirty="0"/>
              <a:t>pfs of 9 months in </a:t>
            </a:r>
            <a:r>
              <a:rPr lang="en-GB" altLang="en-US" cap="none" dirty="0"/>
              <a:t>m</a:t>
            </a:r>
            <a:r>
              <a:rPr lang="en-GB" altLang="en-US" dirty="0"/>
              <a:t>CRPC patients with </a:t>
            </a:r>
            <a:r>
              <a:rPr lang="en-GB" altLang="en-US" i="1" dirty="0"/>
              <a:t>BRCA</a:t>
            </a:r>
            <a:r>
              <a:rPr lang="en-GB" altLang="en-US" dirty="0"/>
              <a:t> alterations</a:t>
            </a:r>
            <a:endParaRPr lang="en-GB" dirty="0"/>
          </a:p>
        </p:txBody>
      </p:sp>
      <p:sp>
        <p:nvSpPr>
          <p:cNvPr id="5" name="Content Placeholder 4">
            <a:extLst>
              <a:ext uri="{FF2B5EF4-FFF2-40B4-BE49-F238E27FC236}">
                <a16:creationId xmlns:a16="http://schemas.microsoft.com/office/drawing/2014/main" id="{D5F47A5A-5104-9F4F-B50A-D19C82A9F79A}"/>
              </a:ext>
            </a:extLst>
          </p:cNvPr>
          <p:cNvSpPr>
            <a:spLocks noGrp="1"/>
          </p:cNvSpPr>
          <p:nvPr>
            <p:ph sz="quarter" idx="15"/>
          </p:nvPr>
        </p:nvSpPr>
        <p:spPr>
          <a:xfrm>
            <a:off x="620184" y="6153142"/>
            <a:ext cx="10732400" cy="365125"/>
          </a:xfrm>
        </p:spPr>
        <p:txBody>
          <a:bodyPr/>
          <a:lstStyle/>
          <a:p>
            <a:r>
              <a:rPr lang="en-GB" dirty="0"/>
              <a:t>BRCA, breast cancer gene; CI, confidence interval; FDA, Food and Drug Administration; mCRPC, metastatic castration‑resistant prostate cancer; PCWG3, Prostate Cancer Clinical Trials Working Group 3; RECIST, Response Evaluation Criteria In Solid Tumours version 1.1; rPFS, radiographic progression-free survival</a:t>
            </a:r>
          </a:p>
          <a:p>
            <a:r>
              <a:rPr lang="en-GB" dirty="0"/>
              <a:t>Abida W, et al. J Clin Oncol. 2020;38:3763-72</a:t>
            </a:r>
            <a:r>
              <a:rPr lang="en-GB" dirty="0">
                <a:solidFill>
                  <a:schemeClr val="tx2"/>
                </a:solidFill>
              </a:rPr>
              <a:t>; </a:t>
            </a:r>
            <a:r>
              <a:rPr lang="en-US" dirty="0">
                <a:solidFill>
                  <a:schemeClr val="tx2"/>
                </a:solidFill>
                <a:hlinkClick r:id="rId3">
                  <a:extLst>
                    <a:ext uri="{A12FA001-AC4F-418D-AE19-62706E023703}">
                      <ahyp:hlinkClr xmlns:ahyp="http://schemas.microsoft.com/office/drawing/2018/hyperlinkcolor" val="tx"/>
                    </a:ext>
                  </a:extLst>
                </a:hlinkClick>
              </a:rPr>
              <a:t>FDA grants accelerated approval to rucaparib for BRCA-mutated metastatic castration-resistant prostate cancer | FDA</a:t>
            </a:r>
            <a:endParaRPr lang="en-GB" altLang="en-US" dirty="0">
              <a:solidFill>
                <a:schemeClr val="tx2"/>
              </a:solidFill>
            </a:endParaRPr>
          </a:p>
        </p:txBody>
      </p:sp>
      <p:sp>
        <p:nvSpPr>
          <p:cNvPr id="4" name="Slide Number Placeholder 3">
            <a:extLst>
              <a:ext uri="{FF2B5EF4-FFF2-40B4-BE49-F238E27FC236}">
                <a16:creationId xmlns:a16="http://schemas.microsoft.com/office/drawing/2014/main" id="{DCB2BBA1-6D8F-1C8F-8E6E-DB824B844738}"/>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17" name="TextBox 16">
            <a:extLst>
              <a:ext uri="{FF2B5EF4-FFF2-40B4-BE49-F238E27FC236}">
                <a16:creationId xmlns:a16="http://schemas.microsoft.com/office/drawing/2014/main" id="{67E57E35-1057-C4F3-E91F-FE1C32ECBD77}"/>
              </a:ext>
            </a:extLst>
          </p:cNvPr>
          <p:cNvSpPr txBox="1"/>
          <p:nvPr/>
        </p:nvSpPr>
        <p:spPr>
          <a:xfrm>
            <a:off x="1973798" y="5509925"/>
            <a:ext cx="7776864" cy="415498"/>
          </a:xfrm>
          <a:prstGeom prst="rect">
            <a:avLst/>
          </a:prstGeom>
          <a:noFill/>
        </p:spPr>
        <p:txBody>
          <a:bodyPr wrap="square">
            <a:spAutoFit/>
          </a:bodyPr>
          <a:lstStyle/>
          <a:p>
            <a:pPr algn="l"/>
            <a:r>
              <a:rPr lang="en-GB" sz="1050" b="0" i="0" u="none" strike="noStrike" baseline="0" dirty="0">
                <a:latin typeface="Arial" panose="020B0604020202020204" pitchFamily="34" charset="0"/>
                <a:cs typeface="Arial" panose="020B0604020202020204" pitchFamily="34" charset="0"/>
              </a:rPr>
              <a:t>rPFS by blinded independent radiology review assessment. Visit cut-off date: December 23, 2019. </a:t>
            </a:r>
            <a:br>
              <a:rPr lang="en-GB" sz="1050" b="0" i="0" u="none" strike="noStrike" baseline="0" dirty="0">
                <a:latin typeface="Arial" panose="020B0604020202020204" pitchFamily="34" charset="0"/>
                <a:cs typeface="Arial" panose="020B0604020202020204" pitchFamily="34" charset="0"/>
              </a:rPr>
            </a:br>
            <a:r>
              <a:rPr lang="en-GB" sz="1050" b="0" i="0" u="none" strike="noStrike" baseline="0" dirty="0">
                <a:latin typeface="Arial" panose="020B0604020202020204" pitchFamily="34" charset="0"/>
                <a:cs typeface="Arial" panose="020B0604020202020204" pitchFamily="34" charset="0"/>
              </a:rPr>
              <a:t>Progression was assessed per modified RECIST/PWCG3 criteria.</a:t>
            </a:r>
            <a:endParaRPr lang="en-GB" sz="1050" dirty="0">
              <a:latin typeface="Arial" panose="020B0604020202020204" pitchFamily="34" charset="0"/>
              <a:cs typeface="Arial" panose="020B0604020202020204" pitchFamily="34" charset="0"/>
            </a:endParaRPr>
          </a:p>
        </p:txBody>
      </p:sp>
      <p:sp>
        <p:nvSpPr>
          <p:cNvPr id="19" name="object 34">
            <a:extLst>
              <a:ext uri="{FF2B5EF4-FFF2-40B4-BE49-F238E27FC236}">
                <a16:creationId xmlns:a16="http://schemas.microsoft.com/office/drawing/2014/main" id="{574B9F83-5C44-D34E-B96A-8F833F8B5BCB}"/>
              </a:ext>
            </a:extLst>
          </p:cNvPr>
          <p:cNvSpPr txBox="1"/>
          <p:nvPr/>
        </p:nvSpPr>
        <p:spPr>
          <a:xfrm>
            <a:off x="301205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endParaRPr lang="en-GB" sz="1200" dirty="0">
              <a:latin typeface="Arial"/>
              <a:cs typeface="Arial"/>
            </a:endParaRPr>
          </a:p>
        </p:txBody>
      </p:sp>
      <p:cxnSp>
        <p:nvCxnSpPr>
          <p:cNvPr id="20" name="Straight Connector 19">
            <a:extLst>
              <a:ext uri="{FF2B5EF4-FFF2-40B4-BE49-F238E27FC236}">
                <a16:creationId xmlns:a16="http://schemas.microsoft.com/office/drawing/2014/main" id="{FEBB3AE3-C881-1645-92FE-49A95D7FECB2}"/>
              </a:ext>
            </a:extLst>
          </p:cNvPr>
          <p:cNvCxnSpPr/>
          <p:nvPr/>
        </p:nvCxnSpPr>
        <p:spPr>
          <a:xfrm>
            <a:off x="3054799" y="202852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52413D8-5EC8-7149-8762-FC225BCA9138}"/>
              </a:ext>
            </a:extLst>
          </p:cNvPr>
          <p:cNvCxnSpPr>
            <a:cxnSpLocks/>
          </p:cNvCxnSpPr>
          <p:nvPr/>
        </p:nvCxnSpPr>
        <p:spPr>
          <a:xfrm rot="16200000">
            <a:off x="30928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8A5F299-CE32-8348-9C8E-05665F5E4AD5}"/>
              </a:ext>
            </a:extLst>
          </p:cNvPr>
          <p:cNvCxnSpPr>
            <a:cxnSpLocks/>
          </p:cNvCxnSpPr>
          <p:nvPr/>
        </p:nvCxnSpPr>
        <p:spPr>
          <a:xfrm flipV="1">
            <a:off x="3128899" y="1931402"/>
            <a:ext cx="0" cy="254612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4032601-7981-9C45-81DC-7AED23EAB013}"/>
              </a:ext>
            </a:extLst>
          </p:cNvPr>
          <p:cNvCxnSpPr/>
          <p:nvPr/>
        </p:nvCxnSpPr>
        <p:spPr>
          <a:xfrm>
            <a:off x="3054799" y="44764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object 34">
            <a:extLst>
              <a:ext uri="{FF2B5EF4-FFF2-40B4-BE49-F238E27FC236}">
                <a16:creationId xmlns:a16="http://schemas.microsoft.com/office/drawing/2014/main" id="{CC41C43D-C05D-FA45-A7A6-E8A4D034FE2F}"/>
              </a:ext>
            </a:extLst>
          </p:cNvPr>
          <p:cNvSpPr txBox="1"/>
          <p:nvPr/>
        </p:nvSpPr>
        <p:spPr>
          <a:xfrm>
            <a:off x="2639616" y="18777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100</a:t>
            </a:r>
          </a:p>
        </p:txBody>
      </p:sp>
      <p:cxnSp>
        <p:nvCxnSpPr>
          <p:cNvPr id="44" name="Straight Connector 43">
            <a:extLst>
              <a:ext uri="{FF2B5EF4-FFF2-40B4-BE49-F238E27FC236}">
                <a16:creationId xmlns:a16="http://schemas.microsoft.com/office/drawing/2014/main" id="{EE80C57C-D3ED-8041-9769-ED0D32DBD131}"/>
              </a:ext>
            </a:extLst>
          </p:cNvPr>
          <p:cNvCxnSpPr>
            <a:cxnSpLocks/>
          </p:cNvCxnSpPr>
          <p:nvPr/>
        </p:nvCxnSpPr>
        <p:spPr>
          <a:xfrm>
            <a:off x="3121474" y="4476451"/>
            <a:ext cx="549480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bject 47">
            <a:extLst>
              <a:ext uri="{FF2B5EF4-FFF2-40B4-BE49-F238E27FC236}">
                <a16:creationId xmlns:a16="http://schemas.microsoft.com/office/drawing/2014/main" id="{DF04C35A-3797-9249-8D97-314E4A66FCA1}"/>
              </a:ext>
            </a:extLst>
          </p:cNvPr>
          <p:cNvSpPr txBox="1"/>
          <p:nvPr/>
        </p:nvSpPr>
        <p:spPr>
          <a:xfrm rot="16200000">
            <a:off x="1209044" y="3032162"/>
            <a:ext cx="2433585" cy="376171"/>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Radiographic progression-free survival (%)</a:t>
            </a:r>
            <a:endParaRPr lang="en-GB" sz="1200" dirty="0">
              <a:latin typeface="Arial"/>
              <a:cs typeface="Arial"/>
            </a:endParaRPr>
          </a:p>
        </p:txBody>
      </p:sp>
      <p:sp>
        <p:nvSpPr>
          <p:cNvPr id="50" name="object 47">
            <a:extLst>
              <a:ext uri="{FF2B5EF4-FFF2-40B4-BE49-F238E27FC236}">
                <a16:creationId xmlns:a16="http://schemas.microsoft.com/office/drawing/2014/main" id="{1214F503-582C-B84F-8331-8C40BE0DFF5B}"/>
              </a:ext>
            </a:extLst>
          </p:cNvPr>
          <p:cNvSpPr txBox="1"/>
          <p:nvPr/>
        </p:nvSpPr>
        <p:spPr>
          <a:xfrm>
            <a:off x="5098238" y="4779092"/>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Time (months)</a:t>
            </a:r>
            <a:endParaRPr lang="en-GB" sz="1200" dirty="0">
              <a:latin typeface="Arial"/>
              <a:cs typeface="Arial"/>
            </a:endParaRPr>
          </a:p>
        </p:txBody>
      </p:sp>
      <p:sp>
        <p:nvSpPr>
          <p:cNvPr id="51" name="object 34">
            <a:extLst>
              <a:ext uri="{FF2B5EF4-FFF2-40B4-BE49-F238E27FC236}">
                <a16:creationId xmlns:a16="http://schemas.microsoft.com/office/drawing/2014/main" id="{EF3BFC9D-CD41-F642-9475-D08F015DA701}"/>
              </a:ext>
            </a:extLst>
          </p:cNvPr>
          <p:cNvSpPr txBox="1"/>
          <p:nvPr/>
        </p:nvSpPr>
        <p:spPr>
          <a:xfrm>
            <a:off x="83651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28</a:t>
            </a:r>
            <a:endParaRPr lang="en-GB" sz="1200" dirty="0">
              <a:latin typeface="Arial"/>
              <a:cs typeface="Arial"/>
            </a:endParaRPr>
          </a:p>
        </p:txBody>
      </p:sp>
      <p:cxnSp>
        <p:nvCxnSpPr>
          <p:cNvPr id="52" name="Straight Connector 51">
            <a:extLst>
              <a:ext uri="{FF2B5EF4-FFF2-40B4-BE49-F238E27FC236}">
                <a16:creationId xmlns:a16="http://schemas.microsoft.com/office/drawing/2014/main" id="{4799B2FE-5023-3741-B7B6-A6DA46845019}"/>
              </a:ext>
            </a:extLst>
          </p:cNvPr>
          <p:cNvCxnSpPr>
            <a:cxnSpLocks/>
          </p:cNvCxnSpPr>
          <p:nvPr/>
        </p:nvCxnSpPr>
        <p:spPr>
          <a:xfrm rot="16200000">
            <a:off x="84522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72" name="Table 71">
            <a:extLst>
              <a:ext uri="{FF2B5EF4-FFF2-40B4-BE49-F238E27FC236}">
                <a16:creationId xmlns:a16="http://schemas.microsoft.com/office/drawing/2014/main" id="{1FBA4887-8D0C-CF46-A5B2-EE32D2CE432B}"/>
              </a:ext>
            </a:extLst>
          </p:cNvPr>
          <p:cNvGraphicFramePr>
            <a:graphicFrameLocks noGrp="1"/>
          </p:cNvGraphicFramePr>
          <p:nvPr>
            <p:extLst>
              <p:ext uri="{D42A27DB-BD31-4B8C-83A1-F6EECF244321}">
                <p14:modId xmlns:p14="http://schemas.microsoft.com/office/powerpoint/2010/main" val="1170425405"/>
              </p:ext>
            </p:extLst>
          </p:nvPr>
        </p:nvGraphicFramePr>
        <p:xfrm>
          <a:off x="5628334" y="2076926"/>
          <a:ext cx="2858083" cy="437760"/>
        </p:xfrm>
        <a:graphic>
          <a:graphicData uri="http://schemas.openxmlformats.org/drawingml/2006/table">
            <a:tbl>
              <a:tblPr firstRow="1" bandRow="1">
                <a:tableStyleId>{5C22544A-7EE6-4342-B048-85BDC9FD1C3A}</a:tableStyleId>
              </a:tblPr>
              <a:tblGrid>
                <a:gridCol w="1269261">
                  <a:extLst>
                    <a:ext uri="{9D8B030D-6E8A-4147-A177-3AD203B41FA5}">
                      <a16:colId xmlns:a16="http://schemas.microsoft.com/office/drawing/2014/main" val="1256442069"/>
                    </a:ext>
                  </a:extLst>
                </a:gridCol>
                <a:gridCol w="826730">
                  <a:extLst>
                    <a:ext uri="{9D8B030D-6E8A-4147-A177-3AD203B41FA5}">
                      <a16:colId xmlns:a16="http://schemas.microsoft.com/office/drawing/2014/main" val="3362937906"/>
                    </a:ext>
                  </a:extLst>
                </a:gridCol>
                <a:gridCol w="762092">
                  <a:extLst>
                    <a:ext uri="{9D8B030D-6E8A-4147-A177-3AD203B41FA5}">
                      <a16:colId xmlns:a16="http://schemas.microsoft.com/office/drawing/2014/main" val="3272691983"/>
                    </a:ext>
                  </a:extLst>
                </a:gridCol>
              </a:tblGrid>
              <a:tr h="0">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dirty="0">
                          <a:solidFill>
                            <a:schemeClr val="tx1"/>
                          </a:solidFill>
                          <a:latin typeface="Arial" panose="020B0604020202020204" pitchFamily="34" charset="0"/>
                          <a:cs typeface="Arial" panose="020B0604020202020204" pitchFamily="34" charset="0"/>
                        </a:rPr>
                        <a:t>Median, months</a:t>
                      </a:r>
                    </a:p>
                  </a:txBody>
                  <a:tcPr marT="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Range</a:t>
                      </a:r>
                    </a:p>
                  </a:txBody>
                  <a:tcPr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0">
                <a:tc>
                  <a:txBody>
                    <a:bodyPr/>
                    <a:lstStyle/>
                    <a:p>
                      <a:pPr algn="ctr">
                        <a:lnSpc>
                          <a:spcPct val="90000"/>
                        </a:lnSpc>
                      </a:pPr>
                      <a:r>
                        <a:rPr lang="en-US" sz="1000" b="0" dirty="0">
                          <a:solidFill>
                            <a:schemeClr val="tx1"/>
                          </a:solidFill>
                          <a:latin typeface="Arial" panose="020B0604020202020204" pitchFamily="34" charset="0"/>
                          <a:cs typeface="Arial" panose="020B0604020202020204" pitchFamily="34" charset="0"/>
                        </a:rPr>
                        <a:t>9.0</a:t>
                      </a:r>
                    </a:p>
                  </a:txBody>
                  <a:tcPr marT="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8.3 to 13.5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0.0-27.6+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bl>
          </a:graphicData>
        </a:graphic>
      </p:graphicFrame>
      <p:cxnSp>
        <p:nvCxnSpPr>
          <p:cNvPr id="74" name="Straight Connector 73">
            <a:extLst>
              <a:ext uri="{FF2B5EF4-FFF2-40B4-BE49-F238E27FC236}">
                <a16:creationId xmlns:a16="http://schemas.microsoft.com/office/drawing/2014/main" id="{C4B09C2C-F421-3746-91A9-41A0126DD1FC}"/>
              </a:ext>
            </a:extLst>
          </p:cNvPr>
          <p:cNvCxnSpPr/>
          <p:nvPr/>
        </p:nvCxnSpPr>
        <p:spPr>
          <a:xfrm>
            <a:off x="3054799" y="22793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object 34">
            <a:extLst>
              <a:ext uri="{FF2B5EF4-FFF2-40B4-BE49-F238E27FC236}">
                <a16:creationId xmlns:a16="http://schemas.microsoft.com/office/drawing/2014/main" id="{2D03398D-05A9-574E-8F2D-9CBD29B399CE}"/>
              </a:ext>
            </a:extLst>
          </p:cNvPr>
          <p:cNvSpPr txBox="1"/>
          <p:nvPr/>
        </p:nvSpPr>
        <p:spPr>
          <a:xfrm>
            <a:off x="2639616" y="21317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90</a:t>
            </a:r>
          </a:p>
        </p:txBody>
      </p:sp>
      <p:cxnSp>
        <p:nvCxnSpPr>
          <p:cNvPr id="76" name="Straight Connector 75">
            <a:extLst>
              <a:ext uri="{FF2B5EF4-FFF2-40B4-BE49-F238E27FC236}">
                <a16:creationId xmlns:a16="http://schemas.microsoft.com/office/drawing/2014/main" id="{FADFC126-9AB4-F14C-A2B5-E9B886632F6E}"/>
              </a:ext>
            </a:extLst>
          </p:cNvPr>
          <p:cNvCxnSpPr/>
          <p:nvPr/>
        </p:nvCxnSpPr>
        <p:spPr>
          <a:xfrm>
            <a:off x="3054799" y="25174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object 34">
            <a:extLst>
              <a:ext uri="{FF2B5EF4-FFF2-40B4-BE49-F238E27FC236}">
                <a16:creationId xmlns:a16="http://schemas.microsoft.com/office/drawing/2014/main" id="{1F78198E-9401-984C-9FF9-F1263E576839}"/>
              </a:ext>
            </a:extLst>
          </p:cNvPr>
          <p:cNvSpPr txBox="1"/>
          <p:nvPr/>
        </p:nvSpPr>
        <p:spPr>
          <a:xfrm>
            <a:off x="2639616" y="236987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80</a:t>
            </a:r>
          </a:p>
        </p:txBody>
      </p:sp>
      <p:cxnSp>
        <p:nvCxnSpPr>
          <p:cNvPr id="78" name="Straight Connector 77">
            <a:extLst>
              <a:ext uri="{FF2B5EF4-FFF2-40B4-BE49-F238E27FC236}">
                <a16:creationId xmlns:a16="http://schemas.microsoft.com/office/drawing/2014/main" id="{3E938052-9DBB-8B41-9636-0940C11C947D}"/>
              </a:ext>
            </a:extLst>
          </p:cNvPr>
          <p:cNvCxnSpPr/>
          <p:nvPr/>
        </p:nvCxnSpPr>
        <p:spPr>
          <a:xfrm>
            <a:off x="3054799" y="27714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object 34">
            <a:extLst>
              <a:ext uri="{FF2B5EF4-FFF2-40B4-BE49-F238E27FC236}">
                <a16:creationId xmlns:a16="http://schemas.microsoft.com/office/drawing/2014/main" id="{C2C7FB7A-C7C4-4F45-944D-F06FAFF4AC2D}"/>
              </a:ext>
            </a:extLst>
          </p:cNvPr>
          <p:cNvSpPr txBox="1"/>
          <p:nvPr/>
        </p:nvSpPr>
        <p:spPr>
          <a:xfrm>
            <a:off x="2639616" y="262387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70</a:t>
            </a:r>
          </a:p>
        </p:txBody>
      </p:sp>
      <p:cxnSp>
        <p:nvCxnSpPr>
          <p:cNvPr id="80" name="Straight Connector 79">
            <a:extLst>
              <a:ext uri="{FF2B5EF4-FFF2-40B4-BE49-F238E27FC236}">
                <a16:creationId xmlns:a16="http://schemas.microsoft.com/office/drawing/2014/main" id="{DDC089A7-3AEE-A344-B75F-CC7B741E3187}"/>
              </a:ext>
            </a:extLst>
          </p:cNvPr>
          <p:cNvCxnSpPr/>
          <p:nvPr/>
        </p:nvCxnSpPr>
        <p:spPr>
          <a:xfrm>
            <a:off x="3054799" y="30032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object 34">
            <a:extLst>
              <a:ext uri="{FF2B5EF4-FFF2-40B4-BE49-F238E27FC236}">
                <a16:creationId xmlns:a16="http://schemas.microsoft.com/office/drawing/2014/main" id="{0F8B7ADF-C292-DE4A-BCD0-1777F5E34D25}"/>
              </a:ext>
            </a:extLst>
          </p:cNvPr>
          <p:cNvSpPr txBox="1"/>
          <p:nvPr/>
        </p:nvSpPr>
        <p:spPr>
          <a:xfrm>
            <a:off x="2639616" y="28556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60</a:t>
            </a:r>
          </a:p>
        </p:txBody>
      </p:sp>
      <p:cxnSp>
        <p:nvCxnSpPr>
          <p:cNvPr id="82" name="Straight Connector 81">
            <a:extLst>
              <a:ext uri="{FF2B5EF4-FFF2-40B4-BE49-F238E27FC236}">
                <a16:creationId xmlns:a16="http://schemas.microsoft.com/office/drawing/2014/main" id="{944B5429-AA5A-2E4F-A204-E956743E0029}"/>
              </a:ext>
            </a:extLst>
          </p:cNvPr>
          <p:cNvCxnSpPr/>
          <p:nvPr/>
        </p:nvCxnSpPr>
        <p:spPr>
          <a:xfrm>
            <a:off x="3054799" y="326293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object 34">
            <a:extLst>
              <a:ext uri="{FF2B5EF4-FFF2-40B4-BE49-F238E27FC236}">
                <a16:creationId xmlns:a16="http://schemas.microsoft.com/office/drawing/2014/main" id="{80E3787E-2EE4-4A46-9817-D3AE952AE07C}"/>
              </a:ext>
            </a:extLst>
          </p:cNvPr>
          <p:cNvSpPr txBox="1"/>
          <p:nvPr/>
        </p:nvSpPr>
        <p:spPr>
          <a:xfrm>
            <a:off x="2639616" y="31096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50</a:t>
            </a:r>
          </a:p>
        </p:txBody>
      </p:sp>
      <p:cxnSp>
        <p:nvCxnSpPr>
          <p:cNvPr id="84" name="Straight Connector 83">
            <a:extLst>
              <a:ext uri="{FF2B5EF4-FFF2-40B4-BE49-F238E27FC236}">
                <a16:creationId xmlns:a16="http://schemas.microsoft.com/office/drawing/2014/main" id="{B77CFF4D-136A-3343-9DEA-17E6A3726B05}"/>
              </a:ext>
            </a:extLst>
          </p:cNvPr>
          <p:cNvCxnSpPr/>
          <p:nvPr/>
        </p:nvCxnSpPr>
        <p:spPr>
          <a:xfrm>
            <a:off x="3054799" y="349537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object 34">
            <a:extLst>
              <a:ext uri="{FF2B5EF4-FFF2-40B4-BE49-F238E27FC236}">
                <a16:creationId xmlns:a16="http://schemas.microsoft.com/office/drawing/2014/main" id="{98D36A2E-3857-BB48-8E78-59F27B79C917}"/>
              </a:ext>
            </a:extLst>
          </p:cNvPr>
          <p:cNvSpPr txBox="1"/>
          <p:nvPr/>
        </p:nvSpPr>
        <p:spPr>
          <a:xfrm>
            <a:off x="2639616" y="334777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40</a:t>
            </a:r>
          </a:p>
        </p:txBody>
      </p:sp>
      <p:cxnSp>
        <p:nvCxnSpPr>
          <p:cNvPr id="86" name="Straight Connector 85">
            <a:extLst>
              <a:ext uri="{FF2B5EF4-FFF2-40B4-BE49-F238E27FC236}">
                <a16:creationId xmlns:a16="http://schemas.microsoft.com/office/drawing/2014/main" id="{C2E2AF8F-8554-C449-AE04-7FF1DCD45EC7}"/>
              </a:ext>
            </a:extLst>
          </p:cNvPr>
          <p:cNvCxnSpPr/>
          <p:nvPr/>
        </p:nvCxnSpPr>
        <p:spPr>
          <a:xfrm>
            <a:off x="3054799" y="3752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object 34">
            <a:extLst>
              <a:ext uri="{FF2B5EF4-FFF2-40B4-BE49-F238E27FC236}">
                <a16:creationId xmlns:a16="http://schemas.microsoft.com/office/drawing/2014/main" id="{DD1F6815-3362-2440-A8F5-3A6F01497BA8}"/>
              </a:ext>
            </a:extLst>
          </p:cNvPr>
          <p:cNvSpPr txBox="1"/>
          <p:nvPr/>
        </p:nvSpPr>
        <p:spPr>
          <a:xfrm>
            <a:off x="2639616" y="360495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30</a:t>
            </a:r>
          </a:p>
        </p:txBody>
      </p:sp>
      <p:cxnSp>
        <p:nvCxnSpPr>
          <p:cNvPr id="88" name="Straight Connector 87">
            <a:extLst>
              <a:ext uri="{FF2B5EF4-FFF2-40B4-BE49-F238E27FC236}">
                <a16:creationId xmlns:a16="http://schemas.microsoft.com/office/drawing/2014/main" id="{22EC4ABD-0AA4-DE43-8973-2C9158DD9675}"/>
              </a:ext>
            </a:extLst>
          </p:cNvPr>
          <p:cNvCxnSpPr/>
          <p:nvPr/>
        </p:nvCxnSpPr>
        <p:spPr>
          <a:xfrm>
            <a:off x="3054799" y="398750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object 34">
            <a:extLst>
              <a:ext uri="{FF2B5EF4-FFF2-40B4-BE49-F238E27FC236}">
                <a16:creationId xmlns:a16="http://schemas.microsoft.com/office/drawing/2014/main" id="{E5542724-89BA-9D4F-9CC0-45F4DD49F77C}"/>
              </a:ext>
            </a:extLst>
          </p:cNvPr>
          <p:cNvSpPr txBox="1"/>
          <p:nvPr/>
        </p:nvSpPr>
        <p:spPr>
          <a:xfrm>
            <a:off x="2639616" y="3839902"/>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20</a:t>
            </a:r>
          </a:p>
        </p:txBody>
      </p:sp>
      <p:cxnSp>
        <p:nvCxnSpPr>
          <p:cNvPr id="90" name="Straight Connector 89">
            <a:extLst>
              <a:ext uri="{FF2B5EF4-FFF2-40B4-BE49-F238E27FC236}">
                <a16:creationId xmlns:a16="http://schemas.microsoft.com/office/drawing/2014/main" id="{0ADBDA22-2192-AF40-A300-120BF285FC83}"/>
              </a:ext>
            </a:extLst>
          </p:cNvPr>
          <p:cNvCxnSpPr/>
          <p:nvPr/>
        </p:nvCxnSpPr>
        <p:spPr>
          <a:xfrm>
            <a:off x="3054799" y="423832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object 34">
            <a:extLst>
              <a:ext uri="{FF2B5EF4-FFF2-40B4-BE49-F238E27FC236}">
                <a16:creationId xmlns:a16="http://schemas.microsoft.com/office/drawing/2014/main" id="{561B7122-454E-5149-BF73-19CFCEE87E3D}"/>
              </a:ext>
            </a:extLst>
          </p:cNvPr>
          <p:cNvSpPr txBox="1"/>
          <p:nvPr/>
        </p:nvSpPr>
        <p:spPr>
          <a:xfrm>
            <a:off x="2639616" y="4090727"/>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10</a:t>
            </a:r>
          </a:p>
        </p:txBody>
      </p:sp>
      <p:sp>
        <p:nvSpPr>
          <p:cNvPr id="92" name="object 34">
            <a:extLst>
              <a:ext uri="{FF2B5EF4-FFF2-40B4-BE49-F238E27FC236}">
                <a16:creationId xmlns:a16="http://schemas.microsoft.com/office/drawing/2014/main" id="{D7C71753-66FD-0E48-AA6E-2191C1EDE6D5}"/>
              </a:ext>
            </a:extLst>
          </p:cNvPr>
          <p:cNvSpPr txBox="1"/>
          <p:nvPr/>
        </p:nvSpPr>
        <p:spPr>
          <a:xfrm>
            <a:off x="76031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24</a:t>
            </a:r>
            <a:endParaRPr lang="en-GB" sz="1200" dirty="0">
              <a:latin typeface="Arial"/>
              <a:cs typeface="Arial"/>
            </a:endParaRPr>
          </a:p>
        </p:txBody>
      </p:sp>
      <p:cxnSp>
        <p:nvCxnSpPr>
          <p:cNvPr id="93" name="Straight Connector 92">
            <a:extLst>
              <a:ext uri="{FF2B5EF4-FFF2-40B4-BE49-F238E27FC236}">
                <a16:creationId xmlns:a16="http://schemas.microsoft.com/office/drawing/2014/main" id="{F4BDFADA-B765-EE43-A6CC-E212EF6B4CE0}"/>
              </a:ext>
            </a:extLst>
          </p:cNvPr>
          <p:cNvCxnSpPr>
            <a:cxnSpLocks/>
          </p:cNvCxnSpPr>
          <p:nvPr/>
        </p:nvCxnSpPr>
        <p:spPr>
          <a:xfrm rot="16200000">
            <a:off x="76902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object 34">
            <a:extLst>
              <a:ext uri="{FF2B5EF4-FFF2-40B4-BE49-F238E27FC236}">
                <a16:creationId xmlns:a16="http://schemas.microsoft.com/office/drawing/2014/main" id="{8135219F-747F-5142-9D9F-C6A5CEE7D1D1}"/>
              </a:ext>
            </a:extLst>
          </p:cNvPr>
          <p:cNvSpPr txBox="1"/>
          <p:nvPr/>
        </p:nvSpPr>
        <p:spPr>
          <a:xfrm>
            <a:off x="6844284"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20</a:t>
            </a:r>
            <a:endParaRPr lang="en-GB" sz="1200" dirty="0">
              <a:latin typeface="Arial"/>
              <a:cs typeface="Arial"/>
            </a:endParaRPr>
          </a:p>
        </p:txBody>
      </p:sp>
      <p:cxnSp>
        <p:nvCxnSpPr>
          <p:cNvPr id="95" name="Straight Connector 94">
            <a:extLst>
              <a:ext uri="{FF2B5EF4-FFF2-40B4-BE49-F238E27FC236}">
                <a16:creationId xmlns:a16="http://schemas.microsoft.com/office/drawing/2014/main" id="{90E3CF2C-0BDC-BC49-93B7-80F372DB42F1}"/>
              </a:ext>
            </a:extLst>
          </p:cNvPr>
          <p:cNvCxnSpPr>
            <a:cxnSpLocks/>
          </p:cNvCxnSpPr>
          <p:nvPr/>
        </p:nvCxnSpPr>
        <p:spPr>
          <a:xfrm rot="16200000">
            <a:off x="6931474"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object 34">
            <a:extLst>
              <a:ext uri="{FF2B5EF4-FFF2-40B4-BE49-F238E27FC236}">
                <a16:creationId xmlns:a16="http://schemas.microsoft.com/office/drawing/2014/main" id="{19B0F56B-D134-2744-AF69-1B611123093D}"/>
              </a:ext>
            </a:extLst>
          </p:cNvPr>
          <p:cNvSpPr txBox="1"/>
          <p:nvPr/>
        </p:nvSpPr>
        <p:spPr>
          <a:xfrm>
            <a:off x="60664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16</a:t>
            </a:r>
            <a:endParaRPr lang="en-GB" sz="1200" dirty="0">
              <a:latin typeface="Arial"/>
              <a:cs typeface="Arial"/>
            </a:endParaRPr>
          </a:p>
        </p:txBody>
      </p:sp>
      <p:cxnSp>
        <p:nvCxnSpPr>
          <p:cNvPr id="97" name="Straight Connector 96">
            <a:extLst>
              <a:ext uri="{FF2B5EF4-FFF2-40B4-BE49-F238E27FC236}">
                <a16:creationId xmlns:a16="http://schemas.microsoft.com/office/drawing/2014/main" id="{1F8E1489-C942-E74D-958C-C7D9029E16A6}"/>
              </a:ext>
            </a:extLst>
          </p:cNvPr>
          <p:cNvCxnSpPr>
            <a:cxnSpLocks/>
          </p:cNvCxnSpPr>
          <p:nvPr/>
        </p:nvCxnSpPr>
        <p:spPr>
          <a:xfrm rot="16200000">
            <a:off x="61535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object 34">
            <a:extLst>
              <a:ext uri="{FF2B5EF4-FFF2-40B4-BE49-F238E27FC236}">
                <a16:creationId xmlns:a16="http://schemas.microsoft.com/office/drawing/2014/main" id="{8DAEBEF9-4715-094D-B4E0-036EFA8AA067}"/>
              </a:ext>
            </a:extLst>
          </p:cNvPr>
          <p:cNvSpPr txBox="1"/>
          <p:nvPr/>
        </p:nvSpPr>
        <p:spPr>
          <a:xfrm>
            <a:off x="5304409"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12</a:t>
            </a:r>
            <a:endParaRPr lang="en-GB" sz="1200" dirty="0">
              <a:latin typeface="Arial"/>
              <a:cs typeface="Arial"/>
            </a:endParaRPr>
          </a:p>
        </p:txBody>
      </p:sp>
      <p:cxnSp>
        <p:nvCxnSpPr>
          <p:cNvPr id="99" name="Straight Connector 98">
            <a:extLst>
              <a:ext uri="{FF2B5EF4-FFF2-40B4-BE49-F238E27FC236}">
                <a16:creationId xmlns:a16="http://schemas.microsoft.com/office/drawing/2014/main" id="{E9C992D0-F757-454C-A209-E4CB2B6DDDE7}"/>
              </a:ext>
            </a:extLst>
          </p:cNvPr>
          <p:cNvCxnSpPr>
            <a:cxnSpLocks/>
          </p:cNvCxnSpPr>
          <p:nvPr/>
        </p:nvCxnSpPr>
        <p:spPr>
          <a:xfrm rot="16200000">
            <a:off x="5391599"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object 34">
            <a:extLst>
              <a:ext uri="{FF2B5EF4-FFF2-40B4-BE49-F238E27FC236}">
                <a16:creationId xmlns:a16="http://schemas.microsoft.com/office/drawing/2014/main" id="{31F342C6-96A6-B44E-B8BC-B02EFCDDB4DD}"/>
              </a:ext>
            </a:extLst>
          </p:cNvPr>
          <p:cNvSpPr txBox="1"/>
          <p:nvPr/>
        </p:nvSpPr>
        <p:spPr>
          <a:xfrm>
            <a:off x="4545584"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a:t>
            </a:r>
            <a:endParaRPr lang="en-GB" sz="1200" dirty="0">
              <a:latin typeface="Arial"/>
              <a:cs typeface="Arial"/>
            </a:endParaRPr>
          </a:p>
        </p:txBody>
      </p:sp>
      <p:cxnSp>
        <p:nvCxnSpPr>
          <p:cNvPr id="101" name="Straight Connector 100">
            <a:extLst>
              <a:ext uri="{FF2B5EF4-FFF2-40B4-BE49-F238E27FC236}">
                <a16:creationId xmlns:a16="http://schemas.microsoft.com/office/drawing/2014/main" id="{2110F1A1-4008-2648-A1B7-2EB1CF6DFAA6}"/>
              </a:ext>
            </a:extLst>
          </p:cNvPr>
          <p:cNvCxnSpPr>
            <a:cxnSpLocks/>
          </p:cNvCxnSpPr>
          <p:nvPr/>
        </p:nvCxnSpPr>
        <p:spPr>
          <a:xfrm rot="16200000">
            <a:off x="4632774"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object 34">
            <a:extLst>
              <a:ext uri="{FF2B5EF4-FFF2-40B4-BE49-F238E27FC236}">
                <a16:creationId xmlns:a16="http://schemas.microsoft.com/office/drawing/2014/main" id="{E20C3D0A-8B98-324C-BD0E-3C2892C549B7}"/>
              </a:ext>
            </a:extLst>
          </p:cNvPr>
          <p:cNvSpPr txBox="1"/>
          <p:nvPr/>
        </p:nvSpPr>
        <p:spPr>
          <a:xfrm>
            <a:off x="3783584" y="4550551"/>
            <a:ext cx="246380" cy="18466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endParaRPr lang="en-GB" sz="1200" dirty="0">
              <a:latin typeface="Arial"/>
              <a:cs typeface="Arial"/>
            </a:endParaRPr>
          </a:p>
        </p:txBody>
      </p:sp>
      <p:cxnSp>
        <p:nvCxnSpPr>
          <p:cNvPr id="103" name="Straight Connector 102">
            <a:extLst>
              <a:ext uri="{FF2B5EF4-FFF2-40B4-BE49-F238E27FC236}">
                <a16:creationId xmlns:a16="http://schemas.microsoft.com/office/drawing/2014/main" id="{AB11AC19-26F2-5A40-82F7-88B2FB08EF08}"/>
              </a:ext>
            </a:extLst>
          </p:cNvPr>
          <p:cNvCxnSpPr>
            <a:cxnSpLocks/>
          </p:cNvCxnSpPr>
          <p:nvPr/>
        </p:nvCxnSpPr>
        <p:spPr>
          <a:xfrm rot="16200000">
            <a:off x="3870774" y="451455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object 34">
            <a:extLst>
              <a:ext uri="{FF2B5EF4-FFF2-40B4-BE49-F238E27FC236}">
                <a16:creationId xmlns:a16="http://schemas.microsoft.com/office/drawing/2014/main" id="{0265675B-9F3F-D642-B023-69B97A14DB91}"/>
              </a:ext>
            </a:extLst>
          </p:cNvPr>
          <p:cNvSpPr txBox="1"/>
          <p:nvPr/>
        </p:nvSpPr>
        <p:spPr>
          <a:xfrm>
            <a:off x="3012059" y="5029822"/>
            <a:ext cx="246380" cy="369332"/>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115 (0)</a:t>
            </a:r>
            <a:endParaRPr lang="en-GB" sz="1200" dirty="0">
              <a:latin typeface="Arial"/>
              <a:cs typeface="Arial"/>
            </a:endParaRPr>
          </a:p>
        </p:txBody>
      </p:sp>
      <p:sp>
        <p:nvSpPr>
          <p:cNvPr id="112" name="object 34">
            <a:extLst>
              <a:ext uri="{FF2B5EF4-FFF2-40B4-BE49-F238E27FC236}">
                <a16:creationId xmlns:a16="http://schemas.microsoft.com/office/drawing/2014/main" id="{E575B9C9-155B-AC4B-941C-A4B2E6951E92}"/>
              </a:ext>
            </a:extLst>
          </p:cNvPr>
          <p:cNvSpPr txBox="1"/>
          <p:nvPr/>
        </p:nvSpPr>
        <p:spPr>
          <a:xfrm>
            <a:off x="3770971"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80</a:t>
            </a:r>
          </a:p>
          <a:p>
            <a:pPr algn="ctr">
              <a:spcBef>
                <a:spcPts val="133"/>
              </a:spcBef>
            </a:pPr>
            <a:r>
              <a:rPr lang="en-GB" sz="1200" spc="-7" dirty="0">
                <a:latin typeface="Arial"/>
                <a:cs typeface="Arial"/>
              </a:rPr>
              <a:t>(21)</a:t>
            </a:r>
            <a:endParaRPr lang="en-GB" sz="1200" dirty="0">
              <a:latin typeface="Arial"/>
              <a:cs typeface="Arial"/>
            </a:endParaRPr>
          </a:p>
        </p:txBody>
      </p:sp>
      <p:sp>
        <p:nvSpPr>
          <p:cNvPr id="113" name="object 34">
            <a:extLst>
              <a:ext uri="{FF2B5EF4-FFF2-40B4-BE49-F238E27FC236}">
                <a16:creationId xmlns:a16="http://schemas.microsoft.com/office/drawing/2014/main" id="{F1289692-82A7-7649-BBAA-A439E20B309B}"/>
              </a:ext>
            </a:extLst>
          </p:cNvPr>
          <p:cNvSpPr txBox="1"/>
          <p:nvPr/>
        </p:nvSpPr>
        <p:spPr>
          <a:xfrm>
            <a:off x="4546635"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53</a:t>
            </a:r>
          </a:p>
          <a:p>
            <a:pPr algn="ctr">
              <a:spcBef>
                <a:spcPts val="133"/>
              </a:spcBef>
            </a:pPr>
            <a:r>
              <a:rPr lang="en-GB" sz="1200" spc="-7" dirty="0">
                <a:latin typeface="Arial"/>
                <a:cs typeface="Arial"/>
              </a:rPr>
              <a:t>(34)</a:t>
            </a:r>
            <a:endParaRPr lang="en-GB" sz="1200" dirty="0">
              <a:latin typeface="Arial"/>
              <a:cs typeface="Arial"/>
            </a:endParaRPr>
          </a:p>
        </p:txBody>
      </p:sp>
      <p:sp>
        <p:nvSpPr>
          <p:cNvPr id="114" name="object 34">
            <a:extLst>
              <a:ext uri="{FF2B5EF4-FFF2-40B4-BE49-F238E27FC236}">
                <a16:creationId xmlns:a16="http://schemas.microsoft.com/office/drawing/2014/main" id="{305738C2-1EE8-4647-AA55-31CA5B47CAE0}"/>
              </a:ext>
            </a:extLst>
          </p:cNvPr>
          <p:cNvSpPr txBox="1"/>
          <p:nvPr/>
        </p:nvSpPr>
        <p:spPr>
          <a:xfrm>
            <a:off x="5290767"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17</a:t>
            </a:r>
          </a:p>
          <a:p>
            <a:pPr algn="ctr">
              <a:spcBef>
                <a:spcPts val="133"/>
              </a:spcBef>
            </a:pPr>
            <a:r>
              <a:rPr lang="en-GB" sz="1200" spc="-7" dirty="0">
                <a:latin typeface="Arial"/>
                <a:cs typeface="Arial"/>
              </a:rPr>
              <a:t>(50)</a:t>
            </a:r>
            <a:endParaRPr lang="en-GB" sz="1200" dirty="0">
              <a:latin typeface="Arial"/>
              <a:cs typeface="Arial"/>
            </a:endParaRPr>
          </a:p>
        </p:txBody>
      </p:sp>
      <p:sp>
        <p:nvSpPr>
          <p:cNvPr id="115" name="object 34">
            <a:extLst>
              <a:ext uri="{FF2B5EF4-FFF2-40B4-BE49-F238E27FC236}">
                <a16:creationId xmlns:a16="http://schemas.microsoft.com/office/drawing/2014/main" id="{0B140F51-AB55-2D4C-B1AD-71CFE465ECA7}"/>
              </a:ext>
            </a:extLst>
          </p:cNvPr>
          <p:cNvSpPr txBox="1"/>
          <p:nvPr/>
        </p:nvSpPr>
        <p:spPr>
          <a:xfrm>
            <a:off x="6034899"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9</a:t>
            </a:r>
          </a:p>
          <a:p>
            <a:pPr algn="ctr">
              <a:spcBef>
                <a:spcPts val="133"/>
              </a:spcBef>
            </a:pPr>
            <a:r>
              <a:rPr lang="en-GB" sz="1200" spc="-7" dirty="0">
                <a:latin typeface="Arial"/>
                <a:cs typeface="Arial"/>
              </a:rPr>
              <a:t>(53)</a:t>
            </a:r>
            <a:endParaRPr lang="en-GB" sz="1200" dirty="0">
              <a:latin typeface="Arial"/>
              <a:cs typeface="Arial"/>
            </a:endParaRPr>
          </a:p>
        </p:txBody>
      </p:sp>
      <p:sp>
        <p:nvSpPr>
          <p:cNvPr id="116" name="object 34">
            <a:extLst>
              <a:ext uri="{FF2B5EF4-FFF2-40B4-BE49-F238E27FC236}">
                <a16:creationId xmlns:a16="http://schemas.microsoft.com/office/drawing/2014/main" id="{0C2A53D1-309F-F74D-A20C-E7A38A2EFE84}"/>
              </a:ext>
            </a:extLst>
          </p:cNvPr>
          <p:cNvSpPr txBox="1"/>
          <p:nvPr/>
        </p:nvSpPr>
        <p:spPr>
          <a:xfrm>
            <a:off x="6810563"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4</a:t>
            </a:r>
          </a:p>
          <a:p>
            <a:pPr algn="ctr">
              <a:spcBef>
                <a:spcPts val="133"/>
              </a:spcBef>
            </a:pPr>
            <a:r>
              <a:rPr lang="en-GB" sz="1200" spc="-7" dirty="0">
                <a:latin typeface="Arial"/>
                <a:cs typeface="Arial"/>
              </a:rPr>
              <a:t>(53)</a:t>
            </a:r>
            <a:endParaRPr lang="en-GB" sz="1200" dirty="0">
              <a:latin typeface="Arial"/>
              <a:cs typeface="Arial"/>
            </a:endParaRPr>
          </a:p>
        </p:txBody>
      </p:sp>
      <p:sp>
        <p:nvSpPr>
          <p:cNvPr id="117" name="object 34">
            <a:extLst>
              <a:ext uri="{FF2B5EF4-FFF2-40B4-BE49-F238E27FC236}">
                <a16:creationId xmlns:a16="http://schemas.microsoft.com/office/drawing/2014/main" id="{DDE439B5-F9C5-5840-BD50-44769F5D9680}"/>
              </a:ext>
            </a:extLst>
          </p:cNvPr>
          <p:cNvSpPr txBox="1"/>
          <p:nvPr/>
        </p:nvSpPr>
        <p:spPr>
          <a:xfrm>
            <a:off x="7573614"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3</a:t>
            </a:r>
          </a:p>
          <a:p>
            <a:pPr algn="ctr">
              <a:spcBef>
                <a:spcPts val="133"/>
              </a:spcBef>
            </a:pPr>
            <a:r>
              <a:rPr lang="en-GB" sz="1200" spc="-7" dirty="0">
                <a:latin typeface="Arial"/>
                <a:cs typeface="Arial"/>
              </a:rPr>
              <a:t>(53)</a:t>
            </a:r>
            <a:endParaRPr lang="en-GB" sz="1200" dirty="0">
              <a:latin typeface="Arial"/>
              <a:cs typeface="Arial"/>
            </a:endParaRPr>
          </a:p>
        </p:txBody>
      </p:sp>
      <p:sp>
        <p:nvSpPr>
          <p:cNvPr id="118" name="object 34">
            <a:extLst>
              <a:ext uri="{FF2B5EF4-FFF2-40B4-BE49-F238E27FC236}">
                <a16:creationId xmlns:a16="http://schemas.microsoft.com/office/drawing/2014/main" id="{FAD42179-3621-B745-A1CA-F4D14C284000}"/>
              </a:ext>
            </a:extLst>
          </p:cNvPr>
          <p:cNvSpPr txBox="1"/>
          <p:nvPr/>
        </p:nvSpPr>
        <p:spPr>
          <a:xfrm>
            <a:off x="8342971" y="5029822"/>
            <a:ext cx="320885" cy="382156"/>
          </a:xfrm>
          <a:prstGeom prst="rect">
            <a:avLst/>
          </a:prstGeom>
        </p:spPr>
        <p:txBody>
          <a:bodyPr vert="horz" wrap="square" lIns="0" tIns="0" rIns="0" bIns="0" rtlCol="0">
            <a:spAutoFit/>
          </a:bodyPr>
          <a:lstStyle/>
          <a:p>
            <a:pPr algn="ctr">
              <a:spcBef>
                <a:spcPts val="133"/>
              </a:spcBef>
            </a:pPr>
            <a:r>
              <a:rPr lang="en-GB" sz="1200" spc="-7" dirty="0">
                <a:latin typeface="Arial"/>
                <a:cs typeface="Arial"/>
              </a:rPr>
              <a:t>0</a:t>
            </a:r>
          </a:p>
          <a:p>
            <a:pPr algn="ctr">
              <a:spcBef>
                <a:spcPts val="133"/>
              </a:spcBef>
            </a:pPr>
            <a:r>
              <a:rPr lang="en-GB" sz="1200" spc="-7" dirty="0">
                <a:latin typeface="Arial"/>
                <a:cs typeface="Arial"/>
              </a:rPr>
              <a:t>(53)</a:t>
            </a:r>
            <a:endParaRPr lang="en-GB" sz="1200" dirty="0">
              <a:latin typeface="Arial"/>
              <a:cs typeface="Arial"/>
            </a:endParaRPr>
          </a:p>
        </p:txBody>
      </p:sp>
      <p:sp>
        <p:nvSpPr>
          <p:cNvPr id="119" name="object 34">
            <a:extLst>
              <a:ext uri="{FF2B5EF4-FFF2-40B4-BE49-F238E27FC236}">
                <a16:creationId xmlns:a16="http://schemas.microsoft.com/office/drawing/2014/main" id="{2326FB0E-5815-DE4D-8500-11EF96158E9A}"/>
              </a:ext>
            </a:extLst>
          </p:cNvPr>
          <p:cNvSpPr txBox="1"/>
          <p:nvPr/>
        </p:nvSpPr>
        <p:spPr>
          <a:xfrm>
            <a:off x="1656223" y="5029822"/>
            <a:ext cx="1158207" cy="369332"/>
          </a:xfrm>
          <a:prstGeom prst="rect">
            <a:avLst/>
          </a:prstGeom>
        </p:spPr>
        <p:txBody>
          <a:bodyPr vert="horz" wrap="square" lIns="0" tIns="0" rIns="0" bIns="0" rtlCol="0">
            <a:spAutoFit/>
          </a:bodyPr>
          <a:lstStyle/>
          <a:p>
            <a:pPr algn="r">
              <a:spcBef>
                <a:spcPts val="133"/>
              </a:spcBef>
            </a:pPr>
            <a:r>
              <a:rPr lang="en-GB" sz="1200" b="1" spc="-7" dirty="0">
                <a:latin typeface="Arial"/>
                <a:cs typeface="Arial"/>
              </a:rPr>
              <a:t>No. at risk:</a:t>
            </a:r>
            <a:br>
              <a:rPr lang="en-GB" sz="1200" b="1" spc="-7" dirty="0">
                <a:latin typeface="Arial"/>
                <a:cs typeface="Arial"/>
              </a:rPr>
            </a:br>
            <a:r>
              <a:rPr lang="en-GB" sz="1200" b="1" spc="-7" dirty="0">
                <a:latin typeface="Arial"/>
                <a:cs typeface="Arial"/>
              </a:rPr>
              <a:t>(events)</a:t>
            </a:r>
            <a:endParaRPr lang="en-GB" sz="1200" b="1" dirty="0">
              <a:latin typeface="Arial"/>
              <a:cs typeface="Arial"/>
            </a:endParaRPr>
          </a:p>
        </p:txBody>
      </p:sp>
      <p:cxnSp>
        <p:nvCxnSpPr>
          <p:cNvPr id="122" name="Straight Connector 121">
            <a:extLst>
              <a:ext uri="{FF2B5EF4-FFF2-40B4-BE49-F238E27FC236}">
                <a16:creationId xmlns:a16="http://schemas.microsoft.com/office/drawing/2014/main" id="{774DCD41-1F64-2942-9B99-B7692D4D51A5}"/>
              </a:ext>
            </a:extLst>
          </p:cNvPr>
          <p:cNvCxnSpPr>
            <a:cxnSpLocks/>
          </p:cNvCxnSpPr>
          <p:nvPr/>
        </p:nvCxnSpPr>
        <p:spPr>
          <a:xfrm>
            <a:off x="3136780" y="3262936"/>
            <a:ext cx="5351374"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26" name="Graphic 124">
            <a:extLst>
              <a:ext uri="{FF2B5EF4-FFF2-40B4-BE49-F238E27FC236}">
                <a16:creationId xmlns:a16="http://schemas.microsoft.com/office/drawing/2014/main" id="{E376D4F5-BDFA-DA4D-9627-A433A3C5B0D2}"/>
              </a:ext>
            </a:extLst>
          </p:cNvPr>
          <p:cNvGrpSpPr/>
          <p:nvPr/>
        </p:nvGrpSpPr>
        <p:grpSpPr>
          <a:xfrm>
            <a:off x="3077977" y="1979027"/>
            <a:ext cx="5389407" cy="1773511"/>
            <a:chOff x="3077977" y="2066925"/>
            <a:chExt cx="5389407" cy="1773511"/>
          </a:xfrm>
        </p:grpSpPr>
        <p:sp>
          <p:nvSpPr>
            <p:cNvPr id="127" name="Freeform 126">
              <a:extLst>
                <a:ext uri="{FF2B5EF4-FFF2-40B4-BE49-F238E27FC236}">
                  <a16:creationId xmlns:a16="http://schemas.microsoft.com/office/drawing/2014/main" id="{69F59321-13F3-E74B-90EA-AB71BFF23C66}"/>
                </a:ext>
              </a:extLst>
            </p:cNvPr>
            <p:cNvSpPr/>
            <p:nvPr/>
          </p:nvSpPr>
          <p:spPr>
            <a:xfrm>
              <a:off x="3086688" y="2082290"/>
              <a:ext cx="5350727" cy="1734956"/>
            </a:xfrm>
            <a:custGeom>
              <a:avLst/>
              <a:gdLst>
                <a:gd name="connsiteX0" fmla="*/ 32677 w 5350727"/>
                <a:gd name="connsiteY0" fmla="*/ 32571 h 1734956"/>
                <a:gd name="connsiteX1" fmla="*/ 347532 w 5350727"/>
                <a:gd name="connsiteY1" fmla="*/ 32571 h 1734956"/>
                <a:gd name="connsiteX2" fmla="*/ 347532 w 5350727"/>
                <a:gd name="connsiteY2" fmla="*/ 53904 h 1734956"/>
                <a:gd name="connsiteX3" fmla="*/ 366356 w 5350727"/>
                <a:gd name="connsiteY3" fmla="*/ 53904 h 1734956"/>
                <a:gd name="connsiteX4" fmla="*/ 366356 w 5350727"/>
                <a:gd name="connsiteY4" fmla="*/ 75238 h 1734956"/>
                <a:gd name="connsiteX5" fmla="*/ 372545 w 5350727"/>
                <a:gd name="connsiteY5" fmla="*/ 75238 h 1734956"/>
                <a:gd name="connsiteX6" fmla="*/ 372545 w 5350727"/>
                <a:gd name="connsiteY6" fmla="*/ 139496 h 1734956"/>
                <a:gd name="connsiteX7" fmla="*/ 378862 w 5350727"/>
                <a:gd name="connsiteY7" fmla="*/ 139496 h 1734956"/>
                <a:gd name="connsiteX8" fmla="*/ 378862 w 5350727"/>
                <a:gd name="connsiteY8" fmla="*/ 183062 h 1734956"/>
                <a:gd name="connsiteX9" fmla="*/ 435593 w 5350727"/>
                <a:gd name="connsiteY9" fmla="*/ 183062 h 1734956"/>
                <a:gd name="connsiteX10" fmla="*/ 435593 w 5350727"/>
                <a:gd name="connsiteY10" fmla="*/ 205681 h 1734956"/>
                <a:gd name="connsiteX11" fmla="*/ 467053 w 5350727"/>
                <a:gd name="connsiteY11" fmla="*/ 205681 h 1734956"/>
                <a:gd name="connsiteX12" fmla="*/ 467053 w 5350727"/>
                <a:gd name="connsiteY12" fmla="*/ 228942 h 1734956"/>
                <a:gd name="connsiteX13" fmla="*/ 599209 w 5350727"/>
                <a:gd name="connsiteY13" fmla="*/ 228942 h 1734956"/>
                <a:gd name="connsiteX14" fmla="*/ 599209 w 5350727"/>
                <a:gd name="connsiteY14" fmla="*/ 252460 h 1734956"/>
                <a:gd name="connsiteX15" fmla="*/ 699906 w 5350727"/>
                <a:gd name="connsiteY15" fmla="*/ 252460 h 1734956"/>
                <a:gd name="connsiteX16" fmla="*/ 699906 w 5350727"/>
                <a:gd name="connsiteY16" fmla="*/ 275722 h 1734956"/>
                <a:gd name="connsiteX17" fmla="*/ 712541 w 5350727"/>
                <a:gd name="connsiteY17" fmla="*/ 275722 h 1734956"/>
                <a:gd name="connsiteX18" fmla="*/ 712541 w 5350727"/>
                <a:gd name="connsiteY18" fmla="*/ 322501 h 1734956"/>
                <a:gd name="connsiteX19" fmla="*/ 725177 w 5350727"/>
                <a:gd name="connsiteY19" fmla="*/ 322501 h 1734956"/>
                <a:gd name="connsiteX20" fmla="*/ 725177 w 5350727"/>
                <a:gd name="connsiteY20" fmla="*/ 416832 h 1734956"/>
                <a:gd name="connsiteX21" fmla="*/ 731366 w 5350727"/>
                <a:gd name="connsiteY21" fmla="*/ 416832 h 1734956"/>
                <a:gd name="connsiteX22" fmla="*/ 731366 w 5350727"/>
                <a:gd name="connsiteY22" fmla="*/ 440478 h 1734956"/>
                <a:gd name="connsiteX23" fmla="*/ 737683 w 5350727"/>
                <a:gd name="connsiteY23" fmla="*/ 440478 h 1734956"/>
                <a:gd name="connsiteX24" fmla="*/ 737683 w 5350727"/>
                <a:gd name="connsiteY24" fmla="*/ 464382 h 1734956"/>
                <a:gd name="connsiteX25" fmla="*/ 744001 w 5350727"/>
                <a:gd name="connsiteY25" fmla="*/ 464382 h 1734956"/>
                <a:gd name="connsiteX26" fmla="*/ 744001 w 5350727"/>
                <a:gd name="connsiteY26" fmla="*/ 488286 h 1734956"/>
                <a:gd name="connsiteX27" fmla="*/ 775590 w 5350727"/>
                <a:gd name="connsiteY27" fmla="*/ 488286 h 1734956"/>
                <a:gd name="connsiteX28" fmla="*/ 775590 w 5350727"/>
                <a:gd name="connsiteY28" fmla="*/ 512318 h 1734956"/>
                <a:gd name="connsiteX29" fmla="*/ 844698 w 5350727"/>
                <a:gd name="connsiteY29" fmla="*/ 512318 h 1734956"/>
                <a:gd name="connsiteX30" fmla="*/ 844698 w 5350727"/>
                <a:gd name="connsiteY30" fmla="*/ 536865 h 1734956"/>
                <a:gd name="connsiteX31" fmla="*/ 857333 w 5350727"/>
                <a:gd name="connsiteY31" fmla="*/ 536865 h 1734956"/>
                <a:gd name="connsiteX32" fmla="*/ 857333 w 5350727"/>
                <a:gd name="connsiteY32" fmla="*/ 561283 h 1734956"/>
                <a:gd name="connsiteX33" fmla="*/ 901428 w 5350727"/>
                <a:gd name="connsiteY33" fmla="*/ 561283 h 1734956"/>
                <a:gd name="connsiteX34" fmla="*/ 901428 w 5350727"/>
                <a:gd name="connsiteY34" fmla="*/ 585829 h 1734956"/>
                <a:gd name="connsiteX35" fmla="*/ 907746 w 5350727"/>
                <a:gd name="connsiteY35" fmla="*/ 585829 h 1734956"/>
                <a:gd name="connsiteX36" fmla="*/ 907746 w 5350727"/>
                <a:gd name="connsiteY36" fmla="*/ 610376 h 1734956"/>
                <a:gd name="connsiteX37" fmla="*/ 1014761 w 5350727"/>
                <a:gd name="connsiteY37" fmla="*/ 610376 h 1734956"/>
                <a:gd name="connsiteX38" fmla="*/ 1014761 w 5350727"/>
                <a:gd name="connsiteY38" fmla="*/ 635436 h 1734956"/>
                <a:gd name="connsiteX39" fmla="*/ 1052538 w 5350727"/>
                <a:gd name="connsiteY39" fmla="*/ 635436 h 1734956"/>
                <a:gd name="connsiteX40" fmla="*/ 1052538 w 5350727"/>
                <a:gd name="connsiteY40" fmla="*/ 660497 h 1734956"/>
                <a:gd name="connsiteX41" fmla="*/ 1083998 w 5350727"/>
                <a:gd name="connsiteY41" fmla="*/ 660497 h 1734956"/>
                <a:gd name="connsiteX42" fmla="*/ 1083998 w 5350727"/>
                <a:gd name="connsiteY42" fmla="*/ 686328 h 1734956"/>
                <a:gd name="connsiteX43" fmla="*/ 1096633 w 5350727"/>
                <a:gd name="connsiteY43" fmla="*/ 686328 h 1734956"/>
                <a:gd name="connsiteX44" fmla="*/ 1096633 w 5350727"/>
                <a:gd name="connsiteY44" fmla="*/ 738891 h 1734956"/>
                <a:gd name="connsiteX45" fmla="*/ 1191013 w 5350727"/>
                <a:gd name="connsiteY45" fmla="*/ 738891 h 1734956"/>
                <a:gd name="connsiteX46" fmla="*/ 1191013 w 5350727"/>
                <a:gd name="connsiteY46" fmla="*/ 767293 h 1734956"/>
                <a:gd name="connsiteX47" fmla="*/ 1449137 w 5350727"/>
                <a:gd name="connsiteY47" fmla="*/ 767293 h 1734956"/>
                <a:gd name="connsiteX48" fmla="*/ 1449137 w 5350727"/>
                <a:gd name="connsiteY48" fmla="*/ 826024 h 1734956"/>
                <a:gd name="connsiteX49" fmla="*/ 1474279 w 5350727"/>
                <a:gd name="connsiteY49" fmla="*/ 826024 h 1734956"/>
                <a:gd name="connsiteX50" fmla="*/ 1474279 w 5350727"/>
                <a:gd name="connsiteY50" fmla="*/ 855968 h 1734956"/>
                <a:gd name="connsiteX51" fmla="*/ 1587611 w 5350727"/>
                <a:gd name="connsiteY51" fmla="*/ 855968 h 1734956"/>
                <a:gd name="connsiteX52" fmla="*/ 1587611 w 5350727"/>
                <a:gd name="connsiteY52" fmla="*/ 886426 h 1734956"/>
                <a:gd name="connsiteX53" fmla="*/ 1606435 w 5350727"/>
                <a:gd name="connsiteY53" fmla="*/ 886426 h 1734956"/>
                <a:gd name="connsiteX54" fmla="*/ 1606435 w 5350727"/>
                <a:gd name="connsiteY54" fmla="*/ 987439 h 1734956"/>
                <a:gd name="connsiteX55" fmla="*/ 1619071 w 5350727"/>
                <a:gd name="connsiteY55" fmla="*/ 987439 h 1734956"/>
                <a:gd name="connsiteX56" fmla="*/ 1619071 w 5350727"/>
                <a:gd name="connsiteY56" fmla="*/ 1023681 h 1734956"/>
                <a:gd name="connsiteX57" fmla="*/ 1625388 w 5350727"/>
                <a:gd name="connsiteY57" fmla="*/ 1023681 h 1734956"/>
                <a:gd name="connsiteX58" fmla="*/ 1625388 w 5350727"/>
                <a:gd name="connsiteY58" fmla="*/ 1104131 h 1734956"/>
                <a:gd name="connsiteX59" fmla="*/ 1656848 w 5350727"/>
                <a:gd name="connsiteY59" fmla="*/ 1104131 h 1734956"/>
                <a:gd name="connsiteX60" fmla="*/ 1656848 w 5350727"/>
                <a:gd name="connsiteY60" fmla="*/ 1144100 h 1734956"/>
                <a:gd name="connsiteX61" fmla="*/ 1688308 w 5350727"/>
                <a:gd name="connsiteY61" fmla="*/ 1144100 h 1734956"/>
                <a:gd name="connsiteX62" fmla="*/ 1688308 w 5350727"/>
                <a:gd name="connsiteY62" fmla="*/ 1185610 h 1734956"/>
                <a:gd name="connsiteX63" fmla="*/ 1700943 w 5350727"/>
                <a:gd name="connsiteY63" fmla="*/ 1185610 h 1734956"/>
                <a:gd name="connsiteX64" fmla="*/ 1700943 w 5350727"/>
                <a:gd name="connsiteY64" fmla="*/ 1227120 h 1734956"/>
                <a:gd name="connsiteX65" fmla="*/ 1763992 w 5350727"/>
                <a:gd name="connsiteY65" fmla="*/ 1227120 h 1734956"/>
                <a:gd name="connsiteX66" fmla="*/ 1763992 w 5350727"/>
                <a:gd name="connsiteY66" fmla="*/ 1268502 h 1734956"/>
                <a:gd name="connsiteX67" fmla="*/ 1776498 w 5350727"/>
                <a:gd name="connsiteY67" fmla="*/ 1268502 h 1734956"/>
                <a:gd name="connsiteX68" fmla="*/ 1776498 w 5350727"/>
                <a:gd name="connsiteY68" fmla="*/ 1311426 h 1734956"/>
                <a:gd name="connsiteX69" fmla="*/ 1883384 w 5350727"/>
                <a:gd name="connsiteY69" fmla="*/ 1311426 h 1734956"/>
                <a:gd name="connsiteX70" fmla="*/ 1883384 w 5350727"/>
                <a:gd name="connsiteY70" fmla="*/ 1354351 h 1734956"/>
                <a:gd name="connsiteX71" fmla="*/ 1990527 w 5350727"/>
                <a:gd name="connsiteY71" fmla="*/ 1354351 h 1734956"/>
                <a:gd name="connsiteX72" fmla="*/ 1990527 w 5350727"/>
                <a:gd name="connsiteY72" fmla="*/ 1397275 h 1734956"/>
                <a:gd name="connsiteX73" fmla="*/ 2078717 w 5350727"/>
                <a:gd name="connsiteY73" fmla="*/ 1397275 h 1734956"/>
                <a:gd name="connsiteX74" fmla="*/ 2078717 w 5350727"/>
                <a:gd name="connsiteY74" fmla="*/ 1440327 h 1734956"/>
                <a:gd name="connsiteX75" fmla="*/ 2173097 w 5350727"/>
                <a:gd name="connsiteY75" fmla="*/ 1440327 h 1734956"/>
                <a:gd name="connsiteX76" fmla="*/ 2173097 w 5350727"/>
                <a:gd name="connsiteY76" fmla="*/ 1497388 h 1734956"/>
                <a:gd name="connsiteX77" fmla="*/ 2619979 w 5350727"/>
                <a:gd name="connsiteY77" fmla="*/ 1497388 h 1734956"/>
                <a:gd name="connsiteX78" fmla="*/ 2619979 w 5350727"/>
                <a:gd name="connsiteY78" fmla="*/ 1558304 h 1734956"/>
                <a:gd name="connsiteX79" fmla="*/ 2676710 w 5350727"/>
                <a:gd name="connsiteY79" fmla="*/ 1558304 h 1734956"/>
                <a:gd name="connsiteX80" fmla="*/ 2676710 w 5350727"/>
                <a:gd name="connsiteY80" fmla="*/ 1623462 h 1734956"/>
                <a:gd name="connsiteX81" fmla="*/ 2720805 w 5350727"/>
                <a:gd name="connsiteY81" fmla="*/ 1623462 h 1734956"/>
                <a:gd name="connsiteX82" fmla="*/ 2720805 w 5350727"/>
                <a:gd name="connsiteY82" fmla="*/ 1708153 h 1734956"/>
                <a:gd name="connsiteX83" fmla="*/ 5327318 w 5350727"/>
                <a:gd name="connsiteY83" fmla="*/ 1708153 h 17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50727" h="1734956">
                  <a:moveTo>
                    <a:pt x="32677" y="32571"/>
                  </a:moveTo>
                  <a:lnTo>
                    <a:pt x="347532" y="32571"/>
                  </a:lnTo>
                  <a:lnTo>
                    <a:pt x="347532" y="53904"/>
                  </a:lnTo>
                  <a:lnTo>
                    <a:pt x="366356" y="53904"/>
                  </a:lnTo>
                  <a:lnTo>
                    <a:pt x="366356" y="75238"/>
                  </a:lnTo>
                  <a:lnTo>
                    <a:pt x="372545" y="75238"/>
                  </a:lnTo>
                  <a:lnTo>
                    <a:pt x="372545" y="139496"/>
                  </a:lnTo>
                  <a:lnTo>
                    <a:pt x="378862" y="139496"/>
                  </a:lnTo>
                  <a:lnTo>
                    <a:pt x="378862" y="183062"/>
                  </a:lnTo>
                  <a:lnTo>
                    <a:pt x="435593" y="183062"/>
                  </a:lnTo>
                  <a:lnTo>
                    <a:pt x="435593" y="205681"/>
                  </a:lnTo>
                  <a:lnTo>
                    <a:pt x="467053" y="205681"/>
                  </a:lnTo>
                  <a:lnTo>
                    <a:pt x="467053" y="228942"/>
                  </a:lnTo>
                  <a:lnTo>
                    <a:pt x="599209" y="228942"/>
                  </a:lnTo>
                  <a:lnTo>
                    <a:pt x="599209" y="252460"/>
                  </a:lnTo>
                  <a:lnTo>
                    <a:pt x="699906" y="252460"/>
                  </a:lnTo>
                  <a:lnTo>
                    <a:pt x="699906" y="275722"/>
                  </a:lnTo>
                  <a:lnTo>
                    <a:pt x="712541" y="275722"/>
                  </a:lnTo>
                  <a:lnTo>
                    <a:pt x="712541" y="322501"/>
                  </a:lnTo>
                  <a:lnTo>
                    <a:pt x="725177" y="322501"/>
                  </a:lnTo>
                  <a:lnTo>
                    <a:pt x="725177" y="416832"/>
                  </a:lnTo>
                  <a:lnTo>
                    <a:pt x="731366" y="416832"/>
                  </a:lnTo>
                  <a:lnTo>
                    <a:pt x="731366" y="440478"/>
                  </a:lnTo>
                  <a:lnTo>
                    <a:pt x="737683" y="440478"/>
                  </a:lnTo>
                  <a:lnTo>
                    <a:pt x="737683" y="464382"/>
                  </a:lnTo>
                  <a:lnTo>
                    <a:pt x="744001" y="464382"/>
                  </a:lnTo>
                  <a:lnTo>
                    <a:pt x="744001" y="488286"/>
                  </a:lnTo>
                  <a:lnTo>
                    <a:pt x="775590" y="488286"/>
                  </a:lnTo>
                  <a:lnTo>
                    <a:pt x="775590" y="512318"/>
                  </a:lnTo>
                  <a:lnTo>
                    <a:pt x="844698" y="512318"/>
                  </a:lnTo>
                  <a:lnTo>
                    <a:pt x="844698" y="536865"/>
                  </a:lnTo>
                  <a:lnTo>
                    <a:pt x="857333" y="536865"/>
                  </a:lnTo>
                  <a:lnTo>
                    <a:pt x="857333" y="561283"/>
                  </a:lnTo>
                  <a:lnTo>
                    <a:pt x="901428" y="561283"/>
                  </a:lnTo>
                  <a:lnTo>
                    <a:pt x="901428" y="585829"/>
                  </a:lnTo>
                  <a:lnTo>
                    <a:pt x="907746" y="585829"/>
                  </a:lnTo>
                  <a:lnTo>
                    <a:pt x="907746" y="610376"/>
                  </a:lnTo>
                  <a:lnTo>
                    <a:pt x="1014761" y="610376"/>
                  </a:lnTo>
                  <a:lnTo>
                    <a:pt x="1014761" y="635436"/>
                  </a:lnTo>
                  <a:lnTo>
                    <a:pt x="1052538" y="635436"/>
                  </a:lnTo>
                  <a:lnTo>
                    <a:pt x="1052538" y="660497"/>
                  </a:lnTo>
                  <a:lnTo>
                    <a:pt x="1083998" y="660497"/>
                  </a:lnTo>
                  <a:lnTo>
                    <a:pt x="1083998" y="686328"/>
                  </a:lnTo>
                  <a:lnTo>
                    <a:pt x="1096633" y="686328"/>
                  </a:lnTo>
                  <a:lnTo>
                    <a:pt x="1096633" y="738891"/>
                  </a:lnTo>
                  <a:lnTo>
                    <a:pt x="1191013" y="738891"/>
                  </a:lnTo>
                  <a:lnTo>
                    <a:pt x="1191013" y="767293"/>
                  </a:lnTo>
                  <a:lnTo>
                    <a:pt x="1449137" y="767293"/>
                  </a:lnTo>
                  <a:lnTo>
                    <a:pt x="1449137" y="826024"/>
                  </a:lnTo>
                  <a:lnTo>
                    <a:pt x="1474279" y="826024"/>
                  </a:lnTo>
                  <a:lnTo>
                    <a:pt x="1474279" y="855968"/>
                  </a:lnTo>
                  <a:lnTo>
                    <a:pt x="1587611" y="855968"/>
                  </a:lnTo>
                  <a:lnTo>
                    <a:pt x="1587611" y="886426"/>
                  </a:lnTo>
                  <a:lnTo>
                    <a:pt x="1606435" y="886426"/>
                  </a:lnTo>
                  <a:lnTo>
                    <a:pt x="1606435" y="987439"/>
                  </a:lnTo>
                  <a:lnTo>
                    <a:pt x="1619071" y="987439"/>
                  </a:lnTo>
                  <a:lnTo>
                    <a:pt x="1619071" y="1023681"/>
                  </a:lnTo>
                  <a:lnTo>
                    <a:pt x="1625388" y="1023681"/>
                  </a:lnTo>
                  <a:lnTo>
                    <a:pt x="1625388" y="1104131"/>
                  </a:lnTo>
                  <a:lnTo>
                    <a:pt x="1656848" y="1104131"/>
                  </a:lnTo>
                  <a:lnTo>
                    <a:pt x="1656848" y="1144100"/>
                  </a:lnTo>
                  <a:lnTo>
                    <a:pt x="1688308" y="1144100"/>
                  </a:lnTo>
                  <a:lnTo>
                    <a:pt x="1688308" y="1185610"/>
                  </a:lnTo>
                  <a:lnTo>
                    <a:pt x="1700943" y="1185610"/>
                  </a:lnTo>
                  <a:lnTo>
                    <a:pt x="1700943" y="1227120"/>
                  </a:lnTo>
                  <a:lnTo>
                    <a:pt x="1763992" y="1227120"/>
                  </a:lnTo>
                  <a:lnTo>
                    <a:pt x="1763992" y="1268502"/>
                  </a:lnTo>
                  <a:lnTo>
                    <a:pt x="1776498" y="1268502"/>
                  </a:lnTo>
                  <a:lnTo>
                    <a:pt x="1776498" y="1311426"/>
                  </a:lnTo>
                  <a:lnTo>
                    <a:pt x="1883384" y="1311426"/>
                  </a:lnTo>
                  <a:lnTo>
                    <a:pt x="1883384" y="1354351"/>
                  </a:lnTo>
                  <a:lnTo>
                    <a:pt x="1990527" y="1354351"/>
                  </a:lnTo>
                  <a:lnTo>
                    <a:pt x="1990527" y="1397275"/>
                  </a:lnTo>
                  <a:lnTo>
                    <a:pt x="2078717" y="1397275"/>
                  </a:lnTo>
                  <a:lnTo>
                    <a:pt x="2078717" y="1440327"/>
                  </a:lnTo>
                  <a:lnTo>
                    <a:pt x="2173097" y="1440327"/>
                  </a:lnTo>
                  <a:lnTo>
                    <a:pt x="2173097" y="1497388"/>
                  </a:lnTo>
                  <a:lnTo>
                    <a:pt x="2619979" y="1497388"/>
                  </a:lnTo>
                  <a:lnTo>
                    <a:pt x="2619979" y="1558304"/>
                  </a:lnTo>
                  <a:lnTo>
                    <a:pt x="2676710" y="1558304"/>
                  </a:lnTo>
                  <a:lnTo>
                    <a:pt x="2676710" y="1623462"/>
                  </a:lnTo>
                  <a:lnTo>
                    <a:pt x="2720805" y="1623462"/>
                  </a:lnTo>
                  <a:lnTo>
                    <a:pt x="2720805" y="1708153"/>
                  </a:lnTo>
                  <a:lnTo>
                    <a:pt x="5327318" y="1708153"/>
                  </a:lnTo>
                </a:path>
              </a:pathLst>
            </a:custGeom>
            <a:noFill/>
            <a:ln w="32187" cap="flat">
              <a:solidFill>
                <a:schemeClr val="accent1"/>
              </a:solid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2F85454A-94C0-6E40-9B74-59CDADF37E01}"/>
                </a:ext>
              </a:extLst>
            </p:cNvPr>
            <p:cNvSpPr/>
            <p:nvPr/>
          </p:nvSpPr>
          <p:spPr>
            <a:xfrm>
              <a:off x="3061639" y="209857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99EC7BA6-608F-6942-B508-15400A9514A0}"/>
                </a:ext>
              </a:extLst>
            </p:cNvPr>
            <p:cNvSpPr/>
            <p:nvPr/>
          </p:nvSpPr>
          <p:spPr>
            <a:xfrm>
              <a:off x="3109215" y="205064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F43204FE-4038-AA4E-9B00-AFAA8C2EC2F4}"/>
                </a:ext>
              </a:extLst>
            </p:cNvPr>
            <p:cNvSpPr/>
            <p:nvPr/>
          </p:nvSpPr>
          <p:spPr>
            <a:xfrm>
              <a:off x="3395318" y="2205372"/>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4F07B0C-5716-4649-9A8A-67AA37DBD572}"/>
                </a:ext>
              </a:extLst>
            </p:cNvPr>
            <p:cNvSpPr/>
            <p:nvPr/>
          </p:nvSpPr>
          <p:spPr>
            <a:xfrm>
              <a:off x="3443023" y="215756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005D2C2-D42D-BE4D-B47D-36BFAC293C76}"/>
                </a:ext>
              </a:extLst>
            </p:cNvPr>
            <p:cNvSpPr/>
            <p:nvPr/>
          </p:nvSpPr>
          <p:spPr>
            <a:xfrm>
              <a:off x="3395318" y="2205372"/>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CB5F5298-3BFF-2840-8737-4A891A9DFA7B}"/>
                </a:ext>
              </a:extLst>
            </p:cNvPr>
            <p:cNvSpPr/>
            <p:nvPr/>
          </p:nvSpPr>
          <p:spPr>
            <a:xfrm>
              <a:off x="3443023" y="215756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70D7E9F7-AA10-8E43-A43D-449EA60D8ACB}"/>
                </a:ext>
              </a:extLst>
            </p:cNvPr>
            <p:cNvSpPr/>
            <p:nvPr/>
          </p:nvSpPr>
          <p:spPr>
            <a:xfrm>
              <a:off x="3401635" y="2248939"/>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DA687E7-3310-3746-B754-DFA9B5ABDBB4}"/>
                </a:ext>
              </a:extLst>
            </p:cNvPr>
            <p:cNvSpPr/>
            <p:nvPr/>
          </p:nvSpPr>
          <p:spPr>
            <a:xfrm>
              <a:off x="3449212"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EEEAA4A0-1683-C44C-8A5E-3CB2B83C7DC3}"/>
                </a:ext>
              </a:extLst>
            </p:cNvPr>
            <p:cNvSpPr/>
            <p:nvPr/>
          </p:nvSpPr>
          <p:spPr>
            <a:xfrm>
              <a:off x="3401635" y="2248939"/>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0CCAEDEE-7863-AB41-A777-6B10989AC549}"/>
                </a:ext>
              </a:extLst>
            </p:cNvPr>
            <p:cNvSpPr/>
            <p:nvPr/>
          </p:nvSpPr>
          <p:spPr>
            <a:xfrm>
              <a:off x="3449212"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F2C5CC4F-AC4E-074F-9E80-E39C6C306FA3}"/>
                </a:ext>
              </a:extLst>
            </p:cNvPr>
            <p:cNvSpPr/>
            <p:nvPr/>
          </p:nvSpPr>
          <p:spPr>
            <a:xfrm>
              <a:off x="3407953" y="2248939"/>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71119A01-620D-B042-AF82-F5F11411B4C0}"/>
                </a:ext>
              </a:extLst>
            </p:cNvPr>
            <p:cNvSpPr/>
            <p:nvPr/>
          </p:nvSpPr>
          <p:spPr>
            <a:xfrm>
              <a:off x="3455530"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78B2E70-30DE-6243-963B-DBE5A4DFCFC0}"/>
                </a:ext>
              </a:extLst>
            </p:cNvPr>
            <p:cNvSpPr/>
            <p:nvPr/>
          </p:nvSpPr>
          <p:spPr>
            <a:xfrm>
              <a:off x="3414142" y="2248939"/>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A68F7C2E-22DD-BD4E-80C8-1238F175032E}"/>
                </a:ext>
              </a:extLst>
            </p:cNvPr>
            <p:cNvSpPr/>
            <p:nvPr/>
          </p:nvSpPr>
          <p:spPr>
            <a:xfrm>
              <a:off x="3461718" y="2201131"/>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000561DB-9E25-5D41-AB4C-33B5360D6532}"/>
                </a:ext>
              </a:extLst>
            </p:cNvPr>
            <p:cNvSpPr/>
            <p:nvPr/>
          </p:nvSpPr>
          <p:spPr>
            <a:xfrm>
              <a:off x="3458237" y="227168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604DAB66-D2C6-B64D-AA55-28884EE899FF}"/>
                </a:ext>
              </a:extLst>
            </p:cNvPr>
            <p:cNvSpPr/>
            <p:nvPr/>
          </p:nvSpPr>
          <p:spPr>
            <a:xfrm>
              <a:off x="3505942" y="222375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D05AD005-82C9-7B4A-AFA5-A0DE258C4CDD}"/>
                </a:ext>
              </a:extLst>
            </p:cNvPr>
            <p:cNvSpPr/>
            <p:nvPr/>
          </p:nvSpPr>
          <p:spPr>
            <a:xfrm>
              <a:off x="3477190" y="2271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0FB6D3C7-A3EE-254B-9C52-74D8B42D7C33}"/>
                </a:ext>
              </a:extLst>
            </p:cNvPr>
            <p:cNvSpPr/>
            <p:nvPr/>
          </p:nvSpPr>
          <p:spPr>
            <a:xfrm>
              <a:off x="3524767" y="222375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C7F7B262-4964-5C4D-A880-7BEE818179C5}"/>
                </a:ext>
              </a:extLst>
            </p:cNvPr>
            <p:cNvSpPr/>
            <p:nvPr/>
          </p:nvSpPr>
          <p:spPr>
            <a:xfrm>
              <a:off x="3477190" y="2271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A1441387-8D9D-6D48-A9C9-701FD24933BD}"/>
                </a:ext>
              </a:extLst>
            </p:cNvPr>
            <p:cNvSpPr/>
            <p:nvPr/>
          </p:nvSpPr>
          <p:spPr>
            <a:xfrm>
              <a:off x="3524767" y="222375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95280CA5-8CFF-4B48-A0F2-23FDE031E389}"/>
                </a:ext>
              </a:extLst>
            </p:cNvPr>
            <p:cNvSpPr/>
            <p:nvPr/>
          </p:nvSpPr>
          <p:spPr>
            <a:xfrm>
              <a:off x="3735315" y="238850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DE03A9C0-0064-064E-9E55-A31AF7BE9EF4}"/>
                </a:ext>
              </a:extLst>
            </p:cNvPr>
            <p:cNvSpPr/>
            <p:nvPr/>
          </p:nvSpPr>
          <p:spPr>
            <a:xfrm>
              <a:off x="3782891" y="234057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5BD0A2F7-F637-5340-8A2D-DDE22BB30B4F}"/>
                </a:ext>
              </a:extLst>
            </p:cNvPr>
            <p:cNvSpPr/>
            <p:nvPr/>
          </p:nvSpPr>
          <p:spPr>
            <a:xfrm>
              <a:off x="3754139" y="2506483"/>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B8279D18-9673-D14E-9A94-A7772433175C}"/>
                </a:ext>
              </a:extLst>
            </p:cNvPr>
            <p:cNvSpPr/>
            <p:nvPr/>
          </p:nvSpPr>
          <p:spPr>
            <a:xfrm>
              <a:off x="3801715" y="2458547"/>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00092FAD-42E7-F44E-A3F4-ED4A4E4E18E0}"/>
                </a:ext>
              </a:extLst>
            </p:cNvPr>
            <p:cNvSpPr/>
            <p:nvPr/>
          </p:nvSpPr>
          <p:spPr>
            <a:xfrm>
              <a:off x="3779281" y="2554291"/>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CB0A5CCD-E205-1348-B9A2-D000B5B63ACF}"/>
                </a:ext>
              </a:extLst>
            </p:cNvPr>
            <p:cNvSpPr/>
            <p:nvPr/>
          </p:nvSpPr>
          <p:spPr>
            <a:xfrm>
              <a:off x="3826986" y="2506355"/>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8CD058DC-6FBE-B64E-A375-10EDAB4F9D90}"/>
                </a:ext>
              </a:extLst>
            </p:cNvPr>
            <p:cNvSpPr/>
            <p:nvPr/>
          </p:nvSpPr>
          <p:spPr>
            <a:xfrm>
              <a:off x="3810869" y="2578452"/>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A221551A-9200-484B-8274-38C39058E58B}"/>
                </a:ext>
              </a:extLst>
            </p:cNvPr>
            <p:cNvSpPr/>
            <p:nvPr/>
          </p:nvSpPr>
          <p:spPr>
            <a:xfrm>
              <a:off x="3858446" y="2530516"/>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A78E96A4-2488-EC4D-86DC-806B2FDFC4B1}"/>
                </a:ext>
              </a:extLst>
            </p:cNvPr>
            <p:cNvSpPr/>
            <p:nvPr/>
          </p:nvSpPr>
          <p:spPr>
            <a:xfrm>
              <a:off x="3930519" y="2676381"/>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D7DEF536-E079-7E4F-BEFA-3864FB26A8D9}"/>
                </a:ext>
              </a:extLst>
            </p:cNvPr>
            <p:cNvSpPr/>
            <p:nvPr/>
          </p:nvSpPr>
          <p:spPr>
            <a:xfrm>
              <a:off x="3978096" y="262844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432EE575-2A52-5447-BAAA-B05E224E7B30}"/>
                </a:ext>
              </a:extLst>
            </p:cNvPr>
            <p:cNvSpPr/>
            <p:nvPr/>
          </p:nvSpPr>
          <p:spPr>
            <a:xfrm>
              <a:off x="4031216" y="2676381"/>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C6A5BCC3-E4DF-E04B-B22B-90E51179FDB4}"/>
                </a:ext>
              </a:extLst>
            </p:cNvPr>
            <p:cNvSpPr/>
            <p:nvPr/>
          </p:nvSpPr>
          <p:spPr>
            <a:xfrm>
              <a:off x="4078793" y="262844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D06E85B2-4CD5-F04B-BC9C-54204C2BFD15}"/>
                </a:ext>
              </a:extLst>
            </p:cNvPr>
            <p:cNvSpPr/>
            <p:nvPr/>
          </p:nvSpPr>
          <p:spPr>
            <a:xfrm>
              <a:off x="4075311" y="27266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241C1F59-C3C8-7C4A-B0E7-4D340060EE37}"/>
                </a:ext>
              </a:extLst>
            </p:cNvPr>
            <p:cNvSpPr/>
            <p:nvPr/>
          </p:nvSpPr>
          <p:spPr>
            <a:xfrm>
              <a:off x="4122888" y="267869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868D429E-2036-C04C-B69F-D70447C2D64C}"/>
                </a:ext>
              </a:extLst>
            </p:cNvPr>
            <p:cNvSpPr/>
            <p:nvPr/>
          </p:nvSpPr>
          <p:spPr>
            <a:xfrm>
              <a:off x="4075311" y="27266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D25B113C-76AC-5948-9F62-A9BFC485BD06}"/>
                </a:ext>
              </a:extLst>
            </p:cNvPr>
            <p:cNvSpPr/>
            <p:nvPr/>
          </p:nvSpPr>
          <p:spPr>
            <a:xfrm>
              <a:off x="4122888" y="2678694"/>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CE181FD2-0873-AD41-8E3E-AF2574624CAB}"/>
                </a:ext>
              </a:extLst>
            </p:cNvPr>
            <p:cNvSpPr/>
            <p:nvPr/>
          </p:nvSpPr>
          <p:spPr>
            <a:xfrm>
              <a:off x="4112960" y="2752462"/>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606D6249-52CB-0D49-A164-B8C417AD2E38}"/>
                </a:ext>
              </a:extLst>
            </p:cNvPr>
            <p:cNvSpPr/>
            <p:nvPr/>
          </p:nvSpPr>
          <p:spPr>
            <a:xfrm>
              <a:off x="4160665" y="2704525"/>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0367562D-D0C8-9842-86CF-8583CE7F16FF}"/>
                </a:ext>
              </a:extLst>
            </p:cNvPr>
            <p:cNvSpPr/>
            <p:nvPr/>
          </p:nvSpPr>
          <p:spPr>
            <a:xfrm>
              <a:off x="4125595"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8B625EF1-EFA2-FC40-8ED8-4E63D554BDE6}"/>
                </a:ext>
              </a:extLst>
            </p:cNvPr>
            <p:cNvSpPr/>
            <p:nvPr/>
          </p:nvSpPr>
          <p:spPr>
            <a:xfrm>
              <a:off x="4173172"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ED061825-19EC-FC4A-A09D-9F1AF95C161C}"/>
                </a:ext>
              </a:extLst>
            </p:cNvPr>
            <p:cNvSpPr/>
            <p:nvPr/>
          </p:nvSpPr>
          <p:spPr>
            <a:xfrm>
              <a:off x="4131913"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1BC4EBA8-33B0-5F4F-A5B8-BBB2087A19AC}"/>
                </a:ext>
              </a:extLst>
            </p:cNvPr>
            <p:cNvSpPr/>
            <p:nvPr/>
          </p:nvSpPr>
          <p:spPr>
            <a:xfrm>
              <a:off x="4179618"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3EF10F75-DF48-5640-8EE9-F1E3E0045C72}"/>
                </a:ext>
              </a:extLst>
            </p:cNvPr>
            <p:cNvSpPr/>
            <p:nvPr/>
          </p:nvSpPr>
          <p:spPr>
            <a:xfrm>
              <a:off x="4144548"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1" name="Freeform 170">
              <a:extLst>
                <a:ext uri="{FF2B5EF4-FFF2-40B4-BE49-F238E27FC236}">
                  <a16:creationId xmlns:a16="http://schemas.microsoft.com/office/drawing/2014/main" id="{D658AF3E-40F4-AC4D-9B90-DC94F104AC81}"/>
                </a:ext>
              </a:extLst>
            </p:cNvPr>
            <p:cNvSpPr/>
            <p:nvPr/>
          </p:nvSpPr>
          <p:spPr>
            <a:xfrm>
              <a:off x="4192125"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2" name="Freeform 171">
              <a:extLst>
                <a:ext uri="{FF2B5EF4-FFF2-40B4-BE49-F238E27FC236}">
                  <a16:creationId xmlns:a16="http://schemas.microsoft.com/office/drawing/2014/main" id="{23FE28A8-5104-8743-9891-C645F9A654AD}"/>
                </a:ext>
              </a:extLst>
            </p:cNvPr>
            <p:cNvSpPr/>
            <p:nvPr/>
          </p:nvSpPr>
          <p:spPr>
            <a:xfrm>
              <a:off x="4163373"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3" name="Freeform 172">
              <a:extLst>
                <a:ext uri="{FF2B5EF4-FFF2-40B4-BE49-F238E27FC236}">
                  <a16:creationId xmlns:a16="http://schemas.microsoft.com/office/drawing/2014/main" id="{7B934BDC-D28B-464D-B77A-C60956A113DD}"/>
                </a:ext>
              </a:extLst>
            </p:cNvPr>
            <p:cNvSpPr/>
            <p:nvPr/>
          </p:nvSpPr>
          <p:spPr>
            <a:xfrm>
              <a:off x="4210949"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4" name="Freeform 173">
              <a:extLst>
                <a:ext uri="{FF2B5EF4-FFF2-40B4-BE49-F238E27FC236}">
                  <a16:creationId xmlns:a16="http://schemas.microsoft.com/office/drawing/2014/main" id="{BDAA48F3-D059-0245-BEAC-99738842B6B4}"/>
                </a:ext>
              </a:extLst>
            </p:cNvPr>
            <p:cNvSpPr/>
            <p:nvPr/>
          </p:nvSpPr>
          <p:spPr>
            <a:xfrm>
              <a:off x="4188515" y="2804896"/>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5" name="Freeform 174">
              <a:extLst>
                <a:ext uri="{FF2B5EF4-FFF2-40B4-BE49-F238E27FC236}">
                  <a16:creationId xmlns:a16="http://schemas.microsoft.com/office/drawing/2014/main" id="{C4FB6A79-8AEA-5B4E-8309-4B79209F8C2C}"/>
                </a:ext>
              </a:extLst>
            </p:cNvPr>
            <p:cNvSpPr/>
            <p:nvPr/>
          </p:nvSpPr>
          <p:spPr>
            <a:xfrm>
              <a:off x="4236220" y="2756960"/>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76" name="Freeform 175">
              <a:extLst>
                <a:ext uri="{FF2B5EF4-FFF2-40B4-BE49-F238E27FC236}">
                  <a16:creationId xmlns:a16="http://schemas.microsoft.com/office/drawing/2014/main" id="{97C5DF41-6EEE-F94A-BF13-14A75BD09BC6}"/>
                </a:ext>
              </a:extLst>
            </p:cNvPr>
            <p:cNvSpPr/>
            <p:nvPr/>
          </p:nvSpPr>
          <p:spPr>
            <a:xfrm>
              <a:off x="4358578" y="2833298"/>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77" name="Freeform 176">
              <a:extLst>
                <a:ext uri="{FF2B5EF4-FFF2-40B4-BE49-F238E27FC236}">
                  <a16:creationId xmlns:a16="http://schemas.microsoft.com/office/drawing/2014/main" id="{1E6BA673-A616-DA4F-9A9D-5E7EBC3C61E9}"/>
                </a:ext>
              </a:extLst>
            </p:cNvPr>
            <p:cNvSpPr/>
            <p:nvPr/>
          </p:nvSpPr>
          <p:spPr>
            <a:xfrm>
              <a:off x="4406154" y="2785362"/>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78" name="Freeform 177">
              <a:extLst>
                <a:ext uri="{FF2B5EF4-FFF2-40B4-BE49-F238E27FC236}">
                  <a16:creationId xmlns:a16="http://schemas.microsoft.com/office/drawing/2014/main" id="{26665982-267A-AA45-8309-18C2A6F0242E}"/>
                </a:ext>
              </a:extLst>
            </p:cNvPr>
            <p:cNvSpPr/>
            <p:nvPr/>
          </p:nvSpPr>
          <p:spPr>
            <a:xfrm>
              <a:off x="4446768" y="2833298"/>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79" name="Freeform 178">
              <a:extLst>
                <a:ext uri="{FF2B5EF4-FFF2-40B4-BE49-F238E27FC236}">
                  <a16:creationId xmlns:a16="http://schemas.microsoft.com/office/drawing/2014/main" id="{B5E313D2-CC89-9147-8AB8-3F937B9C4D56}"/>
                </a:ext>
              </a:extLst>
            </p:cNvPr>
            <p:cNvSpPr/>
            <p:nvPr/>
          </p:nvSpPr>
          <p:spPr>
            <a:xfrm>
              <a:off x="4494344" y="2785362"/>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80" name="Freeform 179">
              <a:extLst>
                <a:ext uri="{FF2B5EF4-FFF2-40B4-BE49-F238E27FC236}">
                  <a16:creationId xmlns:a16="http://schemas.microsoft.com/office/drawing/2014/main" id="{7DB01356-EA9E-8C42-8D56-3ECCE068CE00}"/>
                </a:ext>
              </a:extLst>
            </p:cNvPr>
            <p:cNvSpPr/>
            <p:nvPr/>
          </p:nvSpPr>
          <p:spPr>
            <a:xfrm>
              <a:off x="4471910" y="2892029"/>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1" name="Freeform 180">
              <a:extLst>
                <a:ext uri="{FF2B5EF4-FFF2-40B4-BE49-F238E27FC236}">
                  <a16:creationId xmlns:a16="http://schemas.microsoft.com/office/drawing/2014/main" id="{E3D23F84-2B9C-8741-AE5E-B58A168D6F2A}"/>
                </a:ext>
              </a:extLst>
            </p:cNvPr>
            <p:cNvSpPr/>
            <p:nvPr/>
          </p:nvSpPr>
          <p:spPr>
            <a:xfrm>
              <a:off x="4519486" y="2844093"/>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82" name="Freeform 181">
              <a:extLst>
                <a:ext uri="{FF2B5EF4-FFF2-40B4-BE49-F238E27FC236}">
                  <a16:creationId xmlns:a16="http://schemas.microsoft.com/office/drawing/2014/main" id="{E97EF644-97D8-1D46-9639-83D2A426845A}"/>
                </a:ext>
              </a:extLst>
            </p:cNvPr>
            <p:cNvSpPr/>
            <p:nvPr/>
          </p:nvSpPr>
          <p:spPr>
            <a:xfrm>
              <a:off x="4572607" y="2921845"/>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3" name="Freeform 182">
              <a:extLst>
                <a:ext uri="{FF2B5EF4-FFF2-40B4-BE49-F238E27FC236}">
                  <a16:creationId xmlns:a16="http://schemas.microsoft.com/office/drawing/2014/main" id="{2049F260-189D-ED48-A88D-80DD807240F9}"/>
                </a:ext>
              </a:extLst>
            </p:cNvPr>
            <p:cNvSpPr/>
            <p:nvPr/>
          </p:nvSpPr>
          <p:spPr>
            <a:xfrm>
              <a:off x="4620312" y="2873909"/>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84" name="Freeform 183">
              <a:extLst>
                <a:ext uri="{FF2B5EF4-FFF2-40B4-BE49-F238E27FC236}">
                  <a16:creationId xmlns:a16="http://schemas.microsoft.com/office/drawing/2014/main" id="{758CF389-A67F-3F45-B2F3-63F1F55C30E5}"/>
                </a:ext>
              </a:extLst>
            </p:cNvPr>
            <p:cNvSpPr/>
            <p:nvPr/>
          </p:nvSpPr>
          <p:spPr>
            <a:xfrm>
              <a:off x="4610384"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5" name="Freeform 184">
              <a:extLst>
                <a:ext uri="{FF2B5EF4-FFF2-40B4-BE49-F238E27FC236}">
                  <a16:creationId xmlns:a16="http://schemas.microsoft.com/office/drawing/2014/main" id="{47D4633D-D4FF-0344-A31F-56BB5486606C}"/>
                </a:ext>
              </a:extLst>
            </p:cNvPr>
            <p:cNvSpPr/>
            <p:nvPr/>
          </p:nvSpPr>
          <p:spPr>
            <a:xfrm>
              <a:off x="4658089"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86" name="Freeform 185">
              <a:extLst>
                <a:ext uri="{FF2B5EF4-FFF2-40B4-BE49-F238E27FC236}">
                  <a16:creationId xmlns:a16="http://schemas.microsoft.com/office/drawing/2014/main" id="{6D62A100-D3AF-FE49-9A26-B6ED7A6E9506}"/>
                </a:ext>
              </a:extLst>
            </p:cNvPr>
            <p:cNvSpPr/>
            <p:nvPr/>
          </p:nvSpPr>
          <p:spPr>
            <a:xfrm>
              <a:off x="4610384"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87" name="Freeform 186">
              <a:extLst>
                <a:ext uri="{FF2B5EF4-FFF2-40B4-BE49-F238E27FC236}">
                  <a16:creationId xmlns:a16="http://schemas.microsoft.com/office/drawing/2014/main" id="{EE845493-1A40-8D49-9BF9-F20CF5037A5A}"/>
                </a:ext>
              </a:extLst>
            </p:cNvPr>
            <p:cNvSpPr/>
            <p:nvPr/>
          </p:nvSpPr>
          <p:spPr>
            <a:xfrm>
              <a:off x="4658089"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88" name="Freeform 187">
              <a:extLst>
                <a:ext uri="{FF2B5EF4-FFF2-40B4-BE49-F238E27FC236}">
                  <a16:creationId xmlns:a16="http://schemas.microsoft.com/office/drawing/2014/main" id="{48B99F40-9EC0-1044-809F-C118EBA9A3B8}"/>
                </a:ext>
              </a:extLst>
            </p:cNvPr>
            <p:cNvSpPr/>
            <p:nvPr/>
          </p:nvSpPr>
          <p:spPr>
            <a:xfrm>
              <a:off x="4616702" y="2952303"/>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89" name="Freeform 188">
              <a:extLst>
                <a:ext uri="{FF2B5EF4-FFF2-40B4-BE49-F238E27FC236}">
                  <a16:creationId xmlns:a16="http://schemas.microsoft.com/office/drawing/2014/main" id="{639F9834-B495-C64E-A01B-3DE7ED7643DF}"/>
                </a:ext>
              </a:extLst>
            </p:cNvPr>
            <p:cNvSpPr/>
            <p:nvPr/>
          </p:nvSpPr>
          <p:spPr>
            <a:xfrm>
              <a:off x="4664278"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90" name="Freeform 189">
              <a:extLst>
                <a:ext uri="{FF2B5EF4-FFF2-40B4-BE49-F238E27FC236}">
                  <a16:creationId xmlns:a16="http://schemas.microsoft.com/office/drawing/2014/main" id="{9B86B46E-A9A4-2546-9702-B41718290935}"/>
                </a:ext>
              </a:extLst>
            </p:cNvPr>
            <p:cNvSpPr/>
            <p:nvPr/>
          </p:nvSpPr>
          <p:spPr>
            <a:xfrm>
              <a:off x="4623019"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91" name="Freeform 190">
              <a:extLst>
                <a:ext uri="{FF2B5EF4-FFF2-40B4-BE49-F238E27FC236}">
                  <a16:creationId xmlns:a16="http://schemas.microsoft.com/office/drawing/2014/main" id="{2838B795-7769-1743-ABA9-DAD9DE62D900}"/>
                </a:ext>
              </a:extLst>
            </p:cNvPr>
            <p:cNvSpPr/>
            <p:nvPr/>
          </p:nvSpPr>
          <p:spPr>
            <a:xfrm>
              <a:off x="4670596"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92" name="Freeform 191">
              <a:extLst>
                <a:ext uri="{FF2B5EF4-FFF2-40B4-BE49-F238E27FC236}">
                  <a16:creationId xmlns:a16="http://schemas.microsoft.com/office/drawing/2014/main" id="{31DAC8C8-F625-3F4E-83BC-50E2A5584776}"/>
                </a:ext>
              </a:extLst>
            </p:cNvPr>
            <p:cNvSpPr/>
            <p:nvPr/>
          </p:nvSpPr>
          <p:spPr>
            <a:xfrm>
              <a:off x="4623019" y="295230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93" name="Freeform 192">
              <a:extLst>
                <a:ext uri="{FF2B5EF4-FFF2-40B4-BE49-F238E27FC236}">
                  <a16:creationId xmlns:a16="http://schemas.microsoft.com/office/drawing/2014/main" id="{89E55504-333A-F241-BF85-E9C3B42B6614}"/>
                </a:ext>
              </a:extLst>
            </p:cNvPr>
            <p:cNvSpPr/>
            <p:nvPr/>
          </p:nvSpPr>
          <p:spPr>
            <a:xfrm>
              <a:off x="4670596" y="2904367"/>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194" name="Freeform 193">
              <a:extLst>
                <a:ext uri="{FF2B5EF4-FFF2-40B4-BE49-F238E27FC236}">
                  <a16:creationId xmlns:a16="http://schemas.microsoft.com/office/drawing/2014/main" id="{5896A996-7F87-1B4B-A03A-2D27A6137664}"/>
                </a:ext>
              </a:extLst>
            </p:cNvPr>
            <p:cNvSpPr/>
            <p:nvPr/>
          </p:nvSpPr>
          <p:spPr>
            <a:xfrm>
              <a:off x="4629337" y="305344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95" name="Freeform 194">
              <a:extLst>
                <a:ext uri="{FF2B5EF4-FFF2-40B4-BE49-F238E27FC236}">
                  <a16:creationId xmlns:a16="http://schemas.microsoft.com/office/drawing/2014/main" id="{0BAF14CB-F679-C44B-BEF0-F48811A4CFA3}"/>
                </a:ext>
              </a:extLst>
            </p:cNvPr>
            <p:cNvSpPr/>
            <p:nvPr/>
          </p:nvSpPr>
          <p:spPr>
            <a:xfrm>
              <a:off x="4676914" y="3005508"/>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96" name="Freeform 195">
              <a:extLst>
                <a:ext uri="{FF2B5EF4-FFF2-40B4-BE49-F238E27FC236}">
                  <a16:creationId xmlns:a16="http://schemas.microsoft.com/office/drawing/2014/main" id="{03F5CD91-13FA-3146-AC60-D75B1B8EB0F2}"/>
                </a:ext>
              </a:extLst>
            </p:cNvPr>
            <p:cNvSpPr/>
            <p:nvPr/>
          </p:nvSpPr>
          <p:spPr>
            <a:xfrm>
              <a:off x="4629337" y="305344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197" name="Freeform 196">
              <a:extLst>
                <a:ext uri="{FF2B5EF4-FFF2-40B4-BE49-F238E27FC236}">
                  <a16:creationId xmlns:a16="http://schemas.microsoft.com/office/drawing/2014/main" id="{4D2F62F8-78CF-144B-9E57-88D416C425CA}"/>
                </a:ext>
              </a:extLst>
            </p:cNvPr>
            <p:cNvSpPr/>
            <p:nvPr/>
          </p:nvSpPr>
          <p:spPr>
            <a:xfrm>
              <a:off x="4676914" y="3005508"/>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198" name="Freeform 197">
              <a:extLst>
                <a:ext uri="{FF2B5EF4-FFF2-40B4-BE49-F238E27FC236}">
                  <a16:creationId xmlns:a16="http://schemas.microsoft.com/office/drawing/2014/main" id="{838DE556-11FC-BB4C-9A3D-87C06089248B}"/>
                </a:ext>
              </a:extLst>
            </p:cNvPr>
            <p:cNvSpPr/>
            <p:nvPr/>
          </p:nvSpPr>
          <p:spPr>
            <a:xfrm>
              <a:off x="4635655" y="3053444"/>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199" name="Freeform 198">
              <a:extLst>
                <a:ext uri="{FF2B5EF4-FFF2-40B4-BE49-F238E27FC236}">
                  <a16:creationId xmlns:a16="http://schemas.microsoft.com/office/drawing/2014/main" id="{196EBA15-5FD8-B04D-B4C2-3198E693739A}"/>
                </a:ext>
              </a:extLst>
            </p:cNvPr>
            <p:cNvSpPr/>
            <p:nvPr/>
          </p:nvSpPr>
          <p:spPr>
            <a:xfrm>
              <a:off x="4683231" y="3005508"/>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0" name="Freeform 199">
              <a:extLst>
                <a:ext uri="{FF2B5EF4-FFF2-40B4-BE49-F238E27FC236}">
                  <a16:creationId xmlns:a16="http://schemas.microsoft.com/office/drawing/2014/main" id="{584E1550-0A86-4846-B701-98F6DEFC9420}"/>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1" name="Freeform 200">
              <a:extLst>
                <a:ext uri="{FF2B5EF4-FFF2-40B4-BE49-F238E27FC236}">
                  <a16:creationId xmlns:a16="http://schemas.microsoft.com/office/drawing/2014/main" id="{D277E423-B338-4D4E-8FEC-095084608EAF}"/>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2" name="Freeform 201">
              <a:extLst>
                <a:ext uri="{FF2B5EF4-FFF2-40B4-BE49-F238E27FC236}">
                  <a16:creationId xmlns:a16="http://schemas.microsoft.com/office/drawing/2014/main" id="{5DEC2451-1C91-794E-B380-59CF14ADB961}"/>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3" name="Freeform 202">
              <a:extLst>
                <a:ext uri="{FF2B5EF4-FFF2-40B4-BE49-F238E27FC236}">
                  <a16:creationId xmlns:a16="http://schemas.microsoft.com/office/drawing/2014/main" id="{4A45EA3F-7260-ED4A-AA29-2D3D90B29CDC}"/>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4" name="Freeform 203">
              <a:extLst>
                <a:ext uri="{FF2B5EF4-FFF2-40B4-BE49-F238E27FC236}">
                  <a16:creationId xmlns:a16="http://schemas.microsoft.com/office/drawing/2014/main" id="{854F326D-5964-5E49-8C2F-325ECB62A618}"/>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5" name="Freeform 204">
              <a:extLst>
                <a:ext uri="{FF2B5EF4-FFF2-40B4-BE49-F238E27FC236}">
                  <a16:creationId xmlns:a16="http://schemas.microsoft.com/office/drawing/2014/main" id="{33E92A84-D051-5145-82C9-5159DFF34616}"/>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6" name="Freeform 205">
              <a:extLst>
                <a:ext uri="{FF2B5EF4-FFF2-40B4-BE49-F238E27FC236}">
                  <a16:creationId xmlns:a16="http://schemas.microsoft.com/office/drawing/2014/main" id="{5B6EC4B6-ED70-384B-8A34-DF23BE7694FB}"/>
                </a:ext>
              </a:extLst>
            </p:cNvPr>
            <p:cNvSpPr/>
            <p:nvPr/>
          </p:nvSpPr>
          <p:spPr>
            <a:xfrm>
              <a:off x="4641973" y="3089686"/>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07" name="Freeform 206">
              <a:extLst>
                <a:ext uri="{FF2B5EF4-FFF2-40B4-BE49-F238E27FC236}">
                  <a16:creationId xmlns:a16="http://schemas.microsoft.com/office/drawing/2014/main" id="{814751A6-006E-794B-B16D-FD708D40D9C3}"/>
                </a:ext>
              </a:extLst>
            </p:cNvPr>
            <p:cNvSpPr/>
            <p:nvPr/>
          </p:nvSpPr>
          <p:spPr>
            <a:xfrm>
              <a:off x="4689549" y="304175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08" name="Freeform 207">
              <a:extLst>
                <a:ext uri="{FF2B5EF4-FFF2-40B4-BE49-F238E27FC236}">
                  <a16:creationId xmlns:a16="http://schemas.microsoft.com/office/drawing/2014/main" id="{590D9007-B7E2-5542-8681-45F871576FBF}"/>
                </a:ext>
              </a:extLst>
            </p:cNvPr>
            <p:cNvSpPr/>
            <p:nvPr/>
          </p:nvSpPr>
          <p:spPr>
            <a:xfrm>
              <a:off x="4698574" y="3210105"/>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09" name="Freeform 208">
              <a:extLst>
                <a:ext uri="{FF2B5EF4-FFF2-40B4-BE49-F238E27FC236}">
                  <a16:creationId xmlns:a16="http://schemas.microsoft.com/office/drawing/2014/main" id="{DBF8861F-6A46-054B-84CD-58192FFF89B9}"/>
                </a:ext>
              </a:extLst>
            </p:cNvPr>
            <p:cNvSpPr/>
            <p:nvPr/>
          </p:nvSpPr>
          <p:spPr>
            <a:xfrm>
              <a:off x="4746280" y="3162297"/>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10" name="Freeform 209">
              <a:extLst>
                <a:ext uri="{FF2B5EF4-FFF2-40B4-BE49-F238E27FC236}">
                  <a16:creationId xmlns:a16="http://schemas.microsoft.com/office/drawing/2014/main" id="{A5764319-B7E2-9245-AC3F-D8335CF4D72E}"/>
                </a:ext>
              </a:extLst>
            </p:cNvPr>
            <p:cNvSpPr/>
            <p:nvPr/>
          </p:nvSpPr>
          <p:spPr>
            <a:xfrm>
              <a:off x="4786765" y="3334507"/>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1" name="Freeform 210">
              <a:extLst>
                <a:ext uri="{FF2B5EF4-FFF2-40B4-BE49-F238E27FC236}">
                  <a16:creationId xmlns:a16="http://schemas.microsoft.com/office/drawing/2014/main" id="{06596E65-8A84-BE4A-9E72-45FE2FECA396}"/>
                </a:ext>
              </a:extLst>
            </p:cNvPr>
            <p:cNvSpPr/>
            <p:nvPr/>
          </p:nvSpPr>
          <p:spPr>
            <a:xfrm>
              <a:off x="4834341" y="3286571"/>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2" name="Freeform 211">
              <a:extLst>
                <a:ext uri="{FF2B5EF4-FFF2-40B4-BE49-F238E27FC236}">
                  <a16:creationId xmlns:a16="http://schemas.microsoft.com/office/drawing/2014/main" id="{1C3E9083-9BCF-684A-B69B-EE834F166A52}"/>
                </a:ext>
              </a:extLst>
            </p:cNvPr>
            <p:cNvSpPr/>
            <p:nvPr/>
          </p:nvSpPr>
          <p:spPr>
            <a:xfrm>
              <a:off x="5114126"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3" name="Freeform 212">
              <a:extLst>
                <a:ext uri="{FF2B5EF4-FFF2-40B4-BE49-F238E27FC236}">
                  <a16:creationId xmlns:a16="http://schemas.microsoft.com/office/drawing/2014/main" id="{848EF446-6EF1-1645-B9B7-16A4666F1F51}"/>
                </a:ext>
              </a:extLst>
            </p:cNvPr>
            <p:cNvSpPr/>
            <p:nvPr/>
          </p:nvSpPr>
          <p:spPr>
            <a:xfrm>
              <a:off x="5161702"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4" name="Freeform 213">
              <a:extLst>
                <a:ext uri="{FF2B5EF4-FFF2-40B4-BE49-F238E27FC236}">
                  <a16:creationId xmlns:a16="http://schemas.microsoft.com/office/drawing/2014/main" id="{82D0197A-1A15-A743-B061-D72410959942}"/>
                </a:ext>
              </a:extLst>
            </p:cNvPr>
            <p:cNvSpPr/>
            <p:nvPr/>
          </p:nvSpPr>
          <p:spPr>
            <a:xfrm>
              <a:off x="5114126"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5" name="Freeform 214">
              <a:extLst>
                <a:ext uri="{FF2B5EF4-FFF2-40B4-BE49-F238E27FC236}">
                  <a16:creationId xmlns:a16="http://schemas.microsoft.com/office/drawing/2014/main" id="{7E360C48-8B89-D549-A886-051A36BCA95A}"/>
                </a:ext>
              </a:extLst>
            </p:cNvPr>
            <p:cNvSpPr/>
            <p:nvPr/>
          </p:nvSpPr>
          <p:spPr>
            <a:xfrm>
              <a:off x="5161702"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6" name="Freeform 215">
              <a:extLst>
                <a:ext uri="{FF2B5EF4-FFF2-40B4-BE49-F238E27FC236}">
                  <a16:creationId xmlns:a16="http://schemas.microsoft.com/office/drawing/2014/main" id="{7D79DEE1-A75F-7047-B6B0-44C1FBAEEFFE}"/>
                </a:ext>
              </a:extLst>
            </p:cNvPr>
            <p:cNvSpPr/>
            <p:nvPr/>
          </p:nvSpPr>
          <p:spPr>
            <a:xfrm>
              <a:off x="5139268"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7" name="Freeform 216">
              <a:extLst>
                <a:ext uri="{FF2B5EF4-FFF2-40B4-BE49-F238E27FC236}">
                  <a16:creationId xmlns:a16="http://schemas.microsoft.com/office/drawing/2014/main" id="{28D079DC-9FD8-5347-946E-C2E1C23A2EFA}"/>
                </a:ext>
              </a:extLst>
            </p:cNvPr>
            <p:cNvSpPr/>
            <p:nvPr/>
          </p:nvSpPr>
          <p:spPr>
            <a:xfrm>
              <a:off x="5186844"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18" name="Freeform 217">
              <a:extLst>
                <a:ext uri="{FF2B5EF4-FFF2-40B4-BE49-F238E27FC236}">
                  <a16:creationId xmlns:a16="http://schemas.microsoft.com/office/drawing/2014/main" id="{6DEA1E0B-4D76-4348-9FEF-FCD3FDAACF31}"/>
                </a:ext>
              </a:extLst>
            </p:cNvPr>
            <p:cNvSpPr/>
            <p:nvPr/>
          </p:nvSpPr>
          <p:spPr>
            <a:xfrm>
              <a:off x="5151903"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19" name="Freeform 218">
              <a:extLst>
                <a:ext uri="{FF2B5EF4-FFF2-40B4-BE49-F238E27FC236}">
                  <a16:creationId xmlns:a16="http://schemas.microsoft.com/office/drawing/2014/main" id="{660B23E3-BFFC-6A42-B59E-AB11E2C8CE79}"/>
                </a:ext>
              </a:extLst>
            </p:cNvPr>
            <p:cNvSpPr/>
            <p:nvPr/>
          </p:nvSpPr>
          <p:spPr>
            <a:xfrm>
              <a:off x="5199480"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20" name="Freeform 219">
              <a:extLst>
                <a:ext uri="{FF2B5EF4-FFF2-40B4-BE49-F238E27FC236}">
                  <a16:creationId xmlns:a16="http://schemas.microsoft.com/office/drawing/2014/main" id="{BF242E4E-39E9-8047-B165-F3E7BCA1520D}"/>
                </a:ext>
              </a:extLst>
            </p:cNvPr>
            <p:cNvSpPr/>
            <p:nvPr/>
          </p:nvSpPr>
          <p:spPr>
            <a:xfrm>
              <a:off x="5170857"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21" name="Freeform 220">
              <a:extLst>
                <a:ext uri="{FF2B5EF4-FFF2-40B4-BE49-F238E27FC236}">
                  <a16:creationId xmlns:a16="http://schemas.microsoft.com/office/drawing/2014/main" id="{4C3E6225-BE7D-CD49-BD2D-95405D23034E}"/>
                </a:ext>
              </a:extLst>
            </p:cNvPr>
            <p:cNvSpPr/>
            <p:nvPr/>
          </p:nvSpPr>
          <p:spPr>
            <a:xfrm>
              <a:off x="5218433"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22" name="Freeform 221">
              <a:extLst>
                <a:ext uri="{FF2B5EF4-FFF2-40B4-BE49-F238E27FC236}">
                  <a16:creationId xmlns:a16="http://schemas.microsoft.com/office/drawing/2014/main" id="{47116C77-601B-7348-9094-589EF3C1823A}"/>
                </a:ext>
              </a:extLst>
            </p:cNvPr>
            <p:cNvSpPr/>
            <p:nvPr/>
          </p:nvSpPr>
          <p:spPr>
            <a:xfrm>
              <a:off x="5189681" y="3506204"/>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23" name="Freeform 222">
              <a:extLst>
                <a:ext uri="{FF2B5EF4-FFF2-40B4-BE49-F238E27FC236}">
                  <a16:creationId xmlns:a16="http://schemas.microsoft.com/office/drawing/2014/main" id="{2204E1D3-D9C3-2141-BD09-180B94CC0116}"/>
                </a:ext>
              </a:extLst>
            </p:cNvPr>
            <p:cNvSpPr/>
            <p:nvPr/>
          </p:nvSpPr>
          <p:spPr>
            <a:xfrm>
              <a:off x="5237257" y="3458268"/>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24" name="Freeform 223">
              <a:extLst>
                <a:ext uri="{FF2B5EF4-FFF2-40B4-BE49-F238E27FC236}">
                  <a16:creationId xmlns:a16="http://schemas.microsoft.com/office/drawing/2014/main" id="{24AD23F8-F28F-964A-A51F-F8CE71C447A8}"/>
                </a:ext>
              </a:extLst>
            </p:cNvPr>
            <p:cNvSpPr/>
            <p:nvPr/>
          </p:nvSpPr>
          <p:spPr>
            <a:xfrm>
              <a:off x="5510724" y="3563393"/>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25" name="Freeform 224">
              <a:extLst>
                <a:ext uri="{FF2B5EF4-FFF2-40B4-BE49-F238E27FC236}">
                  <a16:creationId xmlns:a16="http://schemas.microsoft.com/office/drawing/2014/main" id="{E4203985-E80A-044D-9903-6A4044A20B07}"/>
                </a:ext>
              </a:extLst>
            </p:cNvPr>
            <p:cNvSpPr/>
            <p:nvPr/>
          </p:nvSpPr>
          <p:spPr>
            <a:xfrm>
              <a:off x="5558301" y="3515457"/>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26" name="Freeform 225">
              <a:extLst>
                <a:ext uri="{FF2B5EF4-FFF2-40B4-BE49-F238E27FC236}">
                  <a16:creationId xmlns:a16="http://schemas.microsoft.com/office/drawing/2014/main" id="{E3642210-C37E-6A41-A03D-D51FCBDDD101}"/>
                </a:ext>
              </a:extLst>
            </p:cNvPr>
            <p:cNvSpPr/>
            <p:nvPr/>
          </p:nvSpPr>
          <p:spPr>
            <a:xfrm>
              <a:off x="5661834" y="3624309"/>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27" name="Freeform 226">
              <a:extLst>
                <a:ext uri="{FF2B5EF4-FFF2-40B4-BE49-F238E27FC236}">
                  <a16:creationId xmlns:a16="http://schemas.microsoft.com/office/drawing/2014/main" id="{045B7430-61EB-584B-AD57-BBC55AE9B7D9}"/>
                </a:ext>
              </a:extLst>
            </p:cNvPr>
            <p:cNvSpPr/>
            <p:nvPr/>
          </p:nvSpPr>
          <p:spPr>
            <a:xfrm>
              <a:off x="5709410" y="3576373"/>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28" name="Freeform 227">
              <a:extLst>
                <a:ext uri="{FF2B5EF4-FFF2-40B4-BE49-F238E27FC236}">
                  <a16:creationId xmlns:a16="http://schemas.microsoft.com/office/drawing/2014/main" id="{EC01BCD5-C4F1-004A-B706-FE4F48868086}"/>
                </a:ext>
              </a:extLst>
            </p:cNvPr>
            <p:cNvSpPr/>
            <p:nvPr/>
          </p:nvSpPr>
          <p:spPr>
            <a:xfrm>
              <a:off x="5705800" y="3689467"/>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29" name="Freeform 228">
              <a:extLst>
                <a:ext uri="{FF2B5EF4-FFF2-40B4-BE49-F238E27FC236}">
                  <a16:creationId xmlns:a16="http://schemas.microsoft.com/office/drawing/2014/main" id="{6B5705D8-8F32-C443-95DC-3DB1773369FB}"/>
                </a:ext>
              </a:extLst>
            </p:cNvPr>
            <p:cNvSpPr/>
            <p:nvPr/>
          </p:nvSpPr>
          <p:spPr>
            <a:xfrm>
              <a:off x="5753506" y="364153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30" name="Freeform 229">
              <a:extLst>
                <a:ext uri="{FF2B5EF4-FFF2-40B4-BE49-F238E27FC236}">
                  <a16:creationId xmlns:a16="http://schemas.microsoft.com/office/drawing/2014/main" id="{019E8CCF-E243-6B45-A00D-0CEAABD807DB}"/>
                </a:ext>
              </a:extLst>
            </p:cNvPr>
            <p:cNvSpPr/>
            <p:nvPr/>
          </p:nvSpPr>
          <p:spPr>
            <a:xfrm>
              <a:off x="5705800" y="3689467"/>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1" name="Freeform 230">
              <a:extLst>
                <a:ext uri="{FF2B5EF4-FFF2-40B4-BE49-F238E27FC236}">
                  <a16:creationId xmlns:a16="http://schemas.microsoft.com/office/drawing/2014/main" id="{5A5D591B-24FA-0348-8C47-0CB73F536707}"/>
                </a:ext>
              </a:extLst>
            </p:cNvPr>
            <p:cNvSpPr/>
            <p:nvPr/>
          </p:nvSpPr>
          <p:spPr>
            <a:xfrm>
              <a:off x="5753506" y="364153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32" name="Freeform 231">
              <a:extLst>
                <a:ext uri="{FF2B5EF4-FFF2-40B4-BE49-F238E27FC236}">
                  <a16:creationId xmlns:a16="http://schemas.microsoft.com/office/drawing/2014/main" id="{11BCDD65-420B-2648-827A-247ED3713306}"/>
                </a:ext>
              </a:extLst>
            </p:cNvPr>
            <p:cNvSpPr/>
            <p:nvPr/>
          </p:nvSpPr>
          <p:spPr>
            <a:xfrm>
              <a:off x="5712118" y="3689467"/>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3" name="Freeform 232">
              <a:extLst>
                <a:ext uri="{FF2B5EF4-FFF2-40B4-BE49-F238E27FC236}">
                  <a16:creationId xmlns:a16="http://schemas.microsoft.com/office/drawing/2014/main" id="{F7B4D5CD-339D-6844-BFC3-B2024C2B66E2}"/>
                </a:ext>
              </a:extLst>
            </p:cNvPr>
            <p:cNvSpPr/>
            <p:nvPr/>
          </p:nvSpPr>
          <p:spPr>
            <a:xfrm>
              <a:off x="5759823" y="3641530"/>
              <a:ext cx="25787" cy="115664"/>
            </a:xfrm>
            <a:custGeom>
              <a:avLst/>
              <a:gdLst>
                <a:gd name="connsiteX0" fmla="*/ 16338 w 25786"/>
                <a:gd name="connsiteY0" fmla="*/ 16285 h 115663"/>
                <a:gd name="connsiteX1" fmla="*/ 16338 w 25786"/>
                <a:gd name="connsiteY1" fmla="*/ 112029 h 115663"/>
              </a:gdLst>
              <a:ahLst/>
              <a:cxnLst>
                <a:cxn ang="0">
                  <a:pos x="connsiteX0" y="connsiteY0"/>
                </a:cxn>
                <a:cxn ang="0">
                  <a:pos x="connsiteX1" y="connsiteY1"/>
                </a:cxn>
              </a:cxnLst>
              <a:rect l="l" t="t" r="r" b="b"/>
              <a:pathLst>
                <a:path w="25786" h="115663">
                  <a:moveTo>
                    <a:pt x="16338" y="16285"/>
                  </a:moveTo>
                  <a:lnTo>
                    <a:pt x="16338" y="112029"/>
                  </a:lnTo>
                </a:path>
              </a:pathLst>
            </a:custGeom>
            <a:ln w="16093" cap="flat">
              <a:solidFill>
                <a:srgbClr val="000000"/>
              </a:solidFill>
              <a:prstDash val="solid"/>
              <a:miter/>
            </a:ln>
          </p:spPr>
          <p:txBody>
            <a:bodyPr rtlCol="0" anchor="ctr"/>
            <a:lstStyle/>
            <a:p>
              <a:endParaRPr lang="en-GB" dirty="0"/>
            </a:p>
          </p:txBody>
        </p:sp>
        <p:sp>
          <p:nvSpPr>
            <p:cNvPr id="234" name="Freeform 233">
              <a:extLst>
                <a:ext uri="{FF2B5EF4-FFF2-40B4-BE49-F238E27FC236}">
                  <a16:creationId xmlns:a16="http://schemas.microsoft.com/office/drawing/2014/main" id="{B5DBA722-E55D-7448-BB4B-441E691D34DF}"/>
                </a:ext>
              </a:extLst>
            </p:cNvPr>
            <p:cNvSpPr/>
            <p:nvPr/>
          </p:nvSpPr>
          <p:spPr>
            <a:xfrm>
              <a:off x="6215731" y="3774030"/>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5" name="Freeform 234">
              <a:extLst>
                <a:ext uri="{FF2B5EF4-FFF2-40B4-BE49-F238E27FC236}">
                  <a16:creationId xmlns:a16="http://schemas.microsoft.com/office/drawing/2014/main" id="{C49209DA-271F-E44E-96DE-946F08BC4FA7}"/>
                </a:ext>
              </a:extLst>
            </p:cNvPr>
            <p:cNvSpPr/>
            <p:nvPr/>
          </p:nvSpPr>
          <p:spPr>
            <a:xfrm>
              <a:off x="6263436"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36" name="Freeform 235">
              <a:extLst>
                <a:ext uri="{FF2B5EF4-FFF2-40B4-BE49-F238E27FC236}">
                  <a16:creationId xmlns:a16="http://schemas.microsoft.com/office/drawing/2014/main" id="{E65A07B1-BFC0-8D45-AD9F-375DD2D915A0}"/>
                </a:ext>
              </a:extLst>
            </p:cNvPr>
            <p:cNvSpPr/>
            <p:nvPr/>
          </p:nvSpPr>
          <p:spPr>
            <a:xfrm>
              <a:off x="6266144" y="3774030"/>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37" name="Freeform 236">
              <a:extLst>
                <a:ext uri="{FF2B5EF4-FFF2-40B4-BE49-F238E27FC236}">
                  <a16:creationId xmlns:a16="http://schemas.microsoft.com/office/drawing/2014/main" id="{9819B4D5-6A9F-534D-A184-2628EF193A65}"/>
                </a:ext>
              </a:extLst>
            </p:cNvPr>
            <p:cNvSpPr/>
            <p:nvPr/>
          </p:nvSpPr>
          <p:spPr>
            <a:xfrm>
              <a:off x="6313720"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38" name="Freeform 237">
              <a:extLst>
                <a:ext uri="{FF2B5EF4-FFF2-40B4-BE49-F238E27FC236}">
                  <a16:creationId xmlns:a16="http://schemas.microsoft.com/office/drawing/2014/main" id="{6A5DBAE6-7356-C74A-B5E9-537979997130}"/>
                </a:ext>
              </a:extLst>
            </p:cNvPr>
            <p:cNvSpPr/>
            <p:nvPr/>
          </p:nvSpPr>
          <p:spPr>
            <a:xfrm>
              <a:off x="6411065" y="37740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39" name="Freeform 238">
              <a:extLst>
                <a:ext uri="{FF2B5EF4-FFF2-40B4-BE49-F238E27FC236}">
                  <a16:creationId xmlns:a16="http://schemas.microsoft.com/office/drawing/2014/main" id="{03973965-7100-224C-BB98-7CAC83836981}"/>
                </a:ext>
              </a:extLst>
            </p:cNvPr>
            <p:cNvSpPr/>
            <p:nvPr/>
          </p:nvSpPr>
          <p:spPr>
            <a:xfrm>
              <a:off x="6458641"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0" name="Freeform 239">
              <a:extLst>
                <a:ext uri="{FF2B5EF4-FFF2-40B4-BE49-F238E27FC236}">
                  <a16:creationId xmlns:a16="http://schemas.microsoft.com/office/drawing/2014/main" id="{E975CFC7-6D8C-734D-80E4-51D430D3186D}"/>
                </a:ext>
              </a:extLst>
            </p:cNvPr>
            <p:cNvSpPr/>
            <p:nvPr/>
          </p:nvSpPr>
          <p:spPr>
            <a:xfrm>
              <a:off x="6750933" y="3774030"/>
              <a:ext cx="116040" cy="25703"/>
            </a:xfrm>
            <a:custGeom>
              <a:avLst/>
              <a:gdLst>
                <a:gd name="connsiteX0" fmla="*/ 16339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9"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41" name="Freeform 240">
              <a:extLst>
                <a:ext uri="{FF2B5EF4-FFF2-40B4-BE49-F238E27FC236}">
                  <a16:creationId xmlns:a16="http://schemas.microsoft.com/office/drawing/2014/main" id="{D01C82EF-A38D-4548-A5D2-F31FBB4775D1}"/>
                </a:ext>
              </a:extLst>
            </p:cNvPr>
            <p:cNvSpPr/>
            <p:nvPr/>
          </p:nvSpPr>
          <p:spPr>
            <a:xfrm>
              <a:off x="6798509"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2" name="Freeform 241">
              <a:extLst>
                <a:ext uri="{FF2B5EF4-FFF2-40B4-BE49-F238E27FC236}">
                  <a16:creationId xmlns:a16="http://schemas.microsoft.com/office/drawing/2014/main" id="{7A469793-7280-334C-9CB5-734E74A0BEF3}"/>
                </a:ext>
              </a:extLst>
            </p:cNvPr>
            <p:cNvSpPr/>
            <p:nvPr/>
          </p:nvSpPr>
          <p:spPr>
            <a:xfrm>
              <a:off x="6807534" y="3774030"/>
              <a:ext cx="116040" cy="25703"/>
            </a:xfrm>
            <a:custGeom>
              <a:avLst/>
              <a:gdLst>
                <a:gd name="connsiteX0" fmla="*/ 16338 w 116039"/>
                <a:gd name="connsiteY0" fmla="*/ 16285 h 25703"/>
                <a:gd name="connsiteX1" fmla="*/ 111620 w 116039"/>
                <a:gd name="connsiteY1" fmla="*/ 16285 h 25703"/>
              </a:gdLst>
              <a:ahLst/>
              <a:cxnLst>
                <a:cxn ang="0">
                  <a:pos x="connsiteX0" y="connsiteY0"/>
                </a:cxn>
                <a:cxn ang="0">
                  <a:pos x="connsiteX1" y="connsiteY1"/>
                </a:cxn>
              </a:cxnLst>
              <a:rect l="l" t="t" r="r" b="b"/>
              <a:pathLst>
                <a:path w="116039" h="25703">
                  <a:moveTo>
                    <a:pt x="16338" y="16285"/>
                  </a:moveTo>
                  <a:lnTo>
                    <a:pt x="111620" y="16285"/>
                  </a:lnTo>
                </a:path>
              </a:pathLst>
            </a:custGeom>
            <a:ln w="16093" cap="flat">
              <a:solidFill>
                <a:srgbClr val="000000"/>
              </a:solidFill>
              <a:prstDash val="solid"/>
              <a:miter/>
            </a:ln>
          </p:spPr>
          <p:txBody>
            <a:bodyPr rtlCol="0" anchor="ctr"/>
            <a:lstStyle/>
            <a:p>
              <a:endParaRPr lang="en-GB" dirty="0"/>
            </a:p>
          </p:txBody>
        </p:sp>
        <p:sp>
          <p:nvSpPr>
            <p:cNvPr id="243" name="Freeform 242">
              <a:extLst>
                <a:ext uri="{FF2B5EF4-FFF2-40B4-BE49-F238E27FC236}">
                  <a16:creationId xmlns:a16="http://schemas.microsoft.com/office/drawing/2014/main" id="{82032024-6910-CF4D-8E56-23CE3916BA1B}"/>
                </a:ext>
              </a:extLst>
            </p:cNvPr>
            <p:cNvSpPr/>
            <p:nvPr/>
          </p:nvSpPr>
          <p:spPr>
            <a:xfrm>
              <a:off x="6855111"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4" name="Freeform 243">
              <a:extLst>
                <a:ext uri="{FF2B5EF4-FFF2-40B4-BE49-F238E27FC236}">
                  <a16:creationId xmlns:a16="http://schemas.microsoft.com/office/drawing/2014/main" id="{C76A7F85-A7DC-8B45-9842-98AD7136C635}"/>
                </a:ext>
              </a:extLst>
            </p:cNvPr>
            <p:cNvSpPr/>
            <p:nvPr/>
          </p:nvSpPr>
          <p:spPr>
            <a:xfrm>
              <a:off x="7260992" y="3774030"/>
              <a:ext cx="116040" cy="25703"/>
            </a:xfrm>
            <a:custGeom>
              <a:avLst/>
              <a:gdLst>
                <a:gd name="connsiteX0" fmla="*/ 16339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9"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45" name="Freeform 244">
              <a:extLst>
                <a:ext uri="{FF2B5EF4-FFF2-40B4-BE49-F238E27FC236}">
                  <a16:creationId xmlns:a16="http://schemas.microsoft.com/office/drawing/2014/main" id="{C90EA6E5-3238-4946-8B3A-B85A51C1B46C}"/>
                </a:ext>
              </a:extLst>
            </p:cNvPr>
            <p:cNvSpPr/>
            <p:nvPr/>
          </p:nvSpPr>
          <p:spPr>
            <a:xfrm>
              <a:off x="7308569" y="3726093"/>
              <a:ext cx="25787" cy="115664"/>
            </a:xfrm>
            <a:custGeom>
              <a:avLst/>
              <a:gdLst>
                <a:gd name="connsiteX0" fmla="*/ 16339 w 25786"/>
                <a:gd name="connsiteY0" fmla="*/ 16285 h 115663"/>
                <a:gd name="connsiteX1" fmla="*/ 16339 w 25786"/>
                <a:gd name="connsiteY1" fmla="*/ 112158 h 115663"/>
              </a:gdLst>
              <a:ahLst/>
              <a:cxnLst>
                <a:cxn ang="0">
                  <a:pos x="connsiteX0" y="connsiteY0"/>
                </a:cxn>
                <a:cxn ang="0">
                  <a:pos x="connsiteX1" y="connsiteY1"/>
                </a:cxn>
              </a:cxnLst>
              <a:rect l="l" t="t" r="r" b="b"/>
              <a:pathLst>
                <a:path w="25786" h="115663">
                  <a:moveTo>
                    <a:pt x="16339" y="16285"/>
                  </a:moveTo>
                  <a:lnTo>
                    <a:pt x="16339" y="112158"/>
                  </a:lnTo>
                </a:path>
              </a:pathLst>
            </a:custGeom>
            <a:ln w="16093" cap="flat">
              <a:solidFill>
                <a:srgbClr val="000000"/>
              </a:solidFill>
              <a:prstDash val="solid"/>
              <a:miter/>
            </a:ln>
          </p:spPr>
          <p:txBody>
            <a:bodyPr rtlCol="0" anchor="ctr"/>
            <a:lstStyle/>
            <a:p>
              <a:endParaRPr lang="en-GB" dirty="0"/>
            </a:p>
          </p:txBody>
        </p:sp>
        <p:sp>
          <p:nvSpPr>
            <p:cNvPr id="246" name="Freeform 245">
              <a:extLst>
                <a:ext uri="{FF2B5EF4-FFF2-40B4-BE49-F238E27FC236}">
                  <a16:creationId xmlns:a16="http://schemas.microsoft.com/office/drawing/2014/main" id="{7D69CC8E-FF5C-194F-98E9-F7ABA18C3D00}"/>
                </a:ext>
              </a:extLst>
            </p:cNvPr>
            <p:cNvSpPr/>
            <p:nvPr/>
          </p:nvSpPr>
          <p:spPr>
            <a:xfrm>
              <a:off x="7789747" y="37740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47" name="Freeform 246">
              <a:extLst>
                <a:ext uri="{FF2B5EF4-FFF2-40B4-BE49-F238E27FC236}">
                  <a16:creationId xmlns:a16="http://schemas.microsoft.com/office/drawing/2014/main" id="{A2882CAF-C71A-8843-BE3B-D436118898C2}"/>
                </a:ext>
              </a:extLst>
            </p:cNvPr>
            <p:cNvSpPr/>
            <p:nvPr/>
          </p:nvSpPr>
          <p:spPr>
            <a:xfrm>
              <a:off x="7837324"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48" name="Freeform 247">
              <a:extLst>
                <a:ext uri="{FF2B5EF4-FFF2-40B4-BE49-F238E27FC236}">
                  <a16:creationId xmlns:a16="http://schemas.microsoft.com/office/drawing/2014/main" id="{E53DA678-4C0A-D347-B17F-0F48D9CB3778}"/>
                </a:ext>
              </a:extLst>
            </p:cNvPr>
            <p:cNvSpPr/>
            <p:nvPr/>
          </p:nvSpPr>
          <p:spPr>
            <a:xfrm>
              <a:off x="7789747" y="3774030"/>
              <a:ext cx="116040" cy="25703"/>
            </a:xfrm>
            <a:custGeom>
              <a:avLst/>
              <a:gdLst>
                <a:gd name="connsiteX0" fmla="*/ 16338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8"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49" name="Freeform 248">
              <a:extLst>
                <a:ext uri="{FF2B5EF4-FFF2-40B4-BE49-F238E27FC236}">
                  <a16:creationId xmlns:a16="http://schemas.microsoft.com/office/drawing/2014/main" id="{456E1CAE-840D-B249-9E4F-6A0DFFA78217}"/>
                </a:ext>
              </a:extLst>
            </p:cNvPr>
            <p:cNvSpPr/>
            <p:nvPr/>
          </p:nvSpPr>
          <p:spPr>
            <a:xfrm>
              <a:off x="7837324"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sp>
          <p:nvSpPr>
            <p:cNvPr id="250" name="Freeform 249">
              <a:extLst>
                <a:ext uri="{FF2B5EF4-FFF2-40B4-BE49-F238E27FC236}">
                  <a16:creationId xmlns:a16="http://schemas.microsoft.com/office/drawing/2014/main" id="{C5FBABB7-2D9C-2948-BEF0-313CD1FF27EB}"/>
                </a:ext>
              </a:extLst>
            </p:cNvPr>
            <p:cNvSpPr/>
            <p:nvPr/>
          </p:nvSpPr>
          <p:spPr>
            <a:xfrm>
              <a:off x="8350091" y="3774030"/>
              <a:ext cx="116040" cy="25703"/>
            </a:xfrm>
            <a:custGeom>
              <a:avLst/>
              <a:gdLst>
                <a:gd name="connsiteX0" fmla="*/ 16339 w 116039"/>
                <a:gd name="connsiteY0" fmla="*/ 16285 h 25703"/>
                <a:gd name="connsiteX1" fmla="*/ 111491 w 116039"/>
                <a:gd name="connsiteY1" fmla="*/ 16285 h 25703"/>
              </a:gdLst>
              <a:ahLst/>
              <a:cxnLst>
                <a:cxn ang="0">
                  <a:pos x="connsiteX0" y="connsiteY0"/>
                </a:cxn>
                <a:cxn ang="0">
                  <a:pos x="connsiteX1" y="connsiteY1"/>
                </a:cxn>
              </a:cxnLst>
              <a:rect l="l" t="t" r="r" b="b"/>
              <a:pathLst>
                <a:path w="116039" h="25703">
                  <a:moveTo>
                    <a:pt x="16339" y="16285"/>
                  </a:moveTo>
                  <a:lnTo>
                    <a:pt x="111491" y="16285"/>
                  </a:lnTo>
                </a:path>
              </a:pathLst>
            </a:custGeom>
            <a:ln w="16093" cap="flat">
              <a:solidFill>
                <a:srgbClr val="000000"/>
              </a:solidFill>
              <a:prstDash val="solid"/>
              <a:miter/>
            </a:ln>
          </p:spPr>
          <p:txBody>
            <a:bodyPr rtlCol="0" anchor="ctr"/>
            <a:lstStyle/>
            <a:p>
              <a:endParaRPr lang="en-GB" dirty="0"/>
            </a:p>
          </p:txBody>
        </p:sp>
        <p:sp>
          <p:nvSpPr>
            <p:cNvPr id="251" name="Freeform 250">
              <a:extLst>
                <a:ext uri="{FF2B5EF4-FFF2-40B4-BE49-F238E27FC236}">
                  <a16:creationId xmlns:a16="http://schemas.microsoft.com/office/drawing/2014/main" id="{E4CFE2B3-54BE-F143-B34C-396C31B4FE8C}"/>
                </a:ext>
              </a:extLst>
            </p:cNvPr>
            <p:cNvSpPr/>
            <p:nvPr/>
          </p:nvSpPr>
          <p:spPr>
            <a:xfrm>
              <a:off x="8397667" y="3726093"/>
              <a:ext cx="25787" cy="115664"/>
            </a:xfrm>
            <a:custGeom>
              <a:avLst/>
              <a:gdLst>
                <a:gd name="connsiteX0" fmla="*/ 16338 w 25786"/>
                <a:gd name="connsiteY0" fmla="*/ 16285 h 115663"/>
                <a:gd name="connsiteX1" fmla="*/ 16338 w 25786"/>
                <a:gd name="connsiteY1" fmla="*/ 112158 h 115663"/>
              </a:gdLst>
              <a:ahLst/>
              <a:cxnLst>
                <a:cxn ang="0">
                  <a:pos x="connsiteX0" y="connsiteY0"/>
                </a:cxn>
                <a:cxn ang="0">
                  <a:pos x="connsiteX1" y="connsiteY1"/>
                </a:cxn>
              </a:cxnLst>
              <a:rect l="l" t="t" r="r" b="b"/>
              <a:pathLst>
                <a:path w="25786" h="115663">
                  <a:moveTo>
                    <a:pt x="16338" y="16285"/>
                  </a:moveTo>
                  <a:lnTo>
                    <a:pt x="16338" y="112158"/>
                  </a:lnTo>
                </a:path>
              </a:pathLst>
            </a:custGeom>
            <a:ln w="16093" cap="flat">
              <a:solidFill>
                <a:srgbClr val="000000"/>
              </a:solidFill>
              <a:prstDash val="solid"/>
              <a:miter/>
            </a:ln>
          </p:spPr>
          <p:txBody>
            <a:bodyPr rtlCol="0" anchor="ctr"/>
            <a:lstStyle/>
            <a:p>
              <a:endParaRPr lang="en-GB" dirty="0"/>
            </a:p>
          </p:txBody>
        </p:sp>
      </p:grpSp>
      <p:sp>
        <p:nvSpPr>
          <p:cNvPr id="2" name="object 34">
            <a:extLst>
              <a:ext uri="{FF2B5EF4-FFF2-40B4-BE49-F238E27FC236}">
                <a16:creationId xmlns:a16="http://schemas.microsoft.com/office/drawing/2014/main" id="{3DA0165E-9D0D-F900-5F6D-979FC27676F4}"/>
              </a:ext>
            </a:extLst>
          </p:cNvPr>
          <p:cNvSpPr txBox="1"/>
          <p:nvPr/>
        </p:nvSpPr>
        <p:spPr>
          <a:xfrm>
            <a:off x="2639616" y="4326561"/>
            <a:ext cx="361868" cy="235834"/>
          </a:xfrm>
          <a:prstGeom prst="rect">
            <a:avLst/>
          </a:prstGeom>
        </p:spPr>
        <p:txBody>
          <a:bodyPr vert="horz" wrap="square" lIns="0" tIns="0" rIns="0" bIns="0" rtlCol="0" anchor="ctr" anchorCtr="0">
            <a:spAutoFit/>
          </a:bodyPr>
          <a:lstStyle/>
          <a:p>
            <a:pPr algn="r">
              <a:lnSpc>
                <a:spcPct val="145000"/>
              </a:lnSpc>
              <a:spcBef>
                <a:spcPts val="133"/>
              </a:spcBef>
            </a:pPr>
            <a:r>
              <a:rPr lang="en-GB" sz="1200" spc="-7" dirty="0">
                <a:latin typeface="Arial"/>
                <a:cs typeface="Arial"/>
              </a:rPr>
              <a:t>0</a:t>
            </a:r>
          </a:p>
        </p:txBody>
      </p:sp>
    </p:spTree>
    <p:extLst>
      <p:ext uri="{BB962C8B-B14F-4D97-AF65-F5344CB8AC3E}">
        <p14:creationId xmlns:p14="http://schemas.microsoft.com/office/powerpoint/2010/main" val="410218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4538DC2-2E04-42A8-B7D8-8FC09E74F8D7}"/>
              </a:ext>
            </a:extLst>
          </p:cNvPr>
          <p:cNvSpPr>
            <a:spLocks noGrp="1" noChangeArrowheads="1"/>
          </p:cNvSpPr>
          <p:nvPr>
            <p:ph type="title"/>
          </p:nvPr>
        </p:nvSpPr>
        <p:spPr/>
        <p:txBody>
          <a:bodyPr>
            <a:normAutofit/>
          </a:bodyPr>
          <a:lstStyle/>
          <a:p>
            <a:r>
              <a:rPr lang="en-GB" altLang="en-US" dirty="0"/>
              <a:t>TRITON2: </a:t>
            </a:r>
            <a:r>
              <a:rPr lang="en-GB" dirty="0"/>
              <a:t>Post NHA and Chemo Rucaparib Monotherapy in </a:t>
            </a:r>
            <a:r>
              <a:rPr lang="en-GB" cap="none" dirty="0"/>
              <a:t>m</a:t>
            </a:r>
            <a:r>
              <a:rPr lang="en-GB" dirty="0"/>
              <a:t>CRPC with </a:t>
            </a:r>
            <a:r>
              <a:rPr lang="en-GB" i="1" dirty="0"/>
              <a:t>brca1</a:t>
            </a:r>
            <a:r>
              <a:rPr lang="en-GB" dirty="0"/>
              <a:t> or </a:t>
            </a:r>
            <a:r>
              <a:rPr lang="en-GB" i="1" dirty="0"/>
              <a:t>brca2 </a:t>
            </a:r>
            <a:r>
              <a:rPr lang="en-GB" dirty="0"/>
              <a:t>alterations</a:t>
            </a:r>
            <a:endParaRPr lang="en-GB" altLang="en-US" dirty="0"/>
          </a:p>
        </p:txBody>
      </p:sp>
      <p:sp>
        <p:nvSpPr>
          <p:cNvPr id="127" name="Content Placeholder 126">
            <a:extLst>
              <a:ext uri="{FF2B5EF4-FFF2-40B4-BE49-F238E27FC236}">
                <a16:creationId xmlns:a16="http://schemas.microsoft.com/office/drawing/2014/main" id="{567475EF-14B4-0D7A-4903-A7C46C762081}"/>
              </a:ext>
            </a:extLst>
          </p:cNvPr>
          <p:cNvSpPr>
            <a:spLocks noGrp="1"/>
          </p:cNvSpPr>
          <p:nvPr>
            <p:ph sz="quarter" idx="15"/>
          </p:nvPr>
        </p:nvSpPr>
        <p:spPr>
          <a:xfrm>
            <a:off x="620183" y="6243330"/>
            <a:ext cx="10495631" cy="365125"/>
          </a:xfrm>
        </p:spPr>
        <p:txBody>
          <a:bodyPr/>
          <a:lstStyle/>
          <a:p>
            <a:r>
              <a:rPr lang="en-GB" dirty="0">
                <a:solidFill>
                  <a:schemeClr val="tx2"/>
                </a:solidFill>
              </a:rPr>
              <a:t>BRCA1/2, breast cancer gene 1/2; chemo, chemotherapy; CI, confidence interval; IRR, independent radiology review; mCRPC, metastatic castration resistant prostate cancer; NHA, new hormonal agent; PSA, prostate-specific antigen, rPFS, radiographic progression-free survival</a:t>
            </a:r>
          </a:p>
          <a:p>
            <a:r>
              <a:rPr lang="en-GB" altLang="en-US" dirty="0">
                <a:solidFill>
                  <a:schemeClr val="tx2"/>
                </a:solidFill>
              </a:rPr>
              <a:t>Adapted from: Abida W, et al. J Clin Oncol. 2020;38:3763-72 </a:t>
            </a:r>
          </a:p>
        </p:txBody>
      </p:sp>
      <p:sp>
        <p:nvSpPr>
          <p:cNvPr id="28" name="Slide Number Placeholder 27">
            <a:extLst>
              <a:ext uri="{FF2B5EF4-FFF2-40B4-BE49-F238E27FC236}">
                <a16:creationId xmlns:a16="http://schemas.microsoft.com/office/drawing/2014/main" id="{511F2051-9DF6-C447-955C-41C3AC43EE4D}"/>
              </a:ext>
            </a:extLst>
          </p:cNvPr>
          <p:cNvSpPr>
            <a:spLocks noGrp="1"/>
          </p:cNvSpPr>
          <p:nvPr>
            <p:ph type="sldNum" sz="quarter" idx="4"/>
          </p:nvPr>
        </p:nvSpPr>
        <p:spPr/>
        <p:txBody>
          <a:bodyPr/>
          <a:lstStyle/>
          <a:p>
            <a:pPr lvl="0"/>
            <a:fld id="{FCE43C0F-8A7B-3A4B-9DB5-B3472E36E833}" type="slidenum">
              <a:rPr lang="en-GB" smtClean="0"/>
              <a:pPr lvl="0"/>
              <a:t>31</a:t>
            </a:fld>
            <a:endParaRPr lang="en-GB" dirty="0"/>
          </a:p>
        </p:txBody>
      </p:sp>
      <p:sp>
        <p:nvSpPr>
          <p:cNvPr id="8" name="TextBox 7">
            <a:extLst>
              <a:ext uri="{FF2B5EF4-FFF2-40B4-BE49-F238E27FC236}">
                <a16:creationId xmlns:a16="http://schemas.microsoft.com/office/drawing/2014/main" id="{2B73E192-A51C-435C-BF35-AB6AD6800E85}"/>
              </a:ext>
            </a:extLst>
          </p:cNvPr>
          <p:cNvSpPr txBox="1"/>
          <p:nvPr/>
        </p:nvSpPr>
        <p:spPr>
          <a:xfrm>
            <a:off x="6414683" y="1951478"/>
            <a:ext cx="5009910" cy="584775"/>
          </a:xfrm>
          <a:prstGeom prst="rect">
            <a:avLst/>
          </a:prstGeom>
          <a:noFill/>
        </p:spPr>
        <p:txBody>
          <a:bodyPr wrap="square" l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chemeClr val="accent1"/>
                </a:solidFill>
                <a:latin typeface="Arial" panose="020B0604020202020204" pitchFamily="34" charset="0"/>
                <a:cs typeface="Arial" panose="020B0604020202020204" pitchFamily="34" charset="0"/>
              </a:rPr>
              <a:t>Best change from baseline in PSA in the overall efficacy population</a:t>
            </a:r>
          </a:p>
        </p:txBody>
      </p:sp>
      <p:pic>
        <p:nvPicPr>
          <p:cNvPr id="21529" name="Picture 21528">
            <a:extLst>
              <a:ext uri="{FF2B5EF4-FFF2-40B4-BE49-F238E27FC236}">
                <a16:creationId xmlns:a16="http://schemas.microsoft.com/office/drawing/2014/main" id="{7E2BFDA9-DAE8-3C20-6A32-D9CEDDBDC694}"/>
              </a:ext>
            </a:extLst>
          </p:cNvPr>
          <p:cNvPicPr>
            <a:picLocks noChangeAspect="1"/>
          </p:cNvPicPr>
          <p:nvPr/>
        </p:nvPicPr>
        <p:blipFill rotWithShape="1">
          <a:blip r:embed="rId2"/>
          <a:srcRect t="20799" r="49532" b="-1"/>
          <a:stretch/>
        </p:blipFill>
        <p:spPr>
          <a:xfrm>
            <a:off x="940692" y="3052087"/>
            <a:ext cx="4430221" cy="2321129"/>
          </a:xfrm>
          <a:prstGeom prst="rect">
            <a:avLst/>
          </a:prstGeom>
        </p:spPr>
      </p:pic>
      <p:pic>
        <p:nvPicPr>
          <p:cNvPr id="21531" name="Picture 21530">
            <a:extLst>
              <a:ext uri="{FF2B5EF4-FFF2-40B4-BE49-F238E27FC236}">
                <a16:creationId xmlns:a16="http://schemas.microsoft.com/office/drawing/2014/main" id="{D66BD9AA-00B3-5EBE-9F70-CDFAA59AC30D}"/>
              </a:ext>
            </a:extLst>
          </p:cNvPr>
          <p:cNvPicPr>
            <a:picLocks noChangeAspect="1"/>
          </p:cNvPicPr>
          <p:nvPr/>
        </p:nvPicPr>
        <p:blipFill rotWithShape="1">
          <a:blip r:embed="rId2"/>
          <a:srcRect l="50468" t="20799" b="-1"/>
          <a:stretch/>
        </p:blipFill>
        <p:spPr>
          <a:xfrm>
            <a:off x="6414682" y="3032866"/>
            <a:ext cx="4348118" cy="2321129"/>
          </a:xfrm>
          <a:prstGeom prst="rect">
            <a:avLst/>
          </a:prstGeom>
        </p:spPr>
      </p:pic>
      <p:sp>
        <p:nvSpPr>
          <p:cNvPr id="21533" name="TextBox 21532">
            <a:extLst>
              <a:ext uri="{FF2B5EF4-FFF2-40B4-BE49-F238E27FC236}">
                <a16:creationId xmlns:a16="http://schemas.microsoft.com/office/drawing/2014/main" id="{327A2FDD-A9AE-9988-E88D-36242F71DC94}"/>
              </a:ext>
            </a:extLst>
          </p:cNvPr>
          <p:cNvSpPr txBox="1"/>
          <p:nvPr/>
        </p:nvSpPr>
        <p:spPr>
          <a:xfrm>
            <a:off x="996731" y="3090578"/>
            <a:ext cx="64944" cy="152349"/>
          </a:xfrm>
          <a:prstGeom prst="rect">
            <a:avLst/>
          </a:prstGeom>
          <a:noFill/>
        </p:spPr>
        <p:txBody>
          <a:bodyPr wrap="square" lIns="0" tIns="0" rIns="0" bIns="0" rtlCol="0">
            <a:spAutoFit/>
          </a:bodyPr>
          <a:lstStyle/>
          <a:p>
            <a:pPr algn="ctr">
              <a:lnSpc>
                <a:spcPct val="90000"/>
              </a:lnSpc>
            </a:pPr>
            <a:r>
              <a:rPr lang="en-GB" sz="1100" b="1" dirty="0">
                <a:solidFill>
                  <a:srgbClr val="505050"/>
                </a:solidFill>
                <a:latin typeface="Arial" panose="020B0604020202020204" pitchFamily="34" charset="0"/>
                <a:ea typeface="Aileron" charset="0"/>
                <a:cs typeface="Arial" panose="020B0604020202020204" pitchFamily="34" charset="0"/>
              </a:rPr>
              <a:t>A</a:t>
            </a:r>
          </a:p>
        </p:txBody>
      </p:sp>
      <p:sp>
        <p:nvSpPr>
          <p:cNvPr id="21535" name="TextBox 21534">
            <a:extLst>
              <a:ext uri="{FF2B5EF4-FFF2-40B4-BE49-F238E27FC236}">
                <a16:creationId xmlns:a16="http://schemas.microsoft.com/office/drawing/2014/main" id="{B5CCB5D7-EB79-85E5-25B0-4E4CD5ECC3D5}"/>
              </a:ext>
            </a:extLst>
          </p:cNvPr>
          <p:cNvSpPr txBox="1"/>
          <p:nvPr/>
        </p:nvSpPr>
        <p:spPr>
          <a:xfrm>
            <a:off x="6443833" y="3093011"/>
            <a:ext cx="112852" cy="152349"/>
          </a:xfrm>
          <a:prstGeom prst="rect">
            <a:avLst/>
          </a:prstGeom>
          <a:noFill/>
        </p:spPr>
        <p:txBody>
          <a:bodyPr wrap="square" lIns="0" tIns="0" rIns="0" bIns="0" rtlCol="0">
            <a:spAutoFit/>
          </a:bodyPr>
          <a:lstStyle/>
          <a:p>
            <a:pPr algn="ctr">
              <a:lnSpc>
                <a:spcPct val="90000"/>
              </a:lnSpc>
            </a:pPr>
            <a:r>
              <a:rPr lang="en-GB" sz="1100" b="1" dirty="0">
                <a:solidFill>
                  <a:srgbClr val="505050"/>
                </a:solidFill>
                <a:latin typeface="Arial" panose="020B0604020202020204" pitchFamily="34" charset="0"/>
                <a:ea typeface="Aileron" charset="0"/>
                <a:cs typeface="Arial" panose="020B0604020202020204" pitchFamily="34" charset="0"/>
              </a:rPr>
              <a:t>B</a:t>
            </a:r>
          </a:p>
        </p:txBody>
      </p:sp>
      <p:sp>
        <p:nvSpPr>
          <p:cNvPr id="17" name="TextBox 16">
            <a:extLst>
              <a:ext uri="{FF2B5EF4-FFF2-40B4-BE49-F238E27FC236}">
                <a16:creationId xmlns:a16="http://schemas.microsoft.com/office/drawing/2014/main" id="{6FD8FC26-EA16-565A-89AC-F5AB7FFC2F3C}"/>
              </a:ext>
            </a:extLst>
          </p:cNvPr>
          <p:cNvSpPr txBox="1"/>
          <p:nvPr/>
        </p:nvSpPr>
        <p:spPr>
          <a:xfrm>
            <a:off x="695400" y="1906742"/>
            <a:ext cx="4824536" cy="584775"/>
          </a:xfrm>
          <a:prstGeom prst="rect">
            <a:avLst/>
          </a:prstGeom>
          <a:noFill/>
        </p:spPr>
        <p:txBody>
          <a:bodyPr wrap="square">
            <a:spAutoFit/>
          </a:bodyPr>
          <a:lstStyle/>
          <a:p>
            <a:r>
              <a:rPr kumimoji="0" lang="en-GB" sz="1600"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Best change from baseline in sum of target lesion(s) in the IRR-evaluable population </a:t>
            </a:r>
            <a:endParaRPr lang="en-GB" sz="1600" b="1" dirty="0">
              <a:solidFill>
                <a:schemeClr val="accent1"/>
              </a:solidFill>
            </a:endParaRPr>
          </a:p>
        </p:txBody>
      </p:sp>
    </p:spTree>
    <p:extLst>
      <p:ext uri="{BB962C8B-B14F-4D97-AF65-F5344CB8AC3E}">
        <p14:creationId xmlns:p14="http://schemas.microsoft.com/office/powerpoint/2010/main" val="28757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BBD59CDB-8655-5240-AB4C-3B9A16F91817}"/>
              </a:ext>
            </a:extLst>
          </p:cNvPr>
          <p:cNvGraphicFramePr>
            <a:graphicFrameLocks noGrp="1"/>
          </p:cNvGraphicFramePr>
          <p:nvPr>
            <p:ph sz="quarter" idx="12"/>
            <p:extLst>
              <p:ext uri="{D42A27DB-BD31-4B8C-83A1-F6EECF244321}">
                <p14:modId xmlns:p14="http://schemas.microsoft.com/office/powerpoint/2010/main" val="3353150632"/>
              </p:ext>
            </p:extLst>
          </p:nvPr>
        </p:nvGraphicFramePr>
        <p:xfrm>
          <a:off x="620713" y="1425575"/>
          <a:ext cx="10963275" cy="4719320"/>
        </p:xfrm>
        <a:graphic>
          <a:graphicData uri="http://schemas.openxmlformats.org/drawingml/2006/table">
            <a:tbl>
              <a:tblPr firstRow="1" bandRow="1">
                <a:tableStyleId>{5C22544A-7EE6-4342-B048-85BDC9FD1C3A}</a:tableStyleId>
              </a:tblPr>
              <a:tblGrid>
                <a:gridCol w="7347495">
                  <a:extLst>
                    <a:ext uri="{9D8B030D-6E8A-4147-A177-3AD203B41FA5}">
                      <a16:colId xmlns:a16="http://schemas.microsoft.com/office/drawing/2014/main" val="2204525678"/>
                    </a:ext>
                  </a:extLst>
                </a:gridCol>
                <a:gridCol w="1807890">
                  <a:extLst>
                    <a:ext uri="{9D8B030D-6E8A-4147-A177-3AD203B41FA5}">
                      <a16:colId xmlns:a16="http://schemas.microsoft.com/office/drawing/2014/main" val="503242017"/>
                    </a:ext>
                  </a:extLst>
                </a:gridCol>
                <a:gridCol w="1807890">
                  <a:extLst>
                    <a:ext uri="{9D8B030D-6E8A-4147-A177-3AD203B41FA5}">
                      <a16:colId xmlns:a16="http://schemas.microsoft.com/office/drawing/2014/main" val="1929001656"/>
                    </a:ext>
                  </a:extLst>
                </a:gridCol>
              </a:tblGrid>
              <a:tr h="370840">
                <a:tc>
                  <a:txBody>
                    <a:bodyPr/>
                    <a:lstStyle/>
                    <a:p>
                      <a:r>
                        <a:rPr lang="en-US" dirty="0">
                          <a:latin typeface="Arial" panose="020B0604020202020204" pitchFamily="34" charset="0"/>
                          <a:cs typeface="Arial" panose="020B0604020202020204" pitchFamily="34" charset="0"/>
                        </a:rPr>
                        <a:t>Individual TEAE (preferred terms) occurring in ≥15% of patients</a:t>
                      </a:r>
                    </a:p>
                    <a:p>
                      <a:r>
                        <a:rPr lang="en-US" dirty="0">
                          <a:latin typeface="Arial" panose="020B0604020202020204" pitchFamily="34" charset="0"/>
                          <a:cs typeface="Arial" panose="020B0604020202020204" pitchFamily="34" charset="0"/>
                        </a:rPr>
                        <a:t>N=115; n (%)</a:t>
                      </a:r>
                    </a:p>
                  </a:txBody>
                  <a:tcPr/>
                </a:tc>
                <a:tc>
                  <a:txBody>
                    <a:bodyPr/>
                    <a:lstStyle/>
                    <a:p>
                      <a:pPr algn="ctr"/>
                      <a:r>
                        <a:rPr lang="en-US" dirty="0">
                          <a:latin typeface="Arial" panose="020B0604020202020204" pitchFamily="34" charset="0"/>
                          <a:cs typeface="Arial" panose="020B0604020202020204" pitchFamily="34" charset="0"/>
                        </a:rPr>
                        <a:t>Any grade</a:t>
                      </a:r>
                    </a:p>
                  </a:txBody>
                  <a:tcPr/>
                </a:tc>
                <a:tc>
                  <a:txBody>
                    <a:bodyPr/>
                    <a:lstStyle/>
                    <a:p>
                      <a:pPr algn="ctr"/>
                      <a:r>
                        <a:rPr lang="en-US" dirty="0">
                          <a:latin typeface="Arial" panose="020B0604020202020204" pitchFamily="34" charset="0"/>
                          <a:cs typeface="Arial" panose="020B0604020202020204" pitchFamily="34" charset="0"/>
                        </a:rPr>
                        <a:t>Grade ≥3</a:t>
                      </a:r>
                    </a:p>
                  </a:txBody>
                  <a:tcPr/>
                </a:tc>
                <a:extLst>
                  <a:ext uri="{0D108BD9-81ED-4DB2-BD59-A6C34878D82A}">
                    <a16:rowId xmlns:a16="http://schemas.microsoft.com/office/drawing/2014/main" val="1250819555"/>
                  </a:ext>
                </a:extLst>
              </a:tr>
              <a:tr h="370840">
                <a:tc>
                  <a:txBody>
                    <a:bodyPr/>
                    <a:lstStyle/>
                    <a:p>
                      <a:r>
                        <a:rPr lang="en-US" dirty="0">
                          <a:latin typeface="Arial" panose="020B0604020202020204" pitchFamily="34" charset="0"/>
                          <a:cs typeface="Arial" panose="020B0604020202020204" pitchFamily="34" charset="0"/>
                        </a:rPr>
                        <a:t>Asthenia/fatigue</a:t>
                      </a:r>
                    </a:p>
                  </a:txBody>
                  <a:tcPr/>
                </a:tc>
                <a:tc>
                  <a:txBody>
                    <a:bodyPr/>
                    <a:lstStyle/>
                    <a:p>
                      <a:pPr algn="ctr"/>
                      <a:r>
                        <a:rPr lang="en-US" dirty="0">
                          <a:latin typeface="Arial" panose="020B0604020202020204" pitchFamily="34" charset="0"/>
                          <a:cs typeface="Arial" panose="020B0604020202020204" pitchFamily="34" charset="0"/>
                        </a:rPr>
                        <a:t>71 (61.7)</a:t>
                      </a:r>
                    </a:p>
                  </a:txBody>
                  <a:tcPr/>
                </a:tc>
                <a:tc>
                  <a:txBody>
                    <a:bodyPr/>
                    <a:lstStyle/>
                    <a:p>
                      <a:pPr algn="ctr"/>
                      <a:r>
                        <a:rPr lang="en-US" dirty="0">
                          <a:latin typeface="Arial" panose="020B0604020202020204" pitchFamily="34" charset="0"/>
                          <a:cs typeface="Arial" panose="020B0604020202020204" pitchFamily="34" charset="0"/>
                        </a:rPr>
                        <a:t>10 (8.7)</a:t>
                      </a:r>
                    </a:p>
                  </a:txBody>
                  <a:tcPr/>
                </a:tc>
                <a:extLst>
                  <a:ext uri="{0D108BD9-81ED-4DB2-BD59-A6C34878D82A}">
                    <a16:rowId xmlns:a16="http://schemas.microsoft.com/office/drawing/2014/main" val="486360866"/>
                  </a:ext>
                </a:extLst>
              </a:tr>
              <a:tr h="370840">
                <a:tc>
                  <a:txBody>
                    <a:bodyPr/>
                    <a:lstStyle/>
                    <a:p>
                      <a:r>
                        <a:rPr lang="en-US" dirty="0">
                          <a:latin typeface="Arial" panose="020B0604020202020204" pitchFamily="34" charset="0"/>
                          <a:cs typeface="Arial" panose="020B0604020202020204" pitchFamily="34" charset="0"/>
                        </a:rPr>
                        <a:t>Nausea</a:t>
                      </a:r>
                    </a:p>
                  </a:txBody>
                  <a:tcPr/>
                </a:tc>
                <a:tc>
                  <a:txBody>
                    <a:bodyPr/>
                    <a:lstStyle/>
                    <a:p>
                      <a:pPr algn="ctr"/>
                      <a:r>
                        <a:rPr lang="en-US" dirty="0">
                          <a:latin typeface="Arial" panose="020B0604020202020204" pitchFamily="34" charset="0"/>
                          <a:cs typeface="Arial" panose="020B0604020202020204" pitchFamily="34" charset="0"/>
                        </a:rPr>
                        <a:t>60 (52.2)</a:t>
                      </a:r>
                    </a:p>
                  </a:txBody>
                  <a:tcPr/>
                </a:tc>
                <a:tc>
                  <a:txBody>
                    <a:bodyPr/>
                    <a:lstStyle/>
                    <a:p>
                      <a:pPr algn="ctr"/>
                      <a:r>
                        <a:rPr lang="en-US" dirty="0">
                          <a:latin typeface="Arial" panose="020B0604020202020204" pitchFamily="34" charset="0"/>
                          <a:cs typeface="Arial" panose="020B0604020202020204" pitchFamily="34" charset="0"/>
                        </a:rPr>
                        <a:t>3 (2.6)</a:t>
                      </a:r>
                    </a:p>
                  </a:txBody>
                  <a:tcPr/>
                </a:tc>
                <a:extLst>
                  <a:ext uri="{0D108BD9-81ED-4DB2-BD59-A6C34878D82A}">
                    <a16:rowId xmlns:a16="http://schemas.microsoft.com/office/drawing/2014/main" val="474490462"/>
                  </a:ext>
                </a:extLst>
              </a:tr>
              <a:tr h="370840">
                <a:tc>
                  <a:txBody>
                    <a:bodyPr/>
                    <a:lstStyle/>
                    <a:p>
                      <a:r>
                        <a:rPr lang="en-GB" noProof="0" dirty="0">
                          <a:latin typeface="Arial" panose="020B0604020202020204" pitchFamily="34" charset="0"/>
                          <a:cs typeface="Arial" panose="020B0604020202020204" pitchFamily="34" charset="0"/>
                        </a:rPr>
                        <a:t>Anaemia</a:t>
                      </a:r>
                      <a:r>
                        <a:rPr lang="en-US" dirty="0">
                          <a:latin typeface="Arial" panose="020B0604020202020204" pitchFamily="34" charset="0"/>
                          <a:cs typeface="Arial" panose="020B0604020202020204" pitchFamily="34" charset="0"/>
                        </a:rPr>
                        <a:t>/decreased hemoglobin</a:t>
                      </a:r>
                    </a:p>
                  </a:txBody>
                  <a:tcPr/>
                </a:tc>
                <a:tc>
                  <a:txBody>
                    <a:bodyPr/>
                    <a:lstStyle/>
                    <a:p>
                      <a:pPr algn="ctr"/>
                      <a:r>
                        <a:rPr lang="en-US" dirty="0">
                          <a:latin typeface="Arial" panose="020B0604020202020204" pitchFamily="34" charset="0"/>
                          <a:cs typeface="Arial" panose="020B0604020202020204" pitchFamily="34" charset="0"/>
                        </a:rPr>
                        <a:t>50 (43.5)</a:t>
                      </a:r>
                    </a:p>
                  </a:txBody>
                  <a:tcPr/>
                </a:tc>
                <a:tc>
                  <a:txBody>
                    <a:bodyPr/>
                    <a:lstStyle/>
                    <a:p>
                      <a:pPr algn="ctr"/>
                      <a:r>
                        <a:rPr lang="en-US" dirty="0">
                          <a:latin typeface="Arial" panose="020B0604020202020204" pitchFamily="34" charset="0"/>
                          <a:cs typeface="Arial" panose="020B0604020202020204" pitchFamily="34" charset="0"/>
                        </a:rPr>
                        <a:t>29 (25.2)</a:t>
                      </a:r>
                    </a:p>
                  </a:txBody>
                  <a:tcPr/>
                </a:tc>
                <a:extLst>
                  <a:ext uri="{0D108BD9-81ED-4DB2-BD59-A6C34878D82A}">
                    <a16:rowId xmlns:a16="http://schemas.microsoft.com/office/drawing/2014/main" val="3922866201"/>
                  </a:ext>
                </a:extLst>
              </a:tr>
              <a:tr h="370840">
                <a:tc>
                  <a:txBody>
                    <a:bodyPr/>
                    <a:lstStyle/>
                    <a:p>
                      <a:r>
                        <a:rPr lang="en-US" dirty="0">
                          <a:latin typeface="Arial" panose="020B0604020202020204" pitchFamily="34" charset="0"/>
                          <a:cs typeface="Arial" panose="020B0604020202020204" pitchFamily="34" charset="0"/>
                        </a:rPr>
                        <a:t>ALT/AST increased</a:t>
                      </a:r>
                    </a:p>
                  </a:txBody>
                  <a:tcPr/>
                </a:tc>
                <a:tc>
                  <a:txBody>
                    <a:bodyPr/>
                    <a:lstStyle/>
                    <a:p>
                      <a:pPr algn="ctr"/>
                      <a:r>
                        <a:rPr lang="en-US" dirty="0">
                          <a:latin typeface="Arial" panose="020B0604020202020204" pitchFamily="34" charset="0"/>
                          <a:cs typeface="Arial" panose="020B0604020202020204" pitchFamily="34" charset="0"/>
                        </a:rPr>
                        <a:t>38 (33.0)</a:t>
                      </a:r>
                    </a:p>
                  </a:txBody>
                  <a:tcPr/>
                </a:tc>
                <a:tc>
                  <a:txBody>
                    <a:bodyPr/>
                    <a:lstStyle/>
                    <a:p>
                      <a:pPr algn="ctr"/>
                      <a:r>
                        <a:rPr lang="en-US" dirty="0">
                          <a:latin typeface="Arial" panose="020B0604020202020204" pitchFamily="34" charset="0"/>
                          <a:cs typeface="Arial" panose="020B0604020202020204" pitchFamily="34" charset="0"/>
                        </a:rPr>
                        <a:t>6 (5.2)</a:t>
                      </a:r>
                    </a:p>
                  </a:txBody>
                  <a:tcPr/>
                </a:tc>
                <a:extLst>
                  <a:ext uri="{0D108BD9-81ED-4DB2-BD59-A6C34878D82A}">
                    <a16:rowId xmlns:a16="http://schemas.microsoft.com/office/drawing/2014/main" val="3569745600"/>
                  </a:ext>
                </a:extLst>
              </a:tr>
              <a:tr h="370840">
                <a:tc>
                  <a:txBody>
                    <a:bodyPr/>
                    <a:lstStyle/>
                    <a:p>
                      <a:r>
                        <a:rPr lang="en-US" dirty="0">
                          <a:latin typeface="Arial" panose="020B0604020202020204" pitchFamily="34" charset="0"/>
                          <a:cs typeface="Arial" panose="020B0604020202020204" pitchFamily="34" charset="0"/>
                        </a:rPr>
                        <a:t>Decreased appetite</a:t>
                      </a:r>
                    </a:p>
                  </a:txBody>
                  <a:tcPr/>
                </a:tc>
                <a:tc>
                  <a:txBody>
                    <a:bodyPr/>
                    <a:lstStyle/>
                    <a:p>
                      <a:pPr algn="ctr"/>
                      <a:r>
                        <a:rPr lang="en-US" dirty="0">
                          <a:latin typeface="Arial" panose="020B0604020202020204" pitchFamily="34" charset="0"/>
                          <a:cs typeface="Arial" panose="020B0604020202020204" pitchFamily="34" charset="0"/>
                        </a:rPr>
                        <a:t>32 (27.8)</a:t>
                      </a:r>
                    </a:p>
                  </a:txBody>
                  <a:tcPr/>
                </a:tc>
                <a:tc>
                  <a:txBody>
                    <a:bodyPr/>
                    <a:lstStyle/>
                    <a:p>
                      <a:pPr algn="ctr"/>
                      <a:r>
                        <a:rPr lang="en-US" dirty="0">
                          <a:latin typeface="Arial" panose="020B0604020202020204" pitchFamily="34" charset="0"/>
                          <a:cs typeface="Arial" panose="020B0604020202020204" pitchFamily="34" charset="0"/>
                        </a:rPr>
                        <a:t>2 (1.7)</a:t>
                      </a:r>
                    </a:p>
                  </a:txBody>
                  <a:tcPr/>
                </a:tc>
                <a:extLst>
                  <a:ext uri="{0D108BD9-81ED-4DB2-BD59-A6C34878D82A}">
                    <a16:rowId xmlns:a16="http://schemas.microsoft.com/office/drawing/2014/main" val="2587626422"/>
                  </a:ext>
                </a:extLst>
              </a:tr>
              <a:tr h="370840">
                <a:tc>
                  <a:txBody>
                    <a:bodyPr/>
                    <a:lstStyle/>
                    <a:p>
                      <a:r>
                        <a:rPr lang="en-US" dirty="0">
                          <a:latin typeface="Arial" panose="020B0604020202020204" pitchFamily="34" charset="0"/>
                          <a:cs typeface="Arial" panose="020B0604020202020204" pitchFamily="34" charset="0"/>
                        </a:rPr>
                        <a:t>Constipation</a:t>
                      </a:r>
                    </a:p>
                  </a:txBody>
                  <a:tcPr/>
                </a:tc>
                <a:tc>
                  <a:txBody>
                    <a:bodyPr/>
                    <a:lstStyle/>
                    <a:p>
                      <a:pPr algn="ctr"/>
                      <a:r>
                        <a:rPr lang="en-US" dirty="0">
                          <a:latin typeface="Arial" panose="020B0604020202020204" pitchFamily="34" charset="0"/>
                          <a:cs typeface="Arial" panose="020B0604020202020204" pitchFamily="34" charset="0"/>
                        </a:rPr>
                        <a:t>31 (27.0)</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2494151642"/>
                  </a:ext>
                </a:extLst>
              </a:tr>
              <a:tr h="370840">
                <a:tc>
                  <a:txBody>
                    <a:bodyPr/>
                    <a:lstStyle/>
                    <a:p>
                      <a:r>
                        <a:rPr lang="en-US" dirty="0">
                          <a:latin typeface="Arial" panose="020B0604020202020204" pitchFamily="34" charset="0"/>
                          <a:cs typeface="Arial" panose="020B0604020202020204" pitchFamily="34" charset="0"/>
                        </a:rPr>
                        <a:t>Thrombocytopenia/decreased platelets</a:t>
                      </a:r>
                    </a:p>
                  </a:txBody>
                  <a:tcPr/>
                </a:tc>
                <a:tc>
                  <a:txBody>
                    <a:bodyPr/>
                    <a:lstStyle/>
                    <a:p>
                      <a:pPr algn="ctr"/>
                      <a:r>
                        <a:rPr lang="en-US" dirty="0">
                          <a:latin typeface="Arial" panose="020B0604020202020204" pitchFamily="34" charset="0"/>
                          <a:cs typeface="Arial" panose="020B0604020202020204" pitchFamily="34" charset="0"/>
                        </a:rPr>
                        <a:t>29 (25.2)</a:t>
                      </a:r>
                    </a:p>
                  </a:txBody>
                  <a:tcPr/>
                </a:tc>
                <a:tc>
                  <a:txBody>
                    <a:bodyPr/>
                    <a:lstStyle/>
                    <a:p>
                      <a:pPr algn="ctr"/>
                      <a:r>
                        <a:rPr lang="en-US" dirty="0">
                          <a:latin typeface="Arial" panose="020B0604020202020204" pitchFamily="34" charset="0"/>
                          <a:cs typeface="Arial" panose="020B0604020202020204" pitchFamily="34" charset="0"/>
                        </a:rPr>
                        <a:t>11 (9.6)</a:t>
                      </a:r>
                    </a:p>
                  </a:txBody>
                  <a:tcPr/>
                </a:tc>
                <a:extLst>
                  <a:ext uri="{0D108BD9-81ED-4DB2-BD59-A6C34878D82A}">
                    <a16:rowId xmlns:a16="http://schemas.microsoft.com/office/drawing/2014/main" val="319892404"/>
                  </a:ext>
                </a:extLst>
              </a:tr>
              <a:tr h="370840">
                <a:tc>
                  <a:txBody>
                    <a:bodyPr/>
                    <a:lstStyle/>
                    <a:p>
                      <a:r>
                        <a:rPr lang="en-US" dirty="0">
                          <a:latin typeface="Arial" panose="020B0604020202020204" pitchFamily="34" charset="0"/>
                          <a:cs typeface="Arial" panose="020B0604020202020204" pitchFamily="34" charset="0"/>
                        </a:rPr>
                        <a:t>Vomiting</a:t>
                      </a:r>
                    </a:p>
                  </a:txBody>
                  <a:tcPr/>
                </a:tc>
                <a:tc>
                  <a:txBody>
                    <a:bodyPr/>
                    <a:lstStyle/>
                    <a:p>
                      <a:pPr algn="ctr"/>
                      <a:r>
                        <a:rPr lang="en-US" dirty="0">
                          <a:latin typeface="Arial" panose="020B0604020202020204" pitchFamily="34" charset="0"/>
                          <a:cs typeface="Arial" panose="020B0604020202020204" pitchFamily="34" charset="0"/>
                        </a:rPr>
                        <a:t>25 (21.7)</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3925249175"/>
                  </a:ext>
                </a:extLst>
              </a:tr>
              <a:tr h="370840">
                <a:tc>
                  <a:txBody>
                    <a:bodyPr/>
                    <a:lstStyle/>
                    <a:p>
                      <a:r>
                        <a:rPr lang="en-GB" noProof="0" dirty="0">
                          <a:latin typeface="Arial" panose="020B0604020202020204" pitchFamily="34" charset="0"/>
                          <a:cs typeface="Arial" panose="020B0604020202020204" pitchFamily="34" charset="0"/>
                        </a:rPr>
                        <a:t>Diarrhoea</a:t>
                      </a:r>
                    </a:p>
                  </a:txBody>
                  <a:tcPr/>
                </a:tc>
                <a:tc>
                  <a:txBody>
                    <a:bodyPr/>
                    <a:lstStyle/>
                    <a:p>
                      <a:pPr algn="ctr"/>
                      <a:r>
                        <a:rPr lang="en-US" dirty="0">
                          <a:latin typeface="Arial" panose="020B0604020202020204" pitchFamily="34" charset="0"/>
                          <a:cs typeface="Arial" panose="020B0604020202020204" pitchFamily="34" charset="0"/>
                        </a:rPr>
                        <a:t>23 (20.0)</a:t>
                      </a:r>
                    </a:p>
                  </a:txBody>
                  <a:tcPr/>
                </a:tc>
                <a:tc>
                  <a:txBody>
                    <a:bodyPr/>
                    <a:lstStyle/>
                    <a:p>
                      <a:pPr algn="ctr"/>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50084232"/>
                  </a:ext>
                </a:extLst>
              </a:tr>
              <a:tr h="370840">
                <a:tc>
                  <a:txBody>
                    <a:bodyPr/>
                    <a:lstStyle/>
                    <a:p>
                      <a:r>
                        <a:rPr lang="en-US" dirty="0">
                          <a:latin typeface="Arial" panose="020B0604020202020204" pitchFamily="34" charset="0"/>
                          <a:cs typeface="Arial" panose="020B0604020202020204" pitchFamily="34" charset="0"/>
                        </a:rPr>
                        <a:t>Dizziness</a:t>
                      </a:r>
                    </a:p>
                  </a:txBody>
                  <a:tcPr/>
                </a:tc>
                <a:tc>
                  <a:txBody>
                    <a:bodyPr/>
                    <a:lstStyle/>
                    <a:p>
                      <a:pPr algn="ctr"/>
                      <a:r>
                        <a:rPr lang="en-US" dirty="0">
                          <a:latin typeface="Arial" panose="020B0604020202020204" pitchFamily="34" charset="0"/>
                          <a:cs typeface="Arial" panose="020B0604020202020204" pitchFamily="34" charset="0"/>
                        </a:rPr>
                        <a:t>21 (18.3)</a:t>
                      </a:r>
                    </a:p>
                  </a:txBody>
                  <a:tcPr/>
                </a:tc>
                <a:tc>
                  <a:txBody>
                    <a:bodyPr/>
                    <a:lstStyle/>
                    <a:p>
                      <a:pPr algn="ctr"/>
                      <a:r>
                        <a:rPr lang="en-US"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121160258"/>
                  </a:ext>
                </a:extLst>
              </a:tr>
              <a:tr h="370840">
                <a:tc>
                  <a:txBody>
                    <a:bodyPr/>
                    <a:lstStyle/>
                    <a:p>
                      <a:r>
                        <a:rPr lang="en-US" dirty="0">
                          <a:latin typeface="Arial" panose="020B0604020202020204" pitchFamily="34" charset="0"/>
                          <a:cs typeface="Arial" panose="020B0604020202020204" pitchFamily="34" charset="0"/>
                        </a:rPr>
                        <a:t>Blood creatinine increased</a:t>
                      </a:r>
                    </a:p>
                  </a:txBody>
                  <a:tcPr/>
                </a:tc>
                <a:tc>
                  <a:txBody>
                    <a:bodyPr/>
                    <a:lstStyle/>
                    <a:p>
                      <a:pPr algn="ctr"/>
                      <a:r>
                        <a:rPr lang="en-US" dirty="0">
                          <a:latin typeface="Arial" panose="020B0604020202020204" pitchFamily="34" charset="0"/>
                          <a:cs typeface="Arial" panose="020B0604020202020204" pitchFamily="34" charset="0"/>
                        </a:rPr>
                        <a:t>18 (15.7)</a:t>
                      </a:r>
                    </a:p>
                  </a:txBody>
                  <a:tcPr/>
                </a:tc>
                <a:tc>
                  <a:txBody>
                    <a:bodyPr/>
                    <a:lstStyle/>
                    <a:p>
                      <a:pPr algn="ctr"/>
                      <a:r>
                        <a:rPr lang="en-US" dirty="0">
                          <a:latin typeface="Arial" panose="020B0604020202020204" pitchFamily="34" charset="0"/>
                          <a:cs typeface="Arial" panose="020B0604020202020204" pitchFamily="34" charset="0"/>
                        </a:rPr>
                        <a:t>1 (0.9)</a:t>
                      </a:r>
                    </a:p>
                  </a:txBody>
                  <a:tcPr/>
                </a:tc>
                <a:extLst>
                  <a:ext uri="{0D108BD9-81ED-4DB2-BD59-A6C34878D82A}">
                    <a16:rowId xmlns:a16="http://schemas.microsoft.com/office/drawing/2014/main" val="2503301317"/>
                  </a:ext>
                </a:extLst>
              </a:tr>
            </a:tbl>
          </a:graphicData>
        </a:graphic>
      </p:graphicFrame>
      <p:sp>
        <p:nvSpPr>
          <p:cNvPr id="23554" name="Title 1">
            <a:extLst>
              <a:ext uri="{FF2B5EF4-FFF2-40B4-BE49-F238E27FC236}">
                <a16:creationId xmlns:a16="http://schemas.microsoft.com/office/drawing/2014/main" id="{5A0A03DC-0A40-44BE-8393-510F447EAABF}"/>
              </a:ext>
            </a:extLst>
          </p:cNvPr>
          <p:cNvSpPr>
            <a:spLocks noGrp="1" noChangeArrowheads="1"/>
          </p:cNvSpPr>
          <p:nvPr>
            <p:ph type="title"/>
          </p:nvPr>
        </p:nvSpPr>
        <p:spPr/>
        <p:txBody>
          <a:bodyPr/>
          <a:lstStyle/>
          <a:p>
            <a:r>
              <a:rPr lang="en-GB" altLang="en-US" dirty="0"/>
              <a:t>TRITON2: Rucaparib side effects</a:t>
            </a:r>
          </a:p>
        </p:txBody>
      </p:sp>
      <p:sp>
        <p:nvSpPr>
          <p:cNvPr id="2" name="Content Placeholder 1">
            <a:extLst>
              <a:ext uri="{FF2B5EF4-FFF2-40B4-BE49-F238E27FC236}">
                <a16:creationId xmlns:a16="http://schemas.microsoft.com/office/drawing/2014/main" id="{1ADC7957-1BB9-9E4F-B999-74E1D2709BA5}"/>
              </a:ext>
            </a:extLst>
          </p:cNvPr>
          <p:cNvSpPr>
            <a:spLocks noGrp="1"/>
          </p:cNvSpPr>
          <p:nvPr>
            <p:ph sz="quarter" idx="15"/>
          </p:nvPr>
        </p:nvSpPr>
        <p:spPr/>
        <p:txBody>
          <a:bodyPr/>
          <a:lstStyle/>
          <a:p>
            <a:r>
              <a:rPr lang="en-GB" altLang="en-US" dirty="0"/>
              <a:t>ALT, alanine aminotransferase; AST, aspartate aminotransferase; TEAE, treatment-emergent adverse event</a:t>
            </a:r>
          </a:p>
          <a:p>
            <a:r>
              <a:rPr lang="en-GB" altLang="en-US" dirty="0"/>
              <a:t>Abida W, et al. J Clin Oncol. 2020;38:3763-72 </a:t>
            </a:r>
          </a:p>
        </p:txBody>
      </p:sp>
      <p:sp>
        <p:nvSpPr>
          <p:cNvPr id="17" name="Slide Number Placeholder 16">
            <a:extLst>
              <a:ext uri="{FF2B5EF4-FFF2-40B4-BE49-F238E27FC236}">
                <a16:creationId xmlns:a16="http://schemas.microsoft.com/office/drawing/2014/main" id="{9DF9874B-F1F0-0F4F-87D3-71105E7740A6}"/>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142226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54EA3F-44C2-0E36-8324-3191C249A053}"/>
              </a:ext>
            </a:extLst>
          </p:cNvPr>
          <p:cNvSpPr>
            <a:spLocks noGrp="1"/>
          </p:cNvSpPr>
          <p:nvPr>
            <p:ph type="title"/>
          </p:nvPr>
        </p:nvSpPr>
        <p:spPr/>
        <p:txBody>
          <a:bodyPr/>
          <a:lstStyle/>
          <a:p>
            <a:r>
              <a:rPr lang="en-GB" dirty="0"/>
              <a:t>TRITON3 study design</a:t>
            </a:r>
          </a:p>
        </p:txBody>
      </p:sp>
      <p:sp>
        <p:nvSpPr>
          <p:cNvPr id="18" name="Content Placeholder 17">
            <a:extLst>
              <a:ext uri="{FF2B5EF4-FFF2-40B4-BE49-F238E27FC236}">
                <a16:creationId xmlns:a16="http://schemas.microsoft.com/office/drawing/2014/main" id="{06826296-C985-A1DD-7420-64C600C185F3}"/>
              </a:ext>
            </a:extLst>
          </p:cNvPr>
          <p:cNvSpPr>
            <a:spLocks noGrp="1"/>
          </p:cNvSpPr>
          <p:nvPr>
            <p:ph sz="quarter" idx="15"/>
          </p:nvPr>
        </p:nvSpPr>
        <p:spPr>
          <a:xfrm>
            <a:off x="620183" y="6153336"/>
            <a:ext cx="10876417" cy="365125"/>
          </a:xfrm>
        </p:spPr>
        <p:txBody>
          <a:bodyPr/>
          <a:lstStyle/>
          <a:p>
            <a:r>
              <a:rPr lang="en-GB" dirty="0">
                <a:solidFill>
                  <a:schemeClr val="tx2"/>
                </a:solidFill>
              </a:rPr>
              <a:t>API, androgen pathway inhibitor; </a:t>
            </a:r>
            <a:r>
              <a:rPr lang="en-GB" altLang="en-US" dirty="0">
                <a:solidFill>
                  <a:schemeClr val="tx2"/>
                </a:solidFill>
              </a:rPr>
              <a:t>ATM, ataxia telangiectasia mutated; </a:t>
            </a:r>
            <a:r>
              <a:rPr lang="en-GB" dirty="0">
                <a:solidFill>
                  <a:schemeClr val="tx2"/>
                </a:solidFill>
              </a:rPr>
              <a:t>BID, twice daily; BRCA1/2, breast cancer gene 1/2; CT, computed tomography; </a:t>
            </a:r>
            <a:br>
              <a:rPr lang="en-GB" dirty="0">
                <a:solidFill>
                  <a:schemeClr val="tx2"/>
                </a:solidFill>
              </a:rPr>
            </a:br>
            <a:r>
              <a:rPr lang="en-GB" dirty="0">
                <a:solidFill>
                  <a:schemeClr val="tx2"/>
                </a:solidFill>
              </a:rPr>
              <a:t>ECOG PS, Eastern Cooperative Oncology Group performance status; IRR, independent radiology review; mCRPC, metastatic castration-resistant prostate cancer; MRI, magnetic resonance imaging; ORR, objective response rate; OS, overall survival; Q21D, every 21 days; QD, once daily; rPFS, radiographic progression-free survival</a:t>
            </a:r>
          </a:p>
          <a:p>
            <a:r>
              <a:rPr lang="en-GB" dirty="0">
                <a:solidFill>
                  <a:schemeClr val="tx2"/>
                </a:solidFill>
              </a:rPr>
              <a:t>Bryce AL, et al. Prostate Cancer Foundation Retreat 2022; Fizazi K, et al. N Engl J Med 2023; 388: 719-32</a:t>
            </a:r>
          </a:p>
        </p:txBody>
      </p:sp>
      <p:sp>
        <p:nvSpPr>
          <p:cNvPr id="5" name="Slide Number Placeholder 4">
            <a:extLst>
              <a:ext uri="{FF2B5EF4-FFF2-40B4-BE49-F238E27FC236}">
                <a16:creationId xmlns:a16="http://schemas.microsoft.com/office/drawing/2014/main" id="{0979DE94-F7CB-5F3A-0A17-F823BEB9C9C0}"/>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11" name="TextBox 10">
            <a:extLst>
              <a:ext uri="{FF2B5EF4-FFF2-40B4-BE49-F238E27FC236}">
                <a16:creationId xmlns:a16="http://schemas.microsoft.com/office/drawing/2014/main" id="{C9ADB3EA-7A8B-FE95-FD48-88F4CF94ACCC}"/>
              </a:ext>
            </a:extLst>
          </p:cNvPr>
          <p:cNvSpPr txBox="1"/>
          <p:nvPr/>
        </p:nvSpPr>
        <p:spPr>
          <a:xfrm>
            <a:off x="619199" y="807095"/>
            <a:ext cx="8345233" cy="369332"/>
          </a:xfrm>
          <a:prstGeom prst="rect">
            <a:avLst/>
          </a:prstGeom>
          <a:noFill/>
        </p:spPr>
        <p:txBody>
          <a:bodyPr wrap="none" lIns="0" rtlCol="0">
            <a:spAutoFit/>
          </a:bodyPr>
          <a:lstStyle/>
          <a:p>
            <a:r>
              <a:rPr lang="en-GB" sz="1800" b="1" i="0" u="none" strike="noStrike" cap="all" dirty="0">
                <a:solidFill>
                  <a:schemeClr val="accent1"/>
                </a:solidFill>
                <a:latin typeface="Arial" panose="020B0604020202020204" pitchFamily="34" charset="0"/>
              </a:rPr>
              <a:t>Confirmatory study for accelerated approval of rucaparib</a:t>
            </a:r>
          </a:p>
        </p:txBody>
      </p:sp>
      <p:sp>
        <p:nvSpPr>
          <p:cNvPr id="12" name="TextBox 11">
            <a:extLst>
              <a:ext uri="{FF2B5EF4-FFF2-40B4-BE49-F238E27FC236}">
                <a16:creationId xmlns:a16="http://schemas.microsoft.com/office/drawing/2014/main" id="{A0E7763E-D46B-8F46-92FD-33C6215EEF8E}"/>
              </a:ext>
            </a:extLst>
          </p:cNvPr>
          <p:cNvSpPr txBox="1"/>
          <p:nvPr/>
        </p:nvSpPr>
        <p:spPr>
          <a:xfrm>
            <a:off x="619200" y="5301768"/>
            <a:ext cx="10963200" cy="553998"/>
          </a:xfrm>
          <a:prstGeom prst="rect">
            <a:avLst/>
          </a:prstGeom>
          <a:solidFill>
            <a:schemeClr val="bg1"/>
          </a:solidFill>
        </p:spPr>
        <p:txBody>
          <a:bodyPr wrap="square" lIns="0" tIns="0" rIns="0" bIns="0" rtlCol="0">
            <a:spAutoFit/>
          </a:bodyPr>
          <a:lstStyle/>
          <a:p>
            <a:r>
              <a:rPr lang="en-GB" sz="1200" dirty="0">
                <a:latin typeface="Arial" panose="020B0604020202020204" pitchFamily="34" charset="0"/>
                <a:ea typeface="Aileron" charset="0"/>
                <a:cs typeface="Arial" panose="020B0604020202020204" pitchFamily="34" charset="0"/>
              </a:rPr>
              <a:t>Visit cut-off date: 25 August 2022. </a:t>
            </a:r>
            <a:r>
              <a:rPr lang="en-GB" sz="1200" baseline="30000" dirty="0">
                <a:latin typeface="Arial" panose="020B0604020202020204" pitchFamily="34" charset="0"/>
                <a:ea typeface="Aileron" charset="0"/>
                <a:cs typeface="Arial" panose="020B0604020202020204" pitchFamily="34" charset="0"/>
              </a:rPr>
              <a:t>a </a:t>
            </a:r>
            <a:r>
              <a:rPr lang="en-GB" sz="1200" dirty="0">
                <a:latin typeface="Arial" panose="020B0604020202020204" pitchFamily="34" charset="0"/>
                <a:ea typeface="Aileron" charset="0"/>
                <a:cs typeface="Arial" panose="020B0604020202020204" pitchFamily="34" charset="0"/>
              </a:rPr>
              <a:t>Determined by Foundation Medicine testing of tissue or plasma. </a:t>
            </a:r>
            <a:r>
              <a:rPr lang="en-GB" sz="1200" baseline="30000" dirty="0">
                <a:latin typeface="Arial" panose="020B0604020202020204" pitchFamily="34" charset="0"/>
                <a:ea typeface="Aileron" charset="0"/>
                <a:cs typeface="Arial" panose="020B0604020202020204" pitchFamily="34" charset="0"/>
              </a:rPr>
              <a:t>b </a:t>
            </a:r>
            <a:r>
              <a:rPr lang="en-GB" sz="1200" dirty="0">
                <a:latin typeface="Arial" panose="020B0604020202020204" pitchFamily="34" charset="0"/>
                <a:ea typeface="Aileron" charset="0"/>
                <a:cs typeface="Arial" panose="020B0604020202020204" pitchFamily="34" charset="0"/>
              </a:rPr>
              <a:t>Protocol amendment June 19, 2018: patients’ qualifying second-generation API could be in any setting. </a:t>
            </a:r>
            <a:r>
              <a:rPr lang="en-GB" sz="1200" baseline="30000" dirty="0">
                <a:latin typeface="Arial" panose="020B0604020202020204" pitchFamily="34" charset="0"/>
                <a:ea typeface="Aileron" charset="0"/>
                <a:cs typeface="Arial" panose="020B0604020202020204" pitchFamily="34" charset="0"/>
              </a:rPr>
              <a:t>c </a:t>
            </a:r>
            <a:r>
              <a:rPr lang="en-GB" sz="1200" dirty="0">
                <a:latin typeface="Arial" panose="020B0604020202020204" pitchFamily="34" charset="0"/>
                <a:ea typeface="Aileron" charset="0"/>
                <a:cs typeface="Arial" panose="020B0604020202020204" pitchFamily="34" charset="0"/>
              </a:rPr>
              <a:t>If chosen, patients received whichever second-generation API had not yet been received. </a:t>
            </a:r>
            <a:r>
              <a:rPr lang="en-GB" sz="1200" baseline="30000" dirty="0">
                <a:latin typeface="Arial" panose="020B0604020202020204" pitchFamily="34" charset="0"/>
                <a:ea typeface="Aileron" charset="0"/>
                <a:cs typeface="Arial" panose="020B0604020202020204" pitchFamily="34" charset="0"/>
              </a:rPr>
              <a:t>d </a:t>
            </a:r>
            <a:r>
              <a:rPr lang="en-GB" sz="1200" dirty="0">
                <a:latin typeface="Arial" panose="020B0604020202020204" pitchFamily="34" charset="0"/>
                <a:ea typeface="Aileron" charset="0"/>
                <a:cs typeface="Arial" panose="020B0604020202020204" pitchFamily="34" charset="0"/>
              </a:rPr>
              <a:t>Tumour assessments were conducted at baseline and every 8 weeks for 24 weeks, then every 12 weeks, via CT/MRI and technetium-bone scans.</a:t>
            </a:r>
          </a:p>
        </p:txBody>
      </p:sp>
      <p:sp>
        <p:nvSpPr>
          <p:cNvPr id="14" name="Rounded Rectangle 12">
            <a:extLst>
              <a:ext uri="{FF2B5EF4-FFF2-40B4-BE49-F238E27FC236}">
                <a16:creationId xmlns:a16="http://schemas.microsoft.com/office/drawing/2014/main" id="{42A7A67A-BC76-8C42-B40C-0E6C2C4D3F37}"/>
              </a:ext>
            </a:extLst>
          </p:cNvPr>
          <p:cNvSpPr/>
          <p:nvPr/>
        </p:nvSpPr>
        <p:spPr>
          <a:xfrm>
            <a:off x="6419227" y="1392244"/>
            <a:ext cx="2724773" cy="611348"/>
          </a:xfrm>
          <a:prstGeom prst="roundRect">
            <a:avLst>
              <a:gd name="adj" fmla="val 22272"/>
            </a:avLst>
          </a:prstGeom>
          <a:solidFill>
            <a:schemeClr val="tx2"/>
          </a:solidFill>
          <a:ln w="25400">
            <a:solidFill>
              <a:schemeClr val="tx2"/>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ct val="0"/>
              </a:spcAft>
              <a:defRPr/>
            </a:pPr>
            <a:r>
              <a:rPr lang="en-GB" sz="1300" b="1" dirty="0">
                <a:solidFill>
                  <a:srgbClr val="FFFFFF"/>
                </a:solidFill>
                <a:latin typeface="Arial" panose="020B0604020202020204" pitchFamily="34" charset="0"/>
                <a:cs typeface="Arial" panose="020B0604020202020204" pitchFamily="34" charset="0"/>
              </a:rPr>
              <a:t>Rucaparib 600 mg BID</a:t>
            </a:r>
          </a:p>
        </p:txBody>
      </p:sp>
      <p:sp>
        <p:nvSpPr>
          <p:cNvPr id="16" name="Rounded Rectangle 23">
            <a:extLst>
              <a:ext uri="{FF2B5EF4-FFF2-40B4-BE49-F238E27FC236}">
                <a16:creationId xmlns:a16="http://schemas.microsoft.com/office/drawing/2014/main" id="{1513ACEE-7A41-9C43-A160-C7C2D552C954}"/>
              </a:ext>
            </a:extLst>
          </p:cNvPr>
          <p:cNvSpPr/>
          <p:nvPr/>
        </p:nvSpPr>
        <p:spPr>
          <a:xfrm>
            <a:off x="693861" y="183384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Key eligibility criteria</a:t>
            </a:r>
          </a:p>
        </p:txBody>
      </p:sp>
      <p:sp>
        <p:nvSpPr>
          <p:cNvPr id="17" name="Rounded Rectangle 23">
            <a:extLst>
              <a:ext uri="{FF2B5EF4-FFF2-40B4-BE49-F238E27FC236}">
                <a16:creationId xmlns:a16="http://schemas.microsoft.com/office/drawing/2014/main" id="{27E84D37-E9F5-6241-873A-4F624B2DF36D}"/>
              </a:ext>
            </a:extLst>
          </p:cNvPr>
          <p:cNvSpPr/>
          <p:nvPr/>
        </p:nvSpPr>
        <p:spPr>
          <a:xfrm>
            <a:off x="856375" y="3819408"/>
            <a:ext cx="1873747" cy="707882"/>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000" dirty="0">
                <a:solidFill>
                  <a:schemeClr val="tx1"/>
                </a:solidFill>
                <a:latin typeface="Arial" panose="020B0604020202020204" pitchFamily="34" charset="0"/>
                <a:ea typeface="ＭＳ Ｐゴシック" charset="-128"/>
                <a:cs typeface="Arial" panose="020B0604020202020204" pitchFamily="34" charset="0"/>
              </a:rPr>
              <a:t>Prior docetaxel or other</a:t>
            </a:r>
            <a:br>
              <a:rPr lang="en-GB" sz="1000" dirty="0">
                <a:solidFill>
                  <a:schemeClr val="tx1"/>
                </a:solidFill>
                <a:latin typeface="Arial" panose="020B0604020202020204" pitchFamily="34" charset="0"/>
                <a:ea typeface="ＭＳ Ｐゴシック" charset="-128"/>
                <a:cs typeface="Arial" panose="020B0604020202020204" pitchFamily="34" charset="0"/>
              </a:rPr>
            </a:br>
            <a:r>
              <a:rPr lang="en-GB" sz="1000" dirty="0">
                <a:solidFill>
                  <a:schemeClr val="tx1"/>
                </a:solidFill>
                <a:latin typeface="Arial" panose="020B0604020202020204" pitchFamily="34" charset="0"/>
                <a:ea typeface="ＭＳ Ｐゴシック" charset="-128"/>
                <a:cs typeface="Arial" panose="020B0604020202020204" pitchFamily="34" charset="0"/>
              </a:rPr>
              <a:t>taxane chemotherapy for</a:t>
            </a:r>
          </a:p>
          <a:p>
            <a:pPr algn="ctr">
              <a:buClr>
                <a:srgbClr val="03C74F"/>
              </a:buClr>
              <a:defRPr/>
            </a:pPr>
            <a:r>
              <a:rPr lang="en-GB" sz="1000" dirty="0">
                <a:solidFill>
                  <a:schemeClr val="tx1"/>
                </a:solidFill>
                <a:latin typeface="Arial" panose="020B0604020202020204" pitchFamily="34" charset="0"/>
                <a:ea typeface="ＭＳ Ｐゴシック" charset="-128"/>
                <a:cs typeface="Arial" panose="020B0604020202020204" pitchFamily="34" charset="0"/>
              </a:rPr>
              <a:t>castration-sensitive disease</a:t>
            </a:r>
            <a:br>
              <a:rPr lang="en-GB" sz="1000" dirty="0">
                <a:solidFill>
                  <a:schemeClr val="tx1"/>
                </a:solidFill>
                <a:latin typeface="Arial" panose="020B0604020202020204" pitchFamily="34" charset="0"/>
                <a:ea typeface="ＭＳ Ｐゴシック" charset="-128"/>
                <a:cs typeface="Arial" panose="020B0604020202020204" pitchFamily="34" charset="0"/>
              </a:rPr>
            </a:br>
            <a:r>
              <a:rPr lang="en-GB" sz="1000" dirty="0">
                <a:solidFill>
                  <a:schemeClr val="tx1"/>
                </a:solidFill>
                <a:latin typeface="Arial" panose="020B0604020202020204" pitchFamily="34" charset="0"/>
                <a:ea typeface="ＭＳ Ｐゴシック" charset="-128"/>
                <a:cs typeface="Arial" panose="020B0604020202020204" pitchFamily="34" charset="0"/>
              </a:rPr>
              <a:t>was permitted</a:t>
            </a:r>
          </a:p>
        </p:txBody>
      </p:sp>
      <p:sp>
        <p:nvSpPr>
          <p:cNvPr id="20" name="Rounded Rectangle 23">
            <a:extLst>
              <a:ext uri="{FF2B5EF4-FFF2-40B4-BE49-F238E27FC236}">
                <a16:creationId xmlns:a16="http://schemas.microsoft.com/office/drawing/2014/main" id="{0227E1FD-5C8F-A542-934D-24FDBEA35732}"/>
              </a:ext>
            </a:extLst>
          </p:cNvPr>
          <p:cNvSpPr/>
          <p:nvPr/>
        </p:nvSpPr>
        <p:spPr>
          <a:xfrm>
            <a:off x="3348774" y="1833848"/>
            <a:ext cx="2198774"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Randomisation 2:1</a:t>
            </a:r>
          </a:p>
        </p:txBody>
      </p:sp>
      <p:sp>
        <p:nvSpPr>
          <p:cNvPr id="21" name="Rounded Rectangle 20">
            <a:extLst>
              <a:ext uri="{FF2B5EF4-FFF2-40B4-BE49-F238E27FC236}">
                <a16:creationId xmlns:a16="http://schemas.microsoft.com/office/drawing/2014/main" id="{E06B0A18-BFFC-4645-9B21-5623EE673174}"/>
              </a:ext>
            </a:extLst>
          </p:cNvPr>
          <p:cNvSpPr/>
          <p:nvPr/>
        </p:nvSpPr>
        <p:spPr>
          <a:xfrm>
            <a:off x="9546148" y="2173860"/>
            <a:ext cx="2036252" cy="1627002"/>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spcAft>
                <a:spcPts val="600"/>
              </a:spcAft>
              <a:buClr>
                <a:srgbClr val="03C74F"/>
              </a:buClr>
              <a:defRPr/>
            </a:pPr>
            <a:r>
              <a:rPr lang="en-GB" sz="1200" b="1" dirty="0">
                <a:solidFill>
                  <a:srgbClr val="000000"/>
                </a:solidFill>
                <a:latin typeface="Arial" panose="020B0604020202020204" pitchFamily="34" charset="0"/>
                <a:ea typeface="ＭＳ Ｐゴシック" charset="-128"/>
                <a:cs typeface="Arial" panose="020B0604020202020204" pitchFamily="34" charset="0"/>
              </a:rPr>
              <a:t>Primary:</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rPFS by IRR</a:t>
            </a:r>
          </a:p>
          <a:p>
            <a:pPr>
              <a:spcBef>
                <a:spcPts val="600"/>
              </a:spcBef>
              <a:spcAft>
                <a:spcPts val="600"/>
              </a:spcAft>
              <a:buClr>
                <a:srgbClr val="03C74F"/>
              </a:buClr>
              <a:defRPr/>
            </a:pPr>
            <a:r>
              <a:rPr lang="en-GB" sz="1200" b="1" dirty="0">
                <a:solidFill>
                  <a:srgbClr val="000000"/>
                </a:solidFill>
                <a:latin typeface="Arial" panose="020B0604020202020204" pitchFamily="34" charset="0"/>
                <a:ea typeface="ＭＳ Ｐゴシック" charset="-128"/>
                <a:cs typeface="Arial" panose="020B0604020202020204" pitchFamily="34" charset="0"/>
              </a:rPr>
              <a:t>Key secondary:</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OS</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ORR by IRR</a:t>
            </a:r>
            <a:endParaRPr lang="en-GB" sz="1200" dirty="0">
              <a:solidFill>
                <a:srgbClr val="000000"/>
              </a:solidFill>
              <a:latin typeface="Arial" panose="020B0604020202020204" pitchFamily="34" charset="0"/>
              <a:cs typeface="Arial" panose="020B0604020202020204" pitchFamily="34" charset="0"/>
            </a:endParaRPr>
          </a:p>
        </p:txBody>
      </p:sp>
      <p:sp>
        <p:nvSpPr>
          <p:cNvPr id="22" name="Rounded Rectangle 23">
            <a:extLst>
              <a:ext uri="{FF2B5EF4-FFF2-40B4-BE49-F238E27FC236}">
                <a16:creationId xmlns:a16="http://schemas.microsoft.com/office/drawing/2014/main" id="{A6A8DB93-1559-6B4E-BA4F-AF92BF22C349}"/>
              </a:ext>
            </a:extLst>
          </p:cNvPr>
          <p:cNvSpPr/>
          <p:nvPr/>
        </p:nvSpPr>
        <p:spPr>
          <a:xfrm>
            <a:off x="9526754" y="1833848"/>
            <a:ext cx="2055646" cy="292384"/>
          </a:xfrm>
          <a:prstGeom prst="roundRect">
            <a:avLst>
              <a:gd name="adj" fmla="val 0"/>
            </a:avLst>
          </a:prstGeom>
          <a:no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wrap="square" lIns="0" tIns="45718" rIns="91435" bIns="45718" anchor="b">
            <a:spAutoFit/>
          </a:bodyPr>
          <a:lstStyle/>
          <a:p>
            <a:pPr algn="ctr">
              <a:buClr>
                <a:srgbClr val="03C74F"/>
              </a:buClr>
              <a:defRPr/>
            </a:pPr>
            <a:r>
              <a:rPr lang="en-GB" sz="1300" b="1" dirty="0">
                <a:solidFill>
                  <a:schemeClr val="accent1"/>
                </a:solidFill>
                <a:latin typeface="Arial" panose="020B0604020202020204" pitchFamily="34" charset="0"/>
                <a:ea typeface="ＭＳ Ｐゴシック" charset="-128"/>
                <a:cs typeface="Arial" panose="020B0604020202020204" pitchFamily="34" charset="0"/>
              </a:rPr>
              <a:t>Endpoints</a:t>
            </a:r>
            <a:r>
              <a:rPr lang="en-GB" sz="1300" b="1" baseline="30000" dirty="0">
                <a:solidFill>
                  <a:schemeClr val="accent1"/>
                </a:solidFill>
                <a:latin typeface="Arial" panose="020B0604020202020204" pitchFamily="34" charset="0"/>
                <a:ea typeface="ＭＳ Ｐゴシック" charset="-128"/>
                <a:cs typeface="Arial" panose="020B0604020202020204" pitchFamily="34" charset="0"/>
              </a:rPr>
              <a:t>d</a:t>
            </a:r>
          </a:p>
        </p:txBody>
      </p:sp>
      <p:sp>
        <p:nvSpPr>
          <p:cNvPr id="23" name="Rounded Rectangle 12">
            <a:extLst>
              <a:ext uri="{FF2B5EF4-FFF2-40B4-BE49-F238E27FC236}">
                <a16:creationId xmlns:a16="http://schemas.microsoft.com/office/drawing/2014/main" id="{49BF1131-1457-474A-B342-C3280AE6CEA9}"/>
              </a:ext>
            </a:extLst>
          </p:cNvPr>
          <p:cNvSpPr/>
          <p:nvPr/>
        </p:nvSpPr>
        <p:spPr>
          <a:xfrm>
            <a:off x="6419227" y="2309112"/>
            <a:ext cx="2724773" cy="2166514"/>
          </a:xfrm>
          <a:prstGeom prst="roundRect">
            <a:avLst>
              <a:gd name="adj" fmla="val 8721"/>
            </a:avLst>
          </a:prstGeom>
          <a:solidFill>
            <a:schemeClr val="accent1"/>
          </a:solidFill>
          <a:ln w="25400">
            <a:solidFill>
              <a:schemeClr val="accent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lnSpc>
                <a:spcPct val="90000"/>
              </a:lnSpc>
              <a:spcBef>
                <a:spcPct val="0"/>
              </a:spcBef>
              <a:spcAft>
                <a:spcPts val="600"/>
              </a:spcAft>
              <a:defRPr/>
            </a:pPr>
            <a:r>
              <a:rPr lang="en-GB" sz="1300" b="1" dirty="0">
                <a:solidFill>
                  <a:srgbClr val="FFFFFF"/>
                </a:solidFill>
                <a:latin typeface="Arial" panose="020B0604020202020204" pitchFamily="34" charset="0"/>
                <a:cs typeface="Arial" panose="020B0604020202020204" pitchFamily="34" charset="0"/>
              </a:rPr>
              <a:t>Physician’s choice of</a:t>
            </a:r>
            <a:r>
              <a:rPr lang="en-GB" sz="1300" b="1" baseline="30000" dirty="0">
                <a:solidFill>
                  <a:srgbClr val="FFFFFF"/>
                </a:solidFill>
                <a:latin typeface="Arial" panose="020B0604020202020204" pitchFamily="34" charset="0"/>
                <a:cs typeface="Arial" panose="020B0604020202020204" pitchFamily="34" charset="0"/>
              </a:rPr>
              <a:t>c</a:t>
            </a:r>
            <a:r>
              <a:rPr lang="en-GB" sz="1300" b="1" dirty="0">
                <a:solidFill>
                  <a:srgbClr val="FFFFFF"/>
                </a:solidFill>
                <a:latin typeface="Arial" panose="020B0604020202020204" pitchFamily="34" charset="0"/>
                <a:cs typeface="Arial" panose="020B0604020202020204" pitchFamily="34" charset="0"/>
              </a:rPr>
              <a:t>:</a:t>
            </a:r>
          </a:p>
          <a:p>
            <a:pPr algn="ctr" fontAlgn="base">
              <a:lnSpc>
                <a:spcPct val="90000"/>
              </a:lnSpc>
              <a:spcBef>
                <a:spcPct val="0"/>
              </a:spcBef>
              <a:defRPr/>
            </a:pPr>
            <a:r>
              <a:rPr lang="en-GB" sz="1300" b="1" dirty="0">
                <a:solidFill>
                  <a:srgbClr val="FFFFFF"/>
                </a:solidFill>
                <a:latin typeface="Arial" panose="020B0604020202020204" pitchFamily="34" charset="0"/>
                <a:cs typeface="Arial" panose="020B0604020202020204" pitchFamily="34" charset="0"/>
              </a:rPr>
              <a:t>Docetaxel</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75 mg/m</a:t>
            </a:r>
            <a:r>
              <a:rPr lang="en-GB" sz="1300" baseline="30000" dirty="0">
                <a:solidFill>
                  <a:srgbClr val="FFFFFF"/>
                </a:solidFill>
                <a:latin typeface="Arial" panose="020B0604020202020204" pitchFamily="34" charset="0"/>
                <a:cs typeface="Arial" panose="020B0604020202020204" pitchFamily="34" charset="0"/>
              </a:rPr>
              <a:t>2</a:t>
            </a:r>
            <a:r>
              <a:rPr lang="en-GB" sz="1300" dirty="0">
                <a:solidFill>
                  <a:srgbClr val="FFFFFF"/>
                </a:solidFill>
                <a:latin typeface="Arial" panose="020B0604020202020204" pitchFamily="34" charset="0"/>
                <a:cs typeface="Arial" panose="020B0604020202020204" pitchFamily="34" charset="0"/>
              </a:rPr>
              <a:t> Q21D; 10 cycles max</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or</a:t>
            </a:r>
          </a:p>
          <a:p>
            <a:pPr algn="ctr" fontAlgn="base">
              <a:lnSpc>
                <a:spcPct val="90000"/>
              </a:lnSpc>
              <a:spcBef>
                <a:spcPct val="0"/>
              </a:spcBef>
              <a:defRPr/>
            </a:pPr>
            <a:r>
              <a:rPr lang="en-GB" sz="1300" b="1" dirty="0">
                <a:solidFill>
                  <a:srgbClr val="FFFFFF"/>
                </a:solidFill>
                <a:latin typeface="Arial" panose="020B0604020202020204" pitchFamily="34" charset="0"/>
                <a:cs typeface="Arial" panose="020B0604020202020204" pitchFamily="34" charset="0"/>
              </a:rPr>
              <a:t>Abiraterone acetate</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1000 mg QD</a:t>
            </a:r>
          </a:p>
          <a:p>
            <a:pPr algn="ctr" fontAlgn="base">
              <a:lnSpc>
                <a:spcPct val="90000"/>
              </a:lnSpc>
              <a:spcBef>
                <a:spcPct val="0"/>
              </a:spcBef>
              <a:spcAft>
                <a:spcPts val="600"/>
              </a:spcAft>
              <a:defRPr/>
            </a:pPr>
            <a:r>
              <a:rPr lang="en-GB" sz="1300" b="1" dirty="0">
                <a:solidFill>
                  <a:srgbClr val="FFFFFF"/>
                </a:solidFill>
                <a:latin typeface="Arial" panose="020B0604020202020204" pitchFamily="34" charset="0"/>
                <a:cs typeface="Arial" panose="020B0604020202020204" pitchFamily="34" charset="0"/>
              </a:rPr>
              <a:t>or</a:t>
            </a:r>
          </a:p>
          <a:p>
            <a:pPr algn="ctr" fontAlgn="base">
              <a:lnSpc>
                <a:spcPct val="90000"/>
              </a:lnSpc>
              <a:spcBef>
                <a:spcPct val="0"/>
              </a:spcBef>
              <a:defRPr/>
            </a:pPr>
            <a:r>
              <a:rPr lang="en-GB" sz="1300" b="1" dirty="0">
                <a:solidFill>
                  <a:srgbClr val="FFFFFF"/>
                </a:solidFill>
                <a:latin typeface="Arial" panose="020B0604020202020204" pitchFamily="34" charset="0"/>
                <a:cs typeface="Arial" panose="020B0604020202020204" pitchFamily="34" charset="0"/>
              </a:rPr>
              <a:t>Enzalutamide</a:t>
            </a:r>
          </a:p>
          <a:p>
            <a:pPr algn="ctr" fontAlgn="base">
              <a:lnSpc>
                <a:spcPct val="90000"/>
              </a:lnSpc>
              <a:spcBef>
                <a:spcPct val="0"/>
              </a:spcBef>
              <a:spcAft>
                <a:spcPts val="600"/>
              </a:spcAft>
              <a:defRPr/>
            </a:pPr>
            <a:r>
              <a:rPr lang="en-GB" sz="1300" dirty="0">
                <a:solidFill>
                  <a:srgbClr val="FFFFFF"/>
                </a:solidFill>
                <a:latin typeface="Arial" panose="020B0604020202020204" pitchFamily="34" charset="0"/>
                <a:cs typeface="Arial" panose="020B0604020202020204" pitchFamily="34" charset="0"/>
              </a:rPr>
              <a:t>160 mg QD</a:t>
            </a:r>
          </a:p>
        </p:txBody>
      </p:sp>
      <p:cxnSp>
        <p:nvCxnSpPr>
          <p:cNvPr id="4" name="Straight Connector 3">
            <a:extLst>
              <a:ext uri="{FF2B5EF4-FFF2-40B4-BE49-F238E27FC236}">
                <a16:creationId xmlns:a16="http://schemas.microsoft.com/office/drawing/2014/main" id="{B8FF37BD-910A-1549-B9E5-1E34493CDD00}"/>
              </a:ext>
            </a:extLst>
          </p:cNvPr>
          <p:cNvCxnSpPr>
            <a:cxnSpLocks/>
          </p:cNvCxnSpPr>
          <p:nvPr/>
        </p:nvCxnSpPr>
        <p:spPr>
          <a:xfrm>
            <a:off x="6010836" y="1655910"/>
            <a:ext cx="402576" cy="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957531-0BF0-FD4F-AB5F-781634AF3331}"/>
              </a:ext>
            </a:extLst>
          </p:cNvPr>
          <p:cNvCxnSpPr>
            <a:cxnSpLocks/>
          </p:cNvCxnSpPr>
          <p:nvPr/>
        </p:nvCxnSpPr>
        <p:spPr>
          <a:xfrm flipV="1">
            <a:off x="6015674" y="1645920"/>
            <a:ext cx="0" cy="2066655"/>
          </a:xfrm>
          <a:prstGeom prst="line">
            <a:avLst/>
          </a:prstGeom>
          <a:ln w="254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1D656E3-6025-AC44-9861-E9F400DB0C79}"/>
              </a:ext>
            </a:extLst>
          </p:cNvPr>
          <p:cNvCxnSpPr>
            <a:cxnSpLocks/>
          </p:cNvCxnSpPr>
          <p:nvPr/>
        </p:nvCxnSpPr>
        <p:spPr>
          <a:xfrm>
            <a:off x="6010836" y="3705428"/>
            <a:ext cx="402576" cy="0"/>
          </a:xfrm>
          <a:prstGeom prst="line">
            <a:avLst/>
          </a:prstGeom>
          <a:ln w="254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748EAC4-ACE0-444F-BC5A-3D076BD1EE3A}"/>
              </a:ext>
            </a:extLst>
          </p:cNvPr>
          <p:cNvCxnSpPr>
            <a:cxnSpLocks/>
          </p:cNvCxnSpPr>
          <p:nvPr/>
        </p:nvCxnSpPr>
        <p:spPr>
          <a:xfrm>
            <a:off x="2763139" y="2980215"/>
            <a:ext cx="3259288" cy="0"/>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17C410DF-D023-5E4D-B344-7C4A82831081}"/>
              </a:ext>
            </a:extLst>
          </p:cNvPr>
          <p:cNvSpPr/>
          <p:nvPr/>
        </p:nvSpPr>
        <p:spPr>
          <a:xfrm>
            <a:off x="713254" y="2173860"/>
            <a:ext cx="2159989" cy="1627002"/>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Chemotherapy-naïve mCRPC</a:t>
            </a:r>
          </a:p>
          <a:p>
            <a:pPr marL="174625" indent="-174625">
              <a:spcAft>
                <a:spcPts val="600"/>
              </a:spcAft>
              <a:buClr>
                <a:schemeClr val="accent1"/>
              </a:buClr>
              <a:buFont typeface="Arial"/>
              <a:buChar char="•"/>
              <a:defRPr/>
            </a:pPr>
            <a:r>
              <a:rPr lang="en-GB" sz="1200" i="1" dirty="0">
                <a:solidFill>
                  <a:srgbClr val="000000"/>
                </a:solidFill>
                <a:latin typeface="Arial" panose="020B0604020202020204" pitchFamily="34" charset="0"/>
                <a:ea typeface="ＭＳ Ｐゴシック" charset="-128"/>
                <a:cs typeface="Arial" panose="020B0604020202020204" pitchFamily="34" charset="0"/>
              </a:rPr>
              <a:t>BRCA</a:t>
            </a:r>
            <a:r>
              <a:rPr lang="en-GB" sz="1200" dirty="0">
                <a:solidFill>
                  <a:srgbClr val="000000"/>
                </a:solidFill>
                <a:latin typeface="Arial" panose="020B0604020202020204" pitchFamily="34" charset="0"/>
                <a:ea typeface="ＭＳ Ｐゴシック" charset="-128"/>
                <a:cs typeface="Arial" panose="020B0604020202020204" pitchFamily="34" charset="0"/>
              </a:rPr>
              <a:t> or </a:t>
            </a:r>
            <a:r>
              <a:rPr lang="en-GB" sz="1200" i="1" dirty="0">
                <a:solidFill>
                  <a:srgbClr val="000000"/>
                </a:solidFill>
                <a:latin typeface="Arial" panose="020B0604020202020204" pitchFamily="34" charset="0"/>
                <a:ea typeface="ＭＳ Ｐゴシック" charset="-128"/>
                <a:cs typeface="Arial" panose="020B0604020202020204" pitchFamily="34" charset="0"/>
              </a:rPr>
              <a:t>ATM</a:t>
            </a:r>
            <a:r>
              <a:rPr lang="en-GB" sz="1200" dirty="0">
                <a:solidFill>
                  <a:srgbClr val="000000"/>
                </a:solidFill>
                <a:latin typeface="Arial" panose="020B0604020202020204" pitchFamily="34" charset="0"/>
                <a:ea typeface="ＭＳ Ｐゴシック" charset="-128"/>
                <a:cs typeface="Arial" panose="020B0604020202020204" pitchFamily="34" charset="0"/>
              </a:rPr>
              <a:t> alteration</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a</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1 prior second-generation API in any setting</a:t>
            </a:r>
            <a:r>
              <a:rPr lang="en-GB" sz="1200" baseline="30000" dirty="0">
                <a:solidFill>
                  <a:srgbClr val="000000"/>
                </a:solidFill>
                <a:latin typeface="Arial" panose="020B0604020202020204" pitchFamily="34" charset="0"/>
                <a:ea typeface="ＭＳ Ｐゴシック" charset="-128"/>
                <a:cs typeface="Arial" panose="020B0604020202020204" pitchFamily="34" charset="0"/>
              </a:rPr>
              <a:t>b</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FCA75985-ED37-4440-A509-5AB213A4A133}"/>
              </a:ext>
            </a:extLst>
          </p:cNvPr>
          <p:cNvSpPr/>
          <p:nvPr/>
        </p:nvSpPr>
        <p:spPr>
          <a:xfrm>
            <a:off x="3368168" y="2173860"/>
            <a:ext cx="2036252" cy="1627002"/>
          </a:xfrm>
          <a:prstGeom prst="roundRect">
            <a:avLst>
              <a:gd name="adj" fmla="val 5828"/>
            </a:avLst>
          </a:prstGeom>
          <a:solidFill>
            <a:schemeClr val="bg1"/>
          </a:solidFill>
          <a:ln>
            <a:solidFill>
              <a:schemeClr val="accent6"/>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spcAft>
                <a:spcPts val="600"/>
              </a:spcAft>
              <a:buClr>
                <a:srgbClr val="03C74F"/>
              </a:buClr>
              <a:defRPr/>
            </a:pPr>
            <a:r>
              <a:rPr lang="en-GB" sz="1200" i="1" dirty="0">
                <a:solidFill>
                  <a:srgbClr val="000000"/>
                </a:solidFill>
                <a:latin typeface="Arial" panose="020B0604020202020204" pitchFamily="34" charset="0"/>
                <a:ea typeface="ＭＳ Ｐゴシック" charset="-128"/>
                <a:cs typeface="Arial" panose="020B0604020202020204" pitchFamily="34" charset="0"/>
              </a:rPr>
              <a:t>Stratification:</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ECOG PS 0 vs 1</a:t>
            </a:r>
          </a:p>
          <a:p>
            <a:pPr marL="174625" indent="-174625">
              <a:spcAft>
                <a:spcPts val="600"/>
              </a:spcAft>
              <a:buClr>
                <a:schemeClr val="accent1"/>
              </a:buClr>
              <a:buFont typeface="Arial"/>
              <a:buChar char="•"/>
              <a:defRPr/>
            </a:pPr>
            <a:r>
              <a:rPr lang="en-GB" sz="1200" dirty="0">
                <a:solidFill>
                  <a:srgbClr val="000000"/>
                </a:solidFill>
                <a:latin typeface="Arial" panose="020B0604020202020204" pitchFamily="34" charset="0"/>
                <a:ea typeface="ＭＳ Ｐゴシック" charset="-128"/>
                <a:cs typeface="Arial" panose="020B0604020202020204" pitchFamily="34" charset="0"/>
              </a:rPr>
              <a:t>Hepatic metastases </a:t>
            </a:r>
            <a:br>
              <a:rPr lang="en-GB" sz="1200" dirty="0">
                <a:solidFill>
                  <a:srgbClr val="000000"/>
                </a:solidFill>
                <a:latin typeface="Arial" panose="020B0604020202020204" pitchFamily="34" charset="0"/>
                <a:ea typeface="ＭＳ Ｐゴシック" charset="-128"/>
                <a:cs typeface="Arial" panose="020B0604020202020204" pitchFamily="34" charset="0"/>
              </a:rPr>
            </a:br>
            <a:r>
              <a:rPr lang="en-GB" sz="1200" dirty="0">
                <a:solidFill>
                  <a:srgbClr val="000000"/>
                </a:solidFill>
                <a:latin typeface="Arial" panose="020B0604020202020204" pitchFamily="34" charset="0"/>
                <a:ea typeface="ＭＳ Ｐゴシック" charset="-128"/>
                <a:cs typeface="Arial" panose="020B0604020202020204" pitchFamily="34" charset="0"/>
              </a:rPr>
              <a:t>yes vs no</a:t>
            </a:r>
          </a:p>
          <a:p>
            <a:pPr marL="174625" indent="-174625">
              <a:spcAft>
                <a:spcPts val="600"/>
              </a:spcAft>
              <a:buClr>
                <a:schemeClr val="accent1"/>
              </a:buClr>
              <a:buFont typeface="Arial"/>
              <a:buChar char="•"/>
              <a:defRPr/>
            </a:pPr>
            <a:r>
              <a:rPr lang="en-GB" sz="1200" i="1" dirty="0">
                <a:solidFill>
                  <a:srgbClr val="000000"/>
                </a:solidFill>
                <a:latin typeface="Arial" panose="020B0604020202020204" pitchFamily="34" charset="0"/>
                <a:ea typeface="ＭＳ Ｐゴシック" charset="-128"/>
                <a:cs typeface="Arial" panose="020B0604020202020204" pitchFamily="34" charset="0"/>
              </a:rPr>
              <a:t>BRCA1</a:t>
            </a:r>
            <a:r>
              <a:rPr lang="en-GB" sz="1200" dirty="0">
                <a:solidFill>
                  <a:srgbClr val="000000"/>
                </a:solidFill>
                <a:latin typeface="Arial" panose="020B0604020202020204" pitchFamily="34" charset="0"/>
                <a:ea typeface="ＭＳ Ｐゴシック" charset="-128"/>
                <a:cs typeface="Arial" panose="020B0604020202020204" pitchFamily="34" charset="0"/>
              </a:rPr>
              <a:t> vs </a:t>
            </a:r>
            <a:r>
              <a:rPr lang="en-GB" sz="1200" i="1" dirty="0">
                <a:solidFill>
                  <a:srgbClr val="000000"/>
                </a:solidFill>
                <a:latin typeface="Arial" panose="020B0604020202020204" pitchFamily="34" charset="0"/>
                <a:ea typeface="ＭＳ Ｐゴシック" charset="-128"/>
                <a:cs typeface="Arial" panose="020B0604020202020204" pitchFamily="34" charset="0"/>
              </a:rPr>
              <a:t>BRCA2 </a:t>
            </a:r>
            <a:br>
              <a:rPr lang="en-GB" sz="1200" dirty="0">
                <a:solidFill>
                  <a:srgbClr val="000000"/>
                </a:solidFill>
                <a:latin typeface="Arial" panose="020B0604020202020204" pitchFamily="34" charset="0"/>
                <a:ea typeface="ＭＳ Ｐゴシック" charset="-128"/>
                <a:cs typeface="Arial" panose="020B0604020202020204" pitchFamily="34" charset="0"/>
              </a:rPr>
            </a:br>
            <a:r>
              <a:rPr lang="en-GB" sz="1200" dirty="0">
                <a:solidFill>
                  <a:srgbClr val="000000"/>
                </a:solidFill>
                <a:latin typeface="Arial" panose="020B0604020202020204" pitchFamily="34" charset="0"/>
                <a:ea typeface="ＭＳ Ｐゴシック" charset="-128"/>
                <a:cs typeface="Arial" panose="020B0604020202020204" pitchFamily="34" charset="0"/>
              </a:rPr>
              <a:t>vs </a:t>
            </a:r>
            <a:r>
              <a:rPr lang="en-GB" sz="1200" i="1" dirty="0">
                <a:solidFill>
                  <a:srgbClr val="000000"/>
                </a:solidFill>
                <a:latin typeface="Arial" panose="020B0604020202020204" pitchFamily="34" charset="0"/>
                <a:ea typeface="ＭＳ Ｐゴシック" charset="-128"/>
                <a:cs typeface="Arial" panose="020B0604020202020204" pitchFamily="34" charset="0"/>
              </a:rPr>
              <a:t>ATM</a:t>
            </a:r>
            <a:endParaRPr lang="en-GB" sz="1200" i="1" dirty="0">
              <a:solidFill>
                <a:srgbClr val="000000"/>
              </a:solidFill>
              <a:latin typeface="Arial" panose="020B0604020202020204" pitchFamily="34" charset="0"/>
              <a:cs typeface="Arial" panose="020B0604020202020204" pitchFamily="34" charset="0"/>
            </a:endParaRPr>
          </a:p>
        </p:txBody>
      </p:sp>
      <p:sp>
        <p:nvSpPr>
          <p:cNvPr id="29" name="Rounded Rectangle 14">
            <a:extLst>
              <a:ext uri="{FF2B5EF4-FFF2-40B4-BE49-F238E27FC236}">
                <a16:creationId xmlns:a16="http://schemas.microsoft.com/office/drawing/2014/main" id="{44D4FC71-FCBA-C441-9F6C-8127CC64F1A3}"/>
              </a:ext>
            </a:extLst>
          </p:cNvPr>
          <p:cNvSpPr/>
          <p:nvPr/>
        </p:nvSpPr>
        <p:spPr>
          <a:xfrm>
            <a:off x="5453945" y="4662451"/>
            <a:ext cx="4674503" cy="494425"/>
          </a:xfrm>
          <a:prstGeom prst="roundRect">
            <a:avLst>
              <a:gd name="adj" fmla="val 16910"/>
            </a:avLst>
          </a:prstGeom>
          <a:solidFill>
            <a:schemeClr val="tx2">
              <a:lumMod val="20000"/>
              <a:lumOff val="80000"/>
            </a:schemeClr>
          </a:solidFill>
          <a:ln>
            <a:solidFill>
              <a:schemeClr val="tx2"/>
            </a:solid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72000" tIns="45718" rIns="72000" bIns="45718" anchor="ctr"/>
          <a:lstStyle/>
          <a:p>
            <a:pPr algn="ctr">
              <a:spcAft>
                <a:spcPts val="300"/>
              </a:spcAft>
              <a:buClr>
                <a:srgbClr val="03C74F"/>
              </a:buClr>
              <a:defRPr/>
            </a:pPr>
            <a:r>
              <a:rPr lang="en-GB" sz="1200" b="1" dirty="0">
                <a:solidFill>
                  <a:srgbClr val="000000"/>
                </a:solidFill>
                <a:latin typeface="Arial" panose="020B0604020202020204" pitchFamily="34" charset="0"/>
                <a:ea typeface="ＭＳ Ｐゴシック" charset="-128"/>
                <a:cs typeface="Arial" panose="020B0604020202020204" pitchFamily="34" charset="0"/>
              </a:rPr>
              <a:t>Patients who progress on physician’s choice of </a:t>
            </a:r>
            <a:br>
              <a:rPr lang="en-GB" sz="1200" b="1" dirty="0">
                <a:solidFill>
                  <a:srgbClr val="000000"/>
                </a:solidFill>
                <a:latin typeface="Arial" panose="020B0604020202020204" pitchFamily="34" charset="0"/>
                <a:ea typeface="ＭＳ Ｐゴシック" charset="-128"/>
                <a:cs typeface="Arial" panose="020B0604020202020204" pitchFamily="34" charset="0"/>
              </a:rPr>
            </a:br>
            <a:r>
              <a:rPr lang="en-GB" sz="1200" b="1" dirty="0">
                <a:solidFill>
                  <a:srgbClr val="000000"/>
                </a:solidFill>
                <a:latin typeface="Arial" panose="020B0604020202020204" pitchFamily="34" charset="0"/>
                <a:ea typeface="ＭＳ Ｐゴシック" charset="-128"/>
                <a:cs typeface="Arial" panose="020B0604020202020204" pitchFamily="34" charset="0"/>
              </a:rPr>
              <a:t>treatment may be considered for crossover to rucaparib</a:t>
            </a: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2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CA63074-2302-E826-0927-C90BAE62374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938" t="23274" r="43735" b="33755"/>
          <a:stretch/>
        </p:blipFill>
        <p:spPr>
          <a:xfrm>
            <a:off x="2995472" y="1875777"/>
            <a:ext cx="3162213" cy="2434954"/>
          </a:xfrm>
          <a:prstGeom prst="rect">
            <a:avLst/>
          </a:prstGeom>
        </p:spPr>
      </p:pic>
      <p:sp>
        <p:nvSpPr>
          <p:cNvPr id="3" name="Title 2">
            <a:extLst>
              <a:ext uri="{FF2B5EF4-FFF2-40B4-BE49-F238E27FC236}">
                <a16:creationId xmlns:a16="http://schemas.microsoft.com/office/drawing/2014/main" id="{4DE31A38-D61D-EA57-4532-67AAF201290C}"/>
              </a:ext>
            </a:extLst>
          </p:cNvPr>
          <p:cNvSpPr>
            <a:spLocks noGrp="1"/>
          </p:cNvSpPr>
          <p:nvPr>
            <p:ph type="title"/>
          </p:nvPr>
        </p:nvSpPr>
        <p:spPr/>
        <p:txBody>
          <a:bodyPr/>
          <a:lstStyle/>
          <a:p>
            <a:r>
              <a:rPr lang="en-GB" dirty="0"/>
              <a:t>Triton3: rucaparib improves </a:t>
            </a:r>
            <a:r>
              <a:rPr lang="en-GB" cap="none" dirty="0"/>
              <a:t>r</a:t>
            </a:r>
            <a:r>
              <a:rPr lang="en-GB" dirty="0"/>
              <a:t>PFS vs physician’s choice in itt population</a:t>
            </a:r>
          </a:p>
        </p:txBody>
      </p:sp>
      <p:sp>
        <p:nvSpPr>
          <p:cNvPr id="4" name="Slide Number Placeholder 3">
            <a:extLst>
              <a:ext uri="{FF2B5EF4-FFF2-40B4-BE49-F238E27FC236}">
                <a16:creationId xmlns:a16="http://schemas.microsoft.com/office/drawing/2014/main" id="{5831A115-724E-99D6-9950-CF6A5E1C3A58}"/>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5" name="Content Placeholder 4">
            <a:extLst>
              <a:ext uri="{FF2B5EF4-FFF2-40B4-BE49-F238E27FC236}">
                <a16:creationId xmlns:a16="http://schemas.microsoft.com/office/drawing/2014/main" id="{33DC1E53-23BD-E4E3-7016-C18D02182483}"/>
              </a:ext>
            </a:extLst>
          </p:cNvPr>
          <p:cNvSpPr>
            <a:spLocks noGrp="1"/>
          </p:cNvSpPr>
          <p:nvPr>
            <p:ph sz="quarter" idx="15"/>
          </p:nvPr>
        </p:nvSpPr>
        <p:spPr>
          <a:xfrm>
            <a:off x="620184" y="6252732"/>
            <a:ext cx="9580272" cy="365125"/>
          </a:xfrm>
        </p:spPr>
        <p:txBody>
          <a:bodyPr/>
          <a:lstStyle/>
          <a:p>
            <a:r>
              <a:rPr lang="en-GB" altLang="en-US" sz="1200" dirty="0">
                <a:solidFill>
                  <a:schemeClr val="tx2"/>
                </a:solidFill>
              </a:rPr>
              <a:t>ATM, ataxia telangiectasia mutated; </a:t>
            </a:r>
            <a:r>
              <a:rPr lang="en-GB" b="0" i="0" u="none" strike="noStrike" baseline="0" dirty="0">
                <a:solidFill>
                  <a:schemeClr val="tx2"/>
                </a:solidFill>
                <a:latin typeface="Arial" panose="020B0604020202020204" pitchFamily="34" charset="0"/>
              </a:rPr>
              <a:t>CI, confidence interval; HR, hazard ratio; IRR, independent radiology review; ITT, intention-to-treat; mo., months; rPFS, radiographic progression-free survival</a:t>
            </a:r>
          </a:p>
          <a:p>
            <a:r>
              <a:rPr lang="en-GB" dirty="0"/>
              <a:t>Bryce AL, et al. Prostate Cancer Foundation Retreat 2022; </a:t>
            </a:r>
            <a:r>
              <a:rPr lang="en-GB" dirty="0">
                <a:solidFill>
                  <a:schemeClr val="tx2"/>
                </a:solidFill>
              </a:rPr>
              <a:t>Fizazi K, et al. N Engl J Med 2023; 388: 719-32</a:t>
            </a:r>
            <a:endParaRPr lang="en-GB" dirty="0"/>
          </a:p>
        </p:txBody>
      </p:sp>
      <p:sp>
        <p:nvSpPr>
          <p:cNvPr id="7" name="TextBox 6">
            <a:extLst>
              <a:ext uri="{FF2B5EF4-FFF2-40B4-BE49-F238E27FC236}">
                <a16:creationId xmlns:a16="http://schemas.microsoft.com/office/drawing/2014/main" id="{5B520AAF-2F46-73A0-5100-264D5345F0F0}"/>
              </a:ext>
            </a:extLst>
          </p:cNvPr>
          <p:cNvSpPr txBox="1"/>
          <p:nvPr/>
        </p:nvSpPr>
        <p:spPr>
          <a:xfrm>
            <a:off x="1847528" y="5239595"/>
            <a:ext cx="6094902" cy="246221"/>
          </a:xfrm>
          <a:prstGeom prst="rect">
            <a:avLst/>
          </a:prstGeom>
          <a:noFill/>
        </p:spPr>
        <p:txBody>
          <a:bodyPr wrap="square">
            <a:spAutoFit/>
          </a:bodyPr>
          <a:lstStyle/>
          <a:p>
            <a:r>
              <a:rPr lang="en-GB" sz="1000" b="0" i="0" u="none" strike="noStrike" baseline="0" dirty="0">
                <a:solidFill>
                  <a:srgbClr val="000000"/>
                </a:solidFill>
                <a:latin typeface="Arial" panose="020B0604020202020204" pitchFamily="34" charset="0"/>
              </a:rPr>
              <a:t>Data maturity: 64% (258/405). The </a:t>
            </a:r>
            <a:r>
              <a:rPr lang="en-GB" sz="1000" b="0" i="1" u="none" strike="noStrike" baseline="0" dirty="0">
                <a:solidFill>
                  <a:srgbClr val="000000"/>
                </a:solidFill>
                <a:latin typeface="Arial" panose="020B0604020202020204" pitchFamily="34" charset="0"/>
              </a:rPr>
              <a:t>ATM </a:t>
            </a:r>
            <a:r>
              <a:rPr lang="en-GB" sz="1000" b="0" i="0" u="none" strike="noStrike" baseline="0" dirty="0">
                <a:solidFill>
                  <a:srgbClr val="000000"/>
                </a:solidFill>
                <a:latin typeface="Arial" panose="020B0604020202020204" pitchFamily="34" charset="0"/>
              </a:rPr>
              <a:t>subgroup completed enrolment in December 2019</a:t>
            </a:r>
            <a:endParaRPr lang="en-GB" sz="1000" dirty="0"/>
          </a:p>
        </p:txBody>
      </p:sp>
      <p:sp>
        <p:nvSpPr>
          <p:cNvPr id="9" name="object 34">
            <a:extLst>
              <a:ext uri="{FF2B5EF4-FFF2-40B4-BE49-F238E27FC236}">
                <a16:creationId xmlns:a16="http://schemas.microsoft.com/office/drawing/2014/main" id="{BC4C76EF-59AE-A240-8E48-0E397C7B9F4B}"/>
              </a:ext>
            </a:extLst>
          </p:cNvPr>
          <p:cNvSpPr txBox="1"/>
          <p:nvPr/>
        </p:nvSpPr>
        <p:spPr>
          <a:xfrm>
            <a:off x="30120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cxnSp>
        <p:nvCxnSpPr>
          <p:cNvPr id="12" name="Straight Connector 11">
            <a:extLst>
              <a:ext uri="{FF2B5EF4-FFF2-40B4-BE49-F238E27FC236}">
                <a16:creationId xmlns:a16="http://schemas.microsoft.com/office/drawing/2014/main" id="{FC2A3041-C9A6-7C41-B247-5D4BCA7A0EDB}"/>
              </a:ext>
            </a:extLst>
          </p:cNvPr>
          <p:cNvCxnSpPr/>
          <p:nvPr/>
        </p:nvCxnSpPr>
        <p:spPr>
          <a:xfrm>
            <a:off x="3054799" y="19430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909E88-B250-E04A-B350-467F7ED91B55}"/>
              </a:ext>
            </a:extLst>
          </p:cNvPr>
          <p:cNvCxnSpPr>
            <a:cxnSpLocks/>
          </p:cNvCxnSpPr>
          <p:nvPr/>
        </p:nvCxnSpPr>
        <p:spPr>
          <a:xfrm rot="16200000">
            <a:off x="30928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1B5A22B-53BC-C34D-B20D-1DE69683B7CD}"/>
              </a:ext>
            </a:extLst>
          </p:cNvPr>
          <p:cNvCxnSpPr>
            <a:cxnSpLocks/>
          </p:cNvCxnSpPr>
          <p:nvPr/>
        </p:nvCxnSpPr>
        <p:spPr>
          <a:xfrm flipV="1">
            <a:off x="3128899" y="1939925"/>
            <a:ext cx="0" cy="232198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29AB02E-1D13-BE42-9200-D079C2014C7B}"/>
              </a:ext>
            </a:extLst>
          </p:cNvPr>
          <p:cNvCxnSpPr/>
          <p:nvPr/>
        </p:nvCxnSpPr>
        <p:spPr>
          <a:xfrm>
            <a:off x="3054799" y="217485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5C4F0F8-C9E1-0F46-ADAF-E428E019648F}"/>
              </a:ext>
            </a:extLst>
          </p:cNvPr>
          <p:cNvCxnSpPr/>
          <p:nvPr/>
        </p:nvCxnSpPr>
        <p:spPr>
          <a:xfrm>
            <a:off x="3054799" y="24066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0101F07-B970-EE4D-992B-0681A6610DF7}"/>
              </a:ext>
            </a:extLst>
          </p:cNvPr>
          <p:cNvCxnSpPr/>
          <p:nvPr/>
        </p:nvCxnSpPr>
        <p:spPr>
          <a:xfrm>
            <a:off x="3054799" y="263840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40D25C7-CCB8-4F4E-B180-1DD3A2DA4CA4}"/>
              </a:ext>
            </a:extLst>
          </p:cNvPr>
          <p:cNvCxnSpPr/>
          <p:nvPr/>
        </p:nvCxnSpPr>
        <p:spPr>
          <a:xfrm>
            <a:off x="3054799" y="28701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D9D7D96-0910-E644-BC5B-37C59EE8687F}"/>
              </a:ext>
            </a:extLst>
          </p:cNvPr>
          <p:cNvCxnSpPr/>
          <p:nvPr/>
        </p:nvCxnSpPr>
        <p:spPr>
          <a:xfrm>
            <a:off x="3054799" y="310195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21E6F2E-70EA-3D49-AE88-E7D7A49BBE99}"/>
              </a:ext>
            </a:extLst>
          </p:cNvPr>
          <p:cNvCxnSpPr/>
          <p:nvPr/>
        </p:nvCxnSpPr>
        <p:spPr>
          <a:xfrm>
            <a:off x="3054799" y="33337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28F3FCA-5AB1-344C-B596-AFCADA03D18B}"/>
              </a:ext>
            </a:extLst>
          </p:cNvPr>
          <p:cNvCxnSpPr/>
          <p:nvPr/>
        </p:nvCxnSpPr>
        <p:spPr>
          <a:xfrm>
            <a:off x="3054799" y="356550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3A71373-2881-B54B-ACDF-963FABE03A27}"/>
              </a:ext>
            </a:extLst>
          </p:cNvPr>
          <p:cNvCxnSpPr/>
          <p:nvPr/>
        </p:nvCxnSpPr>
        <p:spPr>
          <a:xfrm>
            <a:off x="3054799" y="37972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0501409-1944-364B-8C4E-969491627F85}"/>
              </a:ext>
            </a:extLst>
          </p:cNvPr>
          <p:cNvCxnSpPr/>
          <p:nvPr/>
        </p:nvCxnSpPr>
        <p:spPr>
          <a:xfrm>
            <a:off x="3054799" y="402905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60A1990-BFB2-C747-A6B4-673AC8C2FA35}"/>
              </a:ext>
            </a:extLst>
          </p:cNvPr>
          <p:cNvCxnSpPr/>
          <p:nvPr/>
        </p:nvCxnSpPr>
        <p:spPr>
          <a:xfrm>
            <a:off x="3054799" y="42608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object 34">
            <a:extLst>
              <a:ext uri="{FF2B5EF4-FFF2-40B4-BE49-F238E27FC236}">
                <a16:creationId xmlns:a16="http://schemas.microsoft.com/office/drawing/2014/main" id="{8CF08A2B-A7D1-734F-8476-805C8779F439}"/>
              </a:ext>
            </a:extLst>
          </p:cNvPr>
          <p:cNvSpPr txBox="1"/>
          <p:nvPr/>
        </p:nvSpPr>
        <p:spPr>
          <a:xfrm>
            <a:off x="2755104" y="1824060"/>
            <a:ext cx="246380" cy="2543325"/>
          </a:xfrm>
          <a:prstGeom prst="rect">
            <a:avLst/>
          </a:prstGeom>
        </p:spPr>
        <p:txBody>
          <a:bodyPr vert="horz" wrap="square" lIns="0" tIns="0" rIns="0" bIns="0" rtlCol="0">
            <a:spAutoFit/>
          </a:bodyPr>
          <a:lstStyle/>
          <a:p>
            <a:pPr algn="r">
              <a:lnSpc>
                <a:spcPct val="145000"/>
              </a:lnSpc>
              <a:spcBef>
                <a:spcPts val="133"/>
              </a:spcBef>
            </a:pPr>
            <a:r>
              <a:rPr lang="en-GB" sz="1000" spc="-7" dirty="0">
                <a:latin typeface="Arial"/>
                <a:cs typeface="Arial"/>
              </a:rPr>
              <a:t>100</a:t>
            </a:r>
          </a:p>
          <a:p>
            <a:pPr algn="r">
              <a:lnSpc>
                <a:spcPct val="145000"/>
              </a:lnSpc>
              <a:spcBef>
                <a:spcPts val="133"/>
              </a:spcBef>
            </a:pPr>
            <a:r>
              <a:rPr lang="en-GB" sz="1000" spc="-7" dirty="0">
                <a:latin typeface="Arial"/>
                <a:cs typeface="Arial"/>
              </a:rPr>
              <a:t>90</a:t>
            </a:r>
          </a:p>
          <a:p>
            <a:pPr algn="r">
              <a:lnSpc>
                <a:spcPct val="145000"/>
              </a:lnSpc>
              <a:spcBef>
                <a:spcPts val="133"/>
              </a:spcBef>
            </a:pPr>
            <a:r>
              <a:rPr lang="en-GB" sz="1000" spc="-7" dirty="0">
                <a:latin typeface="Arial"/>
                <a:cs typeface="Arial"/>
              </a:rPr>
              <a:t>80</a:t>
            </a:r>
          </a:p>
          <a:p>
            <a:pPr algn="r">
              <a:lnSpc>
                <a:spcPct val="145000"/>
              </a:lnSpc>
              <a:spcBef>
                <a:spcPts val="133"/>
              </a:spcBef>
            </a:pPr>
            <a:r>
              <a:rPr lang="en-GB" sz="1000" spc="-7" dirty="0">
                <a:latin typeface="Arial"/>
                <a:cs typeface="Arial"/>
              </a:rPr>
              <a:t>70</a:t>
            </a:r>
          </a:p>
          <a:p>
            <a:pPr algn="r">
              <a:lnSpc>
                <a:spcPct val="145000"/>
              </a:lnSpc>
              <a:spcBef>
                <a:spcPts val="133"/>
              </a:spcBef>
            </a:pPr>
            <a:r>
              <a:rPr lang="en-GB" sz="1000" spc="-7" dirty="0">
                <a:latin typeface="Arial"/>
                <a:cs typeface="Arial"/>
              </a:rPr>
              <a:t>60</a:t>
            </a:r>
          </a:p>
          <a:p>
            <a:pPr algn="r">
              <a:lnSpc>
                <a:spcPct val="145000"/>
              </a:lnSpc>
              <a:spcBef>
                <a:spcPts val="133"/>
              </a:spcBef>
            </a:pPr>
            <a:r>
              <a:rPr lang="en-GB" sz="1000" spc="-7" dirty="0">
                <a:latin typeface="Arial"/>
                <a:cs typeface="Arial"/>
              </a:rPr>
              <a:t>50</a:t>
            </a:r>
          </a:p>
          <a:p>
            <a:pPr algn="r">
              <a:lnSpc>
                <a:spcPct val="145000"/>
              </a:lnSpc>
              <a:spcBef>
                <a:spcPts val="133"/>
              </a:spcBef>
            </a:pPr>
            <a:r>
              <a:rPr lang="en-GB" sz="1000" spc="-7" dirty="0">
                <a:latin typeface="Arial"/>
                <a:cs typeface="Arial"/>
              </a:rPr>
              <a:t>40</a:t>
            </a:r>
          </a:p>
          <a:p>
            <a:pPr algn="r">
              <a:lnSpc>
                <a:spcPct val="145000"/>
              </a:lnSpc>
              <a:spcBef>
                <a:spcPts val="133"/>
              </a:spcBef>
            </a:pPr>
            <a:r>
              <a:rPr lang="en-GB" sz="1000" spc="-7" dirty="0">
                <a:latin typeface="Arial"/>
                <a:cs typeface="Arial"/>
              </a:rPr>
              <a:t>30</a:t>
            </a:r>
          </a:p>
          <a:p>
            <a:pPr algn="r">
              <a:lnSpc>
                <a:spcPct val="145000"/>
              </a:lnSpc>
              <a:spcBef>
                <a:spcPts val="133"/>
              </a:spcBef>
            </a:pPr>
            <a:r>
              <a:rPr lang="en-GB" sz="1000" spc="-7" dirty="0">
                <a:latin typeface="Arial"/>
                <a:cs typeface="Arial"/>
              </a:rPr>
              <a:t>20</a:t>
            </a:r>
          </a:p>
          <a:p>
            <a:pPr algn="r">
              <a:lnSpc>
                <a:spcPct val="145000"/>
              </a:lnSpc>
              <a:spcBef>
                <a:spcPts val="133"/>
              </a:spcBef>
            </a:pPr>
            <a:r>
              <a:rPr lang="en-GB" sz="1000" spc="-7" dirty="0">
                <a:latin typeface="Arial"/>
                <a:cs typeface="Arial"/>
              </a:rPr>
              <a:t>10</a:t>
            </a:r>
          </a:p>
          <a:p>
            <a:pPr algn="r">
              <a:lnSpc>
                <a:spcPct val="145000"/>
              </a:lnSpc>
            </a:pPr>
            <a:r>
              <a:rPr lang="en-GB" sz="1000" spc="-7" dirty="0">
                <a:latin typeface="Arial"/>
                <a:cs typeface="Arial"/>
              </a:rPr>
              <a:t>0</a:t>
            </a:r>
            <a:endParaRPr lang="en-GB" sz="1000" dirty="0">
              <a:latin typeface="Arial"/>
              <a:cs typeface="Arial"/>
            </a:endParaRPr>
          </a:p>
        </p:txBody>
      </p:sp>
      <p:sp>
        <p:nvSpPr>
          <p:cNvPr id="30" name="object 34">
            <a:extLst>
              <a:ext uri="{FF2B5EF4-FFF2-40B4-BE49-F238E27FC236}">
                <a16:creationId xmlns:a16="http://schemas.microsoft.com/office/drawing/2014/main" id="{6AEE5CEB-72B1-5547-8FDE-0CC41B4BD93B}"/>
              </a:ext>
            </a:extLst>
          </p:cNvPr>
          <p:cNvSpPr txBox="1"/>
          <p:nvPr/>
        </p:nvSpPr>
        <p:spPr>
          <a:xfrm>
            <a:off x="33644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31" name="Straight Connector 30">
            <a:extLst>
              <a:ext uri="{FF2B5EF4-FFF2-40B4-BE49-F238E27FC236}">
                <a16:creationId xmlns:a16="http://schemas.microsoft.com/office/drawing/2014/main" id="{BAF60300-7895-754E-AE20-A9892AB46EDE}"/>
              </a:ext>
            </a:extLst>
          </p:cNvPr>
          <p:cNvCxnSpPr>
            <a:cxnSpLocks/>
          </p:cNvCxnSpPr>
          <p:nvPr/>
        </p:nvCxnSpPr>
        <p:spPr>
          <a:xfrm rot="16200000">
            <a:off x="34516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object 34">
            <a:extLst>
              <a:ext uri="{FF2B5EF4-FFF2-40B4-BE49-F238E27FC236}">
                <a16:creationId xmlns:a16="http://schemas.microsoft.com/office/drawing/2014/main" id="{66BBDB54-88BE-694B-831F-C2AAC18FA6F1}"/>
              </a:ext>
            </a:extLst>
          </p:cNvPr>
          <p:cNvSpPr txBox="1"/>
          <p:nvPr/>
        </p:nvSpPr>
        <p:spPr>
          <a:xfrm>
            <a:off x="37232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33" name="Straight Connector 32">
            <a:extLst>
              <a:ext uri="{FF2B5EF4-FFF2-40B4-BE49-F238E27FC236}">
                <a16:creationId xmlns:a16="http://schemas.microsoft.com/office/drawing/2014/main" id="{CF131763-9E76-0F4C-896D-A5FA3DD5F140}"/>
              </a:ext>
            </a:extLst>
          </p:cNvPr>
          <p:cNvCxnSpPr>
            <a:cxnSpLocks/>
          </p:cNvCxnSpPr>
          <p:nvPr/>
        </p:nvCxnSpPr>
        <p:spPr>
          <a:xfrm rot="16200000">
            <a:off x="38104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object 34">
            <a:extLst>
              <a:ext uri="{FF2B5EF4-FFF2-40B4-BE49-F238E27FC236}">
                <a16:creationId xmlns:a16="http://schemas.microsoft.com/office/drawing/2014/main" id="{46375F2B-AE1E-1A46-89A6-40A6F777ADD2}"/>
              </a:ext>
            </a:extLst>
          </p:cNvPr>
          <p:cNvSpPr txBox="1"/>
          <p:nvPr/>
        </p:nvSpPr>
        <p:spPr>
          <a:xfrm>
            <a:off x="47995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51" name="Straight Connector 50">
            <a:extLst>
              <a:ext uri="{FF2B5EF4-FFF2-40B4-BE49-F238E27FC236}">
                <a16:creationId xmlns:a16="http://schemas.microsoft.com/office/drawing/2014/main" id="{3CF98D5F-CCAA-DF43-A6A6-01271D02C981}"/>
              </a:ext>
            </a:extLst>
          </p:cNvPr>
          <p:cNvCxnSpPr>
            <a:cxnSpLocks/>
          </p:cNvCxnSpPr>
          <p:nvPr/>
        </p:nvCxnSpPr>
        <p:spPr>
          <a:xfrm rot="16200000">
            <a:off x="48867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object 34">
            <a:extLst>
              <a:ext uri="{FF2B5EF4-FFF2-40B4-BE49-F238E27FC236}">
                <a16:creationId xmlns:a16="http://schemas.microsoft.com/office/drawing/2014/main" id="{17C98517-176C-0C43-A420-78782897C226}"/>
              </a:ext>
            </a:extLst>
          </p:cNvPr>
          <p:cNvSpPr txBox="1"/>
          <p:nvPr/>
        </p:nvSpPr>
        <p:spPr>
          <a:xfrm>
            <a:off x="44376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53" name="Straight Connector 52">
            <a:extLst>
              <a:ext uri="{FF2B5EF4-FFF2-40B4-BE49-F238E27FC236}">
                <a16:creationId xmlns:a16="http://schemas.microsoft.com/office/drawing/2014/main" id="{0C91E24B-EDC2-A143-94EA-5C08BB50A1F5}"/>
              </a:ext>
            </a:extLst>
          </p:cNvPr>
          <p:cNvCxnSpPr>
            <a:cxnSpLocks/>
          </p:cNvCxnSpPr>
          <p:nvPr/>
        </p:nvCxnSpPr>
        <p:spPr>
          <a:xfrm rot="16200000">
            <a:off x="45248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object 34">
            <a:extLst>
              <a:ext uri="{FF2B5EF4-FFF2-40B4-BE49-F238E27FC236}">
                <a16:creationId xmlns:a16="http://schemas.microsoft.com/office/drawing/2014/main" id="{5629934C-0A95-0946-9B16-63561BD0A35B}"/>
              </a:ext>
            </a:extLst>
          </p:cNvPr>
          <p:cNvSpPr txBox="1"/>
          <p:nvPr/>
        </p:nvSpPr>
        <p:spPr>
          <a:xfrm>
            <a:off x="408520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55" name="Straight Connector 54">
            <a:extLst>
              <a:ext uri="{FF2B5EF4-FFF2-40B4-BE49-F238E27FC236}">
                <a16:creationId xmlns:a16="http://schemas.microsoft.com/office/drawing/2014/main" id="{F76B75DB-7B87-C840-B5F9-95D98C3AEA15}"/>
              </a:ext>
            </a:extLst>
          </p:cNvPr>
          <p:cNvCxnSpPr>
            <a:cxnSpLocks/>
          </p:cNvCxnSpPr>
          <p:nvPr/>
        </p:nvCxnSpPr>
        <p:spPr>
          <a:xfrm rot="16200000">
            <a:off x="41723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0AACD4A-26ED-574A-AD14-AEC9DABB66A1}"/>
              </a:ext>
            </a:extLst>
          </p:cNvPr>
          <p:cNvCxnSpPr>
            <a:cxnSpLocks/>
          </p:cNvCxnSpPr>
          <p:nvPr/>
        </p:nvCxnSpPr>
        <p:spPr>
          <a:xfrm>
            <a:off x="3121474" y="4260834"/>
            <a:ext cx="55272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object 47">
            <a:extLst>
              <a:ext uri="{FF2B5EF4-FFF2-40B4-BE49-F238E27FC236}">
                <a16:creationId xmlns:a16="http://schemas.microsoft.com/office/drawing/2014/main" id="{93F897D4-31AC-614A-8242-742EFE487E4C}"/>
              </a:ext>
            </a:extLst>
          </p:cNvPr>
          <p:cNvSpPr txBox="1"/>
          <p:nvPr/>
        </p:nvSpPr>
        <p:spPr>
          <a:xfrm rot="16200000">
            <a:off x="1596750" y="2984181"/>
            <a:ext cx="202012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rPFS by IRR (%)</a:t>
            </a:r>
            <a:endParaRPr lang="en-GB" sz="1200" dirty="0">
              <a:latin typeface="Arial"/>
              <a:cs typeface="Arial"/>
            </a:endParaRPr>
          </a:p>
        </p:txBody>
      </p:sp>
      <p:graphicFrame>
        <p:nvGraphicFramePr>
          <p:cNvPr id="58" name="Table 57">
            <a:extLst>
              <a:ext uri="{FF2B5EF4-FFF2-40B4-BE49-F238E27FC236}">
                <a16:creationId xmlns:a16="http://schemas.microsoft.com/office/drawing/2014/main" id="{AC18A08D-FEFA-FA4A-9A4C-FD0CE97CB339}"/>
              </a:ext>
            </a:extLst>
          </p:cNvPr>
          <p:cNvGraphicFramePr>
            <a:graphicFrameLocks noGrp="1"/>
          </p:cNvGraphicFramePr>
          <p:nvPr/>
        </p:nvGraphicFramePr>
        <p:xfrm>
          <a:off x="1916750" y="4689802"/>
          <a:ext cx="6795002" cy="493901"/>
        </p:xfrm>
        <a:graphic>
          <a:graphicData uri="http://schemas.openxmlformats.org/drawingml/2006/table">
            <a:tbl>
              <a:tblPr firstRow="1" bandRow="1">
                <a:tableStyleId>{5C22544A-7EE6-4342-B048-85BDC9FD1C3A}</a:tableStyleId>
              </a:tblPr>
              <a:tblGrid>
                <a:gridCol w="1082906">
                  <a:extLst>
                    <a:ext uri="{9D8B030D-6E8A-4147-A177-3AD203B41FA5}">
                      <a16:colId xmlns:a16="http://schemas.microsoft.com/office/drawing/2014/main" val="3323329763"/>
                    </a:ext>
                  </a:extLst>
                </a:gridCol>
                <a:gridCol w="357006">
                  <a:extLst>
                    <a:ext uri="{9D8B030D-6E8A-4147-A177-3AD203B41FA5}">
                      <a16:colId xmlns:a16="http://schemas.microsoft.com/office/drawing/2014/main" val="408059994"/>
                    </a:ext>
                  </a:extLst>
                </a:gridCol>
                <a:gridCol w="357006">
                  <a:extLst>
                    <a:ext uri="{9D8B030D-6E8A-4147-A177-3AD203B41FA5}">
                      <a16:colId xmlns:a16="http://schemas.microsoft.com/office/drawing/2014/main" val="2557283146"/>
                    </a:ext>
                  </a:extLst>
                </a:gridCol>
                <a:gridCol w="357006">
                  <a:extLst>
                    <a:ext uri="{9D8B030D-6E8A-4147-A177-3AD203B41FA5}">
                      <a16:colId xmlns:a16="http://schemas.microsoft.com/office/drawing/2014/main" val="1154317406"/>
                    </a:ext>
                  </a:extLst>
                </a:gridCol>
                <a:gridCol w="357006">
                  <a:extLst>
                    <a:ext uri="{9D8B030D-6E8A-4147-A177-3AD203B41FA5}">
                      <a16:colId xmlns:a16="http://schemas.microsoft.com/office/drawing/2014/main" val="177527199"/>
                    </a:ext>
                  </a:extLst>
                </a:gridCol>
                <a:gridCol w="357006">
                  <a:extLst>
                    <a:ext uri="{9D8B030D-6E8A-4147-A177-3AD203B41FA5}">
                      <a16:colId xmlns:a16="http://schemas.microsoft.com/office/drawing/2014/main" val="72955028"/>
                    </a:ext>
                  </a:extLst>
                </a:gridCol>
                <a:gridCol w="357006">
                  <a:extLst>
                    <a:ext uri="{9D8B030D-6E8A-4147-A177-3AD203B41FA5}">
                      <a16:colId xmlns:a16="http://schemas.microsoft.com/office/drawing/2014/main" val="3724242838"/>
                    </a:ext>
                  </a:extLst>
                </a:gridCol>
                <a:gridCol w="357006">
                  <a:extLst>
                    <a:ext uri="{9D8B030D-6E8A-4147-A177-3AD203B41FA5}">
                      <a16:colId xmlns:a16="http://schemas.microsoft.com/office/drawing/2014/main" val="1520814001"/>
                    </a:ext>
                  </a:extLst>
                </a:gridCol>
                <a:gridCol w="357006">
                  <a:extLst>
                    <a:ext uri="{9D8B030D-6E8A-4147-A177-3AD203B41FA5}">
                      <a16:colId xmlns:a16="http://schemas.microsoft.com/office/drawing/2014/main" val="2050497977"/>
                    </a:ext>
                  </a:extLst>
                </a:gridCol>
                <a:gridCol w="357006">
                  <a:extLst>
                    <a:ext uri="{9D8B030D-6E8A-4147-A177-3AD203B41FA5}">
                      <a16:colId xmlns:a16="http://schemas.microsoft.com/office/drawing/2014/main" val="2382064866"/>
                    </a:ext>
                  </a:extLst>
                </a:gridCol>
                <a:gridCol w="357006">
                  <a:extLst>
                    <a:ext uri="{9D8B030D-6E8A-4147-A177-3AD203B41FA5}">
                      <a16:colId xmlns:a16="http://schemas.microsoft.com/office/drawing/2014/main" val="3222638193"/>
                    </a:ext>
                  </a:extLst>
                </a:gridCol>
                <a:gridCol w="357006">
                  <a:extLst>
                    <a:ext uri="{9D8B030D-6E8A-4147-A177-3AD203B41FA5}">
                      <a16:colId xmlns:a16="http://schemas.microsoft.com/office/drawing/2014/main" val="2114427876"/>
                    </a:ext>
                  </a:extLst>
                </a:gridCol>
                <a:gridCol w="357006">
                  <a:extLst>
                    <a:ext uri="{9D8B030D-6E8A-4147-A177-3AD203B41FA5}">
                      <a16:colId xmlns:a16="http://schemas.microsoft.com/office/drawing/2014/main" val="2442413547"/>
                    </a:ext>
                  </a:extLst>
                </a:gridCol>
                <a:gridCol w="357006">
                  <a:extLst>
                    <a:ext uri="{9D8B030D-6E8A-4147-A177-3AD203B41FA5}">
                      <a16:colId xmlns:a16="http://schemas.microsoft.com/office/drawing/2014/main" val="2980931754"/>
                    </a:ext>
                  </a:extLst>
                </a:gridCol>
                <a:gridCol w="357006">
                  <a:extLst>
                    <a:ext uri="{9D8B030D-6E8A-4147-A177-3AD203B41FA5}">
                      <a16:colId xmlns:a16="http://schemas.microsoft.com/office/drawing/2014/main" val="2327486401"/>
                    </a:ext>
                  </a:extLst>
                </a:gridCol>
                <a:gridCol w="357006">
                  <a:extLst>
                    <a:ext uri="{9D8B030D-6E8A-4147-A177-3AD203B41FA5}">
                      <a16:colId xmlns:a16="http://schemas.microsoft.com/office/drawing/2014/main" val="3850995287"/>
                    </a:ext>
                  </a:extLst>
                </a:gridCol>
                <a:gridCol w="357006">
                  <a:extLst>
                    <a:ext uri="{9D8B030D-6E8A-4147-A177-3AD203B41FA5}">
                      <a16:colId xmlns:a16="http://schemas.microsoft.com/office/drawing/2014/main" val="553822352"/>
                    </a:ext>
                  </a:extLst>
                </a:gridCol>
              </a:tblGrid>
              <a:tr h="158061">
                <a:tc gridSpan="17">
                  <a:txBody>
                    <a:bodyPr/>
                    <a:lstStyle/>
                    <a:p>
                      <a:r>
                        <a:rPr lang="en-US" sz="900" dirty="0">
                          <a:solidFill>
                            <a:schemeClr val="tx1"/>
                          </a:solidFill>
                          <a:latin typeface="Arial" panose="020B0604020202020204" pitchFamily="34" charset="0"/>
                          <a:cs typeface="Arial" panose="020B0604020202020204" pitchFamily="34" charset="0"/>
                        </a:rPr>
                        <a:t>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14207239"/>
                  </a:ext>
                </a:extLst>
              </a:tr>
              <a:tr h="167920">
                <a:tc>
                  <a:txBody>
                    <a:bodyPr/>
                    <a:lstStyle/>
                    <a:p>
                      <a:r>
                        <a:rPr lang="en-US" sz="800" b="1" dirty="0">
                          <a:solidFill>
                            <a:schemeClr val="tx2"/>
                          </a:solidFill>
                          <a:latin typeface="Arial" panose="020B0604020202020204" pitchFamily="34" charset="0"/>
                          <a:cs typeface="Arial" panose="020B0604020202020204" pitchFamily="34" charset="0"/>
                        </a:rPr>
                        <a:t>Rucaparib</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270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220 (29)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155 (68)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99 (108)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61 (135)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46 (142)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31 (150)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19 (156)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15 (158)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12 (160)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9 (161)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7 (162)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4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0 (164)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870269"/>
                  </a:ext>
                </a:extLst>
              </a:tr>
              <a:tr h="167920">
                <a:tc>
                  <a:txBody>
                    <a:bodyPr/>
                    <a:lstStyle/>
                    <a:p>
                      <a:r>
                        <a:rPr lang="en-US" sz="800" b="1" dirty="0">
                          <a:solidFill>
                            <a:schemeClr val="accent1"/>
                          </a:solidFill>
                          <a:latin typeface="Arial" panose="020B0604020202020204" pitchFamily="34" charset="0"/>
                          <a:cs typeface="Arial" panose="020B0604020202020204" pitchFamily="34" charset="0"/>
                        </a:rPr>
                        <a:t>Physician’s choice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135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97 (25)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58 (56)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28 (74)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13 (88)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6 (91)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4 (92)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 (93)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1 (93)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800" spc="-50" baseline="0" dirty="0">
                          <a:solidFill>
                            <a:schemeClr val="tx1"/>
                          </a:solidFill>
                          <a:latin typeface="Arial" panose="020B0604020202020204" pitchFamily="34" charset="0"/>
                          <a:cs typeface="Arial" panose="020B0604020202020204" pitchFamily="34" charset="0"/>
                        </a:rPr>
                        <a:t>0 (94)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8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842853"/>
                  </a:ext>
                </a:extLst>
              </a:tr>
            </a:tbl>
          </a:graphicData>
        </a:graphic>
      </p:graphicFrame>
      <p:sp>
        <p:nvSpPr>
          <p:cNvPr id="59" name="object 34">
            <a:extLst>
              <a:ext uri="{FF2B5EF4-FFF2-40B4-BE49-F238E27FC236}">
                <a16:creationId xmlns:a16="http://schemas.microsoft.com/office/drawing/2014/main" id="{7736F4C8-B217-9B4E-BA5F-DBA6C8E15781}"/>
              </a:ext>
            </a:extLst>
          </p:cNvPr>
          <p:cNvSpPr txBox="1"/>
          <p:nvPr/>
        </p:nvSpPr>
        <p:spPr>
          <a:xfrm>
            <a:off x="3415284" y="3925359"/>
            <a:ext cx="1609090" cy="289823"/>
          </a:xfrm>
          <a:prstGeom prst="rect">
            <a:avLst/>
          </a:prstGeom>
        </p:spPr>
        <p:txBody>
          <a:bodyPr vert="horz" wrap="square" lIns="0" tIns="0" rIns="0" bIns="0" rtlCol="0">
            <a:spAutoFit/>
          </a:bodyPr>
          <a:lstStyle/>
          <a:p>
            <a:pPr>
              <a:spcBef>
                <a:spcPts val="133"/>
              </a:spcBef>
            </a:pPr>
            <a:r>
              <a:rPr lang="en-GB" sz="900" spc="-7" dirty="0">
                <a:solidFill>
                  <a:schemeClr val="tx2"/>
                </a:solidFill>
                <a:latin typeface="Arial"/>
                <a:cs typeface="Arial"/>
              </a:rPr>
              <a:t>Rucaparib</a:t>
            </a:r>
          </a:p>
          <a:p>
            <a:pPr>
              <a:spcBef>
                <a:spcPts val="133"/>
              </a:spcBef>
            </a:pPr>
            <a:r>
              <a:rPr lang="en-GB" sz="900" dirty="0">
                <a:solidFill>
                  <a:schemeClr val="accent1"/>
                </a:solidFill>
                <a:latin typeface="Arial" panose="020B0604020202020204" pitchFamily="34" charset="0"/>
                <a:cs typeface="Arial" panose="020B0604020202020204" pitchFamily="34" charset="0"/>
              </a:rPr>
              <a:t>Physician’s choice</a:t>
            </a:r>
            <a:endParaRPr lang="en-GB" sz="900" spc="-7" dirty="0">
              <a:latin typeface="Arial"/>
              <a:cs typeface="Arial"/>
            </a:endParaRPr>
          </a:p>
        </p:txBody>
      </p:sp>
      <p:cxnSp>
        <p:nvCxnSpPr>
          <p:cNvPr id="60" name="Straight Connector 59">
            <a:extLst>
              <a:ext uri="{FF2B5EF4-FFF2-40B4-BE49-F238E27FC236}">
                <a16:creationId xmlns:a16="http://schemas.microsoft.com/office/drawing/2014/main" id="{7FE3734E-886D-E945-81FA-A6968F2BF8AC}"/>
              </a:ext>
            </a:extLst>
          </p:cNvPr>
          <p:cNvCxnSpPr>
            <a:cxnSpLocks/>
          </p:cNvCxnSpPr>
          <p:nvPr/>
        </p:nvCxnSpPr>
        <p:spPr>
          <a:xfrm>
            <a:off x="3210374" y="4012236"/>
            <a:ext cx="15375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C7AA8A8-3F01-7347-B77E-C6CDB0117DB3}"/>
              </a:ext>
            </a:extLst>
          </p:cNvPr>
          <p:cNvCxnSpPr>
            <a:cxnSpLocks/>
          </p:cNvCxnSpPr>
          <p:nvPr/>
        </p:nvCxnSpPr>
        <p:spPr>
          <a:xfrm>
            <a:off x="3210374" y="4148761"/>
            <a:ext cx="15375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object 47">
            <a:extLst>
              <a:ext uri="{FF2B5EF4-FFF2-40B4-BE49-F238E27FC236}">
                <a16:creationId xmlns:a16="http://schemas.microsoft.com/office/drawing/2014/main" id="{43FB23B3-E626-B547-9FF9-26B153B4B9E4}"/>
              </a:ext>
            </a:extLst>
          </p:cNvPr>
          <p:cNvSpPr txBox="1"/>
          <p:nvPr/>
        </p:nvSpPr>
        <p:spPr>
          <a:xfrm>
            <a:off x="5173912" y="4513026"/>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a:t>
            </a:r>
            <a:endParaRPr lang="en-GB" sz="1200" dirty="0">
              <a:latin typeface="Arial"/>
              <a:cs typeface="Arial"/>
            </a:endParaRPr>
          </a:p>
        </p:txBody>
      </p:sp>
      <p:sp>
        <p:nvSpPr>
          <p:cNvPr id="26" name="object 34">
            <a:extLst>
              <a:ext uri="{FF2B5EF4-FFF2-40B4-BE49-F238E27FC236}">
                <a16:creationId xmlns:a16="http://schemas.microsoft.com/office/drawing/2014/main" id="{76988F4A-29A8-5345-B309-C574FA8E8001}"/>
              </a:ext>
            </a:extLst>
          </p:cNvPr>
          <p:cNvSpPr txBox="1"/>
          <p:nvPr/>
        </p:nvSpPr>
        <p:spPr>
          <a:xfrm>
            <a:off x="83809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45</a:t>
            </a:r>
            <a:endParaRPr lang="en-GB" sz="1000" dirty="0">
              <a:latin typeface="Arial"/>
              <a:cs typeface="Arial"/>
            </a:endParaRPr>
          </a:p>
        </p:txBody>
      </p:sp>
      <p:cxnSp>
        <p:nvCxnSpPr>
          <p:cNvPr id="27" name="Straight Connector 26">
            <a:extLst>
              <a:ext uri="{FF2B5EF4-FFF2-40B4-BE49-F238E27FC236}">
                <a16:creationId xmlns:a16="http://schemas.microsoft.com/office/drawing/2014/main" id="{B910DAAE-5D79-DA40-9669-25F79D0C60A4}"/>
              </a:ext>
            </a:extLst>
          </p:cNvPr>
          <p:cNvCxnSpPr>
            <a:cxnSpLocks/>
          </p:cNvCxnSpPr>
          <p:nvPr/>
        </p:nvCxnSpPr>
        <p:spPr>
          <a:xfrm rot="16200000">
            <a:off x="84681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bject 34">
            <a:extLst>
              <a:ext uri="{FF2B5EF4-FFF2-40B4-BE49-F238E27FC236}">
                <a16:creationId xmlns:a16="http://schemas.microsoft.com/office/drawing/2014/main" id="{FC8FA2A0-C948-9D43-982A-BD2141B5A7BB}"/>
              </a:ext>
            </a:extLst>
          </p:cNvPr>
          <p:cNvSpPr txBox="1"/>
          <p:nvPr/>
        </p:nvSpPr>
        <p:spPr>
          <a:xfrm>
            <a:off x="80285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42</a:t>
            </a:r>
            <a:endParaRPr lang="en-GB" sz="1000" dirty="0">
              <a:latin typeface="Arial"/>
              <a:cs typeface="Arial"/>
            </a:endParaRPr>
          </a:p>
        </p:txBody>
      </p:sp>
      <p:cxnSp>
        <p:nvCxnSpPr>
          <p:cNvPr id="29" name="Straight Connector 28">
            <a:extLst>
              <a:ext uri="{FF2B5EF4-FFF2-40B4-BE49-F238E27FC236}">
                <a16:creationId xmlns:a16="http://schemas.microsoft.com/office/drawing/2014/main" id="{0A4BFDA1-78E0-0942-AD01-202739B5E84F}"/>
              </a:ext>
            </a:extLst>
          </p:cNvPr>
          <p:cNvCxnSpPr>
            <a:cxnSpLocks/>
          </p:cNvCxnSpPr>
          <p:nvPr/>
        </p:nvCxnSpPr>
        <p:spPr>
          <a:xfrm rot="16200000">
            <a:off x="81157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bject 34">
            <a:extLst>
              <a:ext uri="{FF2B5EF4-FFF2-40B4-BE49-F238E27FC236}">
                <a16:creationId xmlns:a16="http://schemas.microsoft.com/office/drawing/2014/main" id="{41C3DEE2-862C-4348-B068-6E109E094BBE}"/>
              </a:ext>
            </a:extLst>
          </p:cNvPr>
          <p:cNvSpPr txBox="1"/>
          <p:nvPr/>
        </p:nvSpPr>
        <p:spPr>
          <a:xfrm>
            <a:off x="76634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39</a:t>
            </a:r>
            <a:endParaRPr lang="en-GB" sz="1000" dirty="0">
              <a:latin typeface="Arial"/>
              <a:cs typeface="Arial"/>
            </a:endParaRPr>
          </a:p>
        </p:txBody>
      </p:sp>
      <p:cxnSp>
        <p:nvCxnSpPr>
          <p:cNvPr id="35" name="Straight Connector 34">
            <a:extLst>
              <a:ext uri="{FF2B5EF4-FFF2-40B4-BE49-F238E27FC236}">
                <a16:creationId xmlns:a16="http://schemas.microsoft.com/office/drawing/2014/main" id="{560FF1B5-AB56-C44A-B0A6-B79F7B76F016}"/>
              </a:ext>
            </a:extLst>
          </p:cNvPr>
          <p:cNvCxnSpPr>
            <a:cxnSpLocks/>
          </p:cNvCxnSpPr>
          <p:nvPr/>
        </p:nvCxnSpPr>
        <p:spPr>
          <a:xfrm rot="16200000">
            <a:off x="77506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object 34">
            <a:extLst>
              <a:ext uri="{FF2B5EF4-FFF2-40B4-BE49-F238E27FC236}">
                <a16:creationId xmlns:a16="http://schemas.microsoft.com/office/drawing/2014/main" id="{25B22FDE-7B6A-C94B-83CD-DC66E80A9361}"/>
              </a:ext>
            </a:extLst>
          </p:cNvPr>
          <p:cNvSpPr txBox="1"/>
          <p:nvPr/>
        </p:nvSpPr>
        <p:spPr>
          <a:xfrm>
            <a:off x="730148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37" name="Straight Connector 36">
            <a:extLst>
              <a:ext uri="{FF2B5EF4-FFF2-40B4-BE49-F238E27FC236}">
                <a16:creationId xmlns:a16="http://schemas.microsoft.com/office/drawing/2014/main" id="{07B1F965-5481-4540-AD5B-07D94D7393BB}"/>
              </a:ext>
            </a:extLst>
          </p:cNvPr>
          <p:cNvCxnSpPr>
            <a:cxnSpLocks/>
          </p:cNvCxnSpPr>
          <p:nvPr/>
        </p:nvCxnSpPr>
        <p:spPr>
          <a:xfrm rot="16200000">
            <a:off x="738867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object 34">
            <a:extLst>
              <a:ext uri="{FF2B5EF4-FFF2-40B4-BE49-F238E27FC236}">
                <a16:creationId xmlns:a16="http://schemas.microsoft.com/office/drawing/2014/main" id="{E7B148BD-A4D1-DF48-A00A-6A19ABFCC657}"/>
              </a:ext>
            </a:extLst>
          </p:cNvPr>
          <p:cNvSpPr txBox="1"/>
          <p:nvPr/>
        </p:nvSpPr>
        <p:spPr>
          <a:xfrm>
            <a:off x="695540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39" name="Straight Connector 38">
            <a:extLst>
              <a:ext uri="{FF2B5EF4-FFF2-40B4-BE49-F238E27FC236}">
                <a16:creationId xmlns:a16="http://schemas.microsoft.com/office/drawing/2014/main" id="{FE1FC353-BA8F-6549-B6ED-35C00DC48A00}"/>
              </a:ext>
            </a:extLst>
          </p:cNvPr>
          <p:cNvCxnSpPr>
            <a:cxnSpLocks/>
          </p:cNvCxnSpPr>
          <p:nvPr/>
        </p:nvCxnSpPr>
        <p:spPr>
          <a:xfrm rot="16200000">
            <a:off x="70425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bject 34">
            <a:extLst>
              <a:ext uri="{FF2B5EF4-FFF2-40B4-BE49-F238E27FC236}">
                <a16:creationId xmlns:a16="http://schemas.microsoft.com/office/drawing/2014/main" id="{96A0C8DB-4258-4648-B840-97DD01356D49}"/>
              </a:ext>
            </a:extLst>
          </p:cNvPr>
          <p:cNvSpPr txBox="1"/>
          <p:nvPr/>
        </p:nvSpPr>
        <p:spPr>
          <a:xfrm>
            <a:off x="65966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41" name="Straight Connector 40">
            <a:extLst>
              <a:ext uri="{FF2B5EF4-FFF2-40B4-BE49-F238E27FC236}">
                <a16:creationId xmlns:a16="http://schemas.microsoft.com/office/drawing/2014/main" id="{18425545-CBC5-2B4D-9F01-88B315B3894C}"/>
              </a:ext>
            </a:extLst>
          </p:cNvPr>
          <p:cNvCxnSpPr>
            <a:cxnSpLocks/>
          </p:cNvCxnSpPr>
          <p:nvPr/>
        </p:nvCxnSpPr>
        <p:spPr>
          <a:xfrm rot="16200000">
            <a:off x="66838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object 34">
            <a:extLst>
              <a:ext uri="{FF2B5EF4-FFF2-40B4-BE49-F238E27FC236}">
                <a16:creationId xmlns:a16="http://schemas.microsoft.com/office/drawing/2014/main" id="{6716E29D-5F03-8648-8FE4-500F8C8489CF}"/>
              </a:ext>
            </a:extLst>
          </p:cNvPr>
          <p:cNvSpPr txBox="1"/>
          <p:nvPr/>
        </p:nvSpPr>
        <p:spPr>
          <a:xfrm>
            <a:off x="62378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43" name="Straight Connector 42">
            <a:extLst>
              <a:ext uri="{FF2B5EF4-FFF2-40B4-BE49-F238E27FC236}">
                <a16:creationId xmlns:a16="http://schemas.microsoft.com/office/drawing/2014/main" id="{8535C011-2918-C945-AA78-4AA4399EA287}"/>
              </a:ext>
            </a:extLst>
          </p:cNvPr>
          <p:cNvCxnSpPr>
            <a:cxnSpLocks/>
          </p:cNvCxnSpPr>
          <p:nvPr/>
        </p:nvCxnSpPr>
        <p:spPr>
          <a:xfrm rot="16200000">
            <a:off x="63250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object 34">
            <a:extLst>
              <a:ext uri="{FF2B5EF4-FFF2-40B4-BE49-F238E27FC236}">
                <a16:creationId xmlns:a16="http://schemas.microsoft.com/office/drawing/2014/main" id="{18D15BBC-BFDE-8248-A3DF-0B97FCC1DC63}"/>
              </a:ext>
            </a:extLst>
          </p:cNvPr>
          <p:cNvSpPr txBox="1"/>
          <p:nvPr/>
        </p:nvSpPr>
        <p:spPr>
          <a:xfrm>
            <a:off x="588225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45" name="Straight Connector 44">
            <a:extLst>
              <a:ext uri="{FF2B5EF4-FFF2-40B4-BE49-F238E27FC236}">
                <a16:creationId xmlns:a16="http://schemas.microsoft.com/office/drawing/2014/main" id="{B1B56449-5F7A-4046-980F-487B99E63656}"/>
              </a:ext>
            </a:extLst>
          </p:cNvPr>
          <p:cNvCxnSpPr>
            <a:cxnSpLocks/>
          </p:cNvCxnSpPr>
          <p:nvPr/>
        </p:nvCxnSpPr>
        <p:spPr>
          <a:xfrm rot="16200000">
            <a:off x="596944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object 34">
            <a:extLst>
              <a:ext uri="{FF2B5EF4-FFF2-40B4-BE49-F238E27FC236}">
                <a16:creationId xmlns:a16="http://schemas.microsoft.com/office/drawing/2014/main" id="{A8522459-3D30-FC4C-BA5C-AA2B93A18824}"/>
              </a:ext>
            </a:extLst>
          </p:cNvPr>
          <p:cNvSpPr txBox="1"/>
          <p:nvPr/>
        </p:nvSpPr>
        <p:spPr>
          <a:xfrm>
            <a:off x="5507609"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47" name="Straight Connector 46">
            <a:extLst>
              <a:ext uri="{FF2B5EF4-FFF2-40B4-BE49-F238E27FC236}">
                <a16:creationId xmlns:a16="http://schemas.microsoft.com/office/drawing/2014/main" id="{C1397A0D-2BC9-F044-BBF4-3B99BE796257}"/>
              </a:ext>
            </a:extLst>
          </p:cNvPr>
          <p:cNvCxnSpPr>
            <a:cxnSpLocks/>
          </p:cNvCxnSpPr>
          <p:nvPr/>
        </p:nvCxnSpPr>
        <p:spPr>
          <a:xfrm rot="16200000">
            <a:off x="5594799"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object 34">
            <a:extLst>
              <a:ext uri="{FF2B5EF4-FFF2-40B4-BE49-F238E27FC236}">
                <a16:creationId xmlns:a16="http://schemas.microsoft.com/office/drawing/2014/main" id="{F85796C9-1847-2542-96C6-88533F3552C7}"/>
              </a:ext>
            </a:extLst>
          </p:cNvPr>
          <p:cNvSpPr txBox="1"/>
          <p:nvPr/>
        </p:nvSpPr>
        <p:spPr>
          <a:xfrm>
            <a:off x="5161534" y="433493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49" name="Straight Connector 48">
            <a:extLst>
              <a:ext uri="{FF2B5EF4-FFF2-40B4-BE49-F238E27FC236}">
                <a16:creationId xmlns:a16="http://schemas.microsoft.com/office/drawing/2014/main" id="{54ADFEBF-0923-6340-A2A7-21AEAC9B4F31}"/>
              </a:ext>
            </a:extLst>
          </p:cNvPr>
          <p:cNvCxnSpPr>
            <a:cxnSpLocks/>
          </p:cNvCxnSpPr>
          <p:nvPr/>
        </p:nvCxnSpPr>
        <p:spPr>
          <a:xfrm rot="16200000">
            <a:off x="5248724" y="429893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63" name="Table 62">
            <a:extLst>
              <a:ext uri="{FF2B5EF4-FFF2-40B4-BE49-F238E27FC236}">
                <a16:creationId xmlns:a16="http://schemas.microsoft.com/office/drawing/2014/main" id="{A11EAECB-036E-B24C-8D4A-C81B3E287522}"/>
              </a:ext>
            </a:extLst>
          </p:cNvPr>
          <p:cNvGraphicFramePr>
            <a:graphicFrameLocks noGrp="1"/>
          </p:cNvGraphicFramePr>
          <p:nvPr>
            <p:extLst>
              <p:ext uri="{D42A27DB-BD31-4B8C-83A1-F6EECF244321}">
                <p14:modId xmlns:p14="http://schemas.microsoft.com/office/powerpoint/2010/main" val="145718716"/>
              </p:ext>
            </p:extLst>
          </p:nvPr>
        </p:nvGraphicFramePr>
        <p:xfrm>
          <a:off x="6366711" y="1944106"/>
          <a:ext cx="3183967" cy="1012680"/>
        </p:xfrm>
        <a:graphic>
          <a:graphicData uri="http://schemas.openxmlformats.org/drawingml/2006/table">
            <a:tbl>
              <a:tblPr firstRow="1" bandRow="1">
                <a:tableStyleId>{5C22544A-7EE6-4342-B048-85BDC9FD1C3A}</a:tableStyleId>
              </a:tblPr>
              <a:tblGrid>
                <a:gridCol w="1413985">
                  <a:extLst>
                    <a:ext uri="{9D8B030D-6E8A-4147-A177-3AD203B41FA5}">
                      <a16:colId xmlns:a16="http://schemas.microsoft.com/office/drawing/2014/main" val="1256442069"/>
                    </a:ext>
                  </a:extLst>
                </a:gridCol>
                <a:gridCol w="920995">
                  <a:extLst>
                    <a:ext uri="{9D8B030D-6E8A-4147-A177-3AD203B41FA5}">
                      <a16:colId xmlns:a16="http://schemas.microsoft.com/office/drawing/2014/main" val="3362937906"/>
                    </a:ext>
                  </a:extLst>
                </a:gridCol>
                <a:gridCol w="848987">
                  <a:extLst>
                    <a:ext uri="{9D8B030D-6E8A-4147-A177-3AD203B41FA5}">
                      <a16:colId xmlns:a16="http://schemas.microsoft.com/office/drawing/2014/main" val="3272691983"/>
                    </a:ext>
                  </a:extLst>
                </a:gridCol>
              </a:tblGrid>
              <a:tr h="0">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Median, mo.</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0">
                <a:tc>
                  <a:txBody>
                    <a:bodyPr/>
                    <a:lstStyle/>
                    <a:p>
                      <a:pPr>
                        <a:lnSpc>
                          <a:spcPct val="90000"/>
                        </a:lnSpc>
                      </a:pPr>
                      <a:r>
                        <a:rPr lang="en-US" sz="1000" b="1" dirty="0">
                          <a:solidFill>
                            <a:schemeClr val="tx2"/>
                          </a:solidFill>
                          <a:latin typeface="Arial" panose="020B0604020202020204" pitchFamily="34" charset="0"/>
                          <a:cs typeface="Arial" panose="020B0604020202020204" pitchFamily="34" charset="0"/>
                        </a:rPr>
                        <a:t>Rucaparib</a:t>
                      </a:r>
                    </a:p>
                  </a:txBody>
                  <a:tcPr marT="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10.2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8.3-11.2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0">
                <a:tc>
                  <a:txBody>
                    <a:bodyPr/>
                    <a:lstStyle/>
                    <a:p>
                      <a:pPr>
                        <a:lnSpc>
                          <a:spcPct val="90000"/>
                        </a:lnSpc>
                      </a:pPr>
                      <a:r>
                        <a:rPr lang="en-US" sz="1000" b="1" dirty="0">
                          <a:solidFill>
                            <a:schemeClr val="accent1"/>
                          </a:solidFill>
                          <a:latin typeface="Arial" panose="020B0604020202020204" pitchFamily="34" charset="0"/>
                          <a:cs typeface="Arial" panose="020B0604020202020204" pitchFamily="34" charset="0"/>
                        </a:rPr>
                        <a:t>Physician’s choice</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5.6-8.2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0605782"/>
                  </a:ext>
                </a:extLst>
              </a:tr>
              <a:tr h="0">
                <a:tc gridSpan="3">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Log-rank p=0.0003</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HR (95% CI): 0.61 (0.47-0.80)</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0" marR="0" marT="0" marB="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553352"/>
                  </a:ext>
                </a:extLst>
              </a:tr>
            </a:tbl>
          </a:graphicData>
        </a:graphic>
      </p:graphicFrame>
      <p:pic>
        <p:nvPicPr>
          <p:cNvPr id="62" name="Graphic 61">
            <a:extLst>
              <a:ext uri="{FF2B5EF4-FFF2-40B4-BE49-F238E27FC236}">
                <a16:creationId xmlns:a16="http://schemas.microsoft.com/office/drawing/2014/main" id="{81D4CB39-07EE-14CA-861B-9A4F5DE5AD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7149" y="1898100"/>
            <a:ext cx="5339612" cy="2365354"/>
          </a:xfrm>
          <a:prstGeom prst="rect">
            <a:avLst/>
          </a:prstGeom>
        </p:spPr>
      </p:pic>
    </p:spTree>
    <p:extLst>
      <p:ext uri="{BB962C8B-B14F-4D97-AF65-F5344CB8AC3E}">
        <p14:creationId xmlns:p14="http://schemas.microsoft.com/office/powerpoint/2010/main" val="234875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6F3B64-8F11-1239-DAB2-49DEFDD8CB29}"/>
              </a:ext>
            </a:extLst>
          </p:cNvPr>
          <p:cNvSpPr>
            <a:spLocks noGrp="1"/>
          </p:cNvSpPr>
          <p:nvPr>
            <p:ph type="title"/>
          </p:nvPr>
        </p:nvSpPr>
        <p:spPr/>
        <p:txBody>
          <a:bodyPr>
            <a:noAutofit/>
          </a:bodyPr>
          <a:lstStyle/>
          <a:p>
            <a:r>
              <a:rPr lang="en-GB" dirty="0"/>
              <a:t>Triton3: rucaparib improves </a:t>
            </a:r>
            <a:r>
              <a:rPr lang="en-GB" cap="none" dirty="0"/>
              <a:t>r</a:t>
            </a:r>
            <a:r>
              <a:rPr lang="en-GB" dirty="0"/>
              <a:t>PFS vs physician’s choice in </a:t>
            </a:r>
            <a:r>
              <a:rPr lang="en-GB" i="1" dirty="0"/>
              <a:t>BRCA</a:t>
            </a:r>
            <a:r>
              <a:rPr lang="en-GB" dirty="0"/>
              <a:t> subgroup</a:t>
            </a:r>
            <a:br>
              <a:rPr lang="en-GB" dirty="0"/>
            </a:br>
            <a:endParaRPr lang="en-GB" dirty="0"/>
          </a:p>
        </p:txBody>
      </p:sp>
      <p:sp>
        <p:nvSpPr>
          <p:cNvPr id="5" name="Content Placeholder 4">
            <a:extLst>
              <a:ext uri="{FF2B5EF4-FFF2-40B4-BE49-F238E27FC236}">
                <a16:creationId xmlns:a16="http://schemas.microsoft.com/office/drawing/2014/main" id="{40043DC3-285C-6F25-F024-3CFC43A6B3B8}"/>
              </a:ext>
            </a:extLst>
          </p:cNvPr>
          <p:cNvSpPr>
            <a:spLocks noGrp="1"/>
          </p:cNvSpPr>
          <p:nvPr>
            <p:ph sz="quarter" idx="15"/>
          </p:nvPr>
        </p:nvSpPr>
        <p:spPr>
          <a:xfrm>
            <a:off x="620183" y="6243396"/>
            <a:ext cx="10444369" cy="365125"/>
          </a:xfrm>
        </p:spPr>
        <p:txBody>
          <a:bodyPr/>
          <a:lstStyle/>
          <a:p>
            <a:r>
              <a:rPr lang="en-GB" altLang="en-US" dirty="0">
                <a:solidFill>
                  <a:schemeClr val="tx2"/>
                </a:solidFill>
              </a:rPr>
              <a:t>ATM, ataxia telangiectasia mutated; </a:t>
            </a:r>
            <a:r>
              <a:rPr lang="en-GB" dirty="0">
                <a:solidFill>
                  <a:schemeClr val="tx2"/>
                </a:solidFill>
              </a:rPr>
              <a:t>BRCA1/2, breast cancer gene 1/2; CI, confidence interval; HR, hazard ratio; IRR, independent radiology review; mo., months; rPFS, radiographic progression-free survival</a:t>
            </a:r>
          </a:p>
          <a:p>
            <a:r>
              <a:rPr lang="en-GB" dirty="0">
                <a:solidFill>
                  <a:schemeClr val="tx2"/>
                </a:solidFill>
              </a:rPr>
              <a:t>Bryce AL, et al. Prostate Cancer Foundation Retreat 2022; Fizazi K, et al. N Engl J Med 2023; 388: 719-32</a:t>
            </a:r>
          </a:p>
        </p:txBody>
      </p:sp>
      <p:sp>
        <p:nvSpPr>
          <p:cNvPr id="4" name="Slide Number Placeholder 3">
            <a:extLst>
              <a:ext uri="{FF2B5EF4-FFF2-40B4-BE49-F238E27FC236}">
                <a16:creationId xmlns:a16="http://schemas.microsoft.com/office/drawing/2014/main" id="{8528A8AA-160B-AD96-1364-75D8C90A7326}"/>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
        <p:nvSpPr>
          <p:cNvPr id="6" name="TextBox 5">
            <a:extLst>
              <a:ext uri="{FF2B5EF4-FFF2-40B4-BE49-F238E27FC236}">
                <a16:creationId xmlns:a16="http://schemas.microsoft.com/office/drawing/2014/main" id="{FEB6E0BA-4E56-D940-61FF-E9A9BCB4ABBB}"/>
              </a:ext>
            </a:extLst>
          </p:cNvPr>
          <p:cNvSpPr txBox="1"/>
          <p:nvPr/>
        </p:nvSpPr>
        <p:spPr>
          <a:xfrm>
            <a:off x="542121" y="5434482"/>
            <a:ext cx="5379570" cy="246221"/>
          </a:xfrm>
          <a:prstGeom prst="rect">
            <a:avLst/>
          </a:prstGeom>
          <a:noFill/>
        </p:spPr>
        <p:txBody>
          <a:bodyPr wrap="square">
            <a:spAutoFit/>
          </a:bodyPr>
          <a:lstStyle/>
          <a:p>
            <a:r>
              <a:rPr lang="en-GB" sz="1000" b="0" i="0" u="none" strike="noStrike" baseline="0" dirty="0">
                <a:solidFill>
                  <a:srgbClr val="000000"/>
                </a:solidFill>
                <a:latin typeface="Arial" panose="020B0604020202020204" pitchFamily="34" charset="0"/>
              </a:rPr>
              <a:t>Data maturity: 60% (182/302). </a:t>
            </a:r>
            <a:endParaRPr lang="en-GB" sz="1000" dirty="0">
              <a:solidFill>
                <a:srgbClr val="000000"/>
              </a:solidFill>
              <a:latin typeface="Arial" panose="020B0604020202020204" pitchFamily="34" charset="0"/>
            </a:endParaRPr>
          </a:p>
        </p:txBody>
      </p:sp>
      <p:sp>
        <p:nvSpPr>
          <p:cNvPr id="9" name="TextBox 8">
            <a:extLst>
              <a:ext uri="{FF2B5EF4-FFF2-40B4-BE49-F238E27FC236}">
                <a16:creationId xmlns:a16="http://schemas.microsoft.com/office/drawing/2014/main" id="{495F4CD3-F238-BD2F-7D0B-0E6F4D227DFB}"/>
              </a:ext>
            </a:extLst>
          </p:cNvPr>
          <p:cNvSpPr txBox="1"/>
          <p:nvPr/>
        </p:nvSpPr>
        <p:spPr>
          <a:xfrm>
            <a:off x="6456040" y="5434482"/>
            <a:ext cx="5399202" cy="246221"/>
          </a:xfrm>
          <a:prstGeom prst="rect">
            <a:avLst/>
          </a:prstGeom>
          <a:noFill/>
        </p:spPr>
        <p:txBody>
          <a:bodyPr wrap="square">
            <a:spAutoFit/>
          </a:bodyPr>
          <a:lstStyle/>
          <a:p>
            <a:r>
              <a:rPr lang="en-GB" sz="1000" b="0" i="0" u="none" strike="noStrike" baseline="0" dirty="0">
                <a:latin typeface="Arial" panose="020B0604020202020204" pitchFamily="34" charset="0"/>
              </a:rPr>
              <a:t>Data maturity: 74% (76/103). The </a:t>
            </a:r>
            <a:r>
              <a:rPr lang="en-GB" sz="1000" b="0" i="1" u="none" strike="noStrike" baseline="0" dirty="0">
                <a:latin typeface="Arial" panose="020B0604020202020204" pitchFamily="34" charset="0"/>
              </a:rPr>
              <a:t>ATM </a:t>
            </a:r>
            <a:r>
              <a:rPr lang="en-GB" sz="1000" b="0" i="0" u="none" strike="noStrike" baseline="0" dirty="0">
                <a:latin typeface="Arial" panose="020B0604020202020204" pitchFamily="34" charset="0"/>
              </a:rPr>
              <a:t>subgroup completed enrolment in December 2019</a:t>
            </a:r>
            <a:endParaRPr lang="en-GB" sz="1000" dirty="0"/>
          </a:p>
        </p:txBody>
      </p:sp>
      <p:sp>
        <p:nvSpPr>
          <p:cNvPr id="12" name="Rectangle 11">
            <a:extLst>
              <a:ext uri="{FF2B5EF4-FFF2-40B4-BE49-F238E27FC236}">
                <a16:creationId xmlns:a16="http://schemas.microsoft.com/office/drawing/2014/main" id="{C6D09223-CA59-7748-931E-6991E5D2F5FA}"/>
              </a:ext>
            </a:extLst>
          </p:cNvPr>
          <p:cNvSpPr/>
          <p:nvPr/>
        </p:nvSpPr>
        <p:spPr>
          <a:xfrm>
            <a:off x="242771" y="1375143"/>
            <a:ext cx="11706457" cy="406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4AB11D-0D7A-474A-A717-0BB131DF800E}"/>
              </a:ext>
            </a:extLst>
          </p:cNvPr>
          <p:cNvSpPr txBox="1"/>
          <p:nvPr/>
        </p:nvSpPr>
        <p:spPr>
          <a:xfrm>
            <a:off x="808805" y="1296806"/>
            <a:ext cx="5238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rPFS by IRR in the </a:t>
            </a:r>
            <a:r>
              <a:rPr kumimoji="0" lang="en-GB" sz="2000" b="1" i="1"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BRCA </a:t>
            </a:r>
            <a:r>
              <a:rPr kumimoji="0" lang="en-GB" sz="2000" b="1" i="0" u="none" strike="noStrike" kern="1200" cap="none" spc="0" normalizeH="0" baseline="0" dirty="0">
                <a:ln>
                  <a:noFill/>
                </a:ln>
                <a:solidFill>
                  <a:schemeClr val="accent1"/>
                </a:solidFill>
                <a:effectLst/>
                <a:uLnTx/>
                <a:uFillTx/>
                <a:latin typeface="Arial" panose="020B0604020202020204" pitchFamily="34" charset="0"/>
                <a:ea typeface="ヒラギノ角ゴ ProN W3"/>
                <a:cs typeface="Arial" panose="020B0604020202020204" pitchFamily="34" charset="0"/>
              </a:rPr>
              <a:t>subgroup</a:t>
            </a:r>
          </a:p>
        </p:txBody>
      </p:sp>
      <p:sp>
        <p:nvSpPr>
          <p:cNvPr id="20" name="TextBox 19">
            <a:extLst>
              <a:ext uri="{FF2B5EF4-FFF2-40B4-BE49-F238E27FC236}">
                <a16:creationId xmlns:a16="http://schemas.microsoft.com/office/drawing/2014/main" id="{9415C915-4589-E246-A1B5-7A2F20FE7681}"/>
              </a:ext>
            </a:extLst>
          </p:cNvPr>
          <p:cNvSpPr txBox="1"/>
          <p:nvPr/>
        </p:nvSpPr>
        <p:spPr>
          <a:xfrm>
            <a:off x="6683637" y="1231112"/>
            <a:ext cx="5238206" cy="400110"/>
          </a:xfrm>
          <a:prstGeom prst="rect">
            <a:avLst/>
          </a:prstGeom>
          <a:noFill/>
        </p:spPr>
        <p:txBody>
          <a:bodyPr wrap="square" rtlCol="0">
            <a:spAutoFit/>
          </a:bodyPr>
          <a:lstStyle/>
          <a:p>
            <a:pPr lvl="0" algn="ctr" defTabSz="914400">
              <a:defRPr/>
            </a:pPr>
            <a:r>
              <a:rPr lang="en-GB" sz="2000" b="1" dirty="0">
                <a:solidFill>
                  <a:schemeClr val="accent1"/>
                </a:solidFill>
                <a:latin typeface="Arial" panose="020B0604020202020204" pitchFamily="34" charset="0"/>
                <a:ea typeface="ヒラギノ角ゴ ProN W3"/>
                <a:cs typeface="Arial" panose="020B0604020202020204" pitchFamily="34" charset="0"/>
              </a:rPr>
              <a:t>rPFS by IRR in the </a:t>
            </a:r>
            <a:r>
              <a:rPr lang="en-GB" sz="2000" b="1" i="1" dirty="0">
                <a:solidFill>
                  <a:schemeClr val="accent1"/>
                </a:solidFill>
                <a:latin typeface="Arial" panose="020B0604020202020204" pitchFamily="34" charset="0"/>
                <a:ea typeface="ヒラギノ角ゴ ProN W3"/>
                <a:cs typeface="Arial" panose="020B0604020202020204" pitchFamily="34" charset="0"/>
              </a:rPr>
              <a:t>ATM </a:t>
            </a:r>
            <a:r>
              <a:rPr lang="en-GB" sz="2000" b="1" dirty="0">
                <a:solidFill>
                  <a:schemeClr val="accent1"/>
                </a:solidFill>
                <a:latin typeface="Arial" panose="020B0604020202020204" pitchFamily="34" charset="0"/>
                <a:ea typeface="ヒラギノ角ゴ ProN W3"/>
                <a:cs typeface="Arial" panose="020B0604020202020204" pitchFamily="34" charset="0"/>
              </a:rPr>
              <a:t>subgroup</a:t>
            </a:r>
          </a:p>
        </p:txBody>
      </p:sp>
      <p:sp>
        <p:nvSpPr>
          <p:cNvPr id="26" name="object 34">
            <a:extLst>
              <a:ext uri="{FF2B5EF4-FFF2-40B4-BE49-F238E27FC236}">
                <a16:creationId xmlns:a16="http://schemas.microsoft.com/office/drawing/2014/main" id="{4E8A98DF-B70B-0B47-BE57-79E66F377C8F}"/>
              </a:ext>
            </a:extLst>
          </p:cNvPr>
          <p:cNvSpPr txBox="1"/>
          <p:nvPr/>
        </p:nvSpPr>
        <p:spPr>
          <a:xfrm>
            <a:off x="11958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sp>
        <p:nvSpPr>
          <p:cNvPr id="27" name="object 47">
            <a:extLst>
              <a:ext uri="{FF2B5EF4-FFF2-40B4-BE49-F238E27FC236}">
                <a16:creationId xmlns:a16="http://schemas.microsoft.com/office/drawing/2014/main" id="{D8E9249F-7849-1247-B39E-3D59A743C9A8}"/>
              </a:ext>
            </a:extLst>
          </p:cNvPr>
          <p:cNvSpPr txBox="1"/>
          <p:nvPr/>
        </p:nvSpPr>
        <p:spPr>
          <a:xfrm>
            <a:off x="2951323" y="4460148"/>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a:t>
            </a:r>
            <a:endParaRPr lang="en-GB" sz="1200" dirty="0">
              <a:latin typeface="Arial"/>
              <a:cs typeface="Arial"/>
            </a:endParaRPr>
          </a:p>
        </p:txBody>
      </p:sp>
      <p:cxnSp>
        <p:nvCxnSpPr>
          <p:cNvPr id="28" name="Straight Connector 27">
            <a:extLst>
              <a:ext uri="{FF2B5EF4-FFF2-40B4-BE49-F238E27FC236}">
                <a16:creationId xmlns:a16="http://schemas.microsoft.com/office/drawing/2014/main" id="{81AAD241-DAE1-F64C-B919-5A338B6D5205}"/>
              </a:ext>
            </a:extLst>
          </p:cNvPr>
          <p:cNvCxnSpPr/>
          <p:nvPr/>
        </p:nvCxnSpPr>
        <p:spPr>
          <a:xfrm>
            <a:off x="1238610" y="226776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72586D8-5511-6147-9D1C-FD1A06C6C82E}"/>
              </a:ext>
            </a:extLst>
          </p:cNvPr>
          <p:cNvCxnSpPr>
            <a:cxnSpLocks/>
          </p:cNvCxnSpPr>
          <p:nvPr/>
        </p:nvCxnSpPr>
        <p:spPr>
          <a:xfrm rot="16200000">
            <a:off x="12767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74D7CE4-B7DF-554A-8A61-844B807B657E}"/>
              </a:ext>
            </a:extLst>
          </p:cNvPr>
          <p:cNvCxnSpPr>
            <a:cxnSpLocks/>
          </p:cNvCxnSpPr>
          <p:nvPr/>
        </p:nvCxnSpPr>
        <p:spPr>
          <a:xfrm flipV="1">
            <a:off x="1312710" y="2260600"/>
            <a:ext cx="0" cy="19862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B8504FC-C478-864D-AA9C-3357CD3FDC62}"/>
              </a:ext>
            </a:extLst>
          </p:cNvPr>
          <p:cNvCxnSpPr/>
          <p:nvPr/>
        </p:nvCxnSpPr>
        <p:spPr>
          <a:xfrm>
            <a:off x="1238610" y="246557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33F6DD2-A4C1-A447-9313-A526825D7CDF}"/>
              </a:ext>
            </a:extLst>
          </p:cNvPr>
          <p:cNvCxnSpPr/>
          <p:nvPr/>
        </p:nvCxnSpPr>
        <p:spPr>
          <a:xfrm>
            <a:off x="1238610" y="266337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2577E3A-A29C-394D-AF68-C3C922E033AA}"/>
              </a:ext>
            </a:extLst>
          </p:cNvPr>
          <p:cNvCxnSpPr/>
          <p:nvPr/>
        </p:nvCxnSpPr>
        <p:spPr>
          <a:xfrm>
            <a:off x="1238610" y="286117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3A0CC42-1F72-F844-AC92-6449675F1CAD}"/>
              </a:ext>
            </a:extLst>
          </p:cNvPr>
          <p:cNvCxnSpPr/>
          <p:nvPr/>
        </p:nvCxnSpPr>
        <p:spPr>
          <a:xfrm>
            <a:off x="1238610" y="305898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FAC0691-F16A-0546-A8D2-A9396F9F1246}"/>
              </a:ext>
            </a:extLst>
          </p:cNvPr>
          <p:cNvCxnSpPr/>
          <p:nvPr/>
        </p:nvCxnSpPr>
        <p:spPr>
          <a:xfrm>
            <a:off x="1238610" y="32567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82A7561-AE75-644B-B26E-9BD6B416EEEE}"/>
              </a:ext>
            </a:extLst>
          </p:cNvPr>
          <p:cNvCxnSpPr/>
          <p:nvPr/>
        </p:nvCxnSpPr>
        <p:spPr>
          <a:xfrm>
            <a:off x="1238610" y="345458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AD16CBF-C5B7-074A-B5E1-A1A6FA94E91B}"/>
              </a:ext>
            </a:extLst>
          </p:cNvPr>
          <p:cNvCxnSpPr/>
          <p:nvPr/>
        </p:nvCxnSpPr>
        <p:spPr>
          <a:xfrm>
            <a:off x="1238610" y="365239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5ED4AC30-2F14-AA45-83DA-3575795DD4B9}"/>
              </a:ext>
            </a:extLst>
          </p:cNvPr>
          <p:cNvCxnSpPr/>
          <p:nvPr/>
        </p:nvCxnSpPr>
        <p:spPr>
          <a:xfrm>
            <a:off x="1238610" y="385019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03239E9-37A8-A244-A426-170986CF2EF9}"/>
              </a:ext>
            </a:extLst>
          </p:cNvPr>
          <p:cNvCxnSpPr/>
          <p:nvPr/>
        </p:nvCxnSpPr>
        <p:spPr>
          <a:xfrm>
            <a:off x="1238610" y="404799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B8948A-1BA9-BF4B-9E83-E01A99F8130A}"/>
              </a:ext>
            </a:extLst>
          </p:cNvPr>
          <p:cNvCxnSpPr/>
          <p:nvPr/>
        </p:nvCxnSpPr>
        <p:spPr>
          <a:xfrm>
            <a:off x="1238610" y="42457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object 34">
            <a:extLst>
              <a:ext uri="{FF2B5EF4-FFF2-40B4-BE49-F238E27FC236}">
                <a16:creationId xmlns:a16="http://schemas.microsoft.com/office/drawing/2014/main" id="{EDD3DCC3-ACBD-CB41-9FC8-1776A33EEC93}"/>
              </a:ext>
            </a:extLst>
          </p:cNvPr>
          <p:cNvSpPr txBox="1"/>
          <p:nvPr/>
        </p:nvSpPr>
        <p:spPr>
          <a:xfrm>
            <a:off x="938915" y="2177320"/>
            <a:ext cx="246380" cy="2208746"/>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100</a:t>
            </a:r>
          </a:p>
          <a:p>
            <a:pPr algn="r">
              <a:lnSpc>
                <a:spcPct val="121000"/>
              </a:lnSpc>
              <a:spcBef>
                <a:spcPts val="133"/>
              </a:spcBef>
            </a:pPr>
            <a:r>
              <a:rPr lang="en-GB" sz="1000" spc="-7" dirty="0">
                <a:latin typeface="Arial"/>
                <a:cs typeface="Arial"/>
              </a:rPr>
              <a:t>90</a:t>
            </a:r>
          </a:p>
          <a:p>
            <a:pPr algn="r">
              <a:lnSpc>
                <a:spcPct val="121000"/>
              </a:lnSpc>
              <a:spcBef>
                <a:spcPts val="133"/>
              </a:spcBef>
            </a:pPr>
            <a:r>
              <a:rPr lang="en-GB" sz="1000" spc="-7" dirty="0">
                <a:latin typeface="Arial"/>
                <a:cs typeface="Arial"/>
              </a:rPr>
              <a:t>80</a:t>
            </a:r>
          </a:p>
          <a:p>
            <a:pPr algn="r">
              <a:lnSpc>
                <a:spcPct val="121000"/>
              </a:lnSpc>
              <a:spcBef>
                <a:spcPts val="133"/>
              </a:spcBef>
            </a:pPr>
            <a:r>
              <a:rPr lang="en-GB" sz="1000" spc="-7" dirty="0">
                <a:latin typeface="Arial"/>
                <a:cs typeface="Arial"/>
              </a:rPr>
              <a:t>70</a:t>
            </a:r>
          </a:p>
          <a:p>
            <a:pPr algn="r">
              <a:lnSpc>
                <a:spcPct val="121000"/>
              </a:lnSpc>
              <a:spcBef>
                <a:spcPts val="133"/>
              </a:spcBef>
            </a:pPr>
            <a:r>
              <a:rPr lang="en-GB" sz="1000" spc="-7" dirty="0">
                <a:latin typeface="Arial"/>
                <a:cs typeface="Arial"/>
              </a:rPr>
              <a:t>60</a:t>
            </a:r>
          </a:p>
          <a:p>
            <a:pPr algn="r">
              <a:lnSpc>
                <a:spcPct val="121000"/>
              </a:lnSpc>
              <a:spcBef>
                <a:spcPts val="133"/>
              </a:spcBef>
            </a:pPr>
            <a:r>
              <a:rPr lang="en-GB" sz="1000" spc="-7" dirty="0">
                <a:latin typeface="Arial"/>
                <a:cs typeface="Arial"/>
              </a:rPr>
              <a:t>50</a:t>
            </a:r>
          </a:p>
          <a:p>
            <a:pPr algn="r">
              <a:lnSpc>
                <a:spcPct val="121000"/>
              </a:lnSpc>
              <a:spcBef>
                <a:spcPts val="133"/>
              </a:spcBef>
            </a:pPr>
            <a:r>
              <a:rPr lang="en-GB" sz="1000" spc="-7" dirty="0">
                <a:latin typeface="Arial"/>
                <a:cs typeface="Arial"/>
              </a:rPr>
              <a:t>40</a:t>
            </a:r>
          </a:p>
          <a:p>
            <a:pPr algn="r">
              <a:lnSpc>
                <a:spcPct val="121000"/>
              </a:lnSpc>
              <a:spcBef>
                <a:spcPts val="133"/>
              </a:spcBef>
            </a:pPr>
            <a:r>
              <a:rPr lang="en-GB" sz="1000" spc="-7" dirty="0">
                <a:latin typeface="Arial"/>
                <a:cs typeface="Arial"/>
              </a:rPr>
              <a:t>30</a:t>
            </a:r>
          </a:p>
          <a:p>
            <a:pPr algn="r">
              <a:lnSpc>
                <a:spcPct val="121000"/>
              </a:lnSpc>
              <a:spcBef>
                <a:spcPts val="133"/>
              </a:spcBef>
            </a:pPr>
            <a:r>
              <a:rPr lang="en-GB" sz="1000" spc="-7" dirty="0">
                <a:latin typeface="Arial"/>
                <a:cs typeface="Arial"/>
              </a:rPr>
              <a:t>20</a:t>
            </a:r>
          </a:p>
          <a:p>
            <a:pPr algn="r">
              <a:lnSpc>
                <a:spcPct val="121000"/>
              </a:lnSpc>
              <a:spcBef>
                <a:spcPts val="133"/>
              </a:spcBef>
            </a:pPr>
            <a:r>
              <a:rPr lang="en-GB" sz="1000" spc="-7" dirty="0">
                <a:latin typeface="Arial"/>
                <a:cs typeface="Arial"/>
              </a:rPr>
              <a:t>10</a:t>
            </a:r>
          </a:p>
          <a:p>
            <a:pPr algn="r">
              <a:lnSpc>
                <a:spcPct val="121000"/>
              </a:lnSpc>
              <a:spcBef>
                <a:spcPts val="133"/>
              </a:spcBef>
            </a:pPr>
            <a:r>
              <a:rPr lang="en-GB" sz="1000" spc="-7" dirty="0">
                <a:latin typeface="Arial"/>
                <a:cs typeface="Arial"/>
              </a:rPr>
              <a:t>0</a:t>
            </a:r>
            <a:endParaRPr lang="en-GB" sz="1000" dirty="0">
              <a:latin typeface="Arial"/>
              <a:cs typeface="Arial"/>
            </a:endParaRPr>
          </a:p>
        </p:txBody>
      </p:sp>
      <p:sp>
        <p:nvSpPr>
          <p:cNvPr id="42" name="object 34">
            <a:extLst>
              <a:ext uri="{FF2B5EF4-FFF2-40B4-BE49-F238E27FC236}">
                <a16:creationId xmlns:a16="http://schemas.microsoft.com/office/drawing/2014/main" id="{AA97B2A2-4D66-9F4C-86CE-9A4D62E86119}"/>
              </a:ext>
            </a:extLst>
          </p:cNvPr>
          <p:cNvSpPr txBox="1"/>
          <p:nvPr/>
        </p:nvSpPr>
        <p:spPr>
          <a:xfrm>
            <a:off x="576152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45</a:t>
            </a:r>
            <a:endParaRPr lang="en-GB" sz="1000" dirty="0">
              <a:latin typeface="Arial"/>
              <a:cs typeface="Arial"/>
            </a:endParaRPr>
          </a:p>
        </p:txBody>
      </p:sp>
      <p:cxnSp>
        <p:nvCxnSpPr>
          <p:cNvPr id="43" name="Straight Connector 42">
            <a:extLst>
              <a:ext uri="{FF2B5EF4-FFF2-40B4-BE49-F238E27FC236}">
                <a16:creationId xmlns:a16="http://schemas.microsoft.com/office/drawing/2014/main" id="{635A29FB-D5E2-9843-8407-40FECB74FDFB}"/>
              </a:ext>
            </a:extLst>
          </p:cNvPr>
          <p:cNvCxnSpPr>
            <a:cxnSpLocks/>
          </p:cNvCxnSpPr>
          <p:nvPr/>
        </p:nvCxnSpPr>
        <p:spPr>
          <a:xfrm rot="16200000">
            <a:off x="58487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object 34">
            <a:extLst>
              <a:ext uri="{FF2B5EF4-FFF2-40B4-BE49-F238E27FC236}">
                <a16:creationId xmlns:a16="http://schemas.microsoft.com/office/drawing/2014/main" id="{FA22DB05-F3AB-4848-8597-EA767EE2255C}"/>
              </a:ext>
            </a:extLst>
          </p:cNvPr>
          <p:cNvSpPr txBox="1"/>
          <p:nvPr/>
        </p:nvSpPr>
        <p:spPr>
          <a:xfrm>
            <a:off x="54630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42</a:t>
            </a:r>
            <a:endParaRPr lang="en-GB" sz="1000" dirty="0">
              <a:latin typeface="Arial"/>
              <a:cs typeface="Arial"/>
            </a:endParaRPr>
          </a:p>
        </p:txBody>
      </p:sp>
      <p:cxnSp>
        <p:nvCxnSpPr>
          <p:cNvPr id="45" name="Straight Connector 44">
            <a:extLst>
              <a:ext uri="{FF2B5EF4-FFF2-40B4-BE49-F238E27FC236}">
                <a16:creationId xmlns:a16="http://schemas.microsoft.com/office/drawing/2014/main" id="{1333F39A-3B12-9841-83FE-364D1365FA25}"/>
              </a:ext>
            </a:extLst>
          </p:cNvPr>
          <p:cNvCxnSpPr>
            <a:cxnSpLocks/>
          </p:cNvCxnSpPr>
          <p:nvPr/>
        </p:nvCxnSpPr>
        <p:spPr>
          <a:xfrm rot="16200000">
            <a:off x="555026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object 34">
            <a:extLst>
              <a:ext uri="{FF2B5EF4-FFF2-40B4-BE49-F238E27FC236}">
                <a16:creationId xmlns:a16="http://schemas.microsoft.com/office/drawing/2014/main" id="{E18E0FF2-EEFD-FE45-9277-8CF31A0D884E}"/>
              </a:ext>
            </a:extLst>
          </p:cNvPr>
          <p:cNvSpPr txBox="1"/>
          <p:nvPr/>
        </p:nvSpPr>
        <p:spPr>
          <a:xfrm>
            <a:off x="149432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47" name="Straight Connector 46">
            <a:extLst>
              <a:ext uri="{FF2B5EF4-FFF2-40B4-BE49-F238E27FC236}">
                <a16:creationId xmlns:a16="http://schemas.microsoft.com/office/drawing/2014/main" id="{ED924F4B-2417-0A4D-B64B-A3A3FBB53EB9}"/>
              </a:ext>
            </a:extLst>
          </p:cNvPr>
          <p:cNvCxnSpPr>
            <a:cxnSpLocks/>
          </p:cNvCxnSpPr>
          <p:nvPr/>
        </p:nvCxnSpPr>
        <p:spPr>
          <a:xfrm rot="16200000">
            <a:off x="15815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object 34">
            <a:extLst>
              <a:ext uri="{FF2B5EF4-FFF2-40B4-BE49-F238E27FC236}">
                <a16:creationId xmlns:a16="http://schemas.microsoft.com/office/drawing/2014/main" id="{0D093177-956F-9340-BA90-571254D33AE0}"/>
              </a:ext>
            </a:extLst>
          </p:cNvPr>
          <p:cNvSpPr txBox="1"/>
          <p:nvPr/>
        </p:nvSpPr>
        <p:spPr>
          <a:xfrm>
            <a:off x="18022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51" name="Straight Connector 50">
            <a:extLst>
              <a:ext uri="{FF2B5EF4-FFF2-40B4-BE49-F238E27FC236}">
                <a16:creationId xmlns:a16="http://schemas.microsoft.com/office/drawing/2014/main" id="{7DD8E6C9-7054-C747-BD62-2F3766FB20FD}"/>
              </a:ext>
            </a:extLst>
          </p:cNvPr>
          <p:cNvCxnSpPr>
            <a:cxnSpLocks/>
          </p:cNvCxnSpPr>
          <p:nvPr/>
        </p:nvCxnSpPr>
        <p:spPr>
          <a:xfrm rot="16200000">
            <a:off x="18894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object 34">
            <a:extLst>
              <a:ext uri="{FF2B5EF4-FFF2-40B4-BE49-F238E27FC236}">
                <a16:creationId xmlns:a16="http://schemas.microsoft.com/office/drawing/2014/main" id="{7D749564-71D6-FD4A-BF7C-38EAC02CE361}"/>
              </a:ext>
            </a:extLst>
          </p:cNvPr>
          <p:cNvSpPr txBox="1"/>
          <p:nvPr/>
        </p:nvSpPr>
        <p:spPr>
          <a:xfrm>
            <a:off x="515192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39</a:t>
            </a:r>
            <a:endParaRPr lang="en-GB" sz="1000" dirty="0">
              <a:latin typeface="Arial"/>
              <a:cs typeface="Arial"/>
            </a:endParaRPr>
          </a:p>
        </p:txBody>
      </p:sp>
      <p:cxnSp>
        <p:nvCxnSpPr>
          <p:cNvPr id="53" name="Straight Connector 52">
            <a:extLst>
              <a:ext uri="{FF2B5EF4-FFF2-40B4-BE49-F238E27FC236}">
                <a16:creationId xmlns:a16="http://schemas.microsoft.com/office/drawing/2014/main" id="{B73D1F52-7670-E64E-AE17-A1A8199447CA}"/>
              </a:ext>
            </a:extLst>
          </p:cNvPr>
          <p:cNvCxnSpPr>
            <a:cxnSpLocks/>
          </p:cNvCxnSpPr>
          <p:nvPr/>
        </p:nvCxnSpPr>
        <p:spPr>
          <a:xfrm rot="16200000">
            <a:off x="523911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object 34">
            <a:extLst>
              <a:ext uri="{FF2B5EF4-FFF2-40B4-BE49-F238E27FC236}">
                <a16:creationId xmlns:a16="http://schemas.microsoft.com/office/drawing/2014/main" id="{60A36A74-D11F-3649-92AB-76D3F3AE0D66}"/>
              </a:ext>
            </a:extLst>
          </p:cNvPr>
          <p:cNvSpPr txBox="1"/>
          <p:nvPr/>
        </p:nvSpPr>
        <p:spPr>
          <a:xfrm>
            <a:off x="48439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55" name="Straight Connector 54">
            <a:extLst>
              <a:ext uri="{FF2B5EF4-FFF2-40B4-BE49-F238E27FC236}">
                <a16:creationId xmlns:a16="http://schemas.microsoft.com/office/drawing/2014/main" id="{C84EB5B0-A966-0541-9C85-95FD68C00ADE}"/>
              </a:ext>
            </a:extLst>
          </p:cNvPr>
          <p:cNvCxnSpPr>
            <a:cxnSpLocks/>
          </p:cNvCxnSpPr>
          <p:nvPr/>
        </p:nvCxnSpPr>
        <p:spPr>
          <a:xfrm rot="16200000">
            <a:off x="49311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object 34">
            <a:extLst>
              <a:ext uri="{FF2B5EF4-FFF2-40B4-BE49-F238E27FC236}">
                <a16:creationId xmlns:a16="http://schemas.microsoft.com/office/drawing/2014/main" id="{D35CFBD5-5FAA-0D48-9F26-1680F0AB7A3D}"/>
              </a:ext>
            </a:extLst>
          </p:cNvPr>
          <p:cNvSpPr txBox="1"/>
          <p:nvPr/>
        </p:nvSpPr>
        <p:spPr>
          <a:xfrm>
            <a:off x="45486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59" name="Straight Connector 58">
            <a:extLst>
              <a:ext uri="{FF2B5EF4-FFF2-40B4-BE49-F238E27FC236}">
                <a16:creationId xmlns:a16="http://schemas.microsoft.com/office/drawing/2014/main" id="{184CA0F8-7AB8-9A47-BD05-B0A1024E771D}"/>
              </a:ext>
            </a:extLst>
          </p:cNvPr>
          <p:cNvCxnSpPr>
            <a:cxnSpLocks/>
          </p:cNvCxnSpPr>
          <p:nvPr/>
        </p:nvCxnSpPr>
        <p:spPr>
          <a:xfrm rot="16200000">
            <a:off x="463586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object 34">
            <a:extLst>
              <a:ext uri="{FF2B5EF4-FFF2-40B4-BE49-F238E27FC236}">
                <a16:creationId xmlns:a16="http://schemas.microsoft.com/office/drawing/2014/main" id="{F8C04139-CD0E-2940-9A4A-F27B2C839D2A}"/>
              </a:ext>
            </a:extLst>
          </p:cNvPr>
          <p:cNvSpPr txBox="1"/>
          <p:nvPr/>
        </p:nvSpPr>
        <p:spPr>
          <a:xfrm>
            <a:off x="4243870"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61" name="Straight Connector 60">
            <a:extLst>
              <a:ext uri="{FF2B5EF4-FFF2-40B4-BE49-F238E27FC236}">
                <a16:creationId xmlns:a16="http://schemas.microsoft.com/office/drawing/2014/main" id="{E8FDCE8B-1040-B944-BF24-4A3B479CF314}"/>
              </a:ext>
            </a:extLst>
          </p:cNvPr>
          <p:cNvCxnSpPr>
            <a:cxnSpLocks/>
          </p:cNvCxnSpPr>
          <p:nvPr/>
        </p:nvCxnSpPr>
        <p:spPr>
          <a:xfrm rot="16200000">
            <a:off x="4331060"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object 34">
            <a:extLst>
              <a:ext uri="{FF2B5EF4-FFF2-40B4-BE49-F238E27FC236}">
                <a16:creationId xmlns:a16="http://schemas.microsoft.com/office/drawing/2014/main" id="{F655E9FF-9279-634B-AB9E-C126FE1030C9}"/>
              </a:ext>
            </a:extLst>
          </p:cNvPr>
          <p:cNvSpPr txBox="1"/>
          <p:nvPr/>
        </p:nvSpPr>
        <p:spPr>
          <a:xfrm>
            <a:off x="39358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65" name="Straight Connector 64">
            <a:extLst>
              <a:ext uri="{FF2B5EF4-FFF2-40B4-BE49-F238E27FC236}">
                <a16:creationId xmlns:a16="http://schemas.microsoft.com/office/drawing/2014/main" id="{B59AB3FE-6E20-D844-A919-724B075EF206}"/>
              </a:ext>
            </a:extLst>
          </p:cNvPr>
          <p:cNvCxnSpPr>
            <a:cxnSpLocks/>
          </p:cNvCxnSpPr>
          <p:nvPr/>
        </p:nvCxnSpPr>
        <p:spPr>
          <a:xfrm rot="16200000">
            <a:off x="40230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object 34">
            <a:extLst>
              <a:ext uri="{FF2B5EF4-FFF2-40B4-BE49-F238E27FC236}">
                <a16:creationId xmlns:a16="http://schemas.microsoft.com/office/drawing/2014/main" id="{B3A3F56C-4091-2D49-B50A-3B7A2D3900AA}"/>
              </a:ext>
            </a:extLst>
          </p:cNvPr>
          <p:cNvSpPr txBox="1"/>
          <p:nvPr/>
        </p:nvSpPr>
        <p:spPr>
          <a:xfrm>
            <a:off x="36374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69" name="Straight Connector 68">
            <a:extLst>
              <a:ext uri="{FF2B5EF4-FFF2-40B4-BE49-F238E27FC236}">
                <a16:creationId xmlns:a16="http://schemas.microsoft.com/office/drawing/2014/main" id="{ED777462-8921-9D4C-AC18-EBC5F1352BFD}"/>
              </a:ext>
            </a:extLst>
          </p:cNvPr>
          <p:cNvCxnSpPr>
            <a:cxnSpLocks/>
          </p:cNvCxnSpPr>
          <p:nvPr/>
        </p:nvCxnSpPr>
        <p:spPr>
          <a:xfrm rot="16200000">
            <a:off x="37246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object 34">
            <a:extLst>
              <a:ext uri="{FF2B5EF4-FFF2-40B4-BE49-F238E27FC236}">
                <a16:creationId xmlns:a16="http://schemas.microsoft.com/office/drawing/2014/main" id="{52854E8A-05EA-1440-9474-63AD2C92E80E}"/>
              </a:ext>
            </a:extLst>
          </p:cNvPr>
          <p:cNvSpPr txBox="1"/>
          <p:nvPr/>
        </p:nvSpPr>
        <p:spPr>
          <a:xfrm>
            <a:off x="33199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73" name="Straight Connector 72">
            <a:extLst>
              <a:ext uri="{FF2B5EF4-FFF2-40B4-BE49-F238E27FC236}">
                <a16:creationId xmlns:a16="http://schemas.microsoft.com/office/drawing/2014/main" id="{DDC1B137-8883-304F-8289-7BD2A65FE3C5}"/>
              </a:ext>
            </a:extLst>
          </p:cNvPr>
          <p:cNvCxnSpPr>
            <a:cxnSpLocks/>
          </p:cNvCxnSpPr>
          <p:nvPr/>
        </p:nvCxnSpPr>
        <p:spPr>
          <a:xfrm rot="16200000">
            <a:off x="34071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object 34">
            <a:extLst>
              <a:ext uri="{FF2B5EF4-FFF2-40B4-BE49-F238E27FC236}">
                <a16:creationId xmlns:a16="http://schemas.microsoft.com/office/drawing/2014/main" id="{D00430E6-5FD5-954B-877F-68F94EE42B05}"/>
              </a:ext>
            </a:extLst>
          </p:cNvPr>
          <p:cNvSpPr txBox="1"/>
          <p:nvPr/>
        </p:nvSpPr>
        <p:spPr>
          <a:xfrm>
            <a:off x="302784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75" name="Straight Connector 74">
            <a:extLst>
              <a:ext uri="{FF2B5EF4-FFF2-40B4-BE49-F238E27FC236}">
                <a16:creationId xmlns:a16="http://schemas.microsoft.com/office/drawing/2014/main" id="{821C5FC4-7905-DA48-AE04-1EEACD21D673}"/>
              </a:ext>
            </a:extLst>
          </p:cNvPr>
          <p:cNvCxnSpPr>
            <a:cxnSpLocks/>
          </p:cNvCxnSpPr>
          <p:nvPr/>
        </p:nvCxnSpPr>
        <p:spPr>
          <a:xfrm rot="16200000">
            <a:off x="311503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object 34">
            <a:extLst>
              <a:ext uri="{FF2B5EF4-FFF2-40B4-BE49-F238E27FC236}">
                <a16:creationId xmlns:a16="http://schemas.microsoft.com/office/drawing/2014/main" id="{161B7A49-C63C-F747-B31B-841EECE5C1CF}"/>
              </a:ext>
            </a:extLst>
          </p:cNvPr>
          <p:cNvSpPr txBox="1"/>
          <p:nvPr/>
        </p:nvSpPr>
        <p:spPr>
          <a:xfrm>
            <a:off x="27166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79" name="Straight Connector 78">
            <a:extLst>
              <a:ext uri="{FF2B5EF4-FFF2-40B4-BE49-F238E27FC236}">
                <a16:creationId xmlns:a16="http://schemas.microsoft.com/office/drawing/2014/main" id="{64CED600-C6A3-3D4B-8AE3-50562C4CE00C}"/>
              </a:ext>
            </a:extLst>
          </p:cNvPr>
          <p:cNvCxnSpPr>
            <a:cxnSpLocks/>
          </p:cNvCxnSpPr>
          <p:nvPr/>
        </p:nvCxnSpPr>
        <p:spPr>
          <a:xfrm rot="16200000">
            <a:off x="28038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object 34">
            <a:extLst>
              <a:ext uri="{FF2B5EF4-FFF2-40B4-BE49-F238E27FC236}">
                <a16:creationId xmlns:a16="http://schemas.microsoft.com/office/drawing/2014/main" id="{06471893-4D29-114A-9072-8F3F10BD7D60}"/>
              </a:ext>
            </a:extLst>
          </p:cNvPr>
          <p:cNvSpPr txBox="1"/>
          <p:nvPr/>
        </p:nvSpPr>
        <p:spPr>
          <a:xfrm>
            <a:off x="24118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83" name="Straight Connector 82">
            <a:extLst>
              <a:ext uri="{FF2B5EF4-FFF2-40B4-BE49-F238E27FC236}">
                <a16:creationId xmlns:a16="http://schemas.microsoft.com/office/drawing/2014/main" id="{3874F722-C9EF-1E4B-B1F3-E64E41957394}"/>
              </a:ext>
            </a:extLst>
          </p:cNvPr>
          <p:cNvCxnSpPr>
            <a:cxnSpLocks/>
          </p:cNvCxnSpPr>
          <p:nvPr/>
        </p:nvCxnSpPr>
        <p:spPr>
          <a:xfrm rot="16200000">
            <a:off x="24990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object 34">
            <a:extLst>
              <a:ext uri="{FF2B5EF4-FFF2-40B4-BE49-F238E27FC236}">
                <a16:creationId xmlns:a16="http://schemas.microsoft.com/office/drawing/2014/main" id="{7A766083-9A23-8E4C-8213-C360D824F04A}"/>
              </a:ext>
            </a:extLst>
          </p:cNvPr>
          <p:cNvSpPr txBox="1"/>
          <p:nvPr/>
        </p:nvSpPr>
        <p:spPr>
          <a:xfrm>
            <a:off x="2107095"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85" name="Straight Connector 84">
            <a:extLst>
              <a:ext uri="{FF2B5EF4-FFF2-40B4-BE49-F238E27FC236}">
                <a16:creationId xmlns:a16="http://schemas.microsoft.com/office/drawing/2014/main" id="{36CE2A6B-B597-A04A-8AB7-4A097DA8FCA9}"/>
              </a:ext>
            </a:extLst>
          </p:cNvPr>
          <p:cNvCxnSpPr>
            <a:cxnSpLocks/>
          </p:cNvCxnSpPr>
          <p:nvPr/>
        </p:nvCxnSpPr>
        <p:spPr>
          <a:xfrm rot="16200000">
            <a:off x="2194285"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7A2C34F-2E50-6145-8C3E-642F8235EC87}"/>
              </a:ext>
            </a:extLst>
          </p:cNvPr>
          <p:cNvCxnSpPr>
            <a:cxnSpLocks/>
          </p:cNvCxnSpPr>
          <p:nvPr/>
        </p:nvCxnSpPr>
        <p:spPr>
          <a:xfrm>
            <a:off x="1305285" y="4245794"/>
            <a:ext cx="4711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object 47">
            <a:extLst>
              <a:ext uri="{FF2B5EF4-FFF2-40B4-BE49-F238E27FC236}">
                <a16:creationId xmlns:a16="http://schemas.microsoft.com/office/drawing/2014/main" id="{A4CEB814-0574-7D4F-B9CC-2E83511863DA}"/>
              </a:ext>
            </a:extLst>
          </p:cNvPr>
          <p:cNvSpPr txBox="1"/>
          <p:nvPr/>
        </p:nvSpPr>
        <p:spPr>
          <a:xfrm rot="16200000">
            <a:off x="-143767" y="3137416"/>
            <a:ext cx="202012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rPFS by IRR (%)</a:t>
            </a:r>
            <a:endParaRPr lang="en-GB" sz="1200" dirty="0">
              <a:latin typeface="Arial"/>
              <a:cs typeface="Arial"/>
            </a:endParaRPr>
          </a:p>
        </p:txBody>
      </p:sp>
      <p:graphicFrame>
        <p:nvGraphicFramePr>
          <p:cNvPr id="192" name="Table 191">
            <a:extLst>
              <a:ext uri="{FF2B5EF4-FFF2-40B4-BE49-F238E27FC236}">
                <a16:creationId xmlns:a16="http://schemas.microsoft.com/office/drawing/2014/main" id="{8C276943-5EFF-4D4C-ABF7-C521400AE0F4}"/>
              </a:ext>
            </a:extLst>
          </p:cNvPr>
          <p:cNvGraphicFramePr>
            <a:graphicFrameLocks noGrp="1"/>
          </p:cNvGraphicFramePr>
          <p:nvPr/>
        </p:nvGraphicFramePr>
        <p:xfrm>
          <a:off x="423597" y="4648570"/>
          <a:ext cx="5616617" cy="493582"/>
        </p:xfrm>
        <a:graphic>
          <a:graphicData uri="http://schemas.openxmlformats.org/drawingml/2006/table">
            <a:tbl>
              <a:tblPr firstRow="1" bandRow="1">
                <a:tableStyleId>{5C22544A-7EE6-4342-B048-85BDC9FD1C3A}</a:tableStyleId>
              </a:tblPr>
              <a:tblGrid>
                <a:gridCol w="757529">
                  <a:extLst>
                    <a:ext uri="{9D8B030D-6E8A-4147-A177-3AD203B41FA5}">
                      <a16:colId xmlns:a16="http://schemas.microsoft.com/office/drawing/2014/main" val="3323329763"/>
                    </a:ext>
                  </a:extLst>
                </a:gridCol>
                <a:gridCol w="303693">
                  <a:extLst>
                    <a:ext uri="{9D8B030D-6E8A-4147-A177-3AD203B41FA5}">
                      <a16:colId xmlns:a16="http://schemas.microsoft.com/office/drawing/2014/main" val="408059994"/>
                    </a:ext>
                  </a:extLst>
                </a:gridCol>
                <a:gridCol w="303693">
                  <a:extLst>
                    <a:ext uri="{9D8B030D-6E8A-4147-A177-3AD203B41FA5}">
                      <a16:colId xmlns:a16="http://schemas.microsoft.com/office/drawing/2014/main" val="2557283146"/>
                    </a:ext>
                  </a:extLst>
                </a:gridCol>
                <a:gridCol w="303693">
                  <a:extLst>
                    <a:ext uri="{9D8B030D-6E8A-4147-A177-3AD203B41FA5}">
                      <a16:colId xmlns:a16="http://schemas.microsoft.com/office/drawing/2014/main" val="1154317406"/>
                    </a:ext>
                  </a:extLst>
                </a:gridCol>
                <a:gridCol w="303693">
                  <a:extLst>
                    <a:ext uri="{9D8B030D-6E8A-4147-A177-3AD203B41FA5}">
                      <a16:colId xmlns:a16="http://schemas.microsoft.com/office/drawing/2014/main" val="177527199"/>
                    </a:ext>
                  </a:extLst>
                </a:gridCol>
                <a:gridCol w="303693">
                  <a:extLst>
                    <a:ext uri="{9D8B030D-6E8A-4147-A177-3AD203B41FA5}">
                      <a16:colId xmlns:a16="http://schemas.microsoft.com/office/drawing/2014/main" val="72955028"/>
                    </a:ext>
                  </a:extLst>
                </a:gridCol>
                <a:gridCol w="303693">
                  <a:extLst>
                    <a:ext uri="{9D8B030D-6E8A-4147-A177-3AD203B41FA5}">
                      <a16:colId xmlns:a16="http://schemas.microsoft.com/office/drawing/2014/main" val="3724242838"/>
                    </a:ext>
                  </a:extLst>
                </a:gridCol>
                <a:gridCol w="303693">
                  <a:extLst>
                    <a:ext uri="{9D8B030D-6E8A-4147-A177-3AD203B41FA5}">
                      <a16:colId xmlns:a16="http://schemas.microsoft.com/office/drawing/2014/main" val="1520814001"/>
                    </a:ext>
                  </a:extLst>
                </a:gridCol>
                <a:gridCol w="303693">
                  <a:extLst>
                    <a:ext uri="{9D8B030D-6E8A-4147-A177-3AD203B41FA5}">
                      <a16:colId xmlns:a16="http://schemas.microsoft.com/office/drawing/2014/main" val="2050497977"/>
                    </a:ext>
                  </a:extLst>
                </a:gridCol>
                <a:gridCol w="303693">
                  <a:extLst>
                    <a:ext uri="{9D8B030D-6E8A-4147-A177-3AD203B41FA5}">
                      <a16:colId xmlns:a16="http://schemas.microsoft.com/office/drawing/2014/main" val="2382064866"/>
                    </a:ext>
                  </a:extLst>
                </a:gridCol>
                <a:gridCol w="303693">
                  <a:extLst>
                    <a:ext uri="{9D8B030D-6E8A-4147-A177-3AD203B41FA5}">
                      <a16:colId xmlns:a16="http://schemas.microsoft.com/office/drawing/2014/main" val="3222638193"/>
                    </a:ext>
                  </a:extLst>
                </a:gridCol>
                <a:gridCol w="303693">
                  <a:extLst>
                    <a:ext uri="{9D8B030D-6E8A-4147-A177-3AD203B41FA5}">
                      <a16:colId xmlns:a16="http://schemas.microsoft.com/office/drawing/2014/main" val="2114427876"/>
                    </a:ext>
                  </a:extLst>
                </a:gridCol>
                <a:gridCol w="303693">
                  <a:extLst>
                    <a:ext uri="{9D8B030D-6E8A-4147-A177-3AD203B41FA5}">
                      <a16:colId xmlns:a16="http://schemas.microsoft.com/office/drawing/2014/main" val="2442413547"/>
                    </a:ext>
                  </a:extLst>
                </a:gridCol>
                <a:gridCol w="303693">
                  <a:extLst>
                    <a:ext uri="{9D8B030D-6E8A-4147-A177-3AD203B41FA5}">
                      <a16:colId xmlns:a16="http://schemas.microsoft.com/office/drawing/2014/main" val="2980931754"/>
                    </a:ext>
                  </a:extLst>
                </a:gridCol>
                <a:gridCol w="303693">
                  <a:extLst>
                    <a:ext uri="{9D8B030D-6E8A-4147-A177-3AD203B41FA5}">
                      <a16:colId xmlns:a16="http://schemas.microsoft.com/office/drawing/2014/main" val="2327486401"/>
                    </a:ext>
                  </a:extLst>
                </a:gridCol>
                <a:gridCol w="303693">
                  <a:extLst>
                    <a:ext uri="{9D8B030D-6E8A-4147-A177-3AD203B41FA5}">
                      <a16:colId xmlns:a16="http://schemas.microsoft.com/office/drawing/2014/main" val="3850995287"/>
                    </a:ext>
                  </a:extLst>
                </a:gridCol>
                <a:gridCol w="303693">
                  <a:extLst>
                    <a:ext uri="{9D8B030D-6E8A-4147-A177-3AD203B41FA5}">
                      <a16:colId xmlns:a16="http://schemas.microsoft.com/office/drawing/2014/main" val="553822352"/>
                    </a:ext>
                  </a:extLst>
                </a:gridCol>
              </a:tblGrid>
              <a:tr h="134507">
                <a:tc gridSpan="17">
                  <a:txBody>
                    <a:bodyPr/>
                    <a:lstStyle/>
                    <a:p>
                      <a:r>
                        <a:rPr lang="en-US" sz="700" dirty="0">
                          <a:solidFill>
                            <a:schemeClr val="tx1"/>
                          </a:solidFill>
                          <a:latin typeface="Arial" panose="020B0604020202020204" pitchFamily="34" charset="0"/>
                          <a:cs typeface="Arial" panose="020B0604020202020204" pitchFamily="34" charset="0"/>
                        </a:rPr>
                        <a:t>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14207239"/>
                  </a:ext>
                </a:extLst>
              </a:tr>
              <a:tr h="145715">
                <a:tc>
                  <a:txBody>
                    <a:bodyPr/>
                    <a:lstStyle/>
                    <a:p>
                      <a:r>
                        <a:rPr lang="en-US" sz="700" b="1" dirty="0">
                          <a:solidFill>
                            <a:schemeClr val="tx2"/>
                          </a:solidFill>
                          <a:latin typeface="Arial" panose="020B0604020202020204" pitchFamily="34" charset="0"/>
                          <a:cs typeface="Arial" panose="020B0604020202020204" pitchFamily="34" charset="0"/>
                        </a:rPr>
                        <a:t>Rucaparib</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201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169 (18)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124 (44)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83 (70)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55 (89)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41 (95)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27 (103)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 (109)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13 (110)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10 (112)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7 (113)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 (113)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(115)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870269"/>
                  </a:ext>
                </a:extLst>
              </a:tr>
              <a:tr h="145715">
                <a:tc>
                  <a:txBody>
                    <a:bodyPr/>
                    <a:lstStyle/>
                    <a:p>
                      <a:r>
                        <a:rPr lang="en-US" sz="700" b="1" dirty="0">
                          <a:solidFill>
                            <a:schemeClr val="accent1"/>
                          </a:solidFill>
                          <a:latin typeface="Arial" panose="020B0604020202020204" pitchFamily="34" charset="0"/>
                          <a:cs typeface="Arial" panose="020B0604020202020204" pitchFamily="34" charset="0"/>
                        </a:rPr>
                        <a:t>Physician’s choice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101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69 (21)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42 (42)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19 (55)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9 (64)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 (66)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 (66)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842853"/>
                  </a:ext>
                </a:extLst>
              </a:tr>
            </a:tbl>
          </a:graphicData>
        </a:graphic>
      </p:graphicFrame>
      <p:sp>
        <p:nvSpPr>
          <p:cNvPr id="196" name="object 34">
            <a:extLst>
              <a:ext uri="{FF2B5EF4-FFF2-40B4-BE49-F238E27FC236}">
                <a16:creationId xmlns:a16="http://schemas.microsoft.com/office/drawing/2014/main" id="{AA697F31-3BD0-504B-9641-3F3ECEAEA07C}"/>
              </a:ext>
            </a:extLst>
          </p:cNvPr>
          <p:cNvSpPr txBox="1"/>
          <p:nvPr/>
        </p:nvSpPr>
        <p:spPr>
          <a:xfrm>
            <a:off x="1599095" y="3910319"/>
            <a:ext cx="1609090" cy="289823"/>
          </a:xfrm>
          <a:prstGeom prst="rect">
            <a:avLst/>
          </a:prstGeom>
        </p:spPr>
        <p:txBody>
          <a:bodyPr vert="horz" wrap="square" lIns="0" tIns="0" rIns="0" bIns="0" rtlCol="0">
            <a:spAutoFit/>
          </a:bodyPr>
          <a:lstStyle/>
          <a:p>
            <a:pPr>
              <a:spcBef>
                <a:spcPts val="133"/>
              </a:spcBef>
            </a:pPr>
            <a:r>
              <a:rPr lang="en-GB" sz="900" spc="-7" dirty="0">
                <a:solidFill>
                  <a:schemeClr val="tx2"/>
                </a:solidFill>
                <a:latin typeface="Arial"/>
                <a:cs typeface="Arial"/>
              </a:rPr>
              <a:t>Rucaparib</a:t>
            </a:r>
          </a:p>
          <a:p>
            <a:pPr>
              <a:spcBef>
                <a:spcPts val="133"/>
              </a:spcBef>
            </a:pPr>
            <a:r>
              <a:rPr lang="en-GB" sz="900" dirty="0">
                <a:solidFill>
                  <a:schemeClr val="accent1"/>
                </a:solidFill>
                <a:latin typeface="Arial" panose="020B0604020202020204" pitchFamily="34" charset="0"/>
                <a:cs typeface="Arial" panose="020B0604020202020204" pitchFamily="34" charset="0"/>
              </a:rPr>
              <a:t>Physician’s choice</a:t>
            </a:r>
            <a:endParaRPr lang="en-GB" sz="900" spc="-7" dirty="0">
              <a:latin typeface="Arial"/>
              <a:cs typeface="Arial"/>
            </a:endParaRPr>
          </a:p>
        </p:txBody>
      </p:sp>
      <p:cxnSp>
        <p:nvCxnSpPr>
          <p:cNvPr id="197" name="Straight Connector 196">
            <a:extLst>
              <a:ext uri="{FF2B5EF4-FFF2-40B4-BE49-F238E27FC236}">
                <a16:creationId xmlns:a16="http://schemas.microsoft.com/office/drawing/2014/main" id="{C1C14148-A4A9-CB40-AF44-721CAEACF0F6}"/>
              </a:ext>
            </a:extLst>
          </p:cNvPr>
          <p:cNvCxnSpPr>
            <a:cxnSpLocks/>
          </p:cNvCxnSpPr>
          <p:nvPr/>
        </p:nvCxnSpPr>
        <p:spPr>
          <a:xfrm>
            <a:off x="1394185" y="3997196"/>
            <a:ext cx="15375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302178BC-CF95-0446-8BF9-15CB9262F42B}"/>
              </a:ext>
            </a:extLst>
          </p:cNvPr>
          <p:cNvCxnSpPr>
            <a:cxnSpLocks/>
          </p:cNvCxnSpPr>
          <p:nvPr/>
        </p:nvCxnSpPr>
        <p:spPr>
          <a:xfrm>
            <a:off x="1394185" y="4133721"/>
            <a:ext cx="15375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4" name="object 34">
            <a:extLst>
              <a:ext uri="{FF2B5EF4-FFF2-40B4-BE49-F238E27FC236}">
                <a16:creationId xmlns:a16="http://schemas.microsoft.com/office/drawing/2014/main" id="{85337592-5505-634C-88EE-3F81BA091D18}"/>
              </a:ext>
            </a:extLst>
          </p:cNvPr>
          <p:cNvSpPr txBox="1"/>
          <p:nvPr/>
        </p:nvSpPr>
        <p:spPr>
          <a:xfrm>
            <a:off x="70200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0</a:t>
            </a:r>
            <a:endParaRPr lang="en-GB" sz="1000" dirty="0">
              <a:latin typeface="Arial"/>
              <a:cs typeface="Arial"/>
            </a:endParaRPr>
          </a:p>
        </p:txBody>
      </p:sp>
      <p:sp>
        <p:nvSpPr>
          <p:cNvPr id="205" name="object 47">
            <a:extLst>
              <a:ext uri="{FF2B5EF4-FFF2-40B4-BE49-F238E27FC236}">
                <a16:creationId xmlns:a16="http://schemas.microsoft.com/office/drawing/2014/main" id="{E854C080-317B-FE4C-9CDD-FD098512566F}"/>
              </a:ext>
            </a:extLst>
          </p:cNvPr>
          <p:cNvSpPr txBox="1"/>
          <p:nvPr/>
        </p:nvSpPr>
        <p:spPr>
          <a:xfrm>
            <a:off x="8775474" y="4460148"/>
            <a:ext cx="1472417"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Months</a:t>
            </a:r>
            <a:endParaRPr lang="en-GB" sz="1200" dirty="0">
              <a:latin typeface="Arial"/>
              <a:cs typeface="Arial"/>
            </a:endParaRPr>
          </a:p>
        </p:txBody>
      </p:sp>
      <p:cxnSp>
        <p:nvCxnSpPr>
          <p:cNvPr id="206" name="Straight Connector 205">
            <a:extLst>
              <a:ext uri="{FF2B5EF4-FFF2-40B4-BE49-F238E27FC236}">
                <a16:creationId xmlns:a16="http://schemas.microsoft.com/office/drawing/2014/main" id="{EFA0AAA8-2883-1944-B9E7-B43DB50E701D}"/>
              </a:ext>
            </a:extLst>
          </p:cNvPr>
          <p:cNvCxnSpPr/>
          <p:nvPr/>
        </p:nvCxnSpPr>
        <p:spPr>
          <a:xfrm>
            <a:off x="7065936" y="2267769"/>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6924D4D4-5067-9745-8A8D-F06A4FE9DC8D}"/>
              </a:ext>
            </a:extLst>
          </p:cNvPr>
          <p:cNvCxnSpPr>
            <a:cxnSpLocks/>
          </p:cNvCxnSpPr>
          <p:nvPr/>
        </p:nvCxnSpPr>
        <p:spPr>
          <a:xfrm rot="16200000">
            <a:off x="71008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46559388-3127-0B46-83BE-3ECC51D548EB}"/>
              </a:ext>
            </a:extLst>
          </p:cNvPr>
          <p:cNvCxnSpPr>
            <a:cxnSpLocks/>
          </p:cNvCxnSpPr>
          <p:nvPr/>
        </p:nvCxnSpPr>
        <p:spPr>
          <a:xfrm flipV="1">
            <a:off x="7136861" y="2260600"/>
            <a:ext cx="0" cy="19862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EE8BD36F-E0E1-A747-BD14-CEAF91BADC65}"/>
              </a:ext>
            </a:extLst>
          </p:cNvPr>
          <p:cNvCxnSpPr/>
          <p:nvPr/>
        </p:nvCxnSpPr>
        <p:spPr>
          <a:xfrm>
            <a:off x="7065936" y="2465572"/>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AFCE44D2-5A98-D446-8FF7-DDDBE6279B46}"/>
              </a:ext>
            </a:extLst>
          </p:cNvPr>
          <p:cNvCxnSpPr/>
          <p:nvPr/>
        </p:nvCxnSpPr>
        <p:spPr>
          <a:xfrm>
            <a:off x="7065936" y="2663375"/>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A154611E-B3B2-AD4C-88E2-1A5434624CD0}"/>
              </a:ext>
            </a:extLst>
          </p:cNvPr>
          <p:cNvCxnSpPr/>
          <p:nvPr/>
        </p:nvCxnSpPr>
        <p:spPr>
          <a:xfrm>
            <a:off x="7065936" y="2861178"/>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987AA82B-C6C0-174A-82F2-9EAECC694941}"/>
              </a:ext>
            </a:extLst>
          </p:cNvPr>
          <p:cNvCxnSpPr/>
          <p:nvPr/>
        </p:nvCxnSpPr>
        <p:spPr>
          <a:xfrm>
            <a:off x="7065936" y="3058981"/>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400E1469-DECF-6A4C-874C-5009D6071CD1}"/>
              </a:ext>
            </a:extLst>
          </p:cNvPr>
          <p:cNvCxnSpPr/>
          <p:nvPr/>
        </p:nvCxnSpPr>
        <p:spPr>
          <a:xfrm>
            <a:off x="7065936" y="325678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0F176F81-168C-1F4D-A580-9EC5C928C580}"/>
              </a:ext>
            </a:extLst>
          </p:cNvPr>
          <p:cNvCxnSpPr/>
          <p:nvPr/>
        </p:nvCxnSpPr>
        <p:spPr>
          <a:xfrm>
            <a:off x="7065936" y="3454587"/>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D4D6DCA9-9FD3-E742-8092-4195AE169F81}"/>
              </a:ext>
            </a:extLst>
          </p:cNvPr>
          <p:cNvCxnSpPr/>
          <p:nvPr/>
        </p:nvCxnSpPr>
        <p:spPr>
          <a:xfrm>
            <a:off x="7065936" y="3652390"/>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04359EAC-8389-5042-BE37-4E59DDB3F2EE}"/>
              </a:ext>
            </a:extLst>
          </p:cNvPr>
          <p:cNvCxnSpPr/>
          <p:nvPr/>
        </p:nvCxnSpPr>
        <p:spPr>
          <a:xfrm>
            <a:off x="7065936" y="3850193"/>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CCF02C62-1C28-8242-B9C7-D6830ED55AD4}"/>
              </a:ext>
            </a:extLst>
          </p:cNvPr>
          <p:cNvCxnSpPr/>
          <p:nvPr/>
        </p:nvCxnSpPr>
        <p:spPr>
          <a:xfrm>
            <a:off x="7065936" y="4047996"/>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7199C366-B3ED-314C-9795-CD9A9A1F1EEB}"/>
              </a:ext>
            </a:extLst>
          </p:cNvPr>
          <p:cNvCxnSpPr/>
          <p:nvPr/>
        </p:nvCxnSpPr>
        <p:spPr>
          <a:xfrm>
            <a:off x="7065936" y="42457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9" name="object 34">
            <a:extLst>
              <a:ext uri="{FF2B5EF4-FFF2-40B4-BE49-F238E27FC236}">
                <a16:creationId xmlns:a16="http://schemas.microsoft.com/office/drawing/2014/main" id="{A559D513-EB91-F64A-8CDD-A79D68CD4645}"/>
              </a:ext>
            </a:extLst>
          </p:cNvPr>
          <p:cNvSpPr txBox="1"/>
          <p:nvPr/>
        </p:nvSpPr>
        <p:spPr>
          <a:xfrm>
            <a:off x="6763066" y="2177320"/>
            <a:ext cx="246380" cy="2208746"/>
          </a:xfrm>
          <a:prstGeom prst="rect">
            <a:avLst/>
          </a:prstGeom>
        </p:spPr>
        <p:txBody>
          <a:bodyPr vert="horz" wrap="square" lIns="0" tIns="0" rIns="0" bIns="0" rtlCol="0">
            <a:spAutoFit/>
          </a:bodyPr>
          <a:lstStyle/>
          <a:p>
            <a:pPr algn="r">
              <a:lnSpc>
                <a:spcPct val="121000"/>
              </a:lnSpc>
              <a:spcBef>
                <a:spcPts val="133"/>
              </a:spcBef>
            </a:pPr>
            <a:r>
              <a:rPr lang="en-GB" sz="1000" spc="-7" dirty="0">
                <a:latin typeface="Arial"/>
                <a:cs typeface="Arial"/>
              </a:rPr>
              <a:t>100</a:t>
            </a:r>
          </a:p>
          <a:p>
            <a:pPr algn="r">
              <a:lnSpc>
                <a:spcPct val="121000"/>
              </a:lnSpc>
              <a:spcBef>
                <a:spcPts val="133"/>
              </a:spcBef>
            </a:pPr>
            <a:r>
              <a:rPr lang="en-GB" sz="1000" spc="-7" dirty="0">
                <a:latin typeface="Arial"/>
                <a:cs typeface="Arial"/>
              </a:rPr>
              <a:t>90</a:t>
            </a:r>
          </a:p>
          <a:p>
            <a:pPr algn="r">
              <a:lnSpc>
                <a:spcPct val="121000"/>
              </a:lnSpc>
              <a:spcBef>
                <a:spcPts val="133"/>
              </a:spcBef>
            </a:pPr>
            <a:r>
              <a:rPr lang="en-GB" sz="1000" spc="-7" dirty="0">
                <a:latin typeface="Arial"/>
                <a:cs typeface="Arial"/>
              </a:rPr>
              <a:t>80</a:t>
            </a:r>
          </a:p>
          <a:p>
            <a:pPr algn="r">
              <a:lnSpc>
                <a:spcPct val="121000"/>
              </a:lnSpc>
              <a:spcBef>
                <a:spcPts val="133"/>
              </a:spcBef>
            </a:pPr>
            <a:r>
              <a:rPr lang="en-GB" sz="1000" spc="-7" dirty="0">
                <a:latin typeface="Arial"/>
                <a:cs typeface="Arial"/>
              </a:rPr>
              <a:t>70</a:t>
            </a:r>
          </a:p>
          <a:p>
            <a:pPr algn="r">
              <a:lnSpc>
                <a:spcPct val="121000"/>
              </a:lnSpc>
              <a:spcBef>
                <a:spcPts val="133"/>
              </a:spcBef>
            </a:pPr>
            <a:r>
              <a:rPr lang="en-GB" sz="1000" spc="-7" dirty="0">
                <a:latin typeface="Arial"/>
                <a:cs typeface="Arial"/>
              </a:rPr>
              <a:t>60</a:t>
            </a:r>
          </a:p>
          <a:p>
            <a:pPr algn="r">
              <a:lnSpc>
                <a:spcPct val="121000"/>
              </a:lnSpc>
              <a:spcBef>
                <a:spcPts val="133"/>
              </a:spcBef>
            </a:pPr>
            <a:r>
              <a:rPr lang="en-GB" sz="1000" spc="-7" dirty="0">
                <a:latin typeface="Arial"/>
                <a:cs typeface="Arial"/>
              </a:rPr>
              <a:t>50</a:t>
            </a:r>
          </a:p>
          <a:p>
            <a:pPr algn="r">
              <a:lnSpc>
                <a:spcPct val="121000"/>
              </a:lnSpc>
              <a:spcBef>
                <a:spcPts val="133"/>
              </a:spcBef>
            </a:pPr>
            <a:r>
              <a:rPr lang="en-GB" sz="1000" spc="-7" dirty="0">
                <a:latin typeface="Arial"/>
                <a:cs typeface="Arial"/>
              </a:rPr>
              <a:t>40</a:t>
            </a:r>
          </a:p>
          <a:p>
            <a:pPr algn="r">
              <a:lnSpc>
                <a:spcPct val="121000"/>
              </a:lnSpc>
              <a:spcBef>
                <a:spcPts val="133"/>
              </a:spcBef>
            </a:pPr>
            <a:r>
              <a:rPr lang="en-GB" sz="1000" spc="-7" dirty="0">
                <a:latin typeface="Arial"/>
                <a:cs typeface="Arial"/>
              </a:rPr>
              <a:t>30</a:t>
            </a:r>
          </a:p>
          <a:p>
            <a:pPr algn="r">
              <a:lnSpc>
                <a:spcPct val="121000"/>
              </a:lnSpc>
              <a:spcBef>
                <a:spcPts val="133"/>
              </a:spcBef>
            </a:pPr>
            <a:r>
              <a:rPr lang="en-GB" sz="1000" spc="-7" dirty="0">
                <a:latin typeface="Arial"/>
                <a:cs typeface="Arial"/>
              </a:rPr>
              <a:t>20</a:t>
            </a:r>
          </a:p>
          <a:p>
            <a:pPr algn="r">
              <a:lnSpc>
                <a:spcPct val="121000"/>
              </a:lnSpc>
              <a:spcBef>
                <a:spcPts val="133"/>
              </a:spcBef>
            </a:pPr>
            <a:r>
              <a:rPr lang="en-GB" sz="1000" spc="-7" dirty="0">
                <a:latin typeface="Arial"/>
                <a:cs typeface="Arial"/>
              </a:rPr>
              <a:t>10</a:t>
            </a:r>
          </a:p>
          <a:p>
            <a:pPr algn="r">
              <a:lnSpc>
                <a:spcPct val="121000"/>
              </a:lnSpc>
              <a:spcBef>
                <a:spcPts val="133"/>
              </a:spcBef>
            </a:pPr>
            <a:r>
              <a:rPr lang="en-GB" sz="1000" spc="-7" dirty="0">
                <a:latin typeface="Arial"/>
                <a:cs typeface="Arial"/>
              </a:rPr>
              <a:t>0</a:t>
            </a:r>
            <a:endParaRPr lang="en-GB" sz="1000" dirty="0">
              <a:latin typeface="Arial"/>
              <a:cs typeface="Arial"/>
            </a:endParaRPr>
          </a:p>
        </p:txBody>
      </p:sp>
      <p:sp>
        <p:nvSpPr>
          <p:cNvPr id="220" name="object 34">
            <a:extLst>
              <a:ext uri="{FF2B5EF4-FFF2-40B4-BE49-F238E27FC236}">
                <a16:creationId xmlns:a16="http://schemas.microsoft.com/office/drawing/2014/main" id="{032FDF8A-FB1A-6B44-89FD-E1D3CFDDDCCF}"/>
              </a:ext>
            </a:extLst>
          </p:cNvPr>
          <p:cNvSpPr txBox="1"/>
          <p:nvPr/>
        </p:nvSpPr>
        <p:spPr>
          <a:xfrm>
            <a:off x="1158567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45</a:t>
            </a:r>
            <a:endParaRPr lang="en-GB" sz="1000" dirty="0">
              <a:latin typeface="Arial"/>
              <a:cs typeface="Arial"/>
            </a:endParaRPr>
          </a:p>
        </p:txBody>
      </p:sp>
      <p:cxnSp>
        <p:nvCxnSpPr>
          <p:cNvPr id="221" name="Straight Connector 220">
            <a:extLst>
              <a:ext uri="{FF2B5EF4-FFF2-40B4-BE49-F238E27FC236}">
                <a16:creationId xmlns:a16="http://schemas.microsoft.com/office/drawing/2014/main" id="{CD728CA1-950E-5A4D-B1CF-A28AA8788429}"/>
              </a:ext>
            </a:extLst>
          </p:cNvPr>
          <p:cNvCxnSpPr>
            <a:cxnSpLocks/>
          </p:cNvCxnSpPr>
          <p:nvPr/>
        </p:nvCxnSpPr>
        <p:spPr>
          <a:xfrm rot="16200000">
            <a:off x="116728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2" name="object 34">
            <a:extLst>
              <a:ext uri="{FF2B5EF4-FFF2-40B4-BE49-F238E27FC236}">
                <a16:creationId xmlns:a16="http://schemas.microsoft.com/office/drawing/2014/main" id="{FD9D1E5F-3EB6-FD42-8C4A-2CB98F2713F4}"/>
              </a:ext>
            </a:extLst>
          </p:cNvPr>
          <p:cNvSpPr txBox="1"/>
          <p:nvPr/>
        </p:nvSpPr>
        <p:spPr>
          <a:xfrm>
            <a:off x="112872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42</a:t>
            </a:r>
            <a:endParaRPr lang="en-GB" sz="1000" dirty="0">
              <a:latin typeface="Arial"/>
              <a:cs typeface="Arial"/>
            </a:endParaRPr>
          </a:p>
        </p:txBody>
      </p:sp>
      <p:cxnSp>
        <p:nvCxnSpPr>
          <p:cNvPr id="223" name="Straight Connector 222">
            <a:extLst>
              <a:ext uri="{FF2B5EF4-FFF2-40B4-BE49-F238E27FC236}">
                <a16:creationId xmlns:a16="http://schemas.microsoft.com/office/drawing/2014/main" id="{C64B97DF-7868-D344-A77F-366928132074}"/>
              </a:ext>
            </a:extLst>
          </p:cNvPr>
          <p:cNvCxnSpPr>
            <a:cxnSpLocks/>
          </p:cNvCxnSpPr>
          <p:nvPr/>
        </p:nvCxnSpPr>
        <p:spPr>
          <a:xfrm rot="16200000">
            <a:off x="1137441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4" name="object 34">
            <a:extLst>
              <a:ext uri="{FF2B5EF4-FFF2-40B4-BE49-F238E27FC236}">
                <a16:creationId xmlns:a16="http://schemas.microsoft.com/office/drawing/2014/main" id="{1BAD3ECA-1FAD-0443-95C6-3F5A9398A850}"/>
              </a:ext>
            </a:extLst>
          </p:cNvPr>
          <p:cNvSpPr txBox="1"/>
          <p:nvPr/>
        </p:nvSpPr>
        <p:spPr>
          <a:xfrm>
            <a:off x="731847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a:t>
            </a:r>
            <a:endParaRPr lang="en-GB" sz="1000" dirty="0">
              <a:latin typeface="Arial"/>
              <a:cs typeface="Arial"/>
            </a:endParaRPr>
          </a:p>
        </p:txBody>
      </p:sp>
      <p:cxnSp>
        <p:nvCxnSpPr>
          <p:cNvPr id="225" name="Straight Connector 224">
            <a:extLst>
              <a:ext uri="{FF2B5EF4-FFF2-40B4-BE49-F238E27FC236}">
                <a16:creationId xmlns:a16="http://schemas.microsoft.com/office/drawing/2014/main" id="{DA595C31-F2D9-F944-8A8E-C50A8D33B5EC}"/>
              </a:ext>
            </a:extLst>
          </p:cNvPr>
          <p:cNvCxnSpPr>
            <a:cxnSpLocks/>
          </p:cNvCxnSpPr>
          <p:nvPr/>
        </p:nvCxnSpPr>
        <p:spPr>
          <a:xfrm rot="16200000">
            <a:off x="74056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6" name="object 34">
            <a:extLst>
              <a:ext uri="{FF2B5EF4-FFF2-40B4-BE49-F238E27FC236}">
                <a16:creationId xmlns:a16="http://schemas.microsoft.com/office/drawing/2014/main" id="{8663F4AE-6D83-C94C-8C0F-B219720F677B}"/>
              </a:ext>
            </a:extLst>
          </p:cNvPr>
          <p:cNvSpPr txBox="1"/>
          <p:nvPr/>
        </p:nvSpPr>
        <p:spPr>
          <a:xfrm>
            <a:off x="76264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6</a:t>
            </a:r>
            <a:endParaRPr lang="en-GB" sz="1000" dirty="0">
              <a:latin typeface="Arial"/>
              <a:cs typeface="Arial"/>
            </a:endParaRPr>
          </a:p>
        </p:txBody>
      </p:sp>
      <p:cxnSp>
        <p:nvCxnSpPr>
          <p:cNvPr id="227" name="Straight Connector 226">
            <a:extLst>
              <a:ext uri="{FF2B5EF4-FFF2-40B4-BE49-F238E27FC236}">
                <a16:creationId xmlns:a16="http://schemas.microsoft.com/office/drawing/2014/main" id="{F0C15A49-7BC9-9541-A247-A232987966FF}"/>
              </a:ext>
            </a:extLst>
          </p:cNvPr>
          <p:cNvCxnSpPr>
            <a:cxnSpLocks/>
          </p:cNvCxnSpPr>
          <p:nvPr/>
        </p:nvCxnSpPr>
        <p:spPr>
          <a:xfrm rot="16200000">
            <a:off x="77136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8" name="object 34">
            <a:extLst>
              <a:ext uri="{FF2B5EF4-FFF2-40B4-BE49-F238E27FC236}">
                <a16:creationId xmlns:a16="http://schemas.microsoft.com/office/drawing/2014/main" id="{B66FA425-63B9-1043-BEA1-B476B10D00B3}"/>
              </a:ext>
            </a:extLst>
          </p:cNvPr>
          <p:cNvSpPr txBox="1"/>
          <p:nvPr/>
        </p:nvSpPr>
        <p:spPr>
          <a:xfrm>
            <a:off x="1097607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39</a:t>
            </a:r>
            <a:endParaRPr lang="en-GB" sz="1000" dirty="0">
              <a:latin typeface="Arial"/>
              <a:cs typeface="Arial"/>
            </a:endParaRPr>
          </a:p>
        </p:txBody>
      </p:sp>
      <p:cxnSp>
        <p:nvCxnSpPr>
          <p:cNvPr id="229" name="Straight Connector 228">
            <a:extLst>
              <a:ext uri="{FF2B5EF4-FFF2-40B4-BE49-F238E27FC236}">
                <a16:creationId xmlns:a16="http://schemas.microsoft.com/office/drawing/2014/main" id="{0A1C99CA-81A2-9045-855F-CD51FB8276E2}"/>
              </a:ext>
            </a:extLst>
          </p:cNvPr>
          <p:cNvCxnSpPr>
            <a:cxnSpLocks/>
          </p:cNvCxnSpPr>
          <p:nvPr/>
        </p:nvCxnSpPr>
        <p:spPr>
          <a:xfrm rot="16200000">
            <a:off x="1106326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0" name="object 34">
            <a:extLst>
              <a:ext uri="{FF2B5EF4-FFF2-40B4-BE49-F238E27FC236}">
                <a16:creationId xmlns:a16="http://schemas.microsoft.com/office/drawing/2014/main" id="{9F423A2B-EBFA-0A41-BF9F-AA1E642ED657}"/>
              </a:ext>
            </a:extLst>
          </p:cNvPr>
          <p:cNvSpPr txBox="1"/>
          <p:nvPr/>
        </p:nvSpPr>
        <p:spPr>
          <a:xfrm>
            <a:off x="106680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36</a:t>
            </a:r>
            <a:endParaRPr lang="en-GB" sz="1000" dirty="0">
              <a:latin typeface="Arial"/>
              <a:cs typeface="Arial"/>
            </a:endParaRPr>
          </a:p>
        </p:txBody>
      </p:sp>
      <p:cxnSp>
        <p:nvCxnSpPr>
          <p:cNvPr id="231" name="Straight Connector 230">
            <a:extLst>
              <a:ext uri="{FF2B5EF4-FFF2-40B4-BE49-F238E27FC236}">
                <a16:creationId xmlns:a16="http://schemas.microsoft.com/office/drawing/2014/main" id="{AB4AE754-FE96-E945-A03E-F7ADF5A92C48}"/>
              </a:ext>
            </a:extLst>
          </p:cNvPr>
          <p:cNvCxnSpPr>
            <a:cxnSpLocks/>
          </p:cNvCxnSpPr>
          <p:nvPr/>
        </p:nvCxnSpPr>
        <p:spPr>
          <a:xfrm rot="16200000">
            <a:off x="107552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2" name="object 34">
            <a:extLst>
              <a:ext uri="{FF2B5EF4-FFF2-40B4-BE49-F238E27FC236}">
                <a16:creationId xmlns:a16="http://schemas.microsoft.com/office/drawing/2014/main" id="{13CB0B4E-0390-224F-850C-3A84DDC1B7D2}"/>
              </a:ext>
            </a:extLst>
          </p:cNvPr>
          <p:cNvSpPr txBox="1"/>
          <p:nvPr/>
        </p:nvSpPr>
        <p:spPr>
          <a:xfrm>
            <a:off x="103728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33</a:t>
            </a:r>
            <a:endParaRPr lang="en-GB" sz="1000" dirty="0">
              <a:latin typeface="Arial"/>
              <a:cs typeface="Arial"/>
            </a:endParaRPr>
          </a:p>
        </p:txBody>
      </p:sp>
      <p:cxnSp>
        <p:nvCxnSpPr>
          <p:cNvPr id="233" name="Straight Connector 232">
            <a:extLst>
              <a:ext uri="{FF2B5EF4-FFF2-40B4-BE49-F238E27FC236}">
                <a16:creationId xmlns:a16="http://schemas.microsoft.com/office/drawing/2014/main" id="{2E03A95B-09FD-6E47-AA63-401DB5ECC1F0}"/>
              </a:ext>
            </a:extLst>
          </p:cNvPr>
          <p:cNvCxnSpPr>
            <a:cxnSpLocks/>
          </p:cNvCxnSpPr>
          <p:nvPr/>
        </p:nvCxnSpPr>
        <p:spPr>
          <a:xfrm rot="16200000">
            <a:off x="1046001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4" name="object 34">
            <a:extLst>
              <a:ext uri="{FF2B5EF4-FFF2-40B4-BE49-F238E27FC236}">
                <a16:creationId xmlns:a16="http://schemas.microsoft.com/office/drawing/2014/main" id="{AFFC48AF-6166-9A4C-AACB-DFE19FEB52CD}"/>
              </a:ext>
            </a:extLst>
          </p:cNvPr>
          <p:cNvSpPr txBox="1"/>
          <p:nvPr/>
        </p:nvSpPr>
        <p:spPr>
          <a:xfrm>
            <a:off x="10068021"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30</a:t>
            </a:r>
            <a:endParaRPr lang="en-GB" sz="1000" dirty="0">
              <a:latin typeface="Arial"/>
              <a:cs typeface="Arial"/>
            </a:endParaRPr>
          </a:p>
        </p:txBody>
      </p:sp>
      <p:cxnSp>
        <p:nvCxnSpPr>
          <p:cNvPr id="235" name="Straight Connector 234">
            <a:extLst>
              <a:ext uri="{FF2B5EF4-FFF2-40B4-BE49-F238E27FC236}">
                <a16:creationId xmlns:a16="http://schemas.microsoft.com/office/drawing/2014/main" id="{FB14DFD4-5023-B84E-8861-4509BDFF4DFF}"/>
              </a:ext>
            </a:extLst>
          </p:cNvPr>
          <p:cNvCxnSpPr>
            <a:cxnSpLocks/>
          </p:cNvCxnSpPr>
          <p:nvPr/>
        </p:nvCxnSpPr>
        <p:spPr>
          <a:xfrm rot="16200000">
            <a:off x="10155211"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object 34">
            <a:extLst>
              <a:ext uri="{FF2B5EF4-FFF2-40B4-BE49-F238E27FC236}">
                <a16:creationId xmlns:a16="http://schemas.microsoft.com/office/drawing/2014/main" id="{572C4A69-C14A-8A48-9F7D-D3D372EB4CC4}"/>
              </a:ext>
            </a:extLst>
          </p:cNvPr>
          <p:cNvSpPr txBox="1"/>
          <p:nvPr/>
        </p:nvSpPr>
        <p:spPr>
          <a:xfrm>
            <a:off x="97600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27</a:t>
            </a:r>
            <a:endParaRPr lang="en-GB" sz="1000" dirty="0">
              <a:latin typeface="Arial"/>
              <a:cs typeface="Arial"/>
            </a:endParaRPr>
          </a:p>
        </p:txBody>
      </p:sp>
      <p:cxnSp>
        <p:nvCxnSpPr>
          <p:cNvPr id="237" name="Straight Connector 236">
            <a:extLst>
              <a:ext uri="{FF2B5EF4-FFF2-40B4-BE49-F238E27FC236}">
                <a16:creationId xmlns:a16="http://schemas.microsoft.com/office/drawing/2014/main" id="{2A8AE969-969B-8F44-8510-334186E230DA}"/>
              </a:ext>
            </a:extLst>
          </p:cNvPr>
          <p:cNvCxnSpPr>
            <a:cxnSpLocks/>
          </p:cNvCxnSpPr>
          <p:nvPr/>
        </p:nvCxnSpPr>
        <p:spPr>
          <a:xfrm rot="16200000">
            <a:off x="98472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8" name="object 34">
            <a:extLst>
              <a:ext uri="{FF2B5EF4-FFF2-40B4-BE49-F238E27FC236}">
                <a16:creationId xmlns:a16="http://schemas.microsoft.com/office/drawing/2014/main" id="{FE8307C3-A1C9-1F48-A2BA-BF3E3A7593A4}"/>
              </a:ext>
            </a:extLst>
          </p:cNvPr>
          <p:cNvSpPr txBox="1"/>
          <p:nvPr/>
        </p:nvSpPr>
        <p:spPr>
          <a:xfrm>
            <a:off x="94615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24</a:t>
            </a:r>
            <a:endParaRPr lang="en-GB" sz="1000" dirty="0">
              <a:latin typeface="Arial"/>
              <a:cs typeface="Arial"/>
            </a:endParaRPr>
          </a:p>
        </p:txBody>
      </p:sp>
      <p:cxnSp>
        <p:nvCxnSpPr>
          <p:cNvPr id="239" name="Straight Connector 238">
            <a:extLst>
              <a:ext uri="{FF2B5EF4-FFF2-40B4-BE49-F238E27FC236}">
                <a16:creationId xmlns:a16="http://schemas.microsoft.com/office/drawing/2014/main" id="{61A25A31-8C1F-F048-B92B-A450A5C75163}"/>
              </a:ext>
            </a:extLst>
          </p:cNvPr>
          <p:cNvCxnSpPr>
            <a:cxnSpLocks/>
          </p:cNvCxnSpPr>
          <p:nvPr/>
        </p:nvCxnSpPr>
        <p:spPr>
          <a:xfrm rot="16200000">
            <a:off x="95487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0" name="object 34">
            <a:extLst>
              <a:ext uri="{FF2B5EF4-FFF2-40B4-BE49-F238E27FC236}">
                <a16:creationId xmlns:a16="http://schemas.microsoft.com/office/drawing/2014/main" id="{39F9C250-A64E-FB42-BA0B-F4BAF78ABD09}"/>
              </a:ext>
            </a:extLst>
          </p:cNvPr>
          <p:cNvSpPr txBox="1"/>
          <p:nvPr/>
        </p:nvSpPr>
        <p:spPr>
          <a:xfrm>
            <a:off x="91440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21</a:t>
            </a:r>
            <a:endParaRPr lang="en-GB" sz="1000" dirty="0">
              <a:latin typeface="Arial"/>
              <a:cs typeface="Arial"/>
            </a:endParaRPr>
          </a:p>
        </p:txBody>
      </p:sp>
      <p:cxnSp>
        <p:nvCxnSpPr>
          <p:cNvPr id="241" name="Straight Connector 240">
            <a:extLst>
              <a:ext uri="{FF2B5EF4-FFF2-40B4-BE49-F238E27FC236}">
                <a16:creationId xmlns:a16="http://schemas.microsoft.com/office/drawing/2014/main" id="{D6DCE2E3-2175-F847-872D-4C8824496D82}"/>
              </a:ext>
            </a:extLst>
          </p:cNvPr>
          <p:cNvCxnSpPr>
            <a:cxnSpLocks/>
          </p:cNvCxnSpPr>
          <p:nvPr/>
        </p:nvCxnSpPr>
        <p:spPr>
          <a:xfrm rot="16200000">
            <a:off x="92312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2" name="object 34">
            <a:extLst>
              <a:ext uri="{FF2B5EF4-FFF2-40B4-BE49-F238E27FC236}">
                <a16:creationId xmlns:a16="http://schemas.microsoft.com/office/drawing/2014/main" id="{A22AC558-48A5-F449-8070-6C689184362B}"/>
              </a:ext>
            </a:extLst>
          </p:cNvPr>
          <p:cNvSpPr txBox="1"/>
          <p:nvPr/>
        </p:nvSpPr>
        <p:spPr>
          <a:xfrm>
            <a:off x="885199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18</a:t>
            </a:r>
            <a:endParaRPr lang="en-GB" sz="1000" dirty="0">
              <a:latin typeface="Arial"/>
              <a:cs typeface="Arial"/>
            </a:endParaRPr>
          </a:p>
        </p:txBody>
      </p:sp>
      <p:cxnSp>
        <p:nvCxnSpPr>
          <p:cNvPr id="243" name="Straight Connector 242">
            <a:extLst>
              <a:ext uri="{FF2B5EF4-FFF2-40B4-BE49-F238E27FC236}">
                <a16:creationId xmlns:a16="http://schemas.microsoft.com/office/drawing/2014/main" id="{A6CAB7D8-237A-A04D-B837-8D805C484020}"/>
              </a:ext>
            </a:extLst>
          </p:cNvPr>
          <p:cNvCxnSpPr>
            <a:cxnSpLocks/>
          </p:cNvCxnSpPr>
          <p:nvPr/>
        </p:nvCxnSpPr>
        <p:spPr>
          <a:xfrm rot="16200000">
            <a:off x="893918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4" name="object 34">
            <a:extLst>
              <a:ext uri="{FF2B5EF4-FFF2-40B4-BE49-F238E27FC236}">
                <a16:creationId xmlns:a16="http://schemas.microsoft.com/office/drawing/2014/main" id="{51B0C107-2C8D-A746-A6CE-E208B8D01E0C}"/>
              </a:ext>
            </a:extLst>
          </p:cNvPr>
          <p:cNvSpPr txBox="1"/>
          <p:nvPr/>
        </p:nvSpPr>
        <p:spPr>
          <a:xfrm>
            <a:off x="85408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15</a:t>
            </a:r>
            <a:endParaRPr lang="en-GB" sz="1000" dirty="0">
              <a:latin typeface="Arial"/>
              <a:cs typeface="Arial"/>
            </a:endParaRPr>
          </a:p>
        </p:txBody>
      </p:sp>
      <p:cxnSp>
        <p:nvCxnSpPr>
          <p:cNvPr id="245" name="Straight Connector 244">
            <a:extLst>
              <a:ext uri="{FF2B5EF4-FFF2-40B4-BE49-F238E27FC236}">
                <a16:creationId xmlns:a16="http://schemas.microsoft.com/office/drawing/2014/main" id="{955F6750-0408-1C4A-9A31-0FC826F5B128}"/>
              </a:ext>
            </a:extLst>
          </p:cNvPr>
          <p:cNvCxnSpPr>
            <a:cxnSpLocks/>
          </p:cNvCxnSpPr>
          <p:nvPr/>
        </p:nvCxnSpPr>
        <p:spPr>
          <a:xfrm rot="16200000">
            <a:off x="86280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 name="object 34">
            <a:extLst>
              <a:ext uri="{FF2B5EF4-FFF2-40B4-BE49-F238E27FC236}">
                <a16:creationId xmlns:a16="http://schemas.microsoft.com/office/drawing/2014/main" id="{F916AB03-8DFD-5E44-8284-A2458F2BF3FB}"/>
              </a:ext>
            </a:extLst>
          </p:cNvPr>
          <p:cNvSpPr txBox="1"/>
          <p:nvPr/>
        </p:nvSpPr>
        <p:spPr>
          <a:xfrm>
            <a:off x="82360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12</a:t>
            </a:r>
            <a:endParaRPr lang="en-GB" sz="1000" dirty="0">
              <a:latin typeface="Arial"/>
              <a:cs typeface="Arial"/>
            </a:endParaRPr>
          </a:p>
        </p:txBody>
      </p:sp>
      <p:cxnSp>
        <p:nvCxnSpPr>
          <p:cNvPr id="247" name="Straight Connector 246">
            <a:extLst>
              <a:ext uri="{FF2B5EF4-FFF2-40B4-BE49-F238E27FC236}">
                <a16:creationId xmlns:a16="http://schemas.microsoft.com/office/drawing/2014/main" id="{64EC637C-FEDD-6148-8D00-115BAAA0CF28}"/>
              </a:ext>
            </a:extLst>
          </p:cNvPr>
          <p:cNvCxnSpPr>
            <a:cxnSpLocks/>
          </p:cNvCxnSpPr>
          <p:nvPr/>
        </p:nvCxnSpPr>
        <p:spPr>
          <a:xfrm rot="16200000">
            <a:off x="83232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8" name="object 34">
            <a:extLst>
              <a:ext uri="{FF2B5EF4-FFF2-40B4-BE49-F238E27FC236}">
                <a16:creationId xmlns:a16="http://schemas.microsoft.com/office/drawing/2014/main" id="{BB674F55-671F-514F-B0C1-D5409BF4DCE5}"/>
              </a:ext>
            </a:extLst>
          </p:cNvPr>
          <p:cNvSpPr txBox="1"/>
          <p:nvPr/>
        </p:nvSpPr>
        <p:spPr>
          <a:xfrm>
            <a:off x="7931246" y="4319894"/>
            <a:ext cx="246380" cy="153888"/>
          </a:xfrm>
          <a:prstGeom prst="rect">
            <a:avLst/>
          </a:prstGeom>
        </p:spPr>
        <p:txBody>
          <a:bodyPr vert="horz" wrap="square" lIns="0" tIns="0" rIns="0" bIns="0" rtlCol="0">
            <a:spAutoFit/>
          </a:bodyPr>
          <a:lstStyle/>
          <a:p>
            <a:pPr algn="ctr">
              <a:spcBef>
                <a:spcPts val="133"/>
              </a:spcBef>
            </a:pPr>
            <a:r>
              <a:rPr lang="en-GB" sz="1000" spc="-7" dirty="0">
                <a:latin typeface="Arial"/>
                <a:cs typeface="Arial"/>
              </a:rPr>
              <a:t>9</a:t>
            </a:r>
            <a:endParaRPr lang="en-GB" sz="1000" dirty="0">
              <a:latin typeface="Arial"/>
              <a:cs typeface="Arial"/>
            </a:endParaRPr>
          </a:p>
        </p:txBody>
      </p:sp>
      <p:cxnSp>
        <p:nvCxnSpPr>
          <p:cNvPr id="249" name="Straight Connector 248">
            <a:extLst>
              <a:ext uri="{FF2B5EF4-FFF2-40B4-BE49-F238E27FC236}">
                <a16:creationId xmlns:a16="http://schemas.microsoft.com/office/drawing/2014/main" id="{C1BD8344-757F-BB4C-8DFE-BF735B977D55}"/>
              </a:ext>
            </a:extLst>
          </p:cNvPr>
          <p:cNvCxnSpPr>
            <a:cxnSpLocks/>
          </p:cNvCxnSpPr>
          <p:nvPr/>
        </p:nvCxnSpPr>
        <p:spPr>
          <a:xfrm rot="16200000">
            <a:off x="8018436" y="4283894"/>
            <a:ext cx="72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D4F0942C-3838-B845-A4E4-5EEE27B96B81}"/>
              </a:ext>
            </a:extLst>
          </p:cNvPr>
          <p:cNvCxnSpPr>
            <a:cxnSpLocks/>
          </p:cNvCxnSpPr>
          <p:nvPr/>
        </p:nvCxnSpPr>
        <p:spPr>
          <a:xfrm>
            <a:off x="7129436" y="4245794"/>
            <a:ext cx="4711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1" name="object 47">
            <a:extLst>
              <a:ext uri="{FF2B5EF4-FFF2-40B4-BE49-F238E27FC236}">
                <a16:creationId xmlns:a16="http://schemas.microsoft.com/office/drawing/2014/main" id="{81EA1BD5-E606-2B47-B5DB-169D385DD2D6}"/>
              </a:ext>
            </a:extLst>
          </p:cNvPr>
          <p:cNvSpPr txBox="1"/>
          <p:nvPr/>
        </p:nvSpPr>
        <p:spPr>
          <a:xfrm rot="16200000">
            <a:off x="5680384" y="3137416"/>
            <a:ext cx="2020120" cy="196635"/>
          </a:xfrm>
          <a:prstGeom prst="rect">
            <a:avLst/>
          </a:prstGeom>
        </p:spPr>
        <p:txBody>
          <a:bodyPr vert="horz" wrap="square" lIns="0" tIns="16933" rIns="0" bIns="0" rtlCol="0">
            <a:spAutoFit/>
          </a:bodyPr>
          <a:lstStyle/>
          <a:p>
            <a:pPr marR="36406" algn="ctr">
              <a:lnSpc>
                <a:spcPts val="1367"/>
              </a:lnSpc>
            </a:pPr>
            <a:r>
              <a:rPr lang="en-GB" sz="1200" b="1" dirty="0">
                <a:latin typeface="Arial"/>
                <a:cs typeface="Arial"/>
              </a:rPr>
              <a:t>rPFS by IRR (%)</a:t>
            </a:r>
            <a:endParaRPr lang="en-GB" sz="1200" dirty="0">
              <a:latin typeface="Arial"/>
              <a:cs typeface="Arial"/>
            </a:endParaRPr>
          </a:p>
        </p:txBody>
      </p:sp>
      <p:graphicFrame>
        <p:nvGraphicFramePr>
          <p:cNvPr id="253" name="Table 252">
            <a:extLst>
              <a:ext uri="{FF2B5EF4-FFF2-40B4-BE49-F238E27FC236}">
                <a16:creationId xmlns:a16="http://schemas.microsoft.com/office/drawing/2014/main" id="{683231C6-9357-7642-AFD7-7316D20FAA4F}"/>
              </a:ext>
            </a:extLst>
          </p:cNvPr>
          <p:cNvGraphicFramePr>
            <a:graphicFrameLocks noGrp="1"/>
          </p:cNvGraphicFramePr>
          <p:nvPr/>
        </p:nvGraphicFramePr>
        <p:xfrm>
          <a:off x="6247748" y="4648570"/>
          <a:ext cx="5616617" cy="493582"/>
        </p:xfrm>
        <a:graphic>
          <a:graphicData uri="http://schemas.openxmlformats.org/drawingml/2006/table">
            <a:tbl>
              <a:tblPr firstRow="1" bandRow="1">
                <a:tableStyleId>{5C22544A-7EE6-4342-B048-85BDC9FD1C3A}</a:tableStyleId>
              </a:tblPr>
              <a:tblGrid>
                <a:gridCol w="757529">
                  <a:extLst>
                    <a:ext uri="{9D8B030D-6E8A-4147-A177-3AD203B41FA5}">
                      <a16:colId xmlns:a16="http://schemas.microsoft.com/office/drawing/2014/main" val="3323329763"/>
                    </a:ext>
                  </a:extLst>
                </a:gridCol>
                <a:gridCol w="303693">
                  <a:extLst>
                    <a:ext uri="{9D8B030D-6E8A-4147-A177-3AD203B41FA5}">
                      <a16:colId xmlns:a16="http://schemas.microsoft.com/office/drawing/2014/main" val="408059994"/>
                    </a:ext>
                  </a:extLst>
                </a:gridCol>
                <a:gridCol w="303693">
                  <a:extLst>
                    <a:ext uri="{9D8B030D-6E8A-4147-A177-3AD203B41FA5}">
                      <a16:colId xmlns:a16="http://schemas.microsoft.com/office/drawing/2014/main" val="2557283146"/>
                    </a:ext>
                  </a:extLst>
                </a:gridCol>
                <a:gridCol w="303693">
                  <a:extLst>
                    <a:ext uri="{9D8B030D-6E8A-4147-A177-3AD203B41FA5}">
                      <a16:colId xmlns:a16="http://schemas.microsoft.com/office/drawing/2014/main" val="1154317406"/>
                    </a:ext>
                  </a:extLst>
                </a:gridCol>
                <a:gridCol w="303693">
                  <a:extLst>
                    <a:ext uri="{9D8B030D-6E8A-4147-A177-3AD203B41FA5}">
                      <a16:colId xmlns:a16="http://schemas.microsoft.com/office/drawing/2014/main" val="177527199"/>
                    </a:ext>
                  </a:extLst>
                </a:gridCol>
                <a:gridCol w="303693">
                  <a:extLst>
                    <a:ext uri="{9D8B030D-6E8A-4147-A177-3AD203B41FA5}">
                      <a16:colId xmlns:a16="http://schemas.microsoft.com/office/drawing/2014/main" val="72955028"/>
                    </a:ext>
                  </a:extLst>
                </a:gridCol>
                <a:gridCol w="303693">
                  <a:extLst>
                    <a:ext uri="{9D8B030D-6E8A-4147-A177-3AD203B41FA5}">
                      <a16:colId xmlns:a16="http://schemas.microsoft.com/office/drawing/2014/main" val="3724242838"/>
                    </a:ext>
                  </a:extLst>
                </a:gridCol>
                <a:gridCol w="303693">
                  <a:extLst>
                    <a:ext uri="{9D8B030D-6E8A-4147-A177-3AD203B41FA5}">
                      <a16:colId xmlns:a16="http://schemas.microsoft.com/office/drawing/2014/main" val="1520814001"/>
                    </a:ext>
                  </a:extLst>
                </a:gridCol>
                <a:gridCol w="303693">
                  <a:extLst>
                    <a:ext uri="{9D8B030D-6E8A-4147-A177-3AD203B41FA5}">
                      <a16:colId xmlns:a16="http://schemas.microsoft.com/office/drawing/2014/main" val="2050497977"/>
                    </a:ext>
                  </a:extLst>
                </a:gridCol>
                <a:gridCol w="303693">
                  <a:extLst>
                    <a:ext uri="{9D8B030D-6E8A-4147-A177-3AD203B41FA5}">
                      <a16:colId xmlns:a16="http://schemas.microsoft.com/office/drawing/2014/main" val="2382064866"/>
                    </a:ext>
                  </a:extLst>
                </a:gridCol>
                <a:gridCol w="303693">
                  <a:extLst>
                    <a:ext uri="{9D8B030D-6E8A-4147-A177-3AD203B41FA5}">
                      <a16:colId xmlns:a16="http://schemas.microsoft.com/office/drawing/2014/main" val="3222638193"/>
                    </a:ext>
                  </a:extLst>
                </a:gridCol>
                <a:gridCol w="303693">
                  <a:extLst>
                    <a:ext uri="{9D8B030D-6E8A-4147-A177-3AD203B41FA5}">
                      <a16:colId xmlns:a16="http://schemas.microsoft.com/office/drawing/2014/main" val="2114427876"/>
                    </a:ext>
                  </a:extLst>
                </a:gridCol>
                <a:gridCol w="303693">
                  <a:extLst>
                    <a:ext uri="{9D8B030D-6E8A-4147-A177-3AD203B41FA5}">
                      <a16:colId xmlns:a16="http://schemas.microsoft.com/office/drawing/2014/main" val="2442413547"/>
                    </a:ext>
                  </a:extLst>
                </a:gridCol>
                <a:gridCol w="303693">
                  <a:extLst>
                    <a:ext uri="{9D8B030D-6E8A-4147-A177-3AD203B41FA5}">
                      <a16:colId xmlns:a16="http://schemas.microsoft.com/office/drawing/2014/main" val="2980931754"/>
                    </a:ext>
                  </a:extLst>
                </a:gridCol>
                <a:gridCol w="303693">
                  <a:extLst>
                    <a:ext uri="{9D8B030D-6E8A-4147-A177-3AD203B41FA5}">
                      <a16:colId xmlns:a16="http://schemas.microsoft.com/office/drawing/2014/main" val="2327486401"/>
                    </a:ext>
                  </a:extLst>
                </a:gridCol>
                <a:gridCol w="303693">
                  <a:extLst>
                    <a:ext uri="{9D8B030D-6E8A-4147-A177-3AD203B41FA5}">
                      <a16:colId xmlns:a16="http://schemas.microsoft.com/office/drawing/2014/main" val="3850995287"/>
                    </a:ext>
                  </a:extLst>
                </a:gridCol>
                <a:gridCol w="303693">
                  <a:extLst>
                    <a:ext uri="{9D8B030D-6E8A-4147-A177-3AD203B41FA5}">
                      <a16:colId xmlns:a16="http://schemas.microsoft.com/office/drawing/2014/main" val="553822352"/>
                    </a:ext>
                  </a:extLst>
                </a:gridCol>
              </a:tblGrid>
              <a:tr h="134507">
                <a:tc gridSpan="17">
                  <a:txBody>
                    <a:bodyPr/>
                    <a:lstStyle/>
                    <a:p>
                      <a:r>
                        <a:rPr lang="en-US" sz="700" dirty="0">
                          <a:solidFill>
                            <a:schemeClr val="tx1"/>
                          </a:solidFill>
                          <a:latin typeface="Arial" panose="020B0604020202020204" pitchFamily="34" charset="0"/>
                          <a:cs typeface="Arial" panose="020B0604020202020204" pitchFamily="34" charset="0"/>
                        </a:rPr>
                        <a:t>Patients at risk (events)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US" sz="6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14207239"/>
                  </a:ext>
                </a:extLst>
              </a:tr>
              <a:tr h="145715">
                <a:tc>
                  <a:txBody>
                    <a:bodyPr/>
                    <a:lstStyle/>
                    <a:p>
                      <a:r>
                        <a:rPr lang="en-US" sz="700" b="1" dirty="0">
                          <a:solidFill>
                            <a:schemeClr val="tx2"/>
                          </a:solidFill>
                          <a:latin typeface="Arial" panose="020B0604020202020204" pitchFamily="34" charset="0"/>
                          <a:cs typeface="Arial" panose="020B0604020202020204" pitchFamily="34" charset="0"/>
                        </a:rPr>
                        <a:t>Rucaparib</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69 (0)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51 (11)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31 (24)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 (38)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6 (46)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5 (47)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 (47)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 (47)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(48)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(49)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(49)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(49)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870269"/>
                  </a:ext>
                </a:extLst>
              </a:tr>
              <a:tr h="145715">
                <a:tc>
                  <a:txBody>
                    <a:bodyPr/>
                    <a:lstStyle/>
                    <a:p>
                      <a:r>
                        <a:rPr lang="en-US" sz="700" b="1" dirty="0">
                          <a:solidFill>
                            <a:schemeClr val="accent1"/>
                          </a:solidFill>
                          <a:latin typeface="Arial" panose="020B0604020202020204" pitchFamily="34" charset="0"/>
                          <a:cs typeface="Arial" panose="020B0604020202020204" pitchFamily="34" charset="0"/>
                        </a:rPr>
                        <a:t>Physician’s choice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34 (0)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28 (4)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16 (14)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9 (19)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4 (24)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2 (25)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1 (26)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700" spc="-50" baseline="0" dirty="0">
                          <a:solidFill>
                            <a:schemeClr val="tx1"/>
                          </a:solidFill>
                          <a:latin typeface="Arial" panose="020B0604020202020204" pitchFamily="34" charset="0"/>
                          <a:cs typeface="Arial" panose="020B0604020202020204" pitchFamily="34" charset="0"/>
                        </a:rPr>
                        <a:t>0 (27)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700" spc="-50" baseline="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842853"/>
                  </a:ext>
                </a:extLst>
              </a:tr>
            </a:tbl>
          </a:graphicData>
        </a:graphic>
      </p:graphicFrame>
      <p:sp>
        <p:nvSpPr>
          <p:cNvPr id="254" name="object 34">
            <a:extLst>
              <a:ext uri="{FF2B5EF4-FFF2-40B4-BE49-F238E27FC236}">
                <a16:creationId xmlns:a16="http://schemas.microsoft.com/office/drawing/2014/main" id="{3BA3979D-265F-8C47-A05A-BCA239D4520D}"/>
              </a:ext>
            </a:extLst>
          </p:cNvPr>
          <p:cNvSpPr txBox="1"/>
          <p:nvPr/>
        </p:nvSpPr>
        <p:spPr>
          <a:xfrm>
            <a:off x="7423246" y="3910319"/>
            <a:ext cx="1609090" cy="289823"/>
          </a:xfrm>
          <a:prstGeom prst="rect">
            <a:avLst/>
          </a:prstGeom>
        </p:spPr>
        <p:txBody>
          <a:bodyPr vert="horz" wrap="square" lIns="0" tIns="0" rIns="0" bIns="0" rtlCol="0">
            <a:spAutoFit/>
          </a:bodyPr>
          <a:lstStyle/>
          <a:p>
            <a:pPr>
              <a:spcBef>
                <a:spcPts val="133"/>
              </a:spcBef>
            </a:pPr>
            <a:r>
              <a:rPr lang="en-GB" sz="900" spc="-7" dirty="0">
                <a:solidFill>
                  <a:schemeClr val="tx2"/>
                </a:solidFill>
                <a:latin typeface="Arial"/>
                <a:cs typeface="Arial"/>
              </a:rPr>
              <a:t>Rucaparib</a:t>
            </a:r>
          </a:p>
          <a:p>
            <a:pPr>
              <a:spcBef>
                <a:spcPts val="133"/>
              </a:spcBef>
            </a:pPr>
            <a:r>
              <a:rPr lang="en-GB" sz="900" dirty="0">
                <a:solidFill>
                  <a:schemeClr val="accent1"/>
                </a:solidFill>
                <a:latin typeface="Arial" panose="020B0604020202020204" pitchFamily="34" charset="0"/>
                <a:cs typeface="Arial" panose="020B0604020202020204" pitchFamily="34" charset="0"/>
              </a:rPr>
              <a:t>Physician’s choice</a:t>
            </a:r>
            <a:endParaRPr lang="en-GB" sz="900" spc="-7" dirty="0">
              <a:latin typeface="Arial"/>
              <a:cs typeface="Arial"/>
            </a:endParaRPr>
          </a:p>
        </p:txBody>
      </p:sp>
      <p:cxnSp>
        <p:nvCxnSpPr>
          <p:cNvPr id="255" name="Straight Connector 254">
            <a:extLst>
              <a:ext uri="{FF2B5EF4-FFF2-40B4-BE49-F238E27FC236}">
                <a16:creationId xmlns:a16="http://schemas.microsoft.com/office/drawing/2014/main" id="{401E7A28-E5F7-C740-99F7-36DF1FDA651A}"/>
              </a:ext>
            </a:extLst>
          </p:cNvPr>
          <p:cNvCxnSpPr>
            <a:cxnSpLocks/>
          </p:cNvCxnSpPr>
          <p:nvPr/>
        </p:nvCxnSpPr>
        <p:spPr>
          <a:xfrm>
            <a:off x="7218336" y="3997196"/>
            <a:ext cx="15375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EBE17410-2039-CA42-A0B8-BB3F3EB93FAB}"/>
              </a:ext>
            </a:extLst>
          </p:cNvPr>
          <p:cNvCxnSpPr>
            <a:cxnSpLocks/>
          </p:cNvCxnSpPr>
          <p:nvPr/>
        </p:nvCxnSpPr>
        <p:spPr>
          <a:xfrm>
            <a:off x="7218336" y="4133721"/>
            <a:ext cx="153752"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aphicFrame>
        <p:nvGraphicFramePr>
          <p:cNvPr id="112" name="Table 111">
            <a:extLst>
              <a:ext uri="{FF2B5EF4-FFF2-40B4-BE49-F238E27FC236}">
                <a16:creationId xmlns:a16="http://schemas.microsoft.com/office/drawing/2014/main" id="{9BB69A8B-8DE7-9D4A-A264-53A7D4D92A32}"/>
              </a:ext>
            </a:extLst>
          </p:cNvPr>
          <p:cNvGraphicFramePr>
            <a:graphicFrameLocks noGrp="1"/>
          </p:cNvGraphicFramePr>
          <p:nvPr>
            <p:extLst>
              <p:ext uri="{D42A27DB-BD31-4B8C-83A1-F6EECF244321}">
                <p14:modId xmlns:p14="http://schemas.microsoft.com/office/powerpoint/2010/main" val="3597323256"/>
              </p:ext>
            </p:extLst>
          </p:nvPr>
        </p:nvGraphicFramePr>
        <p:xfrm>
          <a:off x="2882672" y="2060848"/>
          <a:ext cx="3183967" cy="1012680"/>
        </p:xfrm>
        <a:graphic>
          <a:graphicData uri="http://schemas.openxmlformats.org/drawingml/2006/table">
            <a:tbl>
              <a:tblPr firstRow="1" bandRow="1">
                <a:tableStyleId>{5C22544A-7EE6-4342-B048-85BDC9FD1C3A}</a:tableStyleId>
              </a:tblPr>
              <a:tblGrid>
                <a:gridCol w="1413985">
                  <a:extLst>
                    <a:ext uri="{9D8B030D-6E8A-4147-A177-3AD203B41FA5}">
                      <a16:colId xmlns:a16="http://schemas.microsoft.com/office/drawing/2014/main" val="1256442069"/>
                    </a:ext>
                  </a:extLst>
                </a:gridCol>
                <a:gridCol w="920995">
                  <a:extLst>
                    <a:ext uri="{9D8B030D-6E8A-4147-A177-3AD203B41FA5}">
                      <a16:colId xmlns:a16="http://schemas.microsoft.com/office/drawing/2014/main" val="3362937906"/>
                    </a:ext>
                  </a:extLst>
                </a:gridCol>
                <a:gridCol w="848987">
                  <a:extLst>
                    <a:ext uri="{9D8B030D-6E8A-4147-A177-3AD203B41FA5}">
                      <a16:colId xmlns:a16="http://schemas.microsoft.com/office/drawing/2014/main" val="3272691983"/>
                    </a:ext>
                  </a:extLst>
                </a:gridCol>
              </a:tblGrid>
              <a:tr h="0">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Median, mo.</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0">
                <a:tc>
                  <a:txBody>
                    <a:bodyPr/>
                    <a:lstStyle/>
                    <a:p>
                      <a:pPr>
                        <a:lnSpc>
                          <a:spcPct val="90000"/>
                        </a:lnSpc>
                      </a:pPr>
                      <a:r>
                        <a:rPr lang="en-US" sz="1000" b="1" dirty="0">
                          <a:solidFill>
                            <a:schemeClr val="tx2"/>
                          </a:solidFill>
                          <a:latin typeface="Arial" panose="020B0604020202020204" pitchFamily="34" charset="0"/>
                          <a:cs typeface="Arial" panose="020B0604020202020204" pitchFamily="34" charset="0"/>
                        </a:rPr>
                        <a:t>Rucaparib</a:t>
                      </a:r>
                    </a:p>
                  </a:txBody>
                  <a:tcPr marT="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11.2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9.2-13.8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0">
                <a:tc>
                  <a:txBody>
                    <a:bodyPr/>
                    <a:lstStyle/>
                    <a:p>
                      <a:pPr>
                        <a:lnSpc>
                          <a:spcPct val="90000"/>
                        </a:lnSpc>
                      </a:pPr>
                      <a:r>
                        <a:rPr lang="en-US" sz="1000" b="1" dirty="0">
                          <a:solidFill>
                            <a:schemeClr val="accent1"/>
                          </a:solidFill>
                          <a:latin typeface="Arial" panose="020B0604020202020204" pitchFamily="34" charset="0"/>
                          <a:cs typeface="Arial" panose="020B0604020202020204" pitchFamily="34" charset="0"/>
                        </a:rPr>
                        <a:t>Physician’s choice</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5.4-8.3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0605782"/>
                  </a:ext>
                </a:extLst>
              </a:tr>
              <a:tr h="0">
                <a:tc gridSpan="3">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Log-rank p&lt;0.0001</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HR (95% CI): 0.50 (0.36-0.69)</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0" marR="0" marT="0" marB="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553352"/>
                  </a:ext>
                </a:extLst>
              </a:tr>
            </a:tbl>
          </a:graphicData>
        </a:graphic>
      </p:graphicFrame>
      <p:graphicFrame>
        <p:nvGraphicFramePr>
          <p:cNvPr id="252" name="Table 251">
            <a:extLst>
              <a:ext uri="{FF2B5EF4-FFF2-40B4-BE49-F238E27FC236}">
                <a16:creationId xmlns:a16="http://schemas.microsoft.com/office/drawing/2014/main" id="{77E362EA-4D1C-C74B-85E6-FCCA62E51680}"/>
              </a:ext>
            </a:extLst>
          </p:cNvPr>
          <p:cNvGraphicFramePr>
            <a:graphicFrameLocks noGrp="1"/>
          </p:cNvGraphicFramePr>
          <p:nvPr>
            <p:extLst>
              <p:ext uri="{D42A27DB-BD31-4B8C-83A1-F6EECF244321}">
                <p14:modId xmlns:p14="http://schemas.microsoft.com/office/powerpoint/2010/main" val="2135791671"/>
              </p:ext>
            </p:extLst>
          </p:nvPr>
        </p:nvGraphicFramePr>
        <p:xfrm>
          <a:off x="8706823" y="2060848"/>
          <a:ext cx="3183967" cy="1012680"/>
        </p:xfrm>
        <a:graphic>
          <a:graphicData uri="http://schemas.openxmlformats.org/drawingml/2006/table">
            <a:tbl>
              <a:tblPr firstRow="1" bandRow="1">
                <a:tableStyleId>{5C22544A-7EE6-4342-B048-85BDC9FD1C3A}</a:tableStyleId>
              </a:tblPr>
              <a:tblGrid>
                <a:gridCol w="1413985">
                  <a:extLst>
                    <a:ext uri="{9D8B030D-6E8A-4147-A177-3AD203B41FA5}">
                      <a16:colId xmlns:a16="http://schemas.microsoft.com/office/drawing/2014/main" val="1256442069"/>
                    </a:ext>
                  </a:extLst>
                </a:gridCol>
                <a:gridCol w="920995">
                  <a:extLst>
                    <a:ext uri="{9D8B030D-6E8A-4147-A177-3AD203B41FA5}">
                      <a16:colId xmlns:a16="http://schemas.microsoft.com/office/drawing/2014/main" val="3362937906"/>
                    </a:ext>
                  </a:extLst>
                </a:gridCol>
                <a:gridCol w="848987">
                  <a:extLst>
                    <a:ext uri="{9D8B030D-6E8A-4147-A177-3AD203B41FA5}">
                      <a16:colId xmlns:a16="http://schemas.microsoft.com/office/drawing/2014/main" val="3272691983"/>
                    </a:ext>
                  </a:extLst>
                </a:gridCol>
              </a:tblGrid>
              <a:tr h="113243">
                <a:tc>
                  <a:txBody>
                    <a:bodyPr/>
                    <a:lstStyle/>
                    <a:p>
                      <a:pPr>
                        <a:lnSpc>
                          <a:spcPct val="90000"/>
                        </a:lnSpc>
                      </a:pPr>
                      <a:endParaRPr lang="en-US" sz="1000" dirty="0">
                        <a:latin typeface="Arial" panose="020B0604020202020204" pitchFamily="34" charset="0"/>
                        <a:cs typeface="Arial" panose="020B0604020202020204" pitchFamily="34" charset="0"/>
                      </a:endParaRPr>
                    </a:p>
                  </a:txBody>
                  <a:tcPr marT="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Median, mo.</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000" dirty="0">
                          <a:solidFill>
                            <a:schemeClr val="tx1"/>
                          </a:solidFill>
                          <a:latin typeface="Arial" panose="020B0604020202020204" pitchFamily="34" charset="0"/>
                          <a:cs typeface="Arial" panose="020B0604020202020204" pitchFamily="34" charset="0"/>
                        </a:rPr>
                        <a:t>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5337196"/>
                  </a:ext>
                </a:extLst>
              </a:tr>
              <a:tr h="113243">
                <a:tc>
                  <a:txBody>
                    <a:bodyPr/>
                    <a:lstStyle/>
                    <a:p>
                      <a:pPr>
                        <a:lnSpc>
                          <a:spcPct val="90000"/>
                        </a:lnSpc>
                      </a:pPr>
                      <a:r>
                        <a:rPr lang="en-US" sz="1000" b="1" dirty="0">
                          <a:solidFill>
                            <a:schemeClr val="tx2"/>
                          </a:solidFill>
                          <a:latin typeface="Arial" panose="020B0604020202020204" pitchFamily="34" charset="0"/>
                          <a:cs typeface="Arial" panose="020B0604020202020204" pitchFamily="34" charset="0"/>
                        </a:rPr>
                        <a:t>Rucaparib</a:t>
                      </a:r>
                    </a:p>
                  </a:txBody>
                  <a:tcPr marT="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8.1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5.5-8.3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3098540"/>
                  </a:ext>
                </a:extLst>
              </a:tr>
              <a:tr h="113243">
                <a:tc>
                  <a:txBody>
                    <a:bodyPr/>
                    <a:lstStyle/>
                    <a:p>
                      <a:pPr>
                        <a:lnSpc>
                          <a:spcPct val="90000"/>
                        </a:lnSpc>
                      </a:pPr>
                      <a:r>
                        <a:rPr lang="en-US" sz="1000" b="1" dirty="0">
                          <a:solidFill>
                            <a:schemeClr val="accent1"/>
                          </a:solidFill>
                          <a:latin typeface="Arial" panose="020B0604020202020204" pitchFamily="34" charset="0"/>
                          <a:cs typeface="Arial" panose="020B0604020202020204" pitchFamily="34" charset="0"/>
                        </a:rPr>
                        <a:t>Physician’s choice</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000" b="0" dirty="0">
                          <a:latin typeface="Arial" panose="020B0604020202020204" pitchFamily="34" charset="0"/>
                          <a:cs typeface="Arial" panose="020B0604020202020204" pitchFamily="34" charset="0"/>
                        </a:rPr>
                        <a:t>6.8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4.0-10.4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0605782"/>
                  </a:ext>
                </a:extLst>
              </a:tr>
              <a:tr h="184205">
                <a:tc gridSpan="3">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Log-rank p=0.84</a:t>
                      </a:r>
                      <a:br>
                        <a:rPr lang="en-US" sz="1000" b="0" dirty="0">
                          <a:latin typeface="Arial" panose="020B0604020202020204" pitchFamily="34" charset="0"/>
                          <a:cs typeface="Arial" panose="020B0604020202020204" pitchFamily="34" charset="0"/>
                        </a:rPr>
                      </a:br>
                      <a:r>
                        <a:rPr lang="en-US" sz="1000" b="0" dirty="0">
                          <a:latin typeface="Arial" panose="020B0604020202020204" pitchFamily="34" charset="0"/>
                          <a:cs typeface="Arial" panose="020B0604020202020204" pitchFamily="34" charset="0"/>
                        </a:rPr>
                        <a:t>HR (95% CI): 0.95 (0.59-1.52)</a:t>
                      </a:r>
                    </a:p>
                  </a:txBody>
                  <a:tcPr marT="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90000"/>
                        </a:lnSpc>
                      </a:pPr>
                      <a:endParaRPr lang="en-US" sz="1000" dirty="0">
                        <a:latin typeface="Arial" panose="020B0604020202020204" pitchFamily="34" charset="0"/>
                        <a:cs typeface="Arial" panose="020B0604020202020204" pitchFamily="34" charset="0"/>
                      </a:endParaRPr>
                    </a:p>
                  </a:txBody>
                  <a:tcPr marL="0" marR="0" marT="0" marB="0" anchor="ct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1553352"/>
                  </a:ext>
                </a:extLst>
              </a:tr>
            </a:tbl>
          </a:graphicData>
        </a:graphic>
      </p:graphicFrame>
      <p:pic>
        <p:nvPicPr>
          <p:cNvPr id="21" name="Graphic 20">
            <a:extLst>
              <a:ext uri="{FF2B5EF4-FFF2-40B4-BE49-F238E27FC236}">
                <a16:creationId xmlns:a16="http://schemas.microsoft.com/office/drawing/2014/main" id="{CC305F76-B85F-0406-F8F6-60AB16DAD89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1615"/>
          <a:stretch/>
        </p:blipFill>
        <p:spPr>
          <a:xfrm>
            <a:off x="1287186" y="2240332"/>
            <a:ext cx="2203067" cy="1887168"/>
          </a:xfrm>
          <a:prstGeom prst="rect">
            <a:avLst/>
          </a:prstGeom>
        </p:spPr>
      </p:pic>
      <p:pic>
        <p:nvPicPr>
          <p:cNvPr id="23" name="Graphic 22">
            <a:extLst>
              <a:ext uri="{FF2B5EF4-FFF2-40B4-BE49-F238E27FC236}">
                <a16:creationId xmlns:a16="http://schemas.microsoft.com/office/drawing/2014/main" id="{0325CA51-B76D-ABE0-7584-F8B449E861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7232" y="2240332"/>
            <a:ext cx="4545709" cy="1890354"/>
          </a:xfrm>
          <a:prstGeom prst="rect">
            <a:avLst/>
          </a:prstGeom>
        </p:spPr>
      </p:pic>
      <p:pic>
        <p:nvPicPr>
          <p:cNvPr id="49" name="Graphic 48">
            <a:extLst>
              <a:ext uri="{FF2B5EF4-FFF2-40B4-BE49-F238E27FC236}">
                <a16:creationId xmlns:a16="http://schemas.microsoft.com/office/drawing/2014/main" id="{A3C20342-97BC-C980-95CF-1FB8FA12B5B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34797"/>
          <a:stretch/>
        </p:blipFill>
        <p:spPr>
          <a:xfrm>
            <a:off x="7111898" y="2241088"/>
            <a:ext cx="2589729" cy="2005781"/>
          </a:xfrm>
          <a:prstGeom prst="rect">
            <a:avLst/>
          </a:prstGeom>
        </p:spPr>
      </p:pic>
      <p:pic>
        <p:nvPicPr>
          <p:cNvPr id="57" name="Graphic 56">
            <a:extLst>
              <a:ext uri="{FF2B5EF4-FFF2-40B4-BE49-F238E27FC236}">
                <a16:creationId xmlns:a16="http://schemas.microsoft.com/office/drawing/2014/main" id="{A00B212F-514F-F616-C82D-9F7013F715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12505" y="2243471"/>
            <a:ext cx="3977769" cy="2008773"/>
          </a:xfrm>
          <a:prstGeom prst="rect">
            <a:avLst/>
          </a:prstGeom>
        </p:spPr>
      </p:pic>
    </p:spTree>
    <p:extLst>
      <p:ext uri="{BB962C8B-B14F-4D97-AF65-F5344CB8AC3E}">
        <p14:creationId xmlns:p14="http://schemas.microsoft.com/office/powerpoint/2010/main" val="102629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E1689-D1CC-37A6-1E35-CB99E11880F3}"/>
              </a:ext>
            </a:extLst>
          </p:cNvPr>
          <p:cNvSpPr>
            <a:spLocks noGrp="1"/>
          </p:cNvSpPr>
          <p:nvPr>
            <p:ph type="title"/>
          </p:nvPr>
        </p:nvSpPr>
        <p:spPr>
          <a:xfrm>
            <a:off x="619201" y="259200"/>
            <a:ext cx="10963199" cy="864000"/>
          </a:xfrm>
        </p:spPr>
        <p:txBody>
          <a:bodyPr/>
          <a:lstStyle/>
          <a:p>
            <a:r>
              <a:rPr lang="en-GB" dirty="0"/>
              <a:t>Triton3: MOST COMMON TEAE</a:t>
            </a:r>
            <a:r>
              <a:rPr lang="en-GB" cap="none" dirty="0"/>
              <a:t>s</a:t>
            </a:r>
            <a:r>
              <a:rPr lang="en-GB" dirty="0"/>
              <a:t> (≥20% ANY GRADE)</a:t>
            </a:r>
          </a:p>
        </p:txBody>
      </p:sp>
      <p:sp>
        <p:nvSpPr>
          <p:cNvPr id="5" name="Content Placeholder 4">
            <a:extLst>
              <a:ext uri="{FF2B5EF4-FFF2-40B4-BE49-F238E27FC236}">
                <a16:creationId xmlns:a16="http://schemas.microsoft.com/office/drawing/2014/main" id="{04167BC9-221E-3ACF-47B0-5C9C8FB9275A}"/>
              </a:ext>
            </a:extLst>
          </p:cNvPr>
          <p:cNvSpPr>
            <a:spLocks noGrp="1"/>
          </p:cNvSpPr>
          <p:nvPr>
            <p:ph sz="quarter" idx="15"/>
          </p:nvPr>
        </p:nvSpPr>
        <p:spPr/>
        <p:txBody>
          <a:bodyPr/>
          <a:lstStyle/>
          <a:p>
            <a:pPr lvl="0"/>
            <a:r>
              <a:rPr lang="en-GB" dirty="0"/>
              <a:t>Neuropathy includes neurotoxicity, paraesthesia, peripheral motor neuropathy, peripheral neuropathy, peripheral sensory neuropathy, and polyneuropathy.</a:t>
            </a:r>
          </a:p>
          <a:p>
            <a:pPr lvl="0"/>
            <a:r>
              <a:rPr lang="en-GB" dirty="0"/>
              <a:t>ALT, alanine aminotransferase; AST, aspartate aminotransferase; TEAE, treatment-emergent adverse event</a:t>
            </a:r>
          </a:p>
          <a:p>
            <a:pPr lvl="0"/>
            <a:r>
              <a:rPr lang="en-GB" dirty="0"/>
              <a:t>Bryce AL, et al. Prostate Cancer Foundation Retreat 2022; </a:t>
            </a:r>
            <a:r>
              <a:rPr lang="en-GB" dirty="0">
                <a:solidFill>
                  <a:schemeClr val="tx2"/>
                </a:solidFill>
              </a:rPr>
              <a:t>Fizazi K, et al. N Engl J Med 2023; 388: 719-32</a:t>
            </a:r>
            <a:endParaRPr lang="en-GB" dirty="0"/>
          </a:p>
          <a:p>
            <a:endParaRPr lang="en-GB" dirty="0"/>
          </a:p>
        </p:txBody>
      </p:sp>
      <p:sp>
        <p:nvSpPr>
          <p:cNvPr id="4" name="Slide Number Placeholder 3">
            <a:extLst>
              <a:ext uri="{FF2B5EF4-FFF2-40B4-BE49-F238E27FC236}">
                <a16:creationId xmlns:a16="http://schemas.microsoft.com/office/drawing/2014/main" id="{9B916516-35EA-A29F-D89F-4A8DBE31AD22}"/>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7" name="TextBox 6">
            <a:extLst>
              <a:ext uri="{FF2B5EF4-FFF2-40B4-BE49-F238E27FC236}">
                <a16:creationId xmlns:a16="http://schemas.microsoft.com/office/drawing/2014/main" id="{D9663B0F-3030-1885-52E9-EFB0FF85A3BB}"/>
              </a:ext>
            </a:extLst>
          </p:cNvPr>
          <p:cNvSpPr txBox="1"/>
          <p:nvPr/>
        </p:nvSpPr>
        <p:spPr>
          <a:xfrm>
            <a:off x="619201" y="5759678"/>
            <a:ext cx="6664004" cy="261610"/>
          </a:xfrm>
          <a:prstGeom prst="rect">
            <a:avLst/>
          </a:prstGeom>
          <a:noFill/>
        </p:spPr>
        <p:txBody>
          <a:bodyPr wrap="none" lIns="0" rtlCol="0">
            <a:spAutoFit/>
          </a:bodyPr>
          <a:lstStyle/>
          <a:p>
            <a:r>
              <a:rPr lang="en-GB" sz="1100" baseline="30000"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Safety population (all patients who received ≥1 dose of protocol-specified treatment). </a:t>
            </a:r>
            <a:r>
              <a:rPr lang="en-GB" sz="1100" baseline="30000" dirty="0">
                <a:latin typeface="Arial" panose="020B0604020202020204" pitchFamily="34" charset="0"/>
                <a:cs typeface="Arial" panose="020B0604020202020204" pitchFamily="34" charset="0"/>
              </a:rPr>
              <a:t>b</a:t>
            </a:r>
            <a:r>
              <a:rPr lang="en-GB" sz="1100" dirty="0">
                <a:latin typeface="Arial" panose="020B0604020202020204" pitchFamily="34" charset="0"/>
                <a:cs typeface="Arial" panose="020B0604020202020204" pitchFamily="34" charset="0"/>
              </a:rPr>
              <a:t> Grade ≥3, 0.8%</a:t>
            </a:r>
          </a:p>
        </p:txBody>
      </p:sp>
      <p:sp>
        <p:nvSpPr>
          <p:cNvPr id="31" name="TextBox 30">
            <a:extLst>
              <a:ext uri="{FF2B5EF4-FFF2-40B4-BE49-F238E27FC236}">
                <a16:creationId xmlns:a16="http://schemas.microsoft.com/office/drawing/2014/main" id="{BDFF42CE-E960-D746-8A0D-B0B895D8A965}"/>
              </a:ext>
            </a:extLst>
          </p:cNvPr>
          <p:cNvSpPr txBox="1"/>
          <p:nvPr/>
        </p:nvSpPr>
        <p:spPr>
          <a:xfrm>
            <a:off x="6887859" y="980730"/>
            <a:ext cx="4032677"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Physician’s choice (n=130</a:t>
            </a:r>
            <a:r>
              <a:rPr kumimoji="0" lang="en-GB" sz="1400" b="1" i="0" u="none" strike="noStrike" kern="1200" cap="none" spc="0" normalizeH="0" baseline="30000" dirty="0">
                <a:ln>
                  <a:noFill/>
                </a:ln>
                <a:solidFill>
                  <a:schemeClr val="accent1"/>
                </a:solidFill>
                <a:effectLst/>
                <a:uLnTx/>
                <a:uFillTx/>
                <a:latin typeface="Arial" panose="020B0604020202020204"/>
                <a:ea typeface="+mn-ea"/>
                <a:cs typeface="+mn-cs"/>
              </a:rPr>
              <a:t>a</a:t>
            </a:r>
            <a:r>
              <a:rPr kumimoji="0" lang="en-GB" sz="1400" b="1" i="0" u="none" strike="noStrike" kern="1200" cap="none" spc="0" normalizeH="0" baseline="0" dirty="0">
                <a:ln>
                  <a:noFill/>
                </a:ln>
                <a:solidFill>
                  <a:schemeClr val="accent1"/>
                </a:solidFill>
                <a:effectLst/>
                <a:uLnTx/>
                <a:uFillTx/>
                <a:latin typeface="Arial" panose="020B0604020202020204"/>
                <a:ea typeface="+mn-ea"/>
                <a:cs typeface="+mn-cs"/>
              </a:rPr>
              <a:t>)</a:t>
            </a:r>
          </a:p>
        </p:txBody>
      </p:sp>
      <p:sp>
        <p:nvSpPr>
          <p:cNvPr id="11" name="TextBox 10">
            <a:extLst>
              <a:ext uri="{FF2B5EF4-FFF2-40B4-BE49-F238E27FC236}">
                <a16:creationId xmlns:a16="http://schemas.microsoft.com/office/drawing/2014/main" id="{31B0336E-CC3A-4C4C-9C91-E5826BF5FD74}"/>
              </a:ext>
            </a:extLst>
          </p:cNvPr>
          <p:cNvSpPr txBox="1"/>
          <p:nvPr/>
        </p:nvSpPr>
        <p:spPr>
          <a:xfrm>
            <a:off x="2855411" y="980728"/>
            <a:ext cx="4032677" cy="30777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t>Rucaparib (n=270</a:t>
            </a:r>
            <a:r>
              <a:rPr kumimoji="0" lang="en-GB" sz="1400" b="1" i="0" u="none" strike="noStrike" kern="1200" cap="none" spc="0" normalizeH="0" baseline="30000" dirty="0">
                <a:ln>
                  <a:noFill/>
                </a:ln>
                <a:solidFill>
                  <a:srgbClr val="5D8298"/>
                </a:solidFill>
                <a:effectLst/>
                <a:uLnTx/>
                <a:uFillTx/>
                <a:latin typeface="Arial" panose="020B0604020202020204"/>
                <a:ea typeface="+mn-ea"/>
                <a:cs typeface="+mn-cs"/>
              </a:rPr>
              <a:t>a</a:t>
            </a:r>
            <a:r>
              <a:rPr kumimoji="0" lang="en-GB" sz="1400" b="1" i="0" u="none" strike="noStrike" kern="1200" cap="none" spc="0" normalizeH="0" baseline="0" dirty="0">
                <a:ln>
                  <a:noFill/>
                </a:ln>
                <a:solidFill>
                  <a:srgbClr val="5D8298"/>
                </a:solidFill>
                <a:effectLst/>
                <a:uLnTx/>
                <a:uFillTx/>
                <a:latin typeface="Arial" panose="020B0604020202020204"/>
                <a:ea typeface="+mn-ea"/>
                <a:cs typeface="+mn-cs"/>
              </a:rPr>
              <a:t>)</a:t>
            </a:r>
          </a:p>
        </p:txBody>
      </p:sp>
      <p:sp>
        <p:nvSpPr>
          <p:cNvPr id="22" name="Rectangle 21">
            <a:extLst>
              <a:ext uri="{FF2B5EF4-FFF2-40B4-BE49-F238E27FC236}">
                <a16:creationId xmlns:a16="http://schemas.microsoft.com/office/drawing/2014/main" id="{3DCD0078-C118-4D4C-B758-D0F66426041D}"/>
              </a:ext>
            </a:extLst>
          </p:cNvPr>
          <p:cNvSpPr/>
          <p:nvPr/>
        </p:nvSpPr>
        <p:spPr>
          <a:xfrm>
            <a:off x="10344472" y="3121413"/>
            <a:ext cx="189699" cy="183427"/>
          </a:xfrm>
          <a:prstGeom prst="rect">
            <a:avLst/>
          </a:pr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99C9982E-945D-2B4C-ACA1-C5CCC776041B}"/>
              </a:ext>
            </a:extLst>
          </p:cNvPr>
          <p:cNvSpPr txBox="1"/>
          <p:nvPr/>
        </p:nvSpPr>
        <p:spPr>
          <a:xfrm>
            <a:off x="10550114" y="3068960"/>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4" name="Rectangle 23">
            <a:extLst>
              <a:ext uri="{FF2B5EF4-FFF2-40B4-BE49-F238E27FC236}">
                <a16:creationId xmlns:a16="http://schemas.microsoft.com/office/drawing/2014/main" id="{008B70E0-5D54-4041-9C76-8B758E336DB0}"/>
              </a:ext>
            </a:extLst>
          </p:cNvPr>
          <p:cNvSpPr/>
          <p:nvPr/>
        </p:nvSpPr>
        <p:spPr>
          <a:xfrm>
            <a:off x="10344472" y="3626077"/>
            <a:ext cx="189699" cy="183427"/>
          </a:xfrm>
          <a:prstGeom prst="rect">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A659A0BA-CEE2-7E45-B6D9-D6285380F52E}"/>
              </a:ext>
            </a:extLst>
          </p:cNvPr>
          <p:cNvSpPr txBox="1"/>
          <p:nvPr/>
        </p:nvSpPr>
        <p:spPr>
          <a:xfrm>
            <a:off x="10550114" y="3577402"/>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Grade ≥3</a:t>
            </a:r>
          </a:p>
        </p:txBody>
      </p:sp>
      <p:sp>
        <p:nvSpPr>
          <p:cNvPr id="26" name="Rectangle 25">
            <a:extLst>
              <a:ext uri="{FF2B5EF4-FFF2-40B4-BE49-F238E27FC236}">
                <a16:creationId xmlns:a16="http://schemas.microsoft.com/office/drawing/2014/main" id="{0821E858-C679-BB40-85CE-BE68C48ABE06}"/>
              </a:ext>
            </a:extLst>
          </p:cNvPr>
          <p:cNvSpPr/>
          <p:nvPr/>
        </p:nvSpPr>
        <p:spPr>
          <a:xfrm>
            <a:off x="10344472" y="3373745"/>
            <a:ext cx="189699" cy="183427"/>
          </a:xfrm>
          <a:prstGeom prst="rect">
            <a:avLst/>
          </a:prstGeom>
          <a:solidFill>
            <a:schemeClr val="tx2">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D15634C-C7AD-5C41-AFC9-AE902C5B2B7C}"/>
              </a:ext>
            </a:extLst>
          </p:cNvPr>
          <p:cNvSpPr txBox="1"/>
          <p:nvPr/>
        </p:nvSpPr>
        <p:spPr>
          <a:xfrm>
            <a:off x="10550114" y="3323181"/>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Any grade</a:t>
            </a:r>
          </a:p>
        </p:txBody>
      </p:sp>
      <p:sp>
        <p:nvSpPr>
          <p:cNvPr id="28" name="Rectangle 27">
            <a:extLst>
              <a:ext uri="{FF2B5EF4-FFF2-40B4-BE49-F238E27FC236}">
                <a16:creationId xmlns:a16="http://schemas.microsoft.com/office/drawing/2014/main" id="{0A1DD93C-D7AC-8D42-A920-3B67568B5453}"/>
              </a:ext>
            </a:extLst>
          </p:cNvPr>
          <p:cNvSpPr/>
          <p:nvPr/>
        </p:nvSpPr>
        <p:spPr>
          <a:xfrm>
            <a:off x="10344472" y="3878408"/>
            <a:ext cx="189699" cy="183427"/>
          </a:xfrm>
          <a:prstGeom prst="rect">
            <a:avLst/>
          </a:prstGeom>
          <a:solidFill>
            <a:schemeClr val="accent1">
              <a:lumMod val="20000"/>
              <a:lumOff val="8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0502F4F-EFE5-D645-90F7-4844A93050C1}"/>
              </a:ext>
            </a:extLst>
          </p:cNvPr>
          <p:cNvSpPr txBox="1"/>
          <p:nvPr/>
        </p:nvSpPr>
        <p:spPr>
          <a:xfrm>
            <a:off x="10550114" y="3831622"/>
            <a:ext cx="1120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a:rPr>
              <a:t>Any grade</a:t>
            </a:r>
            <a:endParaRPr kumimoji="0" lang="en-GB" sz="1200" b="0" i="0" u="none" strike="noStrike" kern="1200" cap="none" spc="0" normalizeH="0" baseline="0" dirty="0">
              <a:ln>
                <a:noFill/>
              </a:ln>
              <a:solidFill>
                <a:prstClr val="black"/>
              </a:solidFill>
              <a:effectLst/>
              <a:uLnTx/>
              <a:uFillTx/>
              <a:latin typeface="Arial" panose="020B0604020202020204"/>
            </a:endParaRPr>
          </a:p>
        </p:txBody>
      </p:sp>
      <p:sp>
        <p:nvSpPr>
          <p:cNvPr id="8" name="TextBox 7">
            <a:extLst>
              <a:ext uri="{FF2B5EF4-FFF2-40B4-BE49-F238E27FC236}">
                <a16:creationId xmlns:a16="http://schemas.microsoft.com/office/drawing/2014/main" id="{842CF9F8-8134-3A4F-B52C-A900F4160DDD}"/>
              </a:ext>
            </a:extLst>
          </p:cNvPr>
          <p:cNvSpPr txBox="1"/>
          <p:nvPr/>
        </p:nvSpPr>
        <p:spPr>
          <a:xfrm>
            <a:off x="3094764" y="5415582"/>
            <a:ext cx="70336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effectLst/>
                <a:uLnTx/>
                <a:uFillTx/>
                <a:latin typeface="Arial" panose="020B0604020202020204"/>
                <a:ea typeface="+mn-ea"/>
                <a:cs typeface="+mn-cs"/>
              </a:rPr>
              <a:t>Proportion of patients (%)</a:t>
            </a:r>
          </a:p>
        </p:txBody>
      </p:sp>
      <p:pic>
        <p:nvPicPr>
          <p:cNvPr id="16" name="Graphic 15">
            <a:extLst>
              <a:ext uri="{FF2B5EF4-FFF2-40B4-BE49-F238E27FC236}">
                <a16:creationId xmlns:a16="http://schemas.microsoft.com/office/drawing/2014/main" id="{E1CB54E8-ABC5-883C-C54F-77A95263B2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358" y="934963"/>
            <a:ext cx="9252892" cy="4641417"/>
          </a:xfrm>
          <a:prstGeom prst="rect">
            <a:avLst/>
          </a:prstGeom>
        </p:spPr>
      </p:pic>
      <p:sp>
        <p:nvSpPr>
          <p:cNvPr id="17" name="TextBox 16">
            <a:extLst>
              <a:ext uri="{FF2B5EF4-FFF2-40B4-BE49-F238E27FC236}">
                <a16:creationId xmlns:a16="http://schemas.microsoft.com/office/drawing/2014/main" id="{C386D39F-CD25-C0AE-B113-6F1657D6F02B}"/>
              </a:ext>
            </a:extLst>
          </p:cNvPr>
          <p:cNvSpPr txBox="1"/>
          <p:nvPr/>
        </p:nvSpPr>
        <p:spPr>
          <a:xfrm>
            <a:off x="6280378"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20</a:t>
            </a:r>
          </a:p>
        </p:txBody>
      </p:sp>
      <p:sp>
        <p:nvSpPr>
          <p:cNvPr id="18" name="TextBox 17">
            <a:extLst>
              <a:ext uri="{FF2B5EF4-FFF2-40B4-BE49-F238E27FC236}">
                <a16:creationId xmlns:a16="http://schemas.microsoft.com/office/drawing/2014/main" id="{250D6F9F-B34D-FD2A-38E5-16C5A21076BC}"/>
              </a:ext>
            </a:extLst>
          </p:cNvPr>
          <p:cNvSpPr txBox="1"/>
          <p:nvPr/>
        </p:nvSpPr>
        <p:spPr>
          <a:xfrm>
            <a:off x="6739661"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0</a:t>
            </a:r>
          </a:p>
        </p:txBody>
      </p:sp>
      <p:sp>
        <p:nvSpPr>
          <p:cNvPr id="19" name="TextBox 18">
            <a:extLst>
              <a:ext uri="{FF2B5EF4-FFF2-40B4-BE49-F238E27FC236}">
                <a16:creationId xmlns:a16="http://schemas.microsoft.com/office/drawing/2014/main" id="{28B7C0FB-FC52-B213-F8BB-5E9B4CDB4F8A}"/>
              </a:ext>
            </a:extLst>
          </p:cNvPr>
          <p:cNvSpPr txBox="1"/>
          <p:nvPr/>
        </p:nvSpPr>
        <p:spPr>
          <a:xfrm>
            <a:off x="7210653"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20</a:t>
            </a:r>
          </a:p>
        </p:txBody>
      </p:sp>
      <p:sp>
        <p:nvSpPr>
          <p:cNvPr id="20" name="TextBox 19">
            <a:extLst>
              <a:ext uri="{FF2B5EF4-FFF2-40B4-BE49-F238E27FC236}">
                <a16:creationId xmlns:a16="http://schemas.microsoft.com/office/drawing/2014/main" id="{CB3374ED-2C84-3638-FEF6-F08E3D3AB262}"/>
              </a:ext>
            </a:extLst>
          </p:cNvPr>
          <p:cNvSpPr txBox="1"/>
          <p:nvPr/>
        </p:nvSpPr>
        <p:spPr>
          <a:xfrm>
            <a:off x="5797778"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40</a:t>
            </a:r>
          </a:p>
        </p:txBody>
      </p:sp>
      <p:sp>
        <p:nvSpPr>
          <p:cNvPr id="21" name="TextBox 20">
            <a:extLst>
              <a:ext uri="{FF2B5EF4-FFF2-40B4-BE49-F238E27FC236}">
                <a16:creationId xmlns:a16="http://schemas.microsoft.com/office/drawing/2014/main" id="{CC11139B-5C06-5344-DB64-94FF2A89D413}"/>
              </a:ext>
            </a:extLst>
          </p:cNvPr>
          <p:cNvSpPr txBox="1"/>
          <p:nvPr/>
        </p:nvSpPr>
        <p:spPr>
          <a:xfrm>
            <a:off x="5324703"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60</a:t>
            </a:r>
          </a:p>
        </p:txBody>
      </p:sp>
      <p:sp>
        <p:nvSpPr>
          <p:cNvPr id="34" name="TextBox 33">
            <a:extLst>
              <a:ext uri="{FF2B5EF4-FFF2-40B4-BE49-F238E27FC236}">
                <a16:creationId xmlns:a16="http://schemas.microsoft.com/office/drawing/2014/main" id="{5D25838D-A083-9143-87DD-0165FBD87B3D}"/>
              </a:ext>
            </a:extLst>
          </p:cNvPr>
          <p:cNvSpPr txBox="1"/>
          <p:nvPr/>
        </p:nvSpPr>
        <p:spPr>
          <a:xfrm>
            <a:off x="4861153"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80</a:t>
            </a:r>
          </a:p>
        </p:txBody>
      </p:sp>
      <p:sp>
        <p:nvSpPr>
          <p:cNvPr id="35" name="TextBox 34">
            <a:extLst>
              <a:ext uri="{FF2B5EF4-FFF2-40B4-BE49-F238E27FC236}">
                <a16:creationId xmlns:a16="http://schemas.microsoft.com/office/drawing/2014/main" id="{198C5B12-B272-157E-082F-ED8162E0C98D}"/>
              </a:ext>
            </a:extLst>
          </p:cNvPr>
          <p:cNvSpPr txBox="1"/>
          <p:nvPr/>
        </p:nvSpPr>
        <p:spPr>
          <a:xfrm>
            <a:off x="4363968"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100</a:t>
            </a:r>
          </a:p>
        </p:txBody>
      </p:sp>
      <p:sp>
        <p:nvSpPr>
          <p:cNvPr id="36" name="TextBox 35">
            <a:extLst>
              <a:ext uri="{FF2B5EF4-FFF2-40B4-BE49-F238E27FC236}">
                <a16:creationId xmlns:a16="http://schemas.microsoft.com/office/drawing/2014/main" id="{C2089289-F473-B09D-5ACA-A1E4583E252B}"/>
              </a:ext>
            </a:extLst>
          </p:cNvPr>
          <p:cNvSpPr txBox="1"/>
          <p:nvPr/>
        </p:nvSpPr>
        <p:spPr>
          <a:xfrm>
            <a:off x="8616280"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80</a:t>
            </a:r>
          </a:p>
        </p:txBody>
      </p:sp>
      <p:sp>
        <p:nvSpPr>
          <p:cNvPr id="38" name="TextBox 37">
            <a:extLst>
              <a:ext uri="{FF2B5EF4-FFF2-40B4-BE49-F238E27FC236}">
                <a16:creationId xmlns:a16="http://schemas.microsoft.com/office/drawing/2014/main" id="{E3EB6592-E58F-A30D-D6C5-7D79154A7715}"/>
              </a:ext>
            </a:extLst>
          </p:cNvPr>
          <p:cNvSpPr txBox="1"/>
          <p:nvPr/>
        </p:nvSpPr>
        <p:spPr>
          <a:xfrm>
            <a:off x="9073480"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100</a:t>
            </a:r>
          </a:p>
        </p:txBody>
      </p:sp>
      <p:sp>
        <p:nvSpPr>
          <p:cNvPr id="39" name="TextBox 38">
            <a:extLst>
              <a:ext uri="{FF2B5EF4-FFF2-40B4-BE49-F238E27FC236}">
                <a16:creationId xmlns:a16="http://schemas.microsoft.com/office/drawing/2014/main" id="{0EB5565E-DA9E-2F6B-4FC5-EA32897A3307}"/>
              </a:ext>
            </a:extLst>
          </p:cNvPr>
          <p:cNvSpPr txBox="1"/>
          <p:nvPr/>
        </p:nvSpPr>
        <p:spPr>
          <a:xfrm>
            <a:off x="8155905"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60</a:t>
            </a:r>
          </a:p>
        </p:txBody>
      </p:sp>
      <p:sp>
        <p:nvSpPr>
          <p:cNvPr id="40" name="TextBox 39">
            <a:extLst>
              <a:ext uri="{FF2B5EF4-FFF2-40B4-BE49-F238E27FC236}">
                <a16:creationId xmlns:a16="http://schemas.microsoft.com/office/drawing/2014/main" id="{BD38313F-1C9A-E8D3-D264-E790CFFE30D1}"/>
              </a:ext>
            </a:extLst>
          </p:cNvPr>
          <p:cNvSpPr txBox="1"/>
          <p:nvPr/>
        </p:nvSpPr>
        <p:spPr>
          <a:xfrm>
            <a:off x="7679655" y="5224331"/>
            <a:ext cx="37576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Arial" panose="020B0604020202020204"/>
                <a:ea typeface="+mn-ea"/>
                <a:cs typeface="+mn-cs"/>
              </a:rPr>
              <a:t>40</a:t>
            </a:r>
          </a:p>
        </p:txBody>
      </p:sp>
    </p:spTree>
    <p:extLst>
      <p:ext uri="{BB962C8B-B14F-4D97-AF65-F5344CB8AC3E}">
        <p14:creationId xmlns:p14="http://schemas.microsoft.com/office/powerpoint/2010/main" val="38236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Treatment options</a:t>
            </a:r>
            <a:br>
              <a:rPr lang="en-GB" dirty="0"/>
            </a:br>
            <a:r>
              <a:rPr lang="en-GB" dirty="0"/>
              <a:t> for patient case</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Tree>
    <p:extLst>
      <p:ext uri="{BB962C8B-B14F-4D97-AF65-F5344CB8AC3E}">
        <p14:creationId xmlns:p14="http://schemas.microsoft.com/office/powerpoint/2010/main" val="11521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F53F6E-0AA7-8745-B938-C0D1BA0FC58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8DA6CFC-1861-4C15-81E1-7D7871A33D94}" type="slidenum">
              <a:rPr lang="en-GB" sz="1200" smtClean="0">
                <a:solidFill>
                  <a:srgbClr val="262626">
                    <a:tint val="75000"/>
                  </a:srgbClr>
                </a:solidFill>
                <a:latin typeface="Arial Narrow"/>
              </a:rPr>
              <a:pPr algn="r">
                <a:defRPr/>
              </a:pPr>
              <a:t>38</a:t>
            </a:fld>
            <a:endParaRPr lang="en-GB" sz="1200" dirty="0">
              <a:solidFill>
                <a:srgbClr val="262626">
                  <a:tint val="75000"/>
                </a:srgbClr>
              </a:solidFill>
              <a:latin typeface="Arial Narrow"/>
            </a:endParaRPr>
          </a:p>
        </p:txBody>
      </p:sp>
      <p:sp>
        <p:nvSpPr>
          <p:cNvPr id="8" name="Arrow: Right 2">
            <a:extLst>
              <a:ext uri="{FF2B5EF4-FFF2-40B4-BE49-F238E27FC236}">
                <a16:creationId xmlns:a16="http://schemas.microsoft.com/office/drawing/2014/main" id="{28DF3F55-BDB8-254E-B63E-B850B4810627}"/>
              </a:ext>
            </a:extLst>
          </p:cNvPr>
          <p:cNvSpPr/>
          <p:nvPr/>
        </p:nvSpPr>
        <p:spPr>
          <a:xfrm>
            <a:off x="590550" y="3555227"/>
            <a:ext cx="11168830" cy="53340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F952EAFB-D863-374C-9EA2-80E4F936D39C}"/>
              </a:ext>
            </a:extLst>
          </p:cNvPr>
          <p:cNvGrpSpPr/>
          <p:nvPr/>
        </p:nvGrpSpPr>
        <p:grpSpPr>
          <a:xfrm>
            <a:off x="527013" y="3335991"/>
            <a:ext cx="928228" cy="893404"/>
            <a:chOff x="432620" y="3209764"/>
            <a:chExt cx="928228" cy="893404"/>
          </a:xfrm>
        </p:grpSpPr>
        <p:sp>
          <p:nvSpPr>
            <p:cNvPr id="10" name="Oval 9">
              <a:extLst>
                <a:ext uri="{FF2B5EF4-FFF2-40B4-BE49-F238E27FC236}">
                  <a16:creationId xmlns:a16="http://schemas.microsoft.com/office/drawing/2014/main" id="{41E4DFCF-041F-0241-BCE5-F85F7C500C60}"/>
                </a:ext>
              </a:extLst>
            </p:cNvPr>
            <p:cNvSpPr/>
            <p:nvPr/>
          </p:nvSpPr>
          <p:spPr bwMode="auto">
            <a:xfrm>
              <a:off x="432620" y="3209764"/>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1" name="Graphic 10" descr="Man with solid fill">
              <a:extLst>
                <a:ext uri="{FF2B5EF4-FFF2-40B4-BE49-F238E27FC236}">
                  <a16:creationId xmlns:a16="http://schemas.microsoft.com/office/drawing/2014/main" id="{698A9A3A-334A-794D-8702-E761CEED8B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573" y="3289703"/>
              <a:ext cx="682222" cy="682222"/>
            </a:xfrm>
            <a:prstGeom prst="rect">
              <a:avLst/>
            </a:prstGeom>
          </p:spPr>
        </p:pic>
      </p:grpSp>
      <p:sp>
        <p:nvSpPr>
          <p:cNvPr id="13" name="Rectangle: Rounded Corners 24">
            <a:extLst>
              <a:ext uri="{FF2B5EF4-FFF2-40B4-BE49-F238E27FC236}">
                <a16:creationId xmlns:a16="http://schemas.microsoft.com/office/drawing/2014/main" id="{50CE90EF-24C5-294D-BCFD-AD1FB7813AC5}"/>
              </a:ext>
            </a:extLst>
          </p:cNvPr>
          <p:cNvSpPr/>
          <p:nvPr/>
        </p:nvSpPr>
        <p:spPr>
          <a:xfrm>
            <a:off x="620183" y="4559240"/>
            <a:ext cx="5390153" cy="1442235"/>
          </a:xfrm>
          <a:prstGeom prst="roundRect">
            <a:avLst>
              <a:gd name="adj" fmla="val 8697"/>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Biopsy: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9/12 cores; adenocarcinoma Gleason 4+4 </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Staging: </a:t>
            </a:r>
            <a:r>
              <a:rPr kumimoji="0" lang="en-GB" sz="120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T2b/T3 by DRE</a:t>
            </a:r>
          </a:p>
          <a:p>
            <a:pPr marR="0" lvl="0" algn="l" defTabSz="566710" rtl="0" eaLnBrk="1" fontAlgn="auto" latinLnBrk="0" hangingPunct="1">
              <a:lnSpc>
                <a:spcPct val="90000"/>
              </a:lnSpc>
              <a:spcBef>
                <a:spcPct val="0"/>
              </a:spcBef>
              <a:spcAft>
                <a:spcPct val="35000"/>
              </a:spcAft>
              <a:buClrTx/>
              <a:buSzTx/>
              <a:buFontTx/>
              <a:buNone/>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Imaging: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Metastases in hip, lumbar spine and ribs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Multiple retroperitoneal lymph nodes between 1 and 3 cm and two</a:t>
            </a:r>
            <a:r>
              <a:rPr lang="en-GB" sz="1200" b="1" kern="0" dirty="0">
                <a:solidFill>
                  <a:schemeClr val="tx1"/>
                </a:solidFill>
                <a:latin typeface="Arial" panose="020B0604020202020204" pitchFamily="34" charset="0"/>
                <a:cs typeface="Arial" panose="020B0604020202020204" pitchFamily="34" charset="0"/>
              </a:rPr>
              <a:t> </a:t>
            </a:r>
            <a:r>
              <a:rPr kumimoji="0" lang="en-GB" sz="12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pulmonary nodules suspicious of metastases</a:t>
            </a:r>
            <a:endPar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6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nvGrpSpPr>
          <p:cNvPr id="15" name="Group 14">
            <a:extLst>
              <a:ext uri="{FF2B5EF4-FFF2-40B4-BE49-F238E27FC236}">
                <a16:creationId xmlns:a16="http://schemas.microsoft.com/office/drawing/2014/main" id="{A9F52329-099E-AE4D-BCC9-7AE9708F0D90}"/>
              </a:ext>
            </a:extLst>
          </p:cNvPr>
          <p:cNvGrpSpPr/>
          <p:nvPr/>
        </p:nvGrpSpPr>
        <p:grpSpPr>
          <a:xfrm>
            <a:off x="5729097" y="2867462"/>
            <a:ext cx="1229264" cy="1423585"/>
            <a:chOff x="5693886" y="2741235"/>
            <a:chExt cx="1229264" cy="1423585"/>
          </a:xfrm>
        </p:grpSpPr>
        <p:sp>
          <p:nvSpPr>
            <p:cNvPr id="16" name="Oval 15">
              <a:extLst>
                <a:ext uri="{FF2B5EF4-FFF2-40B4-BE49-F238E27FC236}">
                  <a16:creationId xmlns:a16="http://schemas.microsoft.com/office/drawing/2014/main" id="{29A1FE96-302D-1144-A8DD-05E80A5E1456}"/>
                </a:ext>
              </a:extLst>
            </p:cNvPr>
            <p:cNvSpPr/>
            <p:nvPr/>
          </p:nvSpPr>
          <p:spPr bwMode="auto">
            <a:xfrm>
              <a:off x="5826889"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99806C-BA71-B548-A7D2-01A86230B35A}"/>
                </a:ext>
              </a:extLst>
            </p:cNvPr>
            <p:cNvSpPr txBox="1"/>
            <p:nvPr/>
          </p:nvSpPr>
          <p:spPr>
            <a:xfrm>
              <a:off x="5807839" y="3348459"/>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12 months</a:t>
              </a:r>
            </a:p>
          </p:txBody>
        </p:sp>
        <p:sp>
          <p:nvSpPr>
            <p:cNvPr id="18" name="Rectangle: Rounded Corners 31">
              <a:extLst>
                <a:ext uri="{FF2B5EF4-FFF2-40B4-BE49-F238E27FC236}">
                  <a16:creationId xmlns:a16="http://schemas.microsoft.com/office/drawing/2014/main" id="{230270D1-9BC3-CC48-88A0-CF92B19F8180}"/>
                </a:ext>
              </a:extLst>
            </p:cNvPr>
            <p:cNvSpPr/>
            <p:nvPr/>
          </p:nvSpPr>
          <p:spPr>
            <a:xfrm>
              <a:off x="5693886" y="2741235"/>
              <a:ext cx="1229264" cy="385994"/>
            </a:xfrm>
            <a:prstGeom prst="roundRect">
              <a:avLst/>
            </a:prstGeom>
            <a:solidFill>
              <a:schemeClr val="tx2"/>
            </a:solidFill>
            <a:ln w="25400" cap="flat" cmpd="sng" algn="ctr">
              <a:solidFill>
                <a:schemeClr val="tx2"/>
              </a:solidFill>
              <a:prstDash val="solid"/>
            </a:ln>
            <a:effectLst/>
          </p:spPr>
          <p:txBody>
            <a:bodyPr spcFirstLastPara="0" vert="horz" wrap="square" lIns="0" tIns="77705" rIns="0"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nadir 0.9</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 </a:t>
              </a:r>
            </a:p>
          </p:txBody>
        </p:sp>
      </p:grpSp>
      <p:sp>
        <p:nvSpPr>
          <p:cNvPr id="19" name="Rectangle: Rounded Corners 34">
            <a:extLst>
              <a:ext uri="{FF2B5EF4-FFF2-40B4-BE49-F238E27FC236}">
                <a16:creationId xmlns:a16="http://schemas.microsoft.com/office/drawing/2014/main" id="{8F42313F-26B9-E343-A9EF-C1D687D68CD5}"/>
              </a:ext>
            </a:extLst>
          </p:cNvPr>
          <p:cNvSpPr/>
          <p:nvPr/>
        </p:nvSpPr>
        <p:spPr>
          <a:xfrm>
            <a:off x="524644" y="2868237"/>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132</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nvGrpSpPr>
          <p:cNvPr id="20" name="Group 19">
            <a:extLst>
              <a:ext uri="{FF2B5EF4-FFF2-40B4-BE49-F238E27FC236}">
                <a16:creationId xmlns:a16="http://schemas.microsoft.com/office/drawing/2014/main" id="{EC5E4DB4-5C62-D144-86A1-8914C1FB6C21}"/>
              </a:ext>
            </a:extLst>
          </p:cNvPr>
          <p:cNvGrpSpPr/>
          <p:nvPr/>
        </p:nvGrpSpPr>
        <p:grpSpPr>
          <a:xfrm>
            <a:off x="7541859" y="2867462"/>
            <a:ext cx="1168243" cy="1423585"/>
            <a:chOff x="8269569" y="2741235"/>
            <a:chExt cx="1168243" cy="1423585"/>
          </a:xfrm>
        </p:grpSpPr>
        <p:sp>
          <p:nvSpPr>
            <p:cNvPr id="21" name="Oval 20">
              <a:extLst>
                <a:ext uri="{FF2B5EF4-FFF2-40B4-BE49-F238E27FC236}">
                  <a16:creationId xmlns:a16="http://schemas.microsoft.com/office/drawing/2014/main" id="{6841CA11-758B-7548-9D52-1F058CC1D8A3}"/>
                </a:ext>
              </a:extLst>
            </p:cNvPr>
            <p:cNvSpPr/>
            <p:nvPr/>
          </p:nvSpPr>
          <p:spPr bwMode="auto">
            <a:xfrm>
              <a:off x="8391486"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CFBAC7F-0728-8D42-A273-A4C3FA0322D4}"/>
                </a:ext>
              </a:extLst>
            </p:cNvPr>
            <p:cNvSpPr txBox="1"/>
            <p:nvPr/>
          </p:nvSpPr>
          <p:spPr>
            <a:xfrm>
              <a:off x="838957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18 months</a:t>
              </a:r>
            </a:p>
          </p:txBody>
        </p:sp>
        <p:sp>
          <p:nvSpPr>
            <p:cNvPr id="23" name="Rectangle: Rounded Corners 35">
              <a:extLst>
                <a:ext uri="{FF2B5EF4-FFF2-40B4-BE49-F238E27FC236}">
                  <a16:creationId xmlns:a16="http://schemas.microsoft.com/office/drawing/2014/main" id="{AB4B2EFE-81F6-E14E-B7A8-9E74AD78E533}"/>
                </a:ext>
              </a:extLst>
            </p:cNvPr>
            <p:cNvSpPr/>
            <p:nvPr/>
          </p:nvSpPr>
          <p:spPr>
            <a:xfrm>
              <a:off x="8269569" y="274123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PSA 1.6</a:t>
              </a:r>
              <a:endPar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a:t>
              </a:r>
            </a:p>
          </p:txBody>
        </p:sp>
      </p:grpSp>
      <p:grpSp>
        <p:nvGrpSpPr>
          <p:cNvPr id="25" name="Group 24">
            <a:extLst>
              <a:ext uri="{FF2B5EF4-FFF2-40B4-BE49-F238E27FC236}">
                <a16:creationId xmlns:a16="http://schemas.microsoft.com/office/drawing/2014/main" id="{065AAC60-71BA-FC41-AB12-F5C739AFC9CE}"/>
              </a:ext>
            </a:extLst>
          </p:cNvPr>
          <p:cNvGrpSpPr/>
          <p:nvPr/>
        </p:nvGrpSpPr>
        <p:grpSpPr>
          <a:xfrm>
            <a:off x="9360000" y="2867462"/>
            <a:ext cx="1168243" cy="1421875"/>
            <a:chOff x="10045277" y="2742945"/>
            <a:chExt cx="1168243" cy="1421875"/>
          </a:xfrm>
        </p:grpSpPr>
        <p:sp>
          <p:nvSpPr>
            <p:cNvPr id="27" name="Oval 26">
              <a:extLst>
                <a:ext uri="{FF2B5EF4-FFF2-40B4-BE49-F238E27FC236}">
                  <a16:creationId xmlns:a16="http://schemas.microsoft.com/office/drawing/2014/main" id="{09D031DA-AE36-284B-8097-55BC9557A10A}"/>
                </a:ext>
              </a:extLst>
            </p:cNvPr>
            <p:cNvSpPr/>
            <p:nvPr/>
          </p:nvSpPr>
          <p:spPr bwMode="auto">
            <a:xfrm>
              <a:off x="10139391" y="3271416"/>
              <a:ext cx="928228" cy="893404"/>
            </a:xfrm>
            <a:prstGeom prst="ellipse">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srgbClr val="000000"/>
                </a:solidFill>
                <a:effectLst/>
                <a:uLnTx/>
                <a:uFillTx/>
                <a:latin typeface="Arial"/>
                <a:ea typeface="+mn-ea"/>
                <a:cs typeface="Arial"/>
              </a:endParaRPr>
            </a:p>
          </p:txBody>
        </p:sp>
        <p:sp>
          <p:nvSpPr>
            <p:cNvPr id="28" name="TextBox 27">
              <a:extLst>
                <a:ext uri="{FF2B5EF4-FFF2-40B4-BE49-F238E27FC236}">
                  <a16:creationId xmlns:a16="http://schemas.microsoft.com/office/drawing/2014/main" id="{6239E75A-C774-4342-9080-528304C7DA7E}"/>
                </a:ext>
              </a:extLst>
            </p:cNvPr>
            <p:cNvSpPr txBox="1"/>
            <p:nvPr/>
          </p:nvSpPr>
          <p:spPr>
            <a:xfrm>
              <a:off x="10146997" y="3372534"/>
              <a:ext cx="928228" cy="646331"/>
            </a:xfrm>
            <a:prstGeom prst="rect">
              <a:avLst/>
            </a:prstGeom>
            <a:noFill/>
          </p:spPr>
          <p:txBody>
            <a:bodyPr wrap="square" lIns="0" rIns="0" rtlCol="0">
              <a:spAutoFit/>
            </a:bodyPr>
            <a:lstStyle/>
            <a:p>
              <a:pPr algn="ctr"/>
              <a:r>
                <a:rPr lang="en-GB" dirty="0">
                  <a:solidFill>
                    <a:schemeClr val="bg1"/>
                  </a:solidFill>
                  <a:latin typeface="Arial" panose="020B0604020202020204" pitchFamily="34" charset="0"/>
                  <a:cs typeface="Arial" panose="020B0604020202020204" pitchFamily="34" charset="0"/>
                </a:rPr>
                <a:t>24 months</a:t>
              </a:r>
            </a:p>
          </p:txBody>
        </p:sp>
        <p:sp>
          <p:nvSpPr>
            <p:cNvPr id="29" name="Rectangle: Rounded Corners 38">
              <a:extLst>
                <a:ext uri="{FF2B5EF4-FFF2-40B4-BE49-F238E27FC236}">
                  <a16:creationId xmlns:a16="http://schemas.microsoft.com/office/drawing/2014/main" id="{F9A78150-DA44-124E-B817-0A6FF1512F79}"/>
                </a:ext>
              </a:extLst>
            </p:cNvPr>
            <p:cNvSpPr/>
            <p:nvPr/>
          </p:nvSpPr>
          <p:spPr>
            <a:xfrm>
              <a:off x="10045277" y="2742945"/>
              <a:ext cx="1168243" cy="385994"/>
            </a:xfrm>
            <a:prstGeom prst="roundRect">
              <a:avLst/>
            </a:prstGeom>
            <a:solidFill>
              <a:schemeClr val="tx2"/>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566710" rtl="0" eaLnBrk="1" fontAlgn="auto" latinLnBrk="0" hangingPunct="1">
                <a:lnSpc>
                  <a:spcPct val="90000"/>
                </a:lnSpc>
                <a:spcBef>
                  <a:spcPct val="0"/>
                </a:spcBef>
                <a:spcAft>
                  <a:spcPct val="35000"/>
                </a:spcAft>
                <a:buClrTx/>
                <a:buSzTx/>
                <a:buFontTx/>
                <a:buNone/>
                <a:tabLst/>
                <a:defRPr/>
              </a:pPr>
              <a:r>
                <a:rPr kumimoji="0" lang="en-GB" sz="14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PSA 3.4</a:t>
              </a: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endPar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chemeClr val="bg1"/>
                  </a:solidFill>
                  <a:effectLst/>
                  <a:uLnTx/>
                  <a:uFillTx/>
                  <a:latin typeface="Arial Narrow"/>
                  <a:ea typeface="+mn-ea"/>
                  <a:cs typeface="Arial" panose="020B0604020202020204" pitchFamily="34" charset="0"/>
                </a:rPr>
                <a:t> </a:t>
              </a:r>
            </a:p>
          </p:txBody>
        </p:sp>
      </p:grpSp>
      <p:sp>
        <p:nvSpPr>
          <p:cNvPr id="26" name="Rectangle: Rounded Corners 45">
            <a:extLst>
              <a:ext uri="{FF2B5EF4-FFF2-40B4-BE49-F238E27FC236}">
                <a16:creationId xmlns:a16="http://schemas.microsoft.com/office/drawing/2014/main" id="{B9507A78-5CCA-3C4C-A6AB-EDCCD6BB00EF}"/>
              </a:ext>
            </a:extLst>
          </p:cNvPr>
          <p:cNvSpPr/>
          <p:nvPr/>
        </p:nvSpPr>
        <p:spPr>
          <a:xfrm>
            <a:off x="8893140" y="4570474"/>
            <a:ext cx="2693811" cy="1442236"/>
          </a:xfrm>
          <a:prstGeom prst="roundRect">
            <a:avLst>
              <a:gd name="adj" fmla="val 9561"/>
            </a:avLst>
          </a:prstGeom>
          <a:solidFill>
            <a:schemeClr val="bg1"/>
          </a:solidFill>
          <a:ln w="25400" cap="flat" cmpd="sng" algn="ctr">
            <a:solidFill>
              <a:schemeClr val="tx2"/>
            </a:solidFill>
            <a:prstDash val="solid"/>
          </a:ln>
          <a:effectLst/>
        </p:spPr>
        <p:txBody>
          <a:bodyPr spcFirstLastPara="0" vert="horz" wrap="square" lIns="77705" tIns="77705" rIns="77705" bIns="77705"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Slight discomfort in lumbar spine</a:t>
            </a:r>
          </a:p>
          <a:p>
            <a:pPr marR="0" lvl="0" algn="l" defTabSz="566710" rtl="0" eaLnBrk="1" fontAlgn="auto" latinLnBrk="0" hangingPunct="1">
              <a:lnSpc>
                <a:spcPct val="90000"/>
              </a:lnSpc>
              <a:spcBef>
                <a:spcPct val="0"/>
              </a:spcBef>
              <a:spcAft>
                <a:spcPct val="35000"/>
              </a:spcAft>
              <a:buClrTx/>
              <a:buSzTx/>
              <a:buFontTx/>
              <a:buNone/>
              <a:tabLst/>
              <a:defRPr/>
            </a:pPr>
            <a:r>
              <a:rPr lang="en-GB" sz="1200" b="1" kern="0" dirty="0">
                <a:solidFill>
                  <a:schemeClr val="tx1"/>
                </a:solidFill>
                <a:latin typeface="Arial" panose="020B0604020202020204" pitchFamily="34" charset="0"/>
                <a:cs typeface="Arial" panose="020B0604020202020204" pitchFamily="34" charset="0"/>
              </a:rPr>
              <a:t>Imaging:</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Progression of bone and soft‑tissue metastases </a:t>
            </a:r>
          </a:p>
          <a:p>
            <a:pPr marL="285750" marR="0" lvl="0" indent="-285750" algn="l" defTabSz="566710" rtl="0" eaLnBrk="1" fontAlgn="auto" latinLnBrk="0" hangingPunct="1">
              <a:lnSpc>
                <a:spcPct val="90000"/>
              </a:lnSpc>
              <a:spcBef>
                <a:spcPct val="0"/>
              </a:spcBef>
              <a:spcAft>
                <a:spcPct val="35000"/>
              </a:spcAft>
              <a:buClr>
                <a:schemeClr val="accent1"/>
              </a:buClr>
              <a:buSzTx/>
              <a:buFont typeface="Arial" panose="020B0604020202020204" pitchFamily="34" charset="0"/>
              <a:buChar char="•"/>
              <a:tabLst/>
              <a:defRPr/>
            </a:pPr>
            <a:r>
              <a:rPr lang="en-GB" sz="1200" b="1" kern="0" dirty="0">
                <a:solidFill>
                  <a:schemeClr val="tx1"/>
                </a:solidFill>
                <a:latin typeface="Arial" panose="020B0604020202020204" pitchFamily="34" charset="0"/>
                <a:cs typeface="Arial" panose="020B0604020202020204" pitchFamily="34" charset="0"/>
              </a:rPr>
              <a:t>Haemoglobin: 10 g/dL</a:t>
            </a:r>
            <a:endPar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endParaRPr>
          </a:p>
          <a:p>
            <a:pPr marL="0" marR="0" lvl="0" indent="0" algn="ctr" defTabSz="56671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dirty="0">
                <a:ln>
                  <a:noFill/>
                </a:ln>
                <a:solidFill>
                  <a:srgbClr val="FFFFFF"/>
                </a:solidFill>
                <a:effectLst/>
                <a:uLnTx/>
                <a:uFillTx/>
                <a:latin typeface="Arial Narrow"/>
                <a:ea typeface="+mn-ea"/>
                <a:cs typeface="Arial" panose="020B0604020202020204" pitchFamily="34" charset="0"/>
              </a:rPr>
              <a:t> </a:t>
            </a:r>
          </a:p>
        </p:txBody>
      </p:sp>
      <p:sp>
        <p:nvSpPr>
          <p:cNvPr id="37" name="TextBox 36">
            <a:extLst>
              <a:ext uri="{FF2B5EF4-FFF2-40B4-BE49-F238E27FC236}">
                <a16:creationId xmlns:a16="http://schemas.microsoft.com/office/drawing/2014/main" id="{D1019D11-E1EE-8E49-8741-1A431A70E57C}"/>
              </a:ext>
            </a:extLst>
          </p:cNvPr>
          <p:cNvSpPr txBox="1"/>
          <p:nvPr/>
        </p:nvSpPr>
        <p:spPr>
          <a:xfrm>
            <a:off x="1995711" y="3022974"/>
            <a:ext cx="3237675" cy="646331"/>
          </a:xfrm>
          <a:prstGeom prst="rect">
            <a:avLst/>
          </a:prstGeom>
          <a:noFill/>
        </p:spPr>
        <p:txBody>
          <a:bodyPr wrap="square">
            <a:spAutoFit/>
          </a:bodyPr>
          <a:lstStyle/>
          <a:p>
            <a:pPr algn="ctr"/>
            <a:r>
              <a:rPr lang="en-GB" dirty="0">
                <a:solidFill>
                  <a:schemeClr val="tx1"/>
                </a:solidFill>
                <a:latin typeface="Arial" panose="020B0604020202020204" pitchFamily="34" charset="0"/>
                <a:cs typeface="Arial" panose="020B0604020202020204" pitchFamily="34" charset="0"/>
              </a:rPr>
              <a:t>ADT +</a:t>
            </a:r>
          </a:p>
          <a:p>
            <a:pPr algn="ctr"/>
            <a:r>
              <a:rPr lang="en-GB" dirty="0">
                <a:solidFill>
                  <a:schemeClr val="tx1"/>
                </a:solidFill>
                <a:latin typeface="Arial" panose="020B0604020202020204" pitchFamily="34" charset="0"/>
                <a:cs typeface="Arial" panose="020B0604020202020204" pitchFamily="34" charset="0"/>
              </a:rPr>
              <a:t>abiraterone/prednisone</a:t>
            </a:r>
          </a:p>
        </p:txBody>
      </p:sp>
      <p:sp>
        <p:nvSpPr>
          <p:cNvPr id="2" name="Title 1">
            <a:extLst>
              <a:ext uri="{FF2B5EF4-FFF2-40B4-BE49-F238E27FC236}">
                <a16:creationId xmlns:a16="http://schemas.microsoft.com/office/drawing/2014/main" id="{BC20A2E3-9C58-C42C-58A5-B3ACFAA08EB5}"/>
              </a:ext>
            </a:extLst>
          </p:cNvPr>
          <p:cNvSpPr>
            <a:spLocks noGrp="1"/>
          </p:cNvSpPr>
          <p:nvPr>
            <p:ph type="title"/>
          </p:nvPr>
        </p:nvSpPr>
        <p:spPr/>
        <p:txBody>
          <a:bodyPr/>
          <a:lstStyle/>
          <a:p>
            <a:r>
              <a:rPr lang="en-GB" dirty="0"/>
              <a:t>Case discussion</a:t>
            </a:r>
          </a:p>
        </p:txBody>
      </p:sp>
      <p:sp>
        <p:nvSpPr>
          <p:cNvPr id="32" name="Content Placeholder 31">
            <a:extLst>
              <a:ext uri="{FF2B5EF4-FFF2-40B4-BE49-F238E27FC236}">
                <a16:creationId xmlns:a16="http://schemas.microsoft.com/office/drawing/2014/main" id="{3B205A7D-744A-C24B-B1B4-A501FD4BC5C5}"/>
              </a:ext>
            </a:extLst>
          </p:cNvPr>
          <p:cNvSpPr>
            <a:spLocks noGrp="1"/>
          </p:cNvSpPr>
          <p:nvPr>
            <p:ph sz="quarter" idx="15"/>
          </p:nvPr>
        </p:nvSpPr>
        <p:spPr>
          <a:xfrm>
            <a:off x="620183" y="6356351"/>
            <a:ext cx="10372361" cy="365125"/>
          </a:xfrm>
        </p:spPr>
        <p:txBody>
          <a:bodyPr/>
          <a:lstStyle/>
          <a:p>
            <a:r>
              <a:rPr lang="en-GB" dirty="0">
                <a:solidFill>
                  <a:schemeClr val="tx2"/>
                </a:solidFill>
              </a:rPr>
              <a:t>ADT, androgen-deprivation therapy; BRCA2, breast cancer gene 2; DRE, digital rectal exam; LUTS, lower urinary-tract symptoms; PSA, prostate-specific antigen; T, tumour stage</a:t>
            </a:r>
          </a:p>
        </p:txBody>
      </p:sp>
      <p:sp>
        <p:nvSpPr>
          <p:cNvPr id="36" name="Slide Number Placeholder 35">
            <a:extLst>
              <a:ext uri="{FF2B5EF4-FFF2-40B4-BE49-F238E27FC236}">
                <a16:creationId xmlns:a16="http://schemas.microsoft.com/office/drawing/2014/main" id="{8503D63C-909B-CF43-9DFF-AB17F60170F4}"/>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
        <p:nvSpPr>
          <p:cNvPr id="34" name="Content Placeholder 4">
            <a:extLst>
              <a:ext uri="{FF2B5EF4-FFF2-40B4-BE49-F238E27FC236}">
                <a16:creationId xmlns:a16="http://schemas.microsoft.com/office/drawing/2014/main" id="{2E29CD1E-6C5B-0B06-272F-E456C19564CA}"/>
              </a:ext>
            </a:extLst>
          </p:cNvPr>
          <p:cNvSpPr txBox="1">
            <a:spLocks/>
          </p:cNvSpPr>
          <p:nvPr/>
        </p:nvSpPr>
        <p:spPr>
          <a:xfrm>
            <a:off x="590550" y="928076"/>
            <a:ext cx="10963200" cy="176546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Font typeface="Arial"/>
              <a:buNone/>
            </a:pPr>
            <a:r>
              <a:rPr lang="en-GB" b="1" dirty="0">
                <a:solidFill>
                  <a:schemeClr val="accent1"/>
                </a:solidFill>
              </a:rPr>
              <a:t>Patient: </a:t>
            </a:r>
            <a:r>
              <a:rPr lang="en-GB" dirty="0"/>
              <a:t>Age 68 years</a:t>
            </a:r>
          </a:p>
          <a:p>
            <a:pPr marL="0" indent="0">
              <a:spcBef>
                <a:spcPts val="300"/>
              </a:spcBef>
              <a:buFont typeface="Arial"/>
              <a:buNone/>
            </a:pPr>
            <a:r>
              <a:rPr lang="en-GB" b="1" dirty="0">
                <a:solidFill>
                  <a:schemeClr val="accent1"/>
                </a:solidFill>
              </a:rPr>
              <a:t>Presents with: </a:t>
            </a:r>
            <a:r>
              <a:rPr lang="en-GB" dirty="0"/>
              <a:t>Moderate LUTS</a:t>
            </a:r>
          </a:p>
          <a:p>
            <a:pPr marL="0" indent="0">
              <a:spcBef>
                <a:spcPts val="300"/>
              </a:spcBef>
              <a:buFont typeface="Arial"/>
              <a:buNone/>
            </a:pPr>
            <a:r>
              <a:rPr lang="en-GB" b="1" dirty="0">
                <a:solidFill>
                  <a:schemeClr val="accent1"/>
                </a:solidFill>
              </a:rPr>
              <a:t>Medical history: </a:t>
            </a:r>
          </a:p>
          <a:p>
            <a:pPr>
              <a:spcBef>
                <a:spcPts val="300"/>
              </a:spcBef>
            </a:pPr>
            <a:r>
              <a:rPr lang="en-GB" dirty="0"/>
              <a:t>Well-controlled hypertension and angina; relieved by stent 4 years prior</a:t>
            </a:r>
          </a:p>
          <a:p>
            <a:pPr>
              <a:spcBef>
                <a:spcPts val="300"/>
              </a:spcBef>
            </a:pPr>
            <a:r>
              <a:rPr lang="en-GB" dirty="0"/>
              <a:t>No known family history of cancer</a:t>
            </a:r>
          </a:p>
        </p:txBody>
      </p:sp>
    </p:spTree>
    <p:extLst>
      <p:ext uri="{BB962C8B-B14F-4D97-AF65-F5344CB8AC3E}">
        <p14:creationId xmlns:p14="http://schemas.microsoft.com/office/powerpoint/2010/main" val="27398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0EB-2628-4AF8-AE06-8C1B972F66DF}"/>
              </a:ext>
            </a:extLst>
          </p:cNvPr>
          <p:cNvSpPr>
            <a:spLocks noGrp="1"/>
          </p:cNvSpPr>
          <p:nvPr>
            <p:ph type="title"/>
          </p:nvPr>
        </p:nvSpPr>
        <p:spPr/>
        <p:txBody>
          <a:bodyPr/>
          <a:lstStyle/>
          <a:p>
            <a:r>
              <a:rPr lang="en-GB" dirty="0"/>
              <a:t>PARP inhibitors are approved in prostate cancer</a:t>
            </a:r>
          </a:p>
        </p:txBody>
      </p:sp>
      <p:sp>
        <p:nvSpPr>
          <p:cNvPr id="5" name="Slide Number Placeholder 4">
            <a:extLst>
              <a:ext uri="{FF2B5EF4-FFF2-40B4-BE49-F238E27FC236}">
                <a16:creationId xmlns:a16="http://schemas.microsoft.com/office/drawing/2014/main" id="{130F9D48-5246-9948-A12F-5FAD15178E0E}"/>
              </a:ext>
            </a:extLst>
          </p:cNvPr>
          <p:cNvSpPr>
            <a:spLocks noGrp="1"/>
          </p:cNvSpPr>
          <p:nvPr>
            <p:ph type="sldNum" sz="quarter" idx="4"/>
          </p:nvPr>
        </p:nvSpPr>
        <p:spPr/>
        <p:txBody>
          <a:bodyPr/>
          <a:lstStyle/>
          <a:p>
            <a:fld id="{F8E47D07-9D1E-4FE9-B31A-2F5863681021}" type="slidenum">
              <a:rPr lang="en-GB" smtClean="0"/>
              <a:pPr/>
              <a:t>39</a:t>
            </a:fld>
            <a:endParaRPr lang="en-GB" dirty="0"/>
          </a:p>
        </p:txBody>
      </p:sp>
      <p:sp>
        <p:nvSpPr>
          <p:cNvPr id="14" name="Content Placeholder 13">
            <a:extLst>
              <a:ext uri="{FF2B5EF4-FFF2-40B4-BE49-F238E27FC236}">
                <a16:creationId xmlns:a16="http://schemas.microsoft.com/office/drawing/2014/main" id="{CE7324C9-E115-1646-80F4-DBAB34F97BBD}"/>
              </a:ext>
            </a:extLst>
          </p:cNvPr>
          <p:cNvSpPr>
            <a:spLocks noGrp="1"/>
          </p:cNvSpPr>
          <p:nvPr>
            <p:ph sz="quarter" idx="15"/>
          </p:nvPr>
        </p:nvSpPr>
        <p:spPr>
          <a:xfrm>
            <a:off x="496522" y="6196308"/>
            <a:ext cx="10804408" cy="365125"/>
          </a:xfrm>
        </p:spPr>
        <p:txBody>
          <a:bodyPr/>
          <a:lstStyle/>
          <a:p>
            <a:pPr>
              <a:spcBef>
                <a:spcPts val="0"/>
              </a:spcBef>
            </a:pPr>
            <a:r>
              <a:rPr lang="en-GB" sz="1000" dirty="0"/>
              <a:t>AR, androgen receptor; </a:t>
            </a:r>
            <a:r>
              <a:rPr lang="en-GB" sz="1000" dirty="0">
                <a:solidFill>
                  <a:schemeClr val="tx2"/>
                </a:solidFill>
              </a:rPr>
              <a:t>BRCAm, breast cancer gene mutation; </a:t>
            </a:r>
            <a:r>
              <a:rPr lang="en-GB" sz="1000" dirty="0"/>
              <a:t>EMA, European Medicines Agency; FDA, US Food and Drug Administration; HRRm, homologous recombination repair mutation; LHRH, luteinising hormone-releasing hormone; mCRPC, metastatic castration-resistant prostate cancer; NHA, new hormonal agent; PARP, poly-ADP ribose polymerase</a:t>
            </a:r>
          </a:p>
          <a:p>
            <a:pPr>
              <a:spcBef>
                <a:spcPts val="0"/>
              </a:spcBef>
            </a:pPr>
            <a:r>
              <a:rPr lang="en-GB" sz="1000" dirty="0"/>
              <a:t>1. Lynparza (olaparib) US prescribing information (Sep-2023); 2. Lynparza (olaparib) summary of product characteristics (Mar 2023); 3. </a:t>
            </a:r>
            <a:r>
              <a:rPr lang="en-US" sz="1000" dirty="0">
                <a:hlinkClick r:id="rId3">
                  <a:extLst>
                    <a:ext uri="{A12FA001-AC4F-418D-AE19-62706E023703}">
                      <ahyp:hlinkClr xmlns:ahyp="http://schemas.microsoft.com/office/drawing/2018/hyperlinkcolor" val="tx"/>
                    </a:ext>
                  </a:extLst>
                </a:hlinkClick>
              </a:rPr>
              <a:t>FDA approves niraparib and abiraterone acetate plus prednisone for BRCA-mutated metastatic castration-resistant prostate cancer | FDA</a:t>
            </a:r>
            <a:r>
              <a:rPr lang="en-US" sz="1000" dirty="0"/>
              <a:t>; </a:t>
            </a:r>
            <a:r>
              <a:rPr lang="en-GB" sz="1000" dirty="0"/>
              <a:t>4. </a:t>
            </a:r>
            <a:r>
              <a:rPr lang="en-GB" sz="1000" dirty="0">
                <a:hlinkClick r:id="rId4"/>
              </a:rPr>
              <a:t>https://www.esmo.org/oncology-news/ema-recommends-granting-a-marketing-authorisation-for-akeega-fixed-dose-combinations-of-niraparib-abiraterone-acetate</a:t>
            </a:r>
            <a:r>
              <a:rPr lang="en-GB" sz="1000" dirty="0"/>
              <a:t>; 5. Rubraca (rucaparib) US prescribing information (Jun 2022); 6. </a:t>
            </a:r>
            <a:r>
              <a:rPr lang="en-GB" sz="1000" dirty="0" err="1"/>
              <a:t>Talzenna</a:t>
            </a:r>
            <a:r>
              <a:rPr lang="en-GB" sz="1000" dirty="0"/>
              <a:t> (</a:t>
            </a:r>
            <a:r>
              <a:rPr lang="en-GB" sz="1000" dirty="0" err="1"/>
              <a:t>talazoparib</a:t>
            </a:r>
            <a:r>
              <a:rPr lang="en-GB" sz="1000" dirty="0"/>
              <a:t>) summary of product characteristics (Jun 2023) </a:t>
            </a:r>
          </a:p>
        </p:txBody>
      </p:sp>
      <p:sp>
        <p:nvSpPr>
          <p:cNvPr id="17" name="Rectangle: Diagonal Corners Rounded 16">
            <a:extLst>
              <a:ext uri="{FF2B5EF4-FFF2-40B4-BE49-F238E27FC236}">
                <a16:creationId xmlns:a16="http://schemas.microsoft.com/office/drawing/2014/main" id="{614CAA3C-49C7-4101-B705-4504C94344E7}"/>
              </a:ext>
            </a:extLst>
          </p:cNvPr>
          <p:cNvSpPr/>
          <p:nvPr/>
        </p:nvSpPr>
        <p:spPr bwMode="auto">
          <a:xfrm>
            <a:off x="507999" y="1556793"/>
            <a:ext cx="5472335" cy="1582632"/>
          </a:xfrm>
          <a:prstGeom prst="round2DiagRect">
            <a:avLst/>
          </a:prstGeom>
          <a:solidFill>
            <a:schemeClr val="tx2"/>
          </a:solidFill>
          <a:ln w="9525" cap="flat" cmpd="sng" algn="ctr">
            <a:noFill/>
            <a:prstDash val="solid"/>
            <a:round/>
            <a:headEnd type="none" w="med" len="med"/>
            <a:tailEnd type="none" w="med" len="med"/>
          </a:ln>
        </p:spPr>
        <p:txBody>
          <a:bodyPr rtlCol="0" anchor="ctr"/>
          <a:lstStyle/>
          <a:p>
            <a:pPr defTabSz="914400">
              <a:defRPr/>
            </a:pPr>
            <a:r>
              <a:rPr kumimoji="0" lang="en-GB" sz="14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Olaparib FDA-approved indication</a:t>
            </a:r>
            <a:r>
              <a:rPr kumimoji="0" lang="en-GB" sz="14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Indicated as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monotherapy</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for the treatment of adult patients with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mCRPC</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HRRm</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who have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progressed</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on enzalutamide or abiraterone acetate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In </a:t>
            </a:r>
            <a:r>
              <a:rPr lang="en-GB" sz="1400" b="1" dirty="0">
                <a:solidFill>
                  <a:schemeClr val="bg1"/>
                </a:solidFill>
                <a:latin typeface="Arial" panose="020B0604020202020204" pitchFamily="34" charset="0"/>
                <a:cs typeface="Arial" panose="020B0604020202020204" pitchFamily="34" charset="0"/>
              </a:rPr>
              <a:t>combination with abiraterone </a:t>
            </a:r>
            <a:r>
              <a:rPr lang="en-GB" sz="1400" dirty="0">
                <a:solidFill>
                  <a:schemeClr val="bg1"/>
                </a:solidFill>
                <a:latin typeface="Arial" panose="020B0604020202020204" pitchFamily="34" charset="0"/>
                <a:cs typeface="Arial" panose="020B0604020202020204" pitchFamily="34" charset="0"/>
              </a:rPr>
              <a:t>and prednisone or prednisolone for the treatment of adult patients with </a:t>
            </a:r>
            <a:r>
              <a:rPr lang="en-GB" sz="1400" b="1" i="1" dirty="0" err="1">
                <a:solidFill>
                  <a:schemeClr val="bg1"/>
                </a:solidFill>
                <a:latin typeface="Arial" panose="020B0604020202020204" pitchFamily="34" charset="0"/>
                <a:cs typeface="Arial" panose="020B0604020202020204" pitchFamily="34" charset="0"/>
              </a:rPr>
              <a:t>BRCAm</a:t>
            </a:r>
            <a:r>
              <a:rPr lang="en-GB" sz="1400" dirty="0">
                <a:solidFill>
                  <a:schemeClr val="bg1"/>
                </a:solidFill>
                <a:latin typeface="Arial" panose="020B0604020202020204" pitchFamily="34" charset="0"/>
                <a:cs typeface="Arial" panose="020B0604020202020204" pitchFamily="34" charset="0"/>
              </a:rPr>
              <a:t> </a:t>
            </a:r>
            <a:r>
              <a:rPr lang="en-GB" sz="1400" b="1" dirty="0" err="1">
                <a:solidFill>
                  <a:schemeClr val="bg1"/>
                </a:solidFill>
                <a:latin typeface="Arial" panose="020B0604020202020204" pitchFamily="34" charset="0"/>
                <a:cs typeface="Arial" panose="020B0604020202020204" pitchFamily="34" charset="0"/>
              </a:rPr>
              <a:t>mCRPC</a:t>
            </a:r>
            <a:endPar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8" name="Rectangle: Diagonal Corners Rounded 17">
            <a:extLst>
              <a:ext uri="{FF2B5EF4-FFF2-40B4-BE49-F238E27FC236}">
                <a16:creationId xmlns:a16="http://schemas.microsoft.com/office/drawing/2014/main" id="{493AA296-1460-4062-A6C4-459ED620B8C3}"/>
              </a:ext>
            </a:extLst>
          </p:cNvPr>
          <p:cNvSpPr/>
          <p:nvPr/>
        </p:nvSpPr>
        <p:spPr bwMode="auto">
          <a:xfrm>
            <a:off x="6202966" y="1537115"/>
            <a:ext cx="5472334" cy="1582634"/>
          </a:xfrm>
          <a:prstGeom prst="round2DiagRect">
            <a:avLst/>
          </a:prstGeom>
          <a:solidFill>
            <a:schemeClr val="tx2"/>
          </a:solidFill>
          <a:ln w="9525" cap="flat" cmpd="sng" algn="ctr">
            <a:noFill/>
            <a:prstDash val="solid"/>
            <a:round/>
            <a:headEnd type="none" w="med" len="med"/>
            <a:tailEnd type="none" w="med" len="med"/>
          </a:ln>
        </p:spPr>
        <p:txBody>
          <a:bodyPr rtlCol="0" anchor="ctr"/>
          <a:lstStyle/>
          <a:p>
            <a:pPr defTabSz="914400">
              <a:defRPr/>
            </a:pPr>
            <a:r>
              <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Olaparib EMA-approved indication</a:t>
            </a:r>
            <a:r>
              <a:rPr kumimoji="0" lang="en-GB" sz="1400" b="1" i="1"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Indicated as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monotherapy</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for the treatment of adult patients with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mCRPC</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and a </a:t>
            </a:r>
            <a:r>
              <a:rPr kumimoji="0" lang="en-GB" sz="14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BRCAm</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who have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progressed</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on prior therapy, including an </a:t>
            </a:r>
            <a:r>
              <a:rPr kumimoji="0" lang="en-GB" sz="1400" b="1"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NHA</a:t>
            </a:r>
            <a:r>
              <a:rPr kumimoji="0" lang="en-GB" sz="1400" b="0" i="0"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400" i="0"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dirty="0">
                <a:solidFill>
                  <a:schemeClr val="bg1"/>
                </a:solidFill>
                <a:latin typeface="Arial" panose="020B0604020202020204" pitchFamily="34" charset="0"/>
                <a:ea typeface="Calibri" panose="020F0502020204030204" pitchFamily="34" charset="0"/>
                <a:cs typeface="Arial" panose="020B0604020202020204" pitchFamily="34" charset="0"/>
              </a:rPr>
              <a:t>In </a:t>
            </a:r>
            <a:r>
              <a:rPr lang="en-GB" sz="1400" b="1" kern="0" dirty="0">
                <a:solidFill>
                  <a:schemeClr val="bg1"/>
                </a:solidFill>
                <a:latin typeface="Arial" panose="020B0604020202020204" pitchFamily="34" charset="0"/>
                <a:ea typeface="Calibri" panose="020F0502020204030204" pitchFamily="34" charset="0"/>
                <a:cs typeface="Arial" panose="020B0604020202020204" pitchFamily="34" charset="0"/>
              </a:rPr>
              <a:t>combination with abiraterone</a:t>
            </a:r>
            <a:r>
              <a:rPr lang="en-GB" sz="1400" kern="0" dirty="0">
                <a:solidFill>
                  <a:schemeClr val="bg1"/>
                </a:solidFill>
                <a:latin typeface="Arial" panose="020B0604020202020204" pitchFamily="34" charset="0"/>
                <a:ea typeface="Calibri" panose="020F0502020204030204" pitchFamily="34" charset="0"/>
                <a:cs typeface="Arial" panose="020B0604020202020204" pitchFamily="34" charset="0"/>
              </a:rPr>
              <a:t> and prednisone or prednisolone for the treatment of adult patients with </a:t>
            </a:r>
            <a:r>
              <a:rPr lang="en-GB" sz="1400" b="1" kern="0" dirty="0">
                <a:solidFill>
                  <a:schemeClr val="bg1"/>
                </a:solidFill>
                <a:latin typeface="Arial" panose="020B0604020202020204" pitchFamily="34" charset="0"/>
                <a:ea typeface="Calibri" panose="020F0502020204030204" pitchFamily="34" charset="0"/>
                <a:cs typeface="Arial" panose="020B0604020202020204" pitchFamily="34" charset="0"/>
              </a:rPr>
              <a:t>mCRPC in whom chemotherapy is not clinically indicated </a:t>
            </a:r>
          </a:p>
        </p:txBody>
      </p:sp>
      <p:pic>
        <p:nvPicPr>
          <p:cNvPr id="19" name="Picture 18">
            <a:extLst>
              <a:ext uri="{FF2B5EF4-FFF2-40B4-BE49-F238E27FC236}">
                <a16:creationId xmlns:a16="http://schemas.microsoft.com/office/drawing/2014/main" id="{44F61447-74DE-4600-891C-BF741BA11807}"/>
              </a:ext>
            </a:extLst>
          </p:cNvPr>
          <p:cNvPicPr>
            <a:picLocks noChangeAspect="1"/>
          </p:cNvPicPr>
          <p:nvPr/>
        </p:nvPicPr>
        <p:blipFill>
          <a:blip r:embed="rId5"/>
          <a:stretch>
            <a:fillRect/>
          </a:stretch>
        </p:blipFill>
        <p:spPr>
          <a:xfrm>
            <a:off x="500819" y="956979"/>
            <a:ext cx="882443" cy="490794"/>
          </a:xfrm>
          <a:prstGeom prst="rect">
            <a:avLst/>
          </a:prstGeom>
          <a:effectLst>
            <a:outerShdw blurRad="50800" dist="38100" dir="2700000" algn="tl" rotWithShape="0">
              <a:prstClr val="black">
                <a:alpha val="40000"/>
              </a:prstClr>
            </a:outerShdw>
          </a:effectLst>
        </p:spPr>
      </p:pic>
      <p:pic>
        <p:nvPicPr>
          <p:cNvPr id="20" name="Picture 2" descr="Flag of Europe - Wikipedia">
            <a:extLst>
              <a:ext uri="{FF2B5EF4-FFF2-40B4-BE49-F238E27FC236}">
                <a16:creationId xmlns:a16="http://schemas.microsoft.com/office/drawing/2014/main" id="{F150CD98-3B50-4B18-AEFE-B874C1DB60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200" b="7679"/>
          <a:stretch/>
        </p:blipFill>
        <p:spPr bwMode="auto">
          <a:xfrm>
            <a:off x="6211666" y="956979"/>
            <a:ext cx="885686" cy="490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Rectangle: Diagonal Corners Rounded 22">
            <a:extLst>
              <a:ext uri="{FF2B5EF4-FFF2-40B4-BE49-F238E27FC236}">
                <a16:creationId xmlns:a16="http://schemas.microsoft.com/office/drawing/2014/main" id="{28A5CD0D-7196-4651-A22F-66DCE3A9901F}"/>
              </a:ext>
            </a:extLst>
          </p:cNvPr>
          <p:cNvSpPr/>
          <p:nvPr/>
        </p:nvSpPr>
        <p:spPr bwMode="auto">
          <a:xfrm>
            <a:off x="466048" y="4193198"/>
            <a:ext cx="5472335" cy="1006520"/>
          </a:xfrm>
          <a:prstGeom prst="round2DiagRect">
            <a:avLst/>
          </a:prstGeom>
          <a:solidFill>
            <a:schemeClr val="accent1"/>
          </a:solidFill>
          <a:ln w="9525" cap="flat" cmpd="sng" algn="ctr">
            <a:noFill/>
            <a:prstDash val="solid"/>
            <a:round/>
            <a:headEnd type="none" w="med" len="med"/>
            <a:tailEnd type="none" w="med" len="med"/>
          </a:ln>
        </p:spPr>
        <p:txBody>
          <a:bodyPr rtlCol="0" anchor="ctr"/>
          <a:lstStyle/>
          <a:p>
            <a:pPr defTabSz="914400">
              <a:defRPr/>
            </a:pPr>
            <a:r>
              <a:rPr kumimoji="0" lang="en-GB" sz="14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Rucaparib FDA-approved indication</a:t>
            </a:r>
            <a:r>
              <a:rPr kumimoji="0" lang="en-GB" sz="14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5</a:t>
            </a:r>
            <a:endPar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Indicated as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monotherapy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for the treatment of adult patients with </a:t>
            </a:r>
            <a:r>
              <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BRCAm</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 mCRPC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who have </a:t>
            </a: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progressed on </a:t>
            </a:r>
            <a:r>
              <a:rPr kumimoji="0" lang="en-GB" sz="140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AR-directed therapy and a </a:t>
            </a:r>
            <a:r>
              <a:rPr kumimoji="0" lang="en-GB" sz="1400" b="1" i="0" u="none" strike="noStrike" kern="0" cap="none" spc="0" normalizeH="0" baseline="0" dirty="0" err="1">
                <a:ln>
                  <a:noFill/>
                </a:ln>
                <a:solidFill>
                  <a:schemeClr val="bg1"/>
                </a:solidFill>
                <a:effectLst/>
                <a:uLnTx/>
                <a:uFillTx/>
                <a:latin typeface="Arial" panose="020B0604020202020204" pitchFamily="34" charset="0"/>
                <a:cs typeface="Arial" panose="020B0604020202020204" pitchFamily="34" charset="0"/>
              </a:rPr>
              <a:t>taxane</a:t>
            </a:r>
            <a:r>
              <a:rPr kumimoji="0" lang="en-GB" sz="1400" b="1" i="0" u="none" strike="noStrike" kern="0" cap="none" spc="0" normalizeH="0" baseline="30000" dirty="0" err="1">
                <a:ln>
                  <a:noFill/>
                </a:ln>
                <a:solidFill>
                  <a:schemeClr val="bg1"/>
                </a:solidFill>
                <a:effectLst/>
                <a:uLnTx/>
                <a:uFillTx/>
                <a:latin typeface="Arial" panose="020B0604020202020204" pitchFamily="34" charset="0"/>
                <a:cs typeface="Arial" panose="020B0604020202020204" pitchFamily="34" charset="0"/>
              </a:rPr>
              <a:t>a</a:t>
            </a:r>
            <a:endPar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Content Placeholder 13">
            <a:extLst>
              <a:ext uri="{FF2B5EF4-FFF2-40B4-BE49-F238E27FC236}">
                <a16:creationId xmlns:a16="http://schemas.microsoft.com/office/drawing/2014/main" id="{C95FB765-54CF-6043-BEDB-2DE8DE0C6AA7}"/>
              </a:ext>
            </a:extLst>
          </p:cNvPr>
          <p:cNvSpPr txBox="1">
            <a:spLocks/>
          </p:cNvSpPr>
          <p:nvPr/>
        </p:nvSpPr>
        <p:spPr>
          <a:xfrm>
            <a:off x="6211666" y="4750502"/>
            <a:ext cx="5472334"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b="1" baseline="30000" dirty="0">
                <a:solidFill>
                  <a:schemeClr val="accent1"/>
                </a:solidFill>
              </a:rPr>
              <a:t>a</a:t>
            </a:r>
            <a:r>
              <a:rPr lang="en-GB" sz="1400" b="1" dirty="0">
                <a:solidFill>
                  <a:schemeClr val="accent1"/>
                </a:solidFill>
              </a:rPr>
              <a:t>Rucaparib has no current approval in prostate cancer in Europe</a:t>
            </a:r>
            <a:r>
              <a:rPr lang="en-GB" sz="1400" b="1" baseline="30000" dirty="0">
                <a:solidFill>
                  <a:schemeClr val="accent1"/>
                </a:solidFill>
              </a:rPr>
              <a:t> </a:t>
            </a:r>
          </a:p>
        </p:txBody>
      </p:sp>
      <p:sp>
        <p:nvSpPr>
          <p:cNvPr id="3" name="Rectangle: Diagonal Corners Rounded 2">
            <a:extLst>
              <a:ext uri="{FF2B5EF4-FFF2-40B4-BE49-F238E27FC236}">
                <a16:creationId xmlns:a16="http://schemas.microsoft.com/office/drawing/2014/main" id="{D2B669E9-5CBC-9F84-BE9E-CE568C17796A}"/>
              </a:ext>
            </a:extLst>
          </p:cNvPr>
          <p:cNvSpPr/>
          <p:nvPr/>
        </p:nvSpPr>
        <p:spPr bwMode="auto">
          <a:xfrm>
            <a:off x="6202963" y="3156631"/>
            <a:ext cx="5472335" cy="1322886"/>
          </a:xfrm>
          <a:prstGeom prst="round2DiagRect">
            <a:avLst/>
          </a:prstGeom>
          <a:solidFill>
            <a:schemeClr val="bg2">
              <a:lumMod val="50000"/>
            </a:schemeClr>
          </a:solidFill>
          <a:ln w="9525" cap="flat" cmpd="sng" algn="ctr">
            <a:noFill/>
            <a:prstDash val="solid"/>
            <a:round/>
            <a:headEnd type="none" w="med" len="med"/>
            <a:tailEnd type="none" w="med" len="med"/>
          </a:ln>
        </p:spPr>
        <p:txBody>
          <a:bodyPr rtlCol="0" anchor="ctr"/>
          <a:lstStyle/>
          <a:p>
            <a:pPr defTabSz="914400">
              <a:defRPr/>
            </a:pPr>
            <a:r>
              <a:rPr kumimoji="0" lang="en-GB" sz="14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Niraparib EMA-approved indication</a:t>
            </a:r>
            <a:r>
              <a:rPr kumimoji="0" lang="en-GB" sz="14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a:solidFill>
                  <a:schemeClr val="bg1"/>
                </a:solidFill>
                <a:effectLst/>
                <a:latin typeface="Roboto" panose="02000000000000000000" pitchFamily="2" charset="0"/>
              </a:rPr>
              <a:t>Indicated as </a:t>
            </a:r>
            <a:r>
              <a:rPr lang="en-GB" sz="1400" b="1" i="0" dirty="0">
                <a:solidFill>
                  <a:schemeClr val="bg1"/>
                </a:solidFill>
                <a:effectLst/>
                <a:latin typeface="Roboto" panose="02000000000000000000" pitchFamily="2" charset="0"/>
              </a:rPr>
              <a:t>a fixed-dose combination of niraparib/abiraterone acetate </a:t>
            </a:r>
            <a:r>
              <a:rPr lang="en-US" sz="1400" b="0" i="0" dirty="0">
                <a:solidFill>
                  <a:schemeClr val="bg1"/>
                </a:solidFill>
                <a:effectLst/>
                <a:latin typeface="Roboto" panose="02000000000000000000" pitchFamily="2" charset="0"/>
              </a:rPr>
              <a:t>with prednisone or prednisolone for the treatment of adult patients with </a:t>
            </a:r>
            <a:r>
              <a:rPr lang="en-US" sz="1400" b="1" i="0" dirty="0">
                <a:solidFill>
                  <a:schemeClr val="bg1"/>
                </a:solidFill>
                <a:effectLst/>
                <a:latin typeface="Roboto" panose="02000000000000000000" pitchFamily="2" charset="0"/>
              </a:rPr>
              <a:t>mCRPC and </a:t>
            </a:r>
            <a:r>
              <a:rPr lang="en-US" sz="1400" b="1" i="1" dirty="0">
                <a:solidFill>
                  <a:schemeClr val="bg1"/>
                </a:solidFill>
                <a:effectLst/>
                <a:latin typeface="Roboto" panose="02000000000000000000" pitchFamily="2" charset="0"/>
              </a:rPr>
              <a:t>BRCA1/2</a:t>
            </a:r>
            <a:r>
              <a:rPr lang="en-US" sz="1400" b="1" i="0" dirty="0">
                <a:solidFill>
                  <a:schemeClr val="bg1"/>
                </a:solidFill>
                <a:effectLst/>
                <a:latin typeface="Roboto" panose="02000000000000000000" pitchFamily="2" charset="0"/>
              </a:rPr>
              <a:t> gene mutations </a:t>
            </a:r>
            <a:r>
              <a:rPr lang="en-US" sz="1400" b="0" i="0" dirty="0">
                <a:solidFill>
                  <a:schemeClr val="bg1"/>
                </a:solidFill>
                <a:effectLst/>
                <a:latin typeface="Roboto" panose="02000000000000000000" pitchFamily="2" charset="0"/>
              </a:rPr>
              <a:t>(germline and/or somatic) </a:t>
            </a:r>
            <a:r>
              <a:rPr lang="en-US" sz="1400" b="1" i="0" dirty="0">
                <a:solidFill>
                  <a:schemeClr val="bg1"/>
                </a:solidFill>
                <a:effectLst/>
                <a:latin typeface="Roboto" panose="02000000000000000000" pitchFamily="2" charset="0"/>
              </a:rPr>
              <a:t>in whom chemotherapy is not clinically indicated</a:t>
            </a:r>
            <a:endPar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Rectangle: Diagonal Corners Rounded 8">
            <a:extLst>
              <a:ext uri="{FF2B5EF4-FFF2-40B4-BE49-F238E27FC236}">
                <a16:creationId xmlns:a16="http://schemas.microsoft.com/office/drawing/2014/main" id="{EA7EA1B0-8D80-631E-7D57-901F232028C6}"/>
              </a:ext>
            </a:extLst>
          </p:cNvPr>
          <p:cNvSpPr/>
          <p:nvPr/>
        </p:nvSpPr>
        <p:spPr bwMode="auto">
          <a:xfrm>
            <a:off x="484457" y="3190104"/>
            <a:ext cx="5472335" cy="919193"/>
          </a:xfrm>
          <a:prstGeom prst="round2DiagRect">
            <a:avLst/>
          </a:prstGeom>
          <a:solidFill>
            <a:schemeClr val="bg2">
              <a:lumMod val="50000"/>
            </a:schemeClr>
          </a:solidFill>
          <a:ln w="9525" cap="flat" cmpd="sng" algn="ctr">
            <a:noFill/>
            <a:prstDash val="solid"/>
            <a:round/>
            <a:headEnd type="none" w="med" len="med"/>
            <a:tailEnd type="none" w="med" len="med"/>
          </a:ln>
        </p:spPr>
        <p:txBody>
          <a:bodyPr rtlCol="0" anchor="ctr"/>
          <a:lstStyle/>
          <a:p>
            <a:pPr defTabSz="914400">
              <a:defRPr/>
            </a:pPr>
            <a:r>
              <a:rPr kumimoji="0" lang="en-GB" sz="14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Niraparib FDA-approved indication</a:t>
            </a:r>
            <a:r>
              <a:rPr kumimoji="0" lang="en-GB" sz="14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a:solidFill>
                  <a:schemeClr val="bg1"/>
                </a:solidFill>
                <a:effectLst/>
                <a:latin typeface="Roboto" panose="02000000000000000000" pitchFamily="2" charset="0"/>
              </a:rPr>
              <a:t>Indicated as </a:t>
            </a:r>
            <a:r>
              <a:rPr lang="en-GB" sz="1400" b="1" i="0" dirty="0">
                <a:solidFill>
                  <a:schemeClr val="bg1"/>
                </a:solidFill>
                <a:effectLst/>
                <a:latin typeface="Roboto" panose="02000000000000000000" pitchFamily="2" charset="0"/>
              </a:rPr>
              <a:t>a fixed-dose combination of niraparib/abiraterone acetate </a:t>
            </a:r>
            <a:r>
              <a:rPr lang="en-US" sz="1400" b="0" i="0" dirty="0">
                <a:solidFill>
                  <a:schemeClr val="bg1"/>
                </a:solidFill>
                <a:effectLst/>
                <a:latin typeface="Roboto" panose="02000000000000000000" pitchFamily="2" charset="0"/>
              </a:rPr>
              <a:t>with prednisone for the treatment of adult patients with </a:t>
            </a:r>
            <a:r>
              <a:rPr lang="en-US" sz="1400" b="1" i="1" dirty="0" err="1">
                <a:solidFill>
                  <a:schemeClr val="bg1"/>
                </a:solidFill>
                <a:effectLst/>
                <a:latin typeface="Roboto" panose="02000000000000000000" pitchFamily="2" charset="0"/>
              </a:rPr>
              <a:t>BRCAm</a:t>
            </a:r>
            <a:r>
              <a:rPr lang="en-US" sz="1400" b="0" i="0" dirty="0">
                <a:solidFill>
                  <a:schemeClr val="bg1"/>
                </a:solidFill>
                <a:effectLst/>
                <a:latin typeface="Roboto" panose="02000000000000000000" pitchFamily="2" charset="0"/>
              </a:rPr>
              <a:t> </a:t>
            </a:r>
            <a:r>
              <a:rPr lang="en-US" sz="1400" b="1" i="0" dirty="0" err="1">
                <a:solidFill>
                  <a:schemeClr val="bg1"/>
                </a:solidFill>
                <a:effectLst/>
                <a:latin typeface="Roboto" panose="02000000000000000000" pitchFamily="2" charset="0"/>
              </a:rPr>
              <a:t>mCRPC</a:t>
            </a:r>
            <a:endParaRPr kumimoji="0" lang="en-GB" sz="1400" b="1" i="0" u="none" strike="noStrike" kern="0" cap="none" spc="0" normalizeH="0" baseline="3000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 name="Rectangle: Diagonal Corners Rounded 9">
            <a:extLst>
              <a:ext uri="{FF2B5EF4-FFF2-40B4-BE49-F238E27FC236}">
                <a16:creationId xmlns:a16="http://schemas.microsoft.com/office/drawing/2014/main" id="{07B9B37E-864C-01A1-EFDA-5F19B5F6FA5C}"/>
              </a:ext>
            </a:extLst>
          </p:cNvPr>
          <p:cNvSpPr/>
          <p:nvPr/>
        </p:nvSpPr>
        <p:spPr bwMode="auto">
          <a:xfrm>
            <a:off x="448626" y="5242380"/>
            <a:ext cx="5472335" cy="741419"/>
          </a:xfrm>
          <a:prstGeom prst="round2DiagRect">
            <a:avLst/>
          </a:prstGeom>
          <a:solidFill>
            <a:schemeClr val="accent6"/>
          </a:solidFill>
          <a:ln w="9525" cap="flat" cmpd="sng" algn="ctr">
            <a:noFill/>
            <a:prstDash val="solid"/>
            <a:round/>
            <a:headEnd type="none" w="med" len="med"/>
            <a:tailEnd type="none" w="med" len="med"/>
          </a:ln>
        </p:spPr>
        <p:txBody>
          <a:bodyPr rtlCol="0" anchor="ctr"/>
          <a:lstStyle/>
          <a:p>
            <a:pPr defTabSz="914400">
              <a:defRPr/>
            </a:pPr>
            <a:r>
              <a:rPr kumimoji="0" lang="en-GB" sz="1400" b="1" i="1" u="none" strike="noStrike" kern="0" cap="none" spc="0" normalizeH="0" baseline="0" dirty="0" err="1">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Talazoparib</a:t>
            </a:r>
            <a:r>
              <a:rPr kumimoji="0" lang="en-GB" sz="1400" b="1" i="1" u="none" strike="noStrike" kern="0" cap="none" spc="0" normalizeH="0" baseline="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FDA-approved indication</a:t>
            </a:r>
            <a:r>
              <a:rPr kumimoji="0" lang="en-GB" sz="1400" b="1" i="1" u="none" strike="noStrike" kern="0" cap="none" spc="0" normalizeH="0" baseline="3000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GB" sz="1400" b="1" i="1"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Roboto" panose="02000000000000000000" pitchFamily="2" charset="0"/>
              </a:rPr>
              <a:t>In combination with enzalutamide for the treatment of adult patients with </a:t>
            </a:r>
            <a:r>
              <a:rPr lang="en-US" sz="1400" dirty="0" err="1">
                <a:solidFill>
                  <a:schemeClr val="bg1"/>
                </a:solidFill>
                <a:latin typeface="Roboto" panose="02000000000000000000" pitchFamily="2" charset="0"/>
              </a:rPr>
              <a:t>HRRm</a:t>
            </a:r>
            <a:r>
              <a:rPr lang="en-US" sz="1400" b="1" dirty="0">
                <a:solidFill>
                  <a:schemeClr val="bg1"/>
                </a:solidFill>
                <a:latin typeface="Roboto" panose="02000000000000000000" pitchFamily="2" charset="0"/>
              </a:rPr>
              <a:t> </a:t>
            </a:r>
            <a:r>
              <a:rPr lang="en-US" sz="1400" b="1" dirty="0" err="1">
                <a:solidFill>
                  <a:schemeClr val="bg1"/>
                </a:solidFill>
                <a:latin typeface="Roboto" panose="02000000000000000000" pitchFamily="2" charset="0"/>
              </a:rPr>
              <a:t>mCRPC</a:t>
            </a:r>
            <a:r>
              <a:rPr lang="en-US" sz="1400" b="1" baseline="30000" dirty="0" err="1">
                <a:solidFill>
                  <a:schemeClr val="bg1"/>
                </a:solidFill>
                <a:latin typeface="Roboto" panose="02000000000000000000" pitchFamily="2" charset="0"/>
              </a:rPr>
              <a:t>b</a:t>
            </a:r>
            <a:endParaRPr lang="en-GB" sz="1400" b="1" baseline="30000" dirty="0">
              <a:solidFill>
                <a:schemeClr val="bg1"/>
              </a:solidFill>
              <a:latin typeface="Roboto" panose="02000000000000000000" pitchFamily="2" charset="0"/>
            </a:endParaRPr>
          </a:p>
        </p:txBody>
      </p:sp>
      <p:sp>
        <p:nvSpPr>
          <p:cNvPr id="12" name="Content Placeholder 13">
            <a:extLst>
              <a:ext uri="{FF2B5EF4-FFF2-40B4-BE49-F238E27FC236}">
                <a16:creationId xmlns:a16="http://schemas.microsoft.com/office/drawing/2014/main" id="{D09A8461-E65B-429E-816C-094B66FBFE22}"/>
              </a:ext>
            </a:extLst>
          </p:cNvPr>
          <p:cNvSpPr txBox="1">
            <a:spLocks/>
          </p:cNvSpPr>
          <p:nvPr/>
        </p:nvSpPr>
        <p:spPr>
          <a:xfrm>
            <a:off x="6211666" y="5161000"/>
            <a:ext cx="5472334"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spc="-30" baseline="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b="1" baseline="30000" dirty="0" err="1">
                <a:solidFill>
                  <a:schemeClr val="accent6"/>
                </a:solidFill>
              </a:rPr>
              <a:t>b</a:t>
            </a:r>
            <a:r>
              <a:rPr lang="en-GB" sz="1400" b="1" dirty="0" err="1">
                <a:solidFill>
                  <a:schemeClr val="accent6"/>
                </a:solidFill>
              </a:rPr>
              <a:t>Talazoparib</a:t>
            </a:r>
            <a:r>
              <a:rPr lang="en-GB" sz="1400" b="1" dirty="0">
                <a:solidFill>
                  <a:schemeClr val="accent6"/>
                </a:solidFill>
              </a:rPr>
              <a:t> has no current approval in prostate cancer in Europe</a:t>
            </a:r>
            <a:r>
              <a:rPr lang="en-GB" sz="1400" b="1" baseline="30000" dirty="0">
                <a:solidFill>
                  <a:schemeClr val="accent6"/>
                </a:solidFill>
              </a:rPr>
              <a:t> </a:t>
            </a:r>
          </a:p>
        </p:txBody>
      </p:sp>
    </p:spTree>
    <p:extLst>
      <p:ext uri="{BB962C8B-B14F-4D97-AF65-F5344CB8AC3E}">
        <p14:creationId xmlns:p14="http://schemas.microsoft.com/office/powerpoint/2010/main" val="24745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E3485-3563-334B-1C16-F1E1C6A384A7}"/>
              </a:ext>
            </a:extLst>
          </p:cNvPr>
          <p:cNvSpPr>
            <a:spLocks noGrp="1"/>
          </p:cNvSpPr>
          <p:nvPr>
            <p:ph sz="quarter" idx="12"/>
          </p:nvPr>
        </p:nvSpPr>
        <p:spPr/>
        <p:txBody>
          <a:bodyPr/>
          <a:lstStyle/>
          <a:p>
            <a:pPr lvl="0"/>
            <a:r>
              <a:rPr lang="en-GB" dirty="0"/>
              <a:t>PARP inhibitors are effective drugs as monotherapy in mCRPC patients with HRR alterations</a:t>
            </a:r>
          </a:p>
          <a:p>
            <a:pPr lvl="0"/>
            <a:r>
              <a:rPr lang="en-GB" dirty="0"/>
              <a:t>Genetic testing is important to inform on prognosis, help with treatment decision making and for understanding inherited risk</a:t>
            </a:r>
          </a:p>
          <a:p>
            <a:pPr lvl="0"/>
            <a:r>
              <a:rPr lang="en-GB" i="1" dirty="0"/>
              <a:t>BRCA </a:t>
            </a:r>
            <a:r>
              <a:rPr lang="en-GB" dirty="0"/>
              <a:t>mutations are associated with poor outcomes in mCRPC patients</a:t>
            </a:r>
          </a:p>
          <a:p>
            <a:pPr lvl="0"/>
            <a:r>
              <a:rPr lang="en-GB" dirty="0"/>
              <a:t>Patients with tumours harbouring </a:t>
            </a:r>
            <a:r>
              <a:rPr lang="en-GB" i="1" dirty="0"/>
              <a:t>BRCA1/BRCA2 </a:t>
            </a:r>
            <a:r>
              <a:rPr lang="en-GB" dirty="0"/>
              <a:t>alteration appear to derive the greatest clinical benefit from </a:t>
            </a:r>
            <a:r>
              <a:rPr lang="en-GB" dirty="0">
                <a:solidFill>
                  <a:schemeClr val="tx2"/>
                </a:solidFill>
              </a:rPr>
              <a:t>PARP inhibitor monotherapy, but </a:t>
            </a:r>
            <a:r>
              <a:rPr lang="en-GB" dirty="0"/>
              <a:t>patients with other HRR alterations might also derive benefit</a:t>
            </a:r>
          </a:p>
          <a:p>
            <a:endParaRPr lang="en-GB" dirty="0"/>
          </a:p>
        </p:txBody>
      </p:sp>
      <p:sp>
        <p:nvSpPr>
          <p:cNvPr id="3" name="Title 2">
            <a:extLst>
              <a:ext uri="{FF2B5EF4-FFF2-40B4-BE49-F238E27FC236}">
                <a16:creationId xmlns:a16="http://schemas.microsoft.com/office/drawing/2014/main" id="{94324925-B3DF-58B8-2E64-17E364977AA2}"/>
              </a:ext>
            </a:extLst>
          </p:cNvPr>
          <p:cNvSpPr>
            <a:spLocks noGrp="1"/>
          </p:cNvSpPr>
          <p:nvPr>
            <p:ph type="title"/>
          </p:nvPr>
        </p:nvSpPr>
        <p:spPr/>
        <p:txBody>
          <a:bodyPr/>
          <a:lstStyle/>
          <a:p>
            <a:r>
              <a:rPr lang="en-GB" dirty="0"/>
              <a:t>Clinical takeaways</a:t>
            </a:r>
          </a:p>
        </p:txBody>
      </p:sp>
      <p:sp>
        <p:nvSpPr>
          <p:cNvPr id="13" name="Content Placeholder 12">
            <a:extLst>
              <a:ext uri="{FF2B5EF4-FFF2-40B4-BE49-F238E27FC236}">
                <a16:creationId xmlns:a16="http://schemas.microsoft.com/office/drawing/2014/main" id="{D13699A9-0B05-1C95-96FE-503E441E020B}"/>
              </a:ext>
            </a:extLst>
          </p:cNvPr>
          <p:cNvSpPr>
            <a:spLocks noGrp="1"/>
          </p:cNvSpPr>
          <p:nvPr>
            <p:ph sz="quarter" idx="15"/>
          </p:nvPr>
        </p:nvSpPr>
        <p:spPr>
          <a:xfrm>
            <a:off x="620183" y="6309320"/>
            <a:ext cx="8932201" cy="365125"/>
          </a:xfrm>
        </p:spPr>
        <p:txBody>
          <a:bodyPr/>
          <a:lstStyle/>
          <a:p>
            <a:r>
              <a:rPr lang="en-GB" sz="1200" dirty="0">
                <a:solidFill>
                  <a:schemeClr val="tx2"/>
                </a:solidFill>
              </a:rPr>
              <a:t>BRCA1/2, breast cancer gene 1/2; HRR, homologous recombinant repair gene; mCRPC, metastatic castration-resistant prostate cancer; PARP, poly-ADP ribose polymerase</a:t>
            </a:r>
            <a:endParaRPr lang="en-GB" dirty="0">
              <a:solidFill>
                <a:schemeClr val="tx2"/>
              </a:solidFill>
            </a:endParaRPr>
          </a:p>
        </p:txBody>
      </p:sp>
      <p:sp>
        <p:nvSpPr>
          <p:cNvPr id="4" name="Slide Number Placeholder 3">
            <a:extLst>
              <a:ext uri="{FF2B5EF4-FFF2-40B4-BE49-F238E27FC236}">
                <a16:creationId xmlns:a16="http://schemas.microsoft.com/office/drawing/2014/main" id="{804380C3-A0FA-4094-C62A-210B2B22AAF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5911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20668-A8CC-2DDB-61C5-85F7CE676C29}"/>
              </a:ext>
            </a:extLst>
          </p:cNvPr>
          <p:cNvSpPr>
            <a:spLocks noGrp="1"/>
          </p:cNvSpPr>
          <p:nvPr>
            <p:ph sz="quarter" idx="12"/>
          </p:nvPr>
        </p:nvSpPr>
        <p:spPr/>
        <p:txBody>
          <a:bodyPr/>
          <a:lstStyle/>
          <a:p>
            <a:pPr lvl="0">
              <a:lnSpc>
                <a:spcPct val="107000"/>
              </a:lnSpc>
              <a:spcAft>
                <a:spcPts val="600"/>
              </a:spcAft>
              <a:buFont typeface="Arial" panose="020B0604020202020204" pitchFamily="34" charset="0"/>
              <a:buChar char="•"/>
            </a:pPr>
            <a:r>
              <a:rPr lang="en-GB" b="1" dirty="0">
                <a:solidFill>
                  <a:schemeClr val="accent1"/>
                </a:solidFill>
                <a:effectLst/>
                <a:ea typeface="Calibri" panose="020F0502020204030204" pitchFamily="34" charset="0"/>
              </a:rPr>
              <a:t>PARP inhibitors are effective </a:t>
            </a:r>
            <a:r>
              <a:rPr lang="en-GB" dirty="0">
                <a:solidFill>
                  <a:schemeClr val="tx2"/>
                </a:solidFill>
                <a:effectLst/>
                <a:ea typeface="Calibri" panose="020F0502020204030204" pitchFamily="34" charset="0"/>
              </a:rPr>
              <a:t>drugs as monotherapy </a:t>
            </a:r>
            <a:r>
              <a:rPr lang="en-GB" b="1" dirty="0">
                <a:solidFill>
                  <a:schemeClr val="accent1"/>
                </a:solidFill>
                <a:effectLst/>
                <a:ea typeface="Calibri" panose="020F0502020204030204" pitchFamily="34" charset="0"/>
              </a:rPr>
              <a:t>in mCRPC patients with </a:t>
            </a:r>
            <a:br>
              <a:rPr lang="en-GB" b="1" dirty="0">
                <a:solidFill>
                  <a:schemeClr val="accent1"/>
                </a:solidFill>
                <a:effectLst/>
                <a:ea typeface="Calibri" panose="020F0502020204030204" pitchFamily="34" charset="0"/>
              </a:rPr>
            </a:br>
            <a:r>
              <a:rPr lang="en-GB" b="1" dirty="0">
                <a:solidFill>
                  <a:schemeClr val="accent1"/>
                </a:solidFill>
                <a:effectLst/>
                <a:ea typeface="Calibri" panose="020F0502020204030204" pitchFamily="34" charset="0"/>
              </a:rPr>
              <a:t>HRR alterations</a:t>
            </a:r>
          </a:p>
          <a:p>
            <a:pPr>
              <a:spcAft>
                <a:spcPts val="600"/>
              </a:spcAft>
              <a:buFont typeface="Arial" panose="020B0604020202020204" pitchFamily="34" charset="0"/>
              <a:buChar char="•"/>
            </a:pPr>
            <a:r>
              <a:rPr lang="en-GB" b="1" dirty="0">
                <a:solidFill>
                  <a:schemeClr val="accent1"/>
                </a:solidFill>
              </a:rPr>
              <a:t>Genetic testing is important</a:t>
            </a:r>
            <a:r>
              <a:rPr lang="en-GB" dirty="0">
                <a:solidFill>
                  <a:schemeClr val="tx2"/>
                </a:solidFill>
              </a:rPr>
              <a:t> to inform on prognosis, help with treatment decision making and for understanding inherited risk</a:t>
            </a:r>
          </a:p>
          <a:p>
            <a:pPr>
              <a:spcAft>
                <a:spcPts val="600"/>
              </a:spcAft>
              <a:buFont typeface="Arial" panose="020B0604020202020204" pitchFamily="34" charset="0"/>
              <a:buChar char="•"/>
            </a:pPr>
            <a:r>
              <a:rPr lang="en-GB" b="0" i="1" dirty="0">
                <a:solidFill>
                  <a:schemeClr val="tx2"/>
                </a:solidFill>
                <a:effectLst/>
              </a:rPr>
              <a:t>BRCA</a:t>
            </a:r>
            <a:r>
              <a:rPr lang="en-GB" b="0" i="0" dirty="0">
                <a:solidFill>
                  <a:schemeClr val="tx2"/>
                </a:solidFill>
                <a:effectLst/>
              </a:rPr>
              <a:t> mutations are associated with poor outcomes in mCRPC patients</a:t>
            </a:r>
            <a:endParaRPr lang="en-GB" dirty="0">
              <a:solidFill>
                <a:schemeClr val="tx2"/>
              </a:solidFill>
            </a:endParaRPr>
          </a:p>
          <a:p>
            <a:pPr>
              <a:spcAft>
                <a:spcPts val="600"/>
              </a:spcAft>
              <a:buFont typeface="Arial" panose="020B0604020202020204" pitchFamily="34" charset="0"/>
              <a:buChar char="•"/>
            </a:pPr>
            <a:r>
              <a:rPr lang="en-GB" dirty="0">
                <a:solidFill>
                  <a:schemeClr val="tx2"/>
                </a:solidFill>
              </a:rPr>
              <a:t>Patients with tumours harbouring </a:t>
            </a:r>
            <a:r>
              <a:rPr lang="en-GB" b="1" i="1" dirty="0">
                <a:solidFill>
                  <a:schemeClr val="accent1"/>
                </a:solidFill>
              </a:rPr>
              <a:t>BRCA1/BRCA2 </a:t>
            </a:r>
            <a:r>
              <a:rPr lang="en-GB" b="1" dirty="0">
                <a:solidFill>
                  <a:schemeClr val="accent1"/>
                </a:solidFill>
              </a:rPr>
              <a:t>alterations</a:t>
            </a:r>
            <a:r>
              <a:rPr lang="en-GB" dirty="0">
                <a:solidFill>
                  <a:schemeClr val="tx2"/>
                </a:solidFill>
              </a:rPr>
              <a:t> appear to derive the </a:t>
            </a:r>
            <a:r>
              <a:rPr lang="en-GB" b="1" dirty="0">
                <a:solidFill>
                  <a:schemeClr val="accent1"/>
                </a:solidFill>
              </a:rPr>
              <a:t>greatest clinical benefit from PARP inhibitors</a:t>
            </a:r>
            <a:r>
              <a:rPr lang="en-GB" dirty="0">
                <a:solidFill>
                  <a:schemeClr val="tx2"/>
                </a:solidFill>
              </a:rPr>
              <a:t>, but patients with other HRR alterations might also derive benefit</a:t>
            </a:r>
          </a:p>
          <a:p>
            <a:pPr marL="0" indent="0">
              <a:spcAft>
                <a:spcPts val="600"/>
              </a:spcAft>
              <a:buNone/>
            </a:pPr>
            <a:endParaRPr lang="en-GB" dirty="0">
              <a:solidFill>
                <a:schemeClr val="tx2"/>
              </a:solidFill>
            </a:endParaRPr>
          </a:p>
          <a:p>
            <a:endParaRPr lang="en-GB" dirty="0"/>
          </a:p>
        </p:txBody>
      </p:sp>
      <p:sp>
        <p:nvSpPr>
          <p:cNvPr id="3" name="Title 2">
            <a:extLst>
              <a:ext uri="{FF2B5EF4-FFF2-40B4-BE49-F238E27FC236}">
                <a16:creationId xmlns:a16="http://schemas.microsoft.com/office/drawing/2014/main" id="{C8274AED-721A-ABA2-19AC-D87555C8166D}"/>
              </a:ext>
            </a:extLst>
          </p:cNvPr>
          <p:cNvSpPr>
            <a:spLocks noGrp="1"/>
          </p:cNvSpPr>
          <p:nvPr>
            <p:ph type="title"/>
          </p:nvPr>
        </p:nvSpPr>
        <p:spPr/>
        <p:txBody>
          <a:bodyPr/>
          <a:lstStyle/>
          <a:p>
            <a:r>
              <a:rPr lang="en-GB" dirty="0"/>
              <a:t>Treatment choice</a:t>
            </a:r>
          </a:p>
        </p:txBody>
      </p:sp>
      <p:sp>
        <p:nvSpPr>
          <p:cNvPr id="4" name="Slide Number Placeholder 3">
            <a:extLst>
              <a:ext uri="{FF2B5EF4-FFF2-40B4-BE49-F238E27FC236}">
                <a16:creationId xmlns:a16="http://schemas.microsoft.com/office/drawing/2014/main" id="{BA23633A-3E92-5881-A827-52BB592E6858}"/>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
        <p:nvSpPr>
          <p:cNvPr id="5" name="Content Placeholder 4">
            <a:extLst>
              <a:ext uri="{FF2B5EF4-FFF2-40B4-BE49-F238E27FC236}">
                <a16:creationId xmlns:a16="http://schemas.microsoft.com/office/drawing/2014/main" id="{9E1AD4FB-B29B-AD67-DD45-6D5ECD97B2B8}"/>
              </a:ext>
            </a:extLst>
          </p:cNvPr>
          <p:cNvSpPr>
            <a:spLocks noGrp="1"/>
          </p:cNvSpPr>
          <p:nvPr>
            <p:ph sz="quarter" idx="15"/>
          </p:nvPr>
        </p:nvSpPr>
        <p:spPr>
          <a:xfrm>
            <a:off x="620183" y="6309320"/>
            <a:ext cx="8644169" cy="365125"/>
          </a:xfrm>
        </p:spPr>
        <p:txBody>
          <a:bodyPr/>
          <a:lstStyle/>
          <a:p>
            <a:r>
              <a:rPr lang="en-GB" sz="1200" dirty="0">
                <a:solidFill>
                  <a:schemeClr val="tx2"/>
                </a:solidFill>
              </a:rPr>
              <a:t>BRCA1/2, breast cancer gene 1/2; HRR, homologous recombination repair; mCRPC, metastatic castration-resistant prostate cancer; PARP, poly (ADP-ribose) polymerase</a:t>
            </a:r>
            <a:endParaRPr lang="en-GB" dirty="0">
              <a:solidFill>
                <a:schemeClr val="tx2"/>
              </a:solidFill>
            </a:endParaRPr>
          </a:p>
        </p:txBody>
      </p:sp>
    </p:spTree>
    <p:extLst>
      <p:ext uri="{BB962C8B-B14F-4D97-AF65-F5344CB8AC3E}">
        <p14:creationId xmlns:p14="http://schemas.microsoft.com/office/powerpoint/2010/main" val="7866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EE3B942-305F-9E45-8EBF-1C0D621780DE}"/>
              </a:ext>
            </a:extLst>
          </p:cNvPr>
          <p:cNvPicPr>
            <a:picLocks noChangeAspect="1"/>
          </p:cNvPicPr>
          <p:nvPr/>
        </p:nvPicPr>
        <p:blipFill rotWithShape="1">
          <a:blip r:embed="rId4"/>
          <a:srcRect l="1017" r="3425"/>
          <a:stretch/>
        </p:blipFill>
        <p:spPr>
          <a:xfrm>
            <a:off x="338534" y="4672831"/>
            <a:ext cx="1780806" cy="722140"/>
          </a:xfrm>
          <a:prstGeom prst="rect">
            <a:avLst/>
          </a:prstGeom>
        </p:spPr>
      </p:pic>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835961"/>
          </a:xfrm>
        </p:spPr>
        <p:txBody>
          <a:bodyPr>
            <a:normAutofit fontScale="700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GU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genitourinary oncology.</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lnSpc>
                <a:spcPct val="120000"/>
              </a:lnSpc>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lnSpc>
                <a:spcPct val="120000"/>
              </a:lnSpc>
              <a:buNone/>
            </a:pPr>
            <a:r>
              <a:rPr lang="en-GB" altLang="en-US" dirty="0">
                <a:latin typeface="Arial" panose="020B0604020202020204" pitchFamily="34" charset="0"/>
              </a:rPr>
              <a:t>This GU CONNECT programme is supported through an independent Educational Grant from </a:t>
            </a:r>
            <a:r>
              <a:rPr lang="en-GB" dirty="0"/>
              <a:t>AstraZeneca</a:t>
            </a:r>
            <a:r>
              <a:rPr lang="en-GB" altLang="en-US" dirty="0">
                <a:latin typeface="Arial" panose="020B0604020202020204" pitchFamily="34" charset="0"/>
              </a:rPr>
              <a:t>. </a:t>
            </a:r>
            <a:br>
              <a:rPr lang="en-GB" altLang="en-US" dirty="0">
                <a:latin typeface="Arial" panose="020B0604020202020204" pitchFamily="34" charset="0"/>
              </a:rPr>
            </a:br>
            <a:r>
              <a:rPr lang="en-GB" altLang="en-US" dirty="0">
                <a:latin typeface="Arial" panose="020B0604020202020204" pitchFamily="34" charset="0"/>
              </a:rPr>
              <a:t>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lnSpc>
                <a:spcPct val="120000"/>
              </a:lnSpc>
              <a:buNone/>
            </a:pPr>
            <a:r>
              <a:rPr lang="en-GB" b="1" dirty="0">
                <a:latin typeface="Arial" panose="020B0604020202020204" pitchFamily="34" charset="0"/>
              </a:rPr>
              <a:t>Please note:</a:t>
            </a:r>
            <a:r>
              <a:rPr lang="en-GB" dirty="0">
                <a:latin typeface="Arial" panose="020B0604020202020204" pitchFamily="34" charset="0"/>
              </a:rPr>
              <a:t> </a:t>
            </a:r>
            <a:r>
              <a:rPr lang="en-GB" sz="2000" dirty="0"/>
              <a:t>The views expressed within this presentation are the personal opinions of the authors. They do not necessarily represent the views of the authors academic institutions, or the rest of the GU CONNECT group</a:t>
            </a:r>
            <a:r>
              <a:rPr lang="en-GB" dirty="0">
                <a:latin typeface="Arial" panose="020B0604020202020204" pitchFamily="34" charset="0"/>
              </a:rPr>
              <a:t>. </a:t>
            </a:r>
            <a:r>
              <a:rPr lang="en-US" dirty="0">
                <a:latin typeface="Arial" panose="020B0604020202020204" pitchFamily="34" charset="0"/>
              </a:rPr>
              <a:t>The patient case used in this resource is based on constructed cases with representative data for learning purposes.</a:t>
            </a:r>
            <a:endParaRPr lang="en-GB" dirty="0">
              <a:latin typeface="Arial" panose="020B0604020202020204" pitchFamily="34" charset="0"/>
            </a:endParaRPr>
          </a:p>
          <a:p>
            <a:pPr marL="0" indent="0">
              <a:lnSpc>
                <a:spcPct val="120000"/>
              </a:lnSpc>
              <a:spcBef>
                <a:spcPts val="2400"/>
              </a:spcBef>
              <a:buNone/>
            </a:pPr>
            <a:r>
              <a:rPr lang="en-GB" b="1" dirty="0">
                <a:solidFill>
                  <a:schemeClr val="accent1"/>
                </a:solidFill>
                <a:latin typeface="Arial" panose="020B0604020202020204" pitchFamily="34" charset="0"/>
              </a:rPr>
              <a:t>Expert Disclaimers:</a:t>
            </a:r>
          </a:p>
          <a:p>
            <a:pPr marL="0" indent="0">
              <a:lnSpc>
                <a:spcPct val="120000"/>
              </a:lnSpc>
              <a:buNone/>
            </a:pPr>
            <a:r>
              <a:rPr lang="en-GB" sz="2000" b="1" dirty="0">
                <a:solidFill>
                  <a:schemeClr val="accent1"/>
                </a:solidFill>
              </a:rPr>
              <a:t>Dr Neal Shore </a:t>
            </a:r>
            <a:r>
              <a:rPr lang="en-GB" sz="2000" dirty="0"/>
              <a:t>has received financial support/sponsorship for research support, consultation, or speaker fees from the following companies: </a:t>
            </a:r>
          </a:p>
          <a:p>
            <a:pPr>
              <a:lnSpc>
                <a:spcPct val="120000"/>
              </a:lnSpc>
            </a:pPr>
            <a:r>
              <a:rPr lang="en-GB" dirty="0" err="1"/>
              <a:t>Abbvie</a:t>
            </a:r>
            <a:r>
              <a:rPr lang="en-GB" dirty="0"/>
              <a:t>, Astellas, Amgen, AstraZeneca, Bayer, BMS, Boston Scientific, Clarity, Clovis Oncology, Cold </a:t>
            </a:r>
            <a:r>
              <a:rPr lang="en-GB" dirty="0" err="1"/>
              <a:t>Genesys</a:t>
            </a:r>
            <a:r>
              <a:rPr lang="en-GB" dirty="0"/>
              <a:t>, </a:t>
            </a:r>
            <a:r>
              <a:rPr lang="en-GB" dirty="0" err="1"/>
              <a:t>Dendreon</a:t>
            </a:r>
            <a:r>
              <a:rPr lang="en-GB" dirty="0"/>
              <a:t>, Exact Imaging, Exact Sciences, </a:t>
            </a:r>
            <a:r>
              <a:rPr lang="en-GB" dirty="0" err="1"/>
              <a:t>FerGene</a:t>
            </a:r>
            <a:r>
              <a:rPr lang="en-GB" dirty="0"/>
              <a:t>, Foundation Medicine, Genesis Care, </a:t>
            </a:r>
            <a:r>
              <a:rPr lang="en-GB" dirty="0" err="1"/>
              <a:t>Invitae</a:t>
            </a:r>
            <a:r>
              <a:rPr lang="en-GB" dirty="0"/>
              <a:t>, Janssen, </a:t>
            </a:r>
            <a:r>
              <a:rPr lang="en-GB" dirty="0" err="1"/>
              <a:t>Lantheus</a:t>
            </a:r>
            <a:r>
              <a:rPr lang="en-GB" dirty="0"/>
              <a:t>, Lilly, </a:t>
            </a:r>
            <a:r>
              <a:rPr lang="en-GB" dirty="0" err="1"/>
              <a:t>MDxhealth</a:t>
            </a:r>
            <a:r>
              <a:rPr lang="en-GB" dirty="0"/>
              <a:t>, Merck, </a:t>
            </a:r>
            <a:r>
              <a:rPr lang="en-GB" dirty="0" err="1"/>
              <a:t>Myovant</a:t>
            </a:r>
            <a:r>
              <a:rPr lang="en-GB" dirty="0"/>
              <a:t>, Myriad, </a:t>
            </a:r>
            <a:r>
              <a:rPr lang="en-GB" dirty="0" err="1"/>
              <a:t>Nymox</a:t>
            </a:r>
            <a:r>
              <a:rPr lang="en-GB" dirty="0"/>
              <a:t>, Pacific Edge, Pfizer, Phosphorous, </a:t>
            </a:r>
            <a:r>
              <a:rPr lang="en-GB" dirty="0" err="1"/>
              <a:t>Photocure</a:t>
            </a:r>
            <a:r>
              <a:rPr lang="en-GB" dirty="0"/>
              <a:t>, </a:t>
            </a:r>
            <a:r>
              <a:rPr lang="en-GB" dirty="0" err="1"/>
              <a:t>Propella</a:t>
            </a:r>
            <a:r>
              <a:rPr lang="en-GB" dirty="0"/>
              <a:t>, </a:t>
            </a:r>
            <a:r>
              <a:rPr lang="en-GB" dirty="0" err="1"/>
              <a:t>PreView</a:t>
            </a:r>
            <a:r>
              <a:rPr lang="en-GB" dirty="0"/>
              <a:t>, Sanofi Genzyme, Sema4, Speciality Networks, </a:t>
            </a:r>
            <a:r>
              <a:rPr lang="en-GB" dirty="0" err="1"/>
              <a:t>Sesen</a:t>
            </a:r>
            <a:r>
              <a:rPr lang="en-GB" dirty="0"/>
              <a:t> Bio, </a:t>
            </a:r>
            <a:r>
              <a:rPr lang="en-GB" dirty="0" err="1"/>
              <a:t>Telix</a:t>
            </a:r>
            <a:r>
              <a:rPr lang="en-GB" dirty="0"/>
              <a:t>, Tempus, </a:t>
            </a:r>
            <a:r>
              <a:rPr lang="en-GB" dirty="0" err="1"/>
              <a:t>Tolmar</a:t>
            </a:r>
            <a:r>
              <a:rPr lang="en-GB" dirty="0"/>
              <a:t> and </a:t>
            </a:r>
            <a:r>
              <a:rPr lang="en-GB" dirty="0" err="1"/>
              <a:t>Urogen</a:t>
            </a:r>
            <a:r>
              <a:rPr lang="en-GB" dirty="0"/>
              <a:t>, </a:t>
            </a:r>
            <a:r>
              <a:rPr lang="en-GB" dirty="0" err="1"/>
              <a:t>Vaxiion</a:t>
            </a:r>
            <a:r>
              <a:rPr lang="en-GB" dirty="0"/>
              <a:t>.</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GU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smtClean="0">
                <a:latin typeface="Arial" panose="020B0604020202020204" pitchFamily="34" charset="0"/>
                <a:cs typeface="Arial" panose="020B0604020202020204" pitchFamily="34" charset="0"/>
              </a:rPr>
              <a:pPr/>
              <a:t>5</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rial" panose="020B0604020202020204" pitchFamily="34" charset="0"/>
              <a:ea typeface="Aileron" charset="0"/>
              <a:cs typeface="Arial" panose="020B0604020202020204" pitchFamily="34" charset="0"/>
            </a:endParaRPr>
          </a:p>
        </p:txBody>
      </p:sp>
      <p:pic>
        <p:nvPicPr>
          <p:cNvPr id="9" name="Picture 8">
            <a:hlinkClick r:id="rId3"/>
            <a:extLst>
              <a:ext uri="{FF2B5EF4-FFF2-40B4-BE49-F238E27FC236}">
                <a16:creationId xmlns:a16="http://schemas.microsoft.com/office/drawing/2014/main" id="{F27B3BA9-2B49-B246-92A4-D673FE7ABBAC}"/>
              </a:ext>
            </a:extLst>
          </p:cNvPr>
          <p:cNvPicPr>
            <a:picLocks noChangeAspect="1"/>
          </p:cNvPicPr>
          <p:nvPr/>
        </p:nvPicPr>
        <p:blipFill rotWithShape="1">
          <a:blip r:embed="rId4"/>
          <a:srcRect l="1017" r="3425"/>
          <a:stretch/>
        </p:blipFill>
        <p:spPr>
          <a:xfrm>
            <a:off x="7380000" y="1213200"/>
            <a:ext cx="2500243" cy="1013881"/>
          </a:xfrm>
          <a:prstGeom prst="rect">
            <a:avLst/>
          </a:prstGeom>
        </p:spPr>
      </p:pic>
    </p:spTree>
    <p:extLst>
      <p:ext uri="{BB962C8B-B14F-4D97-AF65-F5344CB8AC3E}">
        <p14:creationId xmlns:p14="http://schemas.microsoft.com/office/powerpoint/2010/main" val="143538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Prostate cancer landscape: Treatment options</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9098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316DFA14-4B72-468E-9042-4F062AA1AF09}"/>
              </a:ext>
            </a:extLst>
          </p:cNvPr>
          <p:cNvCxnSpPr>
            <a:cxnSpLocks/>
          </p:cNvCxnSpPr>
          <p:nvPr/>
        </p:nvCxnSpPr>
        <p:spPr>
          <a:xfrm flipV="1">
            <a:off x="6956319" y="3815063"/>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909984-384D-41E4-8915-863667303C59}"/>
              </a:ext>
            </a:extLst>
          </p:cNvPr>
          <p:cNvCxnSpPr>
            <a:cxnSpLocks/>
          </p:cNvCxnSpPr>
          <p:nvPr/>
        </p:nvCxnSpPr>
        <p:spPr>
          <a:xfrm>
            <a:off x="8397857" y="3620538"/>
            <a:ext cx="1260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F44C0064-3E55-4886-BE36-2DF77C87287F}"/>
              </a:ext>
            </a:extLst>
          </p:cNvPr>
          <p:cNvGrpSpPr/>
          <p:nvPr/>
        </p:nvGrpSpPr>
        <p:grpSpPr>
          <a:xfrm>
            <a:off x="6692562" y="2428789"/>
            <a:ext cx="1479888" cy="777706"/>
            <a:chOff x="6653442" y="2555271"/>
            <a:chExt cx="1479888" cy="972000"/>
          </a:xfrm>
        </p:grpSpPr>
        <p:cxnSp>
          <p:nvCxnSpPr>
            <p:cNvPr id="54" name="Straight Arrow Connector 53">
              <a:extLst>
                <a:ext uri="{FF2B5EF4-FFF2-40B4-BE49-F238E27FC236}">
                  <a16:creationId xmlns:a16="http://schemas.microsoft.com/office/drawing/2014/main" id="{78BDF153-BE25-4670-B0E0-09F22B47CA56}"/>
                </a:ext>
              </a:extLst>
            </p:cNvPr>
            <p:cNvCxnSpPr>
              <a:cxnSpLocks/>
            </p:cNvCxnSpPr>
            <p:nvPr/>
          </p:nvCxnSpPr>
          <p:spPr>
            <a:xfrm rot="5400000" flipV="1">
              <a:off x="7629913" y="3041271"/>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8B3D6F2-A465-4C7D-862C-8CC1E74E1183}"/>
                </a:ext>
              </a:extLst>
            </p:cNvPr>
            <p:cNvCxnSpPr>
              <a:cxnSpLocks/>
            </p:cNvCxnSpPr>
            <p:nvPr/>
          </p:nvCxnSpPr>
          <p:spPr>
            <a:xfrm flipH="1">
              <a:off x="6653442" y="2556460"/>
              <a:ext cx="1479888" cy="0"/>
            </a:xfrm>
            <a:prstGeom prst="straightConnector1">
              <a:avLst/>
            </a:prstGeom>
            <a:ln w="34925">
              <a:solidFill>
                <a:schemeClr val="accent6"/>
              </a:solidFill>
              <a:tailEnd type="none"/>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a:extLst>
              <a:ext uri="{FF2B5EF4-FFF2-40B4-BE49-F238E27FC236}">
                <a16:creationId xmlns:a16="http://schemas.microsoft.com/office/drawing/2014/main" id="{3C3F97F4-4A00-404D-9B59-9C04018D9D7F}"/>
              </a:ext>
            </a:extLst>
          </p:cNvPr>
          <p:cNvCxnSpPr>
            <a:cxnSpLocks/>
          </p:cNvCxnSpPr>
          <p:nvPr/>
        </p:nvCxnSpPr>
        <p:spPr>
          <a:xfrm>
            <a:off x="2592206" y="3620538"/>
            <a:ext cx="972000"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2295A99-E4D9-4892-B833-19FD3DC209D1}"/>
              </a:ext>
            </a:extLst>
          </p:cNvPr>
          <p:cNvCxnSpPr>
            <a:cxnSpLocks/>
          </p:cNvCxnSpPr>
          <p:nvPr/>
        </p:nvCxnSpPr>
        <p:spPr>
          <a:xfrm>
            <a:off x="5080219" y="3620538"/>
            <a:ext cx="2384669" cy="0"/>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6" name="Freeform 677">
            <a:extLst>
              <a:ext uri="{FF2B5EF4-FFF2-40B4-BE49-F238E27FC236}">
                <a16:creationId xmlns:a16="http://schemas.microsoft.com/office/drawing/2014/main" id="{00CA57FF-7C0B-4A2C-83F1-82009CC14EF0}"/>
              </a:ext>
            </a:extLst>
          </p:cNvPr>
          <p:cNvSpPr/>
          <p:nvPr/>
        </p:nvSpPr>
        <p:spPr>
          <a:xfrm>
            <a:off x="5596096" y="3915370"/>
            <a:ext cx="1440000" cy="468000"/>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nmCRPC</a:t>
            </a:r>
          </a:p>
        </p:txBody>
      </p:sp>
      <p:cxnSp>
        <p:nvCxnSpPr>
          <p:cNvPr id="118" name="Straight Arrow Connector 117">
            <a:extLst>
              <a:ext uri="{FF2B5EF4-FFF2-40B4-BE49-F238E27FC236}">
                <a16:creationId xmlns:a16="http://schemas.microsoft.com/office/drawing/2014/main" id="{E216310C-A669-4CF7-B434-67827C59EB67}"/>
              </a:ext>
            </a:extLst>
          </p:cNvPr>
          <p:cNvCxnSpPr>
            <a:cxnSpLocks/>
          </p:cNvCxnSpPr>
          <p:nvPr/>
        </p:nvCxnSpPr>
        <p:spPr>
          <a:xfrm rot="10620000" flipH="1" flipV="1">
            <a:off x="5072988" y="3815063"/>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48CF9C5-7F8E-4A91-80F5-78906B78EA65}"/>
              </a:ext>
            </a:extLst>
          </p:cNvPr>
          <p:cNvCxnSpPr>
            <a:cxnSpLocks/>
          </p:cNvCxnSpPr>
          <p:nvPr/>
        </p:nvCxnSpPr>
        <p:spPr>
          <a:xfrm flipV="1">
            <a:off x="5048100" y="3044289"/>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52CF69-F5A6-4EAB-BB59-735707B2907B}"/>
              </a:ext>
            </a:extLst>
          </p:cNvPr>
          <p:cNvSpPr>
            <a:spLocks noGrp="1"/>
          </p:cNvSpPr>
          <p:nvPr>
            <p:ph type="title"/>
          </p:nvPr>
        </p:nvSpPr>
        <p:spPr/>
        <p:txBody>
          <a:bodyPr/>
          <a:lstStyle/>
          <a:p>
            <a:r>
              <a:rPr lang="en-GB" dirty="0"/>
              <a:t>THE PROSTATE CANCER LANDSCAPE is complicated!</a:t>
            </a:r>
          </a:p>
        </p:txBody>
      </p:sp>
      <p:sp>
        <p:nvSpPr>
          <p:cNvPr id="10" name="Content Placeholder 9">
            <a:extLst>
              <a:ext uri="{FF2B5EF4-FFF2-40B4-BE49-F238E27FC236}">
                <a16:creationId xmlns:a16="http://schemas.microsoft.com/office/drawing/2014/main" id="{723B6EF2-BB42-9843-9A17-4AE63E194260}"/>
              </a:ext>
            </a:extLst>
          </p:cNvPr>
          <p:cNvSpPr>
            <a:spLocks noGrp="1"/>
          </p:cNvSpPr>
          <p:nvPr>
            <p:ph sz="quarter" idx="15"/>
          </p:nvPr>
        </p:nvSpPr>
        <p:spPr>
          <a:xfrm>
            <a:off x="447455" y="6093296"/>
            <a:ext cx="6233502" cy="389139"/>
          </a:xfrm>
        </p:spPr>
        <p:txBody>
          <a:bodyPr/>
          <a:lstStyle/>
          <a:p>
            <a:r>
              <a:rPr lang="en-GB" sz="1000" dirty="0"/>
              <a:t>1. Abiraterone acetate PI; 2. Abiraterone acetate SmPC; 3. Enzalutamide PI; 4. Enzalutamide SmPC; 5. Apalutamide PI; 6. Apalutamide SmPC; 7. Docetaxel PI; 8. Docetaxel SmPC; 9. Darolutamide PI; 10. Darolutamide SmPC; 11. Cabazitaxel PI; 12. Cabazitaxel SmPC; 13. Radium Ra 223 dichloride PI; 14. Radium Ra 223 dichloride SmPC; 15. Olaparib PI; 16. Olaparib SmPC; 17. Sipuleucel-T PI; 18. Pembrolizumab PI; 19. Rucaparib PI; 20. Rucaparib SmPC; 21. Lutetium Lu 177 vipivotide tetraxetan PI. All accessed April 2023; 22. https://www.esmo.org/oncology-news/ema-recommends-granting-a-marketing-authorisation-for-akeega-fixed-dose-combinations-of-niraparib-abiraterone-acetate</a:t>
            </a:r>
          </a:p>
          <a:p>
            <a:endParaRPr lang="en-GB" sz="1000" dirty="0"/>
          </a:p>
        </p:txBody>
      </p:sp>
      <p:sp>
        <p:nvSpPr>
          <p:cNvPr id="4" name="Slide Number Placeholder 3">
            <a:extLst>
              <a:ext uri="{FF2B5EF4-FFF2-40B4-BE49-F238E27FC236}">
                <a16:creationId xmlns:a16="http://schemas.microsoft.com/office/drawing/2014/main" id="{C6D89617-0738-7F48-B6EB-A16D6BC8C285}"/>
              </a:ext>
            </a:extLst>
          </p:cNvPr>
          <p:cNvSpPr>
            <a:spLocks noGrp="1"/>
          </p:cNvSpPr>
          <p:nvPr>
            <p:ph type="sldNum" sz="quarter" idx="4"/>
          </p:nvPr>
        </p:nvSpPr>
        <p:spPr/>
        <p:txBody>
          <a:bodyPr/>
          <a:lstStyle/>
          <a:p>
            <a:pPr lvl="0"/>
            <a:fld id="{FCE43C0F-8A7B-3A4B-9DB5-B3472E36E833}" type="slidenum">
              <a:rPr lang="en-GB" smtClean="0"/>
              <a:pPr lvl="0"/>
              <a:t>7</a:t>
            </a:fld>
            <a:endParaRPr lang="en-GB" dirty="0"/>
          </a:p>
        </p:txBody>
      </p:sp>
      <p:cxnSp>
        <p:nvCxnSpPr>
          <p:cNvPr id="49" name="Straight Arrow Connector 48">
            <a:extLst>
              <a:ext uri="{FF2B5EF4-FFF2-40B4-BE49-F238E27FC236}">
                <a16:creationId xmlns:a16="http://schemas.microsoft.com/office/drawing/2014/main" id="{FE78EFDF-2624-49C4-BEC6-5DA33008EA16}"/>
              </a:ext>
            </a:extLst>
          </p:cNvPr>
          <p:cNvCxnSpPr>
            <a:cxnSpLocks/>
          </p:cNvCxnSpPr>
          <p:nvPr/>
        </p:nvCxnSpPr>
        <p:spPr>
          <a:xfrm rot="10620000" flipH="1" flipV="1">
            <a:off x="6945432" y="2981307"/>
            <a:ext cx="508568" cy="394774"/>
          </a:xfrm>
          <a:prstGeom prst="straightConnector1">
            <a:avLst/>
          </a:prstGeom>
          <a:ln w="349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Freeform 677">
            <a:extLst>
              <a:ext uri="{FF2B5EF4-FFF2-40B4-BE49-F238E27FC236}">
                <a16:creationId xmlns:a16="http://schemas.microsoft.com/office/drawing/2014/main" id="{CA81A006-9252-443A-B451-D52F5F4790D0}"/>
              </a:ext>
            </a:extLst>
          </p:cNvPr>
          <p:cNvSpPr/>
          <p:nvPr/>
        </p:nvSpPr>
        <p:spPr>
          <a:xfrm>
            <a:off x="436236" y="3179040"/>
            <a:ext cx="227167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LOCALISED OR LOCALLY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ADVANCED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PROSTATE CANCER</a:t>
            </a:r>
          </a:p>
        </p:txBody>
      </p:sp>
      <p:sp>
        <p:nvSpPr>
          <p:cNvPr id="62" name="Freeform 502">
            <a:extLst>
              <a:ext uri="{FF2B5EF4-FFF2-40B4-BE49-F238E27FC236}">
                <a16:creationId xmlns:a16="http://schemas.microsoft.com/office/drawing/2014/main" id="{3E5CD8E9-892A-4A37-BB6B-B33A1E3FDD00}"/>
              </a:ext>
            </a:extLst>
          </p:cNvPr>
          <p:cNvSpPr/>
          <p:nvPr/>
        </p:nvSpPr>
        <p:spPr>
          <a:xfrm>
            <a:off x="5596096" y="1288978"/>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63" name="Freeform 158">
            <a:extLst>
              <a:ext uri="{FF2B5EF4-FFF2-40B4-BE49-F238E27FC236}">
                <a16:creationId xmlns:a16="http://schemas.microsoft.com/office/drawing/2014/main" id="{EB28BA5B-3951-4FE7-86B3-438C4C663E15}"/>
              </a:ext>
            </a:extLst>
          </p:cNvPr>
          <p:cNvSpPr/>
          <p:nvPr/>
        </p:nvSpPr>
        <p:spPr>
          <a:xfrm>
            <a:off x="5596096" y="4945402"/>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Darolutamide</a:t>
            </a:r>
          </a:p>
        </p:txBody>
      </p:sp>
      <p:sp>
        <p:nvSpPr>
          <p:cNvPr id="64" name="Freeform 499">
            <a:extLst>
              <a:ext uri="{FF2B5EF4-FFF2-40B4-BE49-F238E27FC236}">
                <a16:creationId xmlns:a16="http://schemas.microsoft.com/office/drawing/2014/main" id="{3C7575BD-B8E8-4B41-9962-ACCAC9C1C188}"/>
              </a:ext>
            </a:extLst>
          </p:cNvPr>
          <p:cNvSpPr/>
          <p:nvPr/>
        </p:nvSpPr>
        <p:spPr>
          <a:xfrm>
            <a:off x="5596096" y="1045136"/>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a:t>
            </a:r>
          </a:p>
        </p:txBody>
      </p:sp>
      <p:sp>
        <p:nvSpPr>
          <p:cNvPr id="65" name="Freeform 503">
            <a:extLst>
              <a:ext uri="{FF2B5EF4-FFF2-40B4-BE49-F238E27FC236}">
                <a16:creationId xmlns:a16="http://schemas.microsoft.com/office/drawing/2014/main" id="{6C939245-29F0-4AD1-804E-18D9EBA3F6C4}"/>
              </a:ext>
            </a:extLst>
          </p:cNvPr>
          <p:cNvSpPr/>
          <p:nvPr/>
        </p:nvSpPr>
        <p:spPr>
          <a:xfrm>
            <a:off x="5596096" y="1527683"/>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Apalutamide</a:t>
            </a:r>
          </a:p>
        </p:txBody>
      </p:sp>
      <p:sp>
        <p:nvSpPr>
          <p:cNvPr id="66" name="Freeform 137">
            <a:extLst>
              <a:ext uri="{FF2B5EF4-FFF2-40B4-BE49-F238E27FC236}">
                <a16:creationId xmlns:a16="http://schemas.microsoft.com/office/drawing/2014/main" id="{673C8CE1-4DF1-4B1B-A614-585CAC2391F9}"/>
              </a:ext>
            </a:extLst>
          </p:cNvPr>
          <p:cNvSpPr/>
          <p:nvPr/>
        </p:nvSpPr>
        <p:spPr>
          <a:xfrm>
            <a:off x="7456053" y="3884029"/>
            <a:ext cx="1530324" cy="199604"/>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Docetaxel</a:t>
            </a:r>
          </a:p>
        </p:txBody>
      </p:sp>
      <p:sp>
        <p:nvSpPr>
          <p:cNvPr id="67" name="Freeform 141">
            <a:extLst>
              <a:ext uri="{FF2B5EF4-FFF2-40B4-BE49-F238E27FC236}">
                <a16:creationId xmlns:a16="http://schemas.microsoft.com/office/drawing/2014/main" id="{3D5E74A3-B599-4726-9274-7F805EC272BB}"/>
              </a:ext>
            </a:extLst>
          </p:cNvPr>
          <p:cNvSpPr/>
          <p:nvPr/>
        </p:nvSpPr>
        <p:spPr>
          <a:xfrm>
            <a:off x="7459594" y="4109207"/>
            <a:ext cx="1530324"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Cabazitaxel</a:t>
            </a:r>
          </a:p>
        </p:txBody>
      </p:sp>
      <p:sp>
        <p:nvSpPr>
          <p:cNvPr id="68" name="Freeform 157">
            <a:extLst>
              <a:ext uri="{FF2B5EF4-FFF2-40B4-BE49-F238E27FC236}">
                <a16:creationId xmlns:a16="http://schemas.microsoft.com/office/drawing/2014/main" id="{9F10D1BE-7B8F-4B81-A807-399F959C32CC}"/>
              </a:ext>
            </a:extLst>
          </p:cNvPr>
          <p:cNvSpPr/>
          <p:nvPr/>
        </p:nvSpPr>
        <p:spPr>
          <a:xfrm>
            <a:off x="7440781" y="5534654"/>
            <a:ext cx="1565212" cy="216000"/>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Olaparib ± abiraterone</a:t>
            </a:r>
          </a:p>
        </p:txBody>
      </p:sp>
      <p:sp>
        <p:nvSpPr>
          <p:cNvPr id="88" name="Freeform 677">
            <a:extLst>
              <a:ext uri="{FF2B5EF4-FFF2-40B4-BE49-F238E27FC236}">
                <a16:creationId xmlns:a16="http://schemas.microsoft.com/office/drawing/2014/main" id="{C547BE3C-618F-47C5-9C52-16EEB2210C8C}"/>
              </a:ext>
            </a:extLst>
          </p:cNvPr>
          <p:cNvSpPr/>
          <p:nvPr/>
        </p:nvSpPr>
        <p:spPr>
          <a:xfrm>
            <a:off x="3582408" y="3179040"/>
            <a:ext cx="1541354"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BIOCHEMICAL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RECURRENCE</a:t>
            </a:r>
          </a:p>
        </p:txBody>
      </p:sp>
      <p:sp>
        <p:nvSpPr>
          <p:cNvPr id="89" name="Freeform 677">
            <a:extLst>
              <a:ext uri="{FF2B5EF4-FFF2-40B4-BE49-F238E27FC236}">
                <a16:creationId xmlns:a16="http://schemas.microsoft.com/office/drawing/2014/main" id="{F4B05EA1-65E7-4980-8FA7-45259192561D}"/>
              </a:ext>
            </a:extLst>
          </p:cNvPr>
          <p:cNvSpPr/>
          <p:nvPr/>
        </p:nvSpPr>
        <p:spPr>
          <a:xfrm>
            <a:off x="7469002" y="3205723"/>
            <a:ext cx="1520916" cy="653006"/>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mCRPC</a:t>
            </a:r>
          </a:p>
        </p:txBody>
      </p:sp>
      <p:sp>
        <p:nvSpPr>
          <p:cNvPr id="102" name="Freeform 677">
            <a:extLst>
              <a:ext uri="{FF2B5EF4-FFF2-40B4-BE49-F238E27FC236}">
                <a16:creationId xmlns:a16="http://schemas.microsoft.com/office/drawing/2014/main" id="{EEA01F50-AF1C-4982-8C0A-826A013A89AD}"/>
              </a:ext>
            </a:extLst>
          </p:cNvPr>
          <p:cNvSpPr/>
          <p:nvPr/>
        </p:nvSpPr>
        <p:spPr>
          <a:xfrm>
            <a:off x="9656398" y="3179040"/>
            <a:ext cx="1802446" cy="882997"/>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TERMINAL DISEASE</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(DEATH)</a:t>
            </a:r>
          </a:p>
        </p:txBody>
      </p:sp>
      <p:sp>
        <p:nvSpPr>
          <p:cNvPr id="104" name="Freeform 502">
            <a:extLst>
              <a:ext uri="{FF2B5EF4-FFF2-40B4-BE49-F238E27FC236}">
                <a16:creationId xmlns:a16="http://schemas.microsoft.com/office/drawing/2014/main" id="{8F7ACFAE-3F9A-4770-BF73-BAFF114FF08B}"/>
              </a:ext>
            </a:extLst>
          </p:cNvPr>
          <p:cNvSpPr/>
          <p:nvPr/>
        </p:nvSpPr>
        <p:spPr>
          <a:xfrm>
            <a:off x="7464297" y="4591811"/>
            <a:ext cx="153503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105" name="Freeform 499">
            <a:extLst>
              <a:ext uri="{FF2B5EF4-FFF2-40B4-BE49-F238E27FC236}">
                <a16:creationId xmlns:a16="http://schemas.microsoft.com/office/drawing/2014/main" id="{B52537B5-35CF-48AE-B479-9BC64F460E23}"/>
              </a:ext>
            </a:extLst>
          </p:cNvPr>
          <p:cNvSpPr/>
          <p:nvPr/>
        </p:nvSpPr>
        <p:spPr>
          <a:xfrm>
            <a:off x="7469001" y="4350509"/>
            <a:ext cx="1530325"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Abiraterone</a:t>
            </a:r>
          </a:p>
        </p:txBody>
      </p:sp>
      <p:sp>
        <p:nvSpPr>
          <p:cNvPr id="107" name="Freeform 502">
            <a:extLst>
              <a:ext uri="{FF2B5EF4-FFF2-40B4-BE49-F238E27FC236}">
                <a16:creationId xmlns:a16="http://schemas.microsoft.com/office/drawing/2014/main" id="{1F33C579-8D8C-47EA-8C93-162F0010AEAD}"/>
              </a:ext>
            </a:extLst>
          </p:cNvPr>
          <p:cNvSpPr/>
          <p:nvPr/>
        </p:nvSpPr>
        <p:spPr>
          <a:xfrm>
            <a:off x="5596096" y="4465395"/>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Enzalutamide</a:t>
            </a:r>
          </a:p>
        </p:txBody>
      </p:sp>
      <p:sp>
        <p:nvSpPr>
          <p:cNvPr id="108" name="Freeform 503">
            <a:extLst>
              <a:ext uri="{FF2B5EF4-FFF2-40B4-BE49-F238E27FC236}">
                <a16:creationId xmlns:a16="http://schemas.microsoft.com/office/drawing/2014/main" id="{3AC9AB62-72C2-4CEF-950F-F29683938D4A}"/>
              </a:ext>
            </a:extLst>
          </p:cNvPr>
          <p:cNvSpPr/>
          <p:nvPr/>
        </p:nvSpPr>
        <p:spPr>
          <a:xfrm>
            <a:off x="5596096" y="4707967"/>
            <a:ext cx="1440000" cy="216000"/>
          </a:xfrm>
          <a:prstGeom prst="roundRect">
            <a:avLst/>
          </a:prstGeom>
          <a:solidFill>
            <a:schemeClr val="accent5">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Apalutamide</a:t>
            </a:r>
          </a:p>
        </p:txBody>
      </p:sp>
      <p:sp>
        <p:nvSpPr>
          <p:cNvPr id="112" name="Freeform 137">
            <a:extLst>
              <a:ext uri="{FF2B5EF4-FFF2-40B4-BE49-F238E27FC236}">
                <a16:creationId xmlns:a16="http://schemas.microsoft.com/office/drawing/2014/main" id="{B3A26395-C0CF-4CA6-BBC8-B32E2E1CB0C5}"/>
              </a:ext>
            </a:extLst>
          </p:cNvPr>
          <p:cNvSpPr/>
          <p:nvPr/>
        </p:nvSpPr>
        <p:spPr>
          <a:xfrm>
            <a:off x="5596096" y="801996"/>
            <a:ext cx="1440000" cy="216000"/>
          </a:xfrm>
          <a:prstGeom prst="roundRect">
            <a:avLst/>
          </a:prstGeom>
          <a:solidFill>
            <a:schemeClr val="accent1"/>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Docetaxel</a:t>
            </a:r>
          </a:p>
        </p:txBody>
      </p:sp>
      <p:sp>
        <p:nvSpPr>
          <p:cNvPr id="113" name="Freeform 677">
            <a:extLst>
              <a:ext uri="{FF2B5EF4-FFF2-40B4-BE49-F238E27FC236}">
                <a16:creationId xmlns:a16="http://schemas.microsoft.com/office/drawing/2014/main" id="{0CE69FEB-51AE-446A-8EF4-7F6BC687EFAB}"/>
              </a:ext>
            </a:extLst>
          </p:cNvPr>
          <p:cNvSpPr/>
          <p:nvPr/>
        </p:nvSpPr>
        <p:spPr>
          <a:xfrm>
            <a:off x="5596096" y="2123412"/>
            <a:ext cx="1440000" cy="653933"/>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NEWLY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DIAGNOSED </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mHSPC</a:t>
            </a:r>
          </a:p>
        </p:txBody>
      </p:sp>
      <p:sp>
        <p:nvSpPr>
          <p:cNvPr id="117" name="Freeform 677">
            <a:extLst>
              <a:ext uri="{FF2B5EF4-FFF2-40B4-BE49-F238E27FC236}">
                <a16:creationId xmlns:a16="http://schemas.microsoft.com/office/drawing/2014/main" id="{79C364C7-FA5E-4579-B28E-A12D72B163B3}"/>
              </a:ext>
            </a:extLst>
          </p:cNvPr>
          <p:cNvSpPr/>
          <p:nvPr/>
        </p:nvSpPr>
        <p:spPr>
          <a:xfrm>
            <a:off x="5584064" y="2817626"/>
            <a:ext cx="1440000" cy="673859"/>
          </a:xfrm>
          <a:custGeom>
            <a:avLst/>
            <a:gdLst>
              <a:gd name="connsiteX0" fmla="*/ 0 w 2125534"/>
              <a:gd name="connsiteY0" fmla="*/ 0 h 287974"/>
              <a:gd name="connsiteX1" fmla="*/ 2125534 w 2125534"/>
              <a:gd name="connsiteY1" fmla="*/ 0 h 287974"/>
              <a:gd name="connsiteX2" fmla="*/ 2125534 w 2125534"/>
              <a:gd name="connsiteY2" fmla="*/ 287974 h 287974"/>
              <a:gd name="connsiteX3" fmla="*/ 0 w 2125534"/>
              <a:gd name="connsiteY3" fmla="*/ 287974 h 287974"/>
            </a:gdLst>
            <a:ahLst/>
            <a:cxnLst>
              <a:cxn ang="0">
                <a:pos x="connsiteX0" y="connsiteY0"/>
              </a:cxn>
              <a:cxn ang="0">
                <a:pos x="connsiteX1" y="connsiteY1"/>
              </a:cxn>
              <a:cxn ang="0">
                <a:pos x="connsiteX2" y="connsiteY2"/>
              </a:cxn>
              <a:cxn ang="0">
                <a:pos x="connsiteX3" y="connsiteY3"/>
              </a:cxn>
            </a:cxnLst>
            <a:rect l="l" t="t" r="r" b="b"/>
            <a:pathLst>
              <a:path w="2125534" h="287974">
                <a:moveTo>
                  <a:pt x="0" y="0"/>
                </a:moveTo>
                <a:lnTo>
                  <a:pt x="2125534" y="0"/>
                </a:lnTo>
                <a:lnTo>
                  <a:pt x="2125534" y="287974"/>
                </a:lnTo>
                <a:lnTo>
                  <a:pt x="0" y="287974"/>
                </a:lnTo>
                <a:close/>
              </a:path>
            </a:pathLst>
          </a:custGeom>
          <a:solidFill>
            <a:schemeClr val="tx2"/>
          </a:solidFill>
          <a:ln w="13448" cap="flat">
            <a:noFill/>
            <a:prstDash val="solid"/>
            <a:miter/>
          </a:ln>
        </p:spPr>
        <p:txBody>
          <a:bodyPr wrap="none" lIns="0" rIns="0"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PRIMARY</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PROGRESSIVE</a:t>
            </a:r>
            <a:b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100" normalizeH="0" baseline="0" dirty="0">
                <a:ln>
                  <a:noFill/>
                </a:ln>
                <a:solidFill>
                  <a:prstClr val="white"/>
                </a:solidFill>
                <a:effectLst/>
                <a:uLnTx/>
                <a:uFillTx/>
                <a:latin typeface="Arial" panose="020B0604020202020204" pitchFamily="34" charset="0"/>
                <a:ea typeface="+mn-ea"/>
                <a:cs typeface="Arial" panose="020B0604020202020204" pitchFamily="34" charset="0"/>
              </a:rPr>
              <a:t>mHSPC</a:t>
            </a:r>
          </a:p>
        </p:txBody>
      </p:sp>
      <p:sp>
        <p:nvSpPr>
          <p:cNvPr id="120" name="Freeform 157">
            <a:extLst>
              <a:ext uri="{FF2B5EF4-FFF2-40B4-BE49-F238E27FC236}">
                <a16:creationId xmlns:a16="http://schemas.microsoft.com/office/drawing/2014/main" id="{606339DB-A614-4A46-B1E9-8F647A0A909A}"/>
              </a:ext>
            </a:extLst>
          </p:cNvPr>
          <p:cNvSpPr/>
          <p:nvPr/>
        </p:nvSpPr>
        <p:spPr>
          <a:xfrm>
            <a:off x="7445485" y="4833385"/>
            <a:ext cx="1553842" cy="216000"/>
          </a:xfrm>
          <a:prstGeom prst="roundRect">
            <a:avLst/>
          </a:prstGeom>
          <a:solidFill>
            <a:schemeClr val="accent2">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Radium-223</a:t>
            </a:r>
          </a:p>
        </p:txBody>
      </p:sp>
      <p:sp>
        <p:nvSpPr>
          <p:cNvPr id="37" name="Freeform 157">
            <a:extLst>
              <a:ext uri="{FF2B5EF4-FFF2-40B4-BE49-F238E27FC236}">
                <a16:creationId xmlns:a16="http://schemas.microsoft.com/office/drawing/2014/main" id="{7E700B47-9F12-6F4E-963D-DF052783F254}"/>
              </a:ext>
            </a:extLst>
          </p:cNvPr>
          <p:cNvSpPr/>
          <p:nvPr/>
        </p:nvSpPr>
        <p:spPr>
          <a:xfrm>
            <a:off x="7450188" y="6525368"/>
            <a:ext cx="1558158" cy="216000"/>
          </a:xfrm>
          <a:prstGeom prst="roundRect">
            <a:avLst/>
          </a:prstGeom>
          <a:solidFill>
            <a:schemeClr val="tx2">
              <a:lumMod val="60000"/>
              <a:lumOff val="4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Lutetium-617</a:t>
            </a:r>
          </a:p>
        </p:txBody>
      </p:sp>
      <p:sp>
        <p:nvSpPr>
          <p:cNvPr id="3" name="TextBox 2">
            <a:extLst>
              <a:ext uri="{FF2B5EF4-FFF2-40B4-BE49-F238E27FC236}">
                <a16:creationId xmlns:a16="http://schemas.microsoft.com/office/drawing/2014/main" id="{6184DB0B-0C65-014B-A535-E7302C3B15AC}"/>
              </a:ext>
            </a:extLst>
          </p:cNvPr>
          <p:cNvSpPr txBox="1"/>
          <p:nvPr/>
        </p:nvSpPr>
        <p:spPr>
          <a:xfrm>
            <a:off x="341199" y="4193314"/>
            <a:ext cx="293323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All options added to ADT</a:t>
            </a:r>
          </a:p>
        </p:txBody>
      </p:sp>
      <p:sp>
        <p:nvSpPr>
          <p:cNvPr id="6" name="Freeform 157">
            <a:extLst>
              <a:ext uri="{FF2B5EF4-FFF2-40B4-BE49-F238E27FC236}">
                <a16:creationId xmlns:a16="http://schemas.microsoft.com/office/drawing/2014/main" id="{F262EF4A-B660-C2BE-BA5D-BE34D22FDBB3}"/>
              </a:ext>
            </a:extLst>
          </p:cNvPr>
          <p:cNvSpPr/>
          <p:nvPr/>
        </p:nvSpPr>
        <p:spPr>
          <a:xfrm>
            <a:off x="7435528" y="6291427"/>
            <a:ext cx="1572818" cy="211320"/>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Rucaparib   </a:t>
            </a:r>
          </a:p>
        </p:txBody>
      </p:sp>
      <p:sp>
        <p:nvSpPr>
          <p:cNvPr id="7" name="Freeform 157">
            <a:extLst>
              <a:ext uri="{FF2B5EF4-FFF2-40B4-BE49-F238E27FC236}">
                <a16:creationId xmlns:a16="http://schemas.microsoft.com/office/drawing/2014/main" id="{1EFB8E81-C147-1B91-7B1E-8D3848D16F5F}"/>
              </a:ext>
            </a:extLst>
          </p:cNvPr>
          <p:cNvSpPr/>
          <p:nvPr/>
        </p:nvSpPr>
        <p:spPr>
          <a:xfrm>
            <a:off x="7446896" y="5069114"/>
            <a:ext cx="1553842" cy="216000"/>
          </a:xfrm>
          <a:prstGeom prst="roundRect">
            <a:avLst/>
          </a:prstGeom>
          <a:solidFill>
            <a:schemeClr val="accent3">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Sipuleucel-T</a:t>
            </a:r>
          </a:p>
        </p:txBody>
      </p:sp>
      <p:sp>
        <p:nvSpPr>
          <p:cNvPr id="8" name="Freeform 503">
            <a:extLst>
              <a:ext uri="{FF2B5EF4-FFF2-40B4-BE49-F238E27FC236}">
                <a16:creationId xmlns:a16="http://schemas.microsoft.com/office/drawing/2014/main" id="{3A3CA2C0-318E-E7FF-1A58-AA317CB27B0C}"/>
              </a:ext>
            </a:extLst>
          </p:cNvPr>
          <p:cNvSpPr/>
          <p:nvPr/>
        </p:nvSpPr>
        <p:spPr>
          <a:xfrm>
            <a:off x="5596096" y="1765311"/>
            <a:ext cx="1440000" cy="331529"/>
          </a:xfrm>
          <a:prstGeom prst="roundRect">
            <a:avLst/>
          </a:prstGeom>
          <a:solidFill>
            <a:schemeClr val="accent5">
              <a:lumMod val="75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33972"/>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Darolutamide + docetaxel</a:t>
            </a:r>
          </a:p>
        </p:txBody>
      </p:sp>
      <p:sp>
        <p:nvSpPr>
          <p:cNvPr id="9" name="Freeform 157">
            <a:extLst>
              <a:ext uri="{FF2B5EF4-FFF2-40B4-BE49-F238E27FC236}">
                <a16:creationId xmlns:a16="http://schemas.microsoft.com/office/drawing/2014/main" id="{549B4EC0-0EB8-451F-AF7A-FC97C13BD9A9}"/>
              </a:ext>
            </a:extLst>
          </p:cNvPr>
          <p:cNvSpPr/>
          <p:nvPr/>
        </p:nvSpPr>
        <p:spPr>
          <a:xfrm>
            <a:off x="7435526" y="5303159"/>
            <a:ext cx="1565212" cy="216000"/>
          </a:xfrm>
          <a:prstGeom prst="roundRect">
            <a:avLst/>
          </a:prstGeom>
          <a:solidFill>
            <a:schemeClr val="bg2">
              <a:lumMod val="50000"/>
            </a:schemeClr>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Pembrolizumab</a:t>
            </a:r>
          </a:p>
        </p:txBody>
      </p:sp>
      <p:sp>
        <p:nvSpPr>
          <p:cNvPr id="11" name="Rectangle 10">
            <a:extLst>
              <a:ext uri="{FF2B5EF4-FFF2-40B4-BE49-F238E27FC236}">
                <a16:creationId xmlns:a16="http://schemas.microsoft.com/office/drawing/2014/main" id="{258EF25B-2986-605A-485B-FAC0B1C99935}"/>
              </a:ext>
            </a:extLst>
          </p:cNvPr>
          <p:cNvSpPr/>
          <p:nvPr/>
        </p:nvSpPr>
        <p:spPr>
          <a:xfrm>
            <a:off x="7373300" y="3179039"/>
            <a:ext cx="1711933" cy="356232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B1B2EBB-E766-A718-9F06-2E49FC657C7C}"/>
              </a:ext>
            </a:extLst>
          </p:cNvPr>
          <p:cNvSpPr txBox="1"/>
          <p:nvPr/>
        </p:nvSpPr>
        <p:spPr>
          <a:xfrm>
            <a:off x="455766" y="5104797"/>
            <a:ext cx="5924972" cy="615553"/>
          </a:xfrm>
          <a:prstGeom prst="rect">
            <a:avLst/>
          </a:prstGeom>
          <a:noFill/>
        </p:spPr>
        <p:txBody>
          <a:bodyPr wrap="square" lIns="0" tIns="0" rIns="0" bIns="0" rtlCol="0">
            <a:spAutoFit/>
          </a:bodyPr>
          <a:lstStyle/>
          <a:p>
            <a:r>
              <a:rPr lang="en-GB" sz="1000" baseline="30000" dirty="0" err="1">
                <a:solidFill>
                  <a:schemeClr val="tx2"/>
                </a:solidFill>
                <a:latin typeface="Arial" panose="020B0604020202020204" pitchFamily="34" charset="0"/>
                <a:cs typeface="Arial" panose="020B0604020202020204" pitchFamily="34" charset="0"/>
              </a:rPr>
              <a:t>a</a:t>
            </a:r>
            <a:r>
              <a:rPr lang="en-GB" sz="1000" dirty="0" err="1">
                <a:solidFill>
                  <a:schemeClr val="tx2"/>
                </a:solidFill>
                <a:latin typeface="Arial" panose="020B0604020202020204" pitchFamily="34" charset="0"/>
                <a:cs typeface="Arial" panose="020B0604020202020204" pitchFamily="34" charset="0"/>
              </a:rPr>
              <a:t>Fixed</a:t>
            </a:r>
            <a:r>
              <a:rPr lang="en-GB" sz="1000" dirty="0">
                <a:solidFill>
                  <a:schemeClr val="tx2"/>
                </a:solidFill>
                <a:latin typeface="Arial" panose="020B0604020202020204" pitchFamily="34" charset="0"/>
                <a:cs typeface="Arial" panose="020B0604020202020204" pitchFamily="34" charset="0"/>
              </a:rPr>
              <a:t> dose combination of the two treatments</a:t>
            </a:r>
          </a:p>
          <a:p>
            <a:r>
              <a:rPr lang="en-GB" sz="1000" dirty="0">
                <a:solidFill>
                  <a:schemeClr val="tx2"/>
                </a:solidFill>
                <a:latin typeface="Arial" panose="020B0604020202020204" pitchFamily="34" charset="0"/>
                <a:cs typeface="Arial" panose="020B0604020202020204" pitchFamily="34" charset="0"/>
              </a:rPr>
              <a:t>ADT, androgen deprivation therapy; mHSPC, metastatic hormone sensitive prostate cancer; (n)mCRPC, (non-)metastatic castration resistant prostate cancer</a:t>
            </a:r>
          </a:p>
          <a:p>
            <a:pPr algn="l"/>
            <a:endParaRPr lang="en-GB" sz="1000" dirty="0">
              <a:solidFill>
                <a:schemeClr val="tx2"/>
              </a:solidFill>
              <a:latin typeface="Arial" panose="020B0604020202020204" pitchFamily="34" charset="0"/>
              <a:ea typeface="Aileron" charset="0"/>
              <a:cs typeface="Arial" panose="020B0604020202020204" pitchFamily="34" charset="0"/>
            </a:endParaRPr>
          </a:p>
        </p:txBody>
      </p:sp>
      <p:sp>
        <p:nvSpPr>
          <p:cNvPr id="13" name="TextBox 12">
            <a:extLst>
              <a:ext uri="{FF2B5EF4-FFF2-40B4-BE49-F238E27FC236}">
                <a16:creationId xmlns:a16="http://schemas.microsoft.com/office/drawing/2014/main" id="{8C21A244-79DE-BA9D-2D0C-7657B63C0B18}"/>
              </a:ext>
            </a:extLst>
          </p:cNvPr>
          <p:cNvSpPr txBox="1"/>
          <p:nvPr/>
        </p:nvSpPr>
        <p:spPr>
          <a:xfrm>
            <a:off x="8256239" y="798479"/>
            <a:ext cx="3190815" cy="1508105"/>
          </a:xfrm>
          <a:prstGeom prst="rect">
            <a:avLst/>
          </a:prstGeom>
          <a:solidFill>
            <a:schemeClr val="bg1"/>
          </a:solidFill>
          <a:ln w="19050">
            <a:solidFill>
              <a:schemeClr val="accent1"/>
            </a:solidFill>
          </a:ln>
        </p:spPr>
        <p:txBody>
          <a:bodyPr wrap="square" lIns="0" tIns="0" rIns="0" bIns="0" rtlCol="0">
            <a:spAutoFit/>
          </a:bodyPr>
          <a:lstStyle/>
          <a:p>
            <a:pPr marL="171450" indent="-171450" algn="l">
              <a:buFont typeface="Arial" panose="020B0604020202020204" pitchFamily="34" charset="0"/>
              <a:buChar char="•"/>
            </a:pPr>
            <a:endParaRPr lang="en-GB" sz="1400" b="1" dirty="0">
              <a:latin typeface="Arial" panose="020B0604020202020204" pitchFamily="34" charset="0"/>
              <a:ea typeface="Aileron" charset="0"/>
              <a:cs typeface="Arial" panose="020B0604020202020204" pitchFamily="34" charset="0"/>
            </a:endParaRPr>
          </a:p>
          <a:p>
            <a:pPr marL="171450" indent="-171450" algn="l">
              <a:buFont typeface="Arial" panose="020B0604020202020204" pitchFamily="34" charset="0"/>
              <a:buChar char="•"/>
            </a:pPr>
            <a:r>
              <a:rPr lang="en-GB" sz="1400" dirty="0">
                <a:latin typeface="Arial" panose="020B0604020202020204" pitchFamily="34" charset="0"/>
                <a:ea typeface="Aileron" charset="0"/>
                <a:cs typeface="Arial" panose="020B0604020202020204" pitchFamily="34" charset="0"/>
              </a:rPr>
              <a:t>Treatment sequencing decisions are complex</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Patients with mCRPC should receive as many life-prolonging therapies as possible</a:t>
            </a:r>
          </a:p>
          <a:p>
            <a:pPr marL="171450" indent="-171450">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p:txBody>
      </p:sp>
      <p:sp>
        <p:nvSpPr>
          <p:cNvPr id="12" name="Freeform 157">
            <a:extLst>
              <a:ext uri="{FF2B5EF4-FFF2-40B4-BE49-F238E27FC236}">
                <a16:creationId xmlns:a16="http://schemas.microsoft.com/office/drawing/2014/main" id="{6A3C6B01-1685-5FB8-3285-D51682D307F4}"/>
              </a:ext>
            </a:extLst>
          </p:cNvPr>
          <p:cNvSpPr/>
          <p:nvPr/>
        </p:nvSpPr>
        <p:spPr>
          <a:xfrm>
            <a:off x="7443134" y="5767355"/>
            <a:ext cx="1565212" cy="232839"/>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Niraparib + </a:t>
            </a:r>
            <a:r>
              <a:rPr kumimoji="0" lang="en-GB" sz="1100" b="1" i="0" u="none" strike="noStrike" kern="1200" cap="none" spc="-100" normalizeH="0" baseline="0" dirty="0" err="1">
                <a:ln>
                  <a:noFill/>
                </a:ln>
                <a:solidFill>
                  <a:srgbClr val="FFFFFF"/>
                </a:solidFill>
                <a:effectLst/>
                <a:uLnTx/>
                <a:uFillTx/>
                <a:latin typeface="Arial" panose="020B0604020202020204" pitchFamily="34" charset="0"/>
                <a:ea typeface="+mn-ea"/>
                <a:cs typeface="Arial" panose="020B0604020202020204" pitchFamily="34" charset="0"/>
              </a:rPr>
              <a:t>abiraterone</a:t>
            </a:r>
            <a:r>
              <a:rPr kumimoji="0" lang="en-GB" sz="1100" b="1" i="0" u="none" strike="noStrike" kern="1200" cap="none" spc="-100" normalizeH="0" baseline="30000" dirty="0" err="1">
                <a:ln>
                  <a:noFill/>
                </a:ln>
                <a:solidFill>
                  <a:srgbClr val="FFFFFF"/>
                </a:solidFill>
                <a:effectLst/>
                <a:uLnTx/>
                <a:uFillTx/>
                <a:latin typeface="Arial" panose="020B0604020202020204" pitchFamily="34" charset="0"/>
                <a:ea typeface="+mn-ea"/>
                <a:cs typeface="Arial" panose="020B0604020202020204" pitchFamily="34" charset="0"/>
              </a:rPr>
              <a:t>a</a:t>
            </a:r>
            <a:r>
              <a:rPr kumimoji="0" lang="en-GB" sz="11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14" name="Freeform 157">
            <a:extLst>
              <a:ext uri="{FF2B5EF4-FFF2-40B4-BE49-F238E27FC236}">
                <a16:creationId xmlns:a16="http://schemas.microsoft.com/office/drawing/2014/main" id="{0FC2495E-3C7A-AA43-9DB8-5172694B2825}"/>
              </a:ext>
            </a:extLst>
          </p:cNvPr>
          <p:cNvSpPr/>
          <p:nvPr/>
        </p:nvSpPr>
        <p:spPr>
          <a:xfrm>
            <a:off x="7431612" y="6023857"/>
            <a:ext cx="1565212" cy="232839"/>
          </a:xfrm>
          <a:prstGeom prst="roundRect">
            <a:avLst/>
          </a:prstGeom>
          <a:solidFill>
            <a:schemeClr val="accent6"/>
          </a:solidFill>
          <a:ln w="13371" cap="flat">
            <a:noFill/>
            <a:prstDash val="solid"/>
            <a:miter/>
          </a:ln>
        </p:spPr>
        <p:txBody>
          <a:bodyPr rtlCol="0" anchor="ctr"/>
          <a:lstStyle/>
          <a:p>
            <a:pPr marL="0" marR="0" lvl="0" indent="0" algn="ctr" defTabSz="609585" rtl="0" eaLnBrk="1" fontAlgn="auto" latinLnBrk="0" hangingPunct="1">
              <a:lnSpc>
                <a:spcPct val="100000"/>
              </a:lnSpc>
              <a:spcBef>
                <a:spcPts val="0"/>
              </a:spcBef>
              <a:spcAft>
                <a:spcPts val="0"/>
              </a:spcAft>
              <a:buClr>
                <a:srgbClr val="0EBEF1"/>
              </a:buClr>
              <a:buSzTx/>
              <a:buFontTx/>
              <a:buNone/>
              <a:tabLst/>
              <a:defRPr/>
            </a:pPr>
            <a:r>
              <a:rPr kumimoji="0" lang="en-GB" sz="1000" b="1" i="0" u="none" strike="noStrike" kern="1200" cap="none" spc="-100" normalizeH="0" baseline="0" dirty="0" err="1">
                <a:ln>
                  <a:noFill/>
                </a:ln>
                <a:solidFill>
                  <a:srgbClr val="FFFFFF"/>
                </a:solidFill>
                <a:effectLst/>
                <a:uLnTx/>
                <a:uFillTx/>
                <a:latin typeface="Arial" panose="020B0604020202020204" pitchFamily="34" charset="0"/>
                <a:ea typeface="+mn-ea"/>
                <a:cs typeface="Arial" panose="020B0604020202020204" pitchFamily="34" charset="0"/>
              </a:rPr>
              <a:t>Talazoparib</a:t>
            </a:r>
            <a:r>
              <a:rPr kumimoji="0" lang="en-GB" sz="1000" b="1" i="0" u="none" strike="noStrike" kern="1200" cap="none" spc="-100" normalizeH="0" baseline="0" dirty="0">
                <a:ln>
                  <a:noFill/>
                </a:ln>
                <a:solidFill>
                  <a:srgbClr val="FFFFFF"/>
                </a:solidFill>
                <a:effectLst/>
                <a:uLnTx/>
                <a:uFillTx/>
                <a:latin typeface="Arial" panose="020B0604020202020204" pitchFamily="34" charset="0"/>
                <a:ea typeface="+mn-ea"/>
                <a:cs typeface="Arial" panose="020B0604020202020204" pitchFamily="34" charset="0"/>
              </a:rPr>
              <a:t> + enzalutamide </a:t>
            </a:r>
          </a:p>
        </p:txBody>
      </p:sp>
    </p:spTree>
    <p:extLst>
      <p:ext uri="{BB962C8B-B14F-4D97-AF65-F5344CB8AC3E}">
        <p14:creationId xmlns:p14="http://schemas.microsoft.com/office/powerpoint/2010/main" val="344324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phic 83">
            <a:extLst>
              <a:ext uri="{FF2B5EF4-FFF2-40B4-BE49-F238E27FC236}">
                <a16:creationId xmlns:a16="http://schemas.microsoft.com/office/drawing/2014/main" id="{6789DEF4-07A8-D9FE-05B6-DE7C0CF875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5349" y="2017152"/>
            <a:ext cx="4494092" cy="1879801"/>
          </a:xfrm>
          <a:prstGeom prst="rect">
            <a:avLst/>
          </a:prstGeom>
        </p:spPr>
      </p:pic>
      <p:pic>
        <p:nvPicPr>
          <p:cNvPr id="86" name="Graphic 85">
            <a:extLst>
              <a:ext uri="{FF2B5EF4-FFF2-40B4-BE49-F238E27FC236}">
                <a16:creationId xmlns:a16="http://schemas.microsoft.com/office/drawing/2014/main" id="{4B9AD9B4-A1A8-9FF3-10BC-43159ABB7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85585" y="2020111"/>
            <a:ext cx="3795480" cy="1805969"/>
          </a:xfrm>
          <a:prstGeom prst="rect">
            <a:avLst/>
          </a:prstGeom>
        </p:spPr>
      </p:pic>
      <p:sp>
        <p:nvSpPr>
          <p:cNvPr id="6" name="Title 5">
            <a:extLst>
              <a:ext uri="{FF2B5EF4-FFF2-40B4-BE49-F238E27FC236}">
                <a16:creationId xmlns:a16="http://schemas.microsoft.com/office/drawing/2014/main" id="{69EA9EAF-2CD3-44B6-A567-448D99BD2F7A}"/>
              </a:ext>
            </a:extLst>
          </p:cNvPr>
          <p:cNvSpPr>
            <a:spLocks noGrp="1"/>
          </p:cNvSpPr>
          <p:nvPr>
            <p:ph type="title"/>
          </p:nvPr>
        </p:nvSpPr>
        <p:spPr/>
        <p:txBody>
          <a:bodyPr>
            <a:normAutofit/>
          </a:bodyPr>
          <a:lstStyle/>
          <a:p>
            <a:r>
              <a:rPr lang="en-GB" dirty="0"/>
              <a:t>Treatments with different moa</a:t>
            </a:r>
            <a:r>
              <a:rPr lang="en-GB" cap="none" dirty="0"/>
              <a:t>s</a:t>
            </a:r>
            <a:r>
              <a:rPr lang="en-GB" dirty="0"/>
              <a:t> offer greater benefit than Sequential use of NHAs</a:t>
            </a:r>
            <a:r>
              <a:rPr lang="en-GB" baseline="30000" dirty="0"/>
              <a:t>1,2</a:t>
            </a:r>
          </a:p>
        </p:txBody>
      </p:sp>
      <p:sp>
        <p:nvSpPr>
          <p:cNvPr id="2" name="Content Placeholder 1">
            <a:extLst>
              <a:ext uri="{FF2B5EF4-FFF2-40B4-BE49-F238E27FC236}">
                <a16:creationId xmlns:a16="http://schemas.microsoft.com/office/drawing/2014/main" id="{6BE00481-3C19-902F-D347-EB3F2F44C870}"/>
              </a:ext>
            </a:extLst>
          </p:cNvPr>
          <p:cNvSpPr>
            <a:spLocks noGrp="1"/>
          </p:cNvSpPr>
          <p:nvPr>
            <p:ph sz="quarter" idx="15"/>
          </p:nvPr>
        </p:nvSpPr>
        <p:spPr>
          <a:xfrm>
            <a:off x="620183" y="6232227"/>
            <a:ext cx="10658406" cy="365125"/>
          </a:xfrm>
        </p:spPr>
        <p:txBody>
          <a:bodyPr/>
          <a:lstStyle/>
          <a:p>
            <a:pPr lvl="0"/>
            <a:r>
              <a:rPr lang="en-GB" altLang="fr-FR" dirty="0">
                <a:solidFill>
                  <a:schemeClr val="tx2"/>
                </a:solidFill>
              </a:rPr>
              <a:t>CI, confidence interval; DOC, docetaxel; HR, hazard ratio; mCRPC, metastatic castration resistance prostate cancer; NHA, new hormonal agent; OS, overall survival; PFS, progression-free survival; rPFS, radiographic PFS</a:t>
            </a:r>
            <a:endParaRPr lang="en-GB" dirty="0">
              <a:solidFill>
                <a:schemeClr val="tx2"/>
              </a:solidFill>
            </a:endParaRPr>
          </a:p>
          <a:p>
            <a:pPr lvl="0"/>
            <a:r>
              <a:rPr lang="en-GB" dirty="0">
                <a:solidFill>
                  <a:schemeClr val="tx2"/>
                </a:solidFill>
              </a:rPr>
              <a:t>1. Saad F, et al. Presented at AUA 2021. 10–13 September. Abstract 21-5996. 2. De Wit R, et al. N Engl J Med. 2019;26:381:2506-18. </a:t>
            </a:r>
          </a:p>
        </p:txBody>
      </p:sp>
      <p:sp>
        <p:nvSpPr>
          <p:cNvPr id="4" name="Slide Number Placeholder 3">
            <a:extLst>
              <a:ext uri="{FF2B5EF4-FFF2-40B4-BE49-F238E27FC236}">
                <a16:creationId xmlns:a16="http://schemas.microsoft.com/office/drawing/2014/main" id="{4B2B2C9E-A2A2-DD8B-F804-C2B43B378D3E}"/>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8" name="Text Placeholder 4">
            <a:extLst>
              <a:ext uri="{FF2B5EF4-FFF2-40B4-BE49-F238E27FC236}">
                <a16:creationId xmlns:a16="http://schemas.microsoft.com/office/drawing/2014/main" id="{C4FFDF2C-73EA-C34F-0ECC-9A7471C86C2E}"/>
              </a:ext>
            </a:extLst>
          </p:cNvPr>
          <p:cNvSpPr txBox="1">
            <a:spLocks/>
          </p:cNvSpPr>
          <p:nvPr/>
        </p:nvSpPr>
        <p:spPr>
          <a:xfrm>
            <a:off x="585849" y="4689430"/>
            <a:ext cx="5390583" cy="1263424"/>
          </a:xfrm>
          <a:prstGeom prst="round2DiagRect">
            <a:avLst/>
          </a:prstGeom>
          <a:ln w="12700" cap="flat" cmpd="sng" algn="ctr">
            <a:no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0000" tIns="46800" rIns="90000" bIns="46800" rtlCol="0" anchor="ctr" anchorCtr="0">
            <a:noAutofit/>
          </a:bodyPr>
          <a:lstStyle>
            <a:defPPr>
              <a:defRPr lang="en-US"/>
            </a:defPPr>
            <a:lvl1pPr marL="0" algn="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400" b="1" i="0" u="none" strike="noStrike" kern="1200" cap="none" spc="0" normalizeH="0" baseline="0" dirty="0">
                <a:ln>
                  <a:noFill/>
                </a:ln>
                <a:solidFill>
                  <a:schemeClr val="tx1"/>
                </a:solidFill>
                <a:effectLst/>
                <a:uLnTx/>
                <a:uFillTx/>
                <a:latin typeface="Arial" panose="020B0604020202020204"/>
                <a:ea typeface="+mn-ea"/>
                <a:cs typeface="+mn-cs"/>
              </a:rPr>
              <a:t>PROfound compared olaparib with either abiraterone or enzalutamide in patients previously treated with NHA</a:t>
            </a:r>
            <a:r>
              <a:rPr kumimoji="0" lang="en-GB" sz="1400" b="1" i="0" u="none" strike="noStrike" kern="1200" cap="none" spc="0" normalizeH="0" baseline="30000" dirty="0">
                <a:ln>
                  <a:noFill/>
                </a:ln>
                <a:solidFill>
                  <a:schemeClr val="tx1"/>
                </a:solidFill>
                <a:effectLst/>
                <a:uLnTx/>
                <a:uFillTx/>
                <a:latin typeface="Arial" panose="020B0604020202020204"/>
                <a:ea typeface="+mn-ea"/>
                <a:cs typeface="+mn-cs"/>
              </a:rPr>
              <a:t>1</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400" b="1" i="0" u="none" strike="noStrike" kern="1200" cap="none" spc="0" normalizeH="0" baseline="0" dirty="0">
                <a:ln>
                  <a:noFill/>
                </a:ln>
                <a:solidFill>
                  <a:schemeClr val="tx1"/>
                </a:solidFill>
                <a:effectLst/>
                <a:uLnTx/>
                <a:uFillTx/>
                <a:latin typeface="Arial" panose="020B0604020202020204"/>
                <a:ea typeface="+mn-ea"/>
                <a:cs typeface="+mn-cs"/>
              </a:rPr>
              <a:t>Olaparib was more beneficial in improving rPFS and OS irrespective of the choice of NHA</a:t>
            </a:r>
            <a:r>
              <a:rPr kumimoji="0" lang="en-GB" sz="1400" b="1" i="0" u="none" strike="noStrike" kern="1200" cap="none" spc="0" normalizeH="0" baseline="30000" dirty="0">
                <a:ln>
                  <a:noFill/>
                </a:ln>
                <a:solidFill>
                  <a:schemeClr val="tx1"/>
                </a:solidFill>
                <a:effectLst/>
                <a:uLnTx/>
                <a:uFillTx/>
                <a:latin typeface="Arial" panose="020B0604020202020204"/>
                <a:ea typeface="+mn-ea"/>
                <a:cs typeface="+mn-cs"/>
              </a:rPr>
              <a:t>1</a:t>
            </a:r>
          </a:p>
        </p:txBody>
      </p:sp>
      <p:sp>
        <p:nvSpPr>
          <p:cNvPr id="9" name="TextBox 8">
            <a:extLst>
              <a:ext uri="{FF2B5EF4-FFF2-40B4-BE49-F238E27FC236}">
                <a16:creationId xmlns:a16="http://schemas.microsoft.com/office/drawing/2014/main" id="{32041007-9CC1-B222-D9DE-6C4AD0E77BCC}"/>
              </a:ext>
            </a:extLst>
          </p:cNvPr>
          <p:cNvSpPr txBox="1"/>
          <p:nvPr/>
        </p:nvSpPr>
        <p:spPr>
          <a:xfrm>
            <a:off x="6458219" y="4645356"/>
            <a:ext cx="5389200" cy="1263424"/>
          </a:xfrm>
          <a:prstGeom prst="round2Diag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0000" tIns="46800" rIns="90000" bIns="46800" anchor="ctr"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dirty="0">
                <a:ln>
                  <a:noFill/>
                </a:ln>
                <a:solidFill>
                  <a:srgbClr val="FFFFFF"/>
                </a:solidFill>
                <a:effectLst/>
                <a:uLnTx/>
                <a:uFillTx/>
                <a:latin typeface="Arial" panose="020B0604020202020204"/>
                <a:ea typeface="+mn-ea"/>
                <a:cs typeface="+mn-cs"/>
              </a:rPr>
              <a:t>CARD compared cabazitaxel with abiraterone or enzalutamide in patients with mCRPC previously treated with DOC and the alternative NHA</a:t>
            </a:r>
            <a:r>
              <a:rPr kumimoji="0" lang="en-GB" sz="1400" b="1" i="0" u="none" strike="noStrike" kern="1200" cap="none" spc="0" normalizeH="0" baseline="30000" dirty="0">
                <a:ln>
                  <a:noFill/>
                </a:ln>
                <a:solidFill>
                  <a:srgbClr val="FFFFFF"/>
                </a:solidFill>
                <a:effectLst/>
                <a:uLnTx/>
                <a:uFillTx/>
                <a:latin typeface="Arial" panose="020B0604020202020204"/>
                <a:ea typeface="+mn-ea"/>
                <a:cs typeface="+mn-cs"/>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dirty="0">
                <a:ln>
                  <a:noFill/>
                </a:ln>
                <a:solidFill>
                  <a:srgbClr val="FFFFFF"/>
                </a:solidFill>
                <a:effectLst/>
                <a:uLnTx/>
                <a:uFillTx/>
                <a:latin typeface="Arial" panose="020B0604020202020204"/>
                <a:ea typeface="+mn-ea"/>
                <a:cs typeface="+mn-cs"/>
              </a:rPr>
              <a:t>In the control arm, the response rate and the duration of response to a second NHA were poor</a:t>
            </a:r>
            <a:r>
              <a:rPr kumimoji="0" lang="en-GB" sz="1400" b="1" i="0" u="none" strike="noStrike" kern="1200" cap="none" spc="0" normalizeH="0" baseline="30000" dirty="0">
                <a:ln>
                  <a:noFill/>
                </a:ln>
                <a:solidFill>
                  <a:srgbClr val="FFFFFF"/>
                </a:solidFill>
                <a:effectLst/>
                <a:uLnTx/>
                <a:uFillTx/>
                <a:latin typeface="Arial" panose="020B0604020202020204"/>
                <a:ea typeface="+mn-ea"/>
                <a:cs typeface="+mn-cs"/>
              </a:rPr>
              <a:t>2</a:t>
            </a:r>
          </a:p>
        </p:txBody>
      </p:sp>
      <p:sp>
        <p:nvSpPr>
          <p:cNvPr id="10" name="Text Placeholder 39">
            <a:extLst>
              <a:ext uri="{FF2B5EF4-FFF2-40B4-BE49-F238E27FC236}">
                <a16:creationId xmlns:a16="http://schemas.microsoft.com/office/drawing/2014/main" id="{D8AB3C97-FD6E-B019-E4FC-B915945078E9}"/>
              </a:ext>
            </a:extLst>
          </p:cNvPr>
          <p:cNvSpPr txBox="1">
            <a:spLocks/>
          </p:cNvSpPr>
          <p:nvPr/>
        </p:nvSpPr>
        <p:spPr>
          <a:xfrm>
            <a:off x="6270208" y="1494373"/>
            <a:ext cx="5729677" cy="288000"/>
          </a:xfrm>
          <a:prstGeom prst="rect">
            <a:avLst/>
          </a:prstGeom>
        </p:spPr>
        <p:txBody>
          <a:bodyPr vert="horz" lIns="91440" tIns="45720" rIns="91440" bIns="45720" rtlCol="0">
            <a:normAutofit fontScale="92500" lnSpcReduction="20000"/>
          </a:bodyPr>
          <a:lstStyle>
            <a:lvl1pPr marL="361950" indent="-36195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800" kern="1200">
                <a:solidFill>
                  <a:schemeClr val="tx1"/>
                </a:solidFill>
                <a:latin typeface="+mn-lt"/>
                <a:ea typeface="+mn-ea"/>
                <a:cs typeface="+mn-cs"/>
              </a:defRPr>
            </a:lvl1pPr>
            <a:lvl2pPr marL="803275" indent="-34607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600" kern="1200">
                <a:solidFill>
                  <a:schemeClr val="tx1"/>
                </a:solidFill>
                <a:latin typeface="+mn-lt"/>
                <a:ea typeface="+mn-ea"/>
                <a:cs typeface="+mn-cs"/>
              </a:defRPr>
            </a:lvl2pPr>
            <a:lvl3pPr marL="1165225" indent="-25082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300"/>
              </a:spcAft>
              <a:buClr>
                <a:srgbClr val="6BC4D5"/>
              </a:buClr>
              <a:buSzPct val="130000"/>
              <a:buFont typeface="Arial Narrow" panose="020B0606020202030204" pitchFamily="34" charset="0"/>
              <a:buNone/>
              <a:tabLst/>
              <a:defRPr/>
            </a:pPr>
            <a:r>
              <a:rPr kumimoji="0" lang="en-GB" sz="1600" b="1" i="0" u="none" strike="noStrike" kern="1200" cap="none" spc="0" normalizeH="0" baseline="0" dirty="0">
                <a:ln>
                  <a:noFill/>
                </a:ln>
                <a:effectLst/>
                <a:uLnTx/>
                <a:uFillTx/>
                <a:latin typeface="Arial" panose="020B0604020202020204"/>
                <a:ea typeface="+mn-ea"/>
                <a:cs typeface="+mn-cs"/>
              </a:rPr>
              <a:t>CARD: imaging-based PFS</a:t>
            </a:r>
            <a:r>
              <a:rPr kumimoji="0" lang="en-GB" sz="1600" b="1" i="0" u="none" strike="noStrike" kern="1200" cap="none" spc="0" normalizeH="0" baseline="30000" dirty="0">
                <a:ln>
                  <a:noFill/>
                </a:ln>
                <a:effectLst/>
                <a:uLnTx/>
                <a:uFillTx/>
                <a:latin typeface="Arial" panose="020B0604020202020204"/>
                <a:ea typeface="+mn-ea"/>
                <a:cs typeface="+mn-cs"/>
              </a:rPr>
              <a:t>2</a:t>
            </a:r>
          </a:p>
        </p:txBody>
      </p:sp>
      <p:sp>
        <p:nvSpPr>
          <p:cNvPr id="11" name="Text Placeholder 39">
            <a:extLst>
              <a:ext uri="{FF2B5EF4-FFF2-40B4-BE49-F238E27FC236}">
                <a16:creationId xmlns:a16="http://schemas.microsoft.com/office/drawing/2014/main" id="{691BEB74-638D-6C1F-8662-82EE23240954}"/>
              </a:ext>
            </a:extLst>
          </p:cNvPr>
          <p:cNvSpPr txBox="1">
            <a:spLocks/>
          </p:cNvSpPr>
          <p:nvPr/>
        </p:nvSpPr>
        <p:spPr>
          <a:xfrm>
            <a:off x="567483" y="1494373"/>
            <a:ext cx="5729677" cy="288000"/>
          </a:xfrm>
          <a:prstGeom prst="rect">
            <a:avLst/>
          </a:prstGeom>
        </p:spPr>
        <p:txBody>
          <a:bodyPr vert="horz" lIns="91440" tIns="45720" rIns="91440" bIns="45720" rtlCol="0">
            <a:normAutofit fontScale="92500" lnSpcReduction="20000"/>
          </a:bodyPr>
          <a:lstStyle>
            <a:lvl1pPr marL="361950" indent="-36195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800" kern="1200">
                <a:solidFill>
                  <a:schemeClr val="tx1"/>
                </a:solidFill>
                <a:latin typeface="+mn-lt"/>
                <a:ea typeface="+mn-ea"/>
                <a:cs typeface="+mn-cs"/>
              </a:defRPr>
            </a:lvl1pPr>
            <a:lvl2pPr marL="803275" indent="-34607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600" kern="1200">
                <a:solidFill>
                  <a:schemeClr val="tx1"/>
                </a:solidFill>
                <a:latin typeface="+mn-lt"/>
                <a:ea typeface="+mn-ea"/>
                <a:cs typeface="+mn-cs"/>
              </a:defRPr>
            </a:lvl2pPr>
            <a:lvl3pPr marL="1165225" indent="-250825"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300"/>
              </a:spcAft>
              <a:buClr>
                <a:srgbClr val="6BC4D5"/>
              </a:buClr>
              <a:buSzPct val="130000"/>
              <a:buFont typeface="Arial Narrow" panose="020B0606020202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300"/>
              </a:spcAft>
              <a:buClr>
                <a:srgbClr val="6BC4D5"/>
              </a:buClr>
              <a:buSzPct val="130000"/>
              <a:buFont typeface="Arial Narrow" panose="020B0606020202030204" pitchFamily="34" charset="0"/>
              <a:buNone/>
              <a:tabLst/>
              <a:defRPr/>
            </a:pPr>
            <a:r>
              <a:rPr kumimoji="0" lang="en-GB" sz="1600" b="1" i="0" u="none" strike="noStrike" kern="1200" cap="none" spc="0" normalizeH="0" baseline="0" dirty="0">
                <a:ln>
                  <a:noFill/>
                </a:ln>
                <a:effectLst/>
                <a:uLnTx/>
                <a:uFillTx/>
                <a:latin typeface="Arial" panose="020B0604020202020204"/>
                <a:ea typeface="+mn-ea"/>
                <a:cs typeface="+mn-cs"/>
              </a:rPr>
              <a:t>PROfound: rPFS in Cohort A</a:t>
            </a:r>
            <a:r>
              <a:rPr kumimoji="0" lang="en-GB" sz="1600" b="1" i="0" u="none" strike="noStrike" kern="1200" cap="none" spc="0" normalizeH="0" baseline="30000" dirty="0">
                <a:ln>
                  <a:noFill/>
                </a:ln>
                <a:effectLst/>
                <a:uLnTx/>
                <a:uFillTx/>
                <a:latin typeface="Arial" panose="020B0604020202020204"/>
                <a:ea typeface="+mn-ea"/>
                <a:cs typeface="+mn-cs"/>
              </a:rPr>
              <a:t>1</a:t>
            </a:r>
          </a:p>
        </p:txBody>
      </p:sp>
      <p:cxnSp>
        <p:nvCxnSpPr>
          <p:cNvPr id="30" name="Straight Connector 29">
            <a:extLst>
              <a:ext uri="{FF2B5EF4-FFF2-40B4-BE49-F238E27FC236}">
                <a16:creationId xmlns:a16="http://schemas.microsoft.com/office/drawing/2014/main" id="{9B4C8451-1BFA-7DE3-9892-0AA50F1B4B19}"/>
              </a:ext>
            </a:extLst>
          </p:cNvPr>
          <p:cNvCxnSpPr>
            <a:cxnSpLocks/>
          </p:cNvCxnSpPr>
          <p:nvPr/>
        </p:nvCxnSpPr>
        <p:spPr bwMode="auto">
          <a:xfrm>
            <a:off x="1220371" y="4113327"/>
            <a:ext cx="4579061" cy="0"/>
          </a:xfrm>
          <a:prstGeom prst="line">
            <a:avLst/>
          </a:prstGeom>
          <a:noFill/>
          <a:ln w="12700" cap="flat" cmpd="sng" algn="ctr">
            <a:solidFill>
              <a:schemeClr val="tx1"/>
            </a:solidFill>
            <a:prstDash val="solid"/>
            <a:miter lim="800000"/>
          </a:ln>
          <a:effectLst/>
        </p:spPr>
      </p:cxnSp>
      <p:sp>
        <p:nvSpPr>
          <p:cNvPr id="31" name="Rectangle 30">
            <a:extLst>
              <a:ext uri="{FF2B5EF4-FFF2-40B4-BE49-F238E27FC236}">
                <a16:creationId xmlns:a16="http://schemas.microsoft.com/office/drawing/2014/main" id="{C4E9633A-AFA1-7DC2-708E-C58C90EFA44F}"/>
              </a:ext>
            </a:extLst>
          </p:cNvPr>
          <p:cNvSpPr/>
          <p:nvPr/>
        </p:nvSpPr>
        <p:spPr>
          <a:xfrm rot="16200000">
            <a:off x="-338208" y="2907674"/>
            <a:ext cx="2161789"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Probability of rPFS</a:t>
            </a:r>
            <a:endParaRPr kumimoji="0" lang="en-GB" sz="1200" b="1" i="0" u="none" strike="noStrike" kern="1200" cap="none" spc="0" normalizeH="0" baseline="0" dirty="0">
              <a:ln>
                <a:noFill/>
              </a:ln>
              <a:effectLst/>
              <a:uLnTx/>
              <a:uFillTx/>
              <a:latin typeface="Arial" panose="020B0604020202020204"/>
              <a:ea typeface="+mn-ea"/>
              <a:cs typeface="Arial"/>
            </a:endParaRPr>
          </a:p>
        </p:txBody>
      </p:sp>
      <p:sp>
        <p:nvSpPr>
          <p:cNvPr id="32" name="TextBox 10">
            <a:extLst>
              <a:ext uri="{FF2B5EF4-FFF2-40B4-BE49-F238E27FC236}">
                <a16:creationId xmlns:a16="http://schemas.microsoft.com/office/drawing/2014/main" id="{68364A29-61C7-E153-F85B-B0616CFB474F}"/>
              </a:ext>
            </a:extLst>
          </p:cNvPr>
          <p:cNvSpPr txBox="1">
            <a:spLocks noChangeArrowheads="1"/>
          </p:cNvSpPr>
          <p:nvPr/>
        </p:nvSpPr>
        <p:spPr bwMode="auto">
          <a:xfrm>
            <a:off x="861338" y="1888960"/>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1.0</a:t>
            </a:r>
          </a:p>
        </p:txBody>
      </p:sp>
      <p:sp>
        <p:nvSpPr>
          <p:cNvPr id="33" name="TextBox 12">
            <a:extLst>
              <a:ext uri="{FF2B5EF4-FFF2-40B4-BE49-F238E27FC236}">
                <a16:creationId xmlns:a16="http://schemas.microsoft.com/office/drawing/2014/main" id="{54A2AE9F-D269-B9F5-305B-53A8DDB71D9C}"/>
              </a:ext>
            </a:extLst>
          </p:cNvPr>
          <p:cNvSpPr txBox="1">
            <a:spLocks noChangeArrowheads="1"/>
          </p:cNvSpPr>
          <p:nvPr/>
        </p:nvSpPr>
        <p:spPr bwMode="auto">
          <a:xfrm>
            <a:off x="861344" y="2300772"/>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0.8</a:t>
            </a:r>
          </a:p>
        </p:txBody>
      </p:sp>
      <p:sp>
        <p:nvSpPr>
          <p:cNvPr id="34" name="TextBox 14">
            <a:extLst>
              <a:ext uri="{FF2B5EF4-FFF2-40B4-BE49-F238E27FC236}">
                <a16:creationId xmlns:a16="http://schemas.microsoft.com/office/drawing/2014/main" id="{CA844662-9410-0031-5DA9-D4202EA4E126}"/>
              </a:ext>
            </a:extLst>
          </p:cNvPr>
          <p:cNvSpPr txBox="1">
            <a:spLocks noChangeArrowheads="1"/>
          </p:cNvSpPr>
          <p:nvPr/>
        </p:nvSpPr>
        <p:spPr bwMode="auto">
          <a:xfrm>
            <a:off x="861344" y="2713728"/>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0.6</a:t>
            </a:r>
          </a:p>
        </p:txBody>
      </p:sp>
      <p:sp>
        <p:nvSpPr>
          <p:cNvPr id="35" name="TextBox 16">
            <a:extLst>
              <a:ext uri="{FF2B5EF4-FFF2-40B4-BE49-F238E27FC236}">
                <a16:creationId xmlns:a16="http://schemas.microsoft.com/office/drawing/2014/main" id="{4F96E121-4045-AE4D-77DA-6CF45E40823B}"/>
              </a:ext>
            </a:extLst>
          </p:cNvPr>
          <p:cNvSpPr txBox="1">
            <a:spLocks noChangeArrowheads="1"/>
          </p:cNvSpPr>
          <p:nvPr/>
        </p:nvSpPr>
        <p:spPr bwMode="auto">
          <a:xfrm>
            <a:off x="861344" y="3133779"/>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0.4</a:t>
            </a:r>
          </a:p>
        </p:txBody>
      </p:sp>
      <p:sp>
        <p:nvSpPr>
          <p:cNvPr id="36" name="TextBox 18">
            <a:extLst>
              <a:ext uri="{FF2B5EF4-FFF2-40B4-BE49-F238E27FC236}">
                <a16:creationId xmlns:a16="http://schemas.microsoft.com/office/drawing/2014/main" id="{4270E799-583B-BB73-8DFA-0246D6ABCD64}"/>
              </a:ext>
            </a:extLst>
          </p:cNvPr>
          <p:cNvSpPr txBox="1">
            <a:spLocks noChangeArrowheads="1"/>
          </p:cNvSpPr>
          <p:nvPr/>
        </p:nvSpPr>
        <p:spPr bwMode="auto">
          <a:xfrm>
            <a:off x="861344" y="3553262"/>
            <a:ext cx="380232"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0.2</a:t>
            </a:r>
          </a:p>
        </p:txBody>
      </p:sp>
      <p:sp>
        <p:nvSpPr>
          <p:cNvPr id="37" name="TextBox 20">
            <a:extLst>
              <a:ext uri="{FF2B5EF4-FFF2-40B4-BE49-F238E27FC236}">
                <a16:creationId xmlns:a16="http://schemas.microsoft.com/office/drawing/2014/main" id="{3A41A72E-453D-F15B-741D-EC9C520DEE43}"/>
              </a:ext>
            </a:extLst>
          </p:cNvPr>
          <p:cNvSpPr txBox="1">
            <a:spLocks noChangeArrowheads="1"/>
          </p:cNvSpPr>
          <p:nvPr/>
        </p:nvSpPr>
        <p:spPr bwMode="auto">
          <a:xfrm>
            <a:off x="978362" y="3987757"/>
            <a:ext cx="263213" cy="261610"/>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38" name="TextBox 22">
            <a:extLst>
              <a:ext uri="{FF2B5EF4-FFF2-40B4-BE49-F238E27FC236}">
                <a16:creationId xmlns:a16="http://schemas.microsoft.com/office/drawing/2014/main" id="{BEF81C02-CFBC-EF07-E851-634E786ADDC1}"/>
              </a:ext>
            </a:extLst>
          </p:cNvPr>
          <p:cNvSpPr txBox="1">
            <a:spLocks noChangeArrowheads="1"/>
          </p:cNvSpPr>
          <p:nvPr/>
        </p:nvSpPr>
        <p:spPr bwMode="auto">
          <a:xfrm>
            <a:off x="1189195"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39" name="TextBox 25">
            <a:extLst>
              <a:ext uri="{FF2B5EF4-FFF2-40B4-BE49-F238E27FC236}">
                <a16:creationId xmlns:a16="http://schemas.microsoft.com/office/drawing/2014/main" id="{0D39DD28-CC36-1613-8D8B-624B14DCD2FA}"/>
              </a:ext>
            </a:extLst>
          </p:cNvPr>
          <p:cNvSpPr txBox="1">
            <a:spLocks noChangeArrowheads="1"/>
          </p:cNvSpPr>
          <p:nvPr/>
        </p:nvSpPr>
        <p:spPr bwMode="auto">
          <a:xfrm>
            <a:off x="1646473"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a:t>
            </a:r>
          </a:p>
        </p:txBody>
      </p:sp>
      <p:sp>
        <p:nvSpPr>
          <p:cNvPr id="40" name="TextBox 27">
            <a:extLst>
              <a:ext uri="{FF2B5EF4-FFF2-40B4-BE49-F238E27FC236}">
                <a16:creationId xmlns:a16="http://schemas.microsoft.com/office/drawing/2014/main" id="{EF1039D2-8071-85B0-6C7F-19880CD5C7FE}"/>
              </a:ext>
            </a:extLst>
          </p:cNvPr>
          <p:cNvSpPr txBox="1">
            <a:spLocks noChangeArrowheads="1"/>
          </p:cNvSpPr>
          <p:nvPr/>
        </p:nvSpPr>
        <p:spPr bwMode="auto">
          <a:xfrm>
            <a:off x="2093454"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4</a:t>
            </a:r>
          </a:p>
        </p:txBody>
      </p:sp>
      <p:sp>
        <p:nvSpPr>
          <p:cNvPr id="41" name="TextBox 29">
            <a:extLst>
              <a:ext uri="{FF2B5EF4-FFF2-40B4-BE49-F238E27FC236}">
                <a16:creationId xmlns:a16="http://schemas.microsoft.com/office/drawing/2014/main" id="{A1AF08B7-E006-BF3A-3479-AB9D4BC79AFD}"/>
              </a:ext>
            </a:extLst>
          </p:cNvPr>
          <p:cNvSpPr txBox="1">
            <a:spLocks noChangeArrowheads="1"/>
          </p:cNvSpPr>
          <p:nvPr/>
        </p:nvSpPr>
        <p:spPr bwMode="auto">
          <a:xfrm>
            <a:off x="3001517"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8</a:t>
            </a:r>
          </a:p>
        </p:txBody>
      </p:sp>
      <p:sp>
        <p:nvSpPr>
          <p:cNvPr id="42" name="TextBox 31">
            <a:extLst>
              <a:ext uri="{FF2B5EF4-FFF2-40B4-BE49-F238E27FC236}">
                <a16:creationId xmlns:a16="http://schemas.microsoft.com/office/drawing/2014/main" id="{144CD1A6-E9BD-60DA-9C73-0CB485C507F1}"/>
              </a:ext>
            </a:extLst>
          </p:cNvPr>
          <p:cNvSpPr txBox="1">
            <a:spLocks noChangeArrowheads="1"/>
          </p:cNvSpPr>
          <p:nvPr/>
        </p:nvSpPr>
        <p:spPr bwMode="auto">
          <a:xfrm>
            <a:off x="4778806"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16</a:t>
            </a:r>
          </a:p>
        </p:txBody>
      </p:sp>
      <p:sp>
        <p:nvSpPr>
          <p:cNvPr id="43" name="TextBox 42">
            <a:extLst>
              <a:ext uri="{FF2B5EF4-FFF2-40B4-BE49-F238E27FC236}">
                <a16:creationId xmlns:a16="http://schemas.microsoft.com/office/drawing/2014/main" id="{685B824E-92EA-FD2F-C3A4-97B4B68228C3}"/>
              </a:ext>
            </a:extLst>
          </p:cNvPr>
          <p:cNvSpPr txBox="1">
            <a:spLocks noChangeArrowheads="1"/>
          </p:cNvSpPr>
          <p:nvPr/>
        </p:nvSpPr>
        <p:spPr bwMode="auto">
          <a:xfrm>
            <a:off x="5688384"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20</a:t>
            </a:r>
          </a:p>
        </p:txBody>
      </p:sp>
      <p:sp>
        <p:nvSpPr>
          <p:cNvPr id="44" name="TextBox 54">
            <a:extLst>
              <a:ext uri="{FF2B5EF4-FFF2-40B4-BE49-F238E27FC236}">
                <a16:creationId xmlns:a16="http://schemas.microsoft.com/office/drawing/2014/main" id="{24B3A5A2-D572-46BC-C65F-BB57DD755853}"/>
              </a:ext>
            </a:extLst>
          </p:cNvPr>
          <p:cNvSpPr txBox="1">
            <a:spLocks noChangeArrowheads="1"/>
          </p:cNvSpPr>
          <p:nvPr/>
        </p:nvSpPr>
        <p:spPr bwMode="auto">
          <a:xfrm>
            <a:off x="3868975"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12</a:t>
            </a:r>
          </a:p>
        </p:txBody>
      </p:sp>
      <p:sp>
        <p:nvSpPr>
          <p:cNvPr id="45" name="TextBox 37">
            <a:extLst>
              <a:ext uri="{FF2B5EF4-FFF2-40B4-BE49-F238E27FC236}">
                <a16:creationId xmlns:a16="http://schemas.microsoft.com/office/drawing/2014/main" id="{D983920A-0F90-EA03-8D59-3088252F2008}"/>
              </a:ext>
            </a:extLst>
          </p:cNvPr>
          <p:cNvSpPr txBox="1">
            <a:spLocks noChangeArrowheads="1"/>
          </p:cNvSpPr>
          <p:nvPr/>
        </p:nvSpPr>
        <p:spPr bwMode="auto">
          <a:xfrm>
            <a:off x="2143977" y="4382915"/>
            <a:ext cx="2732288" cy="276999"/>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Time from randomisation (months)</a:t>
            </a:r>
          </a:p>
        </p:txBody>
      </p:sp>
      <p:sp>
        <p:nvSpPr>
          <p:cNvPr id="46" name="TextBox 29">
            <a:extLst>
              <a:ext uri="{FF2B5EF4-FFF2-40B4-BE49-F238E27FC236}">
                <a16:creationId xmlns:a16="http://schemas.microsoft.com/office/drawing/2014/main" id="{4FD38C80-C2CC-922C-3E09-1C9F529618FC}"/>
              </a:ext>
            </a:extLst>
          </p:cNvPr>
          <p:cNvSpPr txBox="1">
            <a:spLocks noChangeArrowheads="1"/>
          </p:cNvSpPr>
          <p:nvPr/>
        </p:nvSpPr>
        <p:spPr bwMode="auto">
          <a:xfrm>
            <a:off x="2554911"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6</a:t>
            </a:r>
          </a:p>
        </p:txBody>
      </p:sp>
      <p:sp>
        <p:nvSpPr>
          <p:cNvPr id="47" name="TextBox 31">
            <a:extLst>
              <a:ext uri="{FF2B5EF4-FFF2-40B4-BE49-F238E27FC236}">
                <a16:creationId xmlns:a16="http://schemas.microsoft.com/office/drawing/2014/main" id="{7D1253EA-E08D-BA84-C8FF-3D4877004DC0}"/>
              </a:ext>
            </a:extLst>
          </p:cNvPr>
          <p:cNvSpPr txBox="1">
            <a:spLocks noChangeArrowheads="1"/>
          </p:cNvSpPr>
          <p:nvPr/>
        </p:nvSpPr>
        <p:spPr bwMode="auto">
          <a:xfrm>
            <a:off x="4325154"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14</a:t>
            </a:r>
          </a:p>
        </p:txBody>
      </p:sp>
      <p:sp>
        <p:nvSpPr>
          <p:cNvPr id="48" name="TextBox 42">
            <a:extLst>
              <a:ext uri="{FF2B5EF4-FFF2-40B4-BE49-F238E27FC236}">
                <a16:creationId xmlns:a16="http://schemas.microsoft.com/office/drawing/2014/main" id="{F0210EFA-5AA4-67C9-D6F1-2F9FC4F592ED}"/>
              </a:ext>
            </a:extLst>
          </p:cNvPr>
          <p:cNvSpPr txBox="1">
            <a:spLocks noChangeArrowheads="1"/>
          </p:cNvSpPr>
          <p:nvPr/>
        </p:nvSpPr>
        <p:spPr bwMode="auto">
          <a:xfrm>
            <a:off x="5230139"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18</a:t>
            </a:r>
          </a:p>
        </p:txBody>
      </p:sp>
      <p:sp>
        <p:nvSpPr>
          <p:cNvPr id="49" name="TextBox 54">
            <a:extLst>
              <a:ext uri="{FF2B5EF4-FFF2-40B4-BE49-F238E27FC236}">
                <a16:creationId xmlns:a16="http://schemas.microsoft.com/office/drawing/2014/main" id="{A57BD064-4A52-7798-34F3-1DA7C5F130E0}"/>
              </a:ext>
            </a:extLst>
          </p:cNvPr>
          <p:cNvSpPr txBox="1">
            <a:spLocks noChangeArrowheads="1"/>
          </p:cNvSpPr>
          <p:nvPr/>
        </p:nvSpPr>
        <p:spPr bwMode="auto">
          <a:xfrm>
            <a:off x="3421507" y="4195826"/>
            <a:ext cx="229797"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10</a:t>
            </a:r>
          </a:p>
        </p:txBody>
      </p:sp>
      <p:sp>
        <p:nvSpPr>
          <p:cNvPr id="15" name="TextBox 25">
            <a:extLst>
              <a:ext uri="{FF2B5EF4-FFF2-40B4-BE49-F238E27FC236}">
                <a16:creationId xmlns:a16="http://schemas.microsoft.com/office/drawing/2014/main" id="{6B2C56C8-9066-6981-F0FF-C3C51A1CC95C}"/>
              </a:ext>
            </a:extLst>
          </p:cNvPr>
          <p:cNvSpPr txBox="1">
            <a:spLocks noChangeArrowheads="1"/>
          </p:cNvSpPr>
          <p:nvPr/>
        </p:nvSpPr>
        <p:spPr bwMode="auto">
          <a:xfrm>
            <a:off x="1418428"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a:t>
            </a:r>
          </a:p>
        </p:txBody>
      </p:sp>
      <p:sp>
        <p:nvSpPr>
          <p:cNvPr id="16" name="TextBox 27">
            <a:extLst>
              <a:ext uri="{FF2B5EF4-FFF2-40B4-BE49-F238E27FC236}">
                <a16:creationId xmlns:a16="http://schemas.microsoft.com/office/drawing/2014/main" id="{D36F97A7-2FCA-7975-E35E-056D2F2EBD86}"/>
              </a:ext>
            </a:extLst>
          </p:cNvPr>
          <p:cNvSpPr txBox="1">
            <a:spLocks noChangeArrowheads="1"/>
          </p:cNvSpPr>
          <p:nvPr/>
        </p:nvSpPr>
        <p:spPr bwMode="auto">
          <a:xfrm>
            <a:off x="1865409"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3</a:t>
            </a:r>
          </a:p>
        </p:txBody>
      </p:sp>
      <p:sp>
        <p:nvSpPr>
          <p:cNvPr id="17" name="TextBox 29">
            <a:extLst>
              <a:ext uri="{FF2B5EF4-FFF2-40B4-BE49-F238E27FC236}">
                <a16:creationId xmlns:a16="http://schemas.microsoft.com/office/drawing/2014/main" id="{1E8D37CB-BADA-F34D-154D-B8EBDF3E0D68}"/>
              </a:ext>
            </a:extLst>
          </p:cNvPr>
          <p:cNvSpPr txBox="1">
            <a:spLocks noChangeArrowheads="1"/>
          </p:cNvSpPr>
          <p:nvPr/>
        </p:nvSpPr>
        <p:spPr bwMode="auto">
          <a:xfrm>
            <a:off x="2773472"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7</a:t>
            </a:r>
          </a:p>
        </p:txBody>
      </p:sp>
      <p:sp>
        <p:nvSpPr>
          <p:cNvPr id="18" name="TextBox 31">
            <a:extLst>
              <a:ext uri="{FF2B5EF4-FFF2-40B4-BE49-F238E27FC236}">
                <a16:creationId xmlns:a16="http://schemas.microsoft.com/office/drawing/2014/main" id="{1F3AF383-A014-F358-C5E9-E566F1D91681}"/>
              </a:ext>
            </a:extLst>
          </p:cNvPr>
          <p:cNvSpPr txBox="1">
            <a:spLocks noChangeArrowheads="1"/>
          </p:cNvSpPr>
          <p:nvPr/>
        </p:nvSpPr>
        <p:spPr bwMode="auto">
          <a:xfrm>
            <a:off x="4550761"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15</a:t>
            </a:r>
          </a:p>
        </p:txBody>
      </p:sp>
      <p:sp>
        <p:nvSpPr>
          <p:cNvPr id="19" name="TextBox 18">
            <a:extLst>
              <a:ext uri="{FF2B5EF4-FFF2-40B4-BE49-F238E27FC236}">
                <a16:creationId xmlns:a16="http://schemas.microsoft.com/office/drawing/2014/main" id="{2AC51267-F207-0263-D26A-EBF17083E490}"/>
              </a:ext>
            </a:extLst>
          </p:cNvPr>
          <p:cNvSpPr txBox="1">
            <a:spLocks noChangeArrowheads="1"/>
          </p:cNvSpPr>
          <p:nvPr/>
        </p:nvSpPr>
        <p:spPr bwMode="auto">
          <a:xfrm>
            <a:off x="5460339"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19</a:t>
            </a:r>
          </a:p>
        </p:txBody>
      </p:sp>
      <p:sp>
        <p:nvSpPr>
          <p:cNvPr id="20" name="TextBox 54">
            <a:extLst>
              <a:ext uri="{FF2B5EF4-FFF2-40B4-BE49-F238E27FC236}">
                <a16:creationId xmlns:a16="http://schemas.microsoft.com/office/drawing/2014/main" id="{DCB15F30-C5F8-CA38-C34B-F0A966B498EE}"/>
              </a:ext>
            </a:extLst>
          </p:cNvPr>
          <p:cNvSpPr txBox="1">
            <a:spLocks noChangeArrowheads="1"/>
          </p:cNvSpPr>
          <p:nvPr/>
        </p:nvSpPr>
        <p:spPr bwMode="auto">
          <a:xfrm>
            <a:off x="3640930"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11</a:t>
            </a:r>
          </a:p>
        </p:txBody>
      </p:sp>
      <p:sp>
        <p:nvSpPr>
          <p:cNvPr id="21" name="TextBox 29">
            <a:extLst>
              <a:ext uri="{FF2B5EF4-FFF2-40B4-BE49-F238E27FC236}">
                <a16:creationId xmlns:a16="http://schemas.microsoft.com/office/drawing/2014/main" id="{15D85385-38C3-CF5A-55E5-263EE199098B}"/>
              </a:ext>
            </a:extLst>
          </p:cNvPr>
          <p:cNvSpPr txBox="1">
            <a:spLocks noChangeArrowheads="1"/>
          </p:cNvSpPr>
          <p:nvPr/>
        </p:nvSpPr>
        <p:spPr bwMode="auto">
          <a:xfrm>
            <a:off x="2326866" y="4195826"/>
            <a:ext cx="151251" cy="169278"/>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5</a:t>
            </a:r>
          </a:p>
        </p:txBody>
      </p:sp>
      <p:sp>
        <p:nvSpPr>
          <p:cNvPr id="22" name="TextBox 31">
            <a:extLst>
              <a:ext uri="{FF2B5EF4-FFF2-40B4-BE49-F238E27FC236}">
                <a16:creationId xmlns:a16="http://schemas.microsoft.com/office/drawing/2014/main" id="{2EC3333B-A813-A20E-6122-59ADA9D8C13F}"/>
              </a:ext>
            </a:extLst>
          </p:cNvPr>
          <p:cNvSpPr txBox="1">
            <a:spLocks noChangeArrowheads="1"/>
          </p:cNvSpPr>
          <p:nvPr/>
        </p:nvSpPr>
        <p:spPr bwMode="auto">
          <a:xfrm>
            <a:off x="4097109"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13</a:t>
            </a:r>
          </a:p>
        </p:txBody>
      </p:sp>
      <p:sp>
        <p:nvSpPr>
          <p:cNvPr id="23" name="TextBox 42">
            <a:extLst>
              <a:ext uri="{FF2B5EF4-FFF2-40B4-BE49-F238E27FC236}">
                <a16:creationId xmlns:a16="http://schemas.microsoft.com/office/drawing/2014/main" id="{9C8BDA3E-8418-97BB-29C0-64F3CB9AFDCF}"/>
              </a:ext>
            </a:extLst>
          </p:cNvPr>
          <p:cNvSpPr txBox="1">
            <a:spLocks noChangeArrowheads="1"/>
          </p:cNvSpPr>
          <p:nvPr/>
        </p:nvSpPr>
        <p:spPr bwMode="auto">
          <a:xfrm>
            <a:off x="5002094" y="4195826"/>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17</a:t>
            </a:r>
          </a:p>
        </p:txBody>
      </p:sp>
      <p:sp>
        <p:nvSpPr>
          <p:cNvPr id="24" name="TextBox 54">
            <a:extLst>
              <a:ext uri="{FF2B5EF4-FFF2-40B4-BE49-F238E27FC236}">
                <a16:creationId xmlns:a16="http://schemas.microsoft.com/office/drawing/2014/main" id="{B5F4B423-50F7-BC1B-DD1F-E0385720E778}"/>
              </a:ext>
            </a:extLst>
          </p:cNvPr>
          <p:cNvSpPr txBox="1">
            <a:spLocks noChangeArrowheads="1"/>
          </p:cNvSpPr>
          <p:nvPr/>
        </p:nvSpPr>
        <p:spPr bwMode="auto">
          <a:xfrm>
            <a:off x="3232735" y="4195826"/>
            <a:ext cx="151250"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9</a:t>
            </a:r>
          </a:p>
        </p:txBody>
      </p:sp>
      <p:pic>
        <p:nvPicPr>
          <p:cNvPr id="52" name="Graphic 51">
            <a:extLst>
              <a:ext uri="{FF2B5EF4-FFF2-40B4-BE49-F238E27FC236}">
                <a16:creationId xmlns:a16="http://schemas.microsoft.com/office/drawing/2014/main" id="{D831A209-F12B-B7DE-48EF-507108A41B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4696" y="2009963"/>
            <a:ext cx="4162693" cy="1838736"/>
          </a:xfrm>
          <a:prstGeom prst="rect">
            <a:avLst/>
          </a:prstGeom>
        </p:spPr>
      </p:pic>
      <p:pic>
        <p:nvPicPr>
          <p:cNvPr id="53" name="Graphic 52">
            <a:extLst>
              <a:ext uri="{FF2B5EF4-FFF2-40B4-BE49-F238E27FC236}">
                <a16:creationId xmlns:a16="http://schemas.microsoft.com/office/drawing/2014/main" id="{BC541A7D-731E-C404-D6C9-7E1008D2BF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6573" y="2025321"/>
            <a:ext cx="3291492" cy="2002962"/>
          </a:xfrm>
          <a:prstGeom prst="rect">
            <a:avLst/>
          </a:prstGeom>
        </p:spPr>
      </p:pic>
      <p:pic>
        <p:nvPicPr>
          <p:cNvPr id="54" name="Graphic 53">
            <a:extLst>
              <a:ext uri="{FF2B5EF4-FFF2-40B4-BE49-F238E27FC236}">
                <a16:creationId xmlns:a16="http://schemas.microsoft.com/office/drawing/2014/main" id="{8C0BA5F4-92B1-5BC5-4839-8F32B0065D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02364" y="2631808"/>
            <a:ext cx="2973276" cy="1410400"/>
          </a:xfrm>
          <a:prstGeom prst="rect">
            <a:avLst/>
          </a:prstGeom>
        </p:spPr>
      </p:pic>
      <p:sp>
        <p:nvSpPr>
          <p:cNvPr id="69" name="Rectangle 68">
            <a:extLst>
              <a:ext uri="{FF2B5EF4-FFF2-40B4-BE49-F238E27FC236}">
                <a16:creationId xmlns:a16="http://schemas.microsoft.com/office/drawing/2014/main" id="{E10A4364-6246-D71E-2968-3346B7F8C07C}"/>
              </a:ext>
            </a:extLst>
          </p:cNvPr>
          <p:cNvSpPr/>
          <p:nvPr/>
        </p:nvSpPr>
        <p:spPr>
          <a:xfrm rot="16200000">
            <a:off x="5252380" y="2876094"/>
            <a:ext cx="2583986"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Percentage of patients with PFS</a:t>
            </a:r>
            <a:endParaRPr kumimoji="0" lang="en-GB" sz="1200" b="1" i="0" u="none" strike="noStrike" kern="1200" cap="none" spc="0" normalizeH="0" baseline="0" dirty="0">
              <a:ln>
                <a:noFill/>
              </a:ln>
              <a:effectLst/>
              <a:uLnTx/>
              <a:uFillTx/>
              <a:latin typeface="Arial" panose="020B0604020202020204"/>
              <a:ea typeface="+mn-ea"/>
              <a:cs typeface="Arial"/>
            </a:endParaRPr>
          </a:p>
        </p:txBody>
      </p:sp>
      <p:sp>
        <p:nvSpPr>
          <p:cNvPr id="70" name="TextBox 10">
            <a:extLst>
              <a:ext uri="{FF2B5EF4-FFF2-40B4-BE49-F238E27FC236}">
                <a16:creationId xmlns:a16="http://schemas.microsoft.com/office/drawing/2014/main" id="{0CEDAA9B-24F5-E6BE-48D3-836764F8BE7A}"/>
              </a:ext>
            </a:extLst>
          </p:cNvPr>
          <p:cNvSpPr txBox="1">
            <a:spLocks noChangeArrowheads="1"/>
          </p:cNvSpPr>
          <p:nvPr/>
        </p:nvSpPr>
        <p:spPr bwMode="auto">
          <a:xfrm>
            <a:off x="6643496" y="1906730"/>
            <a:ext cx="420308"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100</a:t>
            </a:r>
          </a:p>
        </p:txBody>
      </p:sp>
      <p:sp>
        <p:nvSpPr>
          <p:cNvPr id="71" name="TextBox 12">
            <a:extLst>
              <a:ext uri="{FF2B5EF4-FFF2-40B4-BE49-F238E27FC236}">
                <a16:creationId xmlns:a16="http://schemas.microsoft.com/office/drawing/2014/main" id="{B78C810B-4631-E3DA-5970-1962BF3F295E}"/>
              </a:ext>
            </a:extLst>
          </p:cNvPr>
          <p:cNvSpPr txBox="1">
            <a:spLocks noChangeArrowheads="1"/>
          </p:cNvSpPr>
          <p:nvPr/>
        </p:nvSpPr>
        <p:spPr bwMode="auto">
          <a:xfrm>
            <a:off x="6722050" y="2306673"/>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80</a:t>
            </a:r>
          </a:p>
        </p:txBody>
      </p:sp>
      <p:sp>
        <p:nvSpPr>
          <p:cNvPr id="72" name="TextBox 14">
            <a:extLst>
              <a:ext uri="{FF2B5EF4-FFF2-40B4-BE49-F238E27FC236}">
                <a16:creationId xmlns:a16="http://schemas.microsoft.com/office/drawing/2014/main" id="{394D426E-9C56-AA2E-FD7A-38BA75ADD8C8}"/>
              </a:ext>
            </a:extLst>
          </p:cNvPr>
          <p:cNvSpPr txBox="1">
            <a:spLocks noChangeArrowheads="1"/>
          </p:cNvSpPr>
          <p:nvPr/>
        </p:nvSpPr>
        <p:spPr bwMode="auto">
          <a:xfrm>
            <a:off x="6722050" y="2678236"/>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60</a:t>
            </a:r>
          </a:p>
        </p:txBody>
      </p:sp>
      <p:sp>
        <p:nvSpPr>
          <p:cNvPr id="73" name="TextBox 16">
            <a:extLst>
              <a:ext uri="{FF2B5EF4-FFF2-40B4-BE49-F238E27FC236}">
                <a16:creationId xmlns:a16="http://schemas.microsoft.com/office/drawing/2014/main" id="{ACAF9B45-B5EB-C067-5D80-F7DC19A61037}"/>
              </a:ext>
            </a:extLst>
          </p:cNvPr>
          <p:cNvSpPr txBox="1">
            <a:spLocks noChangeArrowheads="1"/>
          </p:cNvSpPr>
          <p:nvPr/>
        </p:nvSpPr>
        <p:spPr bwMode="auto">
          <a:xfrm>
            <a:off x="6722050" y="3056182"/>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40</a:t>
            </a:r>
          </a:p>
        </p:txBody>
      </p:sp>
      <p:sp>
        <p:nvSpPr>
          <p:cNvPr id="74" name="TextBox 18">
            <a:extLst>
              <a:ext uri="{FF2B5EF4-FFF2-40B4-BE49-F238E27FC236}">
                <a16:creationId xmlns:a16="http://schemas.microsoft.com/office/drawing/2014/main" id="{95EA34F8-8801-2E32-D8A6-E73F6A06A462}"/>
              </a:ext>
            </a:extLst>
          </p:cNvPr>
          <p:cNvSpPr txBox="1">
            <a:spLocks noChangeArrowheads="1"/>
          </p:cNvSpPr>
          <p:nvPr/>
        </p:nvSpPr>
        <p:spPr bwMode="auto">
          <a:xfrm>
            <a:off x="6722050" y="3433616"/>
            <a:ext cx="341760"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20</a:t>
            </a:r>
          </a:p>
        </p:txBody>
      </p:sp>
      <p:sp>
        <p:nvSpPr>
          <p:cNvPr id="75" name="TextBox 20">
            <a:extLst>
              <a:ext uri="{FF2B5EF4-FFF2-40B4-BE49-F238E27FC236}">
                <a16:creationId xmlns:a16="http://schemas.microsoft.com/office/drawing/2014/main" id="{C640A2AC-A45A-F2FE-E245-052463D9FB55}"/>
              </a:ext>
            </a:extLst>
          </p:cNvPr>
          <p:cNvSpPr txBox="1">
            <a:spLocks noChangeArrowheads="1"/>
          </p:cNvSpPr>
          <p:nvPr/>
        </p:nvSpPr>
        <p:spPr bwMode="auto">
          <a:xfrm>
            <a:off x="6800596" y="3824558"/>
            <a:ext cx="263213" cy="261611"/>
          </a:xfrm>
          <a:prstGeom prst="rect">
            <a:avLst/>
          </a:prstGeom>
          <a:no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76" name="TextBox 22">
            <a:extLst>
              <a:ext uri="{FF2B5EF4-FFF2-40B4-BE49-F238E27FC236}">
                <a16:creationId xmlns:a16="http://schemas.microsoft.com/office/drawing/2014/main" id="{4BB4C248-9E38-1A8C-A4AA-069508C682D0}"/>
              </a:ext>
            </a:extLst>
          </p:cNvPr>
          <p:cNvSpPr txBox="1">
            <a:spLocks noChangeArrowheads="1"/>
          </p:cNvSpPr>
          <p:nvPr/>
        </p:nvSpPr>
        <p:spPr bwMode="auto">
          <a:xfrm>
            <a:off x="7019066" y="4009153"/>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0</a:t>
            </a:r>
          </a:p>
        </p:txBody>
      </p:sp>
      <p:sp>
        <p:nvSpPr>
          <p:cNvPr id="77" name="TextBox 25">
            <a:extLst>
              <a:ext uri="{FF2B5EF4-FFF2-40B4-BE49-F238E27FC236}">
                <a16:creationId xmlns:a16="http://schemas.microsoft.com/office/drawing/2014/main" id="{98BCEADE-04D5-F137-9AA0-7D1488D720C8}"/>
              </a:ext>
            </a:extLst>
          </p:cNvPr>
          <p:cNvSpPr txBox="1">
            <a:spLocks noChangeArrowheads="1"/>
          </p:cNvSpPr>
          <p:nvPr/>
        </p:nvSpPr>
        <p:spPr bwMode="auto">
          <a:xfrm>
            <a:off x="7423050" y="4016534"/>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3</a:t>
            </a:r>
          </a:p>
        </p:txBody>
      </p:sp>
      <p:sp>
        <p:nvSpPr>
          <p:cNvPr id="78" name="TextBox 27">
            <a:extLst>
              <a:ext uri="{FF2B5EF4-FFF2-40B4-BE49-F238E27FC236}">
                <a16:creationId xmlns:a16="http://schemas.microsoft.com/office/drawing/2014/main" id="{13C9E2A4-FB70-27A0-7040-95C3B3B40B30}"/>
              </a:ext>
            </a:extLst>
          </p:cNvPr>
          <p:cNvSpPr txBox="1">
            <a:spLocks noChangeArrowheads="1"/>
          </p:cNvSpPr>
          <p:nvPr/>
        </p:nvSpPr>
        <p:spPr bwMode="auto">
          <a:xfrm>
            <a:off x="7836372" y="4016534"/>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6</a:t>
            </a:r>
          </a:p>
        </p:txBody>
      </p:sp>
      <p:sp>
        <p:nvSpPr>
          <p:cNvPr id="79" name="TextBox 37">
            <a:extLst>
              <a:ext uri="{FF2B5EF4-FFF2-40B4-BE49-F238E27FC236}">
                <a16:creationId xmlns:a16="http://schemas.microsoft.com/office/drawing/2014/main" id="{76C0EB6F-9445-9CE0-FE55-E94896057691}"/>
              </a:ext>
            </a:extLst>
          </p:cNvPr>
          <p:cNvSpPr txBox="1">
            <a:spLocks noChangeArrowheads="1"/>
          </p:cNvSpPr>
          <p:nvPr/>
        </p:nvSpPr>
        <p:spPr bwMode="auto">
          <a:xfrm>
            <a:off x="8973548" y="4225971"/>
            <a:ext cx="732893" cy="276999"/>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effectLst/>
                <a:uLnTx/>
                <a:uFillTx/>
                <a:latin typeface="Arial" panose="020B0604020202020204"/>
                <a:ea typeface="MS PGothic" pitchFamily="34" charset="-128"/>
                <a:cs typeface="Arial"/>
              </a:rPr>
              <a:t>Months</a:t>
            </a:r>
          </a:p>
        </p:txBody>
      </p:sp>
      <p:sp>
        <p:nvSpPr>
          <p:cNvPr id="80" name="TextBox 29">
            <a:extLst>
              <a:ext uri="{FF2B5EF4-FFF2-40B4-BE49-F238E27FC236}">
                <a16:creationId xmlns:a16="http://schemas.microsoft.com/office/drawing/2014/main" id="{EDCDA858-3372-CF5B-9CCA-005A98D0CD7F}"/>
              </a:ext>
            </a:extLst>
          </p:cNvPr>
          <p:cNvSpPr txBox="1">
            <a:spLocks noChangeArrowheads="1"/>
          </p:cNvSpPr>
          <p:nvPr/>
        </p:nvSpPr>
        <p:spPr bwMode="auto">
          <a:xfrm>
            <a:off x="8236123" y="4016534"/>
            <a:ext cx="151251"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9</a:t>
            </a:r>
          </a:p>
        </p:txBody>
      </p:sp>
      <p:sp>
        <p:nvSpPr>
          <p:cNvPr id="81" name="TextBox 31">
            <a:extLst>
              <a:ext uri="{FF2B5EF4-FFF2-40B4-BE49-F238E27FC236}">
                <a16:creationId xmlns:a16="http://schemas.microsoft.com/office/drawing/2014/main" id="{49899A56-938E-2F85-7E88-A692BA403CD8}"/>
              </a:ext>
            </a:extLst>
          </p:cNvPr>
          <p:cNvSpPr txBox="1">
            <a:spLocks noChangeArrowheads="1"/>
          </p:cNvSpPr>
          <p:nvPr/>
        </p:nvSpPr>
        <p:spPr bwMode="auto">
          <a:xfrm>
            <a:off x="10241979" y="4016534"/>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24</a:t>
            </a:r>
          </a:p>
        </p:txBody>
      </p:sp>
      <p:sp>
        <p:nvSpPr>
          <p:cNvPr id="82" name="TextBox 42">
            <a:extLst>
              <a:ext uri="{FF2B5EF4-FFF2-40B4-BE49-F238E27FC236}">
                <a16:creationId xmlns:a16="http://schemas.microsoft.com/office/drawing/2014/main" id="{40B7C698-E7A8-C171-8163-E2A302418F62}"/>
              </a:ext>
            </a:extLst>
          </p:cNvPr>
          <p:cNvSpPr txBox="1">
            <a:spLocks noChangeArrowheads="1"/>
          </p:cNvSpPr>
          <p:nvPr/>
        </p:nvSpPr>
        <p:spPr bwMode="auto">
          <a:xfrm>
            <a:off x="11048791" y="4016534"/>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30</a:t>
            </a:r>
          </a:p>
        </p:txBody>
      </p:sp>
      <p:sp>
        <p:nvSpPr>
          <p:cNvPr id="60" name="TextBox 25">
            <a:extLst>
              <a:ext uri="{FF2B5EF4-FFF2-40B4-BE49-F238E27FC236}">
                <a16:creationId xmlns:a16="http://schemas.microsoft.com/office/drawing/2014/main" id="{67E3182B-2962-A3C2-821F-3B5A981FC0B8}"/>
              </a:ext>
            </a:extLst>
          </p:cNvPr>
          <p:cNvSpPr txBox="1">
            <a:spLocks noChangeArrowheads="1"/>
          </p:cNvSpPr>
          <p:nvPr/>
        </p:nvSpPr>
        <p:spPr bwMode="auto">
          <a:xfrm>
            <a:off x="7287541" y="3983777"/>
            <a:ext cx="72768"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effectLst/>
              <a:uLnTx/>
              <a:uFillTx/>
              <a:latin typeface="Arial" panose="020B0604020202020204"/>
              <a:ea typeface="MS PGothic" pitchFamily="34" charset="-128"/>
              <a:cs typeface="Arial"/>
            </a:endParaRPr>
          </a:p>
        </p:txBody>
      </p:sp>
      <p:sp>
        <p:nvSpPr>
          <p:cNvPr id="61" name="TextBox 29">
            <a:extLst>
              <a:ext uri="{FF2B5EF4-FFF2-40B4-BE49-F238E27FC236}">
                <a16:creationId xmlns:a16="http://schemas.microsoft.com/office/drawing/2014/main" id="{EA7195FD-95E0-7D18-A773-9255CBDFF482}"/>
              </a:ext>
            </a:extLst>
          </p:cNvPr>
          <p:cNvSpPr txBox="1">
            <a:spLocks noChangeArrowheads="1"/>
          </p:cNvSpPr>
          <p:nvPr/>
        </p:nvSpPr>
        <p:spPr bwMode="auto">
          <a:xfrm>
            <a:off x="8606144" y="4016533"/>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12</a:t>
            </a:r>
          </a:p>
        </p:txBody>
      </p:sp>
      <p:sp>
        <p:nvSpPr>
          <p:cNvPr id="62" name="TextBox 54">
            <a:extLst>
              <a:ext uri="{FF2B5EF4-FFF2-40B4-BE49-F238E27FC236}">
                <a16:creationId xmlns:a16="http://schemas.microsoft.com/office/drawing/2014/main" id="{D8BC454B-D1CB-6B9A-2DC5-93CCD5796F74}"/>
              </a:ext>
            </a:extLst>
          </p:cNvPr>
          <p:cNvSpPr txBox="1">
            <a:spLocks noChangeArrowheads="1"/>
          </p:cNvSpPr>
          <p:nvPr/>
        </p:nvSpPr>
        <p:spPr bwMode="auto">
          <a:xfrm>
            <a:off x="9420314" y="4016533"/>
            <a:ext cx="229797" cy="169277"/>
          </a:xfrm>
          <a:prstGeom prst="rect">
            <a:avLst/>
          </a:prstGeom>
          <a:noFill/>
          <a:ln w="9525">
            <a:noFill/>
            <a:miter lim="800000"/>
            <a:headEnd/>
            <a:tailEnd/>
          </a:ln>
        </p:spPr>
        <p:txBody>
          <a:bodyPr wrap="none" lIns="36000" tIns="0" rIns="36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effectLst/>
                <a:uLnTx/>
                <a:uFillTx/>
                <a:latin typeface="Arial" panose="020B0604020202020204"/>
                <a:ea typeface="MS PGothic" pitchFamily="34" charset="-128"/>
                <a:cs typeface="Arial"/>
              </a:rPr>
              <a:t>18</a:t>
            </a:r>
          </a:p>
        </p:txBody>
      </p:sp>
      <p:pic>
        <p:nvPicPr>
          <p:cNvPr id="85" name="Graphic 84">
            <a:extLst>
              <a:ext uri="{FF2B5EF4-FFF2-40B4-BE49-F238E27FC236}">
                <a16:creationId xmlns:a16="http://schemas.microsoft.com/office/drawing/2014/main" id="{E3DDD9EA-F6D8-B9DA-C2BF-A2DB67E5B5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25880" y="2016256"/>
            <a:ext cx="3226710" cy="1823892"/>
          </a:xfrm>
          <a:prstGeom prst="rect">
            <a:avLst/>
          </a:prstGeom>
        </p:spPr>
      </p:pic>
      <p:pic>
        <p:nvPicPr>
          <p:cNvPr id="87" name="Graphic 86">
            <a:extLst>
              <a:ext uri="{FF2B5EF4-FFF2-40B4-BE49-F238E27FC236}">
                <a16:creationId xmlns:a16="http://schemas.microsoft.com/office/drawing/2014/main" id="{511D9E2A-37A4-A215-6C56-2E9DD10B0EA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69491" y="1986121"/>
            <a:ext cx="3838205" cy="1876575"/>
          </a:xfrm>
          <a:prstGeom prst="rect">
            <a:avLst/>
          </a:prstGeom>
        </p:spPr>
      </p:pic>
      <p:graphicFrame>
        <p:nvGraphicFramePr>
          <p:cNvPr id="83" name="Table 82">
            <a:extLst>
              <a:ext uri="{FF2B5EF4-FFF2-40B4-BE49-F238E27FC236}">
                <a16:creationId xmlns:a16="http://schemas.microsoft.com/office/drawing/2014/main" id="{E5335A84-CD2B-8B32-62AD-1B2C64123C4F}"/>
              </a:ext>
            </a:extLst>
          </p:cNvPr>
          <p:cNvGraphicFramePr>
            <a:graphicFrameLocks noGrp="1"/>
          </p:cNvGraphicFramePr>
          <p:nvPr>
            <p:extLst>
              <p:ext uri="{D42A27DB-BD31-4B8C-83A1-F6EECF244321}">
                <p14:modId xmlns:p14="http://schemas.microsoft.com/office/powerpoint/2010/main" val="1663944442"/>
              </p:ext>
            </p:extLst>
          </p:nvPr>
        </p:nvGraphicFramePr>
        <p:xfrm>
          <a:off x="8441927" y="1974478"/>
          <a:ext cx="2701201" cy="886560"/>
        </p:xfrm>
        <a:graphic>
          <a:graphicData uri="http://schemas.openxmlformats.org/drawingml/2006/table">
            <a:tbl>
              <a:tblPr firstRow="1" bandRow="1">
                <a:tableStyleId>{5C22544A-7EE6-4342-B048-85BDC9FD1C3A}</a:tableStyleId>
              </a:tblPr>
              <a:tblGrid>
                <a:gridCol w="949903">
                  <a:extLst>
                    <a:ext uri="{9D8B030D-6E8A-4147-A177-3AD203B41FA5}">
                      <a16:colId xmlns:a16="http://schemas.microsoft.com/office/drawing/2014/main" val="1473161506"/>
                    </a:ext>
                  </a:extLst>
                </a:gridCol>
                <a:gridCol w="643077">
                  <a:extLst>
                    <a:ext uri="{9D8B030D-6E8A-4147-A177-3AD203B41FA5}">
                      <a16:colId xmlns:a16="http://schemas.microsoft.com/office/drawing/2014/main" val="3574290641"/>
                    </a:ext>
                  </a:extLst>
                </a:gridCol>
                <a:gridCol w="1108221">
                  <a:extLst>
                    <a:ext uri="{9D8B030D-6E8A-4147-A177-3AD203B41FA5}">
                      <a16:colId xmlns:a16="http://schemas.microsoft.com/office/drawing/2014/main" val="2918338424"/>
                    </a:ext>
                  </a:extLst>
                </a:gridCol>
              </a:tblGrid>
              <a:tr h="137112">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r"/>
                      <a:endParaRPr lang="en-GB" sz="700" dirty="0">
                        <a:latin typeface="Arial" panose="020B0604020202020204" pitchFamily="34" charset="0"/>
                        <a:cs typeface="Arial" panose="020B0604020202020204" pitchFamily="34" charset="0"/>
                      </a:endParaRPr>
                    </a:p>
                  </a:txBody>
                  <a:tcPr marL="0" marR="0" marT="36000" marB="36000" anchor="ctr">
                    <a:solidFill>
                      <a:schemeClr val="bg1"/>
                    </a:solidFill>
                  </a:tcP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solidFill>
                            <a:schemeClr val="bg1"/>
                          </a:solidFill>
                          <a:latin typeface="Arial" panose="020B0604020202020204" pitchFamily="34" charset="0"/>
                          <a:cs typeface="Arial" panose="020B0604020202020204" pitchFamily="34" charset="0"/>
                        </a:rPr>
                        <a:t>Cabazitaxel</a:t>
                      </a:r>
                    </a:p>
                  </a:txBody>
                  <a:tcPr marL="0" marR="0" marT="36000" marB="36000" anchor="ct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latin typeface="Arial" panose="020B0604020202020204" pitchFamily="34" charset="0"/>
                          <a:cs typeface="Arial" panose="020B0604020202020204" pitchFamily="34" charset="0"/>
                        </a:rPr>
                        <a:t>Androgen-signalling-targeted inhibitor</a:t>
                      </a:r>
                    </a:p>
                  </a:txBody>
                  <a:tcPr marL="0" marR="0" marT="36000" marB="36000" anchor="ctr">
                    <a:solidFill>
                      <a:schemeClr val="tx2"/>
                    </a:solidFill>
                  </a:tcPr>
                </a:tc>
                <a:extLst>
                  <a:ext uri="{0D108BD9-81ED-4DB2-BD59-A6C34878D82A}">
                    <a16:rowId xmlns:a16="http://schemas.microsoft.com/office/drawing/2014/main" val="3043366143"/>
                  </a:ext>
                </a:extLst>
              </a:tr>
              <a:tr h="199354">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GB" sz="750" b="1" dirty="0">
                          <a:latin typeface="Arial" panose="020B0604020202020204" pitchFamily="34" charset="0"/>
                          <a:cs typeface="Arial" panose="020B0604020202020204" pitchFamily="34" charset="0"/>
                        </a:rPr>
                        <a:t>Median imaging‑</a:t>
                      </a:r>
                      <a:r>
                        <a:rPr lang="en-GB" sz="750" b="1" dirty="0">
                          <a:solidFill>
                            <a:schemeClr val="tx1"/>
                          </a:solidFill>
                          <a:latin typeface="Arial" panose="020B0604020202020204" pitchFamily="34" charset="0"/>
                          <a:cs typeface="Arial" panose="020B0604020202020204" pitchFamily="34" charset="0"/>
                        </a:rPr>
                        <a:t>based PFS</a:t>
                      </a:r>
                    </a:p>
                  </a:txBody>
                  <a:tcPr marL="0" marR="36000" marT="36000" marB="36000" anchor="ct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r>
                        <a:rPr lang="en-GB" sz="750" dirty="0">
                          <a:latin typeface="Arial" panose="020B0604020202020204" pitchFamily="34" charset="0"/>
                          <a:cs typeface="Arial" panose="020B0604020202020204" pitchFamily="34" charset="0"/>
                        </a:rPr>
                        <a:t>8.0</a:t>
                      </a:r>
                      <a:br>
                        <a:rPr lang="en-GB" sz="750" dirty="0">
                          <a:latin typeface="Arial" panose="020B0604020202020204" pitchFamily="34" charset="0"/>
                          <a:cs typeface="Arial" panose="020B0604020202020204" pitchFamily="34" charset="0"/>
                        </a:rPr>
                      </a:br>
                      <a:r>
                        <a:rPr lang="en-GB" sz="750" dirty="0">
                          <a:latin typeface="Arial" panose="020B0604020202020204" pitchFamily="34" charset="0"/>
                          <a:cs typeface="Arial" panose="020B0604020202020204" pitchFamily="34" charset="0"/>
                        </a:rPr>
                        <a:t>(5.7–9.2)</a:t>
                      </a:r>
                    </a:p>
                  </a:txBody>
                  <a:tcPr marL="0" marR="0" marT="36000" marB="36000" anchor="ctr"/>
                </a:tc>
                <a:tc>
                  <a:txBody>
                    <a:bodyPr/>
                    <a:lstStyle/>
                    <a:p>
                      <a:pPr algn="ctr"/>
                      <a:r>
                        <a:rPr lang="en-GB" sz="750" kern="1200" dirty="0">
                          <a:solidFill>
                            <a:schemeClr val="tx1"/>
                          </a:solidFill>
                          <a:latin typeface="Arial" panose="020B0604020202020204" pitchFamily="34" charset="0"/>
                          <a:cs typeface="Arial" panose="020B0604020202020204" pitchFamily="34" charset="0"/>
                        </a:rPr>
                        <a:t>3.7</a:t>
                      </a:r>
                      <a:br>
                        <a:rPr lang="en-GB" sz="750" kern="1200" dirty="0">
                          <a:solidFill>
                            <a:schemeClr val="tx1"/>
                          </a:solidFill>
                          <a:latin typeface="Arial" panose="020B0604020202020204" pitchFamily="34" charset="0"/>
                          <a:cs typeface="Arial" panose="020B0604020202020204" pitchFamily="34" charset="0"/>
                        </a:rPr>
                      </a:br>
                      <a:r>
                        <a:rPr lang="en-GB" sz="750" kern="1200" dirty="0">
                          <a:solidFill>
                            <a:schemeClr val="tx1"/>
                          </a:solidFill>
                          <a:latin typeface="Arial" panose="020B0604020202020204" pitchFamily="34" charset="0"/>
                          <a:cs typeface="Arial" panose="020B0604020202020204" pitchFamily="34" charset="0"/>
                        </a:rPr>
                        <a:t>(2.8–5.1)</a:t>
                      </a:r>
                      <a:endParaRPr lang="en-GB" sz="750" dirty="0">
                        <a:latin typeface="Arial" panose="020B0604020202020204" pitchFamily="34" charset="0"/>
                        <a:cs typeface="Arial" panose="020B0604020202020204" pitchFamily="34" charset="0"/>
                      </a:endParaRPr>
                    </a:p>
                  </a:txBody>
                  <a:tcPr marL="0" marR="0" marT="36000" marB="36000" anchor="ctr"/>
                </a:tc>
                <a:extLst>
                  <a:ext uri="{0D108BD9-81ED-4DB2-BD59-A6C34878D82A}">
                    <a16:rowId xmlns:a16="http://schemas.microsoft.com/office/drawing/2014/main" val="2008149889"/>
                  </a:ext>
                </a:extLst>
              </a:tr>
              <a:tr h="144434">
                <a:tc>
                  <a:txBody>
                    <a:bodyPr/>
                    <a:lstStyle/>
                    <a:p>
                      <a:pPr algn="r"/>
                      <a:r>
                        <a:rPr lang="en-GB" sz="750" b="1" dirty="0">
                          <a:latin typeface="Arial" panose="020B0604020202020204" pitchFamily="34" charset="0"/>
                          <a:cs typeface="Arial" panose="020B0604020202020204" pitchFamily="34" charset="0"/>
                        </a:rPr>
                        <a:t>HR (95% CI)</a:t>
                      </a:r>
                    </a:p>
                  </a:txBody>
                  <a:tcPr marL="0" marR="36000" marT="36000" marB="36000" anchor="ctr"/>
                </a:tc>
                <a:tc gridSpan="2">
                  <a:txBody>
                    <a:bodyPr/>
                    <a:lstStyle/>
                    <a:p>
                      <a:pPr algn="ctr"/>
                      <a:r>
                        <a:rPr lang="en-GB" sz="750" dirty="0">
                          <a:latin typeface="Arial" panose="020B0604020202020204" pitchFamily="34" charset="0"/>
                          <a:cs typeface="Arial" panose="020B0604020202020204" pitchFamily="34" charset="0"/>
                        </a:rPr>
                        <a:t>0.54 (0.40–0.73)</a:t>
                      </a:r>
                    </a:p>
                    <a:p>
                      <a:pPr algn="ctr"/>
                      <a:r>
                        <a:rPr lang="en-GB" sz="750" dirty="0">
                          <a:latin typeface="Arial" panose="020B0604020202020204" pitchFamily="34" charset="0"/>
                          <a:cs typeface="Arial" panose="020B0604020202020204" pitchFamily="34" charset="0"/>
                        </a:rPr>
                        <a:t>P&lt;0.001</a:t>
                      </a:r>
                    </a:p>
                  </a:txBody>
                  <a:tcPr marL="0" marR="0" marT="36000" marB="36000" anchor="ctr"/>
                </a:tc>
                <a:tc hMerge="1">
                  <a:txBody>
                    <a:bodyPr/>
                    <a:lstStyle/>
                    <a:p>
                      <a:pPr algn="ctr"/>
                      <a:endParaRPr lang="en-GB" sz="750" dirty="0">
                        <a:latin typeface="+mj-lt"/>
                      </a:endParaRPr>
                    </a:p>
                  </a:txBody>
                  <a:tcPr marL="0" marR="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4119601285"/>
                  </a:ext>
                </a:extLst>
              </a:tr>
            </a:tbl>
          </a:graphicData>
        </a:graphic>
      </p:graphicFrame>
      <p:pic>
        <p:nvPicPr>
          <p:cNvPr id="50" name="Graphic 49">
            <a:extLst>
              <a:ext uri="{FF2B5EF4-FFF2-40B4-BE49-F238E27FC236}">
                <a16:creationId xmlns:a16="http://schemas.microsoft.com/office/drawing/2014/main" id="{AE8D1193-2FAA-D2A6-63D4-D0F974E0E7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49377" y="2025880"/>
            <a:ext cx="4223587" cy="1901252"/>
          </a:xfrm>
          <a:prstGeom prst="rect">
            <a:avLst/>
          </a:prstGeom>
        </p:spPr>
      </p:pic>
      <p:pic>
        <p:nvPicPr>
          <p:cNvPr id="51" name="Graphic 50">
            <a:extLst>
              <a:ext uri="{FF2B5EF4-FFF2-40B4-BE49-F238E27FC236}">
                <a16:creationId xmlns:a16="http://schemas.microsoft.com/office/drawing/2014/main" id="{41B4BDE8-4EC0-7778-B036-62B11E714A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26056" y="2139134"/>
            <a:ext cx="3865341" cy="1818236"/>
          </a:xfrm>
          <a:prstGeom prst="rect">
            <a:avLst/>
          </a:prstGeom>
        </p:spPr>
      </p:pic>
      <p:graphicFrame>
        <p:nvGraphicFramePr>
          <p:cNvPr id="56" name="Table 55">
            <a:extLst>
              <a:ext uri="{FF2B5EF4-FFF2-40B4-BE49-F238E27FC236}">
                <a16:creationId xmlns:a16="http://schemas.microsoft.com/office/drawing/2014/main" id="{27832CC4-E897-899A-3817-B32556DEA59B}"/>
              </a:ext>
            </a:extLst>
          </p:cNvPr>
          <p:cNvGraphicFramePr>
            <a:graphicFrameLocks noGrp="1"/>
          </p:cNvGraphicFramePr>
          <p:nvPr>
            <p:extLst>
              <p:ext uri="{D42A27DB-BD31-4B8C-83A1-F6EECF244321}">
                <p14:modId xmlns:p14="http://schemas.microsoft.com/office/powerpoint/2010/main" val="3585380645"/>
              </p:ext>
            </p:extLst>
          </p:nvPr>
        </p:nvGraphicFramePr>
        <p:xfrm>
          <a:off x="3326555" y="2040143"/>
          <a:ext cx="2501842" cy="78750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1473161506"/>
                    </a:ext>
                  </a:extLst>
                </a:gridCol>
                <a:gridCol w="584921">
                  <a:extLst>
                    <a:ext uri="{9D8B030D-6E8A-4147-A177-3AD203B41FA5}">
                      <a16:colId xmlns:a16="http://schemas.microsoft.com/office/drawing/2014/main" val="3574290641"/>
                    </a:ext>
                  </a:extLst>
                </a:gridCol>
                <a:gridCol w="584921">
                  <a:extLst>
                    <a:ext uri="{9D8B030D-6E8A-4147-A177-3AD203B41FA5}">
                      <a16:colId xmlns:a16="http://schemas.microsoft.com/office/drawing/2014/main" val="2918338424"/>
                    </a:ext>
                  </a:extLst>
                </a:gridCol>
                <a:gridCol w="648000">
                  <a:extLst>
                    <a:ext uri="{9D8B030D-6E8A-4147-A177-3AD203B41FA5}">
                      <a16:colId xmlns:a16="http://schemas.microsoft.com/office/drawing/2014/main" val="805388831"/>
                    </a:ext>
                  </a:extLst>
                </a:gridCol>
              </a:tblGrid>
              <a:tr h="126619">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r"/>
                      <a:endParaRPr lang="en-GB" sz="750" dirty="0">
                        <a:latin typeface="Arial" panose="020B0604020202020204" pitchFamily="34" charset="0"/>
                        <a:cs typeface="Arial" panose="020B0604020202020204" pitchFamily="34" charset="0"/>
                      </a:endParaRPr>
                    </a:p>
                  </a:txBody>
                  <a:tcPr marL="0" marR="0" marT="36000" marB="36000" anchor="ctr">
                    <a:lnB w="28575"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solidFill>
                            <a:schemeClr val="bg1"/>
                          </a:solidFill>
                          <a:latin typeface="Arial" panose="020B0604020202020204" pitchFamily="34" charset="0"/>
                          <a:cs typeface="Arial" panose="020B0604020202020204" pitchFamily="34" charset="0"/>
                        </a:rPr>
                        <a:t>Olaparib</a:t>
                      </a:r>
                    </a:p>
                  </a:txBody>
                  <a:tcPr marL="0" marR="0" marT="36000" marB="36000" anchor="ctr">
                    <a:lnB w="28575" cap="flat" cmpd="sng" algn="ctr">
                      <a:solidFill>
                        <a:schemeClr val="bg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GB" sz="700" dirty="0">
                          <a:latin typeface="Arial" panose="020B0604020202020204" pitchFamily="34" charset="0"/>
                          <a:cs typeface="Arial" panose="020B0604020202020204" pitchFamily="34" charset="0"/>
                        </a:rPr>
                        <a:t>Abiraterone</a:t>
                      </a:r>
                    </a:p>
                  </a:txBody>
                  <a:tcPr marL="0" marR="0" marT="36000" marB="36000" anchor="ctr">
                    <a:lnB w="28575" cap="flat" cmpd="sng" algn="ctr">
                      <a:solidFill>
                        <a:schemeClr val="bg1"/>
                      </a:solidFill>
                      <a:prstDash val="solid"/>
                      <a:round/>
                      <a:headEnd type="none" w="med" len="med"/>
                      <a:tailEnd type="none" w="med" len="med"/>
                    </a:lnB>
                  </a:tcPr>
                </a:tc>
                <a:tc>
                  <a:txBody>
                    <a:bodyPr/>
                    <a:lstStyle/>
                    <a:p>
                      <a:pPr algn="ctr"/>
                      <a:r>
                        <a:rPr lang="en-GB" sz="700" b="1" dirty="0">
                          <a:solidFill>
                            <a:schemeClr val="bg1"/>
                          </a:solidFill>
                          <a:latin typeface="Arial" panose="020B0604020202020204" pitchFamily="34" charset="0"/>
                          <a:cs typeface="Arial" panose="020B0604020202020204" pitchFamily="34" charset="0"/>
                        </a:rPr>
                        <a:t>Enzalutamide</a:t>
                      </a:r>
                    </a:p>
                  </a:txBody>
                  <a:tcPr marL="0" marR="0" marT="36000" marB="36000" anchor="ctr">
                    <a:lnB w="28575" cap="flat" cmpd="sng" algn="ctr">
                      <a:solidFill>
                        <a:schemeClr val="bg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043366143"/>
                  </a:ext>
                </a:extLst>
              </a:tr>
              <a:tr h="140012">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GB" sz="750" b="1" dirty="0">
                          <a:latin typeface="Arial" panose="020B0604020202020204" pitchFamily="34" charset="0"/>
                          <a:cs typeface="Arial" panose="020B0604020202020204" pitchFamily="34" charset="0"/>
                        </a:rPr>
                        <a:t>Median rPFS (months)</a:t>
                      </a:r>
                    </a:p>
                  </a:txBody>
                  <a:tcPr marL="0" marR="36000" marT="36000" marB="36000" anchor="ctr">
                    <a:lnT w="28575" cap="flat" cmpd="sng" algn="ctr">
                      <a:solidFill>
                        <a:schemeClr val="bg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r>
                        <a:rPr lang="en-GB" sz="750" dirty="0">
                          <a:latin typeface="Arial" panose="020B0604020202020204" pitchFamily="34" charset="0"/>
                          <a:cs typeface="Arial" panose="020B0604020202020204" pitchFamily="34" charset="0"/>
                        </a:rPr>
                        <a:t>7.4</a:t>
                      </a:r>
                    </a:p>
                  </a:txBody>
                  <a:tcPr marL="0" marR="0" marT="36000" marB="36000" anchor="ctr">
                    <a:lnT w="28575" cap="flat" cmpd="sng" algn="ctr">
                      <a:solidFill>
                        <a:schemeClr val="bg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r>
                        <a:rPr lang="en-GB" sz="750" dirty="0">
                          <a:latin typeface="Arial" panose="020B0604020202020204" pitchFamily="34" charset="0"/>
                          <a:cs typeface="Arial" panose="020B0604020202020204" pitchFamily="34" charset="0"/>
                        </a:rPr>
                        <a:t>3.5</a:t>
                      </a:r>
                    </a:p>
                  </a:txBody>
                  <a:tcPr marL="0" marR="0" marT="36000" marB="36000" anchor="ctr">
                    <a:lnT w="28575" cap="flat" cmpd="sng" algn="ctr">
                      <a:solidFill>
                        <a:schemeClr val="bg1"/>
                      </a:solidFill>
                      <a:prstDash val="solid"/>
                      <a:round/>
                      <a:headEnd type="none" w="med" len="med"/>
                      <a:tailEnd type="none" w="med" len="med"/>
                    </a:lnT>
                  </a:tcPr>
                </a:tc>
                <a:tc>
                  <a:txBody>
                    <a:bodyPr/>
                    <a:lstStyle/>
                    <a:p>
                      <a:pPr algn="ctr"/>
                      <a:r>
                        <a:rPr lang="en-GB" sz="750" dirty="0">
                          <a:latin typeface="Arial" panose="020B0604020202020204" pitchFamily="34" charset="0"/>
                          <a:cs typeface="Arial" panose="020B0604020202020204" pitchFamily="34" charset="0"/>
                        </a:rPr>
                        <a:t>3.6</a:t>
                      </a:r>
                    </a:p>
                  </a:txBody>
                  <a:tcPr marL="0" marR="0" marT="36000" marB="3600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42820462"/>
                  </a:ext>
                </a:extLst>
              </a:tr>
              <a:tr h="140012">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r"/>
                      <a:r>
                        <a:rPr lang="en-GB" sz="750" b="1" dirty="0">
                          <a:latin typeface="Arial" panose="020B0604020202020204" pitchFamily="34" charset="0"/>
                          <a:cs typeface="Arial" panose="020B0604020202020204" pitchFamily="34" charset="0"/>
                        </a:rPr>
                        <a:t>HR (95% CI)</a:t>
                      </a:r>
                    </a:p>
                  </a:txBody>
                  <a:tcPr marL="0" marR="36000" marT="36000" marB="36000" anchor="ct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ctr"/>
                      <a:endParaRPr lang="en-GB" sz="750" dirty="0">
                        <a:latin typeface="Arial" panose="020B0604020202020204" pitchFamily="34" charset="0"/>
                        <a:cs typeface="Arial" panose="020B0604020202020204" pitchFamily="34" charset="0"/>
                      </a:endParaRPr>
                    </a:p>
                  </a:txBody>
                  <a:tcPr marL="0" marR="0" marT="36000" marB="36000" anchor="ctr"/>
                </a:tc>
                <a:tc>
                  <a:txBody>
                    <a:bodyPr/>
                    <a:lstStyle/>
                    <a:p>
                      <a:pPr algn="ctr"/>
                      <a:r>
                        <a:rPr lang="en-GB" sz="750" kern="1200" dirty="0">
                          <a:solidFill>
                            <a:schemeClr val="tx1"/>
                          </a:solidFill>
                          <a:latin typeface="Arial" panose="020B0604020202020204" pitchFamily="34" charset="0"/>
                          <a:cs typeface="Arial" panose="020B0604020202020204" pitchFamily="34" charset="0"/>
                        </a:rPr>
                        <a:t>0.35</a:t>
                      </a:r>
                      <a:br>
                        <a:rPr lang="en-GB" sz="750" kern="1200" dirty="0">
                          <a:solidFill>
                            <a:schemeClr val="tx1"/>
                          </a:solidFill>
                          <a:latin typeface="Arial" panose="020B0604020202020204" pitchFamily="34" charset="0"/>
                          <a:cs typeface="Arial" panose="020B0604020202020204" pitchFamily="34" charset="0"/>
                        </a:rPr>
                      </a:br>
                      <a:r>
                        <a:rPr lang="en-GB" sz="750" kern="1200" dirty="0">
                          <a:solidFill>
                            <a:schemeClr val="tx1"/>
                          </a:solidFill>
                          <a:latin typeface="Arial" panose="020B0604020202020204" pitchFamily="34" charset="0"/>
                          <a:cs typeface="Arial" panose="020B0604020202020204" pitchFamily="34" charset="0"/>
                        </a:rPr>
                        <a:t>(0.24</a:t>
                      </a:r>
                      <a:r>
                        <a:rPr lang="fr-FR" sz="750" kern="1200" dirty="0">
                          <a:solidFill>
                            <a:schemeClr val="tx1"/>
                          </a:solidFill>
                          <a:latin typeface="Arial" panose="020B0604020202020204" pitchFamily="34" charset="0"/>
                          <a:cs typeface="Arial" panose="020B0604020202020204" pitchFamily="34" charset="0"/>
                        </a:rPr>
                        <a:t>-0.51)</a:t>
                      </a:r>
                      <a:endParaRPr lang="en-GB" sz="750" dirty="0">
                        <a:latin typeface="Arial" panose="020B0604020202020204" pitchFamily="34" charset="0"/>
                        <a:cs typeface="Arial" panose="020B0604020202020204" pitchFamily="34" charset="0"/>
                      </a:endParaRPr>
                    </a:p>
                  </a:txBody>
                  <a:tcPr marL="0" marR="0" marT="36000" marB="36000" anchor="ctr"/>
                </a:tc>
                <a:tc>
                  <a:txBody>
                    <a:bodyPr/>
                    <a:lstStyle/>
                    <a:p>
                      <a:pPr algn="ctr"/>
                      <a:r>
                        <a:rPr lang="en-GB" sz="750" dirty="0">
                          <a:latin typeface="Arial" panose="020B0604020202020204" pitchFamily="34" charset="0"/>
                          <a:cs typeface="Arial" panose="020B0604020202020204" pitchFamily="34" charset="0"/>
                        </a:rPr>
                        <a:t>0.33</a:t>
                      </a:r>
                      <a:br>
                        <a:rPr lang="en-GB" sz="750" dirty="0">
                          <a:latin typeface="Arial" panose="020B0604020202020204" pitchFamily="34" charset="0"/>
                          <a:cs typeface="Arial" panose="020B0604020202020204" pitchFamily="34" charset="0"/>
                        </a:rPr>
                      </a:br>
                      <a:r>
                        <a:rPr lang="en-GB" sz="750" dirty="0">
                          <a:latin typeface="Arial" panose="020B0604020202020204" pitchFamily="34" charset="0"/>
                          <a:cs typeface="Arial" panose="020B0604020202020204" pitchFamily="34" charset="0"/>
                        </a:rPr>
                        <a:t>(0.21-0.52)</a:t>
                      </a:r>
                    </a:p>
                  </a:txBody>
                  <a:tcPr marL="0" marR="0" marT="36000" marB="36000" anchor="ctr"/>
                </a:tc>
                <a:extLst>
                  <a:ext uri="{0D108BD9-81ED-4DB2-BD59-A6C34878D82A}">
                    <a16:rowId xmlns:a16="http://schemas.microsoft.com/office/drawing/2014/main" val="2008149889"/>
                  </a:ext>
                </a:extLst>
              </a:tr>
            </a:tbl>
          </a:graphicData>
        </a:graphic>
      </p:graphicFrame>
      <p:sp>
        <p:nvSpPr>
          <p:cNvPr id="94" name="Line 14">
            <a:extLst>
              <a:ext uri="{FF2B5EF4-FFF2-40B4-BE49-F238E27FC236}">
                <a16:creationId xmlns:a16="http://schemas.microsoft.com/office/drawing/2014/main" id="{5A37167C-A132-01C4-34B1-B3C5BA44BD44}"/>
              </a:ext>
            </a:extLst>
          </p:cNvPr>
          <p:cNvSpPr>
            <a:spLocks noChangeShapeType="1"/>
          </p:cNvSpPr>
          <p:nvPr/>
        </p:nvSpPr>
        <p:spPr bwMode="auto">
          <a:xfrm>
            <a:off x="1209120" y="32645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5" name="Line 18">
            <a:extLst>
              <a:ext uri="{FF2B5EF4-FFF2-40B4-BE49-F238E27FC236}">
                <a16:creationId xmlns:a16="http://schemas.microsoft.com/office/drawing/2014/main" id="{DCFC36A6-6E22-9333-D427-D041274B10CB}"/>
              </a:ext>
            </a:extLst>
          </p:cNvPr>
          <p:cNvSpPr>
            <a:spLocks noChangeShapeType="1"/>
          </p:cNvSpPr>
          <p:nvPr/>
        </p:nvSpPr>
        <p:spPr bwMode="auto">
          <a:xfrm>
            <a:off x="1265532" y="2017152"/>
            <a:ext cx="0" cy="214343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6" name="Line 18">
            <a:extLst>
              <a:ext uri="{FF2B5EF4-FFF2-40B4-BE49-F238E27FC236}">
                <a16:creationId xmlns:a16="http://schemas.microsoft.com/office/drawing/2014/main" id="{529C72AF-37E4-D358-407D-35CD33B56AE6}"/>
              </a:ext>
            </a:extLst>
          </p:cNvPr>
          <p:cNvSpPr>
            <a:spLocks noChangeShapeType="1"/>
          </p:cNvSpPr>
          <p:nvPr/>
        </p:nvSpPr>
        <p:spPr bwMode="auto">
          <a:xfrm>
            <a:off x="149222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7" name="Line 18">
            <a:extLst>
              <a:ext uri="{FF2B5EF4-FFF2-40B4-BE49-F238E27FC236}">
                <a16:creationId xmlns:a16="http://schemas.microsoft.com/office/drawing/2014/main" id="{E3347913-B634-5D5C-D269-8FC391A65D3C}"/>
              </a:ext>
            </a:extLst>
          </p:cNvPr>
          <p:cNvSpPr>
            <a:spLocks noChangeShapeType="1"/>
          </p:cNvSpPr>
          <p:nvPr/>
        </p:nvSpPr>
        <p:spPr bwMode="auto">
          <a:xfrm>
            <a:off x="579943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8" name="Line 18">
            <a:extLst>
              <a:ext uri="{FF2B5EF4-FFF2-40B4-BE49-F238E27FC236}">
                <a16:creationId xmlns:a16="http://schemas.microsoft.com/office/drawing/2014/main" id="{C482518D-7FD8-7B17-324B-EC7C176C9EAD}"/>
              </a:ext>
            </a:extLst>
          </p:cNvPr>
          <p:cNvSpPr>
            <a:spLocks noChangeShapeType="1"/>
          </p:cNvSpPr>
          <p:nvPr/>
        </p:nvSpPr>
        <p:spPr bwMode="auto">
          <a:xfrm>
            <a:off x="557273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99" name="Line 18">
            <a:extLst>
              <a:ext uri="{FF2B5EF4-FFF2-40B4-BE49-F238E27FC236}">
                <a16:creationId xmlns:a16="http://schemas.microsoft.com/office/drawing/2014/main" id="{CAD0B8BE-3207-79DE-21A1-D725CE84342E}"/>
              </a:ext>
            </a:extLst>
          </p:cNvPr>
          <p:cNvSpPr>
            <a:spLocks noChangeShapeType="1"/>
          </p:cNvSpPr>
          <p:nvPr/>
        </p:nvSpPr>
        <p:spPr bwMode="auto">
          <a:xfrm>
            <a:off x="534604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0" name="Line 18">
            <a:extLst>
              <a:ext uri="{FF2B5EF4-FFF2-40B4-BE49-F238E27FC236}">
                <a16:creationId xmlns:a16="http://schemas.microsoft.com/office/drawing/2014/main" id="{33F7FA2A-9CB1-AD39-FCF5-D7B6DC334BD4}"/>
              </a:ext>
            </a:extLst>
          </p:cNvPr>
          <p:cNvSpPr>
            <a:spLocks noChangeShapeType="1"/>
          </p:cNvSpPr>
          <p:nvPr/>
        </p:nvSpPr>
        <p:spPr bwMode="auto">
          <a:xfrm>
            <a:off x="511934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1" name="Line 18">
            <a:extLst>
              <a:ext uri="{FF2B5EF4-FFF2-40B4-BE49-F238E27FC236}">
                <a16:creationId xmlns:a16="http://schemas.microsoft.com/office/drawing/2014/main" id="{8266C0FC-1DB4-5EA4-E3DB-00D0A3E4455E}"/>
              </a:ext>
            </a:extLst>
          </p:cNvPr>
          <p:cNvSpPr>
            <a:spLocks noChangeShapeType="1"/>
          </p:cNvSpPr>
          <p:nvPr/>
        </p:nvSpPr>
        <p:spPr bwMode="auto">
          <a:xfrm>
            <a:off x="489265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2" name="Line 18">
            <a:extLst>
              <a:ext uri="{FF2B5EF4-FFF2-40B4-BE49-F238E27FC236}">
                <a16:creationId xmlns:a16="http://schemas.microsoft.com/office/drawing/2014/main" id="{0FEA4BE3-5CFA-BBD2-107E-A9EB7115F95A}"/>
              </a:ext>
            </a:extLst>
          </p:cNvPr>
          <p:cNvSpPr>
            <a:spLocks noChangeShapeType="1"/>
          </p:cNvSpPr>
          <p:nvPr/>
        </p:nvSpPr>
        <p:spPr bwMode="auto">
          <a:xfrm>
            <a:off x="466595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3" name="Line 18">
            <a:extLst>
              <a:ext uri="{FF2B5EF4-FFF2-40B4-BE49-F238E27FC236}">
                <a16:creationId xmlns:a16="http://schemas.microsoft.com/office/drawing/2014/main" id="{7BB9991F-8947-8C44-2B99-BCA899E5F004}"/>
              </a:ext>
            </a:extLst>
          </p:cNvPr>
          <p:cNvSpPr>
            <a:spLocks noChangeShapeType="1"/>
          </p:cNvSpPr>
          <p:nvPr/>
        </p:nvSpPr>
        <p:spPr bwMode="auto">
          <a:xfrm>
            <a:off x="443926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4" name="Line 18">
            <a:extLst>
              <a:ext uri="{FF2B5EF4-FFF2-40B4-BE49-F238E27FC236}">
                <a16:creationId xmlns:a16="http://schemas.microsoft.com/office/drawing/2014/main" id="{E3896438-A23E-6E17-B436-ECA02BA653D8}"/>
              </a:ext>
            </a:extLst>
          </p:cNvPr>
          <p:cNvSpPr>
            <a:spLocks noChangeShapeType="1"/>
          </p:cNvSpPr>
          <p:nvPr/>
        </p:nvSpPr>
        <p:spPr bwMode="auto">
          <a:xfrm>
            <a:off x="421256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5" name="Line 18">
            <a:extLst>
              <a:ext uri="{FF2B5EF4-FFF2-40B4-BE49-F238E27FC236}">
                <a16:creationId xmlns:a16="http://schemas.microsoft.com/office/drawing/2014/main" id="{6B340708-8055-EFC6-C9D0-0D330D402489}"/>
              </a:ext>
            </a:extLst>
          </p:cNvPr>
          <p:cNvSpPr>
            <a:spLocks noChangeShapeType="1"/>
          </p:cNvSpPr>
          <p:nvPr/>
        </p:nvSpPr>
        <p:spPr bwMode="auto">
          <a:xfrm>
            <a:off x="398587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6" name="Line 18">
            <a:extLst>
              <a:ext uri="{FF2B5EF4-FFF2-40B4-BE49-F238E27FC236}">
                <a16:creationId xmlns:a16="http://schemas.microsoft.com/office/drawing/2014/main" id="{2496D1A3-C566-A38F-1B70-DFF3F92E8ABF}"/>
              </a:ext>
            </a:extLst>
          </p:cNvPr>
          <p:cNvSpPr>
            <a:spLocks noChangeShapeType="1"/>
          </p:cNvSpPr>
          <p:nvPr/>
        </p:nvSpPr>
        <p:spPr bwMode="auto">
          <a:xfrm>
            <a:off x="375917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7" name="Line 18">
            <a:extLst>
              <a:ext uri="{FF2B5EF4-FFF2-40B4-BE49-F238E27FC236}">
                <a16:creationId xmlns:a16="http://schemas.microsoft.com/office/drawing/2014/main" id="{75D657E1-D2CE-C2FB-5FAA-436D134994DC}"/>
              </a:ext>
            </a:extLst>
          </p:cNvPr>
          <p:cNvSpPr>
            <a:spLocks noChangeShapeType="1"/>
          </p:cNvSpPr>
          <p:nvPr/>
        </p:nvSpPr>
        <p:spPr bwMode="auto">
          <a:xfrm>
            <a:off x="353248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8" name="Line 18">
            <a:extLst>
              <a:ext uri="{FF2B5EF4-FFF2-40B4-BE49-F238E27FC236}">
                <a16:creationId xmlns:a16="http://schemas.microsoft.com/office/drawing/2014/main" id="{3CDFCCED-B209-6452-C5DA-99710547B31D}"/>
              </a:ext>
            </a:extLst>
          </p:cNvPr>
          <p:cNvSpPr>
            <a:spLocks noChangeShapeType="1"/>
          </p:cNvSpPr>
          <p:nvPr/>
        </p:nvSpPr>
        <p:spPr bwMode="auto">
          <a:xfrm>
            <a:off x="330578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09" name="Line 18">
            <a:extLst>
              <a:ext uri="{FF2B5EF4-FFF2-40B4-BE49-F238E27FC236}">
                <a16:creationId xmlns:a16="http://schemas.microsoft.com/office/drawing/2014/main" id="{673A5B0A-FF97-8AAB-FCE4-B1876B2A49D6}"/>
              </a:ext>
            </a:extLst>
          </p:cNvPr>
          <p:cNvSpPr>
            <a:spLocks noChangeShapeType="1"/>
          </p:cNvSpPr>
          <p:nvPr/>
        </p:nvSpPr>
        <p:spPr bwMode="auto">
          <a:xfrm>
            <a:off x="307909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0" name="Line 18">
            <a:extLst>
              <a:ext uri="{FF2B5EF4-FFF2-40B4-BE49-F238E27FC236}">
                <a16:creationId xmlns:a16="http://schemas.microsoft.com/office/drawing/2014/main" id="{EF4D27E3-8989-4C3B-D0D8-AC44F1F8BD46}"/>
              </a:ext>
            </a:extLst>
          </p:cNvPr>
          <p:cNvSpPr>
            <a:spLocks noChangeShapeType="1"/>
          </p:cNvSpPr>
          <p:nvPr/>
        </p:nvSpPr>
        <p:spPr bwMode="auto">
          <a:xfrm>
            <a:off x="285239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1" name="Line 18">
            <a:extLst>
              <a:ext uri="{FF2B5EF4-FFF2-40B4-BE49-F238E27FC236}">
                <a16:creationId xmlns:a16="http://schemas.microsoft.com/office/drawing/2014/main" id="{F2569673-FA74-E6AE-5EB8-5A29AFD6AC5E}"/>
              </a:ext>
            </a:extLst>
          </p:cNvPr>
          <p:cNvSpPr>
            <a:spLocks noChangeShapeType="1"/>
          </p:cNvSpPr>
          <p:nvPr/>
        </p:nvSpPr>
        <p:spPr bwMode="auto">
          <a:xfrm>
            <a:off x="262570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2" name="Line 18">
            <a:extLst>
              <a:ext uri="{FF2B5EF4-FFF2-40B4-BE49-F238E27FC236}">
                <a16:creationId xmlns:a16="http://schemas.microsoft.com/office/drawing/2014/main" id="{20ACE088-A573-E793-84BF-6391400885CD}"/>
              </a:ext>
            </a:extLst>
          </p:cNvPr>
          <p:cNvSpPr>
            <a:spLocks noChangeShapeType="1"/>
          </p:cNvSpPr>
          <p:nvPr/>
        </p:nvSpPr>
        <p:spPr bwMode="auto">
          <a:xfrm>
            <a:off x="239900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3" name="Line 18">
            <a:extLst>
              <a:ext uri="{FF2B5EF4-FFF2-40B4-BE49-F238E27FC236}">
                <a16:creationId xmlns:a16="http://schemas.microsoft.com/office/drawing/2014/main" id="{69D85600-5113-0BBA-2B6C-43DD1AEE2C94}"/>
              </a:ext>
            </a:extLst>
          </p:cNvPr>
          <p:cNvSpPr>
            <a:spLocks noChangeShapeType="1"/>
          </p:cNvSpPr>
          <p:nvPr/>
        </p:nvSpPr>
        <p:spPr bwMode="auto">
          <a:xfrm>
            <a:off x="217231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4" name="Line 18">
            <a:extLst>
              <a:ext uri="{FF2B5EF4-FFF2-40B4-BE49-F238E27FC236}">
                <a16:creationId xmlns:a16="http://schemas.microsoft.com/office/drawing/2014/main" id="{6EEED8D1-1FEE-3EF3-4334-30B5C01BB399}"/>
              </a:ext>
            </a:extLst>
          </p:cNvPr>
          <p:cNvSpPr>
            <a:spLocks noChangeShapeType="1"/>
          </p:cNvSpPr>
          <p:nvPr/>
        </p:nvSpPr>
        <p:spPr bwMode="auto">
          <a:xfrm>
            <a:off x="1718922"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5" name="Line 18">
            <a:extLst>
              <a:ext uri="{FF2B5EF4-FFF2-40B4-BE49-F238E27FC236}">
                <a16:creationId xmlns:a16="http://schemas.microsoft.com/office/drawing/2014/main" id="{EAFFA247-9192-10A5-7A27-766FA36AF662}"/>
              </a:ext>
            </a:extLst>
          </p:cNvPr>
          <p:cNvSpPr>
            <a:spLocks noChangeShapeType="1"/>
          </p:cNvSpPr>
          <p:nvPr/>
        </p:nvSpPr>
        <p:spPr bwMode="auto">
          <a:xfrm>
            <a:off x="1945617" y="4106584"/>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6" name="Line 14">
            <a:extLst>
              <a:ext uri="{FF2B5EF4-FFF2-40B4-BE49-F238E27FC236}">
                <a16:creationId xmlns:a16="http://schemas.microsoft.com/office/drawing/2014/main" id="{925A8B8B-1D1C-B4E5-37A0-A4FFC6055912}"/>
              </a:ext>
            </a:extLst>
          </p:cNvPr>
          <p:cNvSpPr>
            <a:spLocks noChangeShapeType="1"/>
          </p:cNvSpPr>
          <p:nvPr/>
        </p:nvSpPr>
        <p:spPr bwMode="auto">
          <a:xfrm>
            <a:off x="1209120" y="36836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7" name="Line 14">
            <a:extLst>
              <a:ext uri="{FF2B5EF4-FFF2-40B4-BE49-F238E27FC236}">
                <a16:creationId xmlns:a16="http://schemas.microsoft.com/office/drawing/2014/main" id="{8D4DB012-1801-4A00-E89B-66344EA86958}"/>
              </a:ext>
            </a:extLst>
          </p:cNvPr>
          <p:cNvSpPr>
            <a:spLocks noChangeShapeType="1"/>
          </p:cNvSpPr>
          <p:nvPr/>
        </p:nvSpPr>
        <p:spPr bwMode="auto">
          <a:xfrm>
            <a:off x="1209120" y="28454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8" name="Line 14">
            <a:extLst>
              <a:ext uri="{FF2B5EF4-FFF2-40B4-BE49-F238E27FC236}">
                <a16:creationId xmlns:a16="http://schemas.microsoft.com/office/drawing/2014/main" id="{6A1EE896-60A4-FA7A-490D-A96EE5BCC92B}"/>
              </a:ext>
            </a:extLst>
          </p:cNvPr>
          <p:cNvSpPr>
            <a:spLocks noChangeShapeType="1"/>
          </p:cNvSpPr>
          <p:nvPr/>
        </p:nvSpPr>
        <p:spPr bwMode="auto">
          <a:xfrm>
            <a:off x="1209120" y="2429561"/>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19" name="Line 14">
            <a:extLst>
              <a:ext uri="{FF2B5EF4-FFF2-40B4-BE49-F238E27FC236}">
                <a16:creationId xmlns:a16="http://schemas.microsoft.com/office/drawing/2014/main" id="{4FFD53FC-4C30-3818-28E3-89C94B5DCF6B}"/>
              </a:ext>
            </a:extLst>
          </p:cNvPr>
          <p:cNvSpPr>
            <a:spLocks noChangeShapeType="1"/>
          </p:cNvSpPr>
          <p:nvPr/>
        </p:nvSpPr>
        <p:spPr bwMode="auto">
          <a:xfrm>
            <a:off x="1209120" y="2019986"/>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pic>
        <p:nvPicPr>
          <p:cNvPr id="55" name="Graphic 54">
            <a:extLst>
              <a:ext uri="{FF2B5EF4-FFF2-40B4-BE49-F238E27FC236}">
                <a16:creationId xmlns:a16="http://schemas.microsoft.com/office/drawing/2014/main" id="{50641911-3A1A-5620-1F06-1158250A9AE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36120" y="1990918"/>
            <a:ext cx="4217027" cy="1879880"/>
          </a:xfrm>
          <a:prstGeom prst="rect">
            <a:avLst/>
          </a:prstGeom>
        </p:spPr>
      </p:pic>
      <p:cxnSp>
        <p:nvCxnSpPr>
          <p:cNvPr id="120" name="Straight Connector 119">
            <a:extLst>
              <a:ext uri="{FF2B5EF4-FFF2-40B4-BE49-F238E27FC236}">
                <a16:creationId xmlns:a16="http://schemas.microsoft.com/office/drawing/2014/main" id="{D05B6C99-BC39-3D0E-768C-68BACD000811}"/>
              </a:ext>
            </a:extLst>
          </p:cNvPr>
          <p:cNvCxnSpPr>
            <a:cxnSpLocks/>
          </p:cNvCxnSpPr>
          <p:nvPr/>
        </p:nvCxnSpPr>
        <p:spPr bwMode="auto">
          <a:xfrm>
            <a:off x="7030679" y="3944515"/>
            <a:ext cx="4579061" cy="0"/>
          </a:xfrm>
          <a:prstGeom prst="line">
            <a:avLst/>
          </a:prstGeom>
          <a:noFill/>
          <a:ln w="12700" cap="flat" cmpd="sng" algn="ctr">
            <a:solidFill>
              <a:schemeClr val="tx1"/>
            </a:solidFill>
            <a:prstDash val="solid"/>
            <a:miter lim="800000"/>
          </a:ln>
          <a:effectLst/>
        </p:spPr>
      </p:cxnSp>
      <p:sp>
        <p:nvSpPr>
          <p:cNvPr id="121" name="Line 18">
            <a:extLst>
              <a:ext uri="{FF2B5EF4-FFF2-40B4-BE49-F238E27FC236}">
                <a16:creationId xmlns:a16="http://schemas.microsoft.com/office/drawing/2014/main" id="{9C9320A2-C7A3-6174-D3E3-B4F8534E0446}"/>
              </a:ext>
            </a:extLst>
          </p:cNvPr>
          <p:cNvSpPr>
            <a:spLocks noChangeShapeType="1"/>
          </p:cNvSpPr>
          <p:nvPr/>
        </p:nvSpPr>
        <p:spPr bwMode="auto">
          <a:xfrm>
            <a:off x="7089557"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23" name="Line 18">
            <a:extLst>
              <a:ext uri="{FF2B5EF4-FFF2-40B4-BE49-F238E27FC236}">
                <a16:creationId xmlns:a16="http://schemas.microsoft.com/office/drawing/2014/main" id="{8AE5E9C7-9457-F48E-3438-39676C195001}"/>
              </a:ext>
            </a:extLst>
          </p:cNvPr>
          <p:cNvSpPr>
            <a:spLocks noChangeShapeType="1"/>
          </p:cNvSpPr>
          <p:nvPr/>
        </p:nvSpPr>
        <p:spPr bwMode="auto">
          <a:xfrm>
            <a:off x="11171679"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30" name="Line 18">
            <a:extLst>
              <a:ext uri="{FF2B5EF4-FFF2-40B4-BE49-F238E27FC236}">
                <a16:creationId xmlns:a16="http://schemas.microsoft.com/office/drawing/2014/main" id="{0C8F3D2B-B174-5357-69C5-DE67624BD594}"/>
              </a:ext>
            </a:extLst>
          </p:cNvPr>
          <p:cNvSpPr>
            <a:spLocks noChangeShapeType="1"/>
          </p:cNvSpPr>
          <p:nvPr/>
        </p:nvSpPr>
        <p:spPr bwMode="auto">
          <a:xfrm>
            <a:off x="955238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1" name="Line 18">
            <a:extLst>
              <a:ext uri="{FF2B5EF4-FFF2-40B4-BE49-F238E27FC236}">
                <a16:creationId xmlns:a16="http://schemas.microsoft.com/office/drawing/2014/main" id="{C29E366C-ECC5-41F5-4892-3CB378D61396}"/>
              </a:ext>
            </a:extLst>
          </p:cNvPr>
          <p:cNvSpPr>
            <a:spLocks noChangeShapeType="1"/>
          </p:cNvSpPr>
          <p:nvPr/>
        </p:nvSpPr>
        <p:spPr bwMode="auto">
          <a:xfrm>
            <a:off x="873645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2" name="Line 18">
            <a:extLst>
              <a:ext uri="{FF2B5EF4-FFF2-40B4-BE49-F238E27FC236}">
                <a16:creationId xmlns:a16="http://schemas.microsoft.com/office/drawing/2014/main" id="{F0C305F2-3F8C-3BA8-76F8-D26DB6F2E60B}"/>
              </a:ext>
            </a:extLst>
          </p:cNvPr>
          <p:cNvSpPr>
            <a:spLocks noChangeShapeType="1"/>
          </p:cNvSpPr>
          <p:nvPr/>
        </p:nvSpPr>
        <p:spPr bwMode="auto">
          <a:xfrm>
            <a:off x="10364787"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3" name="Line 18">
            <a:extLst>
              <a:ext uri="{FF2B5EF4-FFF2-40B4-BE49-F238E27FC236}">
                <a16:creationId xmlns:a16="http://schemas.microsoft.com/office/drawing/2014/main" id="{8A8B0F4F-D8B1-AA35-9AA7-E9D382DD1473}"/>
              </a:ext>
            </a:extLst>
          </p:cNvPr>
          <p:cNvSpPr>
            <a:spLocks noChangeShapeType="1"/>
          </p:cNvSpPr>
          <p:nvPr/>
        </p:nvSpPr>
        <p:spPr bwMode="auto">
          <a:xfrm>
            <a:off x="7914129"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4" name="Line 18">
            <a:extLst>
              <a:ext uri="{FF2B5EF4-FFF2-40B4-BE49-F238E27FC236}">
                <a16:creationId xmlns:a16="http://schemas.microsoft.com/office/drawing/2014/main" id="{2ED5F48F-EBD2-8637-4236-1975BF0FF1B1}"/>
              </a:ext>
            </a:extLst>
          </p:cNvPr>
          <p:cNvSpPr>
            <a:spLocks noChangeShapeType="1"/>
          </p:cNvSpPr>
          <p:nvPr/>
        </p:nvSpPr>
        <p:spPr bwMode="auto">
          <a:xfrm>
            <a:off x="831481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5" name="Line 18">
            <a:extLst>
              <a:ext uri="{FF2B5EF4-FFF2-40B4-BE49-F238E27FC236}">
                <a16:creationId xmlns:a16="http://schemas.microsoft.com/office/drawing/2014/main" id="{7C5668CB-E71D-7F3F-B0E8-B0C51F671BE4}"/>
              </a:ext>
            </a:extLst>
          </p:cNvPr>
          <p:cNvSpPr>
            <a:spLocks noChangeShapeType="1"/>
          </p:cNvSpPr>
          <p:nvPr/>
        </p:nvSpPr>
        <p:spPr bwMode="auto">
          <a:xfrm>
            <a:off x="7503284" y="3945153"/>
            <a:ext cx="0" cy="5400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7" name="Line 14">
            <a:extLst>
              <a:ext uri="{FF2B5EF4-FFF2-40B4-BE49-F238E27FC236}">
                <a16:creationId xmlns:a16="http://schemas.microsoft.com/office/drawing/2014/main" id="{66B0A068-1BF4-B2E5-8C71-5199FD019E27}"/>
              </a:ext>
            </a:extLst>
          </p:cNvPr>
          <p:cNvSpPr>
            <a:spLocks noChangeShapeType="1"/>
          </p:cNvSpPr>
          <p:nvPr/>
        </p:nvSpPr>
        <p:spPr bwMode="auto">
          <a:xfrm>
            <a:off x="7033145" y="3564418"/>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8" name="Line 18">
            <a:extLst>
              <a:ext uri="{FF2B5EF4-FFF2-40B4-BE49-F238E27FC236}">
                <a16:creationId xmlns:a16="http://schemas.microsoft.com/office/drawing/2014/main" id="{23BE765A-6F73-19F7-C133-90B06BAC0594}"/>
              </a:ext>
            </a:extLst>
          </p:cNvPr>
          <p:cNvSpPr>
            <a:spLocks noChangeShapeType="1"/>
          </p:cNvSpPr>
          <p:nvPr/>
        </p:nvSpPr>
        <p:spPr bwMode="auto">
          <a:xfrm>
            <a:off x="7089557" y="2009963"/>
            <a:ext cx="0" cy="193455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49" name="Line 14">
            <a:extLst>
              <a:ext uri="{FF2B5EF4-FFF2-40B4-BE49-F238E27FC236}">
                <a16:creationId xmlns:a16="http://schemas.microsoft.com/office/drawing/2014/main" id="{BC622232-50C2-62E8-B542-697C58FD2005}"/>
              </a:ext>
            </a:extLst>
          </p:cNvPr>
          <p:cNvSpPr>
            <a:spLocks noChangeShapeType="1"/>
          </p:cNvSpPr>
          <p:nvPr/>
        </p:nvSpPr>
        <p:spPr bwMode="auto">
          <a:xfrm>
            <a:off x="7033145" y="3186988"/>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0" name="Line 14">
            <a:extLst>
              <a:ext uri="{FF2B5EF4-FFF2-40B4-BE49-F238E27FC236}">
                <a16:creationId xmlns:a16="http://schemas.microsoft.com/office/drawing/2014/main" id="{B448F43A-5A4C-93D5-0CB9-F7E283CFEDF6}"/>
              </a:ext>
            </a:extLst>
          </p:cNvPr>
          <p:cNvSpPr>
            <a:spLocks noChangeShapeType="1"/>
          </p:cNvSpPr>
          <p:nvPr/>
        </p:nvSpPr>
        <p:spPr bwMode="auto">
          <a:xfrm>
            <a:off x="7033145" y="2809043"/>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1" name="Line 14">
            <a:extLst>
              <a:ext uri="{FF2B5EF4-FFF2-40B4-BE49-F238E27FC236}">
                <a16:creationId xmlns:a16="http://schemas.microsoft.com/office/drawing/2014/main" id="{E602A30D-4570-7DAE-52FE-711F3E49DCC8}"/>
              </a:ext>
            </a:extLst>
          </p:cNvPr>
          <p:cNvSpPr>
            <a:spLocks noChangeShapeType="1"/>
          </p:cNvSpPr>
          <p:nvPr/>
        </p:nvSpPr>
        <p:spPr bwMode="auto">
          <a:xfrm>
            <a:off x="7033145" y="2434909"/>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
        <p:nvSpPr>
          <p:cNvPr id="152" name="Line 14">
            <a:extLst>
              <a:ext uri="{FF2B5EF4-FFF2-40B4-BE49-F238E27FC236}">
                <a16:creationId xmlns:a16="http://schemas.microsoft.com/office/drawing/2014/main" id="{FC431F9E-FA7A-61EB-AFC3-D239B248422B}"/>
              </a:ext>
            </a:extLst>
          </p:cNvPr>
          <p:cNvSpPr>
            <a:spLocks noChangeShapeType="1"/>
          </p:cNvSpPr>
          <p:nvPr/>
        </p:nvSpPr>
        <p:spPr bwMode="auto">
          <a:xfrm>
            <a:off x="7033145" y="2035267"/>
            <a:ext cx="54000"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defTabSz="609585" eaLnBrk="0" fontAlgn="base" hangingPunct="0">
              <a:spcBef>
                <a:spcPct val="0"/>
              </a:spcBef>
              <a:spcAft>
                <a:spcPct val="0"/>
              </a:spcAft>
              <a:defRPr/>
            </a:pPr>
            <a:endParaRPr lang="en-GB" sz="2133"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10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E8433A-631B-23A9-7AF3-4C8192053CA7}"/>
              </a:ext>
            </a:extLst>
          </p:cNvPr>
          <p:cNvSpPr>
            <a:spLocks noGrp="1"/>
          </p:cNvSpPr>
          <p:nvPr>
            <p:ph type="title"/>
          </p:nvPr>
        </p:nvSpPr>
        <p:spPr/>
        <p:txBody>
          <a:bodyPr/>
          <a:lstStyle/>
          <a:p>
            <a:r>
              <a:rPr lang="en-GB" dirty="0"/>
              <a:t>DNA Damage repair mutations </a:t>
            </a:r>
            <a:br>
              <a:rPr lang="en-GB" dirty="0"/>
            </a:br>
            <a:r>
              <a:rPr lang="en-GB" dirty="0"/>
              <a:t>and </a:t>
            </a:r>
            <a:br>
              <a:rPr lang="en-GB" dirty="0"/>
            </a:br>
            <a:r>
              <a:rPr lang="en-GB" dirty="0"/>
              <a:t>genetic testing</a:t>
            </a:r>
          </a:p>
        </p:txBody>
      </p:sp>
      <p:sp>
        <p:nvSpPr>
          <p:cNvPr id="4" name="Slide Number Placeholder 3">
            <a:extLst>
              <a:ext uri="{FF2B5EF4-FFF2-40B4-BE49-F238E27FC236}">
                <a16:creationId xmlns:a16="http://schemas.microsoft.com/office/drawing/2014/main" id="{2E098DB2-D585-1193-D41D-20E019609787}"/>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4839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0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0</TotalTime>
  <Words>8767</Words>
  <Application>Microsoft Office PowerPoint</Application>
  <PresentationFormat>Widescreen</PresentationFormat>
  <Paragraphs>1560</Paragraphs>
  <Slides>41</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Agency FB</vt:lpstr>
      <vt:lpstr>Arial</vt:lpstr>
      <vt:lpstr>Arial Narrow</vt:lpstr>
      <vt:lpstr>Calibri</vt:lpstr>
      <vt:lpstr>Lucida Grande</vt:lpstr>
      <vt:lpstr>PT Sans Narrow</vt:lpstr>
      <vt:lpstr>Roboto</vt:lpstr>
      <vt:lpstr>Zapf Dingbats</vt:lpstr>
      <vt:lpstr>Thème Office</vt:lpstr>
      <vt:lpstr>think-cell Slide</vt:lpstr>
      <vt:lpstr>PowerPoint Presentation</vt:lpstr>
      <vt:lpstr>GU CONNECT  animated video  Clinical implementation of testing and PARPi monotherapy, and the patient journey for prostate cancer patients  Dr Neal Shore, MD, FACS Carolina Urologic Research Center and Chief Medical Officer for Genesis Care, USA  UPDATED NOVEMBER 2023</vt:lpstr>
      <vt:lpstr>Educational objectives</vt:lpstr>
      <vt:lpstr>Clinical takeaways</vt:lpstr>
      <vt:lpstr>Developed by GU COnnect</vt:lpstr>
      <vt:lpstr>Prostate cancer landscape: Treatment options</vt:lpstr>
      <vt:lpstr>THE PROSTATE CANCER LANDSCAPE is complicated!</vt:lpstr>
      <vt:lpstr>Treatments with different moas offer greater benefit than Sequential use of NHAs1,2</vt:lpstr>
      <vt:lpstr>DNA Damage repair mutations  and  genetic testing</vt:lpstr>
      <vt:lpstr>DNA damage-repair mutations occur in approximately a quarter of mCRPC patients</vt:lpstr>
      <vt:lpstr>There are several ways to identify BRCA / HRR mutations in prostate cancer</vt:lpstr>
      <vt:lpstr>Considerations for when to test for HRRm are included in international guidelines</vt:lpstr>
      <vt:lpstr>BRCA2 Carriers With Prostate Cancer Have Worse Prognosis1,2 </vt:lpstr>
      <vt:lpstr>Patients WITH HRR MUTATIONS (INCLUDING BRCA2 MUTATIONS) ARE MORE LIKELY TO HAVE POOR OUTCOMES ON STANDARD-OF-CARE therapies1-3</vt:lpstr>
      <vt:lpstr>For patients with HRRm, PARPis are a treatment option as they trigger cell death in cancer cells with an HRR deficiency1</vt:lpstr>
      <vt:lpstr>Introducing the Patient case</vt:lpstr>
      <vt:lpstr>Case discussion</vt:lpstr>
      <vt:lpstr>Parpi Key trial data</vt:lpstr>
      <vt:lpstr>Phase 2/3 PARP inhibitor monotherapy trials in mCRPC</vt:lpstr>
      <vt:lpstr>Phase 2 and 3 clinical trials in mCRPC using PARPis as monotherapy</vt:lpstr>
      <vt:lpstr>Outcomes from Phase 2 non-registrational studies</vt:lpstr>
      <vt:lpstr>AE profiles of PARPi from monotherapy trials</vt:lpstr>
      <vt:lpstr>PROfound: phase 3 data with  Olaparib in mCRPC (registrational study)</vt:lpstr>
      <vt:lpstr>PROfound: OLAPARIB MONOTHERAPY IMPROVES rPFS COMPARED TO NHA RECHALLENGE</vt:lpstr>
      <vt:lpstr>PROfound: 31% REDUCTION IN DEATH WITH OLAPARIB MONOTHERAPY COMPARED TO NHA RECHALLENGE</vt:lpstr>
      <vt:lpstr>For final OS, an improved treatment effect was seen with olaparib IN PATIENTS WITH BRCA MUTATION-POSITIVE mCRPC AND who had not received a taxanea</vt:lpstr>
      <vt:lpstr>PROfound: most common AEs (≥20% any gradea) in the overall populationb</vt:lpstr>
      <vt:lpstr>TRITON2: open label, single-arm, phase 2 study of rucaparib in mCRPC patients (registrational study)</vt:lpstr>
      <vt:lpstr>TRITON2: Rucaparib has anti-tumour activity in mCRPC patients with BRCA1/2 alterations1</vt:lpstr>
      <vt:lpstr>TRITON2: Rucaparib achieved a median rpfs of 9 months in mCRPC patients with BRCA alterations</vt:lpstr>
      <vt:lpstr>TRITON2: Post NHA and Chemo Rucaparib Monotherapy in mCRPC with brca1 or brca2 alterations</vt:lpstr>
      <vt:lpstr>TRITON2: Rucaparib side effects</vt:lpstr>
      <vt:lpstr>TRITON3 study design</vt:lpstr>
      <vt:lpstr>Triton3: rucaparib improves rPFS vs physician’s choice in itt population</vt:lpstr>
      <vt:lpstr>Triton3: rucaparib improves rPFS vs physician’s choice in BRCA subgroup </vt:lpstr>
      <vt:lpstr>Triton3: MOST COMMON TEAEs (≥20% ANY GRADE)</vt:lpstr>
      <vt:lpstr>Treatment options  for patient case</vt:lpstr>
      <vt:lpstr>Case discussion</vt:lpstr>
      <vt:lpstr>PARP inhibitors are approved in prostate cancer</vt:lpstr>
      <vt:lpstr>Treatment choice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445</cp:revision>
  <cp:lastPrinted>2017-02-15T09:54:46Z</cp:lastPrinted>
  <dcterms:created xsi:type="dcterms:W3CDTF">2016-10-14T09:38:18Z</dcterms:created>
  <dcterms:modified xsi:type="dcterms:W3CDTF">2023-12-05T16:21:47Z</dcterms:modified>
</cp:coreProperties>
</file>