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12541" r:id="rId2"/>
    <p:sldId id="12542" r:id="rId3"/>
    <p:sldId id="12543" r:id="rId4"/>
    <p:sldId id="12587" r:id="rId5"/>
    <p:sldId id="12561" r:id="rId6"/>
    <p:sldId id="12594" r:id="rId7"/>
    <p:sldId id="1967" r:id="rId8"/>
    <p:sldId id="527" r:id="rId9"/>
    <p:sldId id="1980" r:id="rId10"/>
    <p:sldId id="1972" r:id="rId11"/>
    <p:sldId id="1987" r:id="rId12"/>
    <p:sldId id="1988" r:id="rId13"/>
    <p:sldId id="1989" r:id="rId14"/>
    <p:sldId id="1990" r:id="rId15"/>
    <p:sldId id="1957" r:id="rId16"/>
    <p:sldId id="12625" r:id="rId17"/>
    <p:sldId id="1992" r:id="rId18"/>
    <p:sldId id="257" r:id="rId19"/>
    <p:sldId id="12631" r:id="rId20"/>
    <p:sldId id="12633" r:id="rId21"/>
    <p:sldId id="1973" r:id="rId22"/>
    <p:sldId id="12632" r:id="rId23"/>
    <p:sldId id="1982" r:id="rId24"/>
    <p:sldId id="12634" r:id="rId25"/>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2" userDrawn="1">
          <p15:clr>
            <a:srgbClr val="A4A3A4"/>
          </p15:clr>
        </p15:guide>
        <p15:guide id="2" pos="3341" userDrawn="1">
          <p15:clr>
            <a:srgbClr val="A4A3A4"/>
          </p15:clr>
        </p15:guide>
        <p15:guide id="3" pos="389" userDrawn="1">
          <p15:clr>
            <a:srgbClr val="A4A3A4"/>
          </p15:clr>
        </p15:guide>
        <p15:guide id="4" orient="horz" pos="3475"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guide id="8" orient="horz" pos="2412" userDrawn="1">
          <p15:clr>
            <a:srgbClr val="A4A3A4"/>
          </p15:clr>
        </p15:guide>
        <p15:guide id="9" pos="5617" userDrawn="1">
          <p15:clr>
            <a:srgbClr val="A4A3A4"/>
          </p15:clr>
        </p15:guide>
        <p15:guide id="10" orient="horz" pos="22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 id="4" name="Howard Donohue" initials="HD" lastIdx="49" clrIdx="3">
    <p:extLst>
      <p:ext uri="{19B8F6BF-5375-455C-9EA6-DF929625EA0E}">
        <p15:presenceInfo xmlns:p15="http://schemas.microsoft.com/office/powerpoint/2012/main" userId="4648ce94564209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05050"/>
    <a:srgbClr val="FFA402"/>
    <a:srgbClr val="C7583B"/>
    <a:srgbClr val="C6573B"/>
    <a:srgbClr val="03C750"/>
    <a:srgbClr val="FF85FF"/>
    <a:srgbClr val="5D8298"/>
    <a:srgbClr val="C7573C"/>
    <a:srgbClr val="FF3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046" autoAdjust="0"/>
    <p:restoredTop sz="96620"/>
  </p:normalViewPr>
  <p:slideViewPr>
    <p:cSldViewPr snapToObjects="1">
      <p:cViewPr varScale="1">
        <p:scale>
          <a:sx n="115" d="100"/>
          <a:sy n="115" d="100"/>
        </p:scale>
        <p:origin x="110" y="77"/>
      </p:cViewPr>
      <p:guideLst>
        <p:guide orient="horz" pos="2052"/>
        <p:guide pos="3341"/>
        <p:guide pos="389"/>
        <p:guide orient="horz" pos="3475"/>
        <p:guide orient="horz" pos="3706"/>
        <p:guide orient="horz" pos="3803"/>
        <p:guide orient="horz" pos="4037"/>
        <p:guide orient="horz" pos="2412"/>
        <p:guide pos="5617"/>
        <p:guide orient="horz" pos="229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9525"/>
          </c:spPr>
          <c:dPt>
            <c:idx val="0"/>
            <c:bubble3D val="0"/>
            <c:spPr>
              <a:solidFill>
                <a:srgbClr val="5D8298"/>
              </a:solidFill>
              <a:ln w="9525">
                <a:solidFill>
                  <a:schemeClr val="lt1"/>
                </a:solidFill>
              </a:ln>
              <a:effectLst/>
            </c:spPr>
            <c:extLst>
              <c:ext xmlns:c16="http://schemas.microsoft.com/office/drawing/2014/chart" uri="{C3380CC4-5D6E-409C-BE32-E72D297353CC}">
                <c16:uniqueId val="{00000001-4930-894D-A36C-428D9E389D23}"/>
              </c:ext>
            </c:extLst>
          </c:dPt>
          <c:dPt>
            <c:idx val="1"/>
            <c:bubble3D val="0"/>
            <c:spPr>
              <a:solidFill>
                <a:srgbClr val="C6573B"/>
              </a:solidFill>
              <a:ln w="9525">
                <a:solidFill>
                  <a:schemeClr val="lt1"/>
                </a:solidFill>
              </a:ln>
              <a:effectLst/>
            </c:spPr>
            <c:extLst>
              <c:ext xmlns:c16="http://schemas.microsoft.com/office/drawing/2014/chart" uri="{C3380CC4-5D6E-409C-BE32-E72D297353CC}">
                <c16:uniqueId val="{00000003-4930-894D-A36C-428D9E389D23}"/>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4930-894D-A36C-428D9E389D23}"/>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4930-894D-A36C-428D9E389D23}"/>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4930-894D-A36C-428D9E389D23}"/>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4930-894D-A36C-428D9E389D23}"/>
              </c:ext>
            </c:extLst>
          </c:dPt>
          <c:dPt>
            <c:idx val="6"/>
            <c:bubble3D val="0"/>
            <c:spPr>
              <a:solidFill>
                <a:schemeClr val="accent1">
                  <a:lumMod val="60000"/>
                </a:schemeClr>
              </a:solidFill>
              <a:ln w="9525">
                <a:solidFill>
                  <a:schemeClr val="lt1"/>
                </a:solidFill>
              </a:ln>
              <a:effectLst/>
            </c:spPr>
            <c:extLst>
              <c:ext xmlns:c16="http://schemas.microsoft.com/office/drawing/2014/chart" uri="{C3380CC4-5D6E-409C-BE32-E72D297353CC}">
                <c16:uniqueId val="{0000000D-4930-894D-A36C-428D9E389D23}"/>
              </c:ext>
            </c:extLst>
          </c:dPt>
          <c:dPt>
            <c:idx val="7"/>
            <c:bubble3D val="0"/>
            <c:spPr>
              <a:solidFill>
                <a:srgbClr val="C6573B">
                  <a:lumMod val="60000"/>
                  <a:lumOff val="40000"/>
                </a:srgbClr>
              </a:solidFill>
              <a:ln w="9525">
                <a:solidFill>
                  <a:schemeClr val="lt1"/>
                </a:solidFill>
              </a:ln>
              <a:effectLst/>
            </c:spPr>
            <c:extLst>
              <c:ext xmlns:c16="http://schemas.microsoft.com/office/drawing/2014/chart" uri="{C3380CC4-5D6E-409C-BE32-E72D297353CC}">
                <c16:uniqueId val="{0000000F-4930-894D-A36C-428D9E389D23}"/>
              </c:ext>
            </c:extLst>
          </c:dPt>
          <c:dPt>
            <c:idx val="8"/>
            <c:bubble3D val="0"/>
            <c:spPr>
              <a:solidFill>
                <a:schemeClr val="accent3">
                  <a:lumMod val="60000"/>
                </a:schemeClr>
              </a:solidFill>
              <a:ln w="9525">
                <a:solidFill>
                  <a:schemeClr val="lt1"/>
                </a:solidFill>
              </a:ln>
              <a:effectLst/>
            </c:spPr>
            <c:extLst>
              <c:ext xmlns:c16="http://schemas.microsoft.com/office/drawing/2014/chart" uri="{C3380CC4-5D6E-409C-BE32-E72D297353CC}">
                <c16:uniqueId val="{00000011-4930-894D-A36C-428D9E389D23}"/>
              </c:ext>
            </c:extLst>
          </c:dPt>
          <c:dPt>
            <c:idx val="9"/>
            <c:bubble3D val="0"/>
            <c:spPr>
              <a:solidFill>
                <a:schemeClr val="accent4">
                  <a:lumMod val="60000"/>
                </a:schemeClr>
              </a:solidFill>
              <a:ln w="9525">
                <a:solidFill>
                  <a:schemeClr val="lt1"/>
                </a:solidFill>
              </a:ln>
              <a:effectLst/>
            </c:spPr>
            <c:extLst>
              <c:ext xmlns:c16="http://schemas.microsoft.com/office/drawing/2014/chart" uri="{C3380CC4-5D6E-409C-BE32-E72D297353CC}">
                <c16:uniqueId val="{00000013-4930-894D-A36C-428D9E389D23}"/>
              </c:ext>
            </c:extLst>
          </c:dPt>
          <c:dPt>
            <c:idx val="10"/>
            <c:bubble3D val="0"/>
            <c:spPr>
              <a:solidFill>
                <a:srgbClr val="EEECE1">
                  <a:lumMod val="50000"/>
                </a:srgbClr>
              </a:solidFill>
              <a:ln w="9525">
                <a:solidFill>
                  <a:schemeClr val="lt1"/>
                </a:solidFill>
              </a:ln>
              <a:effectLst/>
            </c:spPr>
            <c:extLst>
              <c:ext xmlns:c16="http://schemas.microsoft.com/office/drawing/2014/chart" uri="{C3380CC4-5D6E-409C-BE32-E72D297353CC}">
                <c16:uniqueId val="{00000015-4930-894D-A36C-428D9E389D23}"/>
              </c:ext>
            </c:extLst>
          </c:dPt>
          <c:dPt>
            <c:idx val="11"/>
            <c:bubble3D val="0"/>
            <c:spPr>
              <a:solidFill>
                <a:schemeClr val="accent6">
                  <a:lumMod val="60000"/>
                </a:schemeClr>
              </a:solidFill>
              <a:ln w="9525">
                <a:solidFill>
                  <a:schemeClr val="lt1"/>
                </a:solidFill>
              </a:ln>
              <a:effectLst/>
            </c:spPr>
            <c:extLst>
              <c:ext xmlns:c16="http://schemas.microsoft.com/office/drawing/2014/chart" uri="{C3380CC4-5D6E-409C-BE32-E72D297353CC}">
                <c16:uniqueId val="{00000017-4930-894D-A36C-428D9E389D23}"/>
              </c:ext>
            </c:extLst>
          </c:dPt>
          <c:dPt>
            <c:idx val="12"/>
            <c:bubble3D val="0"/>
            <c:spPr>
              <a:solidFill>
                <a:srgbClr val="ECE6ED">
                  <a:lumMod val="90000"/>
                </a:srgbClr>
              </a:solidFill>
              <a:ln w="9525">
                <a:solidFill>
                  <a:schemeClr val="lt1"/>
                </a:solidFill>
              </a:ln>
              <a:effectLst/>
            </c:spPr>
            <c:extLst>
              <c:ext xmlns:c16="http://schemas.microsoft.com/office/drawing/2014/chart" uri="{C3380CC4-5D6E-409C-BE32-E72D297353CC}">
                <c16:uniqueId val="{00000019-4930-894D-A36C-428D9E389D23}"/>
              </c:ext>
            </c:extLst>
          </c:dPt>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8B3E1DE6-4D5A-4449-ADBA-7FD06F00CC63}"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30-894D-A36C-428D9E389D23}"/>
                </c:ext>
              </c:extLst>
            </c:dLbl>
            <c:dLbl>
              <c:idx val="1"/>
              <c:layout>
                <c:manualLayout>
                  <c:x val="-7.2320846188501431E-2"/>
                  <c:y val="-7.8506607748749249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9EF56377-1670-DB49-BF27-A81178D31D86}"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30-894D-A36C-428D9E389D23}"/>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7D879948-A6B2-0C4E-9803-9885D4E93A03}"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30-894D-A36C-428D9E389D23}"/>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E882CA0F-A1F5-1448-A573-5CFEB47A7923}"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930-894D-A36C-428D9E389D23}"/>
                </c:ext>
              </c:extLst>
            </c:dLbl>
            <c:dLbl>
              <c:idx val="4"/>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D660F01E-4680-4845-AA8D-CC6EE7EA6B66}"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930-894D-A36C-428D9E389D23}"/>
                </c:ext>
              </c:extLst>
            </c:dLbl>
            <c:dLbl>
              <c:idx val="5"/>
              <c:tx>
                <c:rich>
                  <a:bodyPr/>
                  <a:lstStyle/>
                  <a:p>
                    <a:fld id="{750F4295-AAB2-1140-A9B8-D1A712A0119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930-894D-A36C-428D9E389D23}"/>
                </c:ext>
              </c:extLst>
            </c:dLbl>
            <c:dLbl>
              <c:idx val="6"/>
              <c:delete val="1"/>
              <c:extLst>
                <c:ext xmlns:c15="http://schemas.microsoft.com/office/drawing/2012/chart" uri="{CE6537A1-D6FC-4f65-9D91-7224C49458BB}"/>
                <c:ext xmlns:c16="http://schemas.microsoft.com/office/drawing/2014/chart" uri="{C3380CC4-5D6E-409C-BE32-E72D297353CC}">
                  <c16:uniqueId val="{0000000D-4930-894D-A36C-428D9E389D23}"/>
                </c:ext>
              </c:extLst>
            </c:dLbl>
            <c:dLbl>
              <c:idx val="7"/>
              <c:delete val="1"/>
              <c:extLst>
                <c:ext xmlns:c15="http://schemas.microsoft.com/office/drawing/2012/chart" uri="{CE6537A1-D6FC-4f65-9D91-7224C49458BB}"/>
                <c:ext xmlns:c16="http://schemas.microsoft.com/office/drawing/2014/chart" uri="{C3380CC4-5D6E-409C-BE32-E72D297353CC}">
                  <c16:uniqueId val="{0000000F-4930-894D-A36C-428D9E389D23}"/>
                </c:ext>
              </c:extLst>
            </c:dLbl>
            <c:dLbl>
              <c:idx val="8"/>
              <c:delete val="1"/>
              <c:extLst>
                <c:ext xmlns:c15="http://schemas.microsoft.com/office/drawing/2012/chart" uri="{CE6537A1-D6FC-4f65-9D91-7224C49458BB}"/>
                <c:ext xmlns:c16="http://schemas.microsoft.com/office/drawing/2014/chart" uri="{C3380CC4-5D6E-409C-BE32-E72D297353CC}">
                  <c16:uniqueId val="{00000011-4930-894D-A36C-428D9E389D23}"/>
                </c:ext>
              </c:extLst>
            </c:dLbl>
            <c:dLbl>
              <c:idx val="9"/>
              <c:delete val="1"/>
              <c:extLst>
                <c:ext xmlns:c15="http://schemas.microsoft.com/office/drawing/2012/chart" uri="{CE6537A1-D6FC-4f65-9D91-7224C49458BB}"/>
                <c:ext xmlns:c16="http://schemas.microsoft.com/office/drawing/2014/chart" uri="{C3380CC4-5D6E-409C-BE32-E72D297353CC}">
                  <c16:uniqueId val="{00000013-4930-894D-A36C-428D9E389D23}"/>
                </c:ext>
              </c:extLst>
            </c:dLbl>
            <c:dLbl>
              <c:idx val="10"/>
              <c:delete val="1"/>
              <c:extLst>
                <c:ext xmlns:c15="http://schemas.microsoft.com/office/drawing/2012/chart" uri="{CE6537A1-D6FC-4f65-9D91-7224C49458BB}"/>
                <c:ext xmlns:c16="http://schemas.microsoft.com/office/drawing/2014/chart" uri="{C3380CC4-5D6E-409C-BE32-E72D297353CC}">
                  <c16:uniqueId val="{00000015-4930-894D-A36C-428D9E389D23}"/>
                </c:ext>
              </c:extLst>
            </c:dLbl>
            <c:dLbl>
              <c:idx val="11"/>
              <c:delete val="1"/>
              <c:extLst>
                <c:ext xmlns:c15="http://schemas.microsoft.com/office/drawing/2012/chart" uri="{CE6537A1-D6FC-4f65-9D91-7224C49458BB}"/>
                <c:ext xmlns:c16="http://schemas.microsoft.com/office/drawing/2014/chart" uri="{C3380CC4-5D6E-409C-BE32-E72D297353CC}">
                  <c16:uniqueId val="{00000017-4930-894D-A36C-428D9E389D23}"/>
                </c:ext>
              </c:extLst>
            </c:dLbl>
            <c:dLbl>
              <c:idx val="12"/>
              <c:delete val="1"/>
              <c:extLst>
                <c:ext xmlns:c15="http://schemas.microsoft.com/office/drawing/2012/chart" uri="{CE6537A1-D6FC-4f65-9D91-7224C49458BB}"/>
                <c:ext xmlns:c16="http://schemas.microsoft.com/office/drawing/2014/chart" uri="{C3380CC4-5D6E-409C-BE32-E72D297353CC}">
                  <c16:uniqueId val="{00000019-4930-894D-A36C-428D9E389D2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4"/>
                <c:pt idx="0">
                  <c:v>1st Qtr</c:v>
                </c:pt>
                <c:pt idx="1">
                  <c:v>2nd Qtr</c:v>
                </c:pt>
                <c:pt idx="2">
                  <c:v>3rd Qtr</c:v>
                </c:pt>
                <c:pt idx="3">
                  <c:v>4th Qtr</c:v>
                </c:pt>
              </c:strCache>
            </c:strRef>
          </c:cat>
          <c:val>
            <c:numRef>
              <c:f>Sheet1!$B$2:$B$14</c:f>
              <c:numCache>
                <c:formatCode>General</c:formatCode>
                <c:ptCount val="13"/>
                <c:pt idx="0">
                  <c:v>21.7</c:v>
                </c:pt>
                <c:pt idx="1">
                  <c:v>46.3</c:v>
                </c:pt>
                <c:pt idx="2">
                  <c:v>2.9</c:v>
                </c:pt>
                <c:pt idx="3">
                  <c:v>2.2000000000000002</c:v>
                </c:pt>
                <c:pt idx="4">
                  <c:v>2.8</c:v>
                </c:pt>
                <c:pt idx="5">
                  <c:v>8.4</c:v>
                </c:pt>
                <c:pt idx="6">
                  <c:v>3.8</c:v>
                </c:pt>
                <c:pt idx="7">
                  <c:v>3</c:v>
                </c:pt>
                <c:pt idx="8">
                  <c:v>2.6</c:v>
                </c:pt>
                <c:pt idx="9">
                  <c:v>2.2999999999999998</c:v>
                </c:pt>
                <c:pt idx="10">
                  <c:v>2.1</c:v>
                </c:pt>
                <c:pt idx="11">
                  <c:v>1.7</c:v>
                </c:pt>
                <c:pt idx="12">
                  <c:v>0.23</c:v>
                </c:pt>
              </c:numCache>
            </c:numRef>
          </c:val>
          <c:extLst>
            <c:ext xmlns:c16="http://schemas.microsoft.com/office/drawing/2014/chart" uri="{C3380CC4-5D6E-409C-BE32-E72D297353CC}">
              <c16:uniqueId val="{0000001A-4930-894D-A36C-428D9E389D23}"/>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9525"/>
          </c:spPr>
          <c:dPt>
            <c:idx val="0"/>
            <c:bubble3D val="0"/>
            <c:spPr>
              <a:solidFill>
                <a:srgbClr val="5D8298"/>
              </a:solidFill>
              <a:ln w="9525">
                <a:solidFill>
                  <a:schemeClr val="lt1"/>
                </a:solidFill>
              </a:ln>
              <a:effectLst/>
            </c:spPr>
            <c:extLst>
              <c:ext xmlns:c16="http://schemas.microsoft.com/office/drawing/2014/chart" uri="{C3380CC4-5D6E-409C-BE32-E72D297353CC}">
                <c16:uniqueId val="{00000001-3385-384D-B689-B11F2597C0A0}"/>
              </c:ext>
            </c:extLst>
          </c:dPt>
          <c:dPt>
            <c:idx val="1"/>
            <c:bubble3D val="0"/>
            <c:spPr>
              <a:solidFill>
                <a:srgbClr val="C6573B"/>
              </a:solidFill>
              <a:ln w="9525">
                <a:solidFill>
                  <a:schemeClr val="lt1"/>
                </a:solidFill>
              </a:ln>
              <a:effectLst/>
            </c:spPr>
            <c:extLst>
              <c:ext xmlns:c16="http://schemas.microsoft.com/office/drawing/2014/chart" uri="{C3380CC4-5D6E-409C-BE32-E72D297353CC}">
                <c16:uniqueId val="{00000003-3385-384D-B689-B11F2597C0A0}"/>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3385-384D-B689-B11F2597C0A0}"/>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3385-384D-B689-B11F2597C0A0}"/>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3385-384D-B689-B11F2597C0A0}"/>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3385-384D-B689-B11F2597C0A0}"/>
              </c:ext>
            </c:extLst>
          </c:dPt>
          <c:dPt>
            <c:idx val="6"/>
            <c:bubble3D val="0"/>
            <c:spPr>
              <a:noFill/>
              <a:ln w="9525">
                <a:noFill/>
              </a:ln>
              <a:effectLst/>
            </c:spPr>
            <c:extLst>
              <c:ext xmlns:c16="http://schemas.microsoft.com/office/drawing/2014/chart" uri="{C3380CC4-5D6E-409C-BE32-E72D297353CC}">
                <c16:uniqueId val="{0000000D-3385-384D-B689-B11F2597C0A0}"/>
              </c:ext>
            </c:extLst>
          </c:dPt>
          <c:dPt>
            <c:idx val="7"/>
            <c:bubble3D val="0"/>
            <c:spPr>
              <a:noFill/>
              <a:ln w="9525">
                <a:noFill/>
              </a:ln>
              <a:effectLst/>
            </c:spPr>
            <c:extLst>
              <c:ext xmlns:c16="http://schemas.microsoft.com/office/drawing/2014/chart" uri="{C3380CC4-5D6E-409C-BE32-E72D297353CC}">
                <c16:uniqueId val="{0000000F-3385-384D-B689-B11F2597C0A0}"/>
              </c:ext>
            </c:extLst>
          </c:dPt>
          <c:dPt>
            <c:idx val="8"/>
            <c:bubble3D val="0"/>
            <c:spPr>
              <a:noFill/>
              <a:ln w="9525">
                <a:noFill/>
              </a:ln>
              <a:effectLst/>
            </c:spPr>
            <c:extLst>
              <c:ext xmlns:c16="http://schemas.microsoft.com/office/drawing/2014/chart" uri="{C3380CC4-5D6E-409C-BE32-E72D297353CC}">
                <c16:uniqueId val="{00000011-3385-384D-B689-B11F2597C0A0}"/>
              </c:ext>
            </c:extLst>
          </c:dPt>
          <c:dPt>
            <c:idx val="9"/>
            <c:bubble3D val="0"/>
            <c:spPr>
              <a:noFill/>
              <a:ln w="9525">
                <a:noFill/>
              </a:ln>
              <a:effectLst/>
            </c:spPr>
            <c:extLst>
              <c:ext xmlns:c16="http://schemas.microsoft.com/office/drawing/2014/chart" uri="{C3380CC4-5D6E-409C-BE32-E72D297353CC}">
                <c16:uniqueId val="{00000013-3385-384D-B689-B11F2597C0A0}"/>
              </c:ext>
            </c:extLst>
          </c:dPt>
          <c:dPt>
            <c:idx val="10"/>
            <c:bubble3D val="0"/>
            <c:spPr>
              <a:noFill/>
              <a:ln w="9525">
                <a:noFill/>
              </a:ln>
              <a:effectLst/>
            </c:spPr>
            <c:extLst>
              <c:ext xmlns:c16="http://schemas.microsoft.com/office/drawing/2014/chart" uri="{C3380CC4-5D6E-409C-BE32-E72D297353CC}">
                <c16:uniqueId val="{00000015-3385-384D-B689-B11F2597C0A0}"/>
              </c:ext>
            </c:extLst>
          </c:dPt>
          <c:dPt>
            <c:idx val="11"/>
            <c:bubble3D val="0"/>
            <c:spPr>
              <a:noFill/>
              <a:ln w="9525">
                <a:noFill/>
              </a:ln>
              <a:effectLst/>
            </c:spPr>
            <c:extLst>
              <c:ext xmlns:c16="http://schemas.microsoft.com/office/drawing/2014/chart" uri="{C3380CC4-5D6E-409C-BE32-E72D297353CC}">
                <c16:uniqueId val="{00000017-3385-384D-B689-B11F2597C0A0}"/>
              </c:ext>
            </c:extLst>
          </c:dPt>
          <c:dPt>
            <c:idx val="12"/>
            <c:bubble3D val="0"/>
            <c:spPr>
              <a:noFill/>
              <a:ln w="9525">
                <a:noFill/>
              </a:ln>
              <a:effectLst/>
            </c:spPr>
            <c:extLst>
              <c:ext xmlns:c16="http://schemas.microsoft.com/office/drawing/2014/chart" uri="{C3380CC4-5D6E-409C-BE32-E72D297353CC}">
                <c16:uniqueId val="{00000019-3385-384D-B689-B11F2597C0A0}"/>
              </c:ext>
            </c:extLst>
          </c:dPt>
          <c:dLbls>
            <c:dLbl>
              <c:idx val="0"/>
              <c:layout>
                <c:manualLayout>
                  <c:x val="-0.2382339509523296"/>
                  <c:y val="0.10004547032187068"/>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8B3E1DE6-4D5A-4449-ADBA-7FD06F00CC63}"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85-384D-B689-B11F2597C0A0}"/>
                </c:ext>
              </c:extLst>
            </c:dLbl>
            <c:dLbl>
              <c:idx val="1"/>
              <c:layout>
                <c:manualLayout>
                  <c:x val="-4.4984938294900904E-2"/>
                  <c:y val="-0.29719456185712645"/>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9EF56377-1670-DB49-BF27-A81178D31D86}"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385-384D-B689-B11F2597C0A0}"/>
                </c:ext>
              </c:extLst>
            </c:dLbl>
            <c:dLbl>
              <c:idx val="2"/>
              <c:layout>
                <c:manualLayout>
                  <c:x val="0.13177781213711184"/>
                  <c:y val="-9.1621891403956726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fld id="{7D879948-A6B2-0C4E-9803-9885D4E93A03}" type="VALUE">
                      <a:rPr lang="en-US" sz="1000" smtClean="0">
                        <a:solidFill>
                          <a:schemeClr val="tx1"/>
                        </a:solidFill>
                      </a:rPr>
                      <a:pPr>
                        <a:defRPr sz="1000">
                          <a:solidFill>
                            <a:schemeClr val="tx1"/>
                          </a:solidFill>
                        </a:defRPr>
                      </a:pPr>
                      <a:t>[VALUE]</a:t>
                    </a:fld>
                    <a:r>
                      <a:rPr lang="en-US" sz="1000" dirty="0">
                        <a:solidFill>
                          <a:schemeClr val="tx1"/>
                        </a:solidFill>
                      </a:rPr>
                      <a:t>%</a:t>
                    </a:r>
                  </a:p>
                </c:rich>
              </c:tx>
              <c:spPr>
                <a:solidFill>
                  <a:schemeClr val="accent3">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385-384D-B689-B11F2597C0A0}"/>
                </c:ext>
              </c:extLst>
            </c:dLbl>
            <c:dLbl>
              <c:idx val="3"/>
              <c:layout>
                <c:manualLayout>
                  <c:x val="4.5559640011436635E-2"/>
                  <c:y val="-0.1517815487353062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accent4"/>
                        </a:solidFill>
                        <a:latin typeface="+mn-lt"/>
                        <a:ea typeface="+mn-ea"/>
                        <a:cs typeface="+mn-cs"/>
                      </a:defRPr>
                    </a:pPr>
                    <a:fld id="{E882CA0F-A1F5-1448-A573-5CFEB47A7923}" type="VALUE">
                      <a:rPr lang="en-US" sz="1000" smtClean="0">
                        <a:solidFill>
                          <a:schemeClr val="accent4"/>
                        </a:solidFill>
                      </a:rPr>
                      <a:pPr>
                        <a:defRPr sz="1000">
                          <a:solidFill>
                            <a:schemeClr val="accent4"/>
                          </a:solidFill>
                        </a:defRPr>
                      </a:pPr>
                      <a:t>[VALUE]</a:t>
                    </a:fld>
                    <a:r>
                      <a:rPr lang="en-US" sz="1000" dirty="0">
                        <a:solidFill>
                          <a:schemeClr val="accent4"/>
                        </a:solidFill>
                      </a:rPr>
                      <a:t>%</a:t>
                    </a:r>
                  </a:p>
                </c:rich>
              </c:tx>
              <c:spPr>
                <a:solidFill>
                  <a:schemeClr val="accent4">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4"/>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385-384D-B689-B11F2597C0A0}"/>
                </c:ext>
              </c:extLst>
            </c:dLbl>
            <c:dLbl>
              <c:idx val="4"/>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D660F01E-4680-4845-AA8D-CC6EE7EA6B66}"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385-384D-B689-B11F2597C0A0}"/>
                </c:ext>
              </c:extLst>
            </c:dLbl>
            <c:dLbl>
              <c:idx val="5"/>
              <c:tx>
                <c:rich>
                  <a:bodyPr/>
                  <a:lstStyle/>
                  <a:p>
                    <a:fld id="{750F4295-AAB2-1140-A9B8-D1A712A0119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385-384D-B689-B11F2597C0A0}"/>
                </c:ext>
              </c:extLst>
            </c:dLbl>
            <c:dLbl>
              <c:idx val="6"/>
              <c:delete val="1"/>
              <c:extLst>
                <c:ext xmlns:c15="http://schemas.microsoft.com/office/drawing/2012/chart" uri="{CE6537A1-D6FC-4f65-9D91-7224C49458BB}"/>
                <c:ext xmlns:c16="http://schemas.microsoft.com/office/drawing/2014/chart" uri="{C3380CC4-5D6E-409C-BE32-E72D297353CC}">
                  <c16:uniqueId val="{0000000D-3385-384D-B689-B11F2597C0A0}"/>
                </c:ext>
              </c:extLst>
            </c:dLbl>
            <c:dLbl>
              <c:idx val="7"/>
              <c:delete val="1"/>
              <c:extLst>
                <c:ext xmlns:c15="http://schemas.microsoft.com/office/drawing/2012/chart" uri="{CE6537A1-D6FC-4f65-9D91-7224C49458BB}"/>
                <c:ext xmlns:c16="http://schemas.microsoft.com/office/drawing/2014/chart" uri="{C3380CC4-5D6E-409C-BE32-E72D297353CC}">
                  <c16:uniqueId val="{0000000F-3385-384D-B689-B11F2597C0A0}"/>
                </c:ext>
              </c:extLst>
            </c:dLbl>
            <c:dLbl>
              <c:idx val="8"/>
              <c:delete val="1"/>
              <c:extLst>
                <c:ext xmlns:c15="http://schemas.microsoft.com/office/drawing/2012/chart" uri="{CE6537A1-D6FC-4f65-9D91-7224C49458BB}"/>
                <c:ext xmlns:c16="http://schemas.microsoft.com/office/drawing/2014/chart" uri="{C3380CC4-5D6E-409C-BE32-E72D297353CC}">
                  <c16:uniqueId val="{00000011-3385-384D-B689-B11F2597C0A0}"/>
                </c:ext>
              </c:extLst>
            </c:dLbl>
            <c:dLbl>
              <c:idx val="9"/>
              <c:delete val="1"/>
              <c:extLst>
                <c:ext xmlns:c15="http://schemas.microsoft.com/office/drawing/2012/chart" uri="{CE6537A1-D6FC-4f65-9D91-7224C49458BB}"/>
                <c:ext xmlns:c16="http://schemas.microsoft.com/office/drawing/2014/chart" uri="{C3380CC4-5D6E-409C-BE32-E72D297353CC}">
                  <c16:uniqueId val="{00000013-3385-384D-B689-B11F2597C0A0}"/>
                </c:ext>
              </c:extLst>
            </c:dLbl>
            <c:dLbl>
              <c:idx val="10"/>
              <c:delete val="1"/>
              <c:extLst>
                <c:ext xmlns:c15="http://schemas.microsoft.com/office/drawing/2012/chart" uri="{CE6537A1-D6FC-4f65-9D91-7224C49458BB}"/>
                <c:ext xmlns:c16="http://schemas.microsoft.com/office/drawing/2014/chart" uri="{C3380CC4-5D6E-409C-BE32-E72D297353CC}">
                  <c16:uniqueId val="{00000015-3385-384D-B689-B11F2597C0A0}"/>
                </c:ext>
              </c:extLst>
            </c:dLbl>
            <c:dLbl>
              <c:idx val="11"/>
              <c:delete val="1"/>
              <c:extLst>
                <c:ext xmlns:c15="http://schemas.microsoft.com/office/drawing/2012/chart" uri="{CE6537A1-D6FC-4f65-9D91-7224C49458BB}"/>
                <c:ext xmlns:c16="http://schemas.microsoft.com/office/drawing/2014/chart" uri="{C3380CC4-5D6E-409C-BE32-E72D297353CC}">
                  <c16:uniqueId val="{00000017-3385-384D-B689-B11F2597C0A0}"/>
                </c:ext>
              </c:extLst>
            </c:dLbl>
            <c:dLbl>
              <c:idx val="12"/>
              <c:delete val="1"/>
              <c:extLst>
                <c:ext xmlns:c15="http://schemas.microsoft.com/office/drawing/2012/chart" uri="{CE6537A1-D6FC-4f65-9D91-7224C49458BB}"/>
                <c:ext xmlns:c16="http://schemas.microsoft.com/office/drawing/2014/chart" uri="{C3380CC4-5D6E-409C-BE32-E72D297353CC}">
                  <c16:uniqueId val="{00000019-3385-384D-B689-B11F2597C0A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4"/>
                <c:pt idx="0">
                  <c:v>1st Qtr</c:v>
                </c:pt>
                <c:pt idx="1">
                  <c:v>2nd Qtr</c:v>
                </c:pt>
                <c:pt idx="2">
                  <c:v>3rd Qtr</c:v>
                </c:pt>
                <c:pt idx="3">
                  <c:v>4th Qtr</c:v>
                </c:pt>
              </c:strCache>
            </c:strRef>
          </c:cat>
          <c:val>
            <c:numRef>
              <c:f>Sheet1!$B$2:$B$14</c:f>
              <c:numCache>
                <c:formatCode>General</c:formatCode>
                <c:ptCount val="13"/>
                <c:pt idx="0">
                  <c:v>39.799999999999997</c:v>
                </c:pt>
                <c:pt idx="1">
                  <c:v>16.3</c:v>
                </c:pt>
                <c:pt idx="2">
                  <c:v>1.3</c:v>
                </c:pt>
                <c:pt idx="3">
                  <c:v>1.6</c:v>
                </c:pt>
                <c:pt idx="4">
                  <c:v>15</c:v>
                </c:pt>
                <c:pt idx="5">
                  <c:v>10.3</c:v>
                </c:pt>
                <c:pt idx="6">
                  <c:v>3.8</c:v>
                </c:pt>
                <c:pt idx="7">
                  <c:v>3</c:v>
                </c:pt>
                <c:pt idx="8">
                  <c:v>2.6</c:v>
                </c:pt>
                <c:pt idx="9">
                  <c:v>2.2999999999999998</c:v>
                </c:pt>
                <c:pt idx="10">
                  <c:v>2.1</c:v>
                </c:pt>
                <c:pt idx="11">
                  <c:v>1.7</c:v>
                </c:pt>
                <c:pt idx="12">
                  <c:v>0.23</c:v>
                </c:pt>
              </c:numCache>
            </c:numRef>
          </c:val>
          <c:extLst>
            <c:ext xmlns:c16="http://schemas.microsoft.com/office/drawing/2014/chart" uri="{C3380CC4-5D6E-409C-BE32-E72D297353CC}">
              <c16:uniqueId val="{0000001A-3385-384D-B689-B11F2597C0A0}"/>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12/11/2023</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12/11/2023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291687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24</a:t>
            </a:fld>
            <a:endParaRPr lang="fr-FR" altLang="en-US" sz="1200" dirty="0"/>
          </a:p>
        </p:txBody>
      </p:sp>
    </p:spTree>
    <p:extLst>
      <p:ext uri="{BB962C8B-B14F-4D97-AF65-F5344CB8AC3E}">
        <p14:creationId xmlns:p14="http://schemas.microsoft.com/office/powerpoint/2010/main" val="311256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a:p>
        </p:txBody>
      </p:sp>
      <p:sp>
        <p:nvSpPr>
          <p:cNvPr id="21508"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C11CB8-3599-425E-B989-DF424A3D9C8C}" type="slidenum">
              <a:rPr kumimoji="0" lang="es-ES" altLang="es-E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altLang="es-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8380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a:p>
        </p:txBody>
      </p:sp>
      <p:sp>
        <p:nvSpPr>
          <p:cNvPr id="21508"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C11CB8-3599-425E-B989-DF424A3D9C8C}" type="slidenum">
              <a:rPr kumimoji="0" lang="es-ES" altLang="es-E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altLang="es-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7542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a:p>
        </p:txBody>
      </p:sp>
      <p:sp>
        <p:nvSpPr>
          <p:cNvPr id="21508"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C11CB8-3599-425E-B989-DF424A3D9C8C}" type="slidenum">
              <a:rPr kumimoji="0" lang="es-ES" altLang="es-E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altLang="es-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9393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a:p>
        </p:txBody>
      </p:sp>
      <p:sp>
        <p:nvSpPr>
          <p:cNvPr id="21508"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C11CB8-3599-425E-B989-DF424A3D9C8C}" type="slidenum">
              <a:rPr kumimoji="0" lang="es-ES" altLang="es-E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altLang="es-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47869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a:p>
        </p:txBody>
      </p:sp>
      <p:sp>
        <p:nvSpPr>
          <p:cNvPr id="28676"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06CB82-67A6-450B-A41D-2B85A664021A}" type="slidenum">
              <a:rPr kumimoji="0" lang="es-ES" altLang="es-E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altLang="es-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6359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a:p>
        </p:txBody>
      </p:sp>
      <p:sp>
        <p:nvSpPr>
          <p:cNvPr id="28676"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06CB82-67A6-450B-A41D-2B85A664021A}" type="slidenum">
              <a:rPr kumimoji="0" lang="es-ES" altLang="es-E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altLang="es-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9165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8" name="Google Shape;3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954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baseline="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CC1B5-12EC-4FB4-BA1F-D5F3307D44A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672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1.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ntrkconnectinfo" TargetMode="External"/><Relationship Id="rId23" Type="http://schemas.openxmlformats.org/officeDocument/2006/relationships/image" Target="../media/image18.png"/><Relationship Id="rId28" Type="http://schemas.openxmlformats.org/officeDocument/2006/relationships/image" Target="../media/image22.jpg"/><Relationship Id="rId10" Type="http://schemas.openxmlformats.org/officeDocument/2006/relationships/hyperlink" Target="https://www.linkedin.com/company/2847204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hyperlink" Target="https://cor2ed.com/connects/ntrk-connect/"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A7CD98BE-591D-7F02-8272-52F7F93E3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3057109-6C7D-A82F-E6A7-3364690782F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D012B304-72EA-8666-217E-74AFFDC6B2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62BAD7A-4C1B-EC85-6780-B2045B28B78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223ADA9F-04B6-A26D-5838-95448B908E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6" name="Graphic 105">
            <a:extLst>
              <a:ext uri="{FF2B5EF4-FFF2-40B4-BE49-F238E27FC236}">
                <a16:creationId xmlns:a16="http://schemas.microsoft.com/office/drawing/2014/main" id="{A7615075-57AA-C649-B52E-A01CFD86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52592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@NTRK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749827"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759785"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@ntrkconnectinfo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341403" y="6013567"/>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211389"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841834"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01666"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401666"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817212"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82882"/>
            <a:ext cx="28906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341404"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F252FFC7-612C-4E4B-9164-B9925A5E0ED4}"/>
              </a:ext>
            </a:extLst>
          </p:cNvPr>
          <p:cNvSpPr txBox="1"/>
          <p:nvPr userDrawn="1"/>
        </p:nvSpPr>
        <p:spPr>
          <a:xfrm>
            <a:off x="323528" y="4130089"/>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Picture 1" descr="A picture containing text, font, logo, graphics&#10;&#10;Description automatically generated">
            <a:hlinkClick r:id="rId27"/>
            <a:extLst>
              <a:ext uri="{FF2B5EF4-FFF2-40B4-BE49-F238E27FC236}">
                <a16:creationId xmlns:a16="http://schemas.microsoft.com/office/drawing/2014/main" id="{F400ABA1-C4CC-C41A-596B-25D4EF19730E}"/>
              </a:ext>
            </a:extLst>
          </p:cNvPr>
          <p:cNvPicPr>
            <a:picLocks noChangeAspect="1"/>
          </p:cNvPicPr>
          <p:nvPr userDrawn="1"/>
        </p:nvPicPr>
        <p:blipFill>
          <a:blip r:embed="rId28"/>
          <a:stretch>
            <a:fillRect/>
          </a:stretch>
        </p:blipFill>
        <p:spPr>
          <a:xfrm>
            <a:off x="373968" y="4472140"/>
            <a:ext cx="1833600" cy="945696"/>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guide id="4" pos="1317" userDrawn="1">
          <p15:clr>
            <a:srgbClr val="FBAE40"/>
          </p15:clr>
        </p15:guide>
        <p15:guide id="5" orient="horz" pos="2909" userDrawn="1">
          <p15:clr>
            <a:srgbClr val="FBAE40"/>
          </p15:clr>
        </p15:guide>
        <p15:guide id="6" orient="horz" pos="335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CE78E-2022-4702-AA04-2374A73FC86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957257A-D071-4FAD-88D8-0A21CE2F80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1263C-591E-4D3C-A686-B7680BA0956F}"/>
              </a:ext>
            </a:extLst>
          </p:cNvPr>
          <p:cNvSpPr>
            <a:spLocks noGrp="1"/>
          </p:cNvSpPr>
          <p:nvPr>
            <p:ph type="sldNum" sz="quarter" idx="12"/>
          </p:nvPr>
        </p:nvSpPr>
        <p:spPr/>
        <p:txBody>
          <a:bodyPr/>
          <a:lstStyle/>
          <a:p>
            <a:fld id="{BD78C601-A191-4B83-9BAA-790BA786CE02}" type="slidenum">
              <a:rPr lang="en-US" smtClean="0"/>
              <a:t>‹#›</a:t>
            </a:fld>
            <a:endParaRPr lang="en-US" dirty="0"/>
          </a:p>
        </p:txBody>
      </p:sp>
    </p:spTree>
    <p:extLst>
      <p:ext uri="{BB962C8B-B14F-4D97-AF65-F5344CB8AC3E}">
        <p14:creationId xmlns:p14="http://schemas.microsoft.com/office/powerpoint/2010/main" val="597945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dirty="0"/>
          </a:p>
        </p:txBody>
      </p:sp>
    </p:spTree>
    <p:extLst>
      <p:ext uri="{BB962C8B-B14F-4D97-AF65-F5344CB8AC3E}">
        <p14:creationId xmlns:p14="http://schemas.microsoft.com/office/powerpoint/2010/main" val="411788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7817737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Espace réservé du numéro de diapositive 6">
            <a:extLst>
              <a:ext uri="{FF2B5EF4-FFF2-40B4-BE49-F238E27FC236}">
                <a16:creationId xmlns:a16="http://schemas.microsoft.com/office/drawing/2014/main" id="{E10039EE-0CDB-289D-555F-C15119038EF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24544EF-9462-A8D9-B04B-5333B800A85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826307-9C41-F0BA-D66F-850E45A2C81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5AB751E-7A11-39BA-B970-3360490ACF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7410656F-A160-31A9-012C-04F90613811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113D6136-ABF3-8686-26B2-76FE3905906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8484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4054343-BE11-AE6F-B86E-BC2DB7BDBFA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9787A3AD-99A1-0B3D-9416-299AECA6321E}"/>
              </a:ext>
            </a:extLst>
          </p:cNvPr>
          <p:cNvPicPr>
            <a:picLocks noChangeAspect="1" noChangeArrowheads="1"/>
          </p:cNvPicPr>
          <p:nvPr userDrawn="1"/>
        </p:nvPicPr>
        <p:blipFill>
          <a:blip r:embed="rId20">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62" r:id="rId4"/>
    <p:sldLayoutId id="2147483661" r:id="rId5"/>
    <p:sldLayoutId id="2147483658" r:id="rId6"/>
    <p:sldLayoutId id="2147483652" r:id="rId7"/>
    <p:sldLayoutId id="2147483681"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 id="2147483682" r:id="rId17"/>
    <p:sldLayoutId id="2147483683" r:id="rId18"/>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13093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redondeado 19"/>
          <p:cNvSpPr/>
          <p:nvPr/>
        </p:nvSpPr>
        <p:spPr>
          <a:xfrm>
            <a:off x="4079776" y="1348792"/>
            <a:ext cx="7488773" cy="2368102"/>
          </a:xfrm>
          <a:prstGeom prst="roundRect">
            <a:avLst/>
          </a:prstGeom>
          <a:solidFill>
            <a:schemeClr val="bg1"/>
          </a:solid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grpSp>
        <p:nvGrpSpPr>
          <p:cNvPr id="7" name="Grupo 6"/>
          <p:cNvGrpSpPr/>
          <p:nvPr/>
        </p:nvGrpSpPr>
        <p:grpSpPr>
          <a:xfrm>
            <a:off x="8295383" y="3451659"/>
            <a:ext cx="2864783" cy="1200353"/>
            <a:chOff x="8752574" y="3637835"/>
            <a:chExt cx="2864783" cy="1200353"/>
          </a:xfrm>
        </p:grpSpPr>
        <p:cxnSp>
          <p:nvCxnSpPr>
            <p:cNvPr id="26" name="Conector recto de flecha 25">
              <a:extLst>
                <a:ext uri="{FF2B5EF4-FFF2-40B4-BE49-F238E27FC236}">
                  <a16:creationId xmlns:a16="http://schemas.microsoft.com/office/drawing/2014/main" id="{57415619-D7E5-4527-8522-81049DA2ED15}"/>
                </a:ext>
              </a:extLst>
            </p:cNvPr>
            <p:cNvCxnSpPr>
              <a:cxnSpLocks/>
            </p:cNvCxnSpPr>
            <p:nvPr/>
          </p:nvCxnSpPr>
          <p:spPr>
            <a:xfrm>
              <a:off x="11377327" y="4011096"/>
              <a:ext cx="72390" cy="33147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8E1A0E4F-ECE1-4BAA-8F0A-59067AB747D3}"/>
                </a:ext>
              </a:extLst>
            </p:cNvPr>
            <p:cNvCxnSpPr>
              <a:cxnSpLocks/>
            </p:cNvCxnSpPr>
            <p:nvPr/>
          </p:nvCxnSpPr>
          <p:spPr>
            <a:xfrm>
              <a:off x="11373517" y="4011096"/>
              <a:ext cx="243840" cy="175439"/>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52D47505-ED4D-4DB0-B3F0-3EFAFB45FABF}"/>
                </a:ext>
              </a:extLst>
            </p:cNvPr>
            <p:cNvCxnSpPr>
              <a:cxnSpLocks/>
            </p:cNvCxnSpPr>
            <p:nvPr/>
          </p:nvCxnSpPr>
          <p:spPr>
            <a:xfrm>
              <a:off x="10087789" y="3637835"/>
              <a:ext cx="72390" cy="33147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F966AD61-3952-45A5-9C60-806AD43BDE02}"/>
                </a:ext>
              </a:extLst>
            </p:cNvPr>
            <p:cNvCxnSpPr>
              <a:cxnSpLocks/>
            </p:cNvCxnSpPr>
            <p:nvPr/>
          </p:nvCxnSpPr>
          <p:spPr>
            <a:xfrm>
              <a:off x="10083979" y="3637835"/>
              <a:ext cx="243840" cy="175439"/>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C7EF6FED-B465-4C58-84D3-200F23C0DFB6}"/>
                </a:ext>
              </a:extLst>
            </p:cNvPr>
            <p:cNvCxnSpPr>
              <a:cxnSpLocks/>
            </p:cNvCxnSpPr>
            <p:nvPr/>
          </p:nvCxnSpPr>
          <p:spPr>
            <a:xfrm flipH="1">
              <a:off x="8752574" y="4538100"/>
              <a:ext cx="261293" cy="165736"/>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FAB971CF-24A8-4D93-8837-6E54BC48F8E2}"/>
                </a:ext>
              </a:extLst>
            </p:cNvPr>
            <p:cNvCxnSpPr>
              <a:cxnSpLocks/>
            </p:cNvCxnSpPr>
            <p:nvPr/>
          </p:nvCxnSpPr>
          <p:spPr>
            <a:xfrm flipH="1">
              <a:off x="8870886" y="4538100"/>
              <a:ext cx="142981" cy="300088"/>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Rectángulo redondeado 34"/>
          <p:cNvSpPr/>
          <p:nvPr/>
        </p:nvSpPr>
        <p:spPr>
          <a:xfrm>
            <a:off x="323858" y="1832220"/>
            <a:ext cx="3614229" cy="4280918"/>
          </a:xfrm>
          <a:prstGeom prst="roundRect">
            <a:avLst/>
          </a:prstGeom>
          <a:no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37" name="CuadroTexto 7">
            <a:extLst>
              <a:ext uri="{FF2B5EF4-FFF2-40B4-BE49-F238E27FC236}">
                <a16:creationId xmlns:a16="http://schemas.microsoft.com/office/drawing/2014/main" id="{44BD147F-C564-1F23-DD3C-37AEAD8C4958}"/>
              </a:ext>
            </a:extLst>
          </p:cNvPr>
          <p:cNvSpPr txBox="1"/>
          <p:nvPr/>
        </p:nvSpPr>
        <p:spPr>
          <a:xfrm>
            <a:off x="4151785" y="1556792"/>
            <a:ext cx="316835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sym typeface="Arial"/>
              </a:rPr>
              <a:t>Fluorescence</a:t>
            </a:r>
            <a:r>
              <a:rPr kumimoji="0" lang="en-GB" sz="2200" b="1" i="0" u="none" strike="noStrike" kern="1200" cap="none" spc="0" normalizeH="0" dirty="0">
                <a:ln>
                  <a:noFill/>
                </a:ln>
                <a:solidFill>
                  <a:schemeClr val="accent1"/>
                </a:solidFill>
                <a:effectLst/>
                <a:uLnTx/>
                <a:uFillTx/>
                <a:latin typeface="Arial" panose="020B0604020202020204" pitchFamily="34" charset="0"/>
                <a:cs typeface="Arial" panose="020B0604020202020204" pitchFamily="34" charset="0"/>
                <a:sym typeface="Arial"/>
              </a:rPr>
              <a:t> </a:t>
            </a:r>
            <a:r>
              <a:rPr kumimoji="0" lang="en-GB" sz="2200" b="1" i="1" u="none" strike="noStrike" kern="1200" cap="none" spc="0" normalizeH="0" dirty="0">
                <a:ln>
                  <a:noFill/>
                </a:ln>
                <a:solidFill>
                  <a:schemeClr val="accent1"/>
                </a:solidFill>
                <a:effectLst/>
                <a:uLnTx/>
                <a:uFillTx/>
                <a:latin typeface="Arial" panose="020B0604020202020204" pitchFamily="34" charset="0"/>
                <a:cs typeface="Arial" panose="020B0604020202020204" pitchFamily="34" charset="0"/>
                <a:sym typeface="Arial"/>
              </a:rPr>
              <a:t>in situ </a:t>
            </a:r>
            <a:r>
              <a:rPr kumimoji="0" lang="en-GB" sz="2200" b="1" i="0" u="none" strike="noStrike" kern="1200" cap="none" spc="0" normalizeH="0" dirty="0">
                <a:ln>
                  <a:noFill/>
                </a:ln>
                <a:solidFill>
                  <a:schemeClr val="accent1"/>
                </a:solidFill>
                <a:effectLst/>
                <a:uLnTx/>
                <a:uFillTx/>
                <a:latin typeface="Arial" panose="020B0604020202020204" pitchFamily="34" charset="0"/>
                <a:cs typeface="Arial" panose="020B0604020202020204" pitchFamily="34" charset="0"/>
                <a:sym typeface="Arial"/>
              </a:rPr>
              <a:t>hybridisation</a:t>
            </a:r>
          </a:p>
          <a:p>
            <a:pPr algn="ctr" defTabSz="914400">
              <a:defRPr/>
            </a:pPr>
            <a:r>
              <a:rPr kumimoji="0" lang="en-GB" sz="2000" b="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Arial"/>
              </a:rPr>
              <a:t>Break-apart pattern</a:t>
            </a:r>
          </a:p>
        </p:txBody>
      </p:sp>
      <p:sp>
        <p:nvSpPr>
          <p:cNvPr id="38" name="CuadroTexto 7">
            <a:extLst>
              <a:ext uri="{FF2B5EF4-FFF2-40B4-BE49-F238E27FC236}">
                <a16:creationId xmlns:a16="http://schemas.microsoft.com/office/drawing/2014/main" id="{44BD147F-C564-1F23-DD3C-37AEAD8C4958}"/>
              </a:ext>
            </a:extLst>
          </p:cNvPr>
          <p:cNvSpPr txBox="1"/>
          <p:nvPr/>
        </p:nvSpPr>
        <p:spPr>
          <a:xfrm>
            <a:off x="268722" y="2099265"/>
            <a:ext cx="377787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sym typeface="Arial"/>
              </a:rPr>
              <a:t>Immunohistochemistry</a:t>
            </a:r>
          </a:p>
          <a:p>
            <a:pPr algn="ctr" defTabSz="914400">
              <a:defRPr/>
            </a:pPr>
            <a:r>
              <a:rPr kumimoji="0" lang="en-GB"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Arial"/>
              </a:rPr>
              <a:t>Cytoplasmic/membranous</a:t>
            </a:r>
          </a:p>
        </p:txBody>
      </p:sp>
      <p:grpSp>
        <p:nvGrpSpPr>
          <p:cNvPr id="39" name="Grupo 38"/>
          <p:cNvGrpSpPr/>
          <p:nvPr/>
        </p:nvGrpSpPr>
        <p:grpSpPr>
          <a:xfrm>
            <a:off x="7417382" y="1485997"/>
            <a:ext cx="3466865" cy="2035948"/>
            <a:chOff x="7970807" y="3228413"/>
            <a:chExt cx="4150993" cy="2619375"/>
          </a:xfrm>
        </p:grpSpPr>
        <p:pic>
          <p:nvPicPr>
            <p:cNvPr id="40" name="Imagen 39">
              <a:extLst>
                <a:ext uri="{FF2B5EF4-FFF2-40B4-BE49-F238E27FC236}">
                  <a16:creationId xmlns:a16="http://schemas.microsoft.com/office/drawing/2014/main" id="{BDFB3ADB-931C-4E7A-A4BE-60B4A2360C8C}"/>
                </a:ext>
              </a:extLst>
            </p:cNvPr>
            <p:cNvPicPr>
              <a:picLocks noChangeAspect="1"/>
            </p:cNvPicPr>
            <p:nvPr/>
          </p:nvPicPr>
          <p:blipFill rotWithShape="1">
            <a:blip r:embed="rId2"/>
            <a:srcRect l="18997"/>
            <a:stretch/>
          </p:blipFill>
          <p:spPr>
            <a:xfrm>
              <a:off x="7970807" y="3228413"/>
              <a:ext cx="4150993" cy="2619375"/>
            </a:xfrm>
            <a:prstGeom prst="rect">
              <a:avLst/>
            </a:prstGeom>
            <a:ln>
              <a:solidFill>
                <a:schemeClr val="accent1"/>
              </a:solidFill>
            </a:ln>
          </p:spPr>
        </p:pic>
        <p:cxnSp>
          <p:nvCxnSpPr>
            <p:cNvPr id="41" name="Conector recto de flecha 40">
              <a:extLst>
                <a:ext uri="{FF2B5EF4-FFF2-40B4-BE49-F238E27FC236}">
                  <a16:creationId xmlns:a16="http://schemas.microsoft.com/office/drawing/2014/main" id="{57415619-D7E5-4527-8522-81049DA2ED15}"/>
                </a:ext>
              </a:extLst>
            </p:cNvPr>
            <p:cNvCxnSpPr>
              <a:cxnSpLocks/>
            </p:cNvCxnSpPr>
            <p:nvPr/>
          </p:nvCxnSpPr>
          <p:spPr>
            <a:xfrm>
              <a:off x="11377327" y="4011096"/>
              <a:ext cx="72390" cy="33147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8E1A0E4F-ECE1-4BAA-8F0A-59067AB747D3}"/>
                </a:ext>
              </a:extLst>
            </p:cNvPr>
            <p:cNvCxnSpPr>
              <a:cxnSpLocks/>
            </p:cNvCxnSpPr>
            <p:nvPr/>
          </p:nvCxnSpPr>
          <p:spPr>
            <a:xfrm>
              <a:off x="11373517" y="4011096"/>
              <a:ext cx="243840" cy="175439"/>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52D47505-ED4D-4DB0-B3F0-3EFAFB45FABF}"/>
                </a:ext>
              </a:extLst>
            </p:cNvPr>
            <p:cNvCxnSpPr>
              <a:cxnSpLocks/>
            </p:cNvCxnSpPr>
            <p:nvPr/>
          </p:nvCxnSpPr>
          <p:spPr>
            <a:xfrm>
              <a:off x="10087789" y="3637835"/>
              <a:ext cx="72390" cy="33147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F966AD61-3952-45A5-9C60-806AD43BDE02}"/>
                </a:ext>
              </a:extLst>
            </p:cNvPr>
            <p:cNvCxnSpPr>
              <a:cxnSpLocks/>
            </p:cNvCxnSpPr>
            <p:nvPr/>
          </p:nvCxnSpPr>
          <p:spPr>
            <a:xfrm>
              <a:off x="10083979" y="3637835"/>
              <a:ext cx="243840" cy="175439"/>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C7EF6FED-B465-4C58-84D3-200F23C0DFB6}"/>
                </a:ext>
              </a:extLst>
            </p:cNvPr>
            <p:cNvCxnSpPr>
              <a:cxnSpLocks/>
            </p:cNvCxnSpPr>
            <p:nvPr/>
          </p:nvCxnSpPr>
          <p:spPr>
            <a:xfrm flipH="1">
              <a:off x="8752574" y="4538100"/>
              <a:ext cx="261293" cy="165736"/>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FAB971CF-24A8-4D93-8837-6E54BC48F8E2}"/>
                </a:ext>
              </a:extLst>
            </p:cNvPr>
            <p:cNvCxnSpPr>
              <a:cxnSpLocks/>
            </p:cNvCxnSpPr>
            <p:nvPr/>
          </p:nvCxnSpPr>
          <p:spPr>
            <a:xfrm flipH="1">
              <a:off x="8870886" y="4538100"/>
              <a:ext cx="142981" cy="300088"/>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Rectángulo redondeado 47"/>
          <p:cNvSpPr/>
          <p:nvPr/>
        </p:nvSpPr>
        <p:spPr>
          <a:xfrm>
            <a:off x="4082277" y="3910884"/>
            <a:ext cx="7486331" cy="2360520"/>
          </a:xfrm>
          <a:prstGeom prst="roundRect">
            <a:avLst/>
          </a:prstGeom>
          <a:solidFill>
            <a:schemeClr val="bg1"/>
          </a:solid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grpSp>
        <p:nvGrpSpPr>
          <p:cNvPr id="49" name="Grupo 48"/>
          <p:cNvGrpSpPr/>
          <p:nvPr/>
        </p:nvGrpSpPr>
        <p:grpSpPr>
          <a:xfrm>
            <a:off x="6528048" y="4049773"/>
            <a:ext cx="4925682" cy="2251341"/>
            <a:chOff x="-203762" y="3549163"/>
            <a:chExt cx="7307546" cy="2406196"/>
          </a:xfrm>
        </p:grpSpPr>
        <p:pic>
          <p:nvPicPr>
            <p:cNvPr id="50" name="Imagen 49"/>
            <p:cNvPicPr>
              <a:picLocks noChangeAspect="1"/>
            </p:cNvPicPr>
            <p:nvPr/>
          </p:nvPicPr>
          <p:blipFill rotWithShape="1">
            <a:blip r:embed="rId3"/>
            <a:srcRect b="7253"/>
            <a:stretch/>
          </p:blipFill>
          <p:spPr>
            <a:xfrm>
              <a:off x="-203762" y="3549163"/>
              <a:ext cx="7242137" cy="1988138"/>
            </a:xfrm>
            <a:prstGeom prst="rect">
              <a:avLst/>
            </a:prstGeom>
          </p:spPr>
        </p:pic>
        <p:sp>
          <p:nvSpPr>
            <p:cNvPr id="51" name="CuadroTexto 7">
              <a:extLst>
                <a:ext uri="{FF2B5EF4-FFF2-40B4-BE49-F238E27FC236}">
                  <a16:creationId xmlns:a16="http://schemas.microsoft.com/office/drawing/2014/main" id="{44BD147F-C564-1F23-DD3C-37AEAD8C4958}"/>
                </a:ext>
              </a:extLst>
            </p:cNvPr>
            <p:cNvSpPr txBox="1"/>
            <p:nvPr/>
          </p:nvSpPr>
          <p:spPr>
            <a:xfrm>
              <a:off x="3370228" y="5461939"/>
              <a:ext cx="3733556" cy="4934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sym typeface="Arial"/>
                </a:rPr>
                <a:t>NTRK1</a:t>
              </a:r>
            </a:p>
          </p:txBody>
        </p:sp>
        <p:sp>
          <p:nvSpPr>
            <p:cNvPr id="52" name="CuadroTexto 7">
              <a:extLst>
                <a:ext uri="{FF2B5EF4-FFF2-40B4-BE49-F238E27FC236}">
                  <a16:creationId xmlns:a16="http://schemas.microsoft.com/office/drawing/2014/main" id="{44BD147F-C564-1F23-DD3C-37AEAD8C4958}"/>
                </a:ext>
              </a:extLst>
            </p:cNvPr>
            <p:cNvSpPr txBox="1"/>
            <p:nvPr/>
          </p:nvSpPr>
          <p:spPr>
            <a:xfrm>
              <a:off x="-146066" y="5262867"/>
              <a:ext cx="3733556" cy="4934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sym typeface="Arial"/>
                </a:rPr>
                <a:t>TPM3</a:t>
              </a:r>
            </a:p>
          </p:txBody>
        </p:sp>
      </p:grpSp>
      <p:sp>
        <p:nvSpPr>
          <p:cNvPr id="53" name="CuadroTexto 7">
            <a:extLst>
              <a:ext uri="{FF2B5EF4-FFF2-40B4-BE49-F238E27FC236}">
                <a16:creationId xmlns:a16="http://schemas.microsoft.com/office/drawing/2014/main" id="{44BD147F-C564-1F23-DD3C-37AEAD8C4958}"/>
              </a:ext>
            </a:extLst>
          </p:cNvPr>
          <p:cNvSpPr txBox="1"/>
          <p:nvPr/>
        </p:nvSpPr>
        <p:spPr>
          <a:xfrm>
            <a:off x="4029536" y="4077072"/>
            <a:ext cx="264252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sym typeface="Arial"/>
              </a:rPr>
              <a:t>Next</a:t>
            </a:r>
            <a:r>
              <a:rPr kumimoji="0" lang="en-GB" sz="2200" b="1" i="0" u="none" strike="noStrike" kern="1200" cap="none" spc="0" normalizeH="0" dirty="0">
                <a:ln>
                  <a:noFill/>
                </a:ln>
                <a:solidFill>
                  <a:schemeClr val="accent1"/>
                </a:solidFill>
                <a:effectLst/>
                <a:uLnTx/>
                <a:uFillTx/>
                <a:latin typeface="Arial" panose="020B0604020202020204" pitchFamily="34" charset="0"/>
                <a:cs typeface="Arial" panose="020B0604020202020204" pitchFamily="34" charset="0"/>
                <a:sym typeface="Arial"/>
              </a:rPr>
              <a:t> generation sequencing</a:t>
            </a:r>
            <a:endParaRPr kumimoji="0" lang="en-GB" sz="22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sym typeface="Arial"/>
            </a:endParaRPr>
          </a:p>
        </p:txBody>
      </p:sp>
      <p:pic>
        <p:nvPicPr>
          <p:cNvPr id="4" name="Imagen 3"/>
          <p:cNvPicPr>
            <a:picLocks noChangeAspect="1"/>
          </p:cNvPicPr>
          <p:nvPr/>
        </p:nvPicPr>
        <p:blipFill>
          <a:blip r:embed="rId4"/>
          <a:stretch>
            <a:fillRect/>
          </a:stretch>
        </p:blipFill>
        <p:spPr>
          <a:xfrm>
            <a:off x="683583" y="3633771"/>
            <a:ext cx="2663311" cy="2063945"/>
          </a:xfrm>
          <a:prstGeom prst="rect">
            <a:avLst/>
          </a:prstGeom>
          <a:ln>
            <a:solidFill>
              <a:schemeClr val="accent1"/>
            </a:solidFill>
          </a:ln>
        </p:spPr>
      </p:pic>
      <p:sp>
        <p:nvSpPr>
          <p:cNvPr id="3" name="Title 2">
            <a:extLst>
              <a:ext uri="{FF2B5EF4-FFF2-40B4-BE49-F238E27FC236}">
                <a16:creationId xmlns:a16="http://schemas.microsoft.com/office/drawing/2014/main" id="{D495DDA6-39CE-9DDE-395A-6BE245F44700}"/>
              </a:ext>
            </a:extLst>
          </p:cNvPr>
          <p:cNvSpPr>
            <a:spLocks noGrp="1"/>
          </p:cNvSpPr>
          <p:nvPr>
            <p:ph type="title"/>
          </p:nvPr>
        </p:nvSpPr>
        <p:spPr>
          <a:xfrm>
            <a:off x="619201" y="259200"/>
            <a:ext cx="10963199" cy="864000"/>
          </a:xfrm>
        </p:spPr>
        <p:txBody>
          <a:bodyPr>
            <a:normAutofit/>
          </a:bodyPr>
          <a:lstStyle/>
          <a:p>
            <a:r>
              <a:rPr lang="en-GB" dirty="0"/>
              <a:t>How can we identify fusions?</a:t>
            </a:r>
          </a:p>
        </p:txBody>
      </p:sp>
      <p:sp>
        <p:nvSpPr>
          <p:cNvPr id="2" name="Slide Number Placeholder 1">
            <a:extLst>
              <a:ext uri="{FF2B5EF4-FFF2-40B4-BE49-F238E27FC236}">
                <a16:creationId xmlns:a16="http://schemas.microsoft.com/office/drawing/2014/main" id="{C87C9920-5169-E1DA-F7B2-42784C6FBDE3}"/>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10</a:t>
            </a:fld>
            <a:endParaRPr lang="en-GB" dirty="0"/>
          </a:p>
        </p:txBody>
      </p:sp>
      <p:sp>
        <p:nvSpPr>
          <p:cNvPr id="6" name="Content Placeholder 5">
            <a:extLst>
              <a:ext uri="{FF2B5EF4-FFF2-40B4-BE49-F238E27FC236}">
                <a16:creationId xmlns:a16="http://schemas.microsoft.com/office/drawing/2014/main" id="{A354E9AF-5E8C-F54B-E72F-DCDE59AD0801}"/>
              </a:ext>
            </a:extLst>
          </p:cNvPr>
          <p:cNvSpPr>
            <a:spLocks noGrp="1"/>
          </p:cNvSpPr>
          <p:nvPr>
            <p:ph sz="quarter" idx="15"/>
          </p:nvPr>
        </p:nvSpPr>
        <p:spPr>
          <a:xfrm>
            <a:off x="620183" y="6356351"/>
            <a:ext cx="10180339" cy="365125"/>
          </a:xfrm>
        </p:spPr>
        <p:txBody>
          <a:bodyPr anchor="b"/>
          <a:lstStyle/>
          <a:p>
            <a:r>
              <a:rPr lang="en-GB" dirty="0">
                <a:solidFill>
                  <a:schemeClr val="tx2"/>
                </a:solidFill>
              </a:rPr>
              <a:t>NTRK1, neurotrophic tyrosine receptor kinase 1; TPM3, tropomyosin 3</a:t>
            </a:r>
          </a:p>
          <a:p>
            <a:r>
              <a:rPr lang="en-GB" dirty="0"/>
              <a:t>Images provided by Dr </a:t>
            </a:r>
            <a:r>
              <a:rPr lang="en-GB" altLang="es-ES" dirty="0"/>
              <a:t>Fernando Lopez-Rios</a:t>
            </a:r>
            <a:endParaRPr lang="en-GB" dirty="0"/>
          </a:p>
        </p:txBody>
      </p:sp>
    </p:spTree>
    <p:extLst>
      <p:ext uri="{BB962C8B-B14F-4D97-AF65-F5344CB8AC3E}">
        <p14:creationId xmlns:p14="http://schemas.microsoft.com/office/powerpoint/2010/main" val="5294455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2D79F-F08F-55E6-D999-75FE179ACB73}"/>
              </a:ext>
            </a:extLst>
          </p:cNvPr>
          <p:cNvSpPr>
            <a:spLocks noGrp="1"/>
          </p:cNvSpPr>
          <p:nvPr>
            <p:ph type="title"/>
          </p:nvPr>
        </p:nvSpPr>
        <p:spPr>
          <a:xfrm>
            <a:off x="619201" y="259200"/>
            <a:ext cx="10963199" cy="864000"/>
          </a:xfrm>
        </p:spPr>
        <p:txBody>
          <a:bodyPr/>
          <a:lstStyle/>
          <a:p>
            <a:r>
              <a:rPr lang="en-GB" altLang="en-US" dirty="0"/>
              <a:t>Immunohistochemistry (IHC)</a:t>
            </a:r>
            <a:endParaRPr lang="en-GB" dirty="0"/>
          </a:p>
        </p:txBody>
      </p:sp>
      <p:graphicFrame>
        <p:nvGraphicFramePr>
          <p:cNvPr id="7" name="Content Placeholder 6">
            <a:extLst>
              <a:ext uri="{FF2B5EF4-FFF2-40B4-BE49-F238E27FC236}">
                <a16:creationId xmlns:a16="http://schemas.microsoft.com/office/drawing/2014/main" id="{3685B037-E2EC-7B2B-84BE-E33AB43A4D10}"/>
              </a:ext>
            </a:extLst>
          </p:cNvPr>
          <p:cNvGraphicFramePr>
            <a:graphicFrameLocks noGrp="1"/>
          </p:cNvGraphicFramePr>
          <p:nvPr>
            <p:ph sz="quarter" idx="14"/>
            <p:extLst>
              <p:ext uri="{D42A27DB-BD31-4B8C-83A1-F6EECF244321}">
                <p14:modId xmlns:p14="http://schemas.microsoft.com/office/powerpoint/2010/main" val="2974819867"/>
              </p:ext>
            </p:extLst>
          </p:nvPr>
        </p:nvGraphicFramePr>
        <p:xfrm>
          <a:off x="620712" y="1425575"/>
          <a:ext cx="6483400" cy="4282440"/>
        </p:xfrm>
        <a:graphic>
          <a:graphicData uri="http://schemas.openxmlformats.org/drawingml/2006/table">
            <a:tbl>
              <a:tblPr firstCol="1" bandRow="1">
                <a:tableStyleId>{5C22544A-7EE6-4342-B048-85BDC9FD1C3A}</a:tableStyleId>
              </a:tblPr>
              <a:tblGrid>
                <a:gridCol w="2450952">
                  <a:extLst>
                    <a:ext uri="{9D8B030D-6E8A-4147-A177-3AD203B41FA5}">
                      <a16:colId xmlns:a16="http://schemas.microsoft.com/office/drawing/2014/main" val="3303647221"/>
                    </a:ext>
                  </a:extLst>
                </a:gridCol>
                <a:gridCol w="4032448">
                  <a:extLst>
                    <a:ext uri="{9D8B030D-6E8A-4147-A177-3AD203B41FA5}">
                      <a16:colId xmlns:a16="http://schemas.microsoft.com/office/drawing/2014/main" val="1286736760"/>
                    </a:ext>
                  </a:extLst>
                </a:gridCol>
              </a:tblGrid>
              <a:tr h="370840">
                <a:tc gridSpan="2">
                  <a:txBody>
                    <a:bodyPr/>
                    <a:lstStyle/>
                    <a:p>
                      <a:r>
                        <a:rPr lang="en-US" sz="2200" dirty="0">
                          <a:latin typeface="Arial" panose="020B0604020202020204" pitchFamily="34" charset="0"/>
                          <a:cs typeface="Arial" panose="020B0604020202020204" pitchFamily="34" charset="0"/>
                        </a:rPr>
                        <a:t>Immunohistochemistry</a:t>
                      </a:r>
                    </a:p>
                  </a:txBody>
                  <a:tcPr/>
                </a:tc>
                <a:tc hMerge="1">
                  <a:txBody>
                    <a:bodyPr/>
                    <a:lstStyle/>
                    <a:p>
                      <a:endParaRPr lang="en-US" sz="22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6562567"/>
                  </a:ext>
                </a:extLst>
              </a:tr>
              <a:tr h="370840">
                <a:tc>
                  <a:txBody>
                    <a:bodyPr/>
                    <a:lstStyle/>
                    <a:p>
                      <a:r>
                        <a:rPr lang="en-US" sz="2200" dirty="0">
                          <a:latin typeface="Arial" panose="020B0604020202020204" pitchFamily="34" charset="0"/>
                          <a:cs typeface="Arial" panose="020B0604020202020204" pitchFamily="34" charset="0"/>
                        </a:rPr>
                        <a:t>Gene fusions detected</a:t>
                      </a:r>
                    </a:p>
                  </a:txBody>
                  <a:tcPr/>
                </a:tc>
                <a:tc>
                  <a:txBody>
                    <a:bodyPr/>
                    <a:lstStyle/>
                    <a:p>
                      <a:r>
                        <a:rPr lang="en-US" sz="2200" i="1" dirty="0">
                          <a:latin typeface="Arial" panose="020B0604020202020204" pitchFamily="34" charset="0"/>
                          <a:cs typeface="Arial" panose="020B0604020202020204" pitchFamily="34" charset="0"/>
                        </a:rPr>
                        <a:t>ALK, ROS1, NTRK</a:t>
                      </a:r>
                    </a:p>
                  </a:txBody>
                  <a:tcPr/>
                </a:tc>
                <a:extLst>
                  <a:ext uri="{0D108BD9-81ED-4DB2-BD59-A6C34878D82A}">
                    <a16:rowId xmlns:a16="http://schemas.microsoft.com/office/drawing/2014/main" val="1289596876"/>
                  </a:ext>
                </a:extLst>
              </a:tr>
              <a:tr h="370840">
                <a:tc>
                  <a:txBody>
                    <a:bodyPr/>
                    <a:lstStyle/>
                    <a:p>
                      <a:r>
                        <a:rPr lang="en-US" sz="2200" dirty="0">
                          <a:latin typeface="Arial" panose="020B0604020202020204" pitchFamily="34" charset="0"/>
                          <a:cs typeface="Arial" panose="020B0604020202020204" pitchFamily="34" charset="0"/>
                        </a:rPr>
                        <a:t>Advantages</a:t>
                      </a:r>
                    </a:p>
                  </a:txBody>
                  <a:tcPr/>
                </a:tc>
                <a:tc>
                  <a:txBody>
                    <a:bodyPr/>
                    <a:lstStyle/>
                    <a:p>
                      <a:pPr marL="0" marR="0" lvl="0" indent="0" algn="l" defTabSz="912813" rtl="0" eaLnBrk="1" fontAlgn="base" latinLnBrk="0" hangingPunct="1">
                        <a:lnSpc>
                          <a:spcPct val="100000"/>
                        </a:lnSpc>
                        <a:spcBef>
                          <a:spcPct val="0"/>
                        </a:spcBef>
                        <a:spcAft>
                          <a:spcPts val="600"/>
                        </a:spcAft>
                        <a:buClr>
                          <a:schemeClr val="tx2"/>
                        </a:buClr>
                        <a:buSzTx/>
                        <a:buFont typeface="Arial" pitchFamily="34" charset="0"/>
                        <a:buNone/>
                        <a:tabLst/>
                      </a:pPr>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Low input material</a:t>
                      </a:r>
                    </a:p>
                    <a:p>
                      <a:pPr marL="0" marR="0" lvl="0" indent="0" algn="l" defTabSz="912813" rtl="0" eaLnBrk="1" fontAlgn="base" latinLnBrk="0" hangingPunct="1">
                        <a:lnSpc>
                          <a:spcPct val="100000"/>
                        </a:lnSpc>
                        <a:spcBef>
                          <a:spcPct val="0"/>
                        </a:spcBef>
                        <a:spcAft>
                          <a:spcPts val="600"/>
                        </a:spcAft>
                        <a:buClr>
                          <a:schemeClr val="tx2"/>
                        </a:buClr>
                        <a:buSzTx/>
                        <a:buFont typeface="Arial" pitchFamily="34" charset="0"/>
                        <a:buNone/>
                        <a:tabLst/>
                      </a:pPr>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Short turnaround time</a:t>
                      </a:r>
                    </a:p>
                    <a:p>
                      <a:pPr marL="0" marR="0" lvl="0" indent="0" algn="l" defTabSz="912813" rtl="0" eaLnBrk="1" fontAlgn="base" latinLnBrk="0" hangingPunct="1">
                        <a:lnSpc>
                          <a:spcPct val="100000"/>
                        </a:lnSpc>
                        <a:spcBef>
                          <a:spcPct val="0"/>
                        </a:spcBef>
                        <a:spcAft>
                          <a:spcPts val="600"/>
                        </a:spcAft>
                        <a:buClrTx/>
                        <a:buSzTx/>
                        <a:buFont typeface="Arial" pitchFamily="34" charset="0"/>
                        <a:buNone/>
                        <a:tabLst/>
                      </a:pPr>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Usually, high sensitivity </a:t>
                      </a:r>
                    </a:p>
                    <a:p>
                      <a:pPr marL="0" marR="0" lvl="0" indent="0" algn="l" defTabSz="912813" rtl="0" eaLnBrk="1" fontAlgn="base" latinLnBrk="0" hangingPunct="1">
                        <a:lnSpc>
                          <a:spcPct val="100000"/>
                        </a:lnSpc>
                        <a:spcBef>
                          <a:spcPct val="0"/>
                        </a:spcBef>
                        <a:spcAft>
                          <a:spcPts val="600"/>
                        </a:spcAft>
                        <a:buClrTx/>
                        <a:buSzTx/>
                        <a:buFont typeface="Arial" pitchFamily="34" charset="0"/>
                        <a:buNone/>
                        <a:tabLst/>
                      </a:pPr>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Low cost</a:t>
                      </a:r>
                      <a:br>
                        <a:rPr kumimoji="0" lang="fr-FR"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5950248"/>
                  </a:ext>
                </a:extLst>
              </a:tr>
              <a:tr h="370840">
                <a:tc>
                  <a:txBody>
                    <a:bodyPr/>
                    <a:lstStyle/>
                    <a:p>
                      <a:r>
                        <a:rPr lang="en-US" sz="2200" dirty="0">
                          <a:latin typeface="Arial" panose="020B0604020202020204" pitchFamily="34" charset="0"/>
                          <a:cs typeface="Arial" panose="020B0604020202020204" pitchFamily="34" charset="0"/>
                        </a:rPr>
                        <a:t>Challenges</a:t>
                      </a:r>
                    </a:p>
                  </a:txBody>
                  <a:tcPr/>
                </a:tc>
                <a:tc>
                  <a:txBody>
                    <a:bodyPr/>
                    <a:lstStyle/>
                    <a:p>
                      <a:pPr marL="0" marR="0" lvl="0" indent="0" algn="l" defTabSz="912813" rtl="0" eaLnBrk="1" fontAlgn="base" latinLnBrk="0" hangingPunct="1">
                        <a:lnSpc>
                          <a:spcPct val="100000"/>
                        </a:lnSpc>
                        <a:spcBef>
                          <a:spcPct val="0"/>
                        </a:spcBef>
                        <a:spcAft>
                          <a:spcPts val="200"/>
                        </a:spcAft>
                        <a:buClrTx/>
                        <a:buSzTx/>
                        <a:buFont typeface="Arial" pitchFamily="34" charset="0"/>
                        <a:buNone/>
                        <a:tabLst/>
                        <a:defRPr/>
                      </a:pPr>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Specificity (</a:t>
                      </a:r>
                      <a:r>
                        <a:rPr kumimoji="0" lang="en-GB" sz="2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ROS1</a:t>
                      </a:r>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and </a:t>
                      </a:r>
                      <a:r>
                        <a:rPr kumimoji="0" lang="en-GB" sz="2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NTRK </a:t>
                      </a:r>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positivity need to be confirmed by a genomic method)</a:t>
                      </a:r>
                    </a:p>
                  </a:txBody>
                  <a:tcPr/>
                </a:tc>
                <a:extLst>
                  <a:ext uri="{0D108BD9-81ED-4DB2-BD59-A6C34878D82A}">
                    <a16:rowId xmlns:a16="http://schemas.microsoft.com/office/drawing/2014/main" val="1686434631"/>
                  </a:ext>
                </a:extLst>
              </a:tr>
            </a:tbl>
          </a:graphicData>
        </a:graphic>
      </p:graphicFrame>
      <p:sp>
        <p:nvSpPr>
          <p:cNvPr id="4" name="Content Placeholder 3">
            <a:extLst>
              <a:ext uri="{FF2B5EF4-FFF2-40B4-BE49-F238E27FC236}">
                <a16:creationId xmlns:a16="http://schemas.microsoft.com/office/drawing/2014/main" id="{20AD44E6-D6D8-85D6-3AE2-0E10E6054C9E}"/>
              </a:ext>
            </a:extLst>
          </p:cNvPr>
          <p:cNvSpPr>
            <a:spLocks noGrp="1"/>
          </p:cNvSpPr>
          <p:nvPr>
            <p:ph sz="quarter" idx="15"/>
          </p:nvPr>
        </p:nvSpPr>
        <p:spPr>
          <a:xfrm>
            <a:off x="620183" y="6356351"/>
            <a:ext cx="10180339" cy="365125"/>
          </a:xfrm>
        </p:spPr>
        <p:txBody>
          <a:bodyPr/>
          <a:lstStyle/>
          <a:p>
            <a:r>
              <a:rPr lang="en-GB" dirty="0">
                <a:solidFill>
                  <a:schemeClr val="tx2"/>
                </a:solidFill>
              </a:rPr>
              <a:t>ALK, anaplastic lymphoma kinase; NTRK, neurotrophic tyrosine receptor kinase; ROS1, ROS proto-oncogene 1 receptor tyrosine kinase</a:t>
            </a:r>
            <a:endParaRPr lang="en-GB" altLang="es-ES" dirty="0">
              <a:solidFill>
                <a:schemeClr val="tx2"/>
              </a:solidFill>
            </a:endParaRPr>
          </a:p>
        </p:txBody>
      </p:sp>
      <p:sp>
        <p:nvSpPr>
          <p:cNvPr id="13" name="Slide Number Placeholder 12">
            <a:extLst>
              <a:ext uri="{FF2B5EF4-FFF2-40B4-BE49-F238E27FC236}">
                <a16:creationId xmlns:a16="http://schemas.microsoft.com/office/drawing/2014/main" id="{ECB1A069-FC0F-598D-407B-B5A52DD26CD2}"/>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201525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BC1F-CA67-9DC6-7C3F-3C0894115BD9}"/>
              </a:ext>
            </a:extLst>
          </p:cNvPr>
          <p:cNvSpPr>
            <a:spLocks noGrp="1"/>
          </p:cNvSpPr>
          <p:nvPr>
            <p:ph type="title"/>
          </p:nvPr>
        </p:nvSpPr>
        <p:spPr/>
        <p:txBody>
          <a:bodyPr>
            <a:normAutofit/>
          </a:bodyPr>
          <a:lstStyle/>
          <a:p>
            <a:r>
              <a:rPr lang="en-GB" dirty="0">
                <a:sym typeface="Calibri"/>
              </a:rPr>
              <a:t>Fluorescence in situ hybridiSation (FISH)</a:t>
            </a:r>
            <a:endParaRPr lang="en-GB" dirty="0"/>
          </a:p>
        </p:txBody>
      </p:sp>
      <p:sp>
        <p:nvSpPr>
          <p:cNvPr id="15" name="Content Placeholder 14">
            <a:extLst>
              <a:ext uri="{FF2B5EF4-FFF2-40B4-BE49-F238E27FC236}">
                <a16:creationId xmlns:a16="http://schemas.microsoft.com/office/drawing/2014/main" id="{AE95591E-6E05-960D-837D-533D5D7EDD36}"/>
              </a:ext>
            </a:extLst>
          </p:cNvPr>
          <p:cNvSpPr>
            <a:spLocks noGrp="1"/>
          </p:cNvSpPr>
          <p:nvPr>
            <p:ph sz="quarter" idx="15"/>
          </p:nvPr>
        </p:nvSpPr>
        <p:spPr/>
        <p:txBody>
          <a:bodyPr/>
          <a:lstStyle/>
          <a:p>
            <a:endParaRPr lang="en-GB" dirty="0"/>
          </a:p>
        </p:txBody>
      </p:sp>
      <p:graphicFrame>
        <p:nvGraphicFramePr>
          <p:cNvPr id="12" name="Content Placeholder 6">
            <a:extLst>
              <a:ext uri="{FF2B5EF4-FFF2-40B4-BE49-F238E27FC236}">
                <a16:creationId xmlns:a16="http://schemas.microsoft.com/office/drawing/2014/main" id="{6357D854-0D90-B064-3951-710516098DDB}"/>
              </a:ext>
            </a:extLst>
          </p:cNvPr>
          <p:cNvGraphicFramePr>
            <a:graphicFrameLocks/>
          </p:cNvGraphicFramePr>
          <p:nvPr>
            <p:extLst>
              <p:ext uri="{D42A27DB-BD31-4B8C-83A1-F6EECF244321}">
                <p14:modId xmlns:p14="http://schemas.microsoft.com/office/powerpoint/2010/main" val="2116755052"/>
              </p:ext>
            </p:extLst>
          </p:nvPr>
        </p:nvGraphicFramePr>
        <p:xfrm>
          <a:off x="620712" y="1425575"/>
          <a:ext cx="6483400" cy="3947160"/>
        </p:xfrm>
        <a:graphic>
          <a:graphicData uri="http://schemas.openxmlformats.org/drawingml/2006/table">
            <a:tbl>
              <a:tblPr firstCol="1" bandRow="1">
                <a:tableStyleId>{5C22544A-7EE6-4342-B048-85BDC9FD1C3A}</a:tableStyleId>
              </a:tblPr>
              <a:tblGrid>
                <a:gridCol w="2450952">
                  <a:extLst>
                    <a:ext uri="{9D8B030D-6E8A-4147-A177-3AD203B41FA5}">
                      <a16:colId xmlns:a16="http://schemas.microsoft.com/office/drawing/2014/main" val="3303647221"/>
                    </a:ext>
                  </a:extLst>
                </a:gridCol>
                <a:gridCol w="4032448">
                  <a:extLst>
                    <a:ext uri="{9D8B030D-6E8A-4147-A177-3AD203B41FA5}">
                      <a16:colId xmlns:a16="http://schemas.microsoft.com/office/drawing/2014/main" val="1286736760"/>
                    </a:ext>
                  </a:extLst>
                </a:gridCol>
              </a:tblGrid>
              <a:tr h="370840">
                <a:tc gridSpan="2">
                  <a:txBody>
                    <a:bodyPr/>
                    <a:lstStyle/>
                    <a:p>
                      <a:r>
                        <a:rPr lang="en-US" sz="2200" dirty="0" err="1">
                          <a:latin typeface="Arial" panose="020B0604020202020204" pitchFamily="34" charset="0"/>
                          <a:cs typeface="Arial" panose="020B0604020202020204" pitchFamily="34" charset="0"/>
                        </a:rPr>
                        <a:t>Flourescence</a:t>
                      </a:r>
                      <a:r>
                        <a:rPr lang="en-US" sz="2200" dirty="0">
                          <a:latin typeface="Arial" panose="020B0604020202020204" pitchFamily="34" charset="0"/>
                          <a:cs typeface="Arial" panose="020B0604020202020204" pitchFamily="34" charset="0"/>
                        </a:rPr>
                        <a:t> in-situ </a:t>
                      </a:r>
                      <a:r>
                        <a:rPr lang="en-US" sz="2200" dirty="0" err="1">
                          <a:latin typeface="Arial" panose="020B0604020202020204" pitchFamily="34" charset="0"/>
                          <a:cs typeface="Arial" panose="020B0604020202020204" pitchFamily="34" charset="0"/>
                        </a:rPr>
                        <a:t>hybridisation</a:t>
                      </a:r>
                      <a:endParaRPr lang="en-US" sz="2200" dirty="0">
                        <a:latin typeface="Arial" panose="020B0604020202020204" pitchFamily="34" charset="0"/>
                        <a:cs typeface="Arial" panose="020B0604020202020204" pitchFamily="34" charset="0"/>
                      </a:endParaRPr>
                    </a:p>
                  </a:txBody>
                  <a:tcPr/>
                </a:tc>
                <a:tc hMerge="1">
                  <a:txBody>
                    <a:bodyPr/>
                    <a:lstStyle/>
                    <a:p>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937582"/>
                  </a:ext>
                </a:extLst>
              </a:tr>
              <a:tr h="370840">
                <a:tc>
                  <a:txBody>
                    <a:bodyPr/>
                    <a:lstStyle/>
                    <a:p>
                      <a:r>
                        <a:rPr lang="en-US" sz="2200" dirty="0">
                          <a:latin typeface="Arial" panose="020B0604020202020204" pitchFamily="34" charset="0"/>
                          <a:cs typeface="Arial" panose="020B0604020202020204" pitchFamily="34" charset="0"/>
                        </a:rPr>
                        <a:t>Methods</a:t>
                      </a:r>
                    </a:p>
                  </a:txBody>
                  <a:tcPr/>
                </a:tc>
                <a:tc>
                  <a:txBody>
                    <a:bodyPr/>
                    <a:lstStyle/>
                    <a:p>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Break-apart probes</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9596876"/>
                  </a:ext>
                </a:extLst>
              </a:tr>
              <a:tr h="370840">
                <a:tc>
                  <a:txBody>
                    <a:bodyPr/>
                    <a:lstStyle/>
                    <a:p>
                      <a:r>
                        <a:rPr lang="en-US" sz="2200" dirty="0">
                          <a:latin typeface="Arial" panose="020B0604020202020204" pitchFamily="34" charset="0"/>
                          <a:cs typeface="Arial" panose="020B0604020202020204" pitchFamily="34" charset="0"/>
                        </a:rPr>
                        <a:t>Advantages</a:t>
                      </a:r>
                    </a:p>
                  </a:txBody>
                  <a:tcPr/>
                </a:tc>
                <a:tc>
                  <a:txBody>
                    <a:bodyPr/>
                    <a:lstStyle/>
                    <a:p>
                      <a:pPr marL="0" marR="0" lvl="0" indent="0" algn="l" defTabSz="912813" rtl="0" eaLnBrk="1" fontAlgn="base" latinLnBrk="0" hangingPunct="1">
                        <a:lnSpc>
                          <a:spcPct val="100000"/>
                        </a:lnSpc>
                        <a:spcBef>
                          <a:spcPct val="0"/>
                        </a:spcBef>
                        <a:spcAft>
                          <a:spcPts val="600"/>
                        </a:spcAft>
                        <a:buClr>
                          <a:schemeClr val="tx2"/>
                        </a:buClr>
                        <a:buSzTx/>
                        <a:buFont typeface="Arial" pitchFamily="34" charset="0"/>
                        <a:buNone/>
                        <a:tabLst/>
                      </a:pPr>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Low input material</a:t>
                      </a:r>
                    </a:p>
                    <a:p>
                      <a:pPr marL="0" marR="0" lvl="0" indent="0" algn="l" defTabSz="912813" rtl="0" eaLnBrk="1" fontAlgn="base" latinLnBrk="0" hangingPunct="1">
                        <a:lnSpc>
                          <a:spcPct val="100000"/>
                        </a:lnSpc>
                        <a:spcBef>
                          <a:spcPct val="0"/>
                        </a:spcBef>
                        <a:spcAft>
                          <a:spcPts val="600"/>
                        </a:spcAft>
                        <a:buClr>
                          <a:schemeClr val="tx2"/>
                        </a:buClr>
                        <a:buSzTx/>
                        <a:buFont typeface="Arial" pitchFamily="34" charset="0"/>
                        <a:buNone/>
                        <a:tabLst/>
                      </a:pPr>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Short turnaround time</a:t>
                      </a:r>
                    </a:p>
                    <a:p>
                      <a:pPr marL="0" marR="0" lvl="0" indent="0" algn="l" defTabSz="912813" rtl="0" eaLnBrk="1" fontAlgn="base" latinLnBrk="0" hangingPunct="1">
                        <a:lnSpc>
                          <a:spcPct val="100000"/>
                        </a:lnSpc>
                        <a:spcBef>
                          <a:spcPct val="0"/>
                        </a:spcBef>
                        <a:spcAft>
                          <a:spcPts val="600"/>
                        </a:spcAft>
                        <a:buClrTx/>
                        <a:buSzTx/>
                        <a:buFont typeface="Arial" pitchFamily="34" charset="0"/>
                        <a:buNone/>
                        <a:tabLst/>
                      </a:pPr>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Usually, high specificity </a:t>
                      </a:r>
                      <a:b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&amp; sensitivity </a:t>
                      </a:r>
                    </a:p>
                    <a:p>
                      <a:pPr marL="0" marR="0" lvl="0" indent="0" algn="l" defTabSz="912813" rtl="0" eaLnBrk="1" fontAlgn="base" latinLnBrk="0" hangingPunct="1">
                        <a:lnSpc>
                          <a:spcPct val="100000"/>
                        </a:lnSpc>
                        <a:spcBef>
                          <a:spcPct val="0"/>
                        </a:spcBef>
                        <a:spcAft>
                          <a:spcPts val="600"/>
                        </a:spcAft>
                        <a:buClrTx/>
                        <a:buSzTx/>
                        <a:buFont typeface="Arial" pitchFamily="34" charset="0"/>
                        <a:buNone/>
                        <a:tabLst/>
                      </a:pPr>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Low cost</a:t>
                      </a:r>
                      <a:endParaRPr kumimoji="0" lang="fr-FR" sz="2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5950248"/>
                  </a:ext>
                </a:extLst>
              </a:tr>
              <a:tr h="370840">
                <a:tc>
                  <a:txBody>
                    <a:bodyPr/>
                    <a:lstStyle/>
                    <a:p>
                      <a:r>
                        <a:rPr lang="en-US" sz="2200" dirty="0">
                          <a:latin typeface="Arial" panose="020B0604020202020204" pitchFamily="34" charset="0"/>
                          <a:cs typeface="Arial" panose="020B0604020202020204" pitchFamily="34" charset="0"/>
                        </a:rPr>
                        <a:t>Challenges</a:t>
                      </a:r>
                    </a:p>
                  </a:txBody>
                  <a:tcPr/>
                </a:tc>
                <a:tc>
                  <a:txBody>
                    <a:bodyPr/>
                    <a:lstStyle/>
                    <a:p>
                      <a:pPr marL="0" marR="0" lvl="0" indent="0" algn="l" defTabSz="912813" rtl="0" eaLnBrk="1" fontAlgn="base" latinLnBrk="0" hangingPunct="1">
                        <a:lnSpc>
                          <a:spcPct val="100000"/>
                        </a:lnSpc>
                        <a:spcBef>
                          <a:spcPct val="0"/>
                        </a:spcBef>
                        <a:spcAft>
                          <a:spcPts val="200"/>
                        </a:spcAft>
                        <a:buClrTx/>
                        <a:buSzTx/>
                        <a:buFont typeface="Arial" pitchFamily="34" charset="0"/>
                        <a:buNone/>
                        <a:tabLst/>
                        <a:defRPr/>
                      </a:pPr>
                      <a: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Interpretation</a:t>
                      </a:r>
                      <a:b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br>
                        <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kumimoji="0" lang="en-GB" sz="2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6434631"/>
                  </a:ext>
                </a:extLst>
              </a:tr>
            </a:tbl>
          </a:graphicData>
        </a:graphic>
      </p:graphicFrame>
      <p:sp>
        <p:nvSpPr>
          <p:cNvPr id="16" name="Slide Number Placeholder 15">
            <a:extLst>
              <a:ext uri="{FF2B5EF4-FFF2-40B4-BE49-F238E27FC236}">
                <a16:creationId xmlns:a16="http://schemas.microsoft.com/office/drawing/2014/main" id="{BDA1059B-1B87-BE29-5A45-EA0A57FB8BDD}"/>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413471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E62A-B409-9CB0-6DC8-6DFA64C3BF51}"/>
              </a:ext>
            </a:extLst>
          </p:cNvPr>
          <p:cNvSpPr>
            <a:spLocks noGrp="1"/>
          </p:cNvSpPr>
          <p:nvPr>
            <p:ph type="title"/>
          </p:nvPr>
        </p:nvSpPr>
        <p:spPr>
          <a:xfrm>
            <a:off x="619201" y="259200"/>
            <a:ext cx="10963199" cy="864000"/>
          </a:xfrm>
        </p:spPr>
        <p:txBody>
          <a:bodyPr>
            <a:normAutofit/>
          </a:bodyPr>
          <a:lstStyle/>
          <a:p>
            <a:r>
              <a:rPr lang="en-GB" dirty="0"/>
              <a:t>Real-time PCR </a:t>
            </a:r>
          </a:p>
        </p:txBody>
      </p:sp>
      <p:sp>
        <p:nvSpPr>
          <p:cNvPr id="3" name="Content Placeholder 2">
            <a:extLst>
              <a:ext uri="{FF2B5EF4-FFF2-40B4-BE49-F238E27FC236}">
                <a16:creationId xmlns:a16="http://schemas.microsoft.com/office/drawing/2014/main" id="{93D0F6A8-B96B-D1DB-FFEE-3B302CE6205E}"/>
              </a:ext>
            </a:extLst>
          </p:cNvPr>
          <p:cNvSpPr>
            <a:spLocks noGrp="1"/>
          </p:cNvSpPr>
          <p:nvPr>
            <p:ph sz="quarter" idx="15"/>
          </p:nvPr>
        </p:nvSpPr>
        <p:spPr>
          <a:xfrm>
            <a:off x="620183" y="6356351"/>
            <a:ext cx="10180339" cy="365125"/>
          </a:xfrm>
        </p:spPr>
        <p:txBody>
          <a:bodyPr/>
          <a:lstStyle/>
          <a:p>
            <a:r>
              <a:rPr lang="en-GB" dirty="0"/>
              <a:t>RNA, ribonucleic acid; PCR, polymerase chain reaction</a:t>
            </a:r>
          </a:p>
        </p:txBody>
      </p:sp>
      <p:graphicFrame>
        <p:nvGraphicFramePr>
          <p:cNvPr id="17" name="Content Placeholder 6">
            <a:extLst>
              <a:ext uri="{FF2B5EF4-FFF2-40B4-BE49-F238E27FC236}">
                <a16:creationId xmlns:a16="http://schemas.microsoft.com/office/drawing/2014/main" id="{4023200C-5D10-7D71-08BE-92D7AE2240B8}"/>
              </a:ext>
            </a:extLst>
          </p:cNvPr>
          <p:cNvGraphicFramePr>
            <a:graphicFrameLocks/>
          </p:cNvGraphicFramePr>
          <p:nvPr>
            <p:extLst>
              <p:ext uri="{D42A27DB-BD31-4B8C-83A1-F6EECF244321}">
                <p14:modId xmlns:p14="http://schemas.microsoft.com/office/powerpoint/2010/main" val="4053881524"/>
              </p:ext>
            </p:extLst>
          </p:nvPr>
        </p:nvGraphicFramePr>
        <p:xfrm>
          <a:off x="620712" y="1425575"/>
          <a:ext cx="6483400" cy="4607560"/>
        </p:xfrm>
        <a:graphic>
          <a:graphicData uri="http://schemas.openxmlformats.org/drawingml/2006/table">
            <a:tbl>
              <a:tblPr firstCol="1" bandRow="1">
                <a:tableStyleId>{5C22544A-7EE6-4342-B048-85BDC9FD1C3A}</a:tableStyleId>
              </a:tblPr>
              <a:tblGrid>
                <a:gridCol w="2450952">
                  <a:extLst>
                    <a:ext uri="{9D8B030D-6E8A-4147-A177-3AD203B41FA5}">
                      <a16:colId xmlns:a16="http://schemas.microsoft.com/office/drawing/2014/main" val="3303647221"/>
                    </a:ext>
                  </a:extLst>
                </a:gridCol>
                <a:gridCol w="4032448">
                  <a:extLst>
                    <a:ext uri="{9D8B030D-6E8A-4147-A177-3AD203B41FA5}">
                      <a16:colId xmlns:a16="http://schemas.microsoft.com/office/drawing/2014/main" val="1286736760"/>
                    </a:ext>
                  </a:extLst>
                </a:gridCol>
              </a:tblGrid>
              <a:tr h="370840">
                <a:tc gridSpan="2">
                  <a:txBody>
                    <a:bodyPr/>
                    <a:lstStyle/>
                    <a:p>
                      <a:r>
                        <a:rPr lang="en-US" sz="2000" dirty="0">
                          <a:latin typeface="Arial" panose="020B0604020202020204" pitchFamily="34" charset="0"/>
                          <a:cs typeface="Arial" panose="020B0604020202020204" pitchFamily="34" charset="0"/>
                        </a:rPr>
                        <a:t>Real-time PCR</a:t>
                      </a:r>
                    </a:p>
                  </a:txBody>
                  <a:tcPr/>
                </a:tc>
                <a:tc hMerge="1">
                  <a:txBody>
                    <a:bodyPr/>
                    <a:lstStyle/>
                    <a:p>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40036378"/>
                  </a:ext>
                </a:extLst>
              </a:tr>
              <a:tr h="370840">
                <a:tc>
                  <a:txBody>
                    <a:bodyPr/>
                    <a:lstStyle/>
                    <a:p>
                      <a:r>
                        <a:rPr lang="en-US" sz="2000" dirty="0">
                          <a:latin typeface="Arial" panose="020B0604020202020204" pitchFamily="34" charset="0"/>
                          <a:cs typeface="Arial" panose="020B0604020202020204" pitchFamily="34" charset="0"/>
                        </a:rPr>
                        <a:t>Methods</a:t>
                      </a:r>
                    </a:p>
                  </a:txBody>
                  <a:tcPr/>
                </a:tc>
                <a:tc>
                  <a:txBody>
                    <a:bodyPr/>
                    <a:lstStyle/>
                    <a:p>
                      <a:r>
                        <a:rPr kumimoji="0" lang="en-GB"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RNA real-time PCR</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9596876"/>
                  </a:ext>
                </a:extLst>
              </a:tr>
              <a:tr h="370840">
                <a:tc>
                  <a:txBody>
                    <a:bodyPr/>
                    <a:lstStyle/>
                    <a:p>
                      <a:r>
                        <a:rPr lang="en-US" sz="2000" dirty="0">
                          <a:latin typeface="Arial" panose="020B0604020202020204" pitchFamily="34" charset="0"/>
                          <a:cs typeface="Arial" panose="020B0604020202020204" pitchFamily="34" charset="0"/>
                        </a:rPr>
                        <a:t>Advantages</a:t>
                      </a:r>
                    </a:p>
                  </a:txBody>
                  <a:tcPr/>
                </a:tc>
                <a:tc>
                  <a:txBody>
                    <a:bodyPr/>
                    <a:lstStyle/>
                    <a:p>
                      <a:pPr marL="0" marR="0" lvl="0" indent="0" algn="l" defTabSz="912813" rtl="0" eaLnBrk="1" fontAlgn="base" latinLnBrk="0" hangingPunct="1">
                        <a:lnSpc>
                          <a:spcPct val="100000"/>
                        </a:lnSpc>
                        <a:spcBef>
                          <a:spcPct val="0"/>
                        </a:spcBef>
                        <a:spcAft>
                          <a:spcPts val="600"/>
                        </a:spcAft>
                        <a:buClr>
                          <a:schemeClr val="tx2"/>
                        </a:buClr>
                        <a:buSzTx/>
                        <a:buFont typeface="Arial" pitchFamily="34" charset="0"/>
                        <a:buNone/>
                        <a:tabLst/>
                      </a:pPr>
                      <a:r>
                        <a:rPr kumimoji="0" lang="en-GB"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Low input material</a:t>
                      </a:r>
                    </a:p>
                    <a:p>
                      <a:pPr marL="0" marR="0" lvl="0" indent="0" algn="l" defTabSz="912813" rtl="0" eaLnBrk="1" fontAlgn="base" latinLnBrk="0" hangingPunct="1">
                        <a:lnSpc>
                          <a:spcPct val="100000"/>
                        </a:lnSpc>
                        <a:spcBef>
                          <a:spcPct val="0"/>
                        </a:spcBef>
                        <a:spcAft>
                          <a:spcPts val="600"/>
                        </a:spcAft>
                        <a:buClr>
                          <a:schemeClr val="tx2"/>
                        </a:buClr>
                        <a:buSzTx/>
                        <a:buFont typeface="Arial" pitchFamily="34" charset="0"/>
                        <a:buNone/>
                        <a:tabLst/>
                      </a:pPr>
                      <a:r>
                        <a:rPr kumimoji="0" lang="en-GB"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Short turnaround time</a:t>
                      </a:r>
                    </a:p>
                    <a:p>
                      <a:pPr marL="0" marR="0" lvl="0" indent="0" algn="l" defTabSz="912813" rtl="0" eaLnBrk="1" fontAlgn="base" latinLnBrk="0" hangingPunct="1">
                        <a:lnSpc>
                          <a:spcPct val="100000"/>
                        </a:lnSpc>
                        <a:spcBef>
                          <a:spcPct val="0"/>
                        </a:spcBef>
                        <a:spcAft>
                          <a:spcPts val="600"/>
                        </a:spcAft>
                        <a:buClrTx/>
                        <a:buSzTx/>
                        <a:buFont typeface="Arial" pitchFamily="34" charset="0"/>
                        <a:buNone/>
                        <a:tabLst/>
                      </a:pPr>
                      <a:r>
                        <a:rPr kumimoji="0" lang="en-GB"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Usually, high specificity </a:t>
                      </a:r>
                      <a:br>
                        <a:rPr kumimoji="0" lang="en-GB"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&amp; sensitivity </a:t>
                      </a:r>
                    </a:p>
                    <a:p>
                      <a:pPr marL="0" marR="0" lvl="0" indent="0" algn="l" defTabSz="912813" rtl="0" eaLnBrk="1" fontAlgn="base" latinLnBrk="0" hangingPunct="1">
                        <a:lnSpc>
                          <a:spcPct val="100000"/>
                        </a:lnSpc>
                        <a:spcBef>
                          <a:spcPct val="0"/>
                        </a:spcBef>
                        <a:spcAft>
                          <a:spcPts val="600"/>
                        </a:spcAft>
                        <a:buClrTx/>
                        <a:buSzTx/>
                        <a:buFont typeface="Arial" pitchFamily="34" charset="0"/>
                        <a:buNone/>
                        <a:tabLst/>
                      </a:pPr>
                      <a:r>
                        <a:rPr kumimoji="0" lang="en-GB"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Low cost</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5950248"/>
                  </a:ext>
                </a:extLst>
              </a:tr>
              <a:tr h="370840">
                <a:tc>
                  <a:txBody>
                    <a:bodyPr/>
                    <a:lstStyle/>
                    <a:p>
                      <a:r>
                        <a:rPr lang="en-US" sz="2000" dirty="0">
                          <a:latin typeface="Arial" panose="020B0604020202020204" pitchFamily="34" charset="0"/>
                          <a:cs typeface="Arial" panose="020B0604020202020204" pitchFamily="34" charset="0"/>
                        </a:rPr>
                        <a:t>Challenges</a:t>
                      </a:r>
                    </a:p>
                  </a:txBody>
                  <a:tcPr/>
                </a:tc>
                <a:tc>
                  <a:txBody>
                    <a:bodyPr/>
                    <a:lstStyle/>
                    <a:p>
                      <a:pPr marL="0" marR="0" lvl="0" indent="0" algn="l" defTabSz="912813" rtl="0" eaLnBrk="1" fontAlgn="base" latinLnBrk="0" hangingPunct="1">
                        <a:lnSpc>
                          <a:spcPct val="100000"/>
                        </a:lnSpc>
                        <a:spcBef>
                          <a:spcPct val="0"/>
                        </a:spcBef>
                        <a:spcAft>
                          <a:spcPts val="200"/>
                        </a:spcAft>
                        <a:buClrTx/>
                        <a:buSzTx/>
                        <a:buFont typeface="Arial" pitchFamily="34" charset="0"/>
                        <a:buNone/>
                        <a:tabLst/>
                        <a:defRPr/>
                      </a:pPr>
                      <a:r>
                        <a:rPr kumimoji="0" lang="en-GB"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RNA failure rate</a:t>
                      </a:r>
                      <a:br>
                        <a:rPr kumimoji="0" lang="en-GB"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Design of the assay</a:t>
                      </a:r>
                    </a:p>
                    <a:p>
                      <a:pPr marL="342900" marR="0" lvl="0" indent="-342900" algn="l" defTabSz="912813" rtl="0" eaLnBrk="1" fontAlgn="base" latinLnBrk="0" hangingPunct="1">
                        <a:lnSpc>
                          <a:spcPct val="100000"/>
                        </a:lnSpc>
                        <a:spcBef>
                          <a:spcPct val="0"/>
                        </a:spcBef>
                        <a:spcAft>
                          <a:spcPts val="200"/>
                        </a:spcAft>
                        <a:buClr>
                          <a:schemeClr val="accent2"/>
                        </a:buClr>
                        <a:buSzTx/>
                        <a:buFont typeface="Arial" panose="020B0604020202020204" pitchFamily="34" charset="0"/>
                        <a:buChar char="•"/>
                        <a:tabLst/>
                        <a:defRPr/>
                      </a:pPr>
                      <a:r>
                        <a:rPr kumimoji="0" lang="en-GB"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Risk of false negatives</a:t>
                      </a:r>
                    </a:p>
                    <a:p>
                      <a:pPr marL="342900" marR="0" lvl="0" indent="-342900" algn="l" defTabSz="912813" rtl="0" eaLnBrk="1" fontAlgn="base" latinLnBrk="0" hangingPunct="1">
                        <a:lnSpc>
                          <a:spcPct val="100000"/>
                        </a:lnSpc>
                        <a:spcBef>
                          <a:spcPct val="0"/>
                        </a:spcBef>
                        <a:spcAft>
                          <a:spcPts val="200"/>
                        </a:spcAft>
                        <a:buClr>
                          <a:schemeClr val="accent1"/>
                        </a:buClr>
                        <a:buSzTx/>
                        <a:buFont typeface="Arial" panose="020B0604020202020204" pitchFamily="34" charset="0"/>
                        <a:buChar char="•"/>
                        <a:tabLst/>
                        <a:defRPr/>
                      </a:pPr>
                      <a:r>
                        <a:rPr kumimoji="0" lang="en-GB"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Width – could miss certain alterations depending on selected design</a:t>
                      </a:r>
                    </a:p>
                  </a:txBody>
                  <a:tcPr/>
                </a:tc>
                <a:extLst>
                  <a:ext uri="{0D108BD9-81ED-4DB2-BD59-A6C34878D82A}">
                    <a16:rowId xmlns:a16="http://schemas.microsoft.com/office/drawing/2014/main" val="1686434631"/>
                  </a:ext>
                </a:extLst>
              </a:tr>
            </a:tbl>
          </a:graphicData>
        </a:graphic>
      </p:graphicFrame>
      <p:sp>
        <p:nvSpPr>
          <p:cNvPr id="15" name="Google Shape;490;p30"/>
          <p:cNvSpPr/>
          <p:nvPr/>
        </p:nvSpPr>
        <p:spPr>
          <a:xfrm rot="10800000" flipH="1">
            <a:off x="7397591" y="1340769"/>
            <a:ext cx="3738969" cy="1758900"/>
          </a:xfrm>
          <a:prstGeom prst="wedgeRoundRectCallout">
            <a:avLst>
              <a:gd name="adj1" fmla="val -108325"/>
              <a:gd name="adj2" fmla="val -93777"/>
              <a:gd name="adj3" fmla="val 16667"/>
            </a:avLst>
          </a:prstGeom>
          <a:solidFill>
            <a:srgbClr val="FFFFFF"/>
          </a:solidFill>
          <a:ln w="22225" cap="flat" cmpd="sng" algn="ctr">
            <a:solidFill>
              <a:schemeClr val="tx2"/>
            </a:solidFill>
            <a:prstDash val="solid"/>
            <a:miter lim="800000"/>
            <a:headEnd/>
            <a:tailEnd/>
          </a:ln>
          <a:effectLst/>
        </p:spPr>
        <p:txBody>
          <a:bodyPr anchor="ctr"/>
          <a:lstStyle/>
          <a:p>
            <a:pPr marL="0" marR="0" lvl="0" indent="0" algn="ctr" defTabSz="914377"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dirty="0">
              <a:ln>
                <a:noFill/>
              </a:ln>
              <a:solidFill>
                <a:srgbClr val="FFFFFF"/>
              </a:solidFill>
              <a:effectLst/>
              <a:uLnTx/>
              <a:uFillTx/>
              <a:latin typeface="Calibri"/>
              <a:ea typeface="+mn-ea"/>
              <a:cs typeface="Arial"/>
              <a:sym typeface="Calibri"/>
            </a:endParaRPr>
          </a:p>
        </p:txBody>
      </p:sp>
      <p:sp>
        <p:nvSpPr>
          <p:cNvPr id="16" name="CuadroTexto 15">
            <a:extLst>
              <a:ext uri="{FF2B5EF4-FFF2-40B4-BE49-F238E27FC236}">
                <a16:creationId xmlns:a16="http://schemas.microsoft.com/office/drawing/2014/main" id="{6C948BB3-F55D-44AF-9C36-7CC957DE7B7D}"/>
              </a:ext>
            </a:extLst>
          </p:cNvPr>
          <p:cNvSpPr txBox="1"/>
          <p:nvPr/>
        </p:nvSpPr>
        <p:spPr>
          <a:xfrm>
            <a:off x="7532193" y="1360800"/>
            <a:ext cx="4296260" cy="170816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Persevere if RNA fails</a:t>
            </a:r>
          </a:p>
          <a:p>
            <a:pPr marL="723893" marR="0" lvl="1" indent="-266693" algn="l" defTabSz="914377" rtl="0" eaLnBrk="1" fontAlgn="auto" latinLnBrk="0" hangingPunct="1">
              <a:lnSpc>
                <a:spcPct val="100000"/>
              </a:lnSpc>
              <a:spcBef>
                <a:spcPts val="0"/>
              </a:spcBef>
              <a:spcAft>
                <a:spcPts val="300"/>
              </a:spcAft>
              <a:buClr>
                <a:schemeClr val="accent1"/>
              </a:buClr>
              <a:buSzTx/>
              <a:buFont typeface="Wingdings" panose="05000000000000000000" pitchFamily="2" charset="2"/>
              <a:buChar char="ü"/>
              <a:tabLst/>
              <a:defRPr/>
            </a:pPr>
            <a:r>
              <a:rPr kumimoji="0" lang="en-GB" sz="20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Re-test (different block/specimen)</a:t>
            </a:r>
          </a:p>
          <a:p>
            <a:pPr marL="723893" marR="0" lvl="1" indent="-266693" algn="l" defTabSz="914377" rtl="0" eaLnBrk="1" fontAlgn="auto" latinLnBrk="0" hangingPunct="1">
              <a:lnSpc>
                <a:spcPct val="100000"/>
              </a:lnSpc>
              <a:spcBef>
                <a:spcPts val="0"/>
              </a:spcBef>
              <a:spcAft>
                <a:spcPts val="300"/>
              </a:spcAft>
              <a:buClr>
                <a:schemeClr val="accent1"/>
              </a:buClr>
              <a:buSzTx/>
              <a:buFont typeface="Wingdings" panose="05000000000000000000" pitchFamily="2" charset="2"/>
              <a:buChar char="ü"/>
              <a:tabLst/>
              <a:defRPr/>
            </a:pPr>
            <a:r>
              <a:rPr kumimoji="0" lang="en-GB" sz="20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Re-biopsy</a:t>
            </a:r>
          </a:p>
          <a:p>
            <a:pPr marL="723893" marR="0" lvl="1" indent="-266693" algn="l" defTabSz="914377" rtl="0" eaLnBrk="1" fontAlgn="auto" latinLnBrk="0" hangingPunct="1">
              <a:lnSpc>
                <a:spcPct val="100000"/>
              </a:lnSpc>
              <a:spcBef>
                <a:spcPts val="0"/>
              </a:spcBef>
              <a:spcAft>
                <a:spcPts val="300"/>
              </a:spcAft>
              <a:buClr>
                <a:schemeClr val="accent1"/>
              </a:buClr>
              <a:buSzTx/>
              <a:buFont typeface="Wingdings" panose="05000000000000000000" pitchFamily="2" charset="2"/>
              <a:buChar char="ü"/>
              <a:tabLst/>
              <a:defRPr/>
            </a:pPr>
            <a:r>
              <a:rPr kumimoji="0" lang="en-GB" sz="20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sym typeface="Arial"/>
              </a:rPr>
              <a:t>Use another assay</a:t>
            </a:r>
          </a:p>
        </p:txBody>
      </p:sp>
      <p:sp>
        <p:nvSpPr>
          <p:cNvPr id="10" name="Google Shape;490;p30"/>
          <p:cNvSpPr/>
          <p:nvPr/>
        </p:nvSpPr>
        <p:spPr>
          <a:xfrm rot="10800000" flipH="1">
            <a:off x="7392144" y="3356475"/>
            <a:ext cx="3631474" cy="2088748"/>
          </a:xfrm>
          <a:prstGeom prst="wedgeRoundRectCallout">
            <a:avLst>
              <a:gd name="adj1" fmla="val -103642"/>
              <a:gd name="adj2" fmla="val -10210"/>
              <a:gd name="adj3" fmla="val 16667"/>
            </a:avLst>
          </a:prstGeom>
          <a:solidFill>
            <a:srgbClr val="FFFFFF"/>
          </a:solidFill>
          <a:ln w="22225" cap="flat" cmpd="sng" algn="ctr">
            <a:solidFill>
              <a:schemeClr val="tx2"/>
            </a:solidFill>
            <a:prstDash val="solid"/>
            <a:miter lim="800000"/>
            <a:headEnd/>
            <a:tailEnd/>
          </a:ln>
          <a:effectLst/>
        </p:spPr>
        <p:txBody>
          <a:bodyPr anchor="ctr"/>
          <a:lstStyle/>
          <a:p>
            <a:pPr marL="0" marR="0" lvl="0" indent="0" algn="ctr" defTabSz="914377"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dirty="0">
              <a:ln>
                <a:noFill/>
              </a:ln>
              <a:solidFill>
                <a:srgbClr val="FFFFFF"/>
              </a:solidFill>
              <a:effectLst/>
              <a:uLnTx/>
              <a:uFillTx/>
              <a:latin typeface="Calibri"/>
              <a:ea typeface="+mn-ea"/>
              <a:cs typeface="Arial"/>
              <a:sym typeface="Calibri"/>
            </a:endParaRPr>
          </a:p>
        </p:txBody>
      </p:sp>
      <p:pic>
        <p:nvPicPr>
          <p:cNvPr id="11" name="Imagen 10"/>
          <p:cNvPicPr>
            <a:picLocks noChangeAspect="1"/>
          </p:cNvPicPr>
          <p:nvPr/>
        </p:nvPicPr>
        <p:blipFill rotWithShape="1">
          <a:blip r:embed="rId3"/>
          <a:srcRect r="6124" b="8945"/>
          <a:stretch/>
        </p:blipFill>
        <p:spPr>
          <a:xfrm>
            <a:off x="7563239" y="4293096"/>
            <a:ext cx="3294865" cy="1020081"/>
          </a:xfrm>
          <a:prstGeom prst="rect">
            <a:avLst/>
          </a:prstGeom>
        </p:spPr>
      </p:pic>
      <p:pic>
        <p:nvPicPr>
          <p:cNvPr id="12" name="Imagen 11"/>
          <p:cNvPicPr>
            <a:picLocks noChangeAspect="1"/>
          </p:cNvPicPr>
          <p:nvPr/>
        </p:nvPicPr>
        <p:blipFill>
          <a:blip r:embed="rId4"/>
          <a:stretch>
            <a:fillRect/>
          </a:stretch>
        </p:blipFill>
        <p:spPr>
          <a:xfrm>
            <a:off x="7598073" y="3675924"/>
            <a:ext cx="3225196" cy="337444"/>
          </a:xfrm>
          <a:prstGeom prst="rect">
            <a:avLst/>
          </a:prstGeom>
        </p:spPr>
      </p:pic>
      <p:sp>
        <p:nvSpPr>
          <p:cNvPr id="14" name="Rectángulo 13"/>
          <p:cNvSpPr/>
          <p:nvPr/>
        </p:nvSpPr>
        <p:spPr>
          <a:xfrm>
            <a:off x="8663083" y="4086755"/>
            <a:ext cx="109517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1" u="none" strike="noStrike" kern="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High</a:t>
            </a:r>
            <a:r>
              <a:rPr kumimoji="0" lang="en-GB" sz="1400" b="1" i="0" u="none" strike="noStrike" kern="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width:</a:t>
            </a:r>
          </a:p>
        </p:txBody>
      </p:sp>
      <p:sp>
        <p:nvSpPr>
          <p:cNvPr id="13" name="Rectángulo 12"/>
          <p:cNvSpPr/>
          <p:nvPr/>
        </p:nvSpPr>
        <p:spPr>
          <a:xfrm>
            <a:off x="8685526" y="3501709"/>
            <a:ext cx="1050288"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1" u="none" strike="noStrike" kern="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Low</a:t>
            </a:r>
            <a:r>
              <a:rPr kumimoji="0" lang="en-GB" sz="1400" b="1" i="0" u="none" strike="noStrike" kern="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width:</a:t>
            </a:r>
          </a:p>
        </p:txBody>
      </p:sp>
      <p:sp>
        <p:nvSpPr>
          <p:cNvPr id="21" name="Slide Number Placeholder 20">
            <a:extLst>
              <a:ext uri="{FF2B5EF4-FFF2-40B4-BE49-F238E27FC236}">
                <a16:creationId xmlns:a16="http://schemas.microsoft.com/office/drawing/2014/main" id="{2E914143-48DA-2A7E-1C55-503BCB4ED336}"/>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Tree>
    <p:extLst>
      <p:ext uri="{BB962C8B-B14F-4D97-AF65-F5344CB8AC3E}">
        <p14:creationId xmlns:p14="http://schemas.microsoft.com/office/powerpoint/2010/main" val="65388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oogle Shape;467;p17"/>
          <p:cNvGraphicFramePr/>
          <p:nvPr>
            <p:extLst>
              <p:ext uri="{D42A27DB-BD31-4B8C-83A1-F6EECF244321}">
                <p14:modId xmlns:p14="http://schemas.microsoft.com/office/powerpoint/2010/main" val="4152768390"/>
              </p:ext>
            </p:extLst>
          </p:nvPr>
        </p:nvGraphicFramePr>
        <p:xfrm>
          <a:off x="619125" y="1129012"/>
          <a:ext cx="10747375" cy="3277620"/>
        </p:xfrm>
        <a:graphic>
          <a:graphicData uri="http://schemas.openxmlformats.org/drawingml/2006/table">
            <a:tbl>
              <a:tblPr firstCol="1" bandRow="1">
                <a:tableStyleId>{5C22544A-7EE6-4342-B048-85BDC9FD1C3A}</a:tableStyleId>
              </a:tblPr>
              <a:tblGrid>
                <a:gridCol w="2452539">
                  <a:extLst>
                    <a:ext uri="{9D8B030D-6E8A-4147-A177-3AD203B41FA5}">
                      <a16:colId xmlns:a16="http://schemas.microsoft.com/office/drawing/2014/main" val="20000"/>
                    </a:ext>
                  </a:extLst>
                </a:gridCol>
                <a:gridCol w="8294836">
                  <a:extLst>
                    <a:ext uri="{9D8B030D-6E8A-4147-A177-3AD203B41FA5}">
                      <a16:colId xmlns:a16="http://schemas.microsoft.com/office/drawing/2014/main" val="20001"/>
                    </a:ext>
                  </a:extLst>
                </a:gridCol>
              </a:tblGrid>
              <a:tr h="288243">
                <a:tc gridSpan="2">
                  <a:txBody>
                    <a:bodyPr/>
                    <a:lstStyle/>
                    <a:p>
                      <a:pPr marL="0" marR="0" lvl="0" indent="0" algn="l" rtl="0">
                        <a:spcBef>
                          <a:spcPts val="0"/>
                        </a:spcBef>
                        <a:spcAft>
                          <a:spcPts val="300"/>
                        </a:spcAft>
                        <a:buNone/>
                      </a:pPr>
                      <a:r>
                        <a:rPr lang="en-GB" noProof="0" dirty="0">
                          <a:latin typeface="Arial" panose="020B0604020202020204" pitchFamily="34" charset="0"/>
                          <a:cs typeface="Arial" panose="020B0604020202020204" pitchFamily="34" charset="0"/>
                        </a:rPr>
                        <a:t>Next-generation sequencing</a:t>
                      </a:r>
                    </a:p>
                  </a:txBody>
                  <a:tcPr marL="90000" marR="90000" marT="46800" marB="46800"/>
                </a:tc>
                <a:tc hMerge="1">
                  <a:txBody>
                    <a:bodyPr/>
                    <a:lstStyle/>
                    <a:p>
                      <a:pPr marL="11113" marR="0" lvl="2" indent="0" algn="l" rtl="0">
                        <a:spcBef>
                          <a:spcPts val="0"/>
                        </a:spcBef>
                        <a:spcAft>
                          <a:spcPts val="300"/>
                        </a:spcAft>
                        <a:buClr>
                          <a:schemeClr val="dk2"/>
                        </a:buClr>
                        <a:buSzPts val="2000"/>
                        <a:buFont typeface="Arial"/>
                        <a:buNone/>
                      </a:pPr>
                      <a:endParaRPr lang="en-GB" sz="2000" b="0" u="none" strike="noStrike" cap="none" noProof="0" dirty="0">
                        <a:solidFill>
                          <a:schemeClr val="dk1"/>
                        </a:solidFill>
                        <a:latin typeface="Arial" panose="020B0604020202020204" pitchFamily="34" charset="0"/>
                        <a:ea typeface="Calibri"/>
                        <a:cs typeface="Arial" panose="020B0604020202020204" pitchFamily="34" charset="0"/>
                        <a:sym typeface="Calibri"/>
                      </a:endParaRPr>
                    </a:p>
                  </a:txBody>
                  <a:tcPr marL="90000" marR="90000" marT="46800" marB="46800"/>
                </a:tc>
                <a:extLst>
                  <a:ext uri="{0D108BD9-81ED-4DB2-BD59-A6C34878D82A}">
                    <a16:rowId xmlns:a16="http://schemas.microsoft.com/office/drawing/2014/main" val="4056161372"/>
                  </a:ext>
                </a:extLst>
              </a:tr>
              <a:tr h="288243">
                <a:tc>
                  <a:txBody>
                    <a:bodyPr/>
                    <a:lstStyle/>
                    <a:p>
                      <a:pPr marL="0" marR="0" lvl="0" indent="0" algn="l" rtl="0">
                        <a:spcBef>
                          <a:spcPts val="0"/>
                        </a:spcBef>
                        <a:spcAft>
                          <a:spcPts val="300"/>
                        </a:spcAft>
                        <a:buNone/>
                      </a:pPr>
                      <a:r>
                        <a:rPr lang="en-GB" sz="2000" b="1" noProof="0" dirty="0">
                          <a:solidFill>
                            <a:schemeClr val="lt1"/>
                          </a:solidFill>
                          <a:latin typeface="Arial" panose="020B0604020202020204" pitchFamily="34" charset="0"/>
                          <a:cs typeface="Arial" panose="020B0604020202020204" pitchFamily="34" charset="0"/>
                          <a:sym typeface="Calibri"/>
                        </a:rPr>
                        <a:t>Methods</a:t>
                      </a:r>
                      <a:endParaRPr lang="en-GB" noProof="0" dirty="0">
                        <a:latin typeface="Arial" panose="020B0604020202020204" pitchFamily="34" charset="0"/>
                        <a:cs typeface="Arial" panose="020B0604020202020204" pitchFamily="34" charset="0"/>
                      </a:endParaRPr>
                    </a:p>
                  </a:txBody>
                  <a:tcPr marL="90000" marR="90000" marT="46800" marB="46800"/>
                </a:tc>
                <a:tc>
                  <a:txBody>
                    <a:bodyPr/>
                    <a:lstStyle/>
                    <a:p>
                      <a:pPr marL="11113" marR="0" lvl="2" indent="0" algn="l" rtl="0">
                        <a:spcBef>
                          <a:spcPts val="0"/>
                        </a:spcBef>
                        <a:spcAft>
                          <a:spcPts val="300"/>
                        </a:spcAft>
                        <a:buClr>
                          <a:schemeClr val="dk2"/>
                        </a:buClr>
                        <a:buSzPts val="2000"/>
                        <a:buFont typeface="Arial"/>
                        <a:buNone/>
                      </a:pPr>
                      <a:r>
                        <a:rPr lang="en-GB" sz="2000" b="0" u="none" strike="noStrike" cap="none" noProof="0" dirty="0">
                          <a:solidFill>
                            <a:schemeClr val="dk1"/>
                          </a:solidFill>
                          <a:latin typeface="Arial" panose="020B0604020202020204" pitchFamily="34" charset="0"/>
                          <a:cs typeface="Arial" panose="020B0604020202020204" pitchFamily="34" charset="0"/>
                          <a:sym typeface="Calibri"/>
                        </a:rPr>
                        <a:t>The study of thousands of genomic alterations</a:t>
                      </a:r>
                      <a:endParaRPr lang="en-GB" sz="2000" b="0" u="none" strike="noStrike" cap="none" noProof="0" dirty="0">
                        <a:solidFill>
                          <a:schemeClr val="dk1"/>
                        </a:solidFill>
                        <a:latin typeface="Arial" panose="020B0604020202020204" pitchFamily="34" charset="0"/>
                        <a:ea typeface="Calibri"/>
                        <a:cs typeface="Arial" panose="020B0604020202020204" pitchFamily="34" charset="0"/>
                        <a:sym typeface="Calibri"/>
                      </a:endParaRPr>
                    </a:p>
                  </a:txBody>
                  <a:tcPr marL="90000" marR="90000" marT="46800" marB="46800"/>
                </a:tc>
                <a:extLst>
                  <a:ext uri="{0D108BD9-81ED-4DB2-BD59-A6C34878D82A}">
                    <a16:rowId xmlns:a16="http://schemas.microsoft.com/office/drawing/2014/main" val="10000"/>
                  </a:ext>
                </a:extLst>
              </a:tr>
              <a:tr h="353649">
                <a:tc>
                  <a:txBody>
                    <a:bodyPr/>
                    <a:lstStyle/>
                    <a:p>
                      <a:pPr marL="0" marR="0" lvl="0" indent="0" algn="l" rtl="0">
                        <a:spcBef>
                          <a:spcPts val="0"/>
                        </a:spcBef>
                        <a:spcAft>
                          <a:spcPts val="300"/>
                        </a:spcAft>
                        <a:buNone/>
                      </a:pPr>
                      <a:r>
                        <a:rPr lang="en-GB" sz="2000" b="1" noProof="0" dirty="0">
                          <a:solidFill>
                            <a:schemeClr val="lt1"/>
                          </a:solidFill>
                          <a:latin typeface="Arial" panose="020B0604020202020204" pitchFamily="34" charset="0"/>
                          <a:cs typeface="Arial" panose="020B0604020202020204" pitchFamily="34" charset="0"/>
                          <a:sym typeface="Calibri"/>
                        </a:rPr>
                        <a:t>Advantages</a:t>
                      </a:r>
                      <a:endParaRPr lang="en-GB" noProof="0" dirty="0">
                        <a:latin typeface="Arial" panose="020B0604020202020204" pitchFamily="34" charset="0"/>
                        <a:cs typeface="Arial" panose="020B0604020202020204" pitchFamily="34" charset="0"/>
                      </a:endParaRPr>
                    </a:p>
                  </a:txBody>
                  <a:tcPr marL="90000" marR="90000" marT="46800" marB="46800"/>
                </a:tc>
                <a:tc>
                  <a:txBody>
                    <a:bodyPr/>
                    <a:lstStyle/>
                    <a:p>
                      <a:pPr marL="0" marR="0" lvl="0" indent="0" algn="l" rtl="0">
                        <a:spcBef>
                          <a:spcPts val="0"/>
                        </a:spcBef>
                        <a:spcAft>
                          <a:spcPts val="300"/>
                        </a:spcAft>
                        <a:buClr>
                          <a:schemeClr val="dk2"/>
                        </a:buClr>
                        <a:buSzPts val="2000"/>
                        <a:buFont typeface="Arial"/>
                        <a:buNone/>
                      </a:pPr>
                      <a:r>
                        <a:rPr lang="en-GB" sz="2000" b="0" noProof="0" dirty="0">
                          <a:solidFill>
                            <a:schemeClr val="dk1"/>
                          </a:solidFill>
                          <a:latin typeface="Arial" panose="020B0604020202020204" pitchFamily="34" charset="0"/>
                          <a:cs typeface="Arial" panose="020B0604020202020204" pitchFamily="34" charset="0"/>
                          <a:sym typeface="Calibri"/>
                        </a:rPr>
                        <a:t>Comprehensive </a:t>
                      </a:r>
                      <a:endParaRPr lang="en-GB" noProof="0" dirty="0">
                        <a:latin typeface="Arial" panose="020B0604020202020204" pitchFamily="34" charset="0"/>
                        <a:cs typeface="Arial" panose="020B0604020202020204" pitchFamily="34" charset="0"/>
                      </a:endParaRPr>
                    </a:p>
                    <a:p>
                      <a:pPr marL="0" marR="0" lvl="0" indent="0" algn="l" rtl="0">
                        <a:spcBef>
                          <a:spcPts val="0"/>
                        </a:spcBef>
                        <a:spcAft>
                          <a:spcPts val="300"/>
                        </a:spcAft>
                        <a:buClr>
                          <a:schemeClr val="dk2"/>
                        </a:buClr>
                        <a:buSzPts val="2000"/>
                        <a:buFont typeface="Arial"/>
                        <a:buNone/>
                      </a:pPr>
                      <a:r>
                        <a:rPr lang="en-GB" sz="2000" b="0" noProof="0" dirty="0">
                          <a:solidFill>
                            <a:schemeClr val="dk1"/>
                          </a:solidFill>
                          <a:latin typeface="Arial" panose="020B0604020202020204" pitchFamily="34" charset="0"/>
                          <a:cs typeface="Arial" panose="020B0604020202020204" pitchFamily="34" charset="0"/>
                          <a:sym typeface="Calibri"/>
                        </a:rPr>
                        <a:t>Usually high specificity &amp; sensitivity </a:t>
                      </a:r>
                      <a:endParaRPr lang="en-GB" noProof="0" dirty="0">
                        <a:latin typeface="Arial" panose="020B0604020202020204" pitchFamily="34" charset="0"/>
                        <a:cs typeface="Arial" panose="020B0604020202020204" pitchFamily="34" charset="0"/>
                      </a:endParaRPr>
                    </a:p>
                  </a:txBody>
                  <a:tcPr marL="90000" marR="90000" marT="46800" marB="46800"/>
                </a:tc>
                <a:extLst>
                  <a:ext uri="{0D108BD9-81ED-4DB2-BD59-A6C34878D82A}">
                    <a16:rowId xmlns:a16="http://schemas.microsoft.com/office/drawing/2014/main" val="10001"/>
                  </a:ext>
                </a:extLst>
              </a:tr>
              <a:tr h="1001469">
                <a:tc>
                  <a:txBody>
                    <a:bodyPr/>
                    <a:lstStyle/>
                    <a:p>
                      <a:pPr marL="0" marR="0" lvl="0" indent="0" algn="l" rtl="0">
                        <a:spcBef>
                          <a:spcPts val="0"/>
                        </a:spcBef>
                        <a:spcAft>
                          <a:spcPts val="300"/>
                        </a:spcAft>
                        <a:buNone/>
                      </a:pPr>
                      <a:r>
                        <a:rPr lang="en-GB" sz="2000" b="1" noProof="0" dirty="0">
                          <a:solidFill>
                            <a:schemeClr val="lt1"/>
                          </a:solidFill>
                          <a:latin typeface="Arial" panose="020B0604020202020204" pitchFamily="34" charset="0"/>
                          <a:cs typeface="Arial" panose="020B0604020202020204" pitchFamily="34" charset="0"/>
                          <a:sym typeface="Calibri"/>
                        </a:rPr>
                        <a:t>Challenges</a:t>
                      </a:r>
                      <a:endParaRPr lang="en-GB" noProof="0" dirty="0">
                        <a:latin typeface="Arial" panose="020B0604020202020204" pitchFamily="34" charset="0"/>
                        <a:cs typeface="Arial" panose="020B0604020202020204" pitchFamily="34" charset="0"/>
                      </a:endParaRPr>
                    </a:p>
                  </a:txBody>
                  <a:tcPr marL="90000" marR="90000" marT="46800" marB="46800"/>
                </a:tc>
                <a:tc>
                  <a:txBody>
                    <a:bodyPr/>
                    <a:lstStyle/>
                    <a:p>
                      <a:pPr marL="0" marR="0" lvl="0" indent="0" algn="l" rtl="0">
                        <a:spcBef>
                          <a:spcPts val="0"/>
                        </a:spcBef>
                        <a:spcAft>
                          <a:spcPts val="300"/>
                        </a:spcAft>
                        <a:buClr>
                          <a:schemeClr val="dk2"/>
                        </a:buClr>
                        <a:buSzPts val="2000"/>
                        <a:buFont typeface="Arial"/>
                        <a:buNone/>
                      </a:pPr>
                      <a:r>
                        <a:rPr lang="en-GB" sz="2000" b="0" noProof="0" dirty="0">
                          <a:solidFill>
                            <a:schemeClr val="dk1"/>
                          </a:solidFill>
                          <a:latin typeface="Arial" panose="020B0604020202020204" pitchFamily="34" charset="0"/>
                          <a:cs typeface="Arial" panose="020B0604020202020204" pitchFamily="34" charset="0"/>
                          <a:sym typeface="Calibri"/>
                        </a:rPr>
                        <a:t>Longer turnaround time</a:t>
                      </a:r>
                      <a:endParaRPr lang="en-GB" sz="1800" b="0" noProof="0" dirty="0">
                        <a:solidFill>
                          <a:schemeClr val="dk1"/>
                        </a:solidFill>
                        <a:latin typeface="Arial" panose="020B0604020202020204" pitchFamily="34" charset="0"/>
                        <a:cs typeface="Arial" panose="020B0604020202020204" pitchFamily="34" charset="0"/>
                        <a:sym typeface="Calibri"/>
                      </a:endParaRPr>
                    </a:p>
                    <a:p>
                      <a:pPr marL="0" marR="0" lvl="0" indent="0" algn="l" rtl="0">
                        <a:spcBef>
                          <a:spcPts val="0"/>
                        </a:spcBef>
                        <a:spcAft>
                          <a:spcPts val="300"/>
                        </a:spcAft>
                        <a:buClr>
                          <a:schemeClr val="dk2"/>
                        </a:buClr>
                        <a:buSzPts val="2000"/>
                        <a:buFont typeface="Arial"/>
                        <a:buNone/>
                      </a:pPr>
                      <a:r>
                        <a:rPr lang="en-GB" sz="2000" b="0" noProof="0" dirty="0">
                          <a:solidFill>
                            <a:schemeClr val="dk1"/>
                          </a:solidFill>
                          <a:latin typeface="Arial" panose="020B0604020202020204" pitchFamily="34" charset="0"/>
                          <a:cs typeface="Arial" panose="020B0604020202020204" pitchFamily="34" charset="0"/>
                          <a:sym typeface="Calibri"/>
                        </a:rPr>
                        <a:t>High cost</a:t>
                      </a:r>
                    </a:p>
                    <a:p>
                      <a:pPr marL="0" marR="0" lvl="0" indent="0" algn="l" rtl="0">
                        <a:spcBef>
                          <a:spcPts val="0"/>
                        </a:spcBef>
                        <a:spcAft>
                          <a:spcPts val="300"/>
                        </a:spcAft>
                        <a:buClr>
                          <a:schemeClr val="dk2"/>
                        </a:buClr>
                        <a:buSzPts val="2000"/>
                        <a:buFont typeface="Arial"/>
                        <a:buNone/>
                      </a:pPr>
                      <a:r>
                        <a:rPr lang="en-GB" sz="2000" b="0" noProof="0" dirty="0">
                          <a:solidFill>
                            <a:schemeClr val="dk1"/>
                          </a:solidFill>
                          <a:latin typeface="Arial" panose="020B0604020202020204" pitchFamily="34" charset="0"/>
                          <a:cs typeface="Arial" panose="020B0604020202020204" pitchFamily="34" charset="0"/>
                          <a:sym typeface="Calibri"/>
                        </a:rPr>
                        <a:t>Reduced sensitivity of DNA-only NGS for fusion testing</a:t>
                      </a:r>
                      <a:endParaRPr lang="en-GB" noProof="0" dirty="0">
                        <a:latin typeface="Arial" panose="020B0604020202020204" pitchFamily="34" charset="0"/>
                        <a:cs typeface="Arial" panose="020B0604020202020204" pitchFamily="34" charset="0"/>
                      </a:endParaRPr>
                    </a:p>
                    <a:p>
                      <a:pPr marL="0" marR="0" lvl="0" indent="0" algn="l" rtl="0">
                        <a:spcBef>
                          <a:spcPts val="0"/>
                        </a:spcBef>
                        <a:spcAft>
                          <a:spcPts val="300"/>
                        </a:spcAft>
                        <a:buClr>
                          <a:schemeClr val="dk2"/>
                        </a:buClr>
                        <a:buSzPts val="2000"/>
                        <a:buFont typeface="Arial"/>
                        <a:buNone/>
                      </a:pPr>
                      <a:r>
                        <a:rPr lang="en-GB" sz="2000" b="0" noProof="0" dirty="0">
                          <a:solidFill>
                            <a:schemeClr val="dk1"/>
                          </a:solidFill>
                          <a:latin typeface="Arial" panose="020B0604020202020204" pitchFamily="34" charset="0"/>
                          <a:cs typeface="Arial" panose="020B0604020202020204" pitchFamily="34" charset="0"/>
                          <a:sym typeface="Calibri"/>
                        </a:rPr>
                        <a:t>RNA failure rate of RNA-only NGS</a:t>
                      </a:r>
                      <a:endParaRPr lang="en-GB" noProof="0" dirty="0">
                        <a:latin typeface="Arial" panose="020B0604020202020204" pitchFamily="34" charset="0"/>
                        <a:cs typeface="Arial" panose="020B0604020202020204" pitchFamily="34" charset="0"/>
                      </a:endParaRPr>
                    </a:p>
                    <a:p>
                      <a:pPr marL="0" marR="0" lvl="0" indent="0" algn="l" rtl="0">
                        <a:spcBef>
                          <a:spcPts val="0"/>
                        </a:spcBef>
                        <a:spcAft>
                          <a:spcPts val="300"/>
                        </a:spcAft>
                        <a:buClr>
                          <a:schemeClr val="dk2"/>
                        </a:buClr>
                        <a:buSzPts val="2000"/>
                        <a:buFont typeface="Arial"/>
                        <a:buNone/>
                      </a:pPr>
                      <a:endParaRPr lang="en-GB" sz="2000" b="0" noProof="0" dirty="0">
                        <a:solidFill>
                          <a:schemeClr val="dk1"/>
                        </a:solidFill>
                        <a:latin typeface="Arial" panose="020B0604020202020204" pitchFamily="34" charset="0"/>
                        <a:ea typeface="Calibri"/>
                        <a:cs typeface="Arial" panose="020B0604020202020204" pitchFamily="34" charset="0"/>
                        <a:sym typeface="Calibri"/>
                      </a:endParaRPr>
                    </a:p>
                  </a:txBody>
                  <a:tcPr marL="90000" marR="90000" marT="46800" marB="46800"/>
                </a:tc>
                <a:extLst>
                  <a:ext uri="{0D108BD9-81ED-4DB2-BD59-A6C34878D82A}">
                    <a16:rowId xmlns:a16="http://schemas.microsoft.com/office/drawing/2014/main" val="10002"/>
                  </a:ext>
                </a:extLst>
              </a:tr>
            </a:tbl>
          </a:graphicData>
        </a:graphic>
      </p:graphicFrame>
      <p:sp>
        <p:nvSpPr>
          <p:cNvPr id="20" name="Google Shape;468;p17"/>
          <p:cNvSpPr/>
          <p:nvPr/>
        </p:nvSpPr>
        <p:spPr>
          <a:xfrm rot="10800000" flipH="1">
            <a:off x="6618254" y="4499287"/>
            <a:ext cx="4176464" cy="1104914"/>
          </a:xfrm>
          <a:prstGeom prst="wedgeRoundRectCallout">
            <a:avLst>
              <a:gd name="adj1" fmla="val 18320"/>
              <a:gd name="adj2" fmla="val 121963"/>
              <a:gd name="adj3" fmla="val 16667"/>
            </a:avLst>
          </a:prstGeom>
          <a:solidFill>
            <a:srgbClr val="FFFFFF"/>
          </a:solidFill>
          <a:ln w="19050" cap="flat" cmpd="sng">
            <a:solidFill>
              <a:schemeClr val="tx2"/>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dirty="0">
              <a:ln>
                <a:noFill/>
              </a:ln>
              <a:solidFill>
                <a:srgbClr val="FFFFFF"/>
              </a:solidFill>
              <a:effectLst/>
              <a:uLnTx/>
              <a:uFillTx/>
              <a:latin typeface="Calibri"/>
              <a:ea typeface="Calibri"/>
              <a:cs typeface="Calibri"/>
              <a:sym typeface="Calibri"/>
            </a:endParaRPr>
          </a:p>
        </p:txBody>
      </p:sp>
      <p:sp>
        <p:nvSpPr>
          <p:cNvPr id="22" name="Google Shape;470;p17"/>
          <p:cNvSpPr/>
          <p:nvPr/>
        </p:nvSpPr>
        <p:spPr>
          <a:xfrm rot="10800000" flipH="1">
            <a:off x="1048067" y="4437112"/>
            <a:ext cx="4759901" cy="1455121"/>
          </a:xfrm>
          <a:prstGeom prst="wedgeRoundRectCallout">
            <a:avLst>
              <a:gd name="adj1" fmla="val -5100"/>
              <a:gd name="adj2" fmla="val 82794"/>
              <a:gd name="adj3" fmla="val 16667"/>
            </a:avLst>
          </a:prstGeom>
          <a:solidFill>
            <a:srgbClr val="FFFFFF"/>
          </a:solidFill>
          <a:ln w="19050" cap="flat" cmpd="sng">
            <a:solidFill>
              <a:schemeClr val="tx2"/>
            </a:solidFill>
            <a:prstDash val="solid"/>
            <a:miter lim="800000"/>
            <a:headEnd type="none" w="sm" len="sm"/>
            <a:tailEnd type="none" w="sm" len="sm"/>
          </a:ln>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dirty="0">
              <a:ln>
                <a:noFill/>
              </a:ln>
              <a:solidFill>
                <a:srgbClr val="FFFFFF"/>
              </a:solidFill>
              <a:effectLst/>
              <a:uLnTx/>
              <a:uFillTx/>
              <a:latin typeface="Calibri"/>
              <a:ea typeface="Calibri"/>
              <a:cs typeface="Calibri"/>
              <a:sym typeface="Calibri"/>
            </a:endParaRPr>
          </a:p>
        </p:txBody>
      </p:sp>
      <p:sp>
        <p:nvSpPr>
          <p:cNvPr id="28" name="Cerrar llave 27"/>
          <p:cNvSpPr/>
          <p:nvPr/>
        </p:nvSpPr>
        <p:spPr>
          <a:xfrm>
            <a:off x="5966604" y="2708920"/>
            <a:ext cx="258792" cy="504056"/>
          </a:xfrm>
          <a:prstGeom prst="rightBrace">
            <a:avLst>
              <a:gd name="adj1" fmla="val 52797"/>
              <a:gd name="adj2" fmla="val 50000"/>
            </a:avLst>
          </a:prstGeom>
          <a:noFill/>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srgbClr val="000000"/>
              </a:solidFill>
              <a:effectLst/>
              <a:uLnTx/>
              <a:uFillTx/>
              <a:latin typeface="Arial"/>
              <a:ea typeface="+mn-ea"/>
              <a:cs typeface="+mn-cs"/>
            </a:endParaRPr>
          </a:p>
        </p:txBody>
      </p:sp>
      <p:sp>
        <p:nvSpPr>
          <p:cNvPr id="29" name="Google Shape;490;p30"/>
          <p:cNvSpPr/>
          <p:nvPr/>
        </p:nvSpPr>
        <p:spPr>
          <a:xfrm rot="10800000" flipH="1">
            <a:off x="7437363" y="2167298"/>
            <a:ext cx="3051125" cy="541617"/>
          </a:xfrm>
          <a:prstGeom prst="wedgeRoundRectCallout">
            <a:avLst>
              <a:gd name="adj1" fmla="val -86985"/>
              <a:gd name="adj2" fmla="val -102551"/>
              <a:gd name="adj3" fmla="val 16667"/>
            </a:avLst>
          </a:prstGeom>
          <a:solidFill>
            <a:srgbClr val="FFFFFF"/>
          </a:solidFill>
          <a:ln w="19050" cap="flat" cmpd="sng" algn="ctr">
            <a:solidFill>
              <a:schemeClr val="tx2"/>
            </a:solidFill>
            <a:prstDash val="solid"/>
            <a:miter lim="800000"/>
            <a:headEnd/>
            <a:tailEnd/>
          </a:ln>
          <a:effectLst/>
        </p:spPr>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a:ln>
                  <a:noFill/>
                </a:ln>
                <a:solidFill>
                  <a:srgbClr val="FFFFFF"/>
                </a:solidFill>
                <a:effectLst/>
                <a:uLnTx/>
                <a:uFillTx/>
                <a:latin typeface="Calibri"/>
                <a:ea typeface="+mn-ea"/>
                <a:cs typeface="+mn-cs"/>
                <a:sym typeface="Calibri"/>
              </a:rPr>
              <a:t>C</a:t>
            </a:r>
          </a:p>
        </p:txBody>
      </p:sp>
      <p:sp>
        <p:nvSpPr>
          <p:cNvPr id="32" name="CuadroTexto 31">
            <a:extLst>
              <a:ext uri="{FF2B5EF4-FFF2-40B4-BE49-F238E27FC236}">
                <a16:creationId xmlns:a16="http://schemas.microsoft.com/office/drawing/2014/main" id="{6C948BB3-F55D-44AF-9C36-7CC957DE7B7D}"/>
              </a:ext>
            </a:extLst>
          </p:cNvPr>
          <p:cNvSpPr txBox="1"/>
          <p:nvPr/>
        </p:nvSpPr>
        <p:spPr>
          <a:xfrm>
            <a:off x="7464152" y="2232007"/>
            <a:ext cx="3024336" cy="40011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000000"/>
                </a:solidFill>
                <a:effectLst/>
                <a:uLnTx/>
                <a:uFillTx/>
                <a:latin typeface="Arial"/>
                <a:ea typeface="+mn-ea"/>
                <a:cs typeface="Arial"/>
                <a:sym typeface="Arial"/>
              </a:rPr>
              <a:t>Chip-use optimisation</a:t>
            </a:r>
          </a:p>
        </p:txBody>
      </p:sp>
      <p:sp>
        <p:nvSpPr>
          <p:cNvPr id="6" name="Title 5">
            <a:extLst>
              <a:ext uri="{FF2B5EF4-FFF2-40B4-BE49-F238E27FC236}">
                <a16:creationId xmlns:a16="http://schemas.microsoft.com/office/drawing/2014/main" id="{01DC6A89-7EB3-9608-5EC3-772846B0519A}"/>
              </a:ext>
            </a:extLst>
          </p:cNvPr>
          <p:cNvSpPr>
            <a:spLocks noGrp="1"/>
          </p:cNvSpPr>
          <p:nvPr>
            <p:ph type="title"/>
          </p:nvPr>
        </p:nvSpPr>
        <p:spPr>
          <a:xfrm>
            <a:off x="619125" y="258763"/>
            <a:ext cx="10963275" cy="865187"/>
          </a:xfrm>
        </p:spPr>
        <p:txBody>
          <a:bodyPr>
            <a:normAutofit/>
          </a:bodyPr>
          <a:lstStyle/>
          <a:p>
            <a:r>
              <a:rPr lang="en-GB" dirty="0">
                <a:sym typeface="Calibri"/>
              </a:rPr>
              <a:t>Next-generation sequencing (NGS)</a:t>
            </a:r>
            <a:br>
              <a:rPr lang="en-GB" dirty="0">
                <a:sym typeface="Calibri"/>
              </a:rPr>
            </a:br>
            <a:endParaRPr lang="en-GB" dirty="0"/>
          </a:p>
        </p:txBody>
      </p:sp>
      <p:sp>
        <p:nvSpPr>
          <p:cNvPr id="2" name="Slide Number Placeholder 1">
            <a:extLst>
              <a:ext uri="{FF2B5EF4-FFF2-40B4-BE49-F238E27FC236}">
                <a16:creationId xmlns:a16="http://schemas.microsoft.com/office/drawing/2014/main" id="{6F980D0D-F9E3-C06F-6560-CE175ABCF93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14</a:t>
            </a:fld>
            <a:endParaRPr lang="en-GB" dirty="0"/>
          </a:p>
        </p:txBody>
      </p:sp>
      <p:sp>
        <p:nvSpPr>
          <p:cNvPr id="11" name="Content Placeholder 10">
            <a:extLst>
              <a:ext uri="{FF2B5EF4-FFF2-40B4-BE49-F238E27FC236}">
                <a16:creationId xmlns:a16="http://schemas.microsoft.com/office/drawing/2014/main" id="{A5CD43FE-A4BA-21BB-3230-9693954CD901}"/>
              </a:ext>
            </a:extLst>
          </p:cNvPr>
          <p:cNvSpPr>
            <a:spLocks noGrp="1"/>
          </p:cNvSpPr>
          <p:nvPr>
            <p:ph sz="quarter" idx="15"/>
          </p:nvPr>
        </p:nvSpPr>
        <p:spPr>
          <a:xfrm>
            <a:off x="620183" y="6356351"/>
            <a:ext cx="10180339" cy="365125"/>
          </a:xfrm>
        </p:spPr>
        <p:txBody>
          <a:bodyPr/>
          <a:lstStyle/>
          <a:p>
            <a:r>
              <a:rPr lang="en-GB" dirty="0"/>
              <a:t>DNA, deoxyribonucleic acid; NGS, next-generation sequencing; RNA, ribonucleic acid</a:t>
            </a:r>
          </a:p>
        </p:txBody>
      </p:sp>
      <p:sp>
        <p:nvSpPr>
          <p:cNvPr id="27" name="Google Shape;469;p17">
            <a:extLst>
              <a:ext uri="{FF2B5EF4-FFF2-40B4-BE49-F238E27FC236}">
                <a16:creationId xmlns:a16="http://schemas.microsoft.com/office/drawing/2014/main" id="{0D3A1727-E91C-EE9E-8218-6E74A57F7F10}"/>
              </a:ext>
            </a:extLst>
          </p:cNvPr>
          <p:cNvSpPr txBox="1"/>
          <p:nvPr/>
        </p:nvSpPr>
        <p:spPr>
          <a:xfrm>
            <a:off x="6625301" y="4524082"/>
            <a:ext cx="5015315" cy="1015622"/>
          </a:xfrm>
          <a:prstGeom prst="rect">
            <a:avLst/>
          </a:prstGeom>
          <a:noFill/>
          <a:ln>
            <a:noFill/>
          </a:ln>
        </p:spPr>
        <p:txBody>
          <a:bodyPr spcFirstLastPara="1" wrap="square" lIns="91425" tIns="45700" rIns="91425" bIns="45700" anchor="t" anchorCtr="0">
            <a:sp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Persevere if DNA-only </a:t>
            </a:r>
            <a:br>
              <a:rPr kumimoji="0" lang="en-GB" sz="20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br>
            <a:r>
              <a:rPr kumimoji="0" lang="en-GB" sz="20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NGS is negative</a:t>
            </a:r>
          </a:p>
          <a:p>
            <a:pPr marL="534988" marR="0" lvl="1" indent="-311150" algn="l" defTabSz="914377" rtl="0" eaLnBrk="1" fontAlgn="auto" latinLnBrk="0" hangingPunct="1">
              <a:lnSpc>
                <a:spcPct val="100000"/>
              </a:lnSpc>
              <a:spcBef>
                <a:spcPts val="0"/>
              </a:spcBef>
              <a:spcAft>
                <a:spcPts val="0"/>
              </a:spcAft>
              <a:buClr>
                <a:schemeClr val="accent1"/>
              </a:buClr>
              <a:buSzTx/>
              <a:buFont typeface="Wingdings" panose="05000000000000000000" pitchFamily="2" charset="2"/>
              <a:buChar char="ü"/>
              <a:defRPr/>
            </a:pPr>
            <a:r>
              <a:rPr kumimoji="0" lang="en-GB" sz="20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Use an RNA-based method</a:t>
            </a:r>
            <a:endParaRPr kumimoji="0" lang="en-GB" sz="20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
        <p:nvSpPr>
          <p:cNvPr id="33" name="Google Shape;469;p17">
            <a:extLst>
              <a:ext uri="{FF2B5EF4-FFF2-40B4-BE49-F238E27FC236}">
                <a16:creationId xmlns:a16="http://schemas.microsoft.com/office/drawing/2014/main" id="{58C3C6A2-C6E6-94E9-73EF-EBB0BEF1FB49}"/>
              </a:ext>
            </a:extLst>
          </p:cNvPr>
          <p:cNvSpPr txBox="1"/>
          <p:nvPr/>
        </p:nvSpPr>
        <p:spPr>
          <a:xfrm>
            <a:off x="1128860" y="4503146"/>
            <a:ext cx="4536504" cy="1323399"/>
          </a:xfrm>
          <a:prstGeom prst="rect">
            <a:avLst/>
          </a:prstGeom>
          <a:noFill/>
          <a:ln>
            <a:noFill/>
          </a:ln>
        </p:spPr>
        <p:txBody>
          <a:bodyPr spcFirstLastPara="1" wrap="square" lIns="91425" tIns="45700" rIns="91425" bIns="45700" anchor="t" anchorCtr="0">
            <a:sp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Persevere if RNA fails</a:t>
            </a:r>
          </a:p>
          <a:p>
            <a:pPr marL="534988" marR="0" lvl="1" indent="-311150" algn="l" defTabSz="914377" rtl="0" eaLnBrk="1" fontAlgn="auto" latinLnBrk="0" hangingPunct="1">
              <a:lnSpc>
                <a:spcPct val="100000"/>
              </a:lnSpc>
              <a:spcBef>
                <a:spcPts val="0"/>
              </a:spcBef>
              <a:spcAft>
                <a:spcPts val="0"/>
              </a:spcAft>
              <a:buClr>
                <a:schemeClr val="accent1"/>
              </a:buClr>
              <a:buSzTx/>
              <a:buFont typeface="Wingdings" panose="05000000000000000000" pitchFamily="2" charset="2"/>
              <a:buChar char="ü"/>
              <a:defRPr/>
            </a:pPr>
            <a:r>
              <a:rPr kumimoji="0" lang="en-GB" sz="20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Re-test (different block/specimen)</a:t>
            </a:r>
          </a:p>
          <a:p>
            <a:pPr marL="534988" marR="0" lvl="1" indent="-311150" algn="l" defTabSz="914377" rtl="0" eaLnBrk="1" fontAlgn="auto" latinLnBrk="0" hangingPunct="1">
              <a:lnSpc>
                <a:spcPct val="100000"/>
              </a:lnSpc>
              <a:spcBef>
                <a:spcPts val="0"/>
              </a:spcBef>
              <a:spcAft>
                <a:spcPts val="0"/>
              </a:spcAft>
              <a:buClr>
                <a:schemeClr val="accent1"/>
              </a:buClr>
              <a:buSzTx/>
              <a:buFont typeface="Wingdings" panose="05000000000000000000" pitchFamily="2" charset="2"/>
              <a:buChar char="ü"/>
              <a:defRPr/>
            </a:pPr>
            <a:r>
              <a:rPr lang="en-GB" sz="2000" kern="0" dirty="0">
                <a:solidFill>
                  <a:srgbClr val="000000"/>
                </a:solidFill>
                <a:latin typeface="Arial" panose="020B0604020202020204" pitchFamily="34" charset="0"/>
                <a:cs typeface="Arial" panose="020B0604020202020204" pitchFamily="34" charset="0"/>
                <a:sym typeface="Arial"/>
              </a:rPr>
              <a:t>Re-biopsy</a:t>
            </a:r>
          </a:p>
          <a:p>
            <a:pPr marL="534988" marR="0" lvl="1" indent="-311150" algn="l" defTabSz="914377" rtl="0" eaLnBrk="1" fontAlgn="auto" latinLnBrk="0" hangingPunct="1">
              <a:lnSpc>
                <a:spcPct val="100000"/>
              </a:lnSpc>
              <a:spcBef>
                <a:spcPts val="0"/>
              </a:spcBef>
              <a:spcAft>
                <a:spcPts val="0"/>
              </a:spcAft>
              <a:buClr>
                <a:schemeClr val="accent1"/>
              </a:buClr>
              <a:buSzTx/>
              <a:buFont typeface="Wingdings" panose="05000000000000000000" pitchFamily="2" charset="2"/>
              <a:buChar char="ü"/>
              <a:defRPr/>
            </a:pPr>
            <a:r>
              <a:rPr kumimoji="0" lang="en-GB" sz="20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Use single analyte assays</a:t>
            </a:r>
            <a:endParaRPr kumimoji="0" lang="en-GB" sz="20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27237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uadroTexto 26"/>
          <p:cNvSpPr txBox="1">
            <a:spLocks noChangeArrowheads="1"/>
          </p:cNvSpPr>
          <p:nvPr/>
        </p:nvSpPr>
        <p:spPr bwMode="auto">
          <a:xfrm>
            <a:off x="482600" y="6346825"/>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s-ES" sz="1200" b="0" i="0" u="none" strike="noStrike" kern="1200" cap="none" spc="0" normalizeH="0" baseline="0" dirty="0">
              <a:ln>
                <a:noFill/>
              </a:ln>
              <a:solidFill>
                <a:prstClr val="black"/>
              </a:solidFill>
              <a:effectLst/>
              <a:uLnTx/>
              <a:uFillTx/>
              <a:latin typeface="Calibri" panose="020F0502020204030204"/>
              <a:ea typeface="ＭＳ Ｐゴシック" panose="020B0600070205080204" pitchFamily="34" charset="-128"/>
              <a:cs typeface="+mn-cs"/>
            </a:endParaRPr>
          </a:p>
        </p:txBody>
      </p:sp>
      <p:graphicFrame>
        <p:nvGraphicFramePr>
          <p:cNvPr id="28" name="Chart 27">
            <a:extLst>
              <a:ext uri="{FF2B5EF4-FFF2-40B4-BE49-F238E27FC236}">
                <a16:creationId xmlns:a16="http://schemas.microsoft.com/office/drawing/2014/main" id="{2ACCA7BC-78F0-FC02-09C9-0A5A1D9D2E7E}"/>
              </a:ext>
            </a:extLst>
          </p:cNvPr>
          <p:cNvGraphicFramePr/>
          <p:nvPr>
            <p:extLst>
              <p:ext uri="{D42A27DB-BD31-4B8C-83A1-F6EECF244321}">
                <p14:modId xmlns:p14="http://schemas.microsoft.com/office/powerpoint/2010/main" val="216154026"/>
              </p:ext>
            </p:extLst>
          </p:nvPr>
        </p:nvGraphicFramePr>
        <p:xfrm>
          <a:off x="3400663" y="1821018"/>
          <a:ext cx="5970336" cy="3980223"/>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CE0CEAB5-915F-55BB-C788-E9D6C42081DE}"/>
              </a:ext>
            </a:extLst>
          </p:cNvPr>
          <p:cNvSpPr txBox="1"/>
          <p:nvPr/>
        </p:nvSpPr>
        <p:spPr>
          <a:xfrm>
            <a:off x="4539458" y="1196752"/>
            <a:ext cx="1704751" cy="153154"/>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NTRK </a:t>
            </a:r>
            <a:r>
              <a:rPr lang="en-GB" sz="1000" dirty="0">
                <a:solidFill>
                  <a:srgbClr val="000000">
                    <a:lumMod val="65000"/>
                    <a:lumOff val="35000"/>
                  </a:srgbClr>
                </a:solidFill>
                <a:latin typeface="Arial" panose="020B0604020202020204"/>
              </a:rPr>
              <a:t>rearrangement (0.23%)</a:t>
            </a:r>
          </a:p>
        </p:txBody>
      </p:sp>
      <p:sp>
        <p:nvSpPr>
          <p:cNvPr id="30" name="TextBox 29">
            <a:extLst>
              <a:ext uri="{FF2B5EF4-FFF2-40B4-BE49-F238E27FC236}">
                <a16:creationId xmlns:a16="http://schemas.microsoft.com/office/drawing/2014/main" id="{9A5A21B9-B3EF-72D6-5B9F-BA64398A7E3F}"/>
              </a:ext>
            </a:extLst>
          </p:cNvPr>
          <p:cNvSpPr txBox="1"/>
          <p:nvPr/>
        </p:nvSpPr>
        <p:spPr>
          <a:xfrm>
            <a:off x="4342034" y="1402274"/>
            <a:ext cx="1542937" cy="153154"/>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RET </a:t>
            </a:r>
            <a:r>
              <a:rPr lang="en-GB" sz="1000" dirty="0">
                <a:solidFill>
                  <a:srgbClr val="000000">
                    <a:lumMod val="65000"/>
                    <a:lumOff val="35000"/>
                  </a:srgbClr>
                </a:solidFill>
                <a:latin typeface="Arial" panose="020B0604020202020204"/>
              </a:rPr>
              <a:t>rearrangement (1.7%)</a:t>
            </a:r>
          </a:p>
        </p:txBody>
      </p:sp>
      <p:sp>
        <p:nvSpPr>
          <p:cNvPr id="31" name="TextBox 30">
            <a:extLst>
              <a:ext uri="{FF2B5EF4-FFF2-40B4-BE49-F238E27FC236}">
                <a16:creationId xmlns:a16="http://schemas.microsoft.com/office/drawing/2014/main" id="{9474F0F0-D29B-D5C9-6481-DAAAE873AA12}"/>
              </a:ext>
            </a:extLst>
          </p:cNvPr>
          <p:cNvSpPr txBox="1"/>
          <p:nvPr/>
        </p:nvSpPr>
        <p:spPr>
          <a:xfrm>
            <a:off x="4019238" y="1607796"/>
            <a:ext cx="1695636" cy="153154"/>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BRAF </a:t>
            </a:r>
            <a:r>
              <a:rPr lang="en-GB" sz="1000" dirty="0">
                <a:solidFill>
                  <a:srgbClr val="000000">
                    <a:lumMod val="65000"/>
                    <a:lumOff val="35000"/>
                  </a:srgbClr>
                </a:solidFill>
                <a:latin typeface="Arial" panose="020B0604020202020204"/>
              </a:rPr>
              <a:t>V600E mutation (2.1%)</a:t>
            </a:r>
          </a:p>
        </p:txBody>
      </p:sp>
      <p:sp>
        <p:nvSpPr>
          <p:cNvPr id="32" name="TextBox 31">
            <a:extLst>
              <a:ext uri="{FF2B5EF4-FFF2-40B4-BE49-F238E27FC236}">
                <a16:creationId xmlns:a16="http://schemas.microsoft.com/office/drawing/2014/main" id="{33773A0E-22F7-E994-EA23-B32007EA15F5}"/>
              </a:ext>
            </a:extLst>
          </p:cNvPr>
          <p:cNvSpPr txBox="1"/>
          <p:nvPr/>
        </p:nvSpPr>
        <p:spPr>
          <a:xfrm>
            <a:off x="3468970" y="1813318"/>
            <a:ext cx="2285917" cy="153154"/>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HER2 </a:t>
            </a:r>
            <a:r>
              <a:rPr lang="en-GB" sz="1000" dirty="0">
                <a:solidFill>
                  <a:srgbClr val="000000">
                    <a:lumMod val="65000"/>
                    <a:lumOff val="35000"/>
                  </a:srgbClr>
                </a:solidFill>
                <a:latin typeface="Arial" panose="020B0604020202020204"/>
              </a:rPr>
              <a:t>exon 20 insertion mutation (2.3%)</a:t>
            </a:r>
          </a:p>
        </p:txBody>
      </p:sp>
      <p:sp>
        <p:nvSpPr>
          <p:cNvPr id="33" name="TextBox 32">
            <a:extLst>
              <a:ext uri="{FF2B5EF4-FFF2-40B4-BE49-F238E27FC236}">
                <a16:creationId xmlns:a16="http://schemas.microsoft.com/office/drawing/2014/main" id="{C6D96AE9-70C5-3CE0-9358-01D0A00D2B62}"/>
              </a:ext>
            </a:extLst>
          </p:cNvPr>
          <p:cNvSpPr txBox="1"/>
          <p:nvPr/>
        </p:nvSpPr>
        <p:spPr>
          <a:xfrm>
            <a:off x="3863752" y="2028120"/>
            <a:ext cx="1636666" cy="153888"/>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ROS1 </a:t>
            </a:r>
            <a:r>
              <a:rPr lang="en-GB" sz="1000" dirty="0">
                <a:solidFill>
                  <a:srgbClr val="000000">
                    <a:lumMod val="65000"/>
                    <a:lumOff val="35000"/>
                  </a:srgbClr>
                </a:solidFill>
                <a:latin typeface="Arial" panose="020B0604020202020204"/>
              </a:rPr>
              <a:t>rearrangement (2.6%)</a:t>
            </a:r>
          </a:p>
        </p:txBody>
      </p:sp>
      <p:sp>
        <p:nvSpPr>
          <p:cNvPr id="34" name="TextBox 33">
            <a:extLst>
              <a:ext uri="{FF2B5EF4-FFF2-40B4-BE49-F238E27FC236}">
                <a16:creationId xmlns:a16="http://schemas.microsoft.com/office/drawing/2014/main" id="{C2610956-3DF8-428C-6ACA-DC78429ABECF}"/>
              </a:ext>
            </a:extLst>
          </p:cNvPr>
          <p:cNvSpPr txBox="1"/>
          <p:nvPr/>
        </p:nvSpPr>
        <p:spPr>
          <a:xfrm>
            <a:off x="3439759" y="2457723"/>
            <a:ext cx="1529265" cy="153888"/>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ALK </a:t>
            </a:r>
            <a:r>
              <a:rPr lang="en-GB" sz="1000" dirty="0">
                <a:solidFill>
                  <a:srgbClr val="000000">
                    <a:lumMod val="65000"/>
                    <a:lumOff val="35000"/>
                  </a:srgbClr>
                </a:solidFill>
                <a:latin typeface="Arial" panose="020B0604020202020204"/>
              </a:rPr>
              <a:t>rearrangement</a:t>
            </a:r>
            <a:r>
              <a:rPr lang="en-GB" sz="1000" i="1" dirty="0">
                <a:solidFill>
                  <a:srgbClr val="000000">
                    <a:lumMod val="65000"/>
                    <a:lumOff val="35000"/>
                  </a:srgbClr>
                </a:solidFill>
                <a:latin typeface="Arial" panose="020B0604020202020204"/>
              </a:rPr>
              <a:t> </a:t>
            </a:r>
            <a:r>
              <a:rPr lang="en-GB" sz="1000" dirty="0">
                <a:solidFill>
                  <a:srgbClr val="000000">
                    <a:lumMod val="65000"/>
                    <a:lumOff val="35000"/>
                  </a:srgbClr>
                </a:solidFill>
                <a:latin typeface="Arial" panose="020B0604020202020204"/>
              </a:rPr>
              <a:t>(3.8%)</a:t>
            </a:r>
          </a:p>
        </p:txBody>
      </p:sp>
      <p:sp>
        <p:nvSpPr>
          <p:cNvPr id="35" name="TextBox 34">
            <a:extLst>
              <a:ext uri="{FF2B5EF4-FFF2-40B4-BE49-F238E27FC236}">
                <a16:creationId xmlns:a16="http://schemas.microsoft.com/office/drawing/2014/main" id="{78C368C7-7879-B385-7B34-37EC681137B4}"/>
              </a:ext>
            </a:extLst>
          </p:cNvPr>
          <p:cNvSpPr txBox="1"/>
          <p:nvPr/>
        </p:nvSpPr>
        <p:spPr>
          <a:xfrm>
            <a:off x="3503712" y="2242922"/>
            <a:ext cx="1697581" cy="153888"/>
          </a:xfrm>
          <a:prstGeom prst="rect">
            <a:avLst/>
          </a:prstGeom>
          <a:noFill/>
        </p:spPr>
        <p:txBody>
          <a:bodyPr wrap="none" lIns="0" tIns="0" rIns="0" bIns="0" rtlCol="0">
            <a:spAutoFit/>
          </a:bodyPr>
          <a:lstStyle/>
          <a:p>
            <a:pPr algn="r" defTabSz="685664"/>
            <a:r>
              <a:rPr lang="en-GB" sz="1000" i="1" dirty="0">
                <a:solidFill>
                  <a:srgbClr val="000000">
                    <a:lumMod val="65000"/>
                    <a:lumOff val="35000"/>
                  </a:srgbClr>
                </a:solidFill>
                <a:latin typeface="Arial" panose="020B0604020202020204"/>
              </a:rPr>
              <a:t>MET </a:t>
            </a:r>
            <a:r>
              <a:rPr lang="en-GB" sz="1000" dirty="0">
                <a:solidFill>
                  <a:srgbClr val="000000">
                    <a:lumMod val="65000"/>
                    <a:lumOff val="35000"/>
                  </a:srgbClr>
                </a:solidFill>
                <a:latin typeface="Arial" panose="020B0604020202020204"/>
              </a:rPr>
              <a:t>exon 14 mutation</a:t>
            </a:r>
            <a:r>
              <a:rPr lang="en-GB" sz="1000" i="1" dirty="0">
                <a:solidFill>
                  <a:srgbClr val="000000">
                    <a:lumMod val="65000"/>
                    <a:lumOff val="35000"/>
                  </a:srgbClr>
                </a:solidFill>
                <a:latin typeface="Arial" panose="020B0604020202020204"/>
              </a:rPr>
              <a:t> </a:t>
            </a:r>
            <a:r>
              <a:rPr lang="en-GB" sz="1000" dirty="0">
                <a:solidFill>
                  <a:srgbClr val="000000">
                    <a:lumMod val="65000"/>
                    <a:lumOff val="35000"/>
                  </a:srgbClr>
                </a:solidFill>
                <a:latin typeface="Arial" panose="020B0604020202020204"/>
              </a:rPr>
              <a:t>(3.0%)</a:t>
            </a:r>
          </a:p>
        </p:txBody>
      </p:sp>
      <p:sp>
        <p:nvSpPr>
          <p:cNvPr id="36" name="Freeform 35">
            <a:extLst>
              <a:ext uri="{FF2B5EF4-FFF2-40B4-BE49-F238E27FC236}">
                <a16:creationId xmlns:a16="http://schemas.microsoft.com/office/drawing/2014/main" id="{7D98BEBD-159C-0959-000B-6C174067B494}"/>
              </a:ext>
            </a:extLst>
          </p:cNvPr>
          <p:cNvSpPr/>
          <p:nvPr/>
        </p:nvSpPr>
        <p:spPr>
          <a:xfrm>
            <a:off x="5776471" y="1690686"/>
            <a:ext cx="270845" cy="338556"/>
          </a:xfrm>
          <a:custGeom>
            <a:avLst/>
            <a:gdLst>
              <a:gd name="connsiteX0" fmla="*/ 0 w 190500"/>
              <a:gd name="connsiteY0" fmla="*/ 0 h 238125"/>
              <a:gd name="connsiteX1" fmla="*/ 60325 w 190500"/>
              <a:gd name="connsiteY1" fmla="*/ 0 h 238125"/>
              <a:gd name="connsiteX2" fmla="*/ 190500 w 190500"/>
              <a:gd name="connsiteY2" fmla="*/ 238125 h 238125"/>
            </a:gdLst>
            <a:ahLst/>
            <a:cxnLst>
              <a:cxn ang="0">
                <a:pos x="connsiteX0" y="connsiteY0"/>
              </a:cxn>
              <a:cxn ang="0">
                <a:pos x="connsiteX1" y="connsiteY1"/>
              </a:cxn>
              <a:cxn ang="0">
                <a:pos x="connsiteX2" y="connsiteY2"/>
              </a:cxn>
            </a:cxnLst>
            <a:rect l="l" t="t" r="r" b="b"/>
            <a:pathLst>
              <a:path w="190500" h="238125">
                <a:moveTo>
                  <a:pt x="0" y="0"/>
                </a:moveTo>
                <a:lnTo>
                  <a:pt x="60325" y="0"/>
                </a:lnTo>
                <a:lnTo>
                  <a:pt x="190500" y="238125"/>
                </a:lnTo>
              </a:path>
            </a:pathLst>
          </a:custGeom>
          <a:noFill/>
          <a:ln w="9525" cap="flat" cmpd="sng" algn="ctr">
            <a:solidFill>
              <a:srgbClr val="000000"/>
            </a:solidFill>
            <a:prstDash val="solid"/>
            <a:miter lim="800000"/>
          </a:ln>
          <a:effectLst/>
        </p:spPr>
        <p:txBody>
          <a:bodyPr rtlCol="0" anchor="ctr"/>
          <a:lstStyle/>
          <a:p>
            <a:pPr marL="0" marR="0" lvl="0" indent="0" algn="ctr" defTabSz="685664" eaLnBrk="1" fontAlgn="auto" latinLnBrk="0" hangingPunct="1">
              <a:lnSpc>
                <a:spcPct val="100000"/>
              </a:lnSpc>
              <a:spcBef>
                <a:spcPts val="0"/>
              </a:spcBef>
              <a:spcAft>
                <a:spcPts val="0"/>
              </a:spcAft>
              <a:buClrTx/>
              <a:buSzTx/>
              <a:buFontTx/>
              <a:buNone/>
              <a:tabLst/>
              <a:defRPr/>
            </a:pPr>
            <a:endParaRPr kumimoji="0" lang="en-GB" sz="1425" b="0" i="0" u="none" strike="noStrike" kern="0" cap="none" spc="0" normalizeH="0" baseline="0" dirty="0">
              <a:ln>
                <a:noFill/>
              </a:ln>
              <a:solidFill>
                <a:srgbClr val="FFFFFF"/>
              </a:solidFill>
              <a:effectLst/>
              <a:uLnTx/>
              <a:uFillTx/>
              <a:latin typeface="Arial" panose="020B0604020202020204"/>
              <a:ea typeface="+mn-ea"/>
              <a:cs typeface="+mn-cs"/>
            </a:endParaRPr>
          </a:p>
        </p:txBody>
      </p:sp>
      <p:sp>
        <p:nvSpPr>
          <p:cNvPr id="37" name="Freeform 36">
            <a:extLst>
              <a:ext uri="{FF2B5EF4-FFF2-40B4-BE49-F238E27FC236}">
                <a16:creationId xmlns:a16="http://schemas.microsoft.com/office/drawing/2014/main" id="{1E2B032B-5BE4-8E9B-CF8E-3CD0E5292754}"/>
              </a:ext>
            </a:extLst>
          </p:cNvPr>
          <p:cNvSpPr/>
          <p:nvPr/>
        </p:nvSpPr>
        <p:spPr>
          <a:xfrm>
            <a:off x="5920921" y="1487552"/>
            <a:ext cx="325013" cy="505577"/>
          </a:xfrm>
          <a:custGeom>
            <a:avLst/>
            <a:gdLst>
              <a:gd name="connsiteX0" fmla="*/ 0 w 228600"/>
              <a:gd name="connsiteY0" fmla="*/ 0 h 355600"/>
              <a:gd name="connsiteX1" fmla="*/ 63500 w 228600"/>
              <a:gd name="connsiteY1" fmla="*/ 0 h 355600"/>
              <a:gd name="connsiteX2" fmla="*/ 228600 w 228600"/>
              <a:gd name="connsiteY2" fmla="*/ 355600 h 355600"/>
            </a:gdLst>
            <a:ahLst/>
            <a:cxnLst>
              <a:cxn ang="0">
                <a:pos x="connsiteX0" y="connsiteY0"/>
              </a:cxn>
              <a:cxn ang="0">
                <a:pos x="connsiteX1" y="connsiteY1"/>
              </a:cxn>
              <a:cxn ang="0">
                <a:pos x="connsiteX2" y="connsiteY2"/>
              </a:cxn>
            </a:cxnLst>
            <a:rect l="l" t="t" r="r" b="b"/>
            <a:pathLst>
              <a:path w="228600" h="355600">
                <a:moveTo>
                  <a:pt x="0" y="0"/>
                </a:moveTo>
                <a:lnTo>
                  <a:pt x="63500" y="0"/>
                </a:lnTo>
                <a:lnTo>
                  <a:pt x="228600" y="355600"/>
                </a:lnTo>
              </a:path>
            </a:pathLst>
          </a:custGeom>
          <a:noFill/>
          <a:ln w="9525" cap="flat" cmpd="sng" algn="ctr">
            <a:solidFill>
              <a:srgbClr val="000000"/>
            </a:solidFill>
            <a:prstDash val="solid"/>
            <a:miter lim="800000"/>
          </a:ln>
          <a:effectLst/>
        </p:spPr>
        <p:txBody>
          <a:bodyPr rtlCol="0" anchor="ctr"/>
          <a:lstStyle/>
          <a:p>
            <a:pPr marL="0" marR="0" lvl="0" indent="0" algn="ctr" defTabSz="685664" eaLnBrk="1" fontAlgn="auto" latinLnBrk="0" hangingPunct="1">
              <a:lnSpc>
                <a:spcPct val="100000"/>
              </a:lnSpc>
              <a:spcBef>
                <a:spcPts val="0"/>
              </a:spcBef>
              <a:spcAft>
                <a:spcPts val="0"/>
              </a:spcAft>
              <a:buClrTx/>
              <a:buSzTx/>
              <a:buFontTx/>
              <a:buNone/>
              <a:tabLst/>
              <a:defRPr/>
            </a:pPr>
            <a:endParaRPr kumimoji="0" lang="en-GB" sz="1425" b="0" i="0" u="none" strike="noStrike" kern="0" cap="none" spc="0" normalizeH="0" baseline="0" dirty="0">
              <a:ln>
                <a:noFill/>
              </a:ln>
              <a:solidFill>
                <a:srgbClr val="FFFFFF"/>
              </a:solidFill>
              <a:effectLst/>
              <a:uLnTx/>
              <a:uFillTx/>
              <a:latin typeface="Arial" panose="020B0604020202020204"/>
              <a:ea typeface="+mn-ea"/>
              <a:cs typeface="+mn-cs"/>
            </a:endParaRPr>
          </a:p>
        </p:txBody>
      </p:sp>
      <p:sp>
        <p:nvSpPr>
          <p:cNvPr id="38" name="Freeform 37">
            <a:extLst>
              <a:ext uri="{FF2B5EF4-FFF2-40B4-BE49-F238E27FC236}">
                <a16:creationId xmlns:a16="http://schemas.microsoft.com/office/drawing/2014/main" id="{900930F5-8CBA-CB2A-8347-7A874B056A45}"/>
              </a:ext>
            </a:extLst>
          </p:cNvPr>
          <p:cNvSpPr/>
          <p:nvPr/>
        </p:nvSpPr>
        <p:spPr>
          <a:xfrm>
            <a:off x="6291075" y="1279905"/>
            <a:ext cx="81253" cy="686140"/>
          </a:xfrm>
          <a:custGeom>
            <a:avLst/>
            <a:gdLst>
              <a:gd name="connsiteX0" fmla="*/ 0 w 57150"/>
              <a:gd name="connsiteY0" fmla="*/ 0 h 482600"/>
              <a:gd name="connsiteX1" fmla="*/ 57150 w 57150"/>
              <a:gd name="connsiteY1" fmla="*/ 0 h 482600"/>
              <a:gd name="connsiteX2" fmla="*/ 57150 w 57150"/>
              <a:gd name="connsiteY2" fmla="*/ 482600 h 482600"/>
            </a:gdLst>
            <a:ahLst/>
            <a:cxnLst>
              <a:cxn ang="0">
                <a:pos x="connsiteX0" y="connsiteY0"/>
              </a:cxn>
              <a:cxn ang="0">
                <a:pos x="connsiteX1" y="connsiteY1"/>
              </a:cxn>
              <a:cxn ang="0">
                <a:pos x="connsiteX2" y="connsiteY2"/>
              </a:cxn>
            </a:cxnLst>
            <a:rect l="l" t="t" r="r" b="b"/>
            <a:pathLst>
              <a:path w="57150" h="482600">
                <a:moveTo>
                  <a:pt x="0" y="0"/>
                </a:moveTo>
                <a:lnTo>
                  <a:pt x="57150" y="0"/>
                </a:lnTo>
                <a:lnTo>
                  <a:pt x="57150" y="482600"/>
                </a:lnTo>
              </a:path>
            </a:pathLst>
          </a:custGeom>
          <a:noFill/>
          <a:ln w="9525" cap="flat" cmpd="sng" algn="ctr">
            <a:solidFill>
              <a:srgbClr val="000000"/>
            </a:solidFill>
            <a:prstDash val="solid"/>
            <a:miter lim="800000"/>
          </a:ln>
          <a:effectLst/>
        </p:spPr>
        <p:txBody>
          <a:bodyPr rtlCol="0" anchor="ctr"/>
          <a:lstStyle/>
          <a:p>
            <a:pPr marL="0" marR="0" lvl="0" indent="0" algn="ctr" defTabSz="685664" eaLnBrk="1" fontAlgn="auto" latinLnBrk="0" hangingPunct="1">
              <a:lnSpc>
                <a:spcPct val="100000"/>
              </a:lnSpc>
              <a:spcBef>
                <a:spcPts val="0"/>
              </a:spcBef>
              <a:spcAft>
                <a:spcPts val="0"/>
              </a:spcAft>
              <a:buClrTx/>
              <a:buSzTx/>
              <a:buFontTx/>
              <a:buNone/>
              <a:tabLst/>
              <a:defRPr/>
            </a:pPr>
            <a:endParaRPr kumimoji="0" lang="en-GB" sz="1425" b="0" i="0" u="none" strike="noStrike" kern="0" cap="none" spc="0" normalizeH="0" baseline="0" dirty="0">
              <a:ln>
                <a:noFill/>
              </a:ln>
              <a:solidFill>
                <a:srgbClr val="FFFFFF"/>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7BE5A77B-3CCA-86C7-FE69-2173650E3B56}"/>
              </a:ext>
            </a:extLst>
          </p:cNvPr>
          <p:cNvSpPr txBox="1"/>
          <p:nvPr/>
        </p:nvSpPr>
        <p:spPr>
          <a:xfrm>
            <a:off x="3187557" y="3220143"/>
            <a:ext cx="1375378" cy="153888"/>
          </a:xfrm>
          <a:prstGeom prst="rect">
            <a:avLst/>
          </a:prstGeom>
          <a:noFill/>
        </p:spPr>
        <p:txBody>
          <a:bodyPr wrap="none" lIns="0" tIns="0" rIns="0" bIns="0" rtlCol="0">
            <a:spAutoFit/>
          </a:bodyPr>
          <a:lstStyle/>
          <a:p>
            <a:pPr algn="r" defTabSz="685664"/>
            <a:r>
              <a:rPr lang="en-GB" sz="1000" dirty="0">
                <a:solidFill>
                  <a:srgbClr val="FF9300"/>
                </a:solidFill>
                <a:latin typeface="Arial" panose="020B0604020202020204"/>
              </a:rPr>
              <a:t>◼︎</a:t>
            </a:r>
            <a:r>
              <a:rPr lang="en-GB" sz="1000" dirty="0">
                <a:solidFill>
                  <a:srgbClr val="000000">
                    <a:lumMod val="65000"/>
                    <a:lumOff val="35000"/>
                  </a:srgbClr>
                </a:solidFill>
                <a:latin typeface="Arial" panose="020B0604020202020204"/>
              </a:rPr>
              <a:t> Other </a:t>
            </a:r>
            <a:r>
              <a:rPr lang="en-GB" sz="1000" i="1" dirty="0">
                <a:solidFill>
                  <a:srgbClr val="000000">
                    <a:lumMod val="65000"/>
                    <a:lumOff val="35000"/>
                  </a:srgbClr>
                </a:solidFill>
                <a:latin typeface="Arial" panose="020B0604020202020204"/>
              </a:rPr>
              <a:t>KRAS </a:t>
            </a:r>
            <a:r>
              <a:rPr lang="en-GB" sz="1000" dirty="0">
                <a:solidFill>
                  <a:srgbClr val="000000">
                    <a:lumMod val="65000"/>
                    <a:lumOff val="35000"/>
                  </a:srgbClr>
                </a:solidFill>
                <a:latin typeface="Arial" panose="020B0604020202020204"/>
              </a:rPr>
              <a:t>mutation</a:t>
            </a:r>
          </a:p>
        </p:txBody>
      </p:sp>
      <p:sp>
        <p:nvSpPr>
          <p:cNvPr id="40" name="TextBox 39">
            <a:extLst>
              <a:ext uri="{FF2B5EF4-FFF2-40B4-BE49-F238E27FC236}">
                <a16:creationId xmlns:a16="http://schemas.microsoft.com/office/drawing/2014/main" id="{E33BFDFC-D85B-9602-A284-C25A8CB9B2BA}"/>
              </a:ext>
            </a:extLst>
          </p:cNvPr>
          <p:cNvSpPr txBox="1"/>
          <p:nvPr/>
        </p:nvSpPr>
        <p:spPr>
          <a:xfrm>
            <a:off x="2927648" y="3782913"/>
            <a:ext cx="1530973" cy="153888"/>
          </a:xfrm>
          <a:prstGeom prst="rect">
            <a:avLst/>
          </a:prstGeom>
          <a:noFill/>
        </p:spPr>
        <p:txBody>
          <a:bodyPr wrap="square" lIns="0" tIns="0" rIns="0" bIns="0" rtlCol="0">
            <a:spAutoFit/>
          </a:bodyPr>
          <a:lstStyle/>
          <a:p>
            <a:pPr algn="r" defTabSz="685664"/>
            <a:r>
              <a:rPr lang="en-GB" sz="1000" dirty="0">
                <a:solidFill>
                  <a:srgbClr val="06202C"/>
                </a:solidFill>
                <a:latin typeface="Arial" panose="020B0604020202020204"/>
              </a:rPr>
              <a:t>◼︎</a:t>
            </a:r>
            <a:r>
              <a:rPr lang="en-GB" sz="1000" dirty="0">
                <a:solidFill>
                  <a:srgbClr val="000000">
                    <a:lumMod val="65000"/>
                    <a:lumOff val="35000"/>
                  </a:srgbClr>
                </a:solidFill>
                <a:latin typeface="Arial" panose="020B0604020202020204"/>
              </a:rPr>
              <a:t> </a:t>
            </a:r>
            <a:r>
              <a:rPr lang="en-GB" sz="1000" i="1" dirty="0">
                <a:solidFill>
                  <a:srgbClr val="000000">
                    <a:lumMod val="65000"/>
                    <a:lumOff val="35000"/>
                  </a:srgbClr>
                </a:solidFill>
                <a:latin typeface="Arial" panose="020B0604020202020204"/>
              </a:rPr>
              <a:t>KRAS </a:t>
            </a:r>
            <a:r>
              <a:rPr lang="en-GB" sz="1000" dirty="0">
                <a:solidFill>
                  <a:srgbClr val="000000">
                    <a:lumMod val="65000"/>
                    <a:lumOff val="35000"/>
                  </a:srgbClr>
                </a:solidFill>
                <a:latin typeface="Arial" panose="020B0604020202020204"/>
              </a:rPr>
              <a:t>G12C mutation</a:t>
            </a:r>
          </a:p>
        </p:txBody>
      </p:sp>
      <p:sp>
        <p:nvSpPr>
          <p:cNvPr id="41" name="TextBox 40">
            <a:extLst>
              <a:ext uri="{FF2B5EF4-FFF2-40B4-BE49-F238E27FC236}">
                <a16:creationId xmlns:a16="http://schemas.microsoft.com/office/drawing/2014/main" id="{56BE83EE-3EFB-9368-317B-86931263232E}"/>
              </a:ext>
            </a:extLst>
          </p:cNvPr>
          <p:cNvSpPr txBox="1"/>
          <p:nvPr/>
        </p:nvSpPr>
        <p:spPr>
          <a:xfrm>
            <a:off x="2976522" y="4115258"/>
            <a:ext cx="1530973" cy="153888"/>
          </a:xfrm>
          <a:prstGeom prst="rect">
            <a:avLst/>
          </a:prstGeom>
          <a:noFill/>
        </p:spPr>
        <p:txBody>
          <a:bodyPr wrap="square" lIns="0" tIns="0" rIns="0" bIns="0" rtlCol="0">
            <a:spAutoFit/>
          </a:bodyPr>
          <a:lstStyle/>
          <a:p>
            <a:pPr algn="r" defTabSz="685664"/>
            <a:r>
              <a:rPr lang="en-GB" sz="1000" dirty="0">
                <a:solidFill>
                  <a:srgbClr val="942092"/>
                </a:solidFill>
                <a:latin typeface="Arial" panose="020B0604020202020204"/>
              </a:rPr>
              <a:t>◼︎</a:t>
            </a:r>
            <a:r>
              <a:rPr lang="en-GB" sz="1000" dirty="0">
                <a:solidFill>
                  <a:srgbClr val="000000">
                    <a:lumMod val="65000"/>
                    <a:lumOff val="35000"/>
                  </a:srgbClr>
                </a:solidFill>
                <a:latin typeface="Arial" panose="020B0604020202020204"/>
              </a:rPr>
              <a:t> Other </a:t>
            </a:r>
            <a:r>
              <a:rPr lang="en-GB" sz="1000" i="1" dirty="0">
                <a:solidFill>
                  <a:srgbClr val="000000">
                    <a:lumMod val="65000"/>
                    <a:lumOff val="35000"/>
                  </a:srgbClr>
                </a:solidFill>
                <a:latin typeface="Arial" panose="020B0604020202020204"/>
              </a:rPr>
              <a:t>EGFR </a:t>
            </a:r>
            <a:r>
              <a:rPr lang="en-GB" sz="1000" dirty="0">
                <a:solidFill>
                  <a:srgbClr val="000000">
                    <a:lumMod val="65000"/>
                    <a:lumOff val="35000"/>
                  </a:srgbClr>
                </a:solidFill>
                <a:latin typeface="Arial" panose="020B0604020202020204"/>
              </a:rPr>
              <a:t>mutation</a:t>
            </a:r>
          </a:p>
        </p:txBody>
      </p:sp>
      <p:sp>
        <p:nvSpPr>
          <p:cNvPr id="42" name="TextBox 41">
            <a:extLst>
              <a:ext uri="{FF2B5EF4-FFF2-40B4-BE49-F238E27FC236}">
                <a16:creationId xmlns:a16="http://schemas.microsoft.com/office/drawing/2014/main" id="{598FFEC8-468B-A1FE-099C-F9FB99A4DAE0}"/>
              </a:ext>
            </a:extLst>
          </p:cNvPr>
          <p:cNvSpPr txBox="1"/>
          <p:nvPr/>
        </p:nvSpPr>
        <p:spPr>
          <a:xfrm>
            <a:off x="3064496" y="4408504"/>
            <a:ext cx="1530973" cy="459462"/>
          </a:xfrm>
          <a:prstGeom prst="rect">
            <a:avLst/>
          </a:prstGeom>
          <a:noFill/>
        </p:spPr>
        <p:txBody>
          <a:bodyPr wrap="square" lIns="0" tIns="0" rIns="0" bIns="0" rtlCol="0">
            <a:spAutoFit/>
          </a:bodyPr>
          <a:lstStyle/>
          <a:p>
            <a:pPr algn="r" defTabSz="685664"/>
            <a:r>
              <a:rPr lang="en-GB" sz="1000" dirty="0">
                <a:solidFill>
                  <a:srgbClr val="A9A9A9"/>
                </a:solidFill>
                <a:latin typeface="Arial" panose="020B0604020202020204"/>
              </a:rPr>
              <a:t>◼︎</a:t>
            </a:r>
            <a:r>
              <a:rPr lang="en-GB" sz="1000" dirty="0">
                <a:solidFill>
                  <a:srgbClr val="000000">
                    <a:lumMod val="65000"/>
                    <a:lumOff val="35000"/>
                  </a:srgbClr>
                </a:solidFill>
                <a:latin typeface="Arial" panose="020B0604020202020204"/>
              </a:rPr>
              <a:t> </a:t>
            </a:r>
            <a:r>
              <a:rPr lang="en-GB" sz="1000" i="1" dirty="0">
                <a:solidFill>
                  <a:srgbClr val="000000">
                    <a:lumMod val="65000"/>
                    <a:lumOff val="35000"/>
                  </a:srgbClr>
                </a:solidFill>
                <a:latin typeface="Arial" panose="020B0604020202020204"/>
              </a:rPr>
              <a:t>EGFR </a:t>
            </a:r>
            <a:r>
              <a:rPr lang="en-GB" sz="1000" dirty="0">
                <a:solidFill>
                  <a:srgbClr val="000000">
                    <a:lumMod val="65000"/>
                    <a:lumOff val="35000"/>
                  </a:srgbClr>
                </a:solidFill>
                <a:latin typeface="Arial" panose="020B0604020202020204"/>
              </a:rPr>
              <a:t>exon </a:t>
            </a:r>
            <a:br>
              <a:rPr lang="en-GB" sz="1000" dirty="0">
                <a:solidFill>
                  <a:srgbClr val="000000">
                    <a:lumMod val="65000"/>
                    <a:lumOff val="35000"/>
                  </a:srgbClr>
                </a:solidFill>
                <a:latin typeface="Arial" panose="020B0604020202020204"/>
              </a:rPr>
            </a:br>
            <a:r>
              <a:rPr lang="en-GB" sz="1000" dirty="0">
                <a:solidFill>
                  <a:srgbClr val="000000">
                    <a:lumMod val="65000"/>
                    <a:lumOff val="35000"/>
                  </a:srgbClr>
                </a:solidFill>
                <a:latin typeface="Arial" panose="020B0604020202020204"/>
              </a:rPr>
              <a:t>20 insertion </a:t>
            </a:r>
            <a:br>
              <a:rPr lang="en-GB" sz="1000" dirty="0">
                <a:solidFill>
                  <a:srgbClr val="000000">
                    <a:lumMod val="65000"/>
                    <a:lumOff val="35000"/>
                  </a:srgbClr>
                </a:solidFill>
                <a:latin typeface="Arial" panose="020B0604020202020204"/>
              </a:rPr>
            </a:br>
            <a:r>
              <a:rPr lang="en-GB" sz="1000" dirty="0">
                <a:solidFill>
                  <a:srgbClr val="000000">
                    <a:lumMod val="65000"/>
                    <a:lumOff val="35000"/>
                  </a:srgbClr>
                </a:solidFill>
                <a:latin typeface="Arial" panose="020B0604020202020204"/>
              </a:rPr>
              <a:t>mutation</a:t>
            </a:r>
          </a:p>
        </p:txBody>
      </p:sp>
      <p:sp>
        <p:nvSpPr>
          <p:cNvPr id="43" name="TextBox 42">
            <a:extLst>
              <a:ext uri="{FF2B5EF4-FFF2-40B4-BE49-F238E27FC236}">
                <a16:creationId xmlns:a16="http://schemas.microsoft.com/office/drawing/2014/main" id="{5698C3F0-5EE0-1AE7-A902-A4A0DBA16F0C}"/>
              </a:ext>
            </a:extLst>
          </p:cNvPr>
          <p:cNvSpPr txBox="1"/>
          <p:nvPr/>
        </p:nvSpPr>
        <p:spPr>
          <a:xfrm>
            <a:off x="7392144" y="5445224"/>
            <a:ext cx="2736955" cy="153888"/>
          </a:xfrm>
          <a:prstGeom prst="rect">
            <a:avLst/>
          </a:prstGeom>
          <a:noFill/>
        </p:spPr>
        <p:txBody>
          <a:bodyPr wrap="square" lIns="0" tIns="0" rIns="0" bIns="0" rtlCol="0">
            <a:spAutoFit/>
          </a:bodyPr>
          <a:lstStyle/>
          <a:p>
            <a:pPr defTabSz="685664"/>
            <a:r>
              <a:rPr lang="en-GB" sz="1000" dirty="0">
                <a:solidFill>
                  <a:schemeClr val="accent1"/>
                </a:solidFill>
                <a:latin typeface="Arial" panose="020B0604020202020204"/>
              </a:rPr>
              <a:t>◼︎</a:t>
            </a:r>
            <a:r>
              <a:rPr lang="en-GB" sz="1000" dirty="0">
                <a:solidFill>
                  <a:srgbClr val="000000">
                    <a:lumMod val="65000"/>
                    <a:lumOff val="35000"/>
                  </a:srgbClr>
                </a:solidFill>
                <a:latin typeface="Arial" panose="020B0604020202020204"/>
              </a:rPr>
              <a:t> </a:t>
            </a:r>
            <a:r>
              <a:rPr lang="en-GB" sz="1000" i="1" dirty="0">
                <a:solidFill>
                  <a:srgbClr val="000000">
                    <a:lumMod val="65000"/>
                    <a:lumOff val="35000"/>
                  </a:srgbClr>
                </a:solidFill>
                <a:latin typeface="Arial" panose="020B0604020202020204"/>
              </a:rPr>
              <a:t>EGFR </a:t>
            </a:r>
            <a:r>
              <a:rPr lang="en-GB" sz="1000" dirty="0">
                <a:solidFill>
                  <a:srgbClr val="000000">
                    <a:lumMod val="65000"/>
                    <a:lumOff val="35000"/>
                  </a:srgbClr>
                </a:solidFill>
                <a:latin typeface="Arial" panose="020B0604020202020204"/>
              </a:rPr>
              <a:t>exon 19 deletion and L858R mutation</a:t>
            </a:r>
          </a:p>
        </p:txBody>
      </p:sp>
      <p:sp>
        <p:nvSpPr>
          <p:cNvPr id="44" name="TextBox 43">
            <a:extLst>
              <a:ext uri="{FF2B5EF4-FFF2-40B4-BE49-F238E27FC236}">
                <a16:creationId xmlns:a16="http://schemas.microsoft.com/office/drawing/2014/main" id="{87DC10D1-C4A2-7E52-C76C-33F45118F529}"/>
              </a:ext>
            </a:extLst>
          </p:cNvPr>
          <p:cNvSpPr txBox="1"/>
          <p:nvPr/>
        </p:nvSpPr>
        <p:spPr>
          <a:xfrm>
            <a:off x="7549756" y="2144630"/>
            <a:ext cx="1115723" cy="306309"/>
          </a:xfrm>
          <a:prstGeom prst="rect">
            <a:avLst/>
          </a:prstGeom>
          <a:noFill/>
        </p:spPr>
        <p:txBody>
          <a:bodyPr wrap="square" lIns="0" tIns="0" rIns="0" bIns="0" rtlCol="0">
            <a:spAutoFit/>
          </a:bodyPr>
          <a:lstStyle/>
          <a:p>
            <a:pPr defTabSz="685664"/>
            <a:r>
              <a:rPr lang="en-GB" sz="1000" dirty="0">
                <a:solidFill>
                  <a:schemeClr val="tx2"/>
                </a:solidFill>
                <a:latin typeface="Arial" panose="020B0604020202020204"/>
              </a:rPr>
              <a:t>◼︎</a:t>
            </a:r>
            <a:r>
              <a:rPr lang="en-GB" sz="1000" dirty="0">
                <a:solidFill>
                  <a:srgbClr val="000000">
                    <a:lumMod val="65000"/>
                    <a:lumOff val="35000"/>
                  </a:srgbClr>
                </a:solidFill>
                <a:latin typeface="Arial" panose="020B0604020202020204"/>
              </a:rPr>
              <a:t> No actionable </a:t>
            </a:r>
            <a:br>
              <a:rPr lang="en-GB" sz="1000" dirty="0">
                <a:solidFill>
                  <a:srgbClr val="000000">
                    <a:lumMod val="65000"/>
                    <a:lumOff val="35000"/>
                  </a:srgbClr>
                </a:solidFill>
                <a:latin typeface="Arial" panose="020B0604020202020204"/>
              </a:rPr>
            </a:br>
            <a:r>
              <a:rPr lang="en-GB" sz="1000" dirty="0">
                <a:solidFill>
                  <a:srgbClr val="000000">
                    <a:lumMod val="65000"/>
                    <a:lumOff val="35000"/>
                  </a:srgbClr>
                </a:solidFill>
                <a:latin typeface="Arial" panose="020B0604020202020204"/>
              </a:rPr>
              <a:t>    alteration</a:t>
            </a:r>
          </a:p>
        </p:txBody>
      </p:sp>
      <p:graphicFrame>
        <p:nvGraphicFramePr>
          <p:cNvPr id="45" name="Chart 44">
            <a:extLst>
              <a:ext uri="{FF2B5EF4-FFF2-40B4-BE49-F238E27FC236}">
                <a16:creationId xmlns:a16="http://schemas.microsoft.com/office/drawing/2014/main" id="{2891CFC9-CDA0-45B4-CEC2-208F6CBE8FE7}"/>
              </a:ext>
            </a:extLst>
          </p:cNvPr>
          <p:cNvGraphicFramePr/>
          <p:nvPr>
            <p:extLst>
              <p:ext uri="{D42A27DB-BD31-4B8C-83A1-F6EECF244321}">
                <p14:modId xmlns:p14="http://schemas.microsoft.com/office/powerpoint/2010/main" val="3407569908"/>
              </p:ext>
            </p:extLst>
          </p:nvPr>
        </p:nvGraphicFramePr>
        <p:xfrm>
          <a:off x="4410186" y="2487926"/>
          <a:ext cx="3963192" cy="2642128"/>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a:extLst>
              <a:ext uri="{FF2B5EF4-FFF2-40B4-BE49-F238E27FC236}">
                <a16:creationId xmlns:a16="http://schemas.microsoft.com/office/drawing/2014/main" id="{7F639B1C-67F4-4393-1C4A-893F0C901D5B}"/>
              </a:ext>
            </a:extLst>
          </p:cNvPr>
          <p:cNvSpPr txBox="1"/>
          <p:nvPr/>
        </p:nvSpPr>
        <p:spPr>
          <a:xfrm>
            <a:off x="3071664" y="5373216"/>
            <a:ext cx="2736955" cy="306309"/>
          </a:xfrm>
          <a:prstGeom prst="rect">
            <a:avLst/>
          </a:prstGeom>
          <a:noFill/>
        </p:spPr>
        <p:txBody>
          <a:bodyPr wrap="square" lIns="0" tIns="0" rIns="0" bIns="0" rtlCol="0">
            <a:spAutoFit/>
          </a:bodyPr>
          <a:lstStyle/>
          <a:p>
            <a:pPr defTabSz="685664"/>
            <a:r>
              <a:rPr lang="en-GB" sz="1000" dirty="0">
                <a:solidFill>
                  <a:srgbClr val="000000">
                    <a:lumMod val="65000"/>
                    <a:lumOff val="35000"/>
                  </a:srgbClr>
                </a:solidFill>
                <a:latin typeface="Arial" panose="020B0604020202020204"/>
              </a:rPr>
              <a:t>Outer circle: Asian populations</a:t>
            </a:r>
          </a:p>
          <a:p>
            <a:pPr defTabSz="685664"/>
            <a:r>
              <a:rPr lang="en-GB" sz="1000" dirty="0">
                <a:solidFill>
                  <a:srgbClr val="000000">
                    <a:lumMod val="65000"/>
                    <a:lumOff val="35000"/>
                  </a:srgbClr>
                </a:solidFill>
                <a:latin typeface="Arial" panose="020B0604020202020204"/>
              </a:rPr>
              <a:t>Inner circle: Western populations</a:t>
            </a:r>
          </a:p>
        </p:txBody>
      </p:sp>
      <p:sp>
        <p:nvSpPr>
          <p:cNvPr id="60" name="Text Placeholder 59">
            <a:extLst>
              <a:ext uri="{FF2B5EF4-FFF2-40B4-BE49-F238E27FC236}">
                <a16:creationId xmlns:a16="http://schemas.microsoft.com/office/drawing/2014/main" id="{CFC26EB1-E58F-D3E3-E5BB-715BBC9E8AB3}"/>
              </a:ext>
            </a:extLst>
          </p:cNvPr>
          <p:cNvSpPr>
            <a:spLocks noGrp="1"/>
          </p:cNvSpPr>
          <p:nvPr>
            <p:ph type="body" idx="1"/>
          </p:nvPr>
        </p:nvSpPr>
        <p:spPr>
          <a:xfrm>
            <a:off x="609600" y="792000"/>
            <a:ext cx="10972800" cy="701675"/>
          </a:xfrm>
        </p:spPr>
        <p:txBody>
          <a:bodyPr/>
          <a:lstStyle/>
          <a:p>
            <a:r>
              <a:rPr lang="en-GB" dirty="0">
                <a:sym typeface="Arial"/>
              </a:rPr>
              <a:t>Gene fusions have a pivotal role in lung carcinoma</a:t>
            </a:r>
          </a:p>
        </p:txBody>
      </p:sp>
      <p:sp>
        <p:nvSpPr>
          <p:cNvPr id="54" name="Title 53">
            <a:extLst>
              <a:ext uri="{FF2B5EF4-FFF2-40B4-BE49-F238E27FC236}">
                <a16:creationId xmlns:a16="http://schemas.microsoft.com/office/drawing/2014/main" id="{570B4858-E7E5-6313-1084-270FEF551ABA}"/>
              </a:ext>
            </a:extLst>
          </p:cNvPr>
          <p:cNvSpPr>
            <a:spLocks noGrp="1"/>
          </p:cNvSpPr>
          <p:nvPr>
            <p:ph type="title"/>
          </p:nvPr>
        </p:nvSpPr>
        <p:spPr>
          <a:xfrm>
            <a:off x="619201" y="259200"/>
            <a:ext cx="10963199" cy="864000"/>
          </a:xfrm>
        </p:spPr>
        <p:txBody>
          <a:bodyPr/>
          <a:lstStyle/>
          <a:p>
            <a:r>
              <a:rPr lang="en-GB" dirty="0">
                <a:sym typeface="Calibri"/>
              </a:rPr>
              <a:t>When should we search for fusions?</a:t>
            </a:r>
            <a:endParaRPr lang="en-GB" dirty="0"/>
          </a:p>
        </p:txBody>
      </p:sp>
      <p:sp>
        <p:nvSpPr>
          <p:cNvPr id="57" name="Content Placeholder 56">
            <a:extLst>
              <a:ext uri="{FF2B5EF4-FFF2-40B4-BE49-F238E27FC236}">
                <a16:creationId xmlns:a16="http://schemas.microsoft.com/office/drawing/2014/main" id="{95E761C1-FA21-E659-4AAD-04C42B411B60}"/>
              </a:ext>
            </a:extLst>
          </p:cNvPr>
          <p:cNvSpPr>
            <a:spLocks noGrp="1"/>
          </p:cNvSpPr>
          <p:nvPr>
            <p:ph sz="quarter" idx="15"/>
          </p:nvPr>
        </p:nvSpPr>
        <p:spPr>
          <a:xfrm>
            <a:off x="620183" y="6356351"/>
            <a:ext cx="10516377" cy="365125"/>
          </a:xfrm>
        </p:spPr>
        <p:txBody>
          <a:bodyPr anchor="b" anchorCtr="0"/>
          <a:lstStyle/>
          <a:p>
            <a:r>
              <a:rPr lang="en-GB" dirty="0">
                <a:solidFill>
                  <a:schemeClr val="tx2"/>
                </a:solidFill>
              </a:rPr>
              <a:t>BRAF, B-Raf proto-oncogene; EGFR, epidermal growth factor receptor; HER2, human epidermal growth factor receptor 2; KRAS, Kirsten ras oncogene; MET, MET proto-oncogene; NTRK, neurotrophic tyrosine receptor kinase; RET, RET proto-oncogene; ROS1, ROS proto-oncogene 1 receptor tyrosine kinase</a:t>
            </a:r>
          </a:p>
          <a:p>
            <a:r>
              <a:rPr lang="en-GB" altLang="es-ES" dirty="0">
                <a:solidFill>
                  <a:schemeClr val="tx2"/>
                </a:solidFill>
              </a:rPr>
              <a:t>Tan AC and Tan DSW. J Clin Oncol. 2022;</a:t>
            </a:r>
            <a:r>
              <a:rPr lang="en-GB" dirty="0">
                <a:solidFill>
                  <a:schemeClr val="tx2"/>
                </a:solidFill>
              </a:rPr>
              <a:t>40:611-625</a:t>
            </a:r>
            <a:endParaRPr lang="en-GB" altLang="es-ES" dirty="0">
              <a:solidFill>
                <a:schemeClr val="tx2"/>
              </a:solidFill>
            </a:endParaRPr>
          </a:p>
        </p:txBody>
      </p:sp>
      <p:sp>
        <p:nvSpPr>
          <p:cNvPr id="29699" name="Slide Number Placeholder 29698">
            <a:extLst>
              <a:ext uri="{FF2B5EF4-FFF2-40B4-BE49-F238E27FC236}">
                <a16:creationId xmlns:a16="http://schemas.microsoft.com/office/drawing/2014/main" id="{82E15C93-8F6C-2DE1-77CF-1AFFE970B1E1}"/>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353278706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2F93FA-F031-E943-1489-61487A91EDD0}"/>
              </a:ext>
            </a:extLst>
          </p:cNvPr>
          <p:cNvSpPr>
            <a:spLocks noGrp="1"/>
          </p:cNvSpPr>
          <p:nvPr>
            <p:ph type="body" idx="1"/>
          </p:nvPr>
        </p:nvSpPr>
        <p:spPr>
          <a:xfrm>
            <a:off x="609600" y="792000"/>
            <a:ext cx="10972800" cy="701675"/>
          </a:xfrm>
        </p:spPr>
        <p:txBody>
          <a:bodyPr/>
          <a:lstStyle/>
          <a:p>
            <a:r>
              <a:rPr lang="en-GB" dirty="0">
                <a:sym typeface="Arial"/>
              </a:rPr>
              <a:t>The tumour agnostic (r)evolution</a:t>
            </a:r>
          </a:p>
        </p:txBody>
      </p:sp>
      <p:sp>
        <p:nvSpPr>
          <p:cNvPr id="2" name="Title 1">
            <a:extLst>
              <a:ext uri="{FF2B5EF4-FFF2-40B4-BE49-F238E27FC236}">
                <a16:creationId xmlns:a16="http://schemas.microsoft.com/office/drawing/2014/main" id="{44149DC4-DABA-85D2-D847-C08652E3D975}"/>
              </a:ext>
            </a:extLst>
          </p:cNvPr>
          <p:cNvSpPr>
            <a:spLocks noGrp="1"/>
          </p:cNvSpPr>
          <p:nvPr>
            <p:ph type="title"/>
          </p:nvPr>
        </p:nvSpPr>
        <p:spPr>
          <a:xfrm>
            <a:off x="619201" y="259200"/>
            <a:ext cx="10963199" cy="864000"/>
          </a:xfrm>
        </p:spPr>
        <p:txBody>
          <a:bodyPr/>
          <a:lstStyle/>
          <a:p>
            <a:r>
              <a:rPr lang="en-GB" dirty="0"/>
              <a:t>Distribution of kinase fusions across primary sites</a:t>
            </a:r>
            <a:endParaRPr lang="en-GB" dirty="0">
              <a:highlight>
                <a:srgbClr val="FFFF00"/>
              </a:highlight>
            </a:endParaRPr>
          </a:p>
        </p:txBody>
      </p:sp>
      <p:graphicFrame>
        <p:nvGraphicFramePr>
          <p:cNvPr id="6" name="Content Placeholder 5">
            <a:extLst>
              <a:ext uri="{FF2B5EF4-FFF2-40B4-BE49-F238E27FC236}">
                <a16:creationId xmlns:a16="http://schemas.microsoft.com/office/drawing/2014/main" id="{5CEC8525-CFD3-4BF3-21D8-5C8DC0001B62}"/>
              </a:ext>
            </a:extLst>
          </p:cNvPr>
          <p:cNvGraphicFramePr>
            <a:graphicFrameLocks noGrp="1"/>
          </p:cNvGraphicFramePr>
          <p:nvPr>
            <p:ph sz="quarter" idx="14"/>
            <p:extLst>
              <p:ext uri="{D42A27DB-BD31-4B8C-83A1-F6EECF244321}">
                <p14:modId xmlns:p14="http://schemas.microsoft.com/office/powerpoint/2010/main" val="1937625936"/>
              </p:ext>
            </p:extLst>
          </p:nvPr>
        </p:nvGraphicFramePr>
        <p:xfrm>
          <a:off x="619125" y="1556792"/>
          <a:ext cx="10963274" cy="4587840"/>
        </p:xfrm>
        <a:graphic>
          <a:graphicData uri="http://schemas.openxmlformats.org/drawingml/2006/table">
            <a:tbl>
              <a:tblPr firstRow="1" bandRow="1">
                <a:tableStyleId>{5C22544A-7EE6-4342-B048-85BDC9FD1C3A}</a:tableStyleId>
              </a:tblPr>
              <a:tblGrid>
                <a:gridCol w="1566182">
                  <a:extLst>
                    <a:ext uri="{9D8B030D-6E8A-4147-A177-3AD203B41FA5}">
                      <a16:colId xmlns:a16="http://schemas.microsoft.com/office/drawing/2014/main" val="2047342145"/>
                    </a:ext>
                  </a:extLst>
                </a:gridCol>
                <a:gridCol w="1566182">
                  <a:extLst>
                    <a:ext uri="{9D8B030D-6E8A-4147-A177-3AD203B41FA5}">
                      <a16:colId xmlns:a16="http://schemas.microsoft.com/office/drawing/2014/main" val="906945052"/>
                    </a:ext>
                  </a:extLst>
                </a:gridCol>
                <a:gridCol w="1566182">
                  <a:extLst>
                    <a:ext uri="{9D8B030D-6E8A-4147-A177-3AD203B41FA5}">
                      <a16:colId xmlns:a16="http://schemas.microsoft.com/office/drawing/2014/main" val="2829110157"/>
                    </a:ext>
                  </a:extLst>
                </a:gridCol>
                <a:gridCol w="1566182">
                  <a:extLst>
                    <a:ext uri="{9D8B030D-6E8A-4147-A177-3AD203B41FA5}">
                      <a16:colId xmlns:a16="http://schemas.microsoft.com/office/drawing/2014/main" val="4192505740"/>
                    </a:ext>
                  </a:extLst>
                </a:gridCol>
                <a:gridCol w="1566182">
                  <a:extLst>
                    <a:ext uri="{9D8B030D-6E8A-4147-A177-3AD203B41FA5}">
                      <a16:colId xmlns:a16="http://schemas.microsoft.com/office/drawing/2014/main" val="635454366"/>
                    </a:ext>
                  </a:extLst>
                </a:gridCol>
                <a:gridCol w="1566182">
                  <a:extLst>
                    <a:ext uri="{9D8B030D-6E8A-4147-A177-3AD203B41FA5}">
                      <a16:colId xmlns:a16="http://schemas.microsoft.com/office/drawing/2014/main" val="979273211"/>
                    </a:ext>
                  </a:extLst>
                </a:gridCol>
                <a:gridCol w="1566182">
                  <a:extLst>
                    <a:ext uri="{9D8B030D-6E8A-4147-A177-3AD203B41FA5}">
                      <a16:colId xmlns:a16="http://schemas.microsoft.com/office/drawing/2014/main" val="3357653027"/>
                    </a:ext>
                  </a:extLst>
                </a:gridCol>
              </a:tblGrid>
              <a:tr h="254022">
                <a:tc>
                  <a:txBody>
                    <a:bodyPr/>
                    <a:lstStyle/>
                    <a:p>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i="1" dirty="0">
                          <a:latin typeface="Arial" panose="020B0604020202020204" pitchFamily="34" charset="0"/>
                          <a:cs typeface="Arial" panose="020B0604020202020204" pitchFamily="34" charset="0"/>
                        </a:rPr>
                        <a:t>ALK</a:t>
                      </a:r>
                    </a:p>
                  </a:txBody>
                  <a:tcPr marT="36000" marB="36000"/>
                </a:tc>
                <a:tc>
                  <a:txBody>
                    <a:bodyPr/>
                    <a:lstStyle/>
                    <a:p>
                      <a:pPr algn="ctr"/>
                      <a:r>
                        <a:rPr lang="en-GB" sz="1200" i="1" dirty="0">
                          <a:latin typeface="Arial" panose="020B0604020202020204" pitchFamily="34" charset="0"/>
                          <a:cs typeface="Arial" panose="020B0604020202020204" pitchFamily="34" charset="0"/>
                        </a:rPr>
                        <a:t>ROS1</a:t>
                      </a:r>
                    </a:p>
                  </a:txBody>
                  <a:tcPr marT="36000" marB="36000"/>
                </a:tc>
                <a:tc>
                  <a:txBody>
                    <a:bodyPr/>
                    <a:lstStyle/>
                    <a:p>
                      <a:pPr algn="ctr"/>
                      <a:r>
                        <a:rPr lang="en-GB" sz="1200" i="1" dirty="0">
                          <a:latin typeface="Arial" panose="020B0604020202020204" pitchFamily="34" charset="0"/>
                          <a:cs typeface="Arial" panose="020B0604020202020204" pitchFamily="34" charset="0"/>
                        </a:rPr>
                        <a:t>RET</a:t>
                      </a:r>
                    </a:p>
                  </a:txBody>
                  <a:tcPr marT="36000" marB="36000"/>
                </a:tc>
                <a:tc>
                  <a:txBody>
                    <a:bodyPr/>
                    <a:lstStyle/>
                    <a:p>
                      <a:pPr algn="ctr"/>
                      <a:r>
                        <a:rPr lang="en-GB" sz="1200" i="1" dirty="0">
                          <a:latin typeface="Arial" panose="020B0604020202020204" pitchFamily="34" charset="0"/>
                          <a:cs typeface="Arial" panose="020B0604020202020204" pitchFamily="34" charset="0"/>
                        </a:rPr>
                        <a:t>NTRK1/2/3</a:t>
                      </a:r>
                    </a:p>
                  </a:txBody>
                  <a:tcPr marT="36000" marB="36000"/>
                </a:tc>
                <a:tc>
                  <a:txBody>
                    <a:bodyPr/>
                    <a:lstStyle/>
                    <a:p>
                      <a:pPr algn="ctr"/>
                      <a:r>
                        <a:rPr lang="en-GB" sz="1200" i="1" dirty="0">
                          <a:latin typeface="Arial" panose="020B0604020202020204" pitchFamily="34" charset="0"/>
                          <a:cs typeface="Arial" panose="020B0604020202020204" pitchFamily="34" charset="0"/>
                        </a:rPr>
                        <a:t>FGFR1/2/3</a:t>
                      </a:r>
                    </a:p>
                  </a:txBody>
                  <a:tcPr marT="36000" marB="36000"/>
                </a:tc>
                <a:tc>
                  <a:txBody>
                    <a:bodyPr/>
                    <a:lstStyle/>
                    <a:p>
                      <a:pPr algn="ctr"/>
                      <a:r>
                        <a:rPr lang="en-GB" sz="1200" i="1" dirty="0">
                          <a:latin typeface="Arial" panose="020B0604020202020204" pitchFamily="34" charset="0"/>
                          <a:cs typeface="Arial" panose="020B0604020202020204" pitchFamily="34" charset="0"/>
                        </a:rPr>
                        <a:t>BRAF/CRAF</a:t>
                      </a:r>
                    </a:p>
                  </a:txBody>
                  <a:tcPr marT="36000" marB="36000"/>
                </a:tc>
                <a:extLst>
                  <a:ext uri="{0D108BD9-81ED-4DB2-BD59-A6C34878D82A}">
                    <a16:rowId xmlns:a16="http://schemas.microsoft.com/office/drawing/2014/main" val="579116875"/>
                  </a:ext>
                </a:extLst>
              </a:tr>
              <a:tr h="254022">
                <a:tc>
                  <a:txBody>
                    <a:bodyPr/>
                    <a:lstStyle/>
                    <a:p>
                      <a:r>
                        <a:rPr lang="en-GB" sz="1200" dirty="0">
                          <a:latin typeface="Arial" panose="020B0604020202020204" pitchFamily="34" charset="0"/>
                          <a:cs typeface="Arial" panose="020B0604020202020204" pitchFamily="34" charset="0"/>
                        </a:rPr>
                        <a:t>Brain</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extLst>
                  <a:ext uri="{0D108BD9-81ED-4DB2-BD59-A6C34878D82A}">
                    <a16:rowId xmlns:a16="http://schemas.microsoft.com/office/drawing/2014/main" val="815870114"/>
                  </a:ext>
                </a:extLst>
              </a:tr>
              <a:tr h="254022">
                <a:tc>
                  <a:txBody>
                    <a:bodyPr/>
                    <a:lstStyle/>
                    <a:p>
                      <a:r>
                        <a:rPr lang="en-GB" sz="1200" dirty="0">
                          <a:latin typeface="Arial" panose="020B0604020202020204" pitchFamily="34" charset="0"/>
                          <a:cs typeface="Arial" panose="020B0604020202020204" pitchFamily="34" charset="0"/>
                        </a:rPr>
                        <a:t>Parotid gland</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3250763029"/>
                  </a:ext>
                </a:extLst>
              </a:tr>
              <a:tr h="254022">
                <a:tc>
                  <a:txBody>
                    <a:bodyPr/>
                    <a:lstStyle/>
                    <a:p>
                      <a:r>
                        <a:rPr lang="en-GB" sz="1200" dirty="0">
                          <a:latin typeface="Arial" panose="020B0604020202020204" pitchFamily="34" charset="0"/>
                          <a:cs typeface="Arial" panose="020B0604020202020204" pitchFamily="34" charset="0"/>
                        </a:rPr>
                        <a:t>Oesophagus</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860473732"/>
                  </a:ext>
                </a:extLst>
              </a:tr>
              <a:tr h="254022">
                <a:tc>
                  <a:txBody>
                    <a:bodyPr/>
                    <a:lstStyle/>
                    <a:p>
                      <a:r>
                        <a:rPr lang="en-GB" sz="1200" dirty="0">
                          <a:latin typeface="Arial" panose="020B0604020202020204" pitchFamily="34" charset="0"/>
                          <a:cs typeface="Arial" panose="020B0604020202020204" pitchFamily="34" charset="0"/>
                        </a:rPr>
                        <a:t>Head and neck</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solidFill>
                            <a:schemeClr val="tx1"/>
                          </a:solidFill>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1850847100"/>
                  </a:ext>
                </a:extLst>
              </a:tr>
              <a:tr h="254022">
                <a:tc>
                  <a:txBody>
                    <a:bodyPr/>
                    <a:lstStyle/>
                    <a:p>
                      <a:r>
                        <a:rPr lang="en-GB" sz="1200" dirty="0">
                          <a:latin typeface="Arial" panose="020B0604020202020204" pitchFamily="34" charset="0"/>
                          <a:cs typeface="Arial" panose="020B0604020202020204" pitchFamily="34" charset="0"/>
                        </a:rPr>
                        <a:t>Thyroid</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extLst>
                  <a:ext uri="{0D108BD9-81ED-4DB2-BD59-A6C34878D82A}">
                    <a16:rowId xmlns:a16="http://schemas.microsoft.com/office/drawing/2014/main" val="2960357272"/>
                  </a:ext>
                </a:extLst>
              </a:tr>
              <a:tr h="254022">
                <a:tc>
                  <a:txBody>
                    <a:bodyPr/>
                    <a:lstStyle/>
                    <a:p>
                      <a:r>
                        <a:rPr lang="en-GB" sz="1200" dirty="0">
                          <a:latin typeface="Arial" panose="020B0604020202020204" pitchFamily="34" charset="0"/>
                          <a:cs typeface="Arial" panose="020B0604020202020204" pitchFamily="34" charset="0"/>
                        </a:rPr>
                        <a:t>Lung</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extLst>
                  <a:ext uri="{0D108BD9-81ED-4DB2-BD59-A6C34878D82A}">
                    <a16:rowId xmlns:a16="http://schemas.microsoft.com/office/drawing/2014/main" val="1424356481"/>
                  </a:ext>
                </a:extLst>
              </a:tr>
              <a:tr h="254022">
                <a:tc>
                  <a:txBody>
                    <a:bodyPr/>
                    <a:lstStyle/>
                    <a:p>
                      <a:r>
                        <a:rPr lang="en-GB" sz="1200" dirty="0">
                          <a:latin typeface="Arial" panose="020B0604020202020204" pitchFamily="34" charset="0"/>
                          <a:cs typeface="Arial" panose="020B0604020202020204" pitchFamily="34" charset="0"/>
                        </a:rPr>
                        <a:t>Breast</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3558014822"/>
                  </a:ext>
                </a:extLst>
              </a:tr>
              <a:tr h="254022">
                <a:tc>
                  <a:txBody>
                    <a:bodyPr/>
                    <a:lstStyle/>
                    <a:p>
                      <a:r>
                        <a:rPr lang="en-GB" sz="1200" dirty="0">
                          <a:latin typeface="Arial" panose="020B0604020202020204" pitchFamily="34" charset="0"/>
                          <a:cs typeface="Arial" panose="020B0604020202020204" pitchFamily="34" charset="0"/>
                        </a:rPr>
                        <a:t>Bones/soft tissue</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780587617"/>
                  </a:ext>
                </a:extLst>
              </a:tr>
              <a:tr h="254022">
                <a:tc>
                  <a:txBody>
                    <a:bodyPr/>
                    <a:lstStyle/>
                    <a:p>
                      <a:r>
                        <a:rPr lang="en-GB" sz="1200" dirty="0">
                          <a:latin typeface="Arial" panose="020B0604020202020204" pitchFamily="34" charset="0"/>
                          <a:cs typeface="Arial" panose="020B0604020202020204" pitchFamily="34" charset="0"/>
                        </a:rPr>
                        <a:t>Skin</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extLst>
                  <a:ext uri="{0D108BD9-81ED-4DB2-BD59-A6C34878D82A}">
                    <a16:rowId xmlns:a16="http://schemas.microsoft.com/office/drawing/2014/main" val="4285110279"/>
                  </a:ext>
                </a:extLst>
              </a:tr>
              <a:tr h="254022">
                <a:tc>
                  <a:txBody>
                    <a:bodyPr/>
                    <a:lstStyle/>
                    <a:p>
                      <a:r>
                        <a:rPr lang="en-GB" sz="1200" dirty="0">
                          <a:latin typeface="Arial" panose="020B0604020202020204" pitchFamily="34" charset="0"/>
                          <a:cs typeface="Arial" panose="020B0604020202020204" pitchFamily="34" charset="0"/>
                        </a:rPr>
                        <a:t>Stomach</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extLst>
                  <a:ext uri="{0D108BD9-81ED-4DB2-BD59-A6C34878D82A}">
                    <a16:rowId xmlns:a16="http://schemas.microsoft.com/office/drawing/2014/main" val="395993955"/>
                  </a:ext>
                </a:extLst>
              </a:tr>
              <a:tr h="254022">
                <a:tc>
                  <a:txBody>
                    <a:bodyPr/>
                    <a:lstStyle/>
                    <a:p>
                      <a:r>
                        <a:rPr lang="en-GB" sz="1200" dirty="0">
                          <a:latin typeface="Arial" panose="020B0604020202020204" pitchFamily="34" charset="0"/>
                          <a:cs typeface="Arial" panose="020B0604020202020204" pitchFamily="34" charset="0"/>
                        </a:rPr>
                        <a:t>Liver/gall bladder</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777876351"/>
                  </a:ext>
                </a:extLst>
              </a:tr>
              <a:tr h="254022">
                <a:tc>
                  <a:txBody>
                    <a:bodyPr/>
                    <a:lstStyle/>
                    <a:p>
                      <a:r>
                        <a:rPr lang="en-GB" sz="1200" dirty="0">
                          <a:latin typeface="Arial" panose="020B0604020202020204" pitchFamily="34" charset="0"/>
                          <a:cs typeface="Arial" panose="020B0604020202020204" pitchFamily="34" charset="0"/>
                        </a:rPr>
                        <a:t>Pancreas</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extLst>
                  <a:ext uri="{0D108BD9-81ED-4DB2-BD59-A6C34878D82A}">
                    <a16:rowId xmlns:a16="http://schemas.microsoft.com/office/drawing/2014/main" val="1737459899"/>
                  </a:ext>
                </a:extLst>
              </a:tr>
              <a:tr h="254022">
                <a:tc>
                  <a:txBody>
                    <a:bodyPr/>
                    <a:lstStyle/>
                    <a:p>
                      <a:r>
                        <a:rPr lang="en-GB" sz="1200" dirty="0">
                          <a:latin typeface="Arial" panose="020B0604020202020204" pitchFamily="34" charset="0"/>
                          <a:cs typeface="Arial" panose="020B0604020202020204" pitchFamily="34" charset="0"/>
                        </a:rPr>
                        <a:t>Kidney</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106650970"/>
                  </a:ext>
                </a:extLst>
              </a:tr>
              <a:tr h="254022">
                <a:tc>
                  <a:txBody>
                    <a:bodyPr/>
                    <a:lstStyle/>
                    <a:p>
                      <a:r>
                        <a:rPr lang="en-GB" sz="1200" dirty="0">
                          <a:latin typeface="Arial" panose="020B0604020202020204" pitchFamily="34" charset="0"/>
                          <a:cs typeface="Arial" panose="020B0604020202020204" pitchFamily="34" charset="0"/>
                        </a:rPr>
                        <a:t>Colon/rectum</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extLst>
                  <a:ext uri="{0D108BD9-81ED-4DB2-BD59-A6C34878D82A}">
                    <a16:rowId xmlns:a16="http://schemas.microsoft.com/office/drawing/2014/main" val="2276949151"/>
                  </a:ext>
                </a:extLst>
              </a:tr>
              <a:tr h="254022">
                <a:tc>
                  <a:txBody>
                    <a:bodyPr/>
                    <a:lstStyle/>
                    <a:p>
                      <a:r>
                        <a:rPr lang="en-GB" sz="1200" dirty="0">
                          <a:latin typeface="Arial" panose="020B0604020202020204" pitchFamily="34" charset="0"/>
                          <a:cs typeface="Arial" panose="020B0604020202020204" pitchFamily="34" charset="0"/>
                        </a:rPr>
                        <a:t>Ovary</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161465881"/>
                  </a:ext>
                </a:extLst>
              </a:tr>
              <a:tr h="254022">
                <a:tc>
                  <a:txBody>
                    <a:bodyPr/>
                    <a:lstStyle/>
                    <a:p>
                      <a:r>
                        <a:rPr lang="en-GB" sz="1200" dirty="0">
                          <a:latin typeface="Arial" panose="020B0604020202020204" pitchFamily="34" charset="0"/>
                          <a:cs typeface="Arial" panose="020B0604020202020204" pitchFamily="34" charset="0"/>
                        </a:rPr>
                        <a:t>Bladder</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610219159"/>
                  </a:ext>
                </a:extLst>
              </a:tr>
              <a:tr h="254022">
                <a:tc>
                  <a:txBody>
                    <a:bodyPr/>
                    <a:lstStyle/>
                    <a:p>
                      <a:r>
                        <a:rPr lang="en-GB" sz="1200" dirty="0">
                          <a:latin typeface="Arial" panose="020B0604020202020204" pitchFamily="34" charset="0"/>
                          <a:cs typeface="Arial" panose="020B0604020202020204" pitchFamily="34" charset="0"/>
                        </a:rPr>
                        <a:t>Prostate</a:t>
                      </a: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endParaRPr lang="en-GB" sz="1200" dirty="0">
                        <a:latin typeface="Arial" panose="020B0604020202020204" pitchFamily="34" charset="0"/>
                        <a:cs typeface="Arial" panose="020B0604020202020204" pitchFamily="34" charset="0"/>
                      </a:endParaRP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tc>
                  <a:txBody>
                    <a:bodyPr/>
                    <a:lstStyle/>
                    <a:p>
                      <a:pPr algn="ctr"/>
                      <a:r>
                        <a:rPr lang="en-GB" sz="1200" dirty="0">
                          <a:latin typeface="Arial" panose="020B0604020202020204" pitchFamily="34" charset="0"/>
                          <a:cs typeface="Arial" panose="020B0604020202020204" pitchFamily="34" charset="0"/>
                        </a:rPr>
                        <a:t>X</a:t>
                      </a:r>
                    </a:p>
                  </a:txBody>
                  <a:tcPr marT="36000" marB="36000"/>
                </a:tc>
                <a:extLst>
                  <a:ext uri="{0D108BD9-81ED-4DB2-BD59-A6C34878D82A}">
                    <a16:rowId xmlns:a16="http://schemas.microsoft.com/office/drawing/2014/main" val="1258528099"/>
                  </a:ext>
                </a:extLst>
              </a:tr>
            </a:tbl>
          </a:graphicData>
        </a:graphic>
      </p:graphicFrame>
      <p:sp>
        <p:nvSpPr>
          <p:cNvPr id="4" name="Content Placeholder 3">
            <a:extLst>
              <a:ext uri="{FF2B5EF4-FFF2-40B4-BE49-F238E27FC236}">
                <a16:creationId xmlns:a16="http://schemas.microsoft.com/office/drawing/2014/main" id="{3D023804-974F-178A-5109-2EDDADC98FC0}"/>
              </a:ext>
            </a:extLst>
          </p:cNvPr>
          <p:cNvSpPr>
            <a:spLocks noGrp="1"/>
          </p:cNvSpPr>
          <p:nvPr>
            <p:ph sz="quarter" idx="15"/>
          </p:nvPr>
        </p:nvSpPr>
        <p:spPr>
          <a:xfrm>
            <a:off x="620183" y="6356351"/>
            <a:ext cx="10180339" cy="365125"/>
          </a:xfrm>
        </p:spPr>
        <p:txBody>
          <a:bodyPr anchor="b"/>
          <a:lstStyle/>
          <a:p>
            <a:pPr>
              <a:lnSpc>
                <a:spcPct val="95000"/>
              </a:lnSpc>
            </a:pPr>
            <a:r>
              <a:rPr lang="en-GB" dirty="0">
                <a:solidFill>
                  <a:schemeClr val="tx2"/>
                </a:solidFill>
              </a:rPr>
              <a:t>ALK, anaplastic lymphoma kinase; BRAF, B-Raf proto-oncogene; CRAF, c-RAF proto-oncogene; FGFR1/2/3, fibroblast growth factor receptor 1/2/3; NTRK1/2/3, neurotrophic tyrosine receptor kinase 1/2/3; RET, RET proto-oncogene; ROS1, ROS proto-oncogene 1 receptor tyrosine kinase</a:t>
            </a:r>
          </a:p>
          <a:p>
            <a:pPr>
              <a:lnSpc>
                <a:spcPct val="95000"/>
              </a:lnSpc>
            </a:pPr>
            <a:r>
              <a:rPr lang="en-GB" dirty="0">
                <a:solidFill>
                  <a:schemeClr val="tx2"/>
                </a:solidFill>
              </a:rPr>
              <a:t>Schram AM, et al. Nat Rev Clin Oncol. 2017;14:735-748</a:t>
            </a:r>
          </a:p>
        </p:txBody>
      </p:sp>
      <p:sp>
        <p:nvSpPr>
          <p:cNvPr id="5" name="Slide Number Placeholder 4">
            <a:extLst>
              <a:ext uri="{FF2B5EF4-FFF2-40B4-BE49-F238E27FC236}">
                <a16:creationId xmlns:a16="http://schemas.microsoft.com/office/drawing/2014/main" id="{2700D7B3-7CD2-735A-5C8D-7842A97F100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16</a:t>
            </a:fld>
            <a:endParaRPr lang="en-GB" dirty="0"/>
          </a:p>
        </p:txBody>
      </p:sp>
    </p:spTree>
    <p:extLst>
      <p:ext uri="{BB962C8B-B14F-4D97-AF65-F5344CB8AC3E}">
        <p14:creationId xmlns:p14="http://schemas.microsoft.com/office/powerpoint/2010/main" val="238451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uadroTexto 26"/>
          <p:cNvSpPr txBox="1">
            <a:spLocks noChangeArrowheads="1"/>
          </p:cNvSpPr>
          <p:nvPr/>
        </p:nvSpPr>
        <p:spPr bwMode="auto">
          <a:xfrm>
            <a:off x="482600" y="6346825"/>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s-ES" sz="1200" b="0" i="0" u="none" strike="noStrike" kern="1200" cap="none" spc="0" normalizeH="0" baseline="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6" name="Picture 5">
            <a:extLst>
              <a:ext uri="{FF2B5EF4-FFF2-40B4-BE49-F238E27FC236}">
                <a16:creationId xmlns:a16="http://schemas.microsoft.com/office/drawing/2014/main" id="{0CCC5106-05BD-9C23-FB33-46F3D52BDD3A}"/>
              </a:ext>
            </a:extLst>
          </p:cNvPr>
          <p:cNvPicPr>
            <a:picLocks noChangeAspect="1"/>
          </p:cNvPicPr>
          <p:nvPr/>
        </p:nvPicPr>
        <p:blipFill>
          <a:blip r:embed="rId3"/>
          <a:stretch>
            <a:fillRect/>
          </a:stretch>
        </p:blipFill>
        <p:spPr>
          <a:xfrm>
            <a:off x="1199456" y="1844824"/>
            <a:ext cx="2773783" cy="2723350"/>
          </a:xfrm>
          <a:prstGeom prst="rect">
            <a:avLst/>
          </a:prstGeom>
        </p:spPr>
      </p:pic>
      <p:grpSp>
        <p:nvGrpSpPr>
          <p:cNvPr id="13" name="Group 12">
            <a:extLst>
              <a:ext uri="{FF2B5EF4-FFF2-40B4-BE49-F238E27FC236}">
                <a16:creationId xmlns:a16="http://schemas.microsoft.com/office/drawing/2014/main" id="{5AABCE47-9096-1CCB-5992-68FF3489F640}"/>
              </a:ext>
            </a:extLst>
          </p:cNvPr>
          <p:cNvGrpSpPr/>
          <p:nvPr/>
        </p:nvGrpSpPr>
        <p:grpSpPr>
          <a:xfrm>
            <a:off x="5663952" y="1124744"/>
            <a:ext cx="3672408" cy="5252139"/>
            <a:chOff x="5879976" y="1368563"/>
            <a:chExt cx="3056444" cy="4371211"/>
          </a:xfrm>
        </p:grpSpPr>
        <p:pic>
          <p:nvPicPr>
            <p:cNvPr id="9" name="Picture 8">
              <a:extLst>
                <a:ext uri="{FF2B5EF4-FFF2-40B4-BE49-F238E27FC236}">
                  <a16:creationId xmlns:a16="http://schemas.microsoft.com/office/drawing/2014/main" id="{7320AE33-A5C3-86EA-26FC-2D915BF79355}"/>
                </a:ext>
              </a:extLst>
            </p:cNvPr>
            <p:cNvPicPr>
              <a:picLocks noChangeAspect="1"/>
            </p:cNvPicPr>
            <p:nvPr/>
          </p:nvPicPr>
          <p:blipFill rotWithShape="1">
            <a:blip r:embed="rId4"/>
            <a:srcRect t="4070"/>
            <a:stretch/>
          </p:blipFill>
          <p:spPr>
            <a:xfrm>
              <a:off x="5879976" y="1368563"/>
              <a:ext cx="3056444" cy="4371211"/>
            </a:xfrm>
            <a:prstGeom prst="rect">
              <a:avLst/>
            </a:prstGeom>
          </p:spPr>
        </p:pic>
        <p:sp>
          <p:nvSpPr>
            <p:cNvPr id="12" name="Rectangle 11">
              <a:extLst>
                <a:ext uri="{FF2B5EF4-FFF2-40B4-BE49-F238E27FC236}">
                  <a16:creationId xmlns:a16="http://schemas.microsoft.com/office/drawing/2014/main" id="{D96A36D2-4988-0811-3B54-C1110089AC1A}"/>
                </a:ext>
              </a:extLst>
            </p:cNvPr>
            <p:cNvSpPr/>
            <p:nvPr/>
          </p:nvSpPr>
          <p:spPr>
            <a:xfrm>
              <a:off x="8616280" y="1368563"/>
              <a:ext cx="320140" cy="692285"/>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5" name="Title 4">
            <a:extLst>
              <a:ext uri="{FF2B5EF4-FFF2-40B4-BE49-F238E27FC236}">
                <a16:creationId xmlns:a16="http://schemas.microsoft.com/office/drawing/2014/main" id="{71A80E21-6CA6-0885-EC62-FD3C934625B8}"/>
              </a:ext>
            </a:extLst>
          </p:cNvPr>
          <p:cNvSpPr>
            <a:spLocks noGrp="1"/>
          </p:cNvSpPr>
          <p:nvPr>
            <p:ph type="title"/>
          </p:nvPr>
        </p:nvSpPr>
        <p:spPr>
          <a:xfrm>
            <a:off x="619201" y="259200"/>
            <a:ext cx="10963199" cy="864000"/>
          </a:xfrm>
        </p:spPr>
        <p:txBody>
          <a:bodyPr/>
          <a:lstStyle/>
          <a:p>
            <a:r>
              <a:rPr lang="en-GB" i="1" dirty="0">
                <a:sym typeface="Calibri"/>
              </a:rPr>
              <a:t>Types of NTRK</a:t>
            </a:r>
            <a:r>
              <a:rPr lang="en-GB" dirty="0">
                <a:sym typeface="Calibri"/>
              </a:rPr>
              <a:t> fusion-positive cancers in children and adults</a:t>
            </a:r>
            <a:endParaRPr lang="en-GB" dirty="0"/>
          </a:p>
        </p:txBody>
      </p:sp>
      <p:sp>
        <p:nvSpPr>
          <p:cNvPr id="4" name="Slide Number Placeholder 3">
            <a:extLst>
              <a:ext uri="{FF2B5EF4-FFF2-40B4-BE49-F238E27FC236}">
                <a16:creationId xmlns:a16="http://schemas.microsoft.com/office/drawing/2014/main" id="{A032909A-9EFA-A473-00FC-31E05418230F}"/>
              </a:ext>
            </a:extLst>
          </p:cNvPr>
          <p:cNvSpPr>
            <a:spLocks noGrp="1"/>
          </p:cNvSpPr>
          <p:nvPr>
            <p:ph type="sldNum" sz="quarter" idx="4"/>
          </p:nvPr>
        </p:nvSpPr>
        <p:spPr>
          <a:xfrm>
            <a:off x="10800523" y="6428359"/>
            <a:ext cx="781877" cy="365125"/>
          </a:xfrm>
        </p:spPr>
        <p:txBody>
          <a:bodyPr/>
          <a:lstStyle/>
          <a:p>
            <a:fld id="{BD78C601-A191-4B83-9BAA-790BA786CE02}" type="slidenum">
              <a:rPr lang="en-GB" smtClean="0"/>
              <a:pPr/>
              <a:t>17</a:t>
            </a:fld>
            <a:endParaRPr lang="en-GB" dirty="0"/>
          </a:p>
        </p:txBody>
      </p:sp>
      <p:sp>
        <p:nvSpPr>
          <p:cNvPr id="10" name="Content Placeholder 9">
            <a:extLst>
              <a:ext uri="{FF2B5EF4-FFF2-40B4-BE49-F238E27FC236}">
                <a16:creationId xmlns:a16="http://schemas.microsoft.com/office/drawing/2014/main" id="{424C06D8-455C-CB86-18FF-48ED1C458AD6}"/>
              </a:ext>
            </a:extLst>
          </p:cNvPr>
          <p:cNvSpPr>
            <a:spLocks noGrp="1"/>
          </p:cNvSpPr>
          <p:nvPr>
            <p:ph sz="quarter" idx="15"/>
          </p:nvPr>
        </p:nvSpPr>
        <p:spPr>
          <a:xfrm>
            <a:off x="620183" y="6356351"/>
            <a:ext cx="10180339" cy="365125"/>
          </a:xfrm>
        </p:spPr>
        <p:txBody>
          <a:bodyPr/>
          <a:lstStyle/>
          <a:p>
            <a:pPr lvl="0"/>
            <a:r>
              <a:rPr lang="en-GB" altLang="es-ES" dirty="0">
                <a:solidFill>
                  <a:schemeClr val="tx2"/>
                </a:solidFill>
              </a:rPr>
              <a:t>NTRK, </a:t>
            </a:r>
            <a:r>
              <a:rPr lang="en-GB" dirty="0">
                <a:solidFill>
                  <a:schemeClr val="tx2"/>
                </a:solidFill>
              </a:rPr>
              <a:t>neurotrophic tyrosine receptor kinase; </a:t>
            </a:r>
            <a:r>
              <a:rPr lang="en-GB" altLang="es-ES" dirty="0">
                <a:solidFill>
                  <a:schemeClr val="tx2"/>
                </a:solidFill>
              </a:rPr>
              <a:t>TRK, tropomyosin receptor kinase</a:t>
            </a:r>
          </a:p>
          <a:p>
            <a:pPr lvl="0"/>
            <a:r>
              <a:rPr lang="en-GB" altLang="es-ES" dirty="0">
                <a:solidFill>
                  <a:schemeClr val="tx2"/>
                </a:solidFill>
              </a:rPr>
              <a:t>Rudzinski ER, et al. Future Oncol. 2022;18:4141-4151</a:t>
            </a:r>
          </a:p>
        </p:txBody>
      </p:sp>
      <p:sp>
        <p:nvSpPr>
          <p:cNvPr id="23" name="TextBox 22">
            <a:extLst>
              <a:ext uri="{FF2B5EF4-FFF2-40B4-BE49-F238E27FC236}">
                <a16:creationId xmlns:a16="http://schemas.microsoft.com/office/drawing/2014/main" id="{4F583408-28BC-72FC-836D-51FA56CCE67A}"/>
              </a:ext>
            </a:extLst>
          </p:cNvPr>
          <p:cNvSpPr txBox="1"/>
          <p:nvPr/>
        </p:nvSpPr>
        <p:spPr>
          <a:xfrm>
            <a:off x="1919536" y="5157192"/>
            <a:ext cx="4388850" cy="433132"/>
          </a:xfrm>
          <a:prstGeom prst="rect">
            <a:avLst/>
          </a:prstGeom>
          <a:noFill/>
        </p:spPr>
        <p:txBody>
          <a:bodyPr wrap="square" lIns="0" tIns="0" rIns="0" bIns="0" rtlCol="0">
            <a:spAutoFit/>
          </a:bodyPr>
          <a:lstStyle/>
          <a:p>
            <a:pPr>
              <a:lnSpc>
                <a:spcPct val="150000"/>
              </a:lnSpc>
            </a:pPr>
            <a:r>
              <a:rPr lang="en-GB" sz="1000" dirty="0">
                <a:solidFill>
                  <a:srgbClr val="505050"/>
                </a:solidFill>
                <a:latin typeface="Arial" panose="020B0604020202020204" pitchFamily="34" charset="0"/>
                <a:ea typeface="Aileron" charset="0"/>
                <a:cs typeface="Arial" panose="020B0604020202020204" pitchFamily="34" charset="0"/>
              </a:rPr>
              <a:t>Rare tumours with high TRK fusion protein frequency</a:t>
            </a:r>
          </a:p>
          <a:p>
            <a:pPr>
              <a:lnSpc>
                <a:spcPct val="150000"/>
              </a:lnSpc>
            </a:pPr>
            <a:r>
              <a:rPr lang="en-GB" sz="1000" dirty="0">
                <a:solidFill>
                  <a:srgbClr val="505050"/>
                </a:solidFill>
                <a:latin typeface="Arial" panose="020B0604020202020204" pitchFamily="34" charset="0"/>
                <a:ea typeface="Aileron" charset="0"/>
                <a:cs typeface="Arial" panose="020B0604020202020204" pitchFamily="34" charset="0"/>
              </a:rPr>
              <a:t>More common tumours with low TRK fusion protein frequency</a:t>
            </a:r>
          </a:p>
        </p:txBody>
      </p:sp>
      <p:sp>
        <p:nvSpPr>
          <p:cNvPr id="55" name="Freeform 54">
            <a:extLst>
              <a:ext uri="{FF2B5EF4-FFF2-40B4-BE49-F238E27FC236}">
                <a16:creationId xmlns:a16="http://schemas.microsoft.com/office/drawing/2014/main" id="{1B7F1DC0-39EF-09B7-0816-2BFA95209160}"/>
              </a:ext>
            </a:extLst>
          </p:cNvPr>
          <p:cNvSpPr/>
          <p:nvPr/>
        </p:nvSpPr>
        <p:spPr>
          <a:xfrm>
            <a:off x="5468983" y="931817"/>
            <a:ext cx="2708366" cy="4589417"/>
          </a:xfrm>
          <a:custGeom>
            <a:avLst/>
            <a:gdLst>
              <a:gd name="connsiteX0" fmla="*/ 2647406 w 2708366"/>
              <a:gd name="connsiteY0" fmla="*/ 330926 h 4589417"/>
              <a:gd name="connsiteX1" fmla="*/ 2586446 w 2708366"/>
              <a:gd name="connsiteY1" fmla="*/ 574766 h 4589417"/>
              <a:gd name="connsiteX2" fmla="*/ 2621280 w 2708366"/>
              <a:gd name="connsiteY2" fmla="*/ 714103 h 4589417"/>
              <a:gd name="connsiteX3" fmla="*/ 2708366 w 2708366"/>
              <a:gd name="connsiteY3" fmla="*/ 809897 h 4589417"/>
              <a:gd name="connsiteX4" fmla="*/ 2708366 w 2708366"/>
              <a:gd name="connsiteY4" fmla="*/ 949234 h 4589417"/>
              <a:gd name="connsiteX5" fmla="*/ 2664823 w 2708366"/>
              <a:gd name="connsiteY5" fmla="*/ 1018903 h 4589417"/>
              <a:gd name="connsiteX6" fmla="*/ 2107474 w 2708366"/>
              <a:gd name="connsiteY6" fmla="*/ 1210492 h 4589417"/>
              <a:gd name="connsiteX7" fmla="*/ 2168434 w 2708366"/>
              <a:gd name="connsiteY7" fmla="*/ 1384663 h 4589417"/>
              <a:gd name="connsiteX8" fmla="*/ 2177143 w 2708366"/>
              <a:gd name="connsiteY8" fmla="*/ 1524000 h 4589417"/>
              <a:gd name="connsiteX9" fmla="*/ 2116183 w 2708366"/>
              <a:gd name="connsiteY9" fmla="*/ 1793966 h 4589417"/>
              <a:gd name="connsiteX10" fmla="*/ 2124891 w 2708366"/>
              <a:gd name="connsiteY10" fmla="*/ 2002972 h 4589417"/>
              <a:gd name="connsiteX11" fmla="*/ 2063931 w 2708366"/>
              <a:gd name="connsiteY11" fmla="*/ 2203269 h 4589417"/>
              <a:gd name="connsiteX12" fmla="*/ 2055223 w 2708366"/>
              <a:gd name="connsiteY12" fmla="*/ 2412274 h 4589417"/>
              <a:gd name="connsiteX13" fmla="*/ 2055223 w 2708366"/>
              <a:gd name="connsiteY13" fmla="*/ 2603863 h 4589417"/>
              <a:gd name="connsiteX14" fmla="*/ 2090057 w 2708366"/>
              <a:gd name="connsiteY14" fmla="*/ 2943497 h 4589417"/>
              <a:gd name="connsiteX15" fmla="*/ 2090057 w 2708366"/>
              <a:gd name="connsiteY15" fmla="*/ 3344092 h 4589417"/>
              <a:gd name="connsiteX16" fmla="*/ 2438400 w 2708366"/>
              <a:gd name="connsiteY16" fmla="*/ 3535680 h 4589417"/>
              <a:gd name="connsiteX17" fmla="*/ 2429691 w 2708366"/>
              <a:gd name="connsiteY17" fmla="*/ 3683726 h 4589417"/>
              <a:gd name="connsiteX18" fmla="*/ 2464526 w 2708366"/>
              <a:gd name="connsiteY18" fmla="*/ 3849189 h 4589417"/>
              <a:gd name="connsiteX19" fmla="*/ 2438400 w 2708366"/>
              <a:gd name="connsiteY19" fmla="*/ 4014652 h 4589417"/>
              <a:gd name="connsiteX20" fmla="*/ 1088571 w 2708366"/>
              <a:gd name="connsiteY20" fmla="*/ 4589417 h 4589417"/>
              <a:gd name="connsiteX21" fmla="*/ 0 w 2708366"/>
              <a:gd name="connsiteY21" fmla="*/ 4110446 h 4589417"/>
              <a:gd name="connsiteX22" fmla="*/ 8708 w 2708366"/>
              <a:gd name="connsiteY22" fmla="*/ 1193074 h 4589417"/>
              <a:gd name="connsiteX23" fmla="*/ 148046 w 2708366"/>
              <a:gd name="connsiteY23" fmla="*/ 0 h 4589417"/>
              <a:gd name="connsiteX24" fmla="*/ 2647406 w 2708366"/>
              <a:gd name="connsiteY24" fmla="*/ 330926 h 45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08366" h="4589417">
                <a:moveTo>
                  <a:pt x="2647406" y="330926"/>
                </a:moveTo>
                <a:lnTo>
                  <a:pt x="2586446" y="574766"/>
                </a:lnTo>
                <a:lnTo>
                  <a:pt x="2621280" y="714103"/>
                </a:lnTo>
                <a:lnTo>
                  <a:pt x="2708366" y="809897"/>
                </a:lnTo>
                <a:lnTo>
                  <a:pt x="2708366" y="949234"/>
                </a:lnTo>
                <a:lnTo>
                  <a:pt x="2664823" y="1018903"/>
                </a:lnTo>
                <a:lnTo>
                  <a:pt x="2107474" y="1210492"/>
                </a:lnTo>
                <a:lnTo>
                  <a:pt x="2168434" y="1384663"/>
                </a:lnTo>
                <a:lnTo>
                  <a:pt x="2177143" y="1524000"/>
                </a:lnTo>
                <a:lnTo>
                  <a:pt x="2116183" y="1793966"/>
                </a:lnTo>
                <a:lnTo>
                  <a:pt x="2124891" y="2002972"/>
                </a:lnTo>
                <a:lnTo>
                  <a:pt x="2063931" y="2203269"/>
                </a:lnTo>
                <a:lnTo>
                  <a:pt x="2055223" y="2412274"/>
                </a:lnTo>
                <a:lnTo>
                  <a:pt x="2055223" y="2603863"/>
                </a:lnTo>
                <a:lnTo>
                  <a:pt x="2090057" y="2943497"/>
                </a:lnTo>
                <a:lnTo>
                  <a:pt x="2090057" y="3344092"/>
                </a:lnTo>
                <a:lnTo>
                  <a:pt x="2438400" y="3535680"/>
                </a:lnTo>
                <a:lnTo>
                  <a:pt x="2429691" y="3683726"/>
                </a:lnTo>
                <a:lnTo>
                  <a:pt x="2464526" y="3849189"/>
                </a:lnTo>
                <a:lnTo>
                  <a:pt x="2438400" y="4014652"/>
                </a:lnTo>
                <a:lnTo>
                  <a:pt x="1088571" y="4589417"/>
                </a:lnTo>
                <a:lnTo>
                  <a:pt x="0" y="4110446"/>
                </a:lnTo>
                <a:cubicBezTo>
                  <a:pt x="2903" y="3137989"/>
                  <a:pt x="5805" y="2165531"/>
                  <a:pt x="8708" y="1193074"/>
                </a:cubicBezTo>
                <a:lnTo>
                  <a:pt x="148046" y="0"/>
                </a:lnTo>
                <a:lnTo>
                  <a:pt x="2647406" y="330926"/>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27" name="Straight Connector 26">
            <a:extLst>
              <a:ext uri="{FF2B5EF4-FFF2-40B4-BE49-F238E27FC236}">
                <a16:creationId xmlns:a16="http://schemas.microsoft.com/office/drawing/2014/main" id="{AFE64086-6846-C8C6-88DC-1B277463C9FC}"/>
              </a:ext>
            </a:extLst>
          </p:cNvPr>
          <p:cNvCxnSpPr>
            <a:cxnSpLocks/>
          </p:cNvCxnSpPr>
          <p:nvPr/>
        </p:nvCxnSpPr>
        <p:spPr>
          <a:xfrm>
            <a:off x="7392144" y="1331243"/>
            <a:ext cx="1001762"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D722D109-5C85-F8A0-A81D-82D42E7F257F}"/>
              </a:ext>
            </a:extLst>
          </p:cNvPr>
          <p:cNvSpPr txBox="1"/>
          <p:nvPr/>
        </p:nvSpPr>
        <p:spPr>
          <a:xfrm>
            <a:off x="5844803" y="1235621"/>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Brain tumours (gliomas)</a:t>
            </a:r>
          </a:p>
        </p:txBody>
      </p:sp>
      <p:cxnSp>
        <p:nvCxnSpPr>
          <p:cNvPr id="31" name="Straight Connector 30">
            <a:extLst>
              <a:ext uri="{FF2B5EF4-FFF2-40B4-BE49-F238E27FC236}">
                <a16:creationId xmlns:a16="http://schemas.microsoft.com/office/drawing/2014/main" id="{16A7A925-C6CD-8E5F-E0CC-8E34D7C78F78}"/>
              </a:ext>
            </a:extLst>
          </p:cNvPr>
          <p:cNvCxnSpPr>
            <a:cxnSpLocks/>
          </p:cNvCxnSpPr>
          <p:nvPr/>
        </p:nvCxnSpPr>
        <p:spPr>
          <a:xfrm>
            <a:off x="6744072" y="1674143"/>
            <a:ext cx="1760959" cy="0"/>
          </a:xfrm>
          <a:prstGeom prst="line">
            <a:avLst/>
          </a:prstGeom>
          <a:ln w="12700">
            <a:solidFill>
              <a:srgbClr val="7030A0"/>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6A4AAA3-BC39-6C29-403D-2220001FB2B8}"/>
              </a:ext>
            </a:extLst>
          </p:cNvPr>
          <p:cNvSpPr txBox="1"/>
          <p:nvPr/>
        </p:nvSpPr>
        <p:spPr>
          <a:xfrm>
            <a:off x="5844803" y="1465039"/>
            <a:ext cx="1656184" cy="307777"/>
          </a:xfrm>
          <a:prstGeom prst="rect">
            <a:avLst/>
          </a:prstGeom>
          <a:noFill/>
        </p:spPr>
        <p:txBody>
          <a:bodyPr wrap="square" lIns="0" tIns="0" rIns="0" bIns="0" rtlCol="0">
            <a:spAutoFit/>
          </a:bodyPr>
          <a:lstStyle/>
          <a:p>
            <a:r>
              <a:rPr lang="en-GB" sz="1000" b="1" dirty="0">
                <a:solidFill>
                  <a:srgbClr val="7030A0"/>
                </a:solidFill>
                <a:latin typeface="Arial" panose="020B0604020202020204" pitchFamily="34" charset="0"/>
                <a:ea typeface="Aileron" charset="0"/>
                <a:cs typeface="Arial" panose="020B0604020202020204" pitchFamily="34" charset="0"/>
              </a:rPr>
              <a:t>Secretory carcinoma of the</a:t>
            </a:r>
            <a:br>
              <a:rPr lang="en-GB" sz="1000" b="1" dirty="0">
                <a:solidFill>
                  <a:srgbClr val="7030A0"/>
                </a:solidFill>
                <a:latin typeface="Arial" panose="020B0604020202020204" pitchFamily="34" charset="0"/>
                <a:ea typeface="Aileron" charset="0"/>
                <a:cs typeface="Arial" panose="020B0604020202020204" pitchFamily="34" charset="0"/>
              </a:rPr>
            </a:br>
            <a:r>
              <a:rPr lang="en-GB" sz="1000" b="1" dirty="0">
                <a:solidFill>
                  <a:srgbClr val="7030A0"/>
                </a:solidFill>
                <a:latin typeface="Arial" panose="020B0604020202020204" pitchFamily="34" charset="0"/>
                <a:ea typeface="Aileron" charset="0"/>
                <a:cs typeface="Arial" panose="020B0604020202020204" pitchFamily="34" charset="0"/>
              </a:rPr>
              <a:t>salivary gland</a:t>
            </a:r>
          </a:p>
        </p:txBody>
      </p:sp>
      <p:cxnSp>
        <p:nvCxnSpPr>
          <p:cNvPr id="35" name="Straight Connector 34">
            <a:extLst>
              <a:ext uri="{FF2B5EF4-FFF2-40B4-BE49-F238E27FC236}">
                <a16:creationId xmlns:a16="http://schemas.microsoft.com/office/drawing/2014/main" id="{3F47DBDC-EBA8-6475-FA0D-9C1A32522923}"/>
              </a:ext>
            </a:extLst>
          </p:cNvPr>
          <p:cNvCxnSpPr>
            <a:cxnSpLocks/>
          </p:cNvCxnSpPr>
          <p:nvPr/>
        </p:nvCxnSpPr>
        <p:spPr>
          <a:xfrm>
            <a:off x="6816080" y="1916832"/>
            <a:ext cx="1577826"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18211A0A-BFF2-A5F0-5D2A-8B056A81300A}"/>
              </a:ext>
            </a:extLst>
          </p:cNvPr>
          <p:cNvSpPr txBox="1"/>
          <p:nvPr/>
        </p:nvSpPr>
        <p:spPr>
          <a:xfrm>
            <a:off x="5844803" y="1822996"/>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Thyroid cancer</a:t>
            </a:r>
          </a:p>
        </p:txBody>
      </p:sp>
      <p:cxnSp>
        <p:nvCxnSpPr>
          <p:cNvPr id="38" name="Straight Connector 37">
            <a:extLst>
              <a:ext uri="{FF2B5EF4-FFF2-40B4-BE49-F238E27FC236}">
                <a16:creationId xmlns:a16="http://schemas.microsoft.com/office/drawing/2014/main" id="{F3E8DA31-7176-B95B-023B-10EAB814B1FD}"/>
              </a:ext>
            </a:extLst>
          </p:cNvPr>
          <p:cNvCxnSpPr>
            <a:cxnSpLocks/>
          </p:cNvCxnSpPr>
          <p:nvPr/>
        </p:nvCxnSpPr>
        <p:spPr>
          <a:xfrm>
            <a:off x="7464152" y="2405782"/>
            <a:ext cx="900000"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B2D60DFD-7C54-78BD-2D5B-9203726F7145}"/>
              </a:ext>
            </a:extLst>
          </p:cNvPr>
          <p:cNvSpPr txBox="1"/>
          <p:nvPr/>
        </p:nvSpPr>
        <p:spPr>
          <a:xfrm>
            <a:off x="5844803" y="2311946"/>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Non-small-cell lung cancer</a:t>
            </a:r>
          </a:p>
        </p:txBody>
      </p:sp>
      <p:cxnSp>
        <p:nvCxnSpPr>
          <p:cNvPr id="42" name="Straight Connector 41">
            <a:extLst>
              <a:ext uri="{FF2B5EF4-FFF2-40B4-BE49-F238E27FC236}">
                <a16:creationId xmlns:a16="http://schemas.microsoft.com/office/drawing/2014/main" id="{F8D03577-1124-973B-DD4E-0F5654EA6A1D}"/>
              </a:ext>
            </a:extLst>
          </p:cNvPr>
          <p:cNvCxnSpPr>
            <a:cxnSpLocks/>
          </p:cNvCxnSpPr>
          <p:nvPr/>
        </p:nvCxnSpPr>
        <p:spPr>
          <a:xfrm>
            <a:off x="7320136" y="2620293"/>
            <a:ext cx="1184895" cy="0"/>
          </a:xfrm>
          <a:prstGeom prst="line">
            <a:avLst/>
          </a:prstGeom>
          <a:ln w="12700">
            <a:solidFill>
              <a:srgbClr val="7030A0"/>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378E1495-32BD-4FA6-C629-8EA9FEB4F503}"/>
              </a:ext>
            </a:extLst>
          </p:cNvPr>
          <p:cNvSpPr txBox="1"/>
          <p:nvPr/>
        </p:nvSpPr>
        <p:spPr>
          <a:xfrm>
            <a:off x="5844803" y="2524894"/>
            <a:ext cx="1656184" cy="153888"/>
          </a:xfrm>
          <a:prstGeom prst="rect">
            <a:avLst/>
          </a:prstGeom>
          <a:noFill/>
        </p:spPr>
        <p:txBody>
          <a:bodyPr wrap="square" lIns="0" tIns="0" rIns="0" bIns="0" rtlCol="0">
            <a:spAutoFit/>
          </a:bodyPr>
          <a:lstStyle/>
          <a:p>
            <a:r>
              <a:rPr lang="en-GB" sz="1000" b="1" dirty="0">
                <a:solidFill>
                  <a:srgbClr val="7030A0"/>
                </a:solidFill>
                <a:latin typeface="Arial" panose="020B0604020202020204" pitchFamily="34" charset="0"/>
                <a:ea typeface="Aileron" charset="0"/>
                <a:cs typeface="Arial" panose="020B0604020202020204" pitchFamily="34" charset="0"/>
              </a:rPr>
              <a:t>Secretory breast cancer</a:t>
            </a:r>
          </a:p>
        </p:txBody>
      </p:sp>
      <p:cxnSp>
        <p:nvCxnSpPr>
          <p:cNvPr id="49" name="Straight Connector 48">
            <a:extLst>
              <a:ext uri="{FF2B5EF4-FFF2-40B4-BE49-F238E27FC236}">
                <a16:creationId xmlns:a16="http://schemas.microsoft.com/office/drawing/2014/main" id="{F0BC9396-02AA-E9A0-35B2-C9C5DBBFC8DB}"/>
              </a:ext>
            </a:extLst>
          </p:cNvPr>
          <p:cNvCxnSpPr>
            <a:cxnSpLocks/>
          </p:cNvCxnSpPr>
          <p:nvPr/>
        </p:nvCxnSpPr>
        <p:spPr>
          <a:xfrm>
            <a:off x="6600056" y="4485860"/>
            <a:ext cx="1433810"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76184EDC-A962-A23C-D7FC-4A6280F7011A}"/>
              </a:ext>
            </a:extLst>
          </p:cNvPr>
          <p:cNvSpPr txBox="1"/>
          <p:nvPr/>
        </p:nvSpPr>
        <p:spPr>
          <a:xfrm>
            <a:off x="5844803" y="4392024"/>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Melanoma</a:t>
            </a:r>
          </a:p>
        </p:txBody>
      </p:sp>
      <p:cxnSp>
        <p:nvCxnSpPr>
          <p:cNvPr id="51" name="Straight Connector 50">
            <a:extLst>
              <a:ext uri="{FF2B5EF4-FFF2-40B4-BE49-F238E27FC236}">
                <a16:creationId xmlns:a16="http://schemas.microsoft.com/office/drawing/2014/main" id="{51540CB4-4F06-88A8-94A2-11A54DA00F84}"/>
              </a:ext>
            </a:extLst>
          </p:cNvPr>
          <p:cNvCxnSpPr>
            <a:cxnSpLocks/>
          </p:cNvCxnSpPr>
          <p:nvPr/>
        </p:nvCxnSpPr>
        <p:spPr>
          <a:xfrm>
            <a:off x="6888088" y="4860328"/>
            <a:ext cx="1289794"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231EF40D-F3D9-8227-5180-3CF2AFF36273}"/>
              </a:ext>
            </a:extLst>
          </p:cNvPr>
          <p:cNvSpPr txBox="1"/>
          <p:nvPr/>
        </p:nvSpPr>
        <p:spPr>
          <a:xfrm>
            <a:off x="6312024" y="4766492"/>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Sarcoma</a:t>
            </a:r>
          </a:p>
        </p:txBody>
      </p:sp>
      <p:sp>
        <p:nvSpPr>
          <p:cNvPr id="56" name="TextBox 55">
            <a:extLst>
              <a:ext uri="{FF2B5EF4-FFF2-40B4-BE49-F238E27FC236}">
                <a16:creationId xmlns:a16="http://schemas.microsoft.com/office/drawing/2014/main" id="{02A9D327-894D-C3E9-F328-3E88D8DFA2E2}"/>
              </a:ext>
            </a:extLst>
          </p:cNvPr>
          <p:cNvSpPr txBox="1"/>
          <p:nvPr/>
        </p:nvSpPr>
        <p:spPr>
          <a:xfrm>
            <a:off x="7536160" y="6120000"/>
            <a:ext cx="1656184" cy="153888"/>
          </a:xfrm>
          <a:prstGeom prst="rect">
            <a:avLst/>
          </a:prstGeom>
          <a:solidFill>
            <a:schemeClr val="bg1"/>
          </a:solidFill>
        </p:spPr>
        <p:txBody>
          <a:bodyPr wrap="squar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Adult</a:t>
            </a:r>
          </a:p>
        </p:txBody>
      </p:sp>
      <p:sp>
        <p:nvSpPr>
          <p:cNvPr id="58" name="TextBox 57">
            <a:extLst>
              <a:ext uri="{FF2B5EF4-FFF2-40B4-BE49-F238E27FC236}">
                <a16:creationId xmlns:a16="http://schemas.microsoft.com/office/drawing/2014/main" id="{77D79173-739F-EFFE-CBEC-A8BDEC9ACA96}"/>
              </a:ext>
            </a:extLst>
          </p:cNvPr>
          <p:cNvSpPr txBox="1"/>
          <p:nvPr/>
        </p:nvSpPr>
        <p:spPr>
          <a:xfrm>
            <a:off x="5844803" y="2959918"/>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Cholangiocarcinoma</a:t>
            </a:r>
          </a:p>
        </p:txBody>
      </p:sp>
      <p:sp>
        <p:nvSpPr>
          <p:cNvPr id="59" name="TextBox 58">
            <a:extLst>
              <a:ext uri="{FF2B5EF4-FFF2-40B4-BE49-F238E27FC236}">
                <a16:creationId xmlns:a16="http://schemas.microsoft.com/office/drawing/2014/main" id="{34008782-49DB-6126-49D7-445F0AF9E04F}"/>
              </a:ext>
            </a:extLst>
          </p:cNvPr>
          <p:cNvSpPr txBox="1"/>
          <p:nvPr/>
        </p:nvSpPr>
        <p:spPr>
          <a:xfrm>
            <a:off x="5844803" y="3160215"/>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Colon and rectal cancer</a:t>
            </a:r>
          </a:p>
        </p:txBody>
      </p:sp>
      <p:sp>
        <p:nvSpPr>
          <p:cNvPr id="60" name="TextBox 59">
            <a:extLst>
              <a:ext uri="{FF2B5EF4-FFF2-40B4-BE49-F238E27FC236}">
                <a16:creationId xmlns:a16="http://schemas.microsoft.com/office/drawing/2014/main" id="{F786503D-EA86-D3B2-62D6-E730AA419D61}"/>
              </a:ext>
            </a:extLst>
          </p:cNvPr>
          <p:cNvSpPr txBox="1"/>
          <p:nvPr/>
        </p:nvSpPr>
        <p:spPr>
          <a:xfrm>
            <a:off x="5844803" y="3360512"/>
            <a:ext cx="1656184" cy="153888"/>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Pancreatic cancer</a:t>
            </a:r>
          </a:p>
        </p:txBody>
      </p:sp>
      <p:sp>
        <p:nvSpPr>
          <p:cNvPr id="61" name="TextBox 60">
            <a:extLst>
              <a:ext uri="{FF2B5EF4-FFF2-40B4-BE49-F238E27FC236}">
                <a16:creationId xmlns:a16="http://schemas.microsoft.com/office/drawing/2014/main" id="{47E70303-2796-453D-596C-25377BE4D537}"/>
              </a:ext>
            </a:extLst>
          </p:cNvPr>
          <p:cNvSpPr txBox="1"/>
          <p:nvPr/>
        </p:nvSpPr>
        <p:spPr>
          <a:xfrm>
            <a:off x="5844803" y="3691438"/>
            <a:ext cx="1656184" cy="307777"/>
          </a:xfrm>
          <a:prstGeom prst="rect">
            <a:avLst/>
          </a:prstGeom>
          <a:noFill/>
        </p:spPr>
        <p:txBody>
          <a:bodyPr wrap="square" lIns="0" tIns="0" rIns="0" bIns="0"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Gastrointestinal stromal</a:t>
            </a:r>
            <a:br>
              <a:rPr lang="en-GB" sz="1000" b="1" dirty="0">
                <a:solidFill>
                  <a:srgbClr val="505050"/>
                </a:solidFill>
                <a:latin typeface="Arial" panose="020B0604020202020204" pitchFamily="34" charset="0"/>
                <a:ea typeface="Aileron" charset="0"/>
                <a:cs typeface="Arial" panose="020B0604020202020204" pitchFamily="34" charset="0"/>
              </a:rPr>
            </a:br>
            <a:r>
              <a:rPr lang="en-GB" sz="1000" b="1" dirty="0">
                <a:solidFill>
                  <a:srgbClr val="505050"/>
                </a:solidFill>
                <a:latin typeface="Arial" panose="020B0604020202020204" pitchFamily="34" charset="0"/>
                <a:ea typeface="Aileron" charset="0"/>
                <a:cs typeface="Arial" panose="020B0604020202020204" pitchFamily="34" charset="0"/>
              </a:rPr>
              <a:t>tumour</a:t>
            </a:r>
          </a:p>
        </p:txBody>
      </p:sp>
      <p:cxnSp>
        <p:nvCxnSpPr>
          <p:cNvPr id="62" name="Straight Connector 61">
            <a:extLst>
              <a:ext uri="{FF2B5EF4-FFF2-40B4-BE49-F238E27FC236}">
                <a16:creationId xmlns:a16="http://schemas.microsoft.com/office/drawing/2014/main" id="{9FC7598E-D7A9-B915-1FAB-D22D8CEAF189}"/>
              </a:ext>
            </a:extLst>
          </p:cNvPr>
          <p:cNvCxnSpPr>
            <a:cxnSpLocks/>
          </p:cNvCxnSpPr>
          <p:nvPr/>
        </p:nvCxnSpPr>
        <p:spPr>
          <a:xfrm>
            <a:off x="7176120" y="3057654"/>
            <a:ext cx="863968"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9696" name="Straight Connector 29695">
            <a:extLst>
              <a:ext uri="{FF2B5EF4-FFF2-40B4-BE49-F238E27FC236}">
                <a16:creationId xmlns:a16="http://schemas.microsoft.com/office/drawing/2014/main" id="{E425DC67-DAE9-2B22-B317-7141D51B666C}"/>
              </a:ext>
            </a:extLst>
          </p:cNvPr>
          <p:cNvCxnSpPr>
            <a:cxnSpLocks/>
          </p:cNvCxnSpPr>
          <p:nvPr/>
        </p:nvCxnSpPr>
        <p:spPr>
          <a:xfrm>
            <a:off x="7392144" y="3241804"/>
            <a:ext cx="611976"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9698" name="Freeform 29697">
            <a:extLst>
              <a:ext uri="{FF2B5EF4-FFF2-40B4-BE49-F238E27FC236}">
                <a16:creationId xmlns:a16="http://schemas.microsoft.com/office/drawing/2014/main" id="{F1D944EC-B042-45A2-4404-A2B3BAE5BCC8}"/>
              </a:ext>
            </a:extLst>
          </p:cNvPr>
          <p:cNvSpPr/>
          <p:nvPr/>
        </p:nvSpPr>
        <p:spPr>
          <a:xfrm>
            <a:off x="7032105" y="3057526"/>
            <a:ext cx="1292746" cy="393700"/>
          </a:xfrm>
          <a:custGeom>
            <a:avLst/>
            <a:gdLst>
              <a:gd name="connsiteX0" fmla="*/ 0 w 1228725"/>
              <a:gd name="connsiteY0" fmla="*/ 384175 h 384175"/>
              <a:gd name="connsiteX1" fmla="*/ 955675 w 1228725"/>
              <a:gd name="connsiteY1" fmla="*/ 384175 h 384175"/>
              <a:gd name="connsiteX2" fmla="*/ 1228725 w 1228725"/>
              <a:gd name="connsiteY2" fmla="*/ 0 h 384175"/>
            </a:gdLst>
            <a:ahLst/>
            <a:cxnLst>
              <a:cxn ang="0">
                <a:pos x="connsiteX0" y="connsiteY0"/>
              </a:cxn>
              <a:cxn ang="0">
                <a:pos x="connsiteX1" y="connsiteY1"/>
              </a:cxn>
              <a:cxn ang="0">
                <a:pos x="connsiteX2" y="connsiteY2"/>
              </a:cxn>
            </a:cxnLst>
            <a:rect l="l" t="t" r="r" b="b"/>
            <a:pathLst>
              <a:path w="1228725" h="384175">
                <a:moveTo>
                  <a:pt x="0" y="384175"/>
                </a:moveTo>
                <a:lnTo>
                  <a:pt x="955675" y="384175"/>
                </a:lnTo>
                <a:lnTo>
                  <a:pt x="1228725" y="0"/>
                </a:lnTo>
              </a:path>
            </a:pathLst>
          </a:custGeom>
          <a:noFill/>
          <a:ln w="12700">
            <a:solidFill>
              <a:schemeClr val="tx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701" name="Freeform 29700">
            <a:extLst>
              <a:ext uri="{FF2B5EF4-FFF2-40B4-BE49-F238E27FC236}">
                <a16:creationId xmlns:a16="http://schemas.microsoft.com/office/drawing/2014/main" id="{C2D8C9ED-A679-5CEC-A853-0758BF94CBF2}"/>
              </a:ext>
            </a:extLst>
          </p:cNvPr>
          <p:cNvSpPr/>
          <p:nvPr/>
        </p:nvSpPr>
        <p:spPr>
          <a:xfrm>
            <a:off x="7404100" y="2962275"/>
            <a:ext cx="1168400" cy="787400"/>
          </a:xfrm>
          <a:custGeom>
            <a:avLst/>
            <a:gdLst>
              <a:gd name="connsiteX0" fmla="*/ 0 w 1168400"/>
              <a:gd name="connsiteY0" fmla="*/ 787400 h 787400"/>
              <a:gd name="connsiteX1" fmla="*/ 609600 w 1168400"/>
              <a:gd name="connsiteY1" fmla="*/ 787400 h 787400"/>
              <a:gd name="connsiteX2" fmla="*/ 1168400 w 1168400"/>
              <a:gd name="connsiteY2" fmla="*/ 0 h 787400"/>
            </a:gdLst>
            <a:ahLst/>
            <a:cxnLst>
              <a:cxn ang="0">
                <a:pos x="connsiteX0" y="connsiteY0"/>
              </a:cxn>
              <a:cxn ang="0">
                <a:pos x="connsiteX1" y="connsiteY1"/>
              </a:cxn>
              <a:cxn ang="0">
                <a:pos x="connsiteX2" y="connsiteY2"/>
              </a:cxn>
            </a:cxnLst>
            <a:rect l="l" t="t" r="r" b="b"/>
            <a:pathLst>
              <a:path w="1168400" h="787400">
                <a:moveTo>
                  <a:pt x="0" y="787400"/>
                </a:moveTo>
                <a:lnTo>
                  <a:pt x="609600" y="787400"/>
                </a:lnTo>
                <a:lnTo>
                  <a:pt x="1168400" y="0"/>
                </a:lnTo>
              </a:path>
            </a:pathLst>
          </a:custGeom>
          <a:noFill/>
          <a:ln w="12700">
            <a:solidFill>
              <a:schemeClr val="tx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702" name="TextBox 29701">
            <a:extLst>
              <a:ext uri="{FF2B5EF4-FFF2-40B4-BE49-F238E27FC236}">
                <a16:creationId xmlns:a16="http://schemas.microsoft.com/office/drawing/2014/main" id="{880B0AB4-BE52-EF37-0170-B7581B18E306}"/>
              </a:ext>
            </a:extLst>
          </p:cNvPr>
          <p:cNvSpPr txBox="1"/>
          <p:nvPr/>
        </p:nvSpPr>
        <p:spPr>
          <a:xfrm>
            <a:off x="1271464" y="4293096"/>
            <a:ext cx="1656184" cy="307777"/>
          </a:xfrm>
          <a:prstGeom prst="rect">
            <a:avLst/>
          </a:prstGeom>
          <a:solidFill>
            <a:schemeClr val="bg1"/>
          </a:solidFill>
        </p:spPr>
        <p:txBody>
          <a:bodyPr wrap="squar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Child/adolescent and</a:t>
            </a:r>
            <a:br>
              <a:rPr lang="en-GB" sz="1000" b="1" dirty="0">
                <a:latin typeface="Arial" panose="020B0604020202020204" pitchFamily="34" charset="0"/>
                <a:ea typeface="Aileron" charset="0"/>
                <a:cs typeface="Arial" panose="020B0604020202020204" pitchFamily="34" charset="0"/>
              </a:rPr>
            </a:br>
            <a:r>
              <a:rPr lang="en-GB" sz="1000" b="1" dirty="0">
                <a:latin typeface="Arial" panose="020B0604020202020204" pitchFamily="34" charset="0"/>
                <a:ea typeface="Aileron" charset="0"/>
                <a:cs typeface="Arial" panose="020B0604020202020204" pitchFamily="34" charset="0"/>
              </a:rPr>
              <a:t>young adult</a:t>
            </a:r>
          </a:p>
        </p:txBody>
      </p:sp>
      <p:sp>
        <p:nvSpPr>
          <p:cNvPr id="29703" name="Rectangle 29702">
            <a:extLst>
              <a:ext uri="{FF2B5EF4-FFF2-40B4-BE49-F238E27FC236}">
                <a16:creationId xmlns:a16="http://schemas.microsoft.com/office/drawing/2014/main" id="{322FC518-CC3D-7490-0544-F12B88414068}"/>
              </a:ext>
            </a:extLst>
          </p:cNvPr>
          <p:cNvSpPr/>
          <p:nvPr/>
        </p:nvSpPr>
        <p:spPr>
          <a:xfrm>
            <a:off x="1487488" y="5229200"/>
            <a:ext cx="360040" cy="144016"/>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704" name="Rectangle 29703">
            <a:extLst>
              <a:ext uri="{FF2B5EF4-FFF2-40B4-BE49-F238E27FC236}">
                <a16:creationId xmlns:a16="http://schemas.microsoft.com/office/drawing/2014/main" id="{CD794564-15D7-4115-F750-478C301DFF51}"/>
              </a:ext>
            </a:extLst>
          </p:cNvPr>
          <p:cNvSpPr/>
          <p:nvPr/>
        </p:nvSpPr>
        <p:spPr>
          <a:xfrm>
            <a:off x="1487488" y="5429497"/>
            <a:ext cx="360040" cy="144016"/>
          </a:xfrm>
          <a:prstGeom prst="rect">
            <a:avLst/>
          </a:prstGeom>
          <a:solidFill>
            <a:srgbClr val="50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720" name="Freeform 29719">
            <a:extLst>
              <a:ext uri="{FF2B5EF4-FFF2-40B4-BE49-F238E27FC236}">
                <a16:creationId xmlns:a16="http://schemas.microsoft.com/office/drawing/2014/main" id="{5FC64A6D-1C0E-9782-C0B8-D3184258A78A}"/>
              </a:ext>
            </a:extLst>
          </p:cNvPr>
          <p:cNvSpPr/>
          <p:nvPr/>
        </p:nvSpPr>
        <p:spPr>
          <a:xfrm>
            <a:off x="2351314" y="1785257"/>
            <a:ext cx="2534195" cy="2908663"/>
          </a:xfrm>
          <a:custGeom>
            <a:avLst/>
            <a:gdLst>
              <a:gd name="connsiteX0" fmla="*/ 104503 w 2534195"/>
              <a:gd name="connsiteY0" fmla="*/ 391886 h 2908663"/>
              <a:gd name="connsiteX1" fmla="*/ 130629 w 2534195"/>
              <a:gd name="connsiteY1" fmla="*/ 627017 h 2908663"/>
              <a:gd name="connsiteX2" fmla="*/ 52252 w 2534195"/>
              <a:gd name="connsiteY2" fmla="*/ 931817 h 2908663"/>
              <a:gd name="connsiteX3" fmla="*/ 139337 w 2534195"/>
              <a:gd name="connsiteY3" fmla="*/ 1184366 h 2908663"/>
              <a:gd name="connsiteX4" fmla="*/ 287383 w 2534195"/>
              <a:gd name="connsiteY4" fmla="*/ 1454332 h 2908663"/>
              <a:gd name="connsiteX5" fmla="*/ 287383 w 2534195"/>
              <a:gd name="connsiteY5" fmla="*/ 1672046 h 2908663"/>
              <a:gd name="connsiteX6" fmla="*/ 26126 w 2534195"/>
              <a:gd name="connsiteY6" fmla="*/ 1820092 h 2908663"/>
              <a:gd name="connsiteX7" fmla="*/ 0 w 2534195"/>
              <a:gd name="connsiteY7" fmla="*/ 2037806 h 2908663"/>
              <a:gd name="connsiteX8" fmla="*/ 444137 w 2534195"/>
              <a:gd name="connsiteY8" fmla="*/ 2299063 h 2908663"/>
              <a:gd name="connsiteX9" fmla="*/ 757646 w 2534195"/>
              <a:gd name="connsiteY9" fmla="*/ 2908663 h 2908663"/>
              <a:gd name="connsiteX10" fmla="*/ 2534195 w 2534195"/>
              <a:gd name="connsiteY10" fmla="*/ 2211977 h 2908663"/>
              <a:gd name="connsiteX11" fmla="*/ 2403566 w 2534195"/>
              <a:gd name="connsiteY11" fmla="*/ 0 h 2908663"/>
              <a:gd name="connsiteX12" fmla="*/ 104503 w 2534195"/>
              <a:gd name="connsiteY12" fmla="*/ 391886 h 290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4195" h="2908663">
                <a:moveTo>
                  <a:pt x="104503" y="391886"/>
                </a:moveTo>
                <a:lnTo>
                  <a:pt x="130629" y="627017"/>
                </a:lnTo>
                <a:lnTo>
                  <a:pt x="52252" y="931817"/>
                </a:lnTo>
                <a:lnTo>
                  <a:pt x="139337" y="1184366"/>
                </a:lnTo>
                <a:lnTo>
                  <a:pt x="287383" y="1454332"/>
                </a:lnTo>
                <a:lnTo>
                  <a:pt x="287383" y="1672046"/>
                </a:lnTo>
                <a:lnTo>
                  <a:pt x="26126" y="1820092"/>
                </a:lnTo>
                <a:lnTo>
                  <a:pt x="0" y="2037806"/>
                </a:lnTo>
                <a:lnTo>
                  <a:pt x="444137" y="2299063"/>
                </a:lnTo>
                <a:lnTo>
                  <a:pt x="757646" y="2908663"/>
                </a:lnTo>
                <a:lnTo>
                  <a:pt x="2534195" y="2211977"/>
                </a:lnTo>
                <a:lnTo>
                  <a:pt x="2403566" y="0"/>
                </a:lnTo>
                <a:lnTo>
                  <a:pt x="104503" y="391886"/>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705" name="TextBox 29704">
            <a:extLst>
              <a:ext uri="{FF2B5EF4-FFF2-40B4-BE49-F238E27FC236}">
                <a16:creationId xmlns:a16="http://schemas.microsoft.com/office/drawing/2014/main" id="{5A7367BB-5A0C-50E1-A031-51796BF0B0E1}"/>
              </a:ext>
            </a:extLst>
          </p:cNvPr>
          <p:cNvSpPr txBox="1"/>
          <p:nvPr/>
        </p:nvSpPr>
        <p:spPr>
          <a:xfrm>
            <a:off x="2711624" y="2194992"/>
            <a:ext cx="1656184" cy="153888"/>
          </a:xfrm>
          <a:prstGeom prst="rect">
            <a:avLst/>
          </a:prstGeom>
          <a:noFill/>
        </p:spPr>
        <p:txBody>
          <a:bodyPr wrap="square" lIns="0" tIns="0" rIns="0" bIns="0" rtlCol="0">
            <a:spAutoFit/>
          </a:bodyPr>
          <a:lstStyle/>
          <a:p>
            <a:pPr algn="r"/>
            <a:r>
              <a:rPr lang="en-GB" sz="1000" b="1" dirty="0">
                <a:solidFill>
                  <a:srgbClr val="505050"/>
                </a:solidFill>
                <a:latin typeface="Arial" panose="020B0604020202020204" pitchFamily="34" charset="0"/>
                <a:ea typeface="Aileron" charset="0"/>
                <a:cs typeface="Arial" panose="020B0604020202020204" pitchFamily="34" charset="0"/>
              </a:rPr>
              <a:t>Brain tumour (gliomas)</a:t>
            </a:r>
          </a:p>
        </p:txBody>
      </p:sp>
      <p:cxnSp>
        <p:nvCxnSpPr>
          <p:cNvPr id="29707" name="Straight Connector 29706">
            <a:extLst>
              <a:ext uri="{FF2B5EF4-FFF2-40B4-BE49-F238E27FC236}">
                <a16:creationId xmlns:a16="http://schemas.microsoft.com/office/drawing/2014/main" id="{D2660CAB-2166-6D5C-BE0C-D12D9C3A244C}"/>
              </a:ext>
            </a:extLst>
          </p:cNvPr>
          <p:cNvCxnSpPr>
            <a:cxnSpLocks/>
          </p:cNvCxnSpPr>
          <p:nvPr/>
        </p:nvCxnSpPr>
        <p:spPr>
          <a:xfrm flipH="1">
            <a:off x="2115865" y="2261766"/>
            <a:ext cx="756000"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9708" name="Straight Connector 29707">
            <a:extLst>
              <a:ext uri="{FF2B5EF4-FFF2-40B4-BE49-F238E27FC236}">
                <a16:creationId xmlns:a16="http://schemas.microsoft.com/office/drawing/2014/main" id="{D6788B50-5CB2-DFF4-2393-C0808F5C9E1A}"/>
              </a:ext>
            </a:extLst>
          </p:cNvPr>
          <p:cNvCxnSpPr>
            <a:cxnSpLocks/>
          </p:cNvCxnSpPr>
          <p:nvPr/>
        </p:nvCxnSpPr>
        <p:spPr>
          <a:xfrm flipH="1">
            <a:off x="2115865" y="2664991"/>
            <a:ext cx="1260000"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9710" name="TextBox 29709">
            <a:extLst>
              <a:ext uri="{FF2B5EF4-FFF2-40B4-BE49-F238E27FC236}">
                <a16:creationId xmlns:a16="http://schemas.microsoft.com/office/drawing/2014/main" id="{0919E853-302B-4A07-8B9D-F33F92275336}"/>
              </a:ext>
            </a:extLst>
          </p:cNvPr>
          <p:cNvSpPr txBox="1"/>
          <p:nvPr/>
        </p:nvSpPr>
        <p:spPr>
          <a:xfrm>
            <a:off x="2711624" y="2584905"/>
            <a:ext cx="1656184" cy="153888"/>
          </a:xfrm>
          <a:prstGeom prst="rect">
            <a:avLst/>
          </a:prstGeom>
          <a:noFill/>
        </p:spPr>
        <p:txBody>
          <a:bodyPr wrap="square" lIns="0" tIns="0" rIns="0" bIns="0" rtlCol="0">
            <a:spAutoFit/>
          </a:bodyPr>
          <a:lstStyle/>
          <a:p>
            <a:pPr algn="r"/>
            <a:r>
              <a:rPr lang="en-GB" sz="1000" b="1" dirty="0">
                <a:solidFill>
                  <a:srgbClr val="505050"/>
                </a:solidFill>
                <a:latin typeface="Arial" panose="020B0604020202020204" pitchFamily="34" charset="0"/>
                <a:ea typeface="Aileron" charset="0"/>
                <a:cs typeface="Arial" panose="020B0604020202020204" pitchFamily="34" charset="0"/>
              </a:rPr>
              <a:t>Thyroid cancer</a:t>
            </a:r>
          </a:p>
        </p:txBody>
      </p:sp>
      <p:cxnSp>
        <p:nvCxnSpPr>
          <p:cNvPr id="29711" name="Straight Connector 29710">
            <a:extLst>
              <a:ext uri="{FF2B5EF4-FFF2-40B4-BE49-F238E27FC236}">
                <a16:creationId xmlns:a16="http://schemas.microsoft.com/office/drawing/2014/main" id="{7EA82C4C-5629-D957-75E7-A33C62B88E7B}"/>
              </a:ext>
            </a:extLst>
          </p:cNvPr>
          <p:cNvCxnSpPr>
            <a:cxnSpLocks/>
          </p:cNvCxnSpPr>
          <p:nvPr/>
        </p:nvCxnSpPr>
        <p:spPr>
          <a:xfrm flipH="1">
            <a:off x="2319065" y="2906291"/>
            <a:ext cx="648000" cy="0"/>
          </a:xfrm>
          <a:prstGeom prst="line">
            <a:avLst/>
          </a:prstGeom>
          <a:ln w="12700">
            <a:solidFill>
              <a:srgbClr val="7030A0"/>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9713" name="TextBox 29712">
            <a:extLst>
              <a:ext uri="{FF2B5EF4-FFF2-40B4-BE49-F238E27FC236}">
                <a16:creationId xmlns:a16="http://schemas.microsoft.com/office/drawing/2014/main" id="{31F94DAE-11E5-7BF5-65B4-1B4670890170}"/>
              </a:ext>
            </a:extLst>
          </p:cNvPr>
          <p:cNvSpPr txBox="1"/>
          <p:nvPr/>
        </p:nvSpPr>
        <p:spPr>
          <a:xfrm>
            <a:off x="2711624" y="2822575"/>
            <a:ext cx="1656184" cy="153888"/>
          </a:xfrm>
          <a:prstGeom prst="rect">
            <a:avLst/>
          </a:prstGeom>
          <a:noFill/>
        </p:spPr>
        <p:txBody>
          <a:bodyPr wrap="square" lIns="0" tIns="0" rIns="0" bIns="0" rtlCol="0">
            <a:spAutoFit/>
          </a:bodyPr>
          <a:lstStyle/>
          <a:p>
            <a:pPr algn="r"/>
            <a:r>
              <a:rPr lang="en-GB" sz="1000" b="1" dirty="0">
                <a:solidFill>
                  <a:srgbClr val="7030A0"/>
                </a:solidFill>
                <a:latin typeface="Arial" panose="020B0604020202020204" pitchFamily="34" charset="0"/>
                <a:ea typeface="Aileron" charset="0"/>
                <a:cs typeface="Arial" panose="020B0604020202020204" pitchFamily="34" charset="0"/>
              </a:rPr>
              <a:t>Infantile fibrosarcoma</a:t>
            </a:r>
          </a:p>
        </p:txBody>
      </p:sp>
      <p:cxnSp>
        <p:nvCxnSpPr>
          <p:cNvPr id="29714" name="Straight Connector 29713">
            <a:extLst>
              <a:ext uri="{FF2B5EF4-FFF2-40B4-BE49-F238E27FC236}">
                <a16:creationId xmlns:a16="http://schemas.microsoft.com/office/drawing/2014/main" id="{BD03A217-CE15-B592-FAF8-2AF4A37D709E}"/>
              </a:ext>
            </a:extLst>
          </p:cNvPr>
          <p:cNvCxnSpPr>
            <a:cxnSpLocks/>
          </p:cNvCxnSpPr>
          <p:nvPr/>
        </p:nvCxnSpPr>
        <p:spPr>
          <a:xfrm flipH="1">
            <a:off x="2484165" y="3163466"/>
            <a:ext cx="1188000"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9715" name="TextBox 29714">
            <a:extLst>
              <a:ext uri="{FF2B5EF4-FFF2-40B4-BE49-F238E27FC236}">
                <a16:creationId xmlns:a16="http://schemas.microsoft.com/office/drawing/2014/main" id="{4C56E6BD-C74C-1773-FB38-B02E597299CC}"/>
              </a:ext>
            </a:extLst>
          </p:cNvPr>
          <p:cNvSpPr txBox="1"/>
          <p:nvPr/>
        </p:nvSpPr>
        <p:spPr>
          <a:xfrm>
            <a:off x="3503712" y="3068960"/>
            <a:ext cx="864096" cy="153888"/>
          </a:xfrm>
          <a:prstGeom prst="rect">
            <a:avLst/>
          </a:prstGeom>
          <a:noFill/>
        </p:spPr>
        <p:txBody>
          <a:bodyPr wrap="square" lIns="0" tIns="0" rIns="0" bIns="0" rtlCol="0">
            <a:spAutoFit/>
          </a:bodyPr>
          <a:lstStyle/>
          <a:p>
            <a:pPr algn="r"/>
            <a:r>
              <a:rPr lang="en-GB" sz="1000" b="1" dirty="0">
                <a:solidFill>
                  <a:srgbClr val="505050"/>
                </a:solidFill>
                <a:latin typeface="Arial" panose="020B0604020202020204" pitchFamily="34" charset="0"/>
                <a:ea typeface="Aileron" charset="0"/>
                <a:cs typeface="Arial" panose="020B0604020202020204" pitchFamily="34" charset="0"/>
              </a:rPr>
              <a:t>Melanoma</a:t>
            </a:r>
          </a:p>
        </p:txBody>
      </p:sp>
      <p:sp>
        <p:nvSpPr>
          <p:cNvPr id="29716" name="TextBox 29715">
            <a:extLst>
              <a:ext uri="{FF2B5EF4-FFF2-40B4-BE49-F238E27FC236}">
                <a16:creationId xmlns:a16="http://schemas.microsoft.com/office/drawing/2014/main" id="{F74F1D4F-3A4D-864C-B33F-E0BB432F96AE}"/>
              </a:ext>
            </a:extLst>
          </p:cNvPr>
          <p:cNvSpPr txBox="1"/>
          <p:nvPr/>
        </p:nvSpPr>
        <p:spPr>
          <a:xfrm>
            <a:off x="2711624" y="3310632"/>
            <a:ext cx="1656184" cy="307777"/>
          </a:xfrm>
          <a:prstGeom prst="rect">
            <a:avLst/>
          </a:prstGeom>
          <a:noFill/>
        </p:spPr>
        <p:txBody>
          <a:bodyPr wrap="square" lIns="0" tIns="0" rIns="0" bIns="0" rtlCol="0">
            <a:spAutoFit/>
          </a:bodyPr>
          <a:lstStyle/>
          <a:p>
            <a:pPr algn="r"/>
            <a:r>
              <a:rPr lang="en-GB" sz="1000" b="1" dirty="0">
                <a:solidFill>
                  <a:srgbClr val="7030A0"/>
                </a:solidFill>
                <a:latin typeface="Arial" panose="020B0604020202020204" pitchFamily="34" charset="0"/>
                <a:ea typeface="Aileron" charset="0"/>
                <a:cs typeface="Arial" panose="020B0604020202020204" pitchFamily="34" charset="0"/>
              </a:rPr>
              <a:t>Congenital mesoblastic</a:t>
            </a:r>
            <a:br>
              <a:rPr lang="en-GB" sz="1000" b="1" dirty="0">
                <a:solidFill>
                  <a:srgbClr val="7030A0"/>
                </a:solidFill>
                <a:latin typeface="Arial" panose="020B0604020202020204" pitchFamily="34" charset="0"/>
                <a:ea typeface="Aileron" charset="0"/>
                <a:cs typeface="Arial" panose="020B0604020202020204" pitchFamily="34" charset="0"/>
              </a:rPr>
            </a:br>
            <a:r>
              <a:rPr lang="en-GB" sz="1000" b="1" dirty="0">
                <a:solidFill>
                  <a:srgbClr val="7030A0"/>
                </a:solidFill>
                <a:latin typeface="Arial" panose="020B0604020202020204" pitchFamily="34" charset="0"/>
                <a:ea typeface="Aileron" charset="0"/>
                <a:cs typeface="Arial" panose="020B0604020202020204" pitchFamily="34" charset="0"/>
              </a:rPr>
              <a:t>nephroma</a:t>
            </a:r>
          </a:p>
        </p:txBody>
      </p:sp>
      <p:cxnSp>
        <p:nvCxnSpPr>
          <p:cNvPr id="29717" name="Straight Connector 29716">
            <a:extLst>
              <a:ext uri="{FF2B5EF4-FFF2-40B4-BE49-F238E27FC236}">
                <a16:creationId xmlns:a16="http://schemas.microsoft.com/office/drawing/2014/main" id="{D351302E-45F8-8DA3-E7BA-ADBF8129EAF7}"/>
              </a:ext>
            </a:extLst>
          </p:cNvPr>
          <p:cNvCxnSpPr>
            <a:cxnSpLocks/>
          </p:cNvCxnSpPr>
          <p:nvPr/>
        </p:nvCxnSpPr>
        <p:spPr>
          <a:xfrm flipH="1">
            <a:off x="2207568" y="3392066"/>
            <a:ext cx="648000" cy="0"/>
          </a:xfrm>
          <a:prstGeom prst="line">
            <a:avLst/>
          </a:prstGeom>
          <a:ln w="12700">
            <a:solidFill>
              <a:srgbClr val="7030A0"/>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9718" name="TextBox 29717">
            <a:extLst>
              <a:ext uri="{FF2B5EF4-FFF2-40B4-BE49-F238E27FC236}">
                <a16:creationId xmlns:a16="http://schemas.microsoft.com/office/drawing/2014/main" id="{F3AF9C37-6D74-CE23-E61A-05B67B374DED}"/>
              </a:ext>
            </a:extLst>
          </p:cNvPr>
          <p:cNvSpPr txBox="1"/>
          <p:nvPr/>
        </p:nvSpPr>
        <p:spPr>
          <a:xfrm>
            <a:off x="3503712" y="3662685"/>
            <a:ext cx="864096" cy="153888"/>
          </a:xfrm>
          <a:prstGeom prst="rect">
            <a:avLst/>
          </a:prstGeom>
          <a:noFill/>
        </p:spPr>
        <p:txBody>
          <a:bodyPr wrap="square" lIns="0" tIns="0" rIns="0" bIns="0" rtlCol="0">
            <a:spAutoFit/>
          </a:bodyPr>
          <a:lstStyle/>
          <a:p>
            <a:pPr algn="r"/>
            <a:r>
              <a:rPr lang="en-GB" sz="1000" b="1" dirty="0">
                <a:solidFill>
                  <a:srgbClr val="505050"/>
                </a:solidFill>
                <a:latin typeface="Arial" panose="020B0604020202020204" pitchFamily="34" charset="0"/>
                <a:ea typeface="Aileron" charset="0"/>
                <a:cs typeface="Arial" panose="020B0604020202020204" pitchFamily="34" charset="0"/>
              </a:rPr>
              <a:t>Sarcoma</a:t>
            </a:r>
          </a:p>
        </p:txBody>
      </p:sp>
      <p:cxnSp>
        <p:nvCxnSpPr>
          <p:cNvPr id="29719" name="Straight Connector 29718">
            <a:extLst>
              <a:ext uri="{FF2B5EF4-FFF2-40B4-BE49-F238E27FC236}">
                <a16:creationId xmlns:a16="http://schemas.microsoft.com/office/drawing/2014/main" id="{2A1C851B-780E-56F7-A42E-BE3D03CBE891}"/>
              </a:ext>
            </a:extLst>
          </p:cNvPr>
          <p:cNvCxnSpPr>
            <a:cxnSpLocks/>
          </p:cNvCxnSpPr>
          <p:nvPr/>
        </p:nvCxnSpPr>
        <p:spPr>
          <a:xfrm flipH="1">
            <a:off x="2279576" y="3754016"/>
            <a:ext cx="1440000" cy="0"/>
          </a:xfrm>
          <a:prstGeom prst="line">
            <a:avLst/>
          </a:prstGeom>
          <a:ln w="12700">
            <a:solidFill>
              <a:schemeClr val="tx1"/>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08435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ZoneTexte 251">
            <a:extLst>
              <a:ext uri="{FF2B5EF4-FFF2-40B4-BE49-F238E27FC236}">
                <a16:creationId xmlns:a16="http://schemas.microsoft.com/office/drawing/2014/main" id="{74E78312-5B85-0A41-9DAB-2541B2780964}"/>
              </a:ext>
            </a:extLst>
          </p:cNvPr>
          <p:cNvSpPr txBox="1"/>
          <p:nvPr/>
        </p:nvSpPr>
        <p:spPr>
          <a:xfrm>
            <a:off x="6022044" y="4869160"/>
            <a:ext cx="6155868" cy="523220"/>
          </a:xfrm>
          <a:prstGeom prst="rect">
            <a:avLst/>
          </a:prstGeom>
          <a:noFill/>
        </p:spPr>
        <p:txBody>
          <a:bodyPr wrap="square" rtlCol="0">
            <a:spAutoFit/>
          </a:bodyPr>
          <a:lstStyle/>
          <a:p>
            <a:r>
              <a:rPr lang="en-GB" sz="1400" b="1" dirty="0">
                <a:solidFill>
                  <a:schemeClr val="accent1"/>
                </a:solidFill>
                <a:latin typeface="Arial" panose="020B0604020202020204" pitchFamily="34" charset="0"/>
                <a:ea typeface="Aileron" charset="0"/>
                <a:cs typeface="Arial" panose="020B0604020202020204" pitchFamily="34" charset="0"/>
              </a:rPr>
              <a:t>Objective responses with entrectinib are seen in </a:t>
            </a:r>
            <a:br>
              <a:rPr lang="en-GB" sz="1400" b="1" dirty="0">
                <a:solidFill>
                  <a:schemeClr val="accent1"/>
                </a:solidFill>
                <a:latin typeface="Arial" panose="020B0604020202020204" pitchFamily="34" charset="0"/>
                <a:ea typeface="Aileron" charset="0"/>
                <a:cs typeface="Arial" panose="020B0604020202020204" pitchFamily="34" charset="0"/>
              </a:rPr>
            </a:br>
            <a:r>
              <a:rPr lang="en-GB" sz="1400" b="1" dirty="0">
                <a:solidFill>
                  <a:schemeClr val="accent1"/>
                </a:solidFill>
                <a:latin typeface="Arial" panose="020B0604020202020204" pitchFamily="34" charset="0"/>
                <a:ea typeface="Aileron" charset="0"/>
                <a:cs typeface="Arial" panose="020B0604020202020204" pitchFamily="34" charset="0"/>
              </a:rPr>
              <a:t>multiple tumour types and in most of the patients:</a:t>
            </a:r>
            <a:endParaRPr lang="en-GB" sz="1400" b="1" dirty="0">
              <a:solidFill>
                <a:schemeClr val="bg1"/>
              </a:solidFill>
              <a:latin typeface="Arial" panose="020B0604020202020204" pitchFamily="34" charset="0"/>
              <a:cs typeface="Arial" panose="020B0604020202020204" pitchFamily="34" charset="0"/>
            </a:endParaRPr>
          </a:p>
        </p:txBody>
      </p:sp>
      <p:sp>
        <p:nvSpPr>
          <p:cNvPr id="253" name="Rectangle 252">
            <a:extLst>
              <a:ext uri="{FF2B5EF4-FFF2-40B4-BE49-F238E27FC236}">
                <a16:creationId xmlns:a16="http://schemas.microsoft.com/office/drawing/2014/main" id="{81230043-01A3-224F-89CF-8D8CD6080D4F}"/>
              </a:ext>
            </a:extLst>
          </p:cNvPr>
          <p:cNvSpPr/>
          <p:nvPr/>
        </p:nvSpPr>
        <p:spPr>
          <a:xfrm>
            <a:off x="7320136" y="5533654"/>
            <a:ext cx="2833349"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57%, 95% CI: 43.2-70.8</a:t>
            </a:r>
            <a:endParaRPr lang="en-GB" sz="1600" dirty="0">
              <a:latin typeface="Arial" panose="020B0604020202020204" pitchFamily="34" charset="0"/>
              <a:cs typeface="Arial" panose="020B0604020202020204" pitchFamily="34" charset="0"/>
            </a:endParaRPr>
          </a:p>
        </p:txBody>
      </p:sp>
      <p:sp>
        <p:nvSpPr>
          <p:cNvPr id="254" name="Rectangle 253">
            <a:extLst>
              <a:ext uri="{FF2B5EF4-FFF2-40B4-BE49-F238E27FC236}">
                <a16:creationId xmlns:a16="http://schemas.microsoft.com/office/drawing/2014/main" id="{DFC6055F-4511-6841-9DF8-F09D903B824A}"/>
              </a:ext>
            </a:extLst>
          </p:cNvPr>
          <p:cNvSpPr/>
          <p:nvPr/>
        </p:nvSpPr>
        <p:spPr>
          <a:xfrm>
            <a:off x="1534460" y="5533654"/>
            <a:ext cx="2833350"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b="1" dirty="0">
                <a:solidFill>
                  <a:schemeClr val="bg1"/>
                </a:solidFill>
                <a:latin typeface="Arial" panose="020B0604020202020204" pitchFamily="34" charset="0"/>
                <a:ea typeface="Aileron" charset="0"/>
                <a:cs typeface="Arial" panose="020B0604020202020204" pitchFamily="34" charset="0"/>
              </a:rPr>
              <a:t>80%, 95% CI: 67-90</a:t>
            </a:r>
          </a:p>
        </p:txBody>
      </p:sp>
      <p:sp>
        <p:nvSpPr>
          <p:cNvPr id="255" name="ZoneTexte 254">
            <a:extLst>
              <a:ext uri="{FF2B5EF4-FFF2-40B4-BE49-F238E27FC236}">
                <a16:creationId xmlns:a16="http://schemas.microsoft.com/office/drawing/2014/main" id="{C40CBF18-690F-874E-A676-E375DDEC93BA}"/>
              </a:ext>
            </a:extLst>
          </p:cNvPr>
          <p:cNvSpPr txBox="1"/>
          <p:nvPr/>
        </p:nvSpPr>
        <p:spPr>
          <a:xfrm>
            <a:off x="619200" y="4869160"/>
            <a:ext cx="6155868" cy="523220"/>
          </a:xfrm>
          <a:prstGeom prst="rect">
            <a:avLst/>
          </a:prstGeom>
          <a:noFill/>
        </p:spPr>
        <p:txBody>
          <a:bodyPr wrap="square" lIns="0" rtlCol="0">
            <a:spAutoFit/>
          </a:bodyPr>
          <a:lstStyle/>
          <a:p>
            <a:r>
              <a:rPr lang="en-GB" sz="1400" b="1" dirty="0">
                <a:solidFill>
                  <a:schemeClr val="accent1"/>
                </a:solidFill>
                <a:latin typeface="Arial" panose="020B0604020202020204" pitchFamily="34" charset="0"/>
                <a:ea typeface="Aileron" charset="0"/>
                <a:cs typeface="Arial" panose="020B0604020202020204" pitchFamily="34" charset="0"/>
              </a:rPr>
              <a:t>Objective responses with larotrectinib are seen in </a:t>
            </a:r>
            <a:br>
              <a:rPr lang="en-GB" sz="1400" b="1" dirty="0">
                <a:solidFill>
                  <a:schemeClr val="accent1"/>
                </a:solidFill>
                <a:latin typeface="Arial" panose="020B0604020202020204" pitchFamily="34" charset="0"/>
                <a:ea typeface="Aileron" charset="0"/>
                <a:cs typeface="Arial" panose="020B0604020202020204" pitchFamily="34" charset="0"/>
              </a:rPr>
            </a:br>
            <a:r>
              <a:rPr lang="en-GB" sz="1400" b="1" dirty="0">
                <a:solidFill>
                  <a:schemeClr val="accent1"/>
                </a:solidFill>
                <a:latin typeface="Arial" panose="020B0604020202020204" pitchFamily="34" charset="0"/>
                <a:ea typeface="Aileron" charset="0"/>
                <a:cs typeface="Arial" panose="020B0604020202020204" pitchFamily="34" charset="0"/>
              </a:rPr>
              <a:t>multiple tumour types and in most of the patients:</a:t>
            </a:r>
          </a:p>
        </p:txBody>
      </p:sp>
      <p:sp>
        <p:nvSpPr>
          <p:cNvPr id="4" name="Title 3">
            <a:extLst>
              <a:ext uri="{FF2B5EF4-FFF2-40B4-BE49-F238E27FC236}">
                <a16:creationId xmlns:a16="http://schemas.microsoft.com/office/drawing/2014/main" id="{6D2DE8B3-DBED-CD47-A052-1A93E193A59A}"/>
              </a:ext>
            </a:extLst>
          </p:cNvPr>
          <p:cNvSpPr>
            <a:spLocks noGrp="1"/>
          </p:cNvSpPr>
          <p:nvPr>
            <p:ph type="title"/>
          </p:nvPr>
        </p:nvSpPr>
        <p:spPr>
          <a:xfrm>
            <a:off x="619201" y="259200"/>
            <a:ext cx="10963199" cy="864000"/>
          </a:xfrm>
        </p:spPr>
        <p:txBody>
          <a:bodyPr>
            <a:normAutofit/>
          </a:bodyPr>
          <a:lstStyle/>
          <a:p>
            <a:r>
              <a:rPr lang="en-GB" dirty="0"/>
              <a:t>Initial Efficacy results of APPROVED trk inhibitors: Responses by tumour type</a:t>
            </a:r>
          </a:p>
        </p:txBody>
      </p:sp>
      <p:sp>
        <p:nvSpPr>
          <p:cNvPr id="13" name="Slide Number Placeholder 12">
            <a:extLst>
              <a:ext uri="{FF2B5EF4-FFF2-40B4-BE49-F238E27FC236}">
                <a16:creationId xmlns:a16="http://schemas.microsoft.com/office/drawing/2014/main" id="{89252E41-916E-8B4A-AAE4-8E966C97FE1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18</a:t>
            </a:fld>
            <a:endParaRPr lang="en-GB" dirty="0"/>
          </a:p>
        </p:txBody>
      </p:sp>
      <p:sp>
        <p:nvSpPr>
          <p:cNvPr id="9" name="Content Placeholder 8">
            <a:extLst>
              <a:ext uri="{FF2B5EF4-FFF2-40B4-BE49-F238E27FC236}">
                <a16:creationId xmlns:a16="http://schemas.microsoft.com/office/drawing/2014/main" id="{9051E926-AB55-2346-B3A8-E7F994BBF894}"/>
              </a:ext>
            </a:extLst>
          </p:cNvPr>
          <p:cNvSpPr>
            <a:spLocks noGrp="1"/>
          </p:cNvSpPr>
          <p:nvPr>
            <p:ph sz="quarter" idx="15"/>
          </p:nvPr>
        </p:nvSpPr>
        <p:spPr>
          <a:xfrm>
            <a:off x="620712" y="6356350"/>
            <a:ext cx="10443839" cy="365125"/>
          </a:xfrm>
        </p:spPr>
        <p:txBody>
          <a:bodyPr anchor="b" anchorCtr="0"/>
          <a:lstStyle/>
          <a:p>
            <a:r>
              <a:rPr lang="en-GB" dirty="0"/>
              <a:t>CI, confidence interval; GIST, gastrointestinal stromal tumour; IFS, infantile fibrosarcoma; MASC, mammary analogue secretory carcinoma; </a:t>
            </a:r>
            <a:br>
              <a:rPr lang="en-GB" dirty="0">
                <a:highlight>
                  <a:srgbClr val="FFFF00"/>
                </a:highlight>
              </a:rPr>
            </a:br>
            <a:r>
              <a:rPr lang="en-GB" dirty="0">
                <a:solidFill>
                  <a:schemeClr val="tx2"/>
                </a:solidFill>
              </a:rPr>
              <a:t>NSCLC, non-small-cell lung cancer; TRK, tropomyosin receptor kinase</a:t>
            </a:r>
          </a:p>
          <a:p>
            <a:r>
              <a:rPr lang="en-GB" dirty="0">
                <a:solidFill>
                  <a:schemeClr val="tx2"/>
                </a:solidFill>
              </a:rPr>
              <a:t>1. Drilon A, et al. N Engl J Med. 2018;378:731-739; 2. Doebele RC, et al. Lancet Oncol. 2020;21:271-282</a:t>
            </a:r>
          </a:p>
        </p:txBody>
      </p:sp>
      <p:sp>
        <p:nvSpPr>
          <p:cNvPr id="18" name="TextBox 17">
            <a:extLst>
              <a:ext uri="{FF2B5EF4-FFF2-40B4-BE49-F238E27FC236}">
                <a16:creationId xmlns:a16="http://schemas.microsoft.com/office/drawing/2014/main" id="{27AD787E-B575-71D2-350C-13A592FC68B1}"/>
              </a:ext>
            </a:extLst>
          </p:cNvPr>
          <p:cNvSpPr txBox="1"/>
          <p:nvPr/>
        </p:nvSpPr>
        <p:spPr>
          <a:xfrm>
            <a:off x="2073650" y="1268760"/>
            <a:ext cx="1753044" cy="400110"/>
          </a:xfrm>
          <a:prstGeom prst="rect">
            <a:avLst/>
          </a:prstGeom>
          <a:noFill/>
        </p:spPr>
        <p:txBody>
          <a:bodyPr wrap="none" lIns="0" rtlCol="0">
            <a:spAutoFit/>
          </a:bodyPr>
          <a:lstStyle/>
          <a:p>
            <a:pPr algn="ctr"/>
            <a:r>
              <a:rPr lang="en-GB" sz="2000" b="1" dirty="0">
                <a:solidFill>
                  <a:schemeClr val="accent1"/>
                </a:solidFill>
                <a:latin typeface="Arial" panose="020B0604020202020204" pitchFamily="34" charset="0"/>
                <a:ea typeface="Hiragino Kaku Gothic Std W8" charset="-128"/>
                <a:cs typeface="Arial" panose="020B0604020202020204" pitchFamily="34" charset="0"/>
              </a:rPr>
              <a:t>Larotrectinib</a:t>
            </a:r>
            <a:r>
              <a:rPr lang="en-GB" sz="2000" b="1" baseline="30000" dirty="0">
                <a:solidFill>
                  <a:schemeClr val="accent1"/>
                </a:solidFill>
                <a:latin typeface="Arial" panose="020B0604020202020204" pitchFamily="34" charset="0"/>
                <a:ea typeface="Hiragino Kaku Gothic Std W8" charset="-128"/>
                <a:cs typeface="Arial" panose="020B0604020202020204" pitchFamily="34" charset="0"/>
              </a:rPr>
              <a:t>1</a:t>
            </a:r>
          </a:p>
        </p:txBody>
      </p:sp>
      <p:sp>
        <p:nvSpPr>
          <p:cNvPr id="19" name="TextBox 18">
            <a:extLst>
              <a:ext uri="{FF2B5EF4-FFF2-40B4-BE49-F238E27FC236}">
                <a16:creationId xmlns:a16="http://schemas.microsoft.com/office/drawing/2014/main" id="{1673041B-460C-B42A-0B59-5C87FF3AE8E7}"/>
              </a:ext>
            </a:extLst>
          </p:cNvPr>
          <p:cNvSpPr txBox="1"/>
          <p:nvPr/>
        </p:nvSpPr>
        <p:spPr>
          <a:xfrm>
            <a:off x="7968208" y="1277380"/>
            <a:ext cx="1617751" cy="400110"/>
          </a:xfrm>
          <a:prstGeom prst="rect">
            <a:avLst/>
          </a:prstGeom>
          <a:noFill/>
        </p:spPr>
        <p:txBody>
          <a:bodyPr wrap="none" rtlCol="0">
            <a:spAutoFit/>
          </a:bodyPr>
          <a:lstStyle/>
          <a:p>
            <a:r>
              <a:rPr lang="en-GB" sz="2000" b="1" dirty="0">
                <a:solidFill>
                  <a:schemeClr val="accent1"/>
                </a:solidFill>
                <a:latin typeface="Arial" panose="020B0604020202020204" pitchFamily="34" charset="0"/>
                <a:ea typeface="Hiragino Kaku Gothic Std W8" charset="-128"/>
                <a:cs typeface="Arial" panose="020B0604020202020204" pitchFamily="34" charset="0"/>
              </a:rPr>
              <a:t>Entrectinib</a:t>
            </a:r>
            <a:r>
              <a:rPr lang="en-GB" sz="2000" b="1" baseline="30000" dirty="0">
                <a:solidFill>
                  <a:schemeClr val="accent1"/>
                </a:solidFill>
                <a:latin typeface="Arial" panose="020B0604020202020204" pitchFamily="34" charset="0"/>
                <a:ea typeface="Hiragino Kaku Gothic Std W8" charset="-128"/>
                <a:cs typeface="Arial" panose="020B0604020202020204" pitchFamily="34" charset="0"/>
              </a:rPr>
              <a:t>2</a:t>
            </a:r>
          </a:p>
        </p:txBody>
      </p:sp>
      <p:sp>
        <p:nvSpPr>
          <p:cNvPr id="20" name="ZoneTexte 249">
            <a:extLst>
              <a:ext uri="{FF2B5EF4-FFF2-40B4-BE49-F238E27FC236}">
                <a16:creationId xmlns:a16="http://schemas.microsoft.com/office/drawing/2014/main" id="{EA426969-894D-1910-8EAD-D26AE4F973C9}"/>
              </a:ext>
            </a:extLst>
          </p:cNvPr>
          <p:cNvSpPr txBox="1"/>
          <p:nvPr/>
        </p:nvSpPr>
        <p:spPr>
          <a:xfrm>
            <a:off x="407368" y="1700808"/>
            <a:ext cx="2875146"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Data cut-off: </a:t>
            </a:r>
            <a:r>
              <a:rPr lang="en-GB" b="1" dirty="0">
                <a:solidFill>
                  <a:schemeClr val="tx2"/>
                </a:solidFill>
                <a:latin typeface="Arial" panose="020B0604020202020204" pitchFamily="34" charset="0"/>
                <a:ea typeface="Aileron" charset="0"/>
                <a:cs typeface="Arial" panose="020B0604020202020204" pitchFamily="34" charset="0"/>
              </a:rPr>
              <a:t>17 July 2017</a:t>
            </a:r>
            <a:endParaRPr lang="en-GB" b="1" baseline="30000" dirty="0">
              <a:solidFill>
                <a:schemeClr val="tx2"/>
              </a:solidFill>
              <a:latin typeface="Arial" panose="020B0604020202020204" pitchFamily="34" charset="0"/>
              <a:ea typeface="Aileron" charset="0"/>
              <a:cs typeface="Arial" panose="020B0604020202020204" pitchFamily="34" charset="0"/>
            </a:endParaRPr>
          </a:p>
        </p:txBody>
      </p:sp>
      <p:sp>
        <p:nvSpPr>
          <p:cNvPr id="21" name="ZoneTexte 250">
            <a:extLst>
              <a:ext uri="{FF2B5EF4-FFF2-40B4-BE49-F238E27FC236}">
                <a16:creationId xmlns:a16="http://schemas.microsoft.com/office/drawing/2014/main" id="{AA4C51F3-10A2-383B-72AF-1FCB90FD3FAE}"/>
              </a:ext>
            </a:extLst>
          </p:cNvPr>
          <p:cNvSpPr txBox="1"/>
          <p:nvPr/>
        </p:nvSpPr>
        <p:spPr>
          <a:xfrm>
            <a:off x="6096000" y="1700808"/>
            <a:ext cx="2862322"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Data cut-off: </a:t>
            </a:r>
            <a:r>
              <a:rPr lang="en-GB" b="1" dirty="0">
                <a:solidFill>
                  <a:schemeClr val="tx2"/>
                </a:solidFill>
                <a:latin typeface="Arial" panose="020B0604020202020204" pitchFamily="34" charset="0"/>
                <a:ea typeface="Aileron" charset="0"/>
                <a:cs typeface="Arial" panose="020B0604020202020204" pitchFamily="34" charset="0"/>
              </a:rPr>
              <a:t>31 May 2018</a:t>
            </a:r>
            <a:endParaRPr lang="en-GB" b="1" baseline="30000" dirty="0">
              <a:solidFill>
                <a:schemeClr val="tx2"/>
              </a:solidFill>
              <a:latin typeface="Arial" panose="020B0604020202020204" pitchFamily="34" charset="0"/>
              <a:ea typeface="Aileron" charset="0"/>
              <a:cs typeface="Arial" panose="020B0604020202020204" pitchFamily="34" charset="0"/>
            </a:endParaRPr>
          </a:p>
        </p:txBody>
      </p:sp>
      <p:cxnSp>
        <p:nvCxnSpPr>
          <p:cNvPr id="23" name="Connecteur droit 255">
            <a:extLst>
              <a:ext uri="{FF2B5EF4-FFF2-40B4-BE49-F238E27FC236}">
                <a16:creationId xmlns:a16="http://schemas.microsoft.com/office/drawing/2014/main" id="{3151AF0F-BFC9-94E3-8F2F-3A1DA64EA7AE}"/>
              </a:ext>
            </a:extLst>
          </p:cNvPr>
          <p:cNvCxnSpPr>
            <a:cxnSpLocks/>
          </p:cNvCxnSpPr>
          <p:nvPr/>
        </p:nvCxnSpPr>
        <p:spPr>
          <a:xfrm>
            <a:off x="5591944" y="1484784"/>
            <a:ext cx="0" cy="4313488"/>
          </a:xfrm>
          <a:prstGeom prst="line">
            <a:avLst/>
          </a:prstGeom>
          <a:ln w="38100"/>
          <a:effectLst/>
        </p:spPr>
        <p:style>
          <a:lnRef idx="2">
            <a:schemeClr val="accent1"/>
          </a:lnRef>
          <a:fillRef idx="0">
            <a:schemeClr val="accent1"/>
          </a:fillRef>
          <a:effectRef idx="1">
            <a:schemeClr val="accent1"/>
          </a:effectRef>
          <a:fontRef idx="minor">
            <a:schemeClr val="tx1"/>
          </a:fontRef>
        </p:style>
      </p:cxnSp>
      <p:pic>
        <p:nvPicPr>
          <p:cNvPr id="25" name="Picture 24" descr="A graph of multiple colored bars&#10;&#10;Description automatically generated with medium confidence">
            <a:extLst>
              <a:ext uri="{FF2B5EF4-FFF2-40B4-BE49-F238E27FC236}">
                <a16:creationId xmlns:a16="http://schemas.microsoft.com/office/drawing/2014/main" id="{07A5576A-1617-16A2-2B6A-51A8306D4D10}"/>
              </a:ext>
            </a:extLst>
          </p:cNvPr>
          <p:cNvPicPr>
            <a:picLocks noChangeAspect="1"/>
          </p:cNvPicPr>
          <p:nvPr/>
        </p:nvPicPr>
        <p:blipFill>
          <a:blip r:embed="rId2"/>
          <a:stretch>
            <a:fillRect/>
          </a:stretch>
        </p:blipFill>
        <p:spPr>
          <a:xfrm>
            <a:off x="767408" y="2276872"/>
            <a:ext cx="4572000" cy="2514600"/>
          </a:xfrm>
          <a:prstGeom prst="rect">
            <a:avLst/>
          </a:prstGeom>
        </p:spPr>
      </p:pic>
      <p:sp>
        <p:nvSpPr>
          <p:cNvPr id="26" name="TextBox 25">
            <a:extLst>
              <a:ext uri="{FF2B5EF4-FFF2-40B4-BE49-F238E27FC236}">
                <a16:creationId xmlns:a16="http://schemas.microsoft.com/office/drawing/2014/main" id="{E60AAED1-EBAC-86B9-E438-F55BA31E24E5}"/>
              </a:ext>
            </a:extLst>
          </p:cNvPr>
          <p:cNvSpPr txBox="1"/>
          <p:nvPr/>
        </p:nvSpPr>
        <p:spPr>
          <a:xfrm rot="16200000">
            <a:off x="-785701" y="3604085"/>
            <a:ext cx="2232250" cy="153888"/>
          </a:xfrm>
          <a:prstGeom prst="rect">
            <a:avLst/>
          </a:prstGeom>
          <a:noFill/>
        </p:spPr>
        <p:txBody>
          <a:bodyPr wrap="square" lIns="0" tIns="0" rIns="0" bIns="0" rtlCol="0">
            <a:spAutoFit/>
          </a:bodyPr>
          <a:lstStyle/>
          <a:p>
            <a:pPr algn="ctr"/>
            <a:r>
              <a:rPr lang="en-GB" sz="1000" b="1" dirty="0">
                <a:solidFill>
                  <a:srgbClr val="505050"/>
                </a:solidFill>
                <a:latin typeface="Arial" panose="020B0604020202020204" pitchFamily="34" charset="0"/>
                <a:ea typeface="Aileron" charset="0"/>
                <a:cs typeface="Arial" panose="020B0604020202020204" pitchFamily="34" charset="0"/>
              </a:rPr>
              <a:t>Maximum change tumour size (%)</a:t>
            </a:r>
          </a:p>
        </p:txBody>
      </p:sp>
      <p:sp>
        <p:nvSpPr>
          <p:cNvPr id="30" name="TextBox 29">
            <a:extLst>
              <a:ext uri="{FF2B5EF4-FFF2-40B4-BE49-F238E27FC236}">
                <a16:creationId xmlns:a16="http://schemas.microsoft.com/office/drawing/2014/main" id="{58BF0C46-1469-F602-5AE8-5AD3ED4C395E}"/>
              </a:ext>
            </a:extLst>
          </p:cNvPr>
          <p:cNvSpPr txBox="1"/>
          <p:nvPr/>
        </p:nvSpPr>
        <p:spPr>
          <a:xfrm>
            <a:off x="407368" y="2574000"/>
            <a:ext cx="317507" cy="2215991"/>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50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40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30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20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10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–10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–20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–30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–40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–50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–60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–70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–80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–90</a:t>
            </a:r>
          </a:p>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–100</a:t>
            </a:r>
          </a:p>
        </p:txBody>
      </p:sp>
      <p:pic>
        <p:nvPicPr>
          <p:cNvPr id="32" name="Picture 31" descr="A graph of a number of colored bars&#10;&#10;Description automatically generated with medium confidence">
            <a:extLst>
              <a:ext uri="{FF2B5EF4-FFF2-40B4-BE49-F238E27FC236}">
                <a16:creationId xmlns:a16="http://schemas.microsoft.com/office/drawing/2014/main" id="{6D5C5272-62A1-47D4-7F65-F56BC5A45176}"/>
              </a:ext>
            </a:extLst>
          </p:cNvPr>
          <p:cNvPicPr>
            <a:picLocks noChangeAspect="1"/>
          </p:cNvPicPr>
          <p:nvPr/>
        </p:nvPicPr>
        <p:blipFill>
          <a:blip r:embed="rId3"/>
          <a:stretch>
            <a:fillRect/>
          </a:stretch>
        </p:blipFill>
        <p:spPr>
          <a:xfrm>
            <a:off x="6456040" y="2564904"/>
            <a:ext cx="5314703" cy="1790824"/>
          </a:xfrm>
          <a:prstGeom prst="rect">
            <a:avLst/>
          </a:prstGeom>
          <a:solidFill>
            <a:schemeClr val="bg1"/>
          </a:solidFill>
        </p:spPr>
      </p:pic>
      <p:sp>
        <p:nvSpPr>
          <p:cNvPr id="33" name="TextBox 32">
            <a:extLst>
              <a:ext uri="{FF2B5EF4-FFF2-40B4-BE49-F238E27FC236}">
                <a16:creationId xmlns:a16="http://schemas.microsoft.com/office/drawing/2014/main" id="{539C20EF-F44F-2364-035D-9477E3FE20F2}"/>
              </a:ext>
            </a:extLst>
          </p:cNvPr>
          <p:cNvSpPr txBox="1"/>
          <p:nvPr/>
        </p:nvSpPr>
        <p:spPr>
          <a:xfrm rot="16200000">
            <a:off x="4665711" y="3419129"/>
            <a:ext cx="2448276" cy="307777"/>
          </a:xfrm>
          <a:prstGeom prst="rect">
            <a:avLst/>
          </a:prstGeom>
          <a:noFill/>
        </p:spPr>
        <p:txBody>
          <a:bodyPr wrap="square" lIns="0" tIns="0" rIns="0" bIns="0" rtlCol="0">
            <a:spAutoFit/>
          </a:bodyPr>
          <a:lstStyle/>
          <a:p>
            <a:pPr algn="ctr"/>
            <a:r>
              <a:rPr lang="en-GB" sz="1000" b="1" dirty="0">
                <a:solidFill>
                  <a:srgbClr val="505050"/>
                </a:solidFill>
                <a:effectLst/>
                <a:latin typeface="Arial" panose="020B0604020202020204" pitchFamily="34" charset="0"/>
                <a:cs typeface="Arial" panose="020B0604020202020204" pitchFamily="34" charset="0"/>
              </a:rPr>
              <a:t>Greatest change from baseline in sum of largest diameter in target lesions (%)</a:t>
            </a:r>
          </a:p>
        </p:txBody>
      </p:sp>
      <p:sp>
        <p:nvSpPr>
          <p:cNvPr id="34" name="TextBox 33">
            <a:extLst>
              <a:ext uri="{FF2B5EF4-FFF2-40B4-BE49-F238E27FC236}">
                <a16:creationId xmlns:a16="http://schemas.microsoft.com/office/drawing/2014/main" id="{EF5B3DFF-B7C8-B5EB-932A-8F6498F0C347}"/>
              </a:ext>
            </a:extLst>
          </p:cNvPr>
          <p:cNvSpPr txBox="1"/>
          <p:nvPr/>
        </p:nvSpPr>
        <p:spPr>
          <a:xfrm>
            <a:off x="6096000" y="24928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40</a:t>
            </a:r>
          </a:p>
        </p:txBody>
      </p:sp>
      <p:sp>
        <p:nvSpPr>
          <p:cNvPr id="35" name="TextBox 34">
            <a:extLst>
              <a:ext uri="{FF2B5EF4-FFF2-40B4-BE49-F238E27FC236}">
                <a16:creationId xmlns:a16="http://schemas.microsoft.com/office/drawing/2014/main" id="{C721D464-4D6D-F34E-E5B9-268974BAF9EF}"/>
              </a:ext>
            </a:extLst>
          </p:cNvPr>
          <p:cNvSpPr txBox="1"/>
          <p:nvPr/>
        </p:nvSpPr>
        <p:spPr>
          <a:xfrm>
            <a:off x="6096000" y="27468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20</a:t>
            </a:r>
          </a:p>
        </p:txBody>
      </p:sp>
      <p:sp>
        <p:nvSpPr>
          <p:cNvPr id="36" name="TextBox 35">
            <a:extLst>
              <a:ext uri="{FF2B5EF4-FFF2-40B4-BE49-F238E27FC236}">
                <a16:creationId xmlns:a16="http://schemas.microsoft.com/office/drawing/2014/main" id="{0F0FB40E-E37E-EA06-2073-2B2F7EAE2BA1}"/>
              </a:ext>
            </a:extLst>
          </p:cNvPr>
          <p:cNvSpPr txBox="1"/>
          <p:nvPr/>
        </p:nvSpPr>
        <p:spPr>
          <a:xfrm>
            <a:off x="6096000" y="30008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0</a:t>
            </a:r>
          </a:p>
        </p:txBody>
      </p:sp>
      <p:sp>
        <p:nvSpPr>
          <p:cNvPr id="37" name="TextBox 36">
            <a:extLst>
              <a:ext uri="{FF2B5EF4-FFF2-40B4-BE49-F238E27FC236}">
                <a16:creationId xmlns:a16="http://schemas.microsoft.com/office/drawing/2014/main" id="{8A7BC3B5-0138-F033-2621-1F8E1A0E0149}"/>
              </a:ext>
            </a:extLst>
          </p:cNvPr>
          <p:cNvSpPr txBox="1"/>
          <p:nvPr/>
        </p:nvSpPr>
        <p:spPr>
          <a:xfrm>
            <a:off x="6096000" y="324854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–20</a:t>
            </a:r>
          </a:p>
        </p:txBody>
      </p:sp>
      <p:sp>
        <p:nvSpPr>
          <p:cNvPr id="38" name="TextBox 37">
            <a:extLst>
              <a:ext uri="{FF2B5EF4-FFF2-40B4-BE49-F238E27FC236}">
                <a16:creationId xmlns:a16="http://schemas.microsoft.com/office/drawing/2014/main" id="{CA8CB65C-1852-EC90-1AB5-8A5EA981D6EC}"/>
              </a:ext>
            </a:extLst>
          </p:cNvPr>
          <p:cNvSpPr txBox="1"/>
          <p:nvPr/>
        </p:nvSpPr>
        <p:spPr>
          <a:xfrm>
            <a:off x="6096000" y="34961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–40</a:t>
            </a:r>
          </a:p>
        </p:txBody>
      </p:sp>
      <p:sp>
        <p:nvSpPr>
          <p:cNvPr id="39" name="TextBox 38">
            <a:extLst>
              <a:ext uri="{FF2B5EF4-FFF2-40B4-BE49-F238E27FC236}">
                <a16:creationId xmlns:a16="http://schemas.microsoft.com/office/drawing/2014/main" id="{2C581F9E-ADA9-C089-E73D-1B33356950ED}"/>
              </a:ext>
            </a:extLst>
          </p:cNvPr>
          <p:cNvSpPr txBox="1"/>
          <p:nvPr/>
        </p:nvSpPr>
        <p:spPr>
          <a:xfrm>
            <a:off x="6096000" y="3740671"/>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–60</a:t>
            </a:r>
          </a:p>
        </p:txBody>
      </p:sp>
      <p:sp>
        <p:nvSpPr>
          <p:cNvPr id="40" name="TextBox 39">
            <a:extLst>
              <a:ext uri="{FF2B5EF4-FFF2-40B4-BE49-F238E27FC236}">
                <a16:creationId xmlns:a16="http://schemas.microsoft.com/office/drawing/2014/main" id="{5A712357-94C0-56E8-54CF-09EB86EE00F1}"/>
              </a:ext>
            </a:extLst>
          </p:cNvPr>
          <p:cNvSpPr txBox="1"/>
          <p:nvPr/>
        </p:nvSpPr>
        <p:spPr>
          <a:xfrm>
            <a:off x="6096000" y="39914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–80</a:t>
            </a:r>
          </a:p>
        </p:txBody>
      </p:sp>
      <p:sp>
        <p:nvSpPr>
          <p:cNvPr id="41" name="TextBox 40">
            <a:extLst>
              <a:ext uri="{FF2B5EF4-FFF2-40B4-BE49-F238E27FC236}">
                <a16:creationId xmlns:a16="http://schemas.microsoft.com/office/drawing/2014/main" id="{BF158571-9CAB-9B09-26C8-6ABF9AC30721}"/>
              </a:ext>
            </a:extLst>
          </p:cNvPr>
          <p:cNvSpPr txBox="1"/>
          <p:nvPr/>
        </p:nvSpPr>
        <p:spPr>
          <a:xfrm>
            <a:off x="6096000" y="4235971"/>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–100</a:t>
            </a:r>
          </a:p>
        </p:txBody>
      </p:sp>
      <p:sp>
        <p:nvSpPr>
          <p:cNvPr id="5" name="TextBox 4">
            <a:extLst>
              <a:ext uri="{FF2B5EF4-FFF2-40B4-BE49-F238E27FC236}">
                <a16:creationId xmlns:a16="http://schemas.microsoft.com/office/drawing/2014/main" id="{388234B4-17D8-8ADE-4FE0-EF872D9A83E1}"/>
              </a:ext>
            </a:extLst>
          </p:cNvPr>
          <p:cNvSpPr txBox="1"/>
          <p:nvPr/>
        </p:nvSpPr>
        <p:spPr>
          <a:xfrm>
            <a:off x="550975" y="5905407"/>
            <a:ext cx="3779872" cy="253916"/>
          </a:xfrm>
          <a:prstGeom prst="rect">
            <a:avLst/>
          </a:prstGeom>
          <a:noFill/>
        </p:spPr>
        <p:txBody>
          <a:bodyPr wrap="square">
            <a:spAutoFit/>
          </a:bodyPr>
          <a:lstStyle/>
          <a:p>
            <a:r>
              <a:rPr lang="en-US" sz="1050" b="0" i="0" u="none" strike="noStrike" baseline="0" dirty="0">
                <a:latin typeface="Arial" panose="020B0604020202020204" pitchFamily="34" charset="0"/>
                <a:cs typeface="Arial" panose="020B0604020202020204" pitchFamily="34" charset="0"/>
              </a:rPr>
              <a:t>One patient (dagger) had a pathological complete response</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4453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22" name="Text Placeholder 21">
            <a:extLst>
              <a:ext uri="{FF2B5EF4-FFF2-40B4-BE49-F238E27FC236}">
                <a16:creationId xmlns:a16="http://schemas.microsoft.com/office/drawing/2014/main" id="{DB619116-02B3-9BDE-B5A9-411CF4A77F8A}"/>
              </a:ext>
            </a:extLst>
          </p:cNvPr>
          <p:cNvSpPr>
            <a:spLocks noGrp="1"/>
          </p:cNvSpPr>
          <p:nvPr>
            <p:ph type="body" idx="1"/>
          </p:nvPr>
        </p:nvSpPr>
        <p:spPr>
          <a:xfrm>
            <a:off x="609600" y="792000"/>
            <a:ext cx="10972800" cy="701675"/>
          </a:xfrm>
        </p:spPr>
        <p:txBody>
          <a:bodyPr/>
          <a:lstStyle/>
          <a:p>
            <a:r>
              <a:rPr lang="en-GB" dirty="0"/>
              <a:t>Focus on gastro-intestinal and neuroendocrine?</a:t>
            </a:r>
          </a:p>
        </p:txBody>
      </p:sp>
      <p:sp>
        <p:nvSpPr>
          <p:cNvPr id="26" name="Title 25">
            <a:extLst>
              <a:ext uri="{FF2B5EF4-FFF2-40B4-BE49-F238E27FC236}">
                <a16:creationId xmlns:a16="http://schemas.microsoft.com/office/drawing/2014/main" id="{077A11B2-4BE9-5AB2-EE21-3E3026919945}"/>
              </a:ext>
            </a:extLst>
          </p:cNvPr>
          <p:cNvSpPr>
            <a:spLocks noGrp="1"/>
          </p:cNvSpPr>
          <p:nvPr>
            <p:ph type="title"/>
          </p:nvPr>
        </p:nvSpPr>
        <p:spPr>
          <a:xfrm>
            <a:off x="619125" y="258763"/>
            <a:ext cx="10963275" cy="865187"/>
          </a:xfrm>
        </p:spPr>
        <p:txBody>
          <a:bodyPr/>
          <a:lstStyle/>
          <a:p>
            <a:r>
              <a:rPr lang="en-GB" dirty="0">
                <a:sym typeface="Calibri"/>
              </a:rPr>
              <a:t>types of </a:t>
            </a:r>
            <a:r>
              <a:rPr lang="en-GB" i="1" dirty="0">
                <a:sym typeface="Calibri"/>
              </a:rPr>
              <a:t>RET</a:t>
            </a:r>
            <a:r>
              <a:rPr lang="en-GB" dirty="0">
                <a:sym typeface="Calibri"/>
              </a:rPr>
              <a:t>-rearranged </a:t>
            </a:r>
            <a:r>
              <a:rPr lang="en-GB" dirty="0"/>
              <a:t>tumours</a:t>
            </a:r>
          </a:p>
        </p:txBody>
      </p:sp>
      <p:graphicFrame>
        <p:nvGraphicFramePr>
          <p:cNvPr id="43" name="Content Placeholder 42">
            <a:extLst>
              <a:ext uri="{FF2B5EF4-FFF2-40B4-BE49-F238E27FC236}">
                <a16:creationId xmlns:a16="http://schemas.microsoft.com/office/drawing/2014/main" id="{30F50142-F718-4CFC-8530-937011512F4A}"/>
              </a:ext>
            </a:extLst>
          </p:cNvPr>
          <p:cNvGraphicFramePr>
            <a:graphicFrameLocks noGrp="1"/>
          </p:cNvGraphicFramePr>
          <p:nvPr>
            <p:ph sz="quarter" idx="14"/>
            <p:extLst>
              <p:ext uri="{D42A27DB-BD31-4B8C-83A1-F6EECF244321}">
                <p14:modId xmlns:p14="http://schemas.microsoft.com/office/powerpoint/2010/main" val="40222850"/>
              </p:ext>
            </p:extLst>
          </p:nvPr>
        </p:nvGraphicFramePr>
        <p:xfrm>
          <a:off x="619125" y="1987550"/>
          <a:ext cx="5116837" cy="3798000"/>
        </p:xfrm>
        <a:graphic>
          <a:graphicData uri="http://schemas.openxmlformats.org/drawingml/2006/table">
            <a:tbl>
              <a:tblPr firstRow="1" bandRow="1">
                <a:tableStyleId>{5C22544A-7EE6-4342-B048-85BDC9FD1C3A}</a:tableStyleId>
              </a:tblPr>
              <a:tblGrid>
                <a:gridCol w="2236515">
                  <a:extLst>
                    <a:ext uri="{9D8B030D-6E8A-4147-A177-3AD203B41FA5}">
                      <a16:colId xmlns:a16="http://schemas.microsoft.com/office/drawing/2014/main" val="3021252801"/>
                    </a:ext>
                  </a:extLst>
                </a:gridCol>
                <a:gridCol w="1440161">
                  <a:extLst>
                    <a:ext uri="{9D8B030D-6E8A-4147-A177-3AD203B41FA5}">
                      <a16:colId xmlns:a16="http://schemas.microsoft.com/office/drawing/2014/main" val="772015735"/>
                    </a:ext>
                  </a:extLst>
                </a:gridCol>
                <a:gridCol w="1440161">
                  <a:extLst>
                    <a:ext uri="{9D8B030D-6E8A-4147-A177-3AD203B41FA5}">
                      <a16:colId xmlns:a16="http://schemas.microsoft.com/office/drawing/2014/main" val="4039226465"/>
                    </a:ext>
                  </a:extLst>
                </a:gridCol>
              </a:tblGrid>
              <a:tr h="175894">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Arial" panose="020B0604020202020204" pitchFamily="34" charset="0"/>
                          <a:cs typeface="Arial" panose="020B0604020202020204" pitchFamily="34" charset="0"/>
                        </a:rPr>
                        <a:t>Tumour type, n (%)</a:t>
                      </a:r>
                    </a:p>
                    <a:p>
                      <a:endParaRPr lang="en-GB" sz="1000" dirty="0">
                        <a:latin typeface="Arial" panose="020B0604020202020204" pitchFamily="34" charset="0"/>
                        <a:cs typeface="Arial" panose="020B0604020202020204" pitchFamily="34" charset="0"/>
                      </a:endParaRPr>
                    </a:p>
                  </a:txBody>
                  <a:tcPr marT="54000" marB="54000"/>
                </a:tc>
                <a:tc gridSpan="2">
                  <a:txBody>
                    <a:bodyPr/>
                    <a:lstStyle/>
                    <a:p>
                      <a:r>
                        <a:rPr lang="en-GB" sz="1000" i="1" dirty="0">
                          <a:latin typeface="Arial" panose="020B0604020202020204" pitchFamily="34" charset="0"/>
                          <a:cs typeface="Arial" panose="020B0604020202020204" pitchFamily="34" charset="0"/>
                        </a:rPr>
                        <a:t>RET</a:t>
                      </a:r>
                      <a:r>
                        <a:rPr lang="en-GB" sz="1000" dirty="0">
                          <a:latin typeface="Arial" panose="020B0604020202020204" pitchFamily="34" charset="0"/>
                          <a:cs typeface="Arial" panose="020B0604020202020204" pitchFamily="34" charset="0"/>
                        </a:rPr>
                        <a:t> fusion-positive solid tumours</a:t>
                      </a:r>
                    </a:p>
                  </a:txBody>
                  <a:tcPr marT="54000" marB="54000">
                    <a:lnB w="12700" cap="flat" cmpd="sng" algn="ctr">
                      <a:solidFill>
                        <a:schemeClr val="bg1"/>
                      </a:solidFill>
                      <a:prstDash val="solid"/>
                      <a:round/>
                      <a:headEnd type="none" w="med" len="med"/>
                      <a:tailEnd type="none" w="med" len="med"/>
                    </a:lnB>
                  </a:tcPr>
                </a:tc>
                <a:tc hMerge="1">
                  <a:txBody>
                    <a:bodyPr/>
                    <a:lstStyle/>
                    <a:p>
                      <a:endParaRPr lang="en-GB"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09433718"/>
                  </a:ext>
                </a:extLst>
              </a:tr>
              <a:tr h="0">
                <a:tc vMerge="1">
                  <a:txBody>
                    <a:bodyPr/>
                    <a:lstStyle/>
                    <a:p>
                      <a:endParaRPr lang="en-GB" sz="1000"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r>
                        <a:rPr lang="en-GB" sz="1000" b="1" dirty="0">
                          <a:solidFill>
                            <a:schemeClr val="bg1"/>
                          </a:solidFill>
                          <a:latin typeface="Arial" panose="020B0604020202020204" pitchFamily="34" charset="0"/>
                          <a:cs typeface="Arial" panose="020B0604020202020204" pitchFamily="34" charset="0"/>
                        </a:rPr>
                        <a:t>Efficacy-evaluable population (n=23)</a:t>
                      </a:r>
                    </a:p>
                  </a:txBody>
                  <a:tcPr marT="54000" marB="54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000" b="1" dirty="0">
                          <a:solidFill>
                            <a:schemeClr val="bg1"/>
                          </a:solidFill>
                          <a:latin typeface="Arial" panose="020B0604020202020204" pitchFamily="34" charset="0"/>
                          <a:cs typeface="Arial" panose="020B0604020202020204" pitchFamily="34" charset="0"/>
                        </a:rPr>
                        <a:t>Safety population (n=29)</a:t>
                      </a:r>
                    </a:p>
                  </a:txBody>
                  <a:tcPr marT="54000" marB="54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284007569"/>
                  </a:ext>
                </a:extLst>
              </a:tr>
              <a:tr h="0">
                <a:tc>
                  <a:txBody>
                    <a:bodyPr/>
                    <a:lstStyle/>
                    <a:p>
                      <a:pPr marL="0" indent="184150">
                        <a:tabLst/>
                      </a:pPr>
                      <a:r>
                        <a:rPr lang="en-GB" sz="1000" dirty="0">
                          <a:latin typeface="Arial" panose="020B0604020202020204" pitchFamily="34" charset="0"/>
                          <a:cs typeface="Arial" panose="020B0604020202020204" pitchFamily="34" charset="0"/>
                        </a:rPr>
                        <a:t>Pancreatic</a:t>
                      </a:r>
                    </a:p>
                  </a:txBody>
                  <a:tcPr marT="54000" marB="54000"/>
                </a:tc>
                <a:tc>
                  <a:txBody>
                    <a:bodyPr/>
                    <a:lstStyle/>
                    <a:p>
                      <a:r>
                        <a:rPr lang="en-GB" sz="1000" dirty="0">
                          <a:latin typeface="Arial" panose="020B0604020202020204" pitchFamily="34" charset="0"/>
                          <a:cs typeface="Arial" panose="020B0604020202020204" pitchFamily="34" charset="0"/>
                        </a:rPr>
                        <a:t>4 (17)</a:t>
                      </a:r>
                    </a:p>
                  </a:txBody>
                  <a:tcPr marT="54000" marB="54000">
                    <a:lnT w="38100" cap="flat" cmpd="sng" algn="ctr">
                      <a:solidFill>
                        <a:schemeClr val="bg1"/>
                      </a:solidFill>
                      <a:prstDash val="solid"/>
                      <a:round/>
                      <a:headEnd type="none" w="med" len="med"/>
                      <a:tailEnd type="none" w="med" len="med"/>
                    </a:lnT>
                  </a:tcPr>
                </a:tc>
                <a:tc>
                  <a:txBody>
                    <a:bodyPr/>
                    <a:lstStyle/>
                    <a:p>
                      <a:r>
                        <a:rPr lang="en-GB" sz="1000" dirty="0">
                          <a:latin typeface="Arial" panose="020B0604020202020204" pitchFamily="34" charset="0"/>
                          <a:cs typeface="Arial" panose="020B0604020202020204" pitchFamily="34" charset="0"/>
                        </a:rPr>
                        <a:t>5 (17)</a:t>
                      </a:r>
                    </a:p>
                  </a:txBody>
                  <a:tcPr marT="54000" marB="54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22690374"/>
                  </a:ext>
                </a:extLst>
              </a:tr>
              <a:tr h="0">
                <a:tc>
                  <a:txBody>
                    <a:bodyPr/>
                    <a:lstStyle/>
                    <a:p>
                      <a:pPr marL="0" indent="184150">
                        <a:tabLst/>
                      </a:pPr>
                      <a:r>
                        <a:rPr lang="en-GB" sz="1000" dirty="0">
                          <a:latin typeface="Arial" panose="020B0604020202020204" pitchFamily="34" charset="0"/>
                          <a:cs typeface="Arial" panose="020B0604020202020204" pitchFamily="34" charset="0"/>
                        </a:rPr>
                        <a:t>Cholangiocarcinoma</a:t>
                      </a:r>
                    </a:p>
                  </a:txBody>
                  <a:tcPr marT="54000" marB="54000"/>
                </a:tc>
                <a:tc>
                  <a:txBody>
                    <a:bodyPr/>
                    <a:lstStyle/>
                    <a:p>
                      <a:r>
                        <a:rPr lang="en-GB" sz="1000" dirty="0">
                          <a:latin typeface="Arial" panose="020B0604020202020204" pitchFamily="34" charset="0"/>
                          <a:cs typeface="Arial" panose="020B0604020202020204" pitchFamily="34" charset="0"/>
                        </a:rPr>
                        <a:t>3 (13)</a:t>
                      </a:r>
                    </a:p>
                  </a:txBody>
                  <a:tcPr marT="54000" marB="54000"/>
                </a:tc>
                <a:tc>
                  <a:txBody>
                    <a:bodyPr/>
                    <a:lstStyle/>
                    <a:p>
                      <a:r>
                        <a:rPr lang="en-GB" sz="1000" dirty="0">
                          <a:latin typeface="Arial" panose="020B0604020202020204" pitchFamily="34" charset="0"/>
                          <a:cs typeface="Arial" panose="020B0604020202020204" pitchFamily="34" charset="0"/>
                        </a:rPr>
                        <a:t>4 (14)</a:t>
                      </a:r>
                    </a:p>
                  </a:txBody>
                  <a:tcPr marT="54000" marB="54000"/>
                </a:tc>
                <a:extLst>
                  <a:ext uri="{0D108BD9-81ED-4DB2-BD59-A6C34878D82A}">
                    <a16:rowId xmlns:a16="http://schemas.microsoft.com/office/drawing/2014/main" val="1262259831"/>
                  </a:ext>
                </a:extLst>
              </a:tr>
              <a:tr h="0">
                <a:tc>
                  <a:txBody>
                    <a:bodyPr/>
                    <a:lstStyle/>
                    <a:p>
                      <a:pPr marL="0" indent="184150">
                        <a:tabLst/>
                      </a:pPr>
                      <a:r>
                        <a:rPr lang="en-GB" sz="1000" dirty="0">
                          <a:latin typeface="Arial" panose="020B0604020202020204" pitchFamily="34" charset="0"/>
                          <a:cs typeface="Arial" panose="020B0604020202020204" pitchFamily="34" charset="0"/>
                        </a:rPr>
                        <a:t>Neuroendocrine</a:t>
                      </a:r>
                    </a:p>
                  </a:txBody>
                  <a:tcPr marT="54000" marB="54000"/>
                </a:tc>
                <a:tc>
                  <a:txBody>
                    <a:bodyPr/>
                    <a:lstStyle/>
                    <a:p>
                      <a:r>
                        <a:rPr lang="en-GB" sz="1000" dirty="0">
                          <a:latin typeface="Arial" panose="020B0604020202020204" pitchFamily="34" charset="0"/>
                          <a:cs typeface="Arial" panose="020B0604020202020204" pitchFamily="34" charset="0"/>
                        </a:rPr>
                        <a:t>3 (13)</a:t>
                      </a:r>
                    </a:p>
                  </a:txBody>
                  <a:tcPr marT="54000" marB="54000"/>
                </a:tc>
                <a:tc>
                  <a:txBody>
                    <a:bodyPr/>
                    <a:lstStyle/>
                    <a:p>
                      <a:r>
                        <a:rPr lang="en-GB" sz="1000" dirty="0">
                          <a:latin typeface="Arial" panose="020B0604020202020204" pitchFamily="34" charset="0"/>
                          <a:cs typeface="Arial" panose="020B0604020202020204" pitchFamily="34" charset="0"/>
                        </a:rPr>
                        <a:t>3 (10)</a:t>
                      </a:r>
                    </a:p>
                  </a:txBody>
                  <a:tcPr marT="54000" marB="54000"/>
                </a:tc>
                <a:extLst>
                  <a:ext uri="{0D108BD9-81ED-4DB2-BD59-A6C34878D82A}">
                    <a16:rowId xmlns:a16="http://schemas.microsoft.com/office/drawing/2014/main" val="605672388"/>
                  </a:ext>
                </a:extLst>
              </a:tr>
              <a:tr h="0">
                <a:tc>
                  <a:txBody>
                    <a:bodyPr/>
                    <a:lstStyle/>
                    <a:p>
                      <a:pPr marL="0" indent="184150">
                        <a:tabLst/>
                      </a:pPr>
                      <a:r>
                        <a:rPr lang="en-GB" sz="1000" dirty="0">
                          <a:latin typeface="Arial" panose="020B0604020202020204" pitchFamily="34" charset="0"/>
                          <a:cs typeface="Arial" panose="020B0604020202020204" pitchFamily="34" charset="0"/>
                        </a:rPr>
                        <a:t>Sarcoma</a:t>
                      </a:r>
                    </a:p>
                  </a:txBody>
                  <a:tcPr marT="54000" marB="54000"/>
                </a:tc>
                <a:tc>
                  <a:txBody>
                    <a:bodyPr/>
                    <a:lstStyle/>
                    <a:p>
                      <a:r>
                        <a:rPr lang="en-GB" sz="1000" dirty="0">
                          <a:latin typeface="Arial" panose="020B0604020202020204" pitchFamily="34" charset="0"/>
                          <a:cs typeface="Arial" panose="020B0604020202020204" pitchFamily="34" charset="0"/>
                        </a:rPr>
                        <a:t>3 (13)</a:t>
                      </a:r>
                    </a:p>
                  </a:txBody>
                  <a:tcPr marT="54000" marB="54000"/>
                </a:tc>
                <a:tc>
                  <a:txBody>
                    <a:bodyPr/>
                    <a:lstStyle/>
                    <a:p>
                      <a:r>
                        <a:rPr lang="en-GB" sz="1000" dirty="0">
                          <a:latin typeface="Arial" panose="020B0604020202020204" pitchFamily="34" charset="0"/>
                          <a:cs typeface="Arial" panose="020B0604020202020204" pitchFamily="34" charset="0"/>
                        </a:rPr>
                        <a:t>3 (10)</a:t>
                      </a:r>
                    </a:p>
                  </a:txBody>
                  <a:tcPr marT="54000" marB="54000"/>
                </a:tc>
                <a:extLst>
                  <a:ext uri="{0D108BD9-81ED-4DB2-BD59-A6C34878D82A}">
                    <a16:rowId xmlns:a16="http://schemas.microsoft.com/office/drawing/2014/main" val="3744489734"/>
                  </a:ext>
                </a:extLst>
              </a:tr>
              <a:tr h="0">
                <a:tc>
                  <a:txBody>
                    <a:bodyPr/>
                    <a:lstStyle/>
                    <a:p>
                      <a:pPr marL="0" indent="184150">
                        <a:tabLst/>
                      </a:pPr>
                      <a:r>
                        <a:rPr lang="en-GB" sz="1000" dirty="0">
                          <a:latin typeface="Arial" panose="020B0604020202020204" pitchFamily="34" charset="0"/>
                          <a:cs typeface="Arial" panose="020B0604020202020204" pitchFamily="34" charset="0"/>
                        </a:rPr>
                        <a:t>Head and neck</a:t>
                      </a:r>
                    </a:p>
                  </a:txBody>
                  <a:tcPr marT="54000" marB="54000"/>
                </a:tc>
                <a:tc>
                  <a:txBody>
                    <a:bodyPr/>
                    <a:lstStyle/>
                    <a:p>
                      <a:r>
                        <a:rPr lang="en-GB" sz="1000" dirty="0">
                          <a:latin typeface="Arial" panose="020B0604020202020204" pitchFamily="34" charset="0"/>
                          <a:cs typeface="Arial" panose="020B0604020202020204" pitchFamily="34" charset="0"/>
                        </a:rPr>
                        <a:t>2 (9)</a:t>
                      </a:r>
                    </a:p>
                  </a:txBody>
                  <a:tcPr marT="54000" marB="54000"/>
                </a:tc>
                <a:tc>
                  <a:txBody>
                    <a:bodyPr/>
                    <a:lstStyle/>
                    <a:p>
                      <a:r>
                        <a:rPr lang="en-GB" sz="1000" dirty="0">
                          <a:latin typeface="Arial" panose="020B0604020202020204" pitchFamily="34" charset="0"/>
                          <a:cs typeface="Arial" panose="020B0604020202020204" pitchFamily="34" charset="0"/>
                        </a:rPr>
                        <a:t>2 (7)</a:t>
                      </a:r>
                    </a:p>
                  </a:txBody>
                  <a:tcPr marT="54000" marB="54000"/>
                </a:tc>
                <a:extLst>
                  <a:ext uri="{0D108BD9-81ED-4DB2-BD59-A6C34878D82A}">
                    <a16:rowId xmlns:a16="http://schemas.microsoft.com/office/drawing/2014/main" val="359909615"/>
                  </a:ext>
                </a:extLst>
              </a:tr>
              <a:tr h="0">
                <a:tc>
                  <a:txBody>
                    <a:bodyPr/>
                    <a:lstStyle/>
                    <a:p>
                      <a:pPr marL="0" indent="184150">
                        <a:tabLst/>
                      </a:pPr>
                      <a:r>
                        <a:rPr lang="en-GB" sz="1000" dirty="0">
                          <a:latin typeface="Arial" panose="020B0604020202020204" pitchFamily="34" charset="0"/>
                          <a:cs typeface="Arial" panose="020B0604020202020204" pitchFamily="34" charset="0"/>
                        </a:rPr>
                        <a:t>Colorectal</a:t>
                      </a:r>
                    </a:p>
                  </a:txBody>
                  <a:tcPr marT="54000" marB="54000"/>
                </a:tc>
                <a:tc>
                  <a:txBody>
                    <a:bodyPr/>
                    <a:lstStyle/>
                    <a:p>
                      <a:r>
                        <a:rPr lang="en-GB" sz="1000" dirty="0">
                          <a:latin typeface="Arial" panose="020B0604020202020204" pitchFamily="34" charset="0"/>
                          <a:cs typeface="Arial" panose="020B0604020202020204" pitchFamily="34" charset="0"/>
                        </a:rPr>
                        <a:t>2 (9)</a:t>
                      </a:r>
                    </a:p>
                  </a:txBody>
                  <a:tcPr marT="54000" marB="54000"/>
                </a:tc>
                <a:tc>
                  <a:txBody>
                    <a:bodyPr/>
                    <a:lstStyle/>
                    <a:p>
                      <a:r>
                        <a:rPr lang="en-GB" sz="1000" dirty="0">
                          <a:latin typeface="Arial" panose="020B0604020202020204" pitchFamily="34" charset="0"/>
                          <a:cs typeface="Arial" panose="020B0604020202020204" pitchFamily="34" charset="0"/>
                        </a:rPr>
                        <a:t>5 (17)</a:t>
                      </a:r>
                    </a:p>
                  </a:txBody>
                  <a:tcPr marT="54000" marB="54000"/>
                </a:tc>
                <a:extLst>
                  <a:ext uri="{0D108BD9-81ED-4DB2-BD59-A6C34878D82A}">
                    <a16:rowId xmlns:a16="http://schemas.microsoft.com/office/drawing/2014/main" val="2093975574"/>
                  </a:ext>
                </a:extLst>
              </a:tr>
              <a:tr h="0">
                <a:tc>
                  <a:txBody>
                    <a:bodyPr/>
                    <a:lstStyle/>
                    <a:p>
                      <a:pPr marL="0" indent="184150">
                        <a:tabLst/>
                      </a:pPr>
                      <a:r>
                        <a:rPr lang="en-GB" sz="1000" dirty="0">
                          <a:latin typeface="Arial" panose="020B0604020202020204" pitchFamily="34" charset="0"/>
                          <a:cs typeface="Arial" panose="020B0604020202020204" pitchFamily="34" charset="0"/>
                        </a:rPr>
                        <a:t>SCLC</a:t>
                      </a:r>
                    </a:p>
                  </a:txBody>
                  <a:tcPr marT="54000" marB="54000"/>
                </a:tc>
                <a:tc>
                  <a:txBody>
                    <a:bodyPr/>
                    <a:lstStyle/>
                    <a:p>
                      <a:r>
                        <a:rPr lang="en-GB" sz="1000" dirty="0">
                          <a:latin typeface="Arial" panose="020B0604020202020204" pitchFamily="34" charset="0"/>
                          <a:cs typeface="Arial" panose="020B0604020202020204" pitchFamily="34" charset="0"/>
                        </a:rPr>
                        <a:t>2 (9)</a:t>
                      </a:r>
                    </a:p>
                  </a:txBody>
                  <a:tcPr marT="54000" marB="54000"/>
                </a:tc>
                <a:tc>
                  <a:txBody>
                    <a:bodyPr/>
                    <a:lstStyle/>
                    <a:p>
                      <a:r>
                        <a:rPr lang="en-GB" sz="1000" dirty="0">
                          <a:latin typeface="Arial" panose="020B0604020202020204" pitchFamily="34" charset="0"/>
                          <a:cs typeface="Arial" panose="020B0604020202020204" pitchFamily="34" charset="0"/>
                        </a:rPr>
                        <a:t>2 (7)</a:t>
                      </a:r>
                    </a:p>
                  </a:txBody>
                  <a:tcPr marT="54000" marB="54000"/>
                </a:tc>
                <a:extLst>
                  <a:ext uri="{0D108BD9-81ED-4DB2-BD59-A6C34878D82A}">
                    <a16:rowId xmlns:a16="http://schemas.microsoft.com/office/drawing/2014/main" val="717174694"/>
                  </a:ext>
                </a:extLst>
              </a:tr>
              <a:tr h="0">
                <a:tc>
                  <a:txBody>
                    <a:bodyPr/>
                    <a:lstStyle/>
                    <a:p>
                      <a:pPr marL="0" indent="184150">
                        <a:tabLst/>
                      </a:pPr>
                      <a:r>
                        <a:rPr lang="en-GB" sz="1000" dirty="0">
                          <a:latin typeface="Arial" panose="020B0604020202020204" pitchFamily="34" charset="0"/>
                          <a:cs typeface="Arial" panose="020B0604020202020204" pitchFamily="34" charset="0"/>
                        </a:rPr>
                        <a:t>Unknown primary</a:t>
                      </a:r>
                    </a:p>
                  </a:txBody>
                  <a:tcPr marT="54000" marB="54000"/>
                </a:tc>
                <a:tc>
                  <a:txBody>
                    <a:bodyPr/>
                    <a:lstStyle/>
                    <a:p>
                      <a:r>
                        <a:rPr lang="en-GB" sz="1000" dirty="0">
                          <a:latin typeface="Arial" panose="020B0604020202020204" pitchFamily="34" charset="0"/>
                          <a:cs typeface="Arial" panose="020B0604020202020204" pitchFamily="34" charset="0"/>
                        </a:rPr>
                        <a:t>1 (4)</a:t>
                      </a:r>
                    </a:p>
                  </a:txBody>
                  <a:tcPr marT="54000" marB="54000"/>
                </a:tc>
                <a:tc>
                  <a:txBody>
                    <a:bodyPr/>
                    <a:lstStyle/>
                    <a:p>
                      <a:r>
                        <a:rPr lang="en-GB" sz="1000" dirty="0">
                          <a:latin typeface="Arial" panose="020B0604020202020204" pitchFamily="34" charset="0"/>
                          <a:cs typeface="Arial" panose="020B0604020202020204" pitchFamily="34" charset="0"/>
                        </a:rPr>
                        <a:t>1 (3)</a:t>
                      </a:r>
                    </a:p>
                  </a:txBody>
                  <a:tcPr marT="54000" marB="54000"/>
                </a:tc>
                <a:extLst>
                  <a:ext uri="{0D108BD9-81ED-4DB2-BD59-A6C34878D82A}">
                    <a16:rowId xmlns:a16="http://schemas.microsoft.com/office/drawing/2014/main" val="2664981981"/>
                  </a:ext>
                </a:extLst>
              </a:tr>
              <a:tr h="0">
                <a:tc>
                  <a:txBody>
                    <a:bodyPr/>
                    <a:lstStyle/>
                    <a:p>
                      <a:pPr marL="0" indent="184150">
                        <a:tabLst/>
                      </a:pPr>
                      <a:r>
                        <a:rPr lang="en-GB" sz="1000" dirty="0">
                          <a:latin typeface="Arial" panose="020B0604020202020204" pitchFamily="34" charset="0"/>
                          <a:cs typeface="Arial" panose="020B0604020202020204" pitchFamily="34" charset="0"/>
                        </a:rPr>
                        <a:t>Gastric</a:t>
                      </a:r>
                    </a:p>
                  </a:txBody>
                  <a:tcPr marT="54000" marB="54000"/>
                </a:tc>
                <a:tc>
                  <a:txBody>
                    <a:bodyPr/>
                    <a:lstStyle/>
                    <a:p>
                      <a:r>
                        <a:rPr lang="en-GB" sz="1000" dirty="0">
                          <a:latin typeface="Arial" panose="020B0604020202020204" pitchFamily="34" charset="0"/>
                          <a:cs typeface="Arial" panose="020B0604020202020204" pitchFamily="34" charset="0"/>
                        </a:rPr>
                        <a:t>1 (4)</a:t>
                      </a:r>
                    </a:p>
                  </a:txBody>
                  <a:tcPr marT="54000" marB="54000"/>
                </a:tc>
                <a:tc>
                  <a:txBody>
                    <a:bodyPr/>
                    <a:lstStyle/>
                    <a:p>
                      <a:r>
                        <a:rPr lang="en-GB" sz="1000" dirty="0">
                          <a:latin typeface="Arial" panose="020B0604020202020204" pitchFamily="34" charset="0"/>
                          <a:cs typeface="Arial" panose="020B0604020202020204" pitchFamily="34" charset="0"/>
                        </a:rPr>
                        <a:t>1 (3)</a:t>
                      </a:r>
                    </a:p>
                  </a:txBody>
                  <a:tcPr marT="54000" marB="54000"/>
                </a:tc>
                <a:extLst>
                  <a:ext uri="{0D108BD9-81ED-4DB2-BD59-A6C34878D82A}">
                    <a16:rowId xmlns:a16="http://schemas.microsoft.com/office/drawing/2014/main" val="232108440"/>
                  </a:ext>
                </a:extLst>
              </a:tr>
              <a:tr h="0">
                <a:tc>
                  <a:txBody>
                    <a:bodyPr/>
                    <a:lstStyle/>
                    <a:p>
                      <a:pPr marL="0" indent="184150">
                        <a:tabLst/>
                      </a:pPr>
                      <a:r>
                        <a:rPr lang="en-GB" sz="1000" dirty="0">
                          <a:latin typeface="Arial" panose="020B0604020202020204" pitchFamily="34" charset="0"/>
                          <a:cs typeface="Arial" panose="020B0604020202020204" pitchFamily="34" charset="0"/>
                        </a:rPr>
                        <a:t>Ovarian</a:t>
                      </a:r>
                    </a:p>
                  </a:txBody>
                  <a:tcPr marT="54000" marB="54000"/>
                </a:tc>
                <a:tc>
                  <a:txBody>
                    <a:bodyPr/>
                    <a:lstStyle/>
                    <a:p>
                      <a:r>
                        <a:rPr lang="en-GB" sz="1000" dirty="0">
                          <a:latin typeface="Arial" panose="020B0604020202020204" pitchFamily="34" charset="0"/>
                          <a:cs typeface="Arial" panose="020B0604020202020204" pitchFamily="34" charset="0"/>
                        </a:rPr>
                        <a:t>1 (4)</a:t>
                      </a:r>
                    </a:p>
                  </a:txBody>
                  <a:tcPr marT="54000" marB="54000"/>
                </a:tc>
                <a:tc>
                  <a:txBody>
                    <a:bodyPr/>
                    <a:lstStyle/>
                    <a:p>
                      <a:r>
                        <a:rPr lang="en-GB" sz="1000" dirty="0">
                          <a:latin typeface="Arial" panose="020B0604020202020204" pitchFamily="34" charset="0"/>
                          <a:cs typeface="Arial" panose="020B0604020202020204" pitchFamily="34" charset="0"/>
                        </a:rPr>
                        <a:t>1 (3)</a:t>
                      </a:r>
                    </a:p>
                  </a:txBody>
                  <a:tcPr marT="54000" marB="54000"/>
                </a:tc>
                <a:extLst>
                  <a:ext uri="{0D108BD9-81ED-4DB2-BD59-A6C34878D82A}">
                    <a16:rowId xmlns:a16="http://schemas.microsoft.com/office/drawing/2014/main" val="3656489305"/>
                  </a:ext>
                </a:extLst>
              </a:tr>
              <a:tr h="0">
                <a:tc>
                  <a:txBody>
                    <a:bodyPr/>
                    <a:lstStyle/>
                    <a:p>
                      <a:pPr marL="0" indent="184150">
                        <a:tabLst/>
                      </a:pPr>
                      <a:r>
                        <a:rPr lang="en-GB" sz="1000" dirty="0">
                          <a:latin typeface="Arial" panose="020B0604020202020204" pitchFamily="34" charset="0"/>
                          <a:cs typeface="Arial" panose="020B0604020202020204" pitchFamily="34" charset="0"/>
                        </a:rPr>
                        <a:t>Thymic</a:t>
                      </a:r>
                    </a:p>
                  </a:txBody>
                  <a:tcPr marT="54000" marB="54000"/>
                </a:tc>
                <a:tc>
                  <a:txBody>
                    <a:bodyPr/>
                    <a:lstStyle/>
                    <a:p>
                      <a:r>
                        <a:rPr lang="en-GB" sz="1000" dirty="0">
                          <a:latin typeface="Arial" panose="020B0604020202020204" pitchFamily="34" charset="0"/>
                          <a:cs typeface="Arial" panose="020B0604020202020204" pitchFamily="34" charset="0"/>
                        </a:rPr>
                        <a:t>1 (4)</a:t>
                      </a:r>
                    </a:p>
                  </a:txBody>
                  <a:tcPr marT="54000" marB="54000"/>
                </a:tc>
                <a:tc>
                  <a:txBody>
                    <a:bodyPr/>
                    <a:lstStyle/>
                    <a:p>
                      <a:r>
                        <a:rPr lang="en-GB" sz="1000" dirty="0">
                          <a:latin typeface="Arial" panose="020B0604020202020204" pitchFamily="34" charset="0"/>
                          <a:cs typeface="Arial" panose="020B0604020202020204" pitchFamily="34" charset="0"/>
                        </a:rPr>
                        <a:t>1 (3)</a:t>
                      </a:r>
                    </a:p>
                  </a:txBody>
                  <a:tcPr marT="54000" marB="54000"/>
                </a:tc>
                <a:extLst>
                  <a:ext uri="{0D108BD9-81ED-4DB2-BD59-A6C34878D82A}">
                    <a16:rowId xmlns:a16="http://schemas.microsoft.com/office/drawing/2014/main" val="34708734"/>
                  </a:ext>
                </a:extLst>
              </a:tr>
              <a:tr h="0">
                <a:tc>
                  <a:txBody>
                    <a:bodyPr/>
                    <a:lstStyle/>
                    <a:p>
                      <a:pPr marL="0" indent="184150">
                        <a:tabLst/>
                      </a:pPr>
                      <a:r>
                        <a:rPr lang="en-GB" sz="1000" dirty="0">
                          <a:latin typeface="Arial" panose="020B0604020202020204" pitchFamily="34" charset="0"/>
                          <a:cs typeface="Arial" panose="020B0604020202020204" pitchFamily="34" charset="0"/>
                        </a:rPr>
                        <a:t>CNS</a:t>
                      </a:r>
                    </a:p>
                  </a:txBody>
                  <a:tcPr marT="54000" marB="54000"/>
                </a:tc>
                <a:tc>
                  <a:txBody>
                    <a:bodyPr/>
                    <a:lstStyle/>
                    <a:p>
                      <a:r>
                        <a:rPr lang="en-GB" sz="1000" dirty="0">
                          <a:latin typeface="Arial" panose="020B0604020202020204" pitchFamily="34" charset="0"/>
                          <a:cs typeface="Arial" panose="020B0604020202020204" pitchFamily="34" charset="0"/>
                        </a:rPr>
                        <a:t>0 </a:t>
                      </a:r>
                    </a:p>
                  </a:txBody>
                  <a:tcPr marT="54000" marB="54000"/>
                </a:tc>
                <a:tc>
                  <a:txBody>
                    <a:bodyPr/>
                    <a:lstStyle/>
                    <a:p>
                      <a:r>
                        <a:rPr lang="en-GB" sz="1000" dirty="0">
                          <a:latin typeface="Arial" panose="020B0604020202020204" pitchFamily="34" charset="0"/>
                          <a:cs typeface="Arial" panose="020B0604020202020204" pitchFamily="34" charset="0"/>
                        </a:rPr>
                        <a:t>1 (3)</a:t>
                      </a:r>
                    </a:p>
                  </a:txBody>
                  <a:tcPr marT="54000" marB="54000"/>
                </a:tc>
                <a:extLst>
                  <a:ext uri="{0D108BD9-81ED-4DB2-BD59-A6C34878D82A}">
                    <a16:rowId xmlns:a16="http://schemas.microsoft.com/office/drawing/2014/main" val="2649280248"/>
                  </a:ext>
                </a:extLst>
              </a:tr>
            </a:tbl>
          </a:graphicData>
        </a:graphic>
      </p:graphicFrame>
      <p:sp>
        <p:nvSpPr>
          <p:cNvPr id="36" name="Content Placeholder 35">
            <a:extLst>
              <a:ext uri="{FF2B5EF4-FFF2-40B4-BE49-F238E27FC236}">
                <a16:creationId xmlns:a16="http://schemas.microsoft.com/office/drawing/2014/main" id="{ACE223D3-B053-3BF2-A819-2772B45BE91E}"/>
              </a:ext>
            </a:extLst>
          </p:cNvPr>
          <p:cNvSpPr>
            <a:spLocks noGrp="1"/>
          </p:cNvSpPr>
          <p:nvPr>
            <p:ph sz="quarter" idx="15"/>
          </p:nvPr>
        </p:nvSpPr>
        <p:spPr>
          <a:xfrm>
            <a:off x="620183" y="6356351"/>
            <a:ext cx="10180339" cy="365125"/>
          </a:xfrm>
        </p:spPr>
        <p:txBody>
          <a:bodyPr/>
          <a:lstStyle/>
          <a:p>
            <a:pPr lvl="0"/>
            <a:r>
              <a:rPr lang="en-GB" dirty="0">
                <a:solidFill>
                  <a:schemeClr val="tx2"/>
                </a:solidFill>
              </a:rPr>
              <a:t>CNS, central nervous system; RET, RET proto-oncogene; SCLC, small-cell lung cancer </a:t>
            </a:r>
            <a:endParaRPr lang="en-GB" dirty="0">
              <a:solidFill>
                <a:schemeClr val="tx2"/>
              </a:solidFill>
              <a:sym typeface="Calibri"/>
            </a:endParaRPr>
          </a:p>
          <a:p>
            <a:pPr lvl="0"/>
            <a:r>
              <a:rPr lang="en-GB" dirty="0">
                <a:solidFill>
                  <a:schemeClr val="tx2"/>
                </a:solidFill>
                <a:sym typeface="Calibri"/>
              </a:rPr>
              <a:t>1. Subbiah V, et al. Nat Med. 2022;28:1640-1645; Subbiah V, et al. Lancet Oncol. 2022;23:1261-1273</a:t>
            </a:r>
            <a:endParaRPr lang="en-GB" dirty="0">
              <a:solidFill>
                <a:schemeClr val="tx2"/>
              </a:solidFill>
              <a:sym typeface="Arial"/>
            </a:endParaRPr>
          </a:p>
        </p:txBody>
      </p:sp>
      <p:sp>
        <p:nvSpPr>
          <p:cNvPr id="5" name="Slide Number Placeholder 4">
            <a:extLst>
              <a:ext uri="{FF2B5EF4-FFF2-40B4-BE49-F238E27FC236}">
                <a16:creationId xmlns:a16="http://schemas.microsoft.com/office/drawing/2014/main" id="{55E629FE-6E0F-47CC-DACF-6899D3329107}"/>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19</a:t>
            </a:fld>
            <a:endParaRPr lang="en-GB" dirty="0"/>
          </a:p>
        </p:txBody>
      </p:sp>
      <p:sp>
        <p:nvSpPr>
          <p:cNvPr id="2" name="TextBox 1">
            <a:extLst>
              <a:ext uri="{FF2B5EF4-FFF2-40B4-BE49-F238E27FC236}">
                <a16:creationId xmlns:a16="http://schemas.microsoft.com/office/drawing/2014/main" id="{97D98DCB-D928-3DE5-479D-454CF61A00AC}"/>
              </a:ext>
            </a:extLst>
          </p:cNvPr>
          <p:cNvSpPr txBox="1"/>
          <p:nvPr/>
        </p:nvSpPr>
        <p:spPr>
          <a:xfrm>
            <a:off x="619125" y="1315944"/>
            <a:ext cx="4918820" cy="646331"/>
          </a:xfrm>
          <a:prstGeom prst="rect">
            <a:avLst/>
          </a:prstGeom>
          <a:noFill/>
        </p:spPr>
        <p:txBody>
          <a:bodyPr wrap="square" lIns="0" r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ARROW: pralsetinib in patients with </a:t>
            </a:r>
            <a:r>
              <a:rPr lang="en-GB" b="1" i="1" dirty="0">
                <a:solidFill>
                  <a:schemeClr val="accent1"/>
                </a:solidFill>
                <a:latin typeface="Arial" panose="020B0604020202020204" pitchFamily="34" charset="0"/>
                <a:ea typeface="Aileron" charset="0"/>
                <a:cs typeface="Arial" panose="020B0604020202020204" pitchFamily="34" charset="0"/>
              </a:rPr>
              <a:t>RET</a:t>
            </a:r>
            <a:r>
              <a:rPr lang="en-GB" b="1" dirty="0">
                <a:solidFill>
                  <a:schemeClr val="accent1"/>
                </a:solidFill>
                <a:latin typeface="Arial" panose="020B0604020202020204" pitchFamily="34" charset="0"/>
                <a:ea typeface="Aileron" charset="0"/>
                <a:cs typeface="Arial" panose="020B0604020202020204" pitchFamily="34" charset="0"/>
              </a:rPr>
              <a:t>‑fusion positive tumours</a:t>
            </a:r>
            <a:r>
              <a:rPr lang="en-GB" b="1" baseline="30000" dirty="0">
                <a:solidFill>
                  <a:schemeClr val="accent1"/>
                </a:solidFill>
                <a:latin typeface="Arial" panose="020B0604020202020204" pitchFamily="34" charset="0"/>
                <a:ea typeface="Aileron" charset="0"/>
                <a:cs typeface="Arial" panose="020B0604020202020204" pitchFamily="34" charset="0"/>
              </a:rPr>
              <a:t>1</a:t>
            </a:r>
          </a:p>
        </p:txBody>
      </p:sp>
      <p:sp>
        <p:nvSpPr>
          <p:cNvPr id="10" name="TextBox 9">
            <a:extLst>
              <a:ext uri="{FF2B5EF4-FFF2-40B4-BE49-F238E27FC236}">
                <a16:creationId xmlns:a16="http://schemas.microsoft.com/office/drawing/2014/main" id="{9BC81E4F-B567-53C0-2521-5B8941FC2C5F}"/>
              </a:ext>
            </a:extLst>
          </p:cNvPr>
          <p:cNvSpPr txBox="1"/>
          <p:nvPr/>
        </p:nvSpPr>
        <p:spPr>
          <a:xfrm>
            <a:off x="6288640" y="1268760"/>
            <a:ext cx="5207959" cy="646331"/>
          </a:xfrm>
          <a:prstGeom prst="rect">
            <a:avLst/>
          </a:prstGeom>
          <a:noFill/>
        </p:spPr>
        <p:txBody>
          <a:bodyPr wrap="square" lIns="0" r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LIBRETTO-001: selpercatinib in patients with </a:t>
            </a:r>
            <a:r>
              <a:rPr lang="en-GB" b="1" i="1" dirty="0">
                <a:solidFill>
                  <a:schemeClr val="accent1"/>
                </a:solidFill>
                <a:latin typeface="Arial" panose="020B0604020202020204" pitchFamily="34" charset="0"/>
                <a:ea typeface="Aileron" charset="0"/>
                <a:cs typeface="Arial" panose="020B0604020202020204" pitchFamily="34" charset="0"/>
              </a:rPr>
              <a:t>RET</a:t>
            </a:r>
            <a:r>
              <a:rPr lang="en-GB" b="1" dirty="0">
                <a:solidFill>
                  <a:schemeClr val="accent1"/>
                </a:solidFill>
                <a:latin typeface="Arial" panose="020B0604020202020204" pitchFamily="34" charset="0"/>
                <a:ea typeface="Aileron" charset="0"/>
                <a:cs typeface="Arial" panose="020B0604020202020204" pitchFamily="34" charset="0"/>
              </a:rPr>
              <a:t>-fusion positive tumours</a:t>
            </a:r>
            <a:r>
              <a:rPr lang="en-GB" b="1" baseline="30000" dirty="0">
                <a:solidFill>
                  <a:schemeClr val="accent1"/>
                </a:solidFill>
                <a:latin typeface="Arial" panose="020B0604020202020204" pitchFamily="34" charset="0"/>
                <a:ea typeface="Aileron" charset="0"/>
                <a:cs typeface="Arial" panose="020B0604020202020204" pitchFamily="34" charset="0"/>
              </a:rPr>
              <a:t>a2</a:t>
            </a:r>
          </a:p>
        </p:txBody>
      </p:sp>
      <p:graphicFrame>
        <p:nvGraphicFramePr>
          <p:cNvPr id="44" name="Content Placeholder 42">
            <a:extLst>
              <a:ext uri="{FF2B5EF4-FFF2-40B4-BE49-F238E27FC236}">
                <a16:creationId xmlns:a16="http://schemas.microsoft.com/office/drawing/2014/main" id="{CDE3146A-FAB8-B91B-E575-7CB62A90B1F2}"/>
              </a:ext>
            </a:extLst>
          </p:cNvPr>
          <p:cNvGraphicFramePr>
            <a:graphicFrameLocks/>
          </p:cNvGraphicFramePr>
          <p:nvPr>
            <p:extLst>
              <p:ext uri="{D42A27DB-BD31-4B8C-83A1-F6EECF244321}">
                <p14:modId xmlns:p14="http://schemas.microsoft.com/office/powerpoint/2010/main" val="2093755866"/>
              </p:ext>
            </p:extLst>
          </p:nvPr>
        </p:nvGraphicFramePr>
        <p:xfrm>
          <a:off x="6290350" y="1987550"/>
          <a:ext cx="5134242" cy="3810000"/>
        </p:xfrm>
        <a:graphic>
          <a:graphicData uri="http://schemas.openxmlformats.org/drawingml/2006/table">
            <a:tbl>
              <a:tblPr firstRow="1" bandRow="1">
                <a:tableStyleId>{5C22544A-7EE6-4342-B048-85BDC9FD1C3A}</a:tableStyleId>
              </a:tblPr>
              <a:tblGrid>
                <a:gridCol w="2757978">
                  <a:extLst>
                    <a:ext uri="{9D8B030D-6E8A-4147-A177-3AD203B41FA5}">
                      <a16:colId xmlns:a16="http://schemas.microsoft.com/office/drawing/2014/main" val="3021252801"/>
                    </a:ext>
                  </a:extLst>
                </a:gridCol>
                <a:gridCol w="2376264">
                  <a:extLst>
                    <a:ext uri="{9D8B030D-6E8A-4147-A177-3AD203B41FA5}">
                      <a16:colId xmlns:a16="http://schemas.microsoft.com/office/drawing/2014/main" val="772015735"/>
                    </a:ext>
                  </a:extLst>
                </a:gridCol>
              </a:tblGrid>
              <a:tr h="1758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Arial" panose="020B0604020202020204" pitchFamily="34" charset="0"/>
                          <a:cs typeface="Arial" panose="020B0604020202020204" pitchFamily="34" charset="0"/>
                        </a:rPr>
                        <a:t>Primary tumour diagnosis, n (%)</a:t>
                      </a:r>
                    </a:p>
                    <a:p>
                      <a:endParaRPr lang="en-GB" sz="1000" dirty="0">
                        <a:latin typeface="Arial" panose="020B0604020202020204" pitchFamily="34" charset="0"/>
                        <a:cs typeface="Arial" panose="020B0604020202020204" pitchFamily="34" charset="0"/>
                      </a:endParaRPr>
                    </a:p>
                  </a:txBody>
                  <a:tcPr/>
                </a:tc>
                <a:tc>
                  <a:txBody>
                    <a:bodyPr/>
                    <a:lstStyle/>
                    <a:p>
                      <a:r>
                        <a:rPr lang="en-GB" sz="1000" i="1" dirty="0">
                          <a:latin typeface="Arial" panose="020B0604020202020204" pitchFamily="34" charset="0"/>
                          <a:cs typeface="Arial" panose="020B0604020202020204" pitchFamily="34" charset="0"/>
                        </a:rPr>
                        <a:t>RET</a:t>
                      </a:r>
                      <a:r>
                        <a:rPr lang="en-GB" sz="1000" dirty="0">
                          <a:latin typeface="Arial" panose="020B0604020202020204" pitchFamily="34" charset="0"/>
                          <a:cs typeface="Arial" panose="020B0604020202020204" pitchFamily="34" charset="0"/>
                        </a:rPr>
                        <a:t> fusion tumour-agnostic population (n=45)</a:t>
                      </a:r>
                    </a:p>
                  </a:txBody>
                  <a:tcP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9433718"/>
                  </a:ext>
                </a:extLst>
              </a:tr>
              <a:tr h="0">
                <a:tc>
                  <a:txBody>
                    <a:bodyPr/>
                    <a:lstStyle/>
                    <a:p>
                      <a:pPr marL="0" indent="184150">
                        <a:tabLst/>
                      </a:pPr>
                      <a:r>
                        <a:rPr lang="en-GB" sz="1000" dirty="0">
                          <a:latin typeface="Arial" panose="020B0604020202020204" pitchFamily="34" charset="0"/>
                          <a:cs typeface="Arial" panose="020B0604020202020204" pitchFamily="34" charset="0"/>
                        </a:rPr>
                        <a:t>Pancreatic</a:t>
                      </a:r>
                    </a:p>
                  </a:txBody>
                  <a:tcPr/>
                </a:tc>
                <a:tc>
                  <a:txBody>
                    <a:bodyPr/>
                    <a:lstStyle/>
                    <a:p>
                      <a:r>
                        <a:rPr lang="en-GB" sz="1000" dirty="0">
                          <a:latin typeface="Arial" panose="020B0604020202020204" pitchFamily="34" charset="0"/>
                          <a:cs typeface="Arial" panose="020B0604020202020204" pitchFamily="34" charset="0"/>
                        </a:rPr>
                        <a:t>12 (27)</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22690374"/>
                  </a:ext>
                </a:extLst>
              </a:tr>
              <a:tr h="0">
                <a:tc>
                  <a:txBody>
                    <a:bodyPr/>
                    <a:lstStyle/>
                    <a:p>
                      <a:pPr marL="0" indent="184150">
                        <a:tabLst/>
                      </a:pPr>
                      <a:r>
                        <a:rPr lang="en-GB" sz="1000" dirty="0">
                          <a:latin typeface="Arial" panose="020B0604020202020204" pitchFamily="34" charset="0"/>
                          <a:cs typeface="Arial" panose="020B0604020202020204" pitchFamily="34" charset="0"/>
                        </a:rPr>
                        <a:t>Colon</a:t>
                      </a:r>
                    </a:p>
                  </a:txBody>
                  <a:tcPr/>
                </a:tc>
                <a:tc>
                  <a:txBody>
                    <a:bodyPr/>
                    <a:lstStyle/>
                    <a:p>
                      <a:r>
                        <a:rPr lang="en-GB" sz="1000" dirty="0">
                          <a:latin typeface="Arial" panose="020B0604020202020204" pitchFamily="34" charset="0"/>
                          <a:cs typeface="Arial" panose="020B0604020202020204" pitchFamily="34" charset="0"/>
                        </a:rPr>
                        <a:t>10 (22)</a:t>
                      </a:r>
                    </a:p>
                  </a:txBody>
                  <a:tcPr/>
                </a:tc>
                <a:extLst>
                  <a:ext uri="{0D108BD9-81ED-4DB2-BD59-A6C34878D82A}">
                    <a16:rowId xmlns:a16="http://schemas.microsoft.com/office/drawing/2014/main" val="1262259831"/>
                  </a:ext>
                </a:extLst>
              </a:tr>
              <a:tr h="0">
                <a:tc>
                  <a:txBody>
                    <a:bodyPr/>
                    <a:lstStyle/>
                    <a:p>
                      <a:pPr marL="0" indent="184150">
                        <a:tabLst/>
                      </a:pPr>
                      <a:r>
                        <a:rPr lang="en-GB" sz="1000" dirty="0">
                          <a:latin typeface="Arial" panose="020B0604020202020204" pitchFamily="34" charset="0"/>
                          <a:cs typeface="Arial" panose="020B0604020202020204" pitchFamily="34" charset="0"/>
                        </a:rPr>
                        <a:t>Salivary</a:t>
                      </a:r>
                    </a:p>
                  </a:txBody>
                  <a:tcPr/>
                </a:tc>
                <a:tc>
                  <a:txBody>
                    <a:bodyPr/>
                    <a:lstStyle/>
                    <a:p>
                      <a:r>
                        <a:rPr lang="en-GB" sz="1000" dirty="0">
                          <a:latin typeface="Arial" panose="020B0604020202020204" pitchFamily="34" charset="0"/>
                          <a:cs typeface="Arial" panose="020B0604020202020204" pitchFamily="34" charset="0"/>
                        </a:rPr>
                        <a:t>4 (9)</a:t>
                      </a:r>
                    </a:p>
                  </a:txBody>
                  <a:tcPr/>
                </a:tc>
                <a:extLst>
                  <a:ext uri="{0D108BD9-81ED-4DB2-BD59-A6C34878D82A}">
                    <a16:rowId xmlns:a16="http://schemas.microsoft.com/office/drawing/2014/main" val="605672388"/>
                  </a:ext>
                </a:extLst>
              </a:tr>
              <a:tr h="0">
                <a:tc>
                  <a:txBody>
                    <a:bodyPr/>
                    <a:lstStyle/>
                    <a:p>
                      <a:pPr marL="0" indent="184150">
                        <a:tabLst/>
                      </a:pPr>
                      <a:r>
                        <a:rPr lang="en-GB" sz="1000" dirty="0">
                          <a:latin typeface="Arial" panose="020B0604020202020204" pitchFamily="34" charset="0"/>
                          <a:cs typeface="Arial" panose="020B0604020202020204" pitchFamily="34" charset="0"/>
                        </a:rPr>
                        <a:t>Sarcoma</a:t>
                      </a:r>
                    </a:p>
                  </a:txBody>
                  <a:tcPr/>
                </a:tc>
                <a:tc>
                  <a:txBody>
                    <a:bodyPr/>
                    <a:lstStyle/>
                    <a:p>
                      <a:r>
                        <a:rPr lang="en-GB" sz="1000" dirty="0">
                          <a:latin typeface="Arial" panose="020B0604020202020204" pitchFamily="34" charset="0"/>
                          <a:cs typeface="Arial" panose="020B0604020202020204" pitchFamily="34" charset="0"/>
                        </a:rPr>
                        <a:t>3 (7)</a:t>
                      </a:r>
                    </a:p>
                  </a:txBody>
                  <a:tcPr/>
                </a:tc>
                <a:extLst>
                  <a:ext uri="{0D108BD9-81ED-4DB2-BD59-A6C34878D82A}">
                    <a16:rowId xmlns:a16="http://schemas.microsoft.com/office/drawing/2014/main" val="3744489734"/>
                  </a:ext>
                </a:extLst>
              </a:tr>
              <a:tr h="0">
                <a:tc>
                  <a:txBody>
                    <a:bodyPr/>
                    <a:lstStyle/>
                    <a:p>
                      <a:pPr marL="0" indent="184150">
                        <a:tabLst/>
                      </a:pPr>
                      <a:r>
                        <a:rPr lang="en-GB" sz="1000" dirty="0">
                          <a:latin typeface="Arial" panose="020B0604020202020204" pitchFamily="34" charset="0"/>
                          <a:cs typeface="Arial" panose="020B0604020202020204" pitchFamily="34" charset="0"/>
                        </a:rPr>
                        <a:t>Unknown primary</a:t>
                      </a:r>
                    </a:p>
                  </a:txBody>
                  <a:tcPr/>
                </a:tc>
                <a:tc>
                  <a:txBody>
                    <a:bodyPr/>
                    <a:lstStyle/>
                    <a:p>
                      <a:r>
                        <a:rPr lang="en-GB" sz="1000" dirty="0">
                          <a:latin typeface="Arial" panose="020B0604020202020204" pitchFamily="34" charset="0"/>
                          <a:cs typeface="Arial" panose="020B0604020202020204" pitchFamily="34" charset="0"/>
                        </a:rPr>
                        <a:t>3 (7)</a:t>
                      </a:r>
                    </a:p>
                  </a:txBody>
                  <a:tcPr/>
                </a:tc>
                <a:extLst>
                  <a:ext uri="{0D108BD9-81ED-4DB2-BD59-A6C34878D82A}">
                    <a16:rowId xmlns:a16="http://schemas.microsoft.com/office/drawing/2014/main" val="359909615"/>
                  </a:ext>
                </a:extLst>
              </a:tr>
              <a:tr h="0">
                <a:tc>
                  <a:txBody>
                    <a:bodyPr/>
                    <a:lstStyle/>
                    <a:p>
                      <a:pPr marL="0" indent="184150">
                        <a:tabLst/>
                      </a:pPr>
                      <a:r>
                        <a:rPr lang="en-GB" sz="1000" dirty="0">
                          <a:latin typeface="Arial" panose="020B0604020202020204" pitchFamily="34" charset="0"/>
                          <a:cs typeface="Arial" panose="020B0604020202020204" pitchFamily="34" charset="0"/>
                        </a:rPr>
                        <a:t>Breast</a:t>
                      </a:r>
                    </a:p>
                  </a:txBody>
                  <a:tcPr/>
                </a:tc>
                <a:tc>
                  <a:txBody>
                    <a:bodyPr/>
                    <a:lstStyle/>
                    <a:p>
                      <a:r>
                        <a:rPr lang="en-GB" sz="1000" dirty="0">
                          <a:latin typeface="Arial" panose="020B0604020202020204" pitchFamily="34" charset="0"/>
                          <a:cs typeface="Arial" panose="020B0604020202020204" pitchFamily="34" charset="0"/>
                        </a:rPr>
                        <a:t>2 (4)</a:t>
                      </a:r>
                    </a:p>
                  </a:txBody>
                  <a:tcPr/>
                </a:tc>
                <a:extLst>
                  <a:ext uri="{0D108BD9-81ED-4DB2-BD59-A6C34878D82A}">
                    <a16:rowId xmlns:a16="http://schemas.microsoft.com/office/drawing/2014/main" val="2093975574"/>
                  </a:ext>
                </a:extLst>
              </a:tr>
              <a:tr h="0">
                <a:tc>
                  <a:txBody>
                    <a:bodyPr/>
                    <a:lstStyle/>
                    <a:p>
                      <a:pPr marL="0" indent="184150">
                        <a:tabLst/>
                      </a:pPr>
                      <a:r>
                        <a:rPr lang="en-GB" sz="1000" dirty="0">
                          <a:latin typeface="Arial" panose="020B0604020202020204" pitchFamily="34" charset="0"/>
                          <a:cs typeface="Arial" panose="020B0604020202020204" pitchFamily="34" charset="0"/>
                        </a:rPr>
                        <a:t>Carcinoma of the skin</a:t>
                      </a:r>
                    </a:p>
                  </a:txBody>
                  <a:tcPr/>
                </a:tc>
                <a:tc>
                  <a:txBody>
                    <a:bodyPr/>
                    <a:lstStyle/>
                    <a:p>
                      <a:r>
                        <a:rPr lang="en-GB" sz="1000" dirty="0">
                          <a:latin typeface="Arial" panose="020B0604020202020204" pitchFamily="34" charset="0"/>
                          <a:cs typeface="Arial" panose="020B0604020202020204" pitchFamily="34" charset="0"/>
                        </a:rPr>
                        <a:t>2 (4)</a:t>
                      </a:r>
                    </a:p>
                  </a:txBody>
                  <a:tcPr/>
                </a:tc>
                <a:extLst>
                  <a:ext uri="{0D108BD9-81ED-4DB2-BD59-A6C34878D82A}">
                    <a16:rowId xmlns:a16="http://schemas.microsoft.com/office/drawing/2014/main" val="717174694"/>
                  </a:ext>
                </a:extLst>
              </a:tr>
              <a:tr h="0">
                <a:tc>
                  <a:txBody>
                    <a:bodyPr/>
                    <a:lstStyle/>
                    <a:p>
                      <a:pPr marL="0" indent="184150">
                        <a:tabLst/>
                      </a:pPr>
                      <a:r>
                        <a:rPr lang="en-GB" sz="1000" dirty="0">
                          <a:latin typeface="Arial" panose="020B0604020202020204" pitchFamily="34" charset="0"/>
                          <a:cs typeface="Arial" panose="020B0604020202020204" pitchFamily="34" charset="0"/>
                        </a:rPr>
                        <a:t>Cholangiocarcinoma</a:t>
                      </a:r>
                    </a:p>
                  </a:txBody>
                  <a:tcPr/>
                </a:tc>
                <a:tc>
                  <a:txBody>
                    <a:bodyPr/>
                    <a:lstStyle/>
                    <a:p>
                      <a:r>
                        <a:rPr lang="en-GB" sz="1000" dirty="0">
                          <a:latin typeface="Arial" panose="020B0604020202020204" pitchFamily="34" charset="0"/>
                          <a:cs typeface="Arial" panose="020B0604020202020204" pitchFamily="34" charset="0"/>
                        </a:rPr>
                        <a:t>2 (4)</a:t>
                      </a:r>
                    </a:p>
                  </a:txBody>
                  <a:tcPr/>
                </a:tc>
                <a:extLst>
                  <a:ext uri="{0D108BD9-81ED-4DB2-BD59-A6C34878D82A}">
                    <a16:rowId xmlns:a16="http://schemas.microsoft.com/office/drawing/2014/main" val="2664981981"/>
                  </a:ext>
                </a:extLst>
              </a:tr>
              <a:tr h="0">
                <a:tc>
                  <a:txBody>
                    <a:bodyPr/>
                    <a:lstStyle/>
                    <a:p>
                      <a:pPr marL="0" indent="184150">
                        <a:tabLst/>
                      </a:pPr>
                      <a:r>
                        <a:rPr lang="en-GB" sz="1000" dirty="0">
                          <a:latin typeface="Arial" panose="020B0604020202020204" pitchFamily="34" charset="0"/>
                          <a:cs typeface="Arial" panose="020B0604020202020204" pitchFamily="34" charset="0"/>
                        </a:rPr>
                        <a:t>Xanthogranuloma</a:t>
                      </a:r>
                    </a:p>
                  </a:txBody>
                  <a:tcPr/>
                </a:tc>
                <a:tc>
                  <a:txBody>
                    <a:bodyPr/>
                    <a:lstStyle/>
                    <a:p>
                      <a:r>
                        <a:rPr lang="en-GB" sz="1000" dirty="0">
                          <a:latin typeface="Arial" panose="020B0604020202020204" pitchFamily="34" charset="0"/>
                          <a:cs typeface="Arial" panose="020B0604020202020204" pitchFamily="34" charset="0"/>
                        </a:rPr>
                        <a:t>2 (4)</a:t>
                      </a:r>
                    </a:p>
                  </a:txBody>
                  <a:tcPr/>
                </a:tc>
                <a:extLst>
                  <a:ext uri="{0D108BD9-81ED-4DB2-BD59-A6C34878D82A}">
                    <a16:rowId xmlns:a16="http://schemas.microsoft.com/office/drawing/2014/main" val="232108440"/>
                  </a:ext>
                </a:extLst>
              </a:tr>
              <a:tr h="0">
                <a:tc>
                  <a:txBody>
                    <a:bodyPr/>
                    <a:lstStyle/>
                    <a:p>
                      <a:pPr marL="0" indent="184150">
                        <a:tabLst/>
                      </a:pPr>
                      <a:r>
                        <a:rPr lang="en-GB" sz="1000" dirty="0">
                          <a:latin typeface="Arial" panose="020B0604020202020204" pitchFamily="34" charset="0"/>
                          <a:cs typeface="Arial" panose="020B0604020202020204" pitchFamily="34" charset="0"/>
                        </a:rPr>
                        <a:t>Carcinoid</a:t>
                      </a:r>
                    </a:p>
                  </a:txBody>
                  <a:tcPr/>
                </a:tc>
                <a:tc>
                  <a:txBody>
                    <a:bodyPr/>
                    <a:lstStyle/>
                    <a:p>
                      <a:r>
                        <a:rPr lang="en-GB" sz="1000" dirty="0">
                          <a:latin typeface="Arial" panose="020B0604020202020204" pitchFamily="34" charset="0"/>
                          <a:cs typeface="Arial" panose="020B0604020202020204" pitchFamily="34" charset="0"/>
                        </a:rPr>
                        <a:t>1 (2)</a:t>
                      </a:r>
                    </a:p>
                  </a:txBody>
                  <a:tcPr/>
                </a:tc>
                <a:extLst>
                  <a:ext uri="{0D108BD9-81ED-4DB2-BD59-A6C34878D82A}">
                    <a16:rowId xmlns:a16="http://schemas.microsoft.com/office/drawing/2014/main" val="3656489305"/>
                  </a:ext>
                </a:extLst>
              </a:tr>
              <a:tr h="0">
                <a:tc>
                  <a:txBody>
                    <a:bodyPr/>
                    <a:lstStyle/>
                    <a:p>
                      <a:pPr marL="0" indent="184150">
                        <a:tabLst/>
                      </a:pPr>
                      <a:r>
                        <a:rPr lang="en-GB" sz="1000" dirty="0">
                          <a:latin typeface="Arial" panose="020B0604020202020204" pitchFamily="34" charset="0"/>
                          <a:cs typeface="Arial" panose="020B0604020202020204" pitchFamily="34" charset="0"/>
                        </a:rPr>
                        <a:t>Ovarian</a:t>
                      </a:r>
                    </a:p>
                  </a:txBody>
                  <a:tcPr/>
                </a:tc>
                <a:tc>
                  <a:txBody>
                    <a:bodyPr/>
                    <a:lstStyle/>
                    <a:p>
                      <a:r>
                        <a:rPr lang="en-GB" sz="1000" dirty="0">
                          <a:latin typeface="Arial" panose="020B0604020202020204" pitchFamily="34" charset="0"/>
                          <a:cs typeface="Arial" panose="020B0604020202020204" pitchFamily="34" charset="0"/>
                        </a:rPr>
                        <a:t>1 (2)</a:t>
                      </a:r>
                    </a:p>
                  </a:txBody>
                  <a:tcPr/>
                </a:tc>
                <a:extLst>
                  <a:ext uri="{0D108BD9-81ED-4DB2-BD59-A6C34878D82A}">
                    <a16:rowId xmlns:a16="http://schemas.microsoft.com/office/drawing/2014/main" val="34708734"/>
                  </a:ext>
                </a:extLst>
              </a:tr>
              <a:tr h="0">
                <a:tc>
                  <a:txBody>
                    <a:bodyPr/>
                    <a:lstStyle/>
                    <a:p>
                      <a:pPr marL="0" indent="184150">
                        <a:tabLst/>
                      </a:pPr>
                      <a:r>
                        <a:rPr lang="en-GB" sz="1000" dirty="0">
                          <a:latin typeface="Arial" panose="020B0604020202020204" pitchFamily="34" charset="0"/>
                          <a:cs typeface="Arial" panose="020B0604020202020204" pitchFamily="34" charset="0"/>
                        </a:rPr>
                        <a:t>Pulmonary carcinosarcoma</a:t>
                      </a:r>
                    </a:p>
                  </a:txBody>
                  <a:tcPr/>
                </a:tc>
                <a:tc>
                  <a:txBody>
                    <a:bodyPr/>
                    <a:lstStyle/>
                    <a:p>
                      <a:r>
                        <a:rPr lang="en-GB" sz="1000" dirty="0">
                          <a:latin typeface="Arial" panose="020B0604020202020204" pitchFamily="34" charset="0"/>
                          <a:cs typeface="Arial" panose="020B0604020202020204" pitchFamily="34" charset="0"/>
                        </a:rPr>
                        <a:t>1 (2)</a:t>
                      </a:r>
                    </a:p>
                  </a:txBody>
                  <a:tcPr/>
                </a:tc>
                <a:extLst>
                  <a:ext uri="{0D108BD9-81ED-4DB2-BD59-A6C34878D82A}">
                    <a16:rowId xmlns:a16="http://schemas.microsoft.com/office/drawing/2014/main" val="2649280248"/>
                  </a:ext>
                </a:extLst>
              </a:tr>
              <a:tr h="0">
                <a:tc>
                  <a:txBody>
                    <a:bodyPr/>
                    <a:lstStyle/>
                    <a:p>
                      <a:pPr marL="0" indent="184150">
                        <a:tabLst/>
                      </a:pPr>
                      <a:r>
                        <a:rPr lang="en-GB" sz="1000" dirty="0">
                          <a:latin typeface="Arial" panose="020B0604020202020204" pitchFamily="34" charset="0"/>
                          <a:cs typeface="Arial" panose="020B0604020202020204" pitchFamily="34" charset="0"/>
                        </a:rPr>
                        <a:t>Rectal neuroendocrine</a:t>
                      </a:r>
                    </a:p>
                  </a:txBody>
                  <a:tcPr/>
                </a:tc>
                <a:tc>
                  <a:txBody>
                    <a:bodyPr/>
                    <a:lstStyle/>
                    <a:p>
                      <a:r>
                        <a:rPr lang="en-GB" sz="1000" dirty="0">
                          <a:latin typeface="Arial" panose="020B0604020202020204" pitchFamily="34" charset="0"/>
                          <a:cs typeface="Arial" panose="020B0604020202020204" pitchFamily="34" charset="0"/>
                        </a:rPr>
                        <a:t>1 (2)</a:t>
                      </a:r>
                    </a:p>
                  </a:txBody>
                  <a:tcPr/>
                </a:tc>
                <a:extLst>
                  <a:ext uri="{0D108BD9-81ED-4DB2-BD59-A6C34878D82A}">
                    <a16:rowId xmlns:a16="http://schemas.microsoft.com/office/drawing/2014/main" val="1162976835"/>
                  </a:ext>
                </a:extLst>
              </a:tr>
              <a:tr h="0">
                <a:tc>
                  <a:txBody>
                    <a:bodyPr/>
                    <a:lstStyle/>
                    <a:p>
                      <a:pPr marL="0" indent="184150">
                        <a:tabLst/>
                      </a:pPr>
                      <a:r>
                        <a:rPr lang="en-GB" sz="1000" dirty="0">
                          <a:latin typeface="Arial" panose="020B0604020202020204" pitchFamily="34" charset="0"/>
                          <a:cs typeface="Arial" panose="020B0604020202020204" pitchFamily="34" charset="0"/>
                        </a:rPr>
                        <a:t>Small intestine</a:t>
                      </a:r>
                    </a:p>
                  </a:txBody>
                  <a:tcPr/>
                </a:tc>
                <a:tc>
                  <a:txBody>
                    <a:bodyPr/>
                    <a:lstStyle/>
                    <a:p>
                      <a:r>
                        <a:rPr lang="en-GB" sz="1000" dirty="0">
                          <a:latin typeface="Arial" panose="020B0604020202020204" pitchFamily="34" charset="0"/>
                          <a:cs typeface="Arial" panose="020B0604020202020204" pitchFamily="34" charset="0"/>
                        </a:rPr>
                        <a:t>1 (2)</a:t>
                      </a:r>
                    </a:p>
                  </a:txBody>
                  <a:tcPr/>
                </a:tc>
                <a:extLst>
                  <a:ext uri="{0D108BD9-81ED-4DB2-BD59-A6C34878D82A}">
                    <a16:rowId xmlns:a16="http://schemas.microsoft.com/office/drawing/2014/main" val="1159080763"/>
                  </a:ext>
                </a:extLst>
              </a:tr>
            </a:tbl>
          </a:graphicData>
        </a:graphic>
      </p:graphicFrame>
      <p:sp>
        <p:nvSpPr>
          <p:cNvPr id="3" name="TextBox 2">
            <a:extLst>
              <a:ext uri="{FF2B5EF4-FFF2-40B4-BE49-F238E27FC236}">
                <a16:creationId xmlns:a16="http://schemas.microsoft.com/office/drawing/2014/main" id="{3D4056AA-B2B2-9159-6CA5-BD0597413C68}"/>
              </a:ext>
            </a:extLst>
          </p:cNvPr>
          <p:cNvSpPr txBox="1"/>
          <p:nvPr/>
        </p:nvSpPr>
        <p:spPr>
          <a:xfrm>
            <a:off x="6299478" y="5797550"/>
            <a:ext cx="2064989" cy="276999"/>
          </a:xfrm>
          <a:prstGeom prst="rect">
            <a:avLst/>
          </a:prstGeom>
          <a:noFill/>
        </p:spPr>
        <p:txBody>
          <a:bodyPr wrap="none" rtlCol="0">
            <a:spAutoFit/>
          </a:bodyPr>
          <a:lstStyle/>
          <a:p>
            <a:r>
              <a:rPr lang="en-GB" sz="1200" baseline="30000" dirty="0">
                <a:solidFill>
                  <a:srgbClr val="505050"/>
                </a:solidFill>
                <a:latin typeface="Arial" panose="020B0604020202020204" pitchFamily="34" charset="0"/>
                <a:ea typeface="Aileron" charset="0"/>
                <a:cs typeface="Arial" panose="020B0604020202020204" pitchFamily="34" charset="0"/>
              </a:rPr>
              <a:t>a</a:t>
            </a:r>
            <a:r>
              <a:rPr lang="en-GB" sz="1200" dirty="0">
                <a:solidFill>
                  <a:srgbClr val="505050"/>
                </a:solidFill>
                <a:latin typeface="Arial" panose="020B0604020202020204" pitchFamily="34" charset="0"/>
                <a:ea typeface="Aileron" charset="0"/>
                <a:cs typeface="Arial" panose="020B0604020202020204" pitchFamily="34" charset="0"/>
              </a:rPr>
              <a:t> excluding lung and thyroid</a:t>
            </a:r>
          </a:p>
        </p:txBody>
      </p:sp>
    </p:spTree>
    <p:extLst>
      <p:ext uri="{BB962C8B-B14F-4D97-AF65-F5344CB8AC3E}">
        <p14:creationId xmlns:p14="http://schemas.microsoft.com/office/powerpoint/2010/main" val="174735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p:txBody>
          <a:bodyPr/>
          <a:lstStyle/>
          <a:p>
            <a:r>
              <a:rPr lang="en-GB" dirty="0"/>
              <a:t>Precision oncology connect</a:t>
            </a:r>
            <a:br>
              <a:rPr lang="en-GB" dirty="0"/>
            </a:br>
            <a:br>
              <a:rPr lang="en-GB" dirty="0"/>
            </a:br>
            <a:r>
              <a:rPr lang="en-US" sz="4000" b="1" dirty="0"/>
              <a:t>Actionable fusions in solid </a:t>
            </a:r>
            <a:r>
              <a:rPr lang="en-GB" sz="4000" b="1" dirty="0"/>
              <a:t>tumours</a:t>
            </a:r>
            <a:endParaRPr lang="en-GB"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09600" y="4437112"/>
            <a:ext cx="10972800" cy="1655762"/>
          </a:xfrm>
        </p:spPr>
        <p:txBody>
          <a:bodyPr>
            <a:noAutofit/>
          </a:bodyPr>
          <a:lstStyle/>
          <a:p>
            <a:r>
              <a:rPr lang="en-GB" b="1" dirty="0"/>
              <a:t>Dr </a:t>
            </a:r>
            <a:r>
              <a:rPr lang="en-GB" altLang="es-ES" sz="3200" b="1" dirty="0"/>
              <a:t>Fernando Lopez-Rios, MD, PhD</a:t>
            </a:r>
          </a:p>
          <a:p>
            <a:pPr eaLnBrk="1" hangingPunct="1">
              <a:lnSpc>
                <a:spcPct val="100000"/>
              </a:lnSpc>
              <a:spcBef>
                <a:spcPts val="0"/>
              </a:spcBef>
              <a:spcAft>
                <a:spcPct val="0"/>
              </a:spcAft>
              <a:buClrTx/>
              <a:buFontTx/>
              <a:buNone/>
            </a:pPr>
            <a:r>
              <a:rPr lang="en-GB" altLang="es-ES" sz="2000" b="1" dirty="0"/>
              <a:t>Department of Pathology, Hospital Universitario 12 de Octubre, Madrid, Spain</a:t>
            </a:r>
          </a:p>
          <a:p>
            <a:r>
              <a:rPr lang="en-GB" sz="2400" b="1" dirty="0"/>
              <a:t>DECEMBER 2023</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8163705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34327" y="1268760"/>
            <a:ext cx="2631682" cy="400110"/>
          </a:xfrm>
          <a:prstGeom prst="rect">
            <a:avLst/>
          </a:prstGeom>
          <a:noFill/>
        </p:spPr>
        <p:txBody>
          <a:bodyPr wrap="none" lIns="0" rtlCol="0">
            <a:spAutoFit/>
          </a:bodyPr>
          <a:lstStyle/>
          <a:p>
            <a:pPr algn="ctr"/>
            <a:r>
              <a:rPr lang="en-GB" sz="2000" b="1" dirty="0">
                <a:solidFill>
                  <a:schemeClr val="accent1"/>
                </a:solidFill>
                <a:latin typeface="Arial" panose="020B0604020202020204" pitchFamily="34" charset="0"/>
                <a:ea typeface="Hiragino Kaku Gothic Std W8" charset="-128"/>
                <a:cs typeface="Arial" panose="020B0604020202020204" pitchFamily="34" charset="0"/>
              </a:rPr>
              <a:t>ARROW: pralsetinib</a:t>
            </a:r>
            <a:r>
              <a:rPr lang="en-GB" sz="2000" b="1" baseline="30000" dirty="0">
                <a:solidFill>
                  <a:schemeClr val="accent1"/>
                </a:solidFill>
                <a:latin typeface="Arial" panose="020B0604020202020204" pitchFamily="34" charset="0"/>
                <a:ea typeface="Hiragino Kaku Gothic Std W8" charset="-128"/>
                <a:cs typeface="Arial" panose="020B0604020202020204" pitchFamily="34" charset="0"/>
              </a:rPr>
              <a:t>1</a:t>
            </a:r>
          </a:p>
        </p:txBody>
      </p:sp>
      <p:sp>
        <p:nvSpPr>
          <p:cNvPr id="6" name="TextBox 5"/>
          <p:cNvSpPr txBox="1"/>
          <p:nvPr/>
        </p:nvSpPr>
        <p:spPr>
          <a:xfrm>
            <a:off x="6538443" y="1277380"/>
            <a:ext cx="3807645" cy="400110"/>
          </a:xfrm>
          <a:prstGeom prst="rect">
            <a:avLst/>
          </a:prstGeom>
          <a:noFill/>
        </p:spPr>
        <p:txBody>
          <a:bodyPr wrap="none" rtlCol="0">
            <a:spAutoFit/>
          </a:bodyPr>
          <a:lstStyle/>
          <a:p>
            <a:r>
              <a:rPr lang="en-GB" sz="2000" b="1" dirty="0">
                <a:solidFill>
                  <a:schemeClr val="accent1"/>
                </a:solidFill>
                <a:latin typeface="Arial" panose="020B0604020202020204" pitchFamily="34" charset="0"/>
                <a:ea typeface="Hiragino Kaku Gothic Std W8" charset="-128"/>
                <a:cs typeface="Arial" panose="020B0604020202020204" pitchFamily="34" charset="0"/>
              </a:rPr>
              <a:t>LIBRETTO-001: selpercatinib</a:t>
            </a:r>
            <a:r>
              <a:rPr lang="en-GB" sz="2000" b="1" baseline="30000" dirty="0">
                <a:solidFill>
                  <a:schemeClr val="accent1"/>
                </a:solidFill>
                <a:latin typeface="Arial" panose="020B0604020202020204" pitchFamily="34" charset="0"/>
                <a:ea typeface="Hiragino Kaku Gothic Std W8" charset="-128"/>
                <a:cs typeface="Arial" panose="020B0604020202020204" pitchFamily="34" charset="0"/>
              </a:rPr>
              <a:t>2</a:t>
            </a:r>
          </a:p>
        </p:txBody>
      </p:sp>
      <p:sp>
        <p:nvSpPr>
          <p:cNvPr id="250" name="ZoneTexte 249">
            <a:extLst>
              <a:ext uri="{FF2B5EF4-FFF2-40B4-BE49-F238E27FC236}">
                <a16:creationId xmlns:a16="http://schemas.microsoft.com/office/drawing/2014/main" id="{9117CC6C-2261-C648-B605-85AB206782E2}"/>
              </a:ext>
            </a:extLst>
          </p:cNvPr>
          <p:cNvSpPr txBox="1"/>
          <p:nvPr/>
        </p:nvSpPr>
        <p:spPr>
          <a:xfrm>
            <a:off x="407368" y="1700808"/>
            <a:ext cx="2798202"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Data cut-off: </a:t>
            </a:r>
            <a:r>
              <a:rPr lang="en-GB" b="1" dirty="0">
                <a:solidFill>
                  <a:schemeClr val="tx2"/>
                </a:solidFill>
                <a:latin typeface="Arial" panose="020B0604020202020204" pitchFamily="34" charset="0"/>
                <a:ea typeface="Aileron" charset="0"/>
                <a:cs typeface="Arial" panose="020B0604020202020204" pitchFamily="34" charset="0"/>
              </a:rPr>
              <a:t>18 Oct 2021</a:t>
            </a:r>
            <a:endParaRPr lang="en-GB" b="1" baseline="30000" dirty="0">
              <a:solidFill>
                <a:schemeClr val="tx2"/>
              </a:solidFill>
              <a:latin typeface="Arial" panose="020B0604020202020204" pitchFamily="34" charset="0"/>
              <a:ea typeface="Aileron" charset="0"/>
              <a:cs typeface="Arial" panose="020B0604020202020204" pitchFamily="34" charset="0"/>
            </a:endParaRPr>
          </a:p>
        </p:txBody>
      </p:sp>
      <p:sp>
        <p:nvSpPr>
          <p:cNvPr id="251" name="ZoneTexte 250">
            <a:extLst>
              <a:ext uri="{FF2B5EF4-FFF2-40B4-BE49-F238E27FC236}">
                <a16:creationId xmlns:a16="http://schemas.microsoft.com/office/drawing/2014/main" id="{BAA5C8CE-79DB-ED44-B3A0-D8C59AF4494C}"/>
              </a:ext>
            </a:extLst>
          </p:cNvPr>
          <p:cNvSpPr txBox="1"/>
          <p:nvPr/>
        </p:nvSpPr>
        <p:spPr>
          <a:xfrm>
            <a:off x="6096000" y="1700808"/>
            <a:ext cx="2836674"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Data cut-off: </a:t>
            </a:r>
            <a:r>
              <a:rPr lang="en-GB" b="1" dirty="0">
                <a:solidFill>
                  <a:schemeClr val="tx2"/>
                </a:solidFill>
                <a:latin typeface="Arial" panose="020B0604020202020204" pitchFamily="34" charset="0"/>
                <a:ea typeface="Aileron" charset="0"/>
                <a:cs typeface="Arial" panose="020B0604020202020204" pitchFamily="34" charset="0"/>
              </a:rPr>
              <a:t>24 Sep 2021</a:t>
            </a:r>
            <a:endParaRPr lang="en-GB" b="1" baseline="30000" dirty="0">
              <a:solidFill>
                <a:schemeClr val="tx2"/>
              </a:solidFill>
              <a:latin typeface="Arial" panose="020B0604020202020204" pitchFamily="34" charset="0"/>
              <a:ea typeface="Aileron" charset="0"/>
              <a:cs typeface="Arial" panose="020B0604020202020204" pitchFamily="34" charset="0"/>
            </a:endParaRPr>
          </a:p>
        </p:txBody>
      </p:sp>
      <p:sp>
        <p:nvSpPr>
          <p:cNvPr id="252" name="ZoneTexte 251">
            <a:extLst>
              <a:ext uri="{FF2B5EF4-FFF2-40B4-BE49-F238E27FC236}">
                <a16:creationId xmlns:a16="http://schemas.microsoft.com/office/drawing/2014/main" id="{74E78312-5B85-0A41-9DAB-2541B2780964}"/>
              </a:ext>
            </a:extLst>
          </p:cNvPr>
          <p:cNvSpPr txBox="1"/>
          <p:nvPr/>
        </p:nvSpPr>
        <p:spPr>
          <a:xfrm>
            <a:off x="6022044" y="5013176"/>
            <a:ext cx="6155868" cy="523220"/>
          </a:xfrm>
          <a:prstGeom prst="rect">
            <a:avLst/>
          </a:prstGeom>
          <a:noFill/>
        </p:spPr>
        <p:txBody>
          <a:bodyPr wrap="square" rtlCol="0">
            <a:spAutoFit/>
          </a:bodyPr>
          <a:lstStyle/>
          <a:p>
            <a:r>
              <a:rPr lang="en-GB" sz="1400" b="1" dirty="0">
                <a:solidFill>
                  <a:schemeClr val="accent1"/>
                </a:solidFill>
                <a:latin typeface="Arial" panose="020B0604020202020204" pitchFamily="34" charset="0"/>
                <a:ea typeface="Aileron" charset="0"/>
                <a:cs typeface="Arial" panose="020B0604020202020204" pitchFamily="34" charset="0"/>
              </a:rPr>
              <a:t>Objective responses with selpercatinib are seen in multiple </a:t>
            </a:r>
            <a:br>
              <a:rPr lang="en-GB" sz="1400" b="1" dirty="0">
                <a:solidFill>
                  <a:schemeClr val="accent1"/>
                </a:solidFill>
                <a:latin typeface="Arial" panose="020B0604020202020204" pitchFamily="34" charset="0"/>
                <a:ea typeface="Aileron" charset="0"/>
                <a:cs typeface="Arial" panose="020B0604020202020204" pitchFamily="34" charset="0"/>
              </a:rPr>
            </a:br>
            <a:r>
              <a:rPr lang="en-GB" sz="1400" b="1" dirty="0">
                <a:solidFill>
                  <a:schemeClr val="accent1"/>
                </a:solidFill>
                <a:latin typeface="Arial" panose="020B0604020202020204" pitchFamily="34" charset="0"/>
                <a:ea typeface="Aileron" charset="0"/>
                <a:cs typeface="Arial" panose="020B0604020202020204" pitchFamily="34" charset="0"/>
              </a:rPr>
              <a:t>tumour types and in most of the patients:</a:t>
            </a:r>
            <a:endParaRPr lang="en-GB" sz="1400" b="1" dirty="0">
              <a:solidFill>
                <a:schemeClr val="bg1"/>
              </a:solidFill>
              <a:latin typeface="Arial" panose="020B0604020202020204" pitchFamily="34" charset="0"/>
              <a:cs typeface="Arial" panose="020B0604020202020204" pitchFamily="34" charset="0"/>
            </a:endParaRPr>
          </a:p>
        </p:txBody>
      </p:sp>
      <p:sp>
        <p:nvSpPr>
          <p:cNvPr id="253" name="Rectangle 252">
            <a:extLst>
              <a:ext uri="{FF2B5EF4-FFF2-40B4-BE49-F238E27FC236}">
                <a16:creationId xmlns:a16="http://schemas.microsoft.com/office/drawing/2014/main" id="{81230043-01A3-224F-89CF-8D8CD6080D4F}"/>
              </a:ext>
            </a:extLst>
          </p:cNvPr>
          <p:cNvSpPr/>
          <p:nvPr/>
        </p:nvSpPr>
        <p:spPr>
          <a:xfrm>
            <a:off x="7392144" y="5533654"/>
            <a:ext cx="2833349"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43.9%, 95% CI: 28.5-60.3</a:t>
            </a:r>
            <a:endParaRPr lang="en-GB" sz="1600" dirty="0">
              <a:latin typeface="Arial" panose="020B0604020202020204" pitchFamily="34" charset="0"/>
              <a:cs typeface="Arial" panose="020B0604020202020204" pitchFamily="34" charset="0"/>
            </a:endParaRPr>
          </a:p>
        </p:txBody>
      </p:sp>
      <p:sp>
        <p:nvSpPr>
          <p:cNvPr id="254" name="Rectangle 253">
            <a:extLst>
              <a:ext uri="{FF2B5EF4-FFF2-40B4-BE49-F238E27FC236}">
                <a16:creationId xmlns:a16="http://schemas.microsoft.com/office/drawing/2014/main" id="{DFC6055F-4511-6841-9DF8-F09D903B824A}"/>
              </a:ext>
            </a:extLst>
          </p:cNvPr>
          <p:cNvSpPr/>
          <p:nvPr/>
        </p:nvSpPr>
        <p:spPr>
          <a:xfrm>
            <a:off x="1534460" y="5533654"/>
            <a:ext cx="2833350"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b="1" dirty="0">
                <a:solidFill>
                  <a:schemeClr val="bg1"/>
                </a:solidFill>
                <a:latin typeface="Arial" panose="020B0604020202020204" pitchFamily="34" charset="0"/>
                <a:ea typeface="Aileron" charset="0"/>
                <a:cs typeface="Arial" panose="020B0604020202020204" pitchFamily="34" charset="0"/>
              </a:rPr>
              <a:t>57%, 95% CI: 35-77</a:t>
            </a:r>
          </a:p>
        </p:txBody>
      </p:sp>
      <p:sp>
        <p:nvSpPr>
          <p:cNvPr id="255" name="ZoneTexte 254">
            <a:extLst>
              <a:ext uri="{FF2B5EF4-FFF2-40B4-BE49-F238E27FC236}">
                <a16:creationId xmlns:a16="http://schemas.microsoft.com/office/drawing/2014/main" id="{C40CBF18-690F-874E-A676-E375DDEC93BA}"/>
              </a:ext>
            </a:extLst>
          </p:cNvPr>
          <p:cNvSpPr txBox="1"/>
          <p:nvPr/>
        </p:nvSpPr>
        <p:spPr>
          <a:xfrm>
            <a:off x="619200" y="5013176"/>
            <a:ext cx="6155868" cy="523220"/>
          </a:xfrm>
          <a:prstGeom prst="rect">
            <a:avLst/>
          </a:prstGeom>
          <a:noFill/>
        </p:spPr>
        <p:txBody>
          <a:bodyPr wrap="square" lIns="0" rtlCol="0">
            <a:spAutoFit/>
          </a:bodyPr>
          <a:lstStyle/>
          <a:p>
            <a:r>
              <a:rPr lang="en-GB" sz="1400" b="1" dirty="0">
                <a:solidFill>
                  <a:schemeClr val="accent1"/>
                </a:solidFill>
                <a:latin typeface="Arial" panose="020B0604020202020204" pitchFamily="34" charset="0"/>
                <a:ea typeface="Aileron" charset="0"/>
                <a:cs typeface="Arial" panose="020B0604020202020204" pitchFamily="34" charset="0"/>
              </a:rPr>
              <a:t>Objective responses with pralsetinib are seen in </a:t>
            </a:r>
            <a:br>
              <a:rPr lang="en-GB" sz="1400" b="1" dirty="0">
                <a:solidFill>
                  <a:schemeClr val="accent1"/>
                </a:solidFill>
                <a:latin typeface="Arial" panose="020B0604020202020204" pitchFamily="34" charset="0"/>
                <a:ea typeface="Aileron" charset="0"/>
                <a:cs typeface="Arial" panose="020B0604020202020204" pitchFamily="34" charset="0"/>
              </a:rPr>
            </a:br>
            <a:r>
              <a:rPr lang="en-GB" sz="1400" b="1" dirty="0">
                <a:solidFill>
                  <a:schemeClr val="accent1"/>
                </a:solidFill>
                <a:latin typeface="Arial" panose="020B0604020202020204" pitchFamily="34" charset="0"/>
                <a:ea typeface="Aileron" charset="0"/>
                <a:cs typeface="Arial" panose="020B0604020202020204" pitchFamily="34" charset="0"/>
              </a:rPr>
              <a:t>multiple tumour types and in most of the patients:</a:t>
            </a:r>
          </a:p>
        </p:txBody>
      </p:sp>
      <p:cxnSp>
        <p:nvCxnSpPr>
          <p:cNvPr id="256" name="Connecteur droit 255">
            <a:extLst>
              <a:ext uri="{FF2B5EF4-FFF2-40B4-BE49-F238E27FC236}">
                <a16:creationId xmlns:a16="http://schemas.microsoft.com/office/drawing/2014/main" id="{C8406779-E40A-1945-A75A-45C1A7089E21}"/>
              </a:ext>
            </a:extLst>
          </p:cNvPr>
          <p:cNvCxnSpPr>
            <a:cxnSpLocks/>
          </p:cNvCxnSpPr>
          <p:nvPr/>
        </p:nvCxnSpPr>
        <p:spPr>
          <a:xfrm>
            <a:off x="5807968" y="1484784"/>
            <a:ext cx="0" cy="4313488"/>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6D2DE8B3-DBED-CD47-A052-1A93E193A59A}"/>
              </a:ext>
            </a:extLst>
          </p:cNvPr>
          <p:cNvSpPr>
            <a:spLocks noGrp="1"/>
          </p:cNvSpPr>
          <p:nvPr>
            <p:ph type="title"/>
          </p:nvPr>
        </p:nvSpPr>
        <p:spPr>
          <a:xfrm>
            <a:off x="619201" y="259200"/>
            <a:ext cx="10963199" cy="864000"/>
          </a:xfrm>
        </p:spPr>
        <p:txBody>
          <a:bodyPr>
            <a:normAutofit/>
          </a:bodyPr>
          <a:lstStyle/>
          <a:p>
            <a:r>
              <a:rPr lang="en-GB" dirty="0"/>
              <a:t>Initial Efficacy results of </a:t>
            </a:r>
            <a:r>
              <a:rPr lang="en-GB" i="1" dirty="0"/>
              <a:t>RET</a:t>
            </a:r>
            <a:r>
              <a:rPr lang="en-GB" dirty="0"/>
              <a:t> inhibitors:</a:t>
            </a:r>
            <a:br>
              <a:rPr lang="en-GB" dirty="0"/>
            </a:br>
            <a:r>
              <a:rPr lang="en-GB" dirty="0"/>
              <a:t>Responses by tumour type</a:t>
            </a:r>
          </a:p>
        </p:txBody>
      </p:sp>
      <p:sp>
        <p:nvSpPr>
          <p:cNvPr id="13" name="Slide Number Placeholder 12">
            <a:extLst>
              <a:ext uri="{FF2B5EF4-FFF2-40B4-BE49-F238E27FC236}">
                <a16:creationId xmlns:a16="http://schemas.microsoft.com/office/drawing/2014/main" id="{89252E41-916E-8B4A-AAE4-8E966C97FE1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sp>
        <p:nvSpPr>
          <p:cNvPr id="9" name="Content Placeholder 8">
            <a:extLst>
              <a:ext uri="{FF2B5EF4-FFF2-40B4-BE49-F238E27FC236}">
                <a16:creationId xmlns:a16="http://schemas.microsoft.com/office/drawing/2014/main" id="{9051E926-AB55-2346-B3A8-E7F994BBF894}"/>
              </a:ext>
            </a:extLst>
          </p:cNvPr>
          <p:cNvSpPr>
            <a:spLocks noGrp="1"/>
          </p:cNvSpPr>
          <p:nvPr>
            <p:ph sz="quarter" idx="15"/>
          </p:nvPr>
        </p:nvSpPr>
        <p:spPr>
          <a:xfrm>
            <a:off x="620183" y="6356351"/>
            <a:ext cx="10180339" cy="365125"/>
          </a:xfrm>
        </p:spPr>
        <p:txBody>
          <a:bodyPr anchor="b" anchorCtr="0"/>
          <a:lstStyle/>
          <a:p>
            <a:r>
              <a:rPr lang="en-GB" dirty="0"/>
              <a:t>CI, confidence interval; CR, complete response; PD, progressive disease; PR, partial response; RET, RET proto-oncogene; SCLC, small-cell lung cancer; </a:t>
            </a:r>
            <a:br>
              <a:rPr lang="en-GB" dirty="0"/>
            </a:br>
            <a:r>
              <a:rPr lang="en-GB" dirty="0"/>
              <a:t>SD, stable disease</a:t>
            </a:r>
          </a:p>
          <a:p>
            <a:pPr lvl="0"/>
            <a:r>
              <a:rPr lang="en-GB" dirty="0">
                <a:solidFill>
                  <a:schemeClr val="tx2"/>
                </a:solidFill>
                <a:sym typeface="Calibri"/>
              </a:rPr>
              <a:t>1. Subbiah V, et al. Nat Med. 2022;28:1640-1645; 2. Subbiah V, et al. Lancet Oncol. 2022;23:1261-1273</a:t>
            </a:r>
            <a:endParaRPr lang="en-GB" dirty="0">
              <a:solidFill>
                <a:schemeClr val="tx2"/>
              </a:solidFill>
              <a:sym typeface="Arial"/>
            </a:endParaRPr>
          </a:p>
        </p:txBody>
      </p:sp>
      <p:sp>
        <p:nvSpPr>
          <p:cNvPr id="14" name="Rectangle 13">
            <a:extLst>
              <a:ext uri="{FF2B5EF4-FFF2-40B4-BE49-F238E27FC236}">
                <a16:creationId xmlns:a16="http://schemas.microsoft.com/office/drawing/2014/main" id="{06260846-EFAF-F204-DD51-F5698EE07533}"/>
              </a:ext>
            </a:extLst>
          </p:cNvPr>
          <p:cNvSpPr/>
          <p:nvPr/>
        </p:nvSpPr>
        <p:spPr>
          <a:xfrm>
            <a:off x="4079776" y="-1107504"/>
            <a:ext cx="308700" cy="180146"/>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03B501F9-B876-AA4D-17B8-52B2DD189DB9}"/>
              </a:ext>
            </a:extLst>
          </p:cNvPr>
          <p:cNvPicPr>
            <a:picLocks noChangeAspect="1"/>
          </p:cNvPicPr>
          <p:nvPr/>
        </p:nvPicPr>
        <p:blipFill>
          <a:blip r:embed="rId2"/>
          <a:srcRect/>
          <a:stretch/>
        </p:blipFill>
        <p:spPr>
          <a:xfrm>
            <a:off x="911424" y="2297326"/>
            <a:ext cx="4423969" cy="2645846"/>
          </a:xfrm>
          <a:prstGeom prst="rect">
            <a:avLst/>
          </a:prstGeom>
        </p:spPr>
      </p:pic>
      <p:sp>
        <p:nvSpPr>
          <p:cNvPr id="8" name="TextBox 7">
            <a:extLst>
              <a:ext uri="{FF2B5EF4-FFF2-40B4-BE49-F238E27FC236}">
                <a16:creationId xmlns:a16="http://schemas.microsoft.com/office/drawing/2014/main" id="{9791AC4F-D290-E0B2-C324-A00E0E4C0702}"/>
              </a:ext>
            </a:extLst>
          </p:cNvPr>
          <p:cNvSpPr txBox="1"/>
          <p:nvPr/>
        </p:nvSpPr>
        <p:spPr>
          <a:xfrm rot="16200000">
            <a:off x="-698883" y="3599149"/>
            <a:ext cx="2232250" cy="307777"/>
          </a:xfrm>
          <a:prstGeom prst="rect">
            <a:avLst/>
          </a:prstGeom>
          <a:noFill/>
        </p:spPr>
        <p:txBody>
          <a:bodyPr wrap="square" lIns="0" tIns="0" rIns="0" bIns="0" rtlCol="0">
            <a:spAutoFit/>
          </a:bodyPr>
          <a:lstStyle/>
          <a:p>
            <a:pPr algn="ctr"/>
            <a:r>
              <a:rPr lang="en-GB" sz="1000" b="1" dirty="0">
                <a:solidFill>
                  <a:srgbClr val="505050"/>
                </a:solidFill>
                <a:latin typeface="Arial" panose="020B0604020202020204" pitchFamily="34" charset="0"/>
                <a:ea typeface="Aileron" charset="0"/>
                <a:cs typeface="Arial" panose="020B0604020202020204" pitchFamily="34" charset="0"/>
              </a:rPr>
              <a:t>Maximum change from baseline in </a:t>
            </a:r>
            <a:br>
              <a:rPr lang="en-GB" sz="1000" b="1" dirty="0">
                <a:solidFill>
                  <a:srgbClr val="505050"/>
                </a:solidFill>
                <a:latin typeface="Arial" panose="020B0604020202020204" pitchFamily="34" charset="0"/>
                <a:ea typeface="Aileron" charset="0"/>
                <a:cs typeface="Arial" panose="020B0604020202020204" pitchFamily="34" charset="0"/>
              </a:rPr>
            </a:br>
            <a:r>
              <a:rPr lang="en-GB" sz="1000" b="1" dirty="0">
                <a:solidFill>
                  <a:srgbClr val="505050"/>
                </a:solidFill>
                <a:latin typeface="Arial" panose="020B0604020202020204" pitchFamily="34" charset="0"/>
                <a:ea typeface="Aileron" charset="0"/>
                <a:cs typeface="Arial" panose="020B0604020202020204" pitchFamily="34" charset="0"/>
              </a:rPr>
              <a:t>target lesion size (%)</a:t>
            </a:r>
          </a:p>
        </p:txBody>
      </p:sp>
      <p:sp>
        <p:nvSpPr>
          <p:cNvPr id="19" name="TextBox 18">
            <a:extLst>
              <a:ext uri="{FF2B5EF4-FFF2-40B4-BE49-F238E27FC236}">
                <a16:creationId xmlns:a16="http://schemas.microsoft.com/office/drawing/2014/main" id="{045C6678-25AD-7123-F61D-DC120F98078A}"/>
              </a:ext>
            </a:extLst>
          </p:cNvPr>
          <p:cNvSpPr txBox="1"/>
          <p:nvPr/>
        </p:nvSpPr>
        <p:spPr>
          <a:xfrm>
            <a:off x="642690" y="2537098"/>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60</a:t>
            </a:r>
          </a:p>
        </p:txBody>
      </p:sp>
      <p:sp>
        <p:nvSpPr>
          <p:cNvPr id="20" name="TextBox 19">
            <a:extLst>
              <a:ext uri="{FF2B5EF4-FFF2-40B4-BE49-F238E27FC236}">
                <a16:creationId xmlns:a16="http://schemas.microsoft.com/office/drawing/2014/main" id="{57528620-BB25-7169-D6F5-9A78D148203B}"/>
              </a:ext>
            </a:extLst>
          </p:cNvPr>
          <p:cNvSpPr txBox="1"/>
          <p:nvPr/>
        </p:nvSpPr>
        <p:spPr>
          <a:xfrm>
            <a:off x="642690" y="2822848"/>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40</a:t>
            </a:r>
          </a:p>
        </p:txBody>
      </p:sp>
      <p:sp>
        <p:nvSpPr>
          <p:cNvPr id="21" name="TextBox 20">
            <a:extLst>
              <a:ext uri="{FF2B5EF4-FFF2-40B4-BE49-F238E27FC236}">
                <a16:creationId xmlns:a16="http://schemas.microsoft.com/office/drawing/2014/main" id="{D373AC6D-466D-B781-AEC8-70F4034DD5EB}"/>
              </a:ext>
            </a:extLst>
          </p:cNvPr>
          <p:cNvSpPr txBox="1"/>
          <p:nvPr/>
        </p:nvSpPr>
        <p:spPr>
          <a:xfrm>
            <a:off x="642690" y="3095898"/>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20</a:t>
            </a:r>
          </a:p>
        </p:txBody>
      </p:sp>
      <p:sp>
        <p:nvSpPr>
          <p:cNvPr id="22" name="TextBox 21">
            <a:extLst>
              <a:ext uri="{FF2B5EF4-FFF2-40B4-BE49-F238E27FC236}">
                <a16:creationId xmlns:a16="http://schemas.microsoft.com/office/drawing/2014/main" id="{FF09D367-BB5B-9D62-6F10-70866F6C8F3D}"/>
              </a:ext>
            </a:extLst>
          </p:cNvPr>
          <p:cNvSpPr txBox="1"/>
          <p:nvPr/>
        </p:nvSpPr>
        <p:spPr>
          <a:xfrm>
            <a:off x="642690" y="3391173"/>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0</a:t>
            </a:r>
          </a:p>
        </p:txBody>
      </p:sp>
      <p:sp>
        <p:nvSpPr>
          <p:cNvPr id="23" name="TextBox 22">
            <a:extLst>
              <a:ext uri="{FF2B5EF4-FFF2-40B4-BE49-F238E27FC236}">
                <a16:creationId xmlns:a16="http://schemas.microsoft.com/office/drawing/2014/main" id="{CC27B6AC-B98D-BAAE-8C19-BFABD276E574}"/>
              </a:ext>
            </a:extLst>
          </p:cNvPr>
          <p:cNvSpPr txBox="1"/>
          <p:nvPr/>
        </p:nvSpPr>
        <p:spPr>
          <a:xfrm>
            <a:off x="642690" y="3676923"/>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–20</a:t>
            </a:r>
          </a:p>
        </p:txBody>
      </p:sp>
      <p:sp>
        <p:nvSpPr>
          <p:cNvPr id="24" name="TextBox 23">
            <a:extLst>
              <a:ext uri="{FF2B5EF4-FFF2-40B4-BE49-F238E27FC236}">
                <a16:creationId xmlns:a16="http://schemas.microsoft.com/office/drawing/2014/main" id="{98D6D63B-6E87-1CF6-E6FB-A5BC1BCEDB2E}"/>
              </a:ext>
            </a:extLst>
          </p:cNvPr>
          <p:cNvSpPr txBox="1"/>
          <p:nvPr/>
        </p:nvSpPr>
        <p:spPr>
          <a:xfrm>
            <a:off x="642690" y="3975373"/>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–40</a:t>
            </a:r>
          </a:p>
        </p:txBody>
      </p:sp>
      <p:sp>
        <p:nvSpPr>
          <p:cNvPr id="25" name="TextBox 24">
            <a:extLst>
              <a:ext uri="{FF2B5EF4-FFF2-40B4-BE49-F238E27FC236}">
                <a16:creationId xmlns:a16="http://schemas.microsoft.com/office/drawing/2014/main" id="{E02C6699-5254-E022-352E-A279F258FDFC}"/>
              </a:ext>
            </a:extLst>
          </p:cNvPr>
          <p:cNvSpPr txBox="1"/>
          <p:nvPr/>
        </p:nvSpPr>
        <p:spPr>
          <a:xfrm>
            <a:off x="642690" y="4257948"/>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–60</a:t>
            </a:r>
          </a:p>
        </p:txBody>
      </p:sp>
      <p:sp>
        <p:nvSpPr>
          <p:cNvPr id="26" name="TextBox 25">
            <a:extLst>
              <a:ext uri="{FF2B5EF4-FFF2-40B4-BE49-F238E27FC236}">
                <a16:creationId xmlns:a16="http://schemas.microsoft.com/office/drawing/2014/main" id="{85A1798D-8D1C-D4B8-E271-9E43EFEA0F17}"/>
              </a:ext>
            </a:extLst>
          </p:cNvPr>
          <p:cNvSpPr txBox="1"/>
          <p:nvPr/>
        </p:nvSpPr>
        <p:spPr>
          <a:xfrm>
            <a:off x="642690" y="4534173"/>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–80</a:t>
            </a:r>
          </a:p>
        </p:txBody>
      </p:sp>
      <p:sp>
        <p:nvSpPr>
          <p:cNvPr id="27" name="TextBox 26">
            <a:extLst>
              <a:ext uri="{FF2B5EF4-FFF2-40B4-BE49-F238E27FC236}">
                <a16:creationId xmlns:a16="http://schemas.microsoft.com/office/drawing/2014/main" id="{29D914C3-1307-AC6C-4793-BFBD66575F4B}"/>
              </a:ext>
            </a:extLst>
          </p:cNvPr>
          <p:cNvSpPr txBox="1"/>
          <p:nvPr/>
        </p:nvSpPr>
        <p:spPr>
          <a:xfrm>
            <a:off x="551384" y="4810398"/>
            <a:ext cx="313067"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–100</a:t>
            </a:r>
          </a:p>
        </p:txBody>
      </p:sp>
      <p:sp>
        <p:nvSpPr>
          <p:cNvPr id="28" name="TextBox 27">
            <a:extLst>
              <a:ext uri="{FF2B5EF4-FFF2-40B4-BE49-F238E27FC236}">
                <a16:creationId xmlns:a16="http://schemas.microsoft.com/office/drawing/2014/main" id="{173226DE-AECE-D9A9-349D-037ABF112D90}"/>
              </a:ext>
            </a:extLst>
          </p:cNvPr>
          <p:cNvSpPr txBox="1"/>
          <p:nvPr/>
        </p:nvSpPr>
        <p:spPr>
          <a:xfrm>
            <a:off x="5258233" y="3831228"/>
            <a:ext cx="333711" cy="153888"/>
          </a:xfrm>
          <a:prstGeom prst="rect">
            <a:avLst/>
          </a:prstGeom>
          <a:noFill/>
        </p:spPr>
        <p:txBody>
          <a:bodyPr wrap="square" lIns="0" tIns="0" rIns="0" bIns="0" rtlCol="0">
            <a:spAutoFit/>
          </a:bodyPr>
          <a:lstStyle/>
          <a:p>
            <a:r>
              <a:rPr lang="en-GB" sz="1000" dirty="0">
                <a:solidFill>
                  <a:srgbClr val="505050"/>
                </a:solidFill>
                <a:latin typeface="Arial" panose="020B0604020202020204" pitchFamily="34" charset="0"/>
                <a:ea typeface="Aileron" charset="0"/>
                <a:cs typeface="Arial" panose="020B0604020202020204" pitchFamily="34" charset="0"/>
              </a:rPr>
              <a:t>–30%</a:t>
            </a:r>
          </a:p>
        </p:txBody>
      </p:sp>
      <p:sp>
        <p:nvSpPr>
          <p:cNvPr id="29" name="TextBox 28">
            <a:extLst>
              <a:ext uri="{FF2B5EF4-FFF2-40B4-BE49-F238E27FC236}">
                <a16:creationId xmlns:a16="http://schemas.microsoft.com/office/drawing/2014/main" id="{A5F1078F-C875-4B2E-A1EC-9495D4BF6279}"/>
              </a:ext>
            </a:extLst>
          </p:cNvPr>
          <p:cNvSpPr txBox="1"/>
          <p:nvPr/>
        </p:nvSpPr>
        <p:spPr>
          <a:xfrm>
            <a:off x="5258233" y="3117125"/>
            <a:ext cx="333711" cy="153888"/>
          </a:xfrm>
          <a:prstGeom prst="rect">
            <a:avLst/>
          </a:prstGeom>
          <a:noFill/>
        </p:spPr>
        <p:txBody>
          <a:bodyPr wrap="square" lIns="0" tIns="0" rIns="0" bIns="0" rtlCol="0">
            <a:spAutoFit/>
          </a:bodyPr>
          <a:lstStyle/>
          <a:p>
            <a:r>
              <a:rPr lang="en-GB" sz="1000" dirty="0">
                <a:solidFill>
                  <a:srgbClr val="505050"/>
                </a:solidFill>
                <a:latin typeface="Arial" panose="020B0604020202020204" pitchFamily="34" charset="0"/>
                <a:ea typeface="Aileron" charset="0"/>
                <a:cs typeface="Arial" panose="020B0604020202020204" pitchFamily="34" charset="0"/>
              </a:rPr>
              <a:t>+20%</a:t>
            </a:r>
          </a:p>
        </p:txBody>
      </p:sp>
      <p:sp>
        <p:nvSpPr>
          <p:cNvPr id="30" name="TextBox 29">
            <a:extLst>
              <a:ext uri="{FF2B5EF4-FFF2-40B4-BE49-F238E27FC236}">
                <a16:creationId xmlns:a16="http://schemas.microsoft.com/office/drawing/2014/main" id="{3F52D346-B532-12F6-86D0-D42DA8AD55A0}"/>
              </a:ext>
            </a:extLst>
          </p:cNvPr>
          <p:cNvSpPr txBox="1"/>
          <p:nvPr/>
        </p:nvSpPr>
        <p:spPr>
          <a:xfrm rot="16200000">
            <a:off x="4989748" y="3599150"/>
            <a:ext cx="2232250" cy="307777"/>
          </a:xfrm>
          <a:prstGeom prst="rect">
            <a:avLst/>
          </a:prstGeom>
          <a:noFill/>
        </p:spPr>
        <p:txBody>
          <a:bodyPr wrap="square" lIns="0" tIns="0" rIns="0" bIns="0" rtlCol="0">
            <a:spAutoFit/>
          </a:bodyPr>
          <a:lstStyle/>
          <a:p>
            <a:pPr algn="ctr"/>
            <a:r>
              <a:rPr lang="en-GB" sz="1000" b="1" dirty="0">
                <a:solidFill>
                  <a:srgbClr val="505050"/>
                </a:solidFill>
                <a:latin typeface="Arial" panose="020B0604020202020204" pitchFamily="34" charset="0"/>
                <a:ea typeface="Aileron" charset="0"/>
                <a:cs typeface="Arial" panose="020B0604020202020204" pitchFamily="34" charset="0"/>
              </a:rPr>
              <a:t>Percentage change from baseline</a:t>
            </a:r>
            <a:br>
              <a:rPr lang="en-GB" sz="1000" b="1" dirty="0">
                <a:solidFill>
                  <a:srgbClr val="505050"/>
                </a:solidFill>
                <a:latin typeface="Arial" panose="020B0604020202020204" pitchFamily="34" charset="0"/>
                <a:ea typeface="Aileron" charset="0"/>
                <a:cs typeface="Arial" panose="020B0604020202020204" pitchFamily="34" charset="0"/>
              </a:rPr>
            </a:br>
            <a:r>
              <a:rPr lang="en-GB" sz="1000" b="1" dirty="0">
                <a:solidFill>
                  <a:srgbClr val="505050"/>
                </a:solidFill>
                <a:latin typeface="Arial" panose="020B0604020202020204" pitchFamily="34" charset="0"/>
                <a:ea typeface="Aileron" charset="0"/>
                <a:cs typeface="Arial" panose="020B0604020202020204" pitchFamily="34" charset="0"/>
              </a:rPr>
              <a:t>in sum of diameters (%)</a:t>
            </a:r>
          </a:p>
        </p:txBody>
      </p:sp>
      <p:pic>
        <p:nvPicPr>
          <p:cNvPr id="37" name="Picture 36">
            <a:extLst>
              <a:ext uri="{FF2B5EF4-FFF2-40B4-BE49-F238E27FC236}">
                <a16:creationId xmlns:a16="http://schemas.microsoft.com/office/drawing/2014/main" id="{13E7245A-FEE3-2E4B-E729-7781E6945991}"/>
              </a:ext>
            </a:extLst>
          </p:cNvPr>
          <p:cNvPicPr>
            <a:picLocks noChangeAspect="1"/>
          </p:cNvPicPr>
          <p:nvPr/>
        </p:nvPicPr>
        <p:blipFill>
          <a:blip r:embed="rId3"/>
          <a:srcRect/>
          <a:stretch/>
        </p:blipFill>
        <p:spPr>
          <a:xfrm>
            <a:off x="6600056" y="2570512"/>
            <a:ext cx="5040560" cy="2113157"/>
          </a:xfrm>
          <a:prstGeom prst="rect">
            <a:avLst/>
          </a:prstGeom>
          <a:solidFill>
            <a:schemeClr val="bg1"/>
          </a:solidFill>
        </p:spPr>
      </p:pic>
      <p:sp>
        <p:nvSpPr>
          <p:cNvPr id="38" name="TextBox 37">
            <a:extLst>
              <a:ext uri="{FF2B5EF4-FFF2-40B4-BE49-F238E27FC236}">
                <a16:creationId xmlns:a16="http://schemas.microsoft.com/office/drawing/2014/main" id="{F86D66BC-9DAA-499C-F4E7-1B581380CCFD}"/>
              </a:ext>
            </a:extLst>
          </p:cNvPr>
          <p:cNvSpPr txBox="1"/>
          <p:nvPr/>
        </p:nvSpPr>
        <p:spPr>
          <a:xfrm>
            <a:off x="6333232" y="3284984"/>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25</a:t>
            </a:r>
          </a:p>
        </p:txBody>
      </p:sp>
      <p:sp>
        <p:nvSpPr>
          <p:cNvPr id="39" name="TextBox 38">
            <a:extLst>
              <a:ext uri="{FF2B5EF4-FFF2-40B4-BE49-F238E27FC236}">
                <a16:creationId xmlns:a16="http://schemas.microsoft.com/office/drawing/2014/main" id="{8F3BC4CC-38E8-6CDD-05B2-31080E266DDC}"/>
              </a:ext>
            </a:extLst>
          </p:cNvPr>
          <p:cNvSpPr txBox="1"/>
          <p:nvPr/>
        </p:nvSpPr>
        <p:spPr>
          <a:xfrm>
            <a:off x="6333232" y="3546241"/>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0</a:t>
            </a:r>
          </a:p>
        </p:txBody>
      </p:sp>
      <p:sp>
        <p:nvSpPr>
          <p:cNvPr id="40" name="TextBox 39">
            <a:extLst>
              <a:ext uri="{FF2B5EF4-FFF2-40B4-BE49-F238E27FC236}">
                <a16:creationId xmlns:a16="http://schemas.microsoft.com/office/drawing/2014/main" id="{F0D702C1-2B6D-45DD-8DAF-FC30690B141E}"/>
              </a:ext>
            </a:extLst>
          </p:cNvPr>
          <p:cNvSpPr txBox="1"/>
          <p:nvPr/>
        </p:nvSpPr>
        <p:spPr>
          <a:xfrm>
            <a:off x="6333232" y="3781372"/>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–25</a:t>
            </a:r>
          </a:p>
        </p:txBody>
      </p:sp>
      <p:sp>
        <p:nvSpPr>
          <p:cNvPr id="41" name="TextBox 40">
            <a:extLst>
              <a:ext uri="{FF2B5EF4-FFF2-40B4-BE49-F238E27FC236}">
                <a16:creationId xmlns:a16="http://schemas.microsoft.com/office/drawing/2014/main" id="{24D1916B-1FA2-65E1-3C7D-60DDB4ED2188}"/>
              </a:ext>
            </a:extLst>
          </p:cNvPr>
          <p:cNvSpPr txBox="1"/>
          <p:nvPr/>
        </p:nvSpPr>
        <p:spPr>
          <a:xfrm>
            <a:off x="6333232" y="4044897"/>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–50</a:t>
            </a:r>
          </a:p>
        </p:txBody>
      </p:sp>
      <p:sp>
        <p:nvSpPr>
          <p:cNvPr id="42" name="TextBox 41">
            <a:extLst>
              <a:ext uri="{FF2B5EF4-FFF2-40B4-BE49-F238E27FC236}">
                <a16:creationId xmlns:a16="http://schemas.microsoft.com/office/drawing/2014/main" id="{6CCBD199-2BBB-2A0B-07BC-005D509EEC08}"/>
              </a:ext>
            </a:extLst>
          </p:cNvPr>
          <p:cNvSpPr txBox="1"/>
          <p:nvPr/>
        </p:nvSpPr>
        <p:spPr>
          <a:xfrm>
            <a:off x="6333232" y="4286197"/>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–75</a:t>
            </a:r>
          </a:p>
        </p:txBody>
      </p:sp>
      <p:sp>
        <p:nvSpPr>
          <p:cNvPr id="43" name="TextBox 42">
            <a:extLst>
              <a:ext uri="{FF2B5EF4-FFF2-40B4-BE49-F238E27FC236}">
                <a16:creationId xmlns:a16="http://schemas.microsoft.com/office/drawing/2014/main" id="{DA470C9F-A8AB-2EFC-1166-8D440E34255A}"/>
              </a:ext>
            </a:extLst>
          </p:cNvPr>
          <p:cNvSpPr txBox="1"/>
          <p:nvPr/>
        </p:nvSpPr>
        <p:spPr>
          <a:xfrm>
            <a:off x="6240016" y="4552897"/>
            <a:ext cx="314977"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–100</a:t>
            </a:r>
          </a:p>
        </p:txBody>
      </p:sp>
      <p:sp>
        <p:nvSpPr>
          <p:cNvPr id="44" name="TextBox 43">
            <a:extLst>
              <a:ext uri="{FF2B5EF4-FFF2-40B4-BE49-F238E27FC236}">
                <a16:creationId xmlns:a16="http://schemas.microsoft.com/office/drawing/2014/main" id="{51055DC3-3EC5-5BCC-931F-12055410F4C2}"/>
              </a:ext>
            </a:extLst>
          </p:cNvPr>
          <p:cNvSpPr txBox="1"/>
          <p:nvPr/>
        </p:nvSpPr>
        <p:spPr>
          <a:xfrm>
            <a:off x="6333232" y="3024634"/>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50</a:t>
            </a:r>
          </a:p>
        </p:txBody>
      </p:sp>
      <p:sp>
        <p:nvSpPr>
          <p:cNvPr id="45" name="TextBox 44">
            <a:extLst>
              <a:ext uri="{FF2B5EF4-FFF2-40B4-BE49-F238E27FC236}">
                <a16:creationId xmlns:a16="http://schemas.microsoft.com/office/drawing/2014/main" id="{9C10089B-F782-4328-F9EE-B246F04D8878}"/>
              </a:ext>
            </a:extLst>
          </p:cNvPr>
          <p:cNvSpPr txBox="1"/>
          <p:nvPr/>
        </p:nvSpPr>
        <p:spPr>
          <a:xfrm>
            <a:off x="6333232" y="2776984"/>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75</a:t>
            </a:r>
          </a:p>
        </p:txBody>
      </p:sp>
      <p:sp>
        <p:nvSpPr>
          <p:cNvPr id="46" name="TextBox 45">
            <a:extLst>
              <a:ext uri="{FF2B5EF4-FFF2-40B4-BE49-F238E27FC236}">
                <a16:creationId xmlns:a16="http://schemas.microsoft.com/office/drawing/2014/main" id="{9009AA6C-D473-7A94-E868-46554B5AA893}"/>
              </a:ext>
            </a:extLst>
          </p:cNvPr>
          <p:cNvSpPr txBox="1"/>
          <p:nvPr/>
        </p:nvSpPr>
        <p:spPr>
          <a:xfrm>
            <a:off x="6333232" y="2526159"/>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charset="0"/>
                <a:cs typeface="Arial" panose="020B0604020202020204" pitchFamily="34" charset="0"/>
              </a:rPr>
              <a:t>100</a:t>
            </a:r>
          </a:p>
        </p:txBody>
      </p:sp>
    </p:spTree>
    <p:extLst>
      <p:ext uri="{BB962C8B-B14F-4D97-AF65-F5344CB8AC3E}">
        <p14:creationId xmlns:p14="http://schemas.microsoft.com/office/powerpoint/2010/main" val="111734704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D5B0D-1CAB-0784-C570-A9202151941C}"/>
              </a:ext>
            </a:extLst>
          </p:cNvPr>
          <p:cNvSpPr>
            <a:spLocks noGrp="1"/>
          </p:cNvSpPr>
          <p:nvPr>
            <p:ph type="title"/>
          </p:nvPr>
        </p:nvSpPr>
        <p:spPr>
          <a:xfrm>
            <a:off x="619201" y="259200"/>
            <a:ext cx="10963199" cy="864000"/>
          </a:xfrm>
        </p:spPr>
        <p:txBody>
          <a:bodyPr/>
          <a:lstStyle/>
          <a:p>
            <a:r>
              <a:rPr lang="en-GB" i="1" dirty="0"/>
              <a:t>FGFR</a:t>
            </a:r>
            <a:r>
              <a:rPr lang="en-GB" dirty="0"/>
              <a:t> fusions are common in a wide variety </a:t>
            </a:r>
            <a:br>
              <a:rPr lang="en-GB" dirty="0"/>
            </a:br>
            <a:r>
              <a:rPr lang="en-GB" dirty="0"/>
              <a:t>of cancers</a:t>
            </a:r>
          </a:p>
        </p:txBody>
      </p:sp>
      <p:sp>
        <p:nvSpPr>
          <p:cNvPr id="21" name="Content Placeholder 20">
            <a:extLst>
              <a:ext uri="{FF2B5EF4-FFF2-40B4-BE49-F238E27FC236}">
                <a16:creationId xmlns:a16="http://schemas.microsoft.com/office/drawing/2014/main" id="{7C9A67A2-CD68-342D-E24C-3EA8B28941F0}"/>
              </a:ext>
            </a:extLst>
          </p:cNvPr>
          <p:cNvSpPr>
            <a:spLocks noGrp="1"/>
          </p:cNvSpPr>
          <p:nvPr>
            <p:ph sz="quarter" idx="14"/>
          </p:nvPr>
        </p:nvSpPr>
        <p:spPr>
          <a:xfrm>
            <a:off x="7824192" y="1425575"/>
            <a:ext cx="3312368" cy="4525963"/>
          </a:xfrm>
        </p:spPr>
        <p:txBody>
          <a:bodyPr>
            <a:normAutofit/>
          </a:bodyPr>
          <a:lstStyle/>
          <a:p>
            <a:r>
              <a:rPr lang="en-GB" sz="1800" dirty="0"/>
              <a:t>4,853 solid tumours analysed on physician request by NGS</a:t>
            </a:r>
          </a:p>
          <a:p>
            <a:r>
              <a:rPr lang="en-GB" sz="1800" i="1" dirty="0"/>
              <a:t>FGFR</a:t>
            </a:r>
            <a:r>
              <a:rPr lang="en-GB" sz="1800" dirty="0"/>
              <a:t> aberrations were found in 7.1% of cancers [66% gene amplifications, 26% mutations, 8% rearrangements] </a:t>
            </a:r>
          </a:p>
          <a:p>
            <a:r>
              <a:rPr lang="en-GB" sz="1800" i="1" dirty="0"/>
              <a:t>FGFR</a:t>
            </a:r>
            <a:r>
              <a:rPr lang="en-GB" sz="1800" dirty="0"/>
              <a:t>1 was affected in 3.5% of 4,853 patients; </a:t>
            </a:r>
            <a:r>
              <a:rPr lang="en-GB" sz="1800" i="1" dirty="0"/>
              <a:t>FGFR</a:t>
            </a:r>
            <a:r>
              <a:rPr lang="en-GB" sz="1800" dirty="0"/>
              <a:t>2 in 1.5%; </a:t>
            </a:r>
            <a:r>
              <a:rPr lang="en-GB" sz="1800" i="1" dirty="0"/>
              <a:t>FGFR</a:t>
            </a:r>
            <a:r>
              <a:rPr lang="en-GB" sz="1800" dirty="0"/>
              <a:t>3 in 2.0%; and </a:t>
            </a:r>
            <a:r>
              <a:rPr lang="en-GB" sz="1800" i="1" dirty="0"/>
              <a:t>FGFR</a:t>
            </a:r>
            <a:r>
              <a:rPr lang="en-GB" sz="1800" dirty="0"/>
              <a:t>4 in 0.5%</a:t>
            </a:r>
          </a:p>
        </p:txBody>
      </p:sp>
      <p:sp>
        <p:nvSpPr>
          <p:cNvPr id="12" name="Content Placeholder 11">
            <a:extLst>
              <a:ext uri="{FF2B5EF4-FFF2-40B4-BE49-F238E27FC236}">
                <a16:creationId xmlns:a16="http://schemas.microsoft.com/office/drawing/2014/main" id="{9316D51D-F3B4-C477-7A00-2F679F80CA86}"/>
              </a:ext>
            </a:extLst>
          </p:cNvPr>
          <p:cNvSpPr>
            <a:spLocks noGrp="1"/>
          </p:cNvSpPr>
          <p:nvPr>
            <p:ph sz="quarter" idx="15"/>
          </p:nvPr>
        </p:nvSpPr>
        <p:spPr>
          <a:xfrm>
            <a:off x="620183" y="6356351"/>
            <a:ext cx="10180339" cy="365125"/>
          </a:xfrm>
        </p:spPr>
        <p:txBody>
          <a:bodyPr/>
          <a:lstStyle/>
          <a:p>
            <a:pPr lvl="0"/>
            <a:r>
              <a:rPr lang="en-GB" dirty="0">
                <a:solidFill>
                  <a:schemeClr val="tx2"/>
                </a:solidFill>
              </a:rPr>
              <a:t>FGFR(1/2/3/4), fibroblast growth factor receptor (1/2/3/4); NGS, next-generation sequencing</a:t>
            </a:r>
            <a:endParaRPr lang="en-GB" altLang="es-ES" dirty="0">
              <a:solidFill>
                <a:schemeClr val="tx2"/>
              </a:solidFill>
            </a:endParaRPr>
          </a:p>
          <a:p>
            <a:pPr lvl="0"/>
            <a:r>
              <a:rPr lang="en-GB" altLang="es-ES" dirty="0">
                <a:solidFill>
                  <a:schemeClr val="tx2"/>
                </a:solidFill>
              </a:rPr>
              <a:t>Helsten T, et al. </a:t>
            </a:r>
            <a:r>
              <a:rPr lang="en-GB" dirty="0">
                <a:solidFill>
                  <a:schemeClr val="tx2"/>
                </a:solidFill>
              </a:rPr>
              <a:t>Clin Cancer Res. 2016;22:259-267</a:t>
            </a:r>
            <a:endParaRPr lang="en-GB" altLang="es-ES" dirty="0">
              <a:solidFill>
                <a:schemeClr val="tx2"/>
              </a:solidFill>
            </a:endParaRPr>
          </a:p>
        </p:txBody>
      </p:sp>
      <p:sp>
        <p:nvSpPr>
          <p:cNvPr id="25" name="TextBox 24">
            <a:extLst>
              <a:ext uri="{FF2B5EF4-FFF2-40B4-BE49-F238E27FC236}">
                <a16:creationId xmlns:a16="http://schemas.microsoft.com/office/drawing/2014/main" id="{24A8A2E4-5569-A825-3AF8-78C470CA3293}"/>
              </a:ext>
            </a:extLst>
          </p:cNvPr>
          <p:cNvSpPr txBox="1"/>
          <p:nvPr/>
        </p:nvSpPr>
        <p:spPr>
          <a:xfrm>
            <a:off x="499289" y="1527031"/>
            <a:ext cx="2284343" cy="3623043"/>
          </a:xfrm>
          <a:prstGeom prst="rect">
            <a:avLst/>
          </a:prstGeom>
          <a:solidFill>
            <a:schemeClr val="bg1"/>
          </a:solidFill>
        </p:spPr>
        <p:txBody>
          <a:bodyPr wrap="none" lIns="0" tIns="0" rIns="0" bIns="0" rtlCol="0">
            <a:spAutoFit/>
          </a:bodyPr>
          <a:lstStyle/>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Urothelial carcinoma</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Breast carcinoma</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Endometrial adenocarcinoma</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Ovarian carcinoma</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Carcinoma unknown primary</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Glioma</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Cholangiocarcinoma</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Gastric adenocarcinoma</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Non-small cell lung carcinoma</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Pancreatic exocrine carcinoma</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Colorectal carcinoma</a:t>
            </a:r>
          </a:p>
          <a:p>
            <a:pPr algn="r">
              <a:lnSpc>
                <a:spcPct val="107000"/>
              </a:lnSpc>
            </a:pPr>
            <a:r>
              <a:rPr lang="en-GB" sz="1300" dirty="0">
                <a:solidFill>
                  <a:srgbClr val="505050"/>
                </a:solidFill>
                <a:latin typeface="Arial" panose="020B0604020202020204" pitchFamily="34" charset="0"/>
                <a:cs typeface="Arial" panose="020B0604020202020204" pitchFamily="34" charset="0"/>
              </a:rPr>
              <a:t>Renal cell carcinoma</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Neuroendocrine carcinoma</a:t>
            </a:r>
          </a:p>
          <a:p>
            <a:pPr algn="r">
              <a:lnSpc>
                <a:spcPct val="107000"/>
              </a:lnSpc>
            </a:pPr>
            <a:r>
              <a:rPr lang="en-GB" sz="1300" spc="-10" dirty="0">
                <a:solidFill>
                  <a:srgbClr val="505050"/>
                </a:solidFill>
                <a:latin typeface="Arial" panose="020B0604020202020204" pitchFamily="34" charset="0"/>
                <a:ea typeface="Aileron" charset="0"/>
                <a:cs typeface="Arial" panose="020B0604020202020204" pitchFamily="34" charset="0"/>
              </a:rPr>
              <a:t>Head and neck (squamous)</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Melanoma</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Leiomyosarcoma</a:t>
            </a:r>
          </a:p>
          <a:p>
            <a:pPr algn="r">
              <a:lnSpc>
                <a:spcPct val="107000"/>
              </a:lnSpc>
            </a:pPr>
            <a:r>
              <a:rPr lang="en-GB" sz="1300" dirty="0">
                <a:solidFill>
                  <a:srgbClr val="505050"/>
                </a:solidFill>
                <a:latin typeface="Arial" panose="020B0604020202020204" pitchFamily="34" charset="0"/>
                <a:ea typeface="Aileron" charset="0"/>
                <a:cs typeface="Arial" panose="020B0604020202020204" pitchFamily="34" charset="0"/>
              </a:rPr>
              <a:t>Sarcoma (all)</a:t>
            </a:r>
          </a:p>
        </p:txBody>
      </p:sp>
      <p:pic>
        <p:nvPicPr>
          <p:cNvPr id="27" name="Picture 26" descr="A screen shot of a graph&#10;&#10;Description automatically generated">
            <a:extLst>
              <a:ext uri="{FF2B5EF4-FFF2-40B4-BE49-F238E27FC236}">
                <a16:creationId xmlns:a16="http://schemas.microsoft.com/office/drawing/2014/main" id="{17FCDE06-ECF9-EC4A-C5B3-D5FD0931944C}"/>
              </a:ext>
            </a:extLst>
          </p:cNvPr>
          <p:cNvPicPr>
            <a:picLocks noChangeAspect="1"/>
          </p:cNvPicPr>
          <p:nvPr/>
        </p:nvPicPr>
        <p:blipFill rotWithShape="1">
          <a:blip r:embed="rId2"/>
          <a:srcRect l="27877" r="-522"/>
          <a:stretch/>
        </p:blipFill>
        <p:spPr>
          <a:xfrm>
            <a:off x="2694562" y="1484784"/>
            <a:ext cx="4834647" cy="4681130"/>
          </a:xfrm>
          <a:prstGeom prst="rect">
            <a:avLst/>
          </a:prstGeom>
        </p:spPr>
      </p:pic>
      <p:sp>
        <p:nvSpPr>
          <p:cNvPr id="29" name="TextBox 28">
            <a:extLst>
              <a:ext uri="{FF2B5EF4-FFF2-40B4-BE49-F238E27FC236}">
                <a16:creationId xmlns:a16="http://schemas.microsoft.com/office/drawing/2014/main" id="{54260CF8-4BDC-5F40-AFE2-72A32DABAD60}"/>
              </a:ext>
            </a:extLst>
          </p:cNvPr>
          <p:cNvSpPr txBox="1"/>
          <p:nvPr/>
        </p:nvSpPr>
        <p:spPr>
          <a:xfrm>
            <a:off x="3647728" y="5373216"/>
            <a:ext cx="3007554" cy="276999"/>
          </a:xfrm>
          <a:prstGeom prst="rect">
            <a:avLst/>
          </a:prstGeom>
          <a:noFill/>
        </p:spPr>
        <p:txBody>
          <a:bodyPr wrap="square" rtlCol="0">
            <a:spAutoFit/>
          </a:bodyPr>
          <a:lstStyle/>
          <a:p>
            <a:pPr algn="ctr"/>
            <a:r>
              <a:rPr lang="en-GB" sz="1200" b="1" dirty="0">
                <a:solidFill>
                  <a:srgbClr val="505050"/>
                </a:solidFill>
                <a:latin typeface="Arial" panose="020B0604020202020204" pitchFamily="34" charset="0"/>
                <a:ea typeface="Aileron" charset="0"/>
                <a:cs typeface="Arial" panose="020B0604020202020204" pitchFamily="34" charset="0"/>
              </a:rPr>
              <a:t>Percentage of tumours with aberration</a:t>
            </a:r>
          </a:p>
        </p:txBody>
      </p:sp>
      <p:sp>
        <p:nvSpPr>
          <p:cNvPr id="30" name="TextBox 29">
            <a:extLst>
              <a:ext uri="{FF2B5EF4-FFF2-40B4-BE49-F238E27FC236}">
                <a16:creationId xmlns:a16="http://schemas.microsoft.com/office/drawing/2014/main" id="{BC31012F-F921-27F8-201B-2D3A02F7CABC}"/>
              </a:ext>
            </a:extLst>
          </p:cNvPr>
          <p:cNvSpPr txBox="1"/>
          <p:nvPr/>
        </p:nvSpPr>
        <p:spPr>
          <a:xfrm>
            <a:off x="7294234" y="5220000"/>
            <a:ext cx="169918"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34</a:t>
            </a:r>
          </a:p>
        </p:txBody>
      </p:sp>
      <p:sp>
        <p:nvSpPr>
          <p:cNvPr id="31" name="TextBox 30">
            <a:extLst>
              <a:ext uri="{FF2B5EF4-FFF2-40B4-BE49-F238E27FC236}">
                <a16:creationId xmlns:a16="http://schemas.microsoft.com/office/drawing/2014/main" id="{B49205E2-A3AC-6E36-B558-6285CE859A24}"/>
              </a:ext>
            </a:extLst>
          </p:cNvPr>
          <p:cNvSpPr txBox="1"/>
          <p:nvPr/>
        </p:nvSpPr>
        <p:spPr>
          <a:xfrm>
            <a:off x="7027534" y="5220000"/>
            <a:ext cx="169918"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32</a:t>
            </a:r>
          </a:p>
        </p:txBody>
      </p:sp>
      <p:sp>
        <p:nvSpPr>
          <p:cNvPr id="32" name="TextBox 31">
            <a:extLst>
              <a:ext uri="{FF2B5EF4-FFF2-40B4-BE49-F238E27FC236}">
                <a16:creationId xmlns:a16="http://schemas.microsoft.com/office/drawing/2014/main" id="{6DE3492A-7FE5-7B02-B942-C592303122B8}"/>
              </a:ext>
            </a:extLst>
          </p:cNvPr>
          <p:cNvSpPr txBox="1"/>
          <p:nvPr/>
        </p:nvSpPr>
        <p:spPr>
          <a:xfrm>
            <a:off x="6773534" y="5220000"/>
            <a:ext cx="169918"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30</a:t>
            </a:r>
          </a:p>
        </p:txBody>
      </p:sp>
      <p:sp>
        <p:nvSpPr>
          <p:cNvPr id="33" name="TextBox 32">
            <a:extLst>
              <a:ext uri="{FF2B5EF4-FFF2-40B4-BE49-F238E27FC236}">
                <a16:creationId xmlns:a16="http://schemas.microsoft.com/office/drawing/2014/main" id="{F758000E-9B0A-3C35-7CF9-30B6DA6B8AD3}"/>
              </a:ext>
            </a:extLst>
          </p:cNvPr>
          <p:cNvSpPr txBox="1"/>
          <p:nvPr/>
        </p:nvSpPr>
        <p:spPr>
          <a:xfrm>
            <a:off x="6503659" y="5220000"/>
            <a:ext cx="169918"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28</a:t>
            </a:r>
          </a:p>
        </p:txBody>
      </p:sp>
      <p:sp>
        <p:nvSpPr>
          <p:cNvPr id="34" name="TextBox 33">
            <a:extLst>
              <a:ext uri="{FF2B5EF4-FFF2-40B4-BE49-F238E27FC236}">
                <a16:creationId xmlns:a16="http://schemas.microsoft.com/office/drawing/2014/main" id="{6F94CB4D-CB9F-D79F-E0C2-7EDB23E01562}"/>
              </a:ext>
            </a:extLst>
          </p:cNvPr>
          <p:cNvSpPr txBox="1"/>
          <p:nvPr/>
        </p:nvSpPr>
        <p:spPr>
          <a:xfrm>
            <a:off x="6240134" y="5220000"/>
            <a:ext cx="169918"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26</a:t>
            </a:r>
          </a:p>
        </p:txBody>
      </p:sp>
      <p:sp>
        <p:nvSpPr>
          <p:cNvPr id="35" name="TextBox 34">
            <a:extLst>
              <a:ext uri="{FF2B5EF4-FFF2-40B4-BE49-F238E27FC236}">
                <a16:creationId xmlns:a16="http://schemas.microsoft.com/office/drawing/2014/main" id="{D4809D46-9605-4308-0CB9-E131FB781A03}"/>
              </a:ext>
            </a:extLst>
          </p:cNvPr>
          <p:cNvSpPr txBox="1"/>
          <p:nvPr/>
        </p:nvSpPr>
        <p:spPr>
          <a:xfrm>
            <a:off x="5973434" y="5220000"/>
            <a:ext cx="169918"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24</a:t>
            </a:r>
          </a:p>
        </p:txBody>
      </p:sp>
      <p:sp>
        <p:nvSpPr>
          <p:cNvPr id="36" name="TextBox 35">
            <a:extLst>
              <a:ext uri="{FF2B5EF4-FFF2-40B4-BE49-F238E27FC236}">
                <a16:creationId xmlns:a16="http://schemas.microsoft.com/office/drawing/2014/main" id="{49E2E3E0-7EC1-6DBF-21C9-4A260589D32F}"/>
              </a:ext>
            </a:extLst>
          </p:cNvPr>
          <p:cNvSpPr txBox="1"/>
          <p:nvPr/>
        </p:nvSpPr>
        <p:spPr>
          <a:xfrm>
            <a:off x="5719434" y="5220000"/>
            <a:ext cx="169918"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22</a:t>
            </a:r>
          </a:p>
        </p:txBody>
      </p:sp>
      <p:sp>
        <p:nvSpPr>
          <p:cNvPr id="37" name="TextBox 36">
            <a:extLst>
              <a:ext uri="{FF2B5EF4-FFF2-40B4-BE49-F238E27FC236}">
                <a16:creationId xmlns:a16="http://schemas.microsoft.com/office/drawing/2014/main" id="{02C5B07F-1985-134B-61C4-EDED5058E0C8}"/>
              </a:ext>
            </a:extLst>
          </p:cNvPr>
          <p:cNvSpPr txBox="1"/>
          <p:nvPr/>
        </p:nvSpPr>
        <p:spPr>
          <a:xfrm>
            <a:off x="5449559" y="5220000"/>
            <a:ext cx="169918"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20</a:t>
            </a:r>
          </a:p>
        </p:txBody>
      </p:sp>
      <p:sp>
        <p:nvSpPr>
          <p:cNvPr id="38" name="TextBox 37">
            <a:extLst>
              <a:ext uri="{FF2B5EF4-FFF2-40B4-BE49-F238E27FC236}">
                <a16:creationId xmlns:a16="http://schemas.microsoft.com/office/drawing/2014/main" id="{FC54083A-D775-EC14-6E59-93727E9191D7}"/>
              </a:ext>
            </a:extLst>
          </p:cNvPr>
          <p:cNvSpPr txBox="1"/>
          <p:nvPr/>
        </p:nvSpPr>
        <p:spPr>
          <a:xfrm>
            <a:off x="5186034" y="5220000"/>
            <a:ext cx="169918"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18</a:t>
            </a:r>
          </a:p>
        </p:txBody>
      </p:sp>
      <p:sp>
        <p:nvSpPr>
          <p:cNvPr id="39" name="TextBox 38">
            <a:extLst>
              <a:ext uri="{FF2B5EF4-FFF2-40B4-BE49-F238E27FC236}">
                <a16:creationId xmlns:a16="http://schemas.microsoft.com/office/drawing/2014/main" id="{DF631DD5-BE8A-A0B0-AA17-57EDE2475BFC}"/>
              </a:ext>
            </a:extLst>
          </p:cNvPr>
          <p:cNvSpPr txBox="1"/>
          <p:nvPr/>
        </p:nvSpPr>
        <p:spPr>
          <a:xfrm>
            <a:off x="4919334" y="5220000"/>
            <a:ext cx="169918"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16</a:t>
            </a:r>
          </a:p>
        </p:txBody>
      </p:sp>
      <p:sp>
        <p:nvSpPr>
          <p:cNvPr id="40" name="TextBox 39">
            <a:extLst>
              <a:ext uri="{FF2B5EF4-FFF2-40B4-BE49-F238E27FC236}">
                <a16:creationId xmlns:a16="http://schemas.microsoft.com/office/drawing/2014/main" id="{6D57B082-7C52-DEC7-F1A2-86CFCC2EF915}"/>
              </a:ext>
            </a:extLst>
          </p:cNvPr>
          <p:cNvSpPr txBox="1"/>
          <p:nvPr/>
        </p:nvSpPr>
        <p:spPr>
          <a:xfrm>
            <a:off x="4658984" y="5220000"/>
            <a:ext cx="169918"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14</a:t>
            </a:r>
          </a:p>
        </p:txBody>
      </p:sp>
      <p:sp>
        <p:nvSpPr>
          <p:cNvPr id="41" name="TextBox 40">
            <a:extLst>
              <a:ext uri="{FF2B5EF4-FFF2-40B4-BE49-F238E27FC236}">
                <a16:creationId xmlns:a16="http://schemas.microsoft.com/office/drawing/2014/main" id="{8192B6F6-6105-B878-DEC8-82831159449E}"/>
              </a:ext>
            </a:extLst>
          </p:cNvPr>
          <p:cNvSpPr txBox="1"/>
          <p:nvPr/>
        </p:nvSpPr>
        <p:spPr>
          <a:xfrm>
            <a:off x="4382759" y="5220000"/>
            <a:ext cx="169918"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12</a:t>
            </a:r>
          </a:p>
        </p:txBody>
      </p:sp>
      <p:sp>
        <p:nvSpPr>
          <p:cNvPr id="42" name="TextBox 41">
            <a:extLst>
              <a:ext uri="{FF2B5EF4-FFF2-40B4-BE49-F238E27FC236}">
                <a16:creationId xmlns:a16="http://schemas.microsoft.com/office/drawing/2014/main" id="{C1103CB5-DE51-28F1-DFF5-11060DAC970D}"/>
              </a:ext>
            </a:extLst>
          </p:cNvPr>
          <p:cNvSpPr txBox="1"/>
          <p:nvPr/>
        </p:nvSpPr>
        <p:spPr>
          <a:xfrm>
            <a:off x="4116059" y="5220000"/>
            <a:ext cx="169918"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10</a:t>
            </a:r>
          </a:p>
        </p:txBody>
      </p:sp>
      <p:sp>
        <p:nvSpPr>
          <p:cNvPr id="43" name="TextBox 42">
            <a:extLst>
              <a:ext uri="{FF2B5EF4-FFF2-40B4-BE49-F238E27FC236}">
                <a16:creationId xmlns:a16="http://schemas.microsoft.com/office/drawing/2014/main" id="{1A14E380-4B83-D9C0-A7D0-A8C1D2B46FB0}"/>
              </a:ext>
            </a:extLst>
          </p:cNvPr>
          <p:cNvSpPr txBox="1"/>
          <p:nvPr/>
        </p:nvSpPr>
        <p:spPr>
          <a:xfrm>
            <a:off x="2847263" y="5220000"/>
            <a:ext cx="84959"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0</a:t>
            </a:r>
          </a:p>
        </p:txBody>
      </p:sp>
      <p:sp>
        <p:nvSpPr>
          <p:cNvPr id="44" name="TextBox 43">
            <a:extLst>
              <a:ext uri="{FF2B5EF4-FFF2-40B4-BE49-F238E27FC236}">
                <a16:creationId xmlns:a16="http://schemas.microsoft.com/office/drawing/2014/main" id="{88E26E2F-E2E3-8AC9-FA15-2F9873C4A158}"/>
              </a:ext>
            </a:extLst>
          </p:cNvPr>
          <p:cNvSpPr txBox="1"/>
          <p:nvPr/>
        </p:nvSpPr>
        <p:spPr>
          <a:xfrm>
            <a:off x="3104438" y="5220000"/>
            <a:ext cx="84959"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2</a:t>
            </a:r>
          </a:p>
        </p:txBody>
      </p:sp>
      <p:sp>
        <p:nvSpPr>
          <p:cNvPr id="45" name="TextBox 44">
            <a:extLst>
              <a:ext uri="{FF2B5EF4-FFF2-40B4-BE49-F238E27FC236}">
                <a16:creationId xmlns:a16="http://schemas.microsoft.com/office/drawing/2014/main" id="{5663EAD1-6C79-ABAF-F7F2-4F3874234104}"/>
              </a:ext>
            </a:extLst>
          </p:cNvPr>
          <p:cNvSpPr txBox="1"/>
          <p:nvPr/>
        </p:nvSpPr>
        <p:spPr>
          <a:xfrm>
            <a:off x="3367963" y="5220000"/>
            <a:ext cx="84959"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4</a:t>
            </a:r>
          </a:p>
        </p:txBody>
      </p:sp>
      <p:sp>
        <p:nvSpPr>
          <p:cNvPr id="46" name="TextBox 45">
            <a:extLst>
              <a:ext uri="{FF2B5EF4-FFF2-40B4-BE49-F238E27FC236}">
                <a16:creationId xmlns:a16="http://schemas.microsoft.com/office/drawing/2014/main" id="{1980EA7E-8AC9-3CA7-4846-29F602B91224}"/>
              </a:ext>
            </a:extLst>
          </p:cNvPr>
          <p:cNvSpPr txBox="1"/>
          <p:nvPr/>
        </p:nvSpPr>
        <p:spPr>
          <a:xfrm>
            <a:off x="3631488" y="5220000"/>
            <a:ext cx="84959"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6</a:t>
            </a:r>
          </a:p>
        </p:txBody>
      </p:sp>
      <p:sp>
        <p:nvSpPr>
          <p:cNvPr id="47" name="TextBox 46">
            <a:extLst>
              <a:ext uri="{FF2B5EF4-FFF2-40B4-BE49-F238E27FC236}">
                <a16:creationId xmlns:a16="http://schemas.microsoft.com/office/drawing/2014/main" id="{B464FB65-273A-D045-74E8-C54F3CFBFD9D}"/>
              </a:ext>
            </a:extLst>
          </p:cNvPr>
          <p:cNvSpPr txBox="1"/>
          <p:nvPr/>
        </p:nvSpPr>
        <p:spPr>
          <a:xfrm>
            <a:off x="3901363" y="5220000"/>
            <a:ext cx="84959" cy="184666"/>
          </a:xfrm>
          <a:prstGeom prst="rect">
            <a:avLst/>
          </a:prstGeom>
          <a:noFill/>
        </p:spPr>
        <p:txBody>
          <a:bodyPr wrap="none" lIns="0" tIns="0" rIns="0" bIns="0" rtlCol="0">
            <a:spAutoFit/>
          </a:bodyPr>
          <a:lstStyle/>
          <a:p>
            <a:pPr algn="ctr"/>
            <a:r>
              <a:rPr lang="en-GB" sz="1200" dirty="0">
                <a:solidFill>
                  <a:srgbClr val="505050"/>
                </a:solidFill>
                <a:latin typeface="Arial" panose="020B0604020202020204" pitchFamily="34" charset="0"/>
                <a:ea typeface="Aileron" charset="0"/>
                <a:cs typeface="Arial" panose="020B0604020202020204" pitchFamily="34" charset="0"/>
              </a:rPr>
              <a:t>8</a:t>
            </a:r>
          </a:p>
        </p:txBody>
      </p:sp>
      <p:sp>
        <p:nvSpPr>
          <p:cNvPr id="48" name="TextBox 47">
            <a:extLst>
              <a:ext uri="{FF2B5EF4-FFF2-40B4-BE49-F238E27FC236}">
                <a16:creationId xmlns:a16="http://schemas.microsoft.com/office/drawing/2014/main" id="{49D46E2A-A212-591B-90B7-840C2241D90E}"/>
              </a:ext>
            </a:extLst>
          </p:cNvPr>
          <p:cNvSpPr txBox="1"/>
          <p:nvPr/>
        </p:nvSpPr>
        <p:spPr>
          <a:xfrm>
            <a:off x="2999656" y="5733256"/>
            <a:ext cx="504946" cy="184666"/>
          </a:xfrm>
          <a:prstGeom prst="rect">
            <a:avLst/>
          </a:prstGeom>
          <a:noFill/>
        </p:spPr>
        <p:txBody>
          <a:bodyPr wrap="none" lIns="0" tIns="0" rIns="0" bIns="0" rtlCol="0">
            <a:spAutoFit/>
          </a:bodyPr>
          <a:lstStyle/>
          <a:p>
            <a:r>
              <a:rPr lang="en-GB" sz="1200" i="1" dirty="0">
                <a:solidFill>
                  <a:srgbClr val="505050"/>
                </a:solidFill>
                <a:latin typeface="Arial" panose="020B0604020202020204" pitchFamily="34" charset="0"/>
                <a:ea typeface="Aileron" charset="0"/>
                <a:cs typeface="Arial" panose="020B0604020202020204" pitchFamily="34" charset="0"/>
              </a:rPr>
              <a:t>FGFR</a:t>
            </a:r>
            <a:r>
              <a:rPr lang="en-GB" sz="1200" dirty="0">
                <a:solidFill>
                  <a:srgbClr val="505050"/>
                </a:solidFill>
                <a:latin typeface="Arial" panose="020B0604020202020204" pitchFamily="34" charset="0"/>
                <a:ea typeface="Aileron" charset="0"/>
                <a:cs typeface="Arial" panose="020B0604020202020204" pitchFamily="34" charset="0"/>
              </a:rPr>
              <a:t>1</a:t>
            </a:r>
          </a:p>
        </p:txBody>
      </p:sp>
      <p:sp>
        <p:nvSpPr>
          <p:cNvPr id="50" name="TextBox 49">
            <a:extLst>
              <a:ext uri="{FF2B5EF4-FFF2-40B4-BE49-F238E27FC236}">
                <a16:creationId xmlns:a16="http://schemas.microsoft.com/office/drawing/2014/main" id="{06BFFA24-2B98-F010-1F27-6B6216FB7E94}"/>
              </a:ext>
            </a:extLst>
          </p:cNvPr>
          <p:cNvSpPr txBox="1"/>
          <p:nvPr/>
        </p:nvSpPr>
        <p:spPr>
          <a:xfrm>
            <a:off x="4187106" y="5733256"/>
            <a:ext cx="504946" cy="184666"/>
          </a:xfrm>
          <a:prstGeom prst="rect">
            <a:avLst/>
          </a:prstGeom>
          <a:noFill/>
        </p:spPr>
        <p:txBody>
          <a:bodyPr wrap="none" lIns="0" tIns="0" rIns="0" bIns="0" rtlCol="0">
            <a:spAutoFit/>
          </a:bodyPr>
          <a:lstStyle/>
          <a:p>
            <a:r>
              <a:rPr lang="en-GB" sz="1200" i="1" dirty="0">
                <a:solidFill>
                  <a:srgbClr val="505050"/>
                </a:solidFill>
                <a:latin typeface="Arial" panose="020B0604020202020204" pitchFamily="34" charset="0"/>
                <a:ea typeface="Aileron" charset="0"/>
                <a:cs typeface="Arial" panose="020B0604020202020204" pitchFamily="34" charset="0"/>
              </a:rPr>
              <a:t>FGFR</a:t>
            </a:r>
            <a:r>
              <a:rPr lang="en-GB" sz="1200" dirty="0">
                <a:solidFill>
                  <a:srgbClr val="505050"/>
                </a:solidFill>
                <a:latin typeface="Arial" panose="020B0604020202020204" pitchFamily="34" charset="0"/>
                <a:ea typeface="Aileron" charset="0"/>
                <a:cs typeface="Arial" panose="020B0604020202020204" pitchFamily="34" charset="0"/>
              </a:rPr>
              <a:t>2</a:t>
            </a:r>
          </a:p>
        </p:txBody>
      </p:sp>
      <p:sp>
        <p:nvSpPr>
          <p:cNvPr id="51" name="TextBox 50">
            <a:extLst>
              <a:ext uri="{FF2B5EF4-FFF2-40B4-BE49-F238E27FC236}">
                <a16:creationId xmlns:a16="http://schemas.microsoft.com/office/drawing/2014/main" id="{AD6C4373-A547-9FCB-012B-0BB2EEC18244}"/>
              </a:ext>
            </a:extLst>
          </p:cNvPr>
          <p:cNvSpPr txBox="1"/>
          <p:nvPr/>
        </p:nvSpPr>
        <p:spPr>
          <a:xfrm>
            <a:off x="5368206" y="5733256"/>
            <a:ext cx="504946" cy="184666"/>
          </a:xfrm>
          <a:prstGeom prst="rect">
            <a:avLst/>
          </a:prstGeom>
          <a:noFill/>
        </p:spPr>
        <p:txBody>
          <a:bodyPr wrap="none" lIns="0" tIns="0" rIns="0" bIns="0" rtlCol="0">
            <a:spAutoFit/>
          </a:bodyPr>
          <a:lstStyle/>
          <a:p>
            <a:r>
              <a:rPr lang="en-GB" sz="1200" i="1" dirty="0">
                <a:solidFill>
                  <a:srgbClr val="505050"/>
                </a:solidFill>
                <a:latin typeface="Arial" panose="020B0604020202020204" pitchFamily="34" charset="0"/>
                <a:ea typeface="Aileron" charset="0"/>
                <a:cs typeface="Arial" panose="020B0604020202020204" pitchFamily="34" charset="0"/>
              </a:rPr>
              <a:t>FGFR</a:t>
            </a:r>
            <a:r>
              <a:rPr lang="en-GB" sz="1200" dirty="0">
                <a:solidFill>
                  <a:srgbClr val="505050"/>
                </a:solidFill>
                <a:latin typeface="Arial" panose="020B0604020202020204" pitchFamily="34" charset="0"/>
                <a:ea typeface="Aileron" charset="0"/>
                <a:cs typeface="Arial" panose="020B0604020202020204" pitchFamily="34" charset="0"/>
              </a:rPr>
              <a:t>3</a:t>
            </a:r>
          </a:p>
        </p:txBody>
      </p:sp>
      <p:sp>
        <p:nvSpPr>
          <p:cNvPr id="52" name="TextBox 51">
            <a:extLst>
              <a:ext uri="{FF2B5EF4-FFF2-40B4-BE49-F238E27FC236}">
                <a16:creationId xmlns:a16="http://schemas.microsoft.com/office/drawing/2014/main" id="{619A3B9A-139F-9967-0FC3-5F37F649FBDD}"/>
              </a:ext>
            </a:extLst>
          </p:cNvPr>
          <p:cNvSpPr txBox="1"/>
          <p:nvPr/>
        </p:nvSpPr>
        <p:spPr>
          <a:xfrm>
            <a:off x="6555656" y="5733256"/>
            <a:ext cx="504946" cy="184666"/>
          </a:xfrm>
          <a:prstGeom prst="rect">
            <a:avLst/>
          </a:prstGeom>
          <a:noFill/>
        </p:spPr>
        <p:txBody>
          <a:bodyPr wrap="none" lIns="0" tIns="0" rIns="0" bIns="0" rtlCol="0">
            <a:spAutoFit/>
          </a:bodyPr>
          <a:lstStyle/>
          <a:p>
            <a:r>
              <a:rPr lang="en-GB" sz="1200" i="1" dirty="0">
                <a:solidFill>
                  <a:srgbClr val="505050"/>
                </a:solidFill>
                <a:latin typeface="Arial" panose="020B0604020202020204" pitchFamily="34" charset="0"/>
                <a:ea typeface="Aileron" charset="0"/>
                <a:cs typeface="Arial" panose="020B0604020202020204" pitchFamily="34" charset="0"/>
              </a:rPr>
              <a:t>FGFR</a:t>
            </a:r>
            <a:r>
              <a:rPr lang="en-GB" sz="1200" dirty="0">
                <a:solidFill>
                  <a:srgbClr val="505050"/>
                </a:solidFill>
                <a:latin typeface="Arial" panose="020B0604020202020204" pitchFamily="34" charset="0"/>
                <a:ea typeface="Aileron" charset="0"/>
                <a:cs typeface="Arial" panose="020B0604020202020204" pitchFamily="34" charset="0"/>
              </a:rPr>
              <a:t>4</a:t>
            </a:r>
          </a:p>
        </p:txBody>
      </p:sp>
      <p:sp>
        <p:nvSpPr>
          <p:cNvPr id="53" name="TextBox 52">
            <a:extLst>
              <a:ext uri="{FF2B5EF4-FFF2-40B4-BE49-F238E27FC236}">
                <a16:creationId xmlns:a16="http://schemas.microsoft.com/office/drawing/2014/main" id="{C78B4B57-83EE-7967-7A40-68D7FE61E87F}"/>
              </a:ext>
            </a:extLst>
          </p:cNvPr>
          <p:cNvSpPr txBox="1"/>
          <p:nvPr/>
        </p:nvSpPr>
        <p:spPr>
          <a:xfrm>
            <a:off x="2999656" y="5949156"/>
            <a:ext cx="868828" cy="184666"/>
          </a:xfrm>
          <a:prstGeom prst="rect">
            <a:avLst/>
          </a:prstGeom>
          <a:noFill/>
        </p:spPr>
        <p:txBody>
          <a:bodyPr wrap="none" lIns="0" tIns="0" rIns="0" bIns="0" rtlCol="0">
            <a:spAutoFit/>
          </a:bodyPr>
          <a:lstStyle/>
          <a:p>
            <a:r>
              <a:rPr lang="en-GB" sz="1200" dirty="0">
                <a:solidFill>
                  <a:srgbClr val="505050"/>
                </a:solidFill>
                <a:latin typeface="Arial" panose="020B0604020202020204" pitchFamily="34" charset="0"/>
                <a:ea typeface="Aileron" charset="0"/>
                <a:cs typeface="Arial" panose="020B0604020202020204" pitchFamily="34" charset="0"/>
              </a:rPr>
              <a:t>Amplification</a:t>
            </a:r>
          </a:p>
        </p:txBody>
      </p:sp>
      <p:sp>
        <p:nvSpPr>
          <p:cNvPr id="54" name="TextBox 53">
            <a:extLst>
              <a:ext uri="{FF2B5EF4-FFF2-40B4-BE49-F238E27FC236}">
                <a16:creationId xmlns:a16="http://schemas.microsoft.com/office/drawing/2014/main" id="{78C917CD-BE6E-786C-CA07-C4BB6FA40DB8}"/>
              </a:ext>
            </a:extLst>
          </p:cNvPr>
          <p:cNvSpPr txBox="1"/>
          <p:nvPr/>
        </p:nvSpPr>
        <p:spPr>
          <a:xfrm>
            <a:off x="4187106" y="5949156"/>
            <a:ext cx="588303" cy="184666"/>
          </a:xfrm>
          <a:prstGeom prst="rect">
            <a:avLst/>
          </a:prstGeom>
          <a:noFill/>
        </p:spPr>
        <p:txBody>
          <a:bodyPr wrap="none" lIns="0" tIns="0" rIns="0" bIns="0" rtlCol="0">
            <a:spAutoFit/>
          </a:bodyPr>
          <a:lstStyle/>
          <a:p>
            <a:r>
              <a:rPr lang="en-GB" sz="1200" dirty="0">
                <a:solidFill>
                  <a:srgbClr val="505050"/>
                </a:solidFill>
                <a:latin typeface="Arial" panose="020B0604020202020204" pitchFamily="34" charset="0"/>
                <a:ea typeface="Aileron" charset="0"/>
                <a:cs typeface="Arial" panose="020B0604020202020204" pitchFamily="34" charset="0"/>
              </a:rPr>
              <a:t>Mutation</a:t>
            </a:r>
          </a:p>
        </p:txBody>
      </p:sp>
      <p:sp>
        <p:nvSpPr>
          <p:cNvPr id="55" name="TextBox 54">
            <a:extLst>
              <a:ext uri="{FF2B5EF4-FFF2-40B4-BE49-F238E27FC236}">
                <a16:creationId xmlns:a16="http://schemas.microsoft.com/office/drawing/2014/main" id="{45B0D897-62B9-4E89-19EA-1860CB0F675B}"/>
              </a:ext>
            </a:extLst>
          </p:cNvPr>
          <p:cNvSpPr txBox="1"/>
          <p:nvPr/>
        </p:nvSpPr>
        <p:spPr>
          <a:xfrm>
            <a:off x="5368206" y="5949156"/>
            <a:ext cx="1064394" cy="184666"/>
          </a:xfrm>
          <a:prstGeom prst="rect">
            <a:avLst/>
          </a:prstGeom>
          <a:noFill/>
        </p:spPr>
        <p:txBody>
          <a:bodyPr wrap="none" lIns="0" tIns="0" rIns="0" bIns="0" rtlCol="0">
            <a:spAutoFit/>
          </a:bodyPr>
          <a:lstStyle/>
          <a:p>
            <a:r>
              <a:rPr lang="en-GB" sz="1200" dirty="0">
                <a:solidFill>
                  <a:srgbClr val="505050"/>
                </a:solidFill>
                <a:latin typeface="Arial" panose="020B0604020202020204" pitchFamily="34" charset="0"/>
                <a:ea typeface="Aileron" charset="0"/>
                <a:cs typeface="Arial" panose="020B0604020202020204" pitchFamily="34" charset="0"/>
              </a:rPr>
              <a:t>Rearrangement</a:t>
            </a:r>
          </a:p>
        </p:txBody>
      </p:sp>
      <p:sp>
        <p:nvSpPr>
          <p:cNvPr id="56" name="Slide Number Placeholder 55">
            <a:extLst>
              <a:ext uri="{FF2B5EF4-FFF2-40B4-BE49-F238E27FC236}">
                <a16:creationId xmlns:a16="http://schemas.microsoft.com/office/drawing/2014/main" id="{943BDE4B-85AB-0C3A-4EAE-A2E23BC572CB}"/>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Tree>
    <p:extLst>
      <p:ext uri="{BB962C8B-B14F-4D97-AF65-F5344CB8AC3E}">
        <p14:creationId xmlns:p14="http://schemas.microsoft.com/office/powerpoint/2010/main" val="209760590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8B9C4-5F16-F887-1CAD-B1062B558F79}"/>
              </a:ext>
            </a:extLst>
          </p:cNvPr>
          <p:cNvSpPr>
            <a:spLocks noGrp="1"/>
          </p:cNvSpPr>
          <p:nvPr>
            <p:ph type="title"/>
          </p:nvPr>
        </p:nvSpPr>
        <p:spPr>
          <a:xfrm>
            <a:off x="619201" y="259200"/>
            <a:ext cx="10963199" cy="864000"/>
          </a:xfrm>
        </p:spPr>
        <p:txBody>
          <a:bodyPr>
            <a:normAutofit/>
          </a:bodyPr>
          <a:lstStyle/>
          <a:p>
            <a:r>
              <a:rPr lang="en-GB" dirty="0"/>
              <a:t>RAGNAR trial – Erdafitinib in </a:t>
            </a:r>
            <a:r>
              <a:rPr lang="en-GB" i="1" dirty="0"/>
              <a:t>FGFR</a:t>
            </a:r>
            <a:r>
              <a:rPr lang="en-GB" dirty="0"/>
              <a:t>-altered advanced solid tumours</a:t>
            </a:r>
          </a:p>
        </p:txBody>
      </p:sp>
      <p:sp>
        <p:nvSpPr>
          <p:cNvPr id="11" name="Content Placeholder 10">
            <a:extLst>
              <a:ext uri="{FF2B5EF4-FFF2-40B4-BE49-F238E27FC236}">
                <a16:creationId xmlns:a16="http://schemas.microsoft.com/office/drawing/2014/main" id="{656EFD2E-E606-3AE7-25DB-62608B7103AB}"/>
              </a:ext>
            </a:extLst>
          </p:cNvPr>
          <p:cNvSpPr>
            <a:spLocks noGrp="1"/>
          </p:cNvSpPr>
          <p:nvPr>
            <p:ph sz="quarter" idx="15"/>
          </p:nvPr>
        </p:nvSpPr>
        <p:spPr>
          <a:xfrm>
            <a:off x="620183" y="6356351"/>
            <a:ext cx="10180339" cy="365125"/>
          </a:xfrm>
        </p:spPr>
        <p:txBody>
          <a:bodyPr/>
          <a:lstStyle/>
          <a:p>
            <a:pPr lvl="0"/>
            <a:r>
              <a:rPr lang="en-GB" dirty="0">
                <a:solidFill>
                  <a:schemeClr val="tx2"/>
                </a:solidFill>
              </a:rPr>
              <a:t>FGFR, fibroblast growth factor receptor; NSCLC, non-small cell lung cancer</a:t>
            </a:r>
            <a:endParaRPr lang="en-GB" altLang="es-ES" dirty="0">
              <a:solidFill>
                <a:schemeClr val="tx2"/>
              </a:solidFill>
            </a:endParaRPr>
          </a:p>
          <a:p>
            <a:pPr lvl="0"/>
            <a:r>
              <a:rPr lang="en-GB" altLang="es-ES" dirty="0">
                <a:solidFill>
                  <a:schemeClr val="tx2"/>
                </a:solidFill>
              </a:rPr>
              <a:t>Pant S, et al. Lancet Oncol. 2023;24:925-935</a:t>
            </a:r>
          </a:p>
        </p:txBody>
      </p:sp>
      <p:pic>
        <p:nvPicPr>
          <p:cNvPr id="58" name="Picture 57" descr="A close-up of a screen&#10;&#10;Description automatically generated">
            <a:extLst>
              <a:ext uri="{FF2B5EF4-FFF2-40B4-BE49-F238E27FC236}">
                <a16:creationId xmlns:a16="http://schemas.microsoft.com/office/drawing/2014/main" id="{A8ADCB8E-53A6-3E99-1EC8-590E4298C5CF}"/>
              </a:ext>
            </a:extLst>
          </p:cNvPr>
          <p:cNvPicPr>
            <a:picLocks noChangeAspect="1"/>
          </p:cNvPicPr>
          <p:nvPr/>
        </p:nvPicPr>
        <p:blipFill>
          <a:blip r:embed="rId2"/>
          <a:stretch>
            <a:fillRect/>
          </a:stretch>
        </p:blipFill>
        <p:spPr>
          <a:xfrm>
            <a:off x="1559496" y="2120776"/>
            <a:ext cx="8756176" cy="3036416"/>
          </a:xfrm>
          <a:prstGeom prst="rect">
            <a:avLst/>
          </a:prstGeom>
        </p:spPr>
      </p:pic>
      <p:sp>
        <p:nvSpPr>
          <p:cNvPr id="15" name="TextBox 14">
            <a:extLst>
              <a:ext uri="{FF2B5EF4-FFF2-40B4-BE49-F238E27FC236}">
                <a16:creationId xmlns:a16="http://schemas.microsoft.com/office/drawing/2014/main" id="{AD25066F-19F4-92CA-3C3A-F83747C56BCC}"/>
              </a:ext>
            </a:extLst>
          </p:cNvPr>
          <p:cNvSpPr txBox="1"/>
          <p:nvPr/>
        </p:nvSpPr>
        <p:spPr>
          <a:xfrm rot="16200000">
            <a:off x="-655545" y="3555809"/>
            <a:ext cx="3297698" cy="307777"/>
          </a:xfrm>
          <a:prstGeom prst="rect">
            <a:avLst/>
          </a:prstGeom>
          <a:noFill/>
        </p:spPr>
        <p:txBody>
          <a:bodyPr wrap="none" rtlCol="0">
            <a:spAutoFit/>
          </a:bodyPr>
          <a:lstStyle/>
          <a:p>
            <a:pPr algn="ctr"/>
            <a:r>
              <a:rPr lang="en-GB" sz="1400" b="1" dirty="0">
                <a:solidFill>
                  <a:srgbClr val="505050"/>
                </a:solidFill>
                <a:latin typeface="Arial" panose="020B0604020202020204" pitchFamily="34" charset="0"/>
                <a:ea typeface="Aileron" charset="0"/>
                <a:cs typeface="Arial" panose="020B0604020202020204" pitchFamily="34" charset="0"/>
              </a:rPr>
              <a:t>Maximal reduction from baseline (%)</a:t>
            </a:r>
          </a:p>
        </p:txBody>
      </p:sp>
      <p:sp>
        <p:nvSpPr>
          <p:cNvPr id="16" name="TextBox 15">
            <a:extLst>
              <a:ext uri="{FF2B5EF4-FFF2-40B4-BE49-F238E27FC236}">
                <a16:creationId xmlns:a16="http://schemas.microsoft.com/office/drawing/2014/main" id="{A7EE39B9-0521-E12D-39EB-D9747A3984E5}"/>
              </a:ext>
            </a:extLst>
          </p:cNvPr>
          <p:cNvSpPr txBox="1"/>
          <p:nvPr/>
        </p:nvSpPr>
        <p:spPr>
          <a:xfrm>
            <a:off x="5447928" y="5229200"/>
            <a:ext cx="880369" cy="307777"/>
          </a:xfrm>
          <a:prstGeom prst="rect">
            <a:avLst/>
          </a:prstGeom>
          <a:noFill/>
        </p:spPr>
        <p:txBody>
          <a:bodyPr wrap="none" rtlCol="0">
            <a:spAutoFit/>
          </a:bodyPr>
          <a:lstStyle/>
          <a:p>
            <a:pPr algn="ctr"/>
            <a:r>
              <a:rPr lang="en-GB" sz="1400" b="1" dirty="0">
                <a:solidFill>
                  <a:srgbClr val="505050"/>
                </a:solidFill>
                <a:latin typeface="Arial" panose="020B0604020202020204" pitchFamily="34" charset="0"/>
                <a:ea typeface="Aileron" charset="0"/>
                <a:cs typeface="Arial" panose="020B0604020202020204" pitchFamily="34" charset="0"/>
              </a:rPr>
              <a:t>Patients</a:t>
            </a:r>
          </a:p>
        </p:txBody>
      </p:sp>
      <p:sp>
        <p:nvSpPr>
          <p:cNvPr id="18" name="TextBox 17">
            <a:extLst>
              <a:ext uri="{FF2B5EF4-FFF2-40B4-BE49-F238E27FC236}">
                <a16:creationId xmlns:a16="http://schemas.microsoft.com/office/drawing/2014/main" id="{0CE63571-84E3-A62C-4B14-5B71E898346C}"/>
              </a:ext>
            </a:extLst>
          </p:cNvPr>
          <p:cNvSpPr txBox="1"/>
          <p:nvPr/>
        </p:nvSpPr>
        <p:spPr>
          <a:xfrm>
            <a:off x="1252598" y="2027833"/>
            <a:ext cx="254878" cy="184666"/>
          </a:xfrm>
          <a:prstGeom prst="rect">
            <a:avLst/>
          </a:prstGeom>
          <a:noFill/>
        </p:spPr>
        <p:txBody>
          <a:bodyPr wrap="none" lIns="0" tIns="0" rIns="0" bIns="0" rtlCol="0">
            <a:spAutoFit/>
          </a:bodyPr>
          <a:lstStyle/>
          <a:p>
            <a:pPr algn="r"/>
            <a:r>
              <a:rPr lang="en-GB" sz="1200" dirty="0">
                <a:solidFill>
                  <a:srgbClr val="505050"/>
                </a:solidFill>
                <a:latin typeface="Arial" panose="020B0604020202020204" pitchFamily="34" charset="0"/>
                <a:ea typeface="Aileron" charset="0"/>
                <a:cs typeface="Arial" panose="020B0604020202020204" pitchFamily="34" charset="0"/>
              </a:rPr>
              <a:t>100</a:t>
            </a:r>
          </a:p>
        </p:txBody>
      </p:sp>
      <p:sp>
        <p:nvSpPr>
          <p:cNvPr id="19" name="TextBox 18">
            <a:extLst>
              <a:ext uri="{FF2B5EF4-FFF2-40B4-BE49-F238E27FC236}">
                <a16:creationId xmlns:a16="http://schemas.microsoft.com/office/drawing/2014/main" id="{3F1949FC-1FBC-A888-933F-609DCAA18F8B}"/>
              </a:ext>
            </a:extLst>
          </p:cNvPr>
          <p:cNvSpPr txBox="1"/>
          <p:nvPr/>
        </p:nvSpPr>
        <p:spPr>
          <a:xfrm>
            <a:off x="1337557" y="2333568"/>
            <a:ext cx="169919" cy="184666"/>
          </a:xfrm>
          <a:prstGeom prst="rect">
            <a:avLst/>
          </a:prstGeom>
          <a:noFill/>
        </p:spPr>
        <p:txBody>
          <a:bodyPr wrap="none" lIns="0" tIns="0" rIns="0" bIns="0" rtlCol="0">
            <a:spAutoFit/>
          </a:bodyPr>
          <a:lstStyle/>
          <a:p>
            <a:pPr algn="r"/>
            <a:r>
              <a:rPr lang="en-GB" sz="1200" dirty="0">
                <a:solidFill>
                  <a:srgbClr val="505050"/>
                </a:solidFill>
                <a:latin typeface="Arial" panose="020B0604020202020204" pitchFamily="34" charset="0"/>
                <a:ea typeface="Aileron" charset="0"/>
                <a:cs typeface="Arial" panose="020B0604020202020204" pitchFamily="34" charset="0"/>
              </a:rPr>
              <a:t>80</a:t>
            </a:r>
          </a:p>
        </p:txBody>
      </p:sp>
      <p:sp>
        <p:nvSpPr>
          <p:cNvPr id="20" name="TextBox 19">
            <a:extLst>
              <a:ext uri="{FF2B5EF4-FFF2-40B4-BE49-F238E27FC236}">
                <a16:creationId xmlns:a16="http://schemas.microsoft.com/office/drawing/2014/main" id="{DB69D2FA-6245-BDE2-4C47-C724B736EFA2}"/>
              </a:ext>
            </a:extLst>
          </p:cNvPr>
          <p:cNvSpPr txBox="1"/>
          <p:nvPr/>
        </p:nvSpPr>
        <p:spPr>
          <a:xfrm>
            <a:off x="1337557" y="2639303"/>
            <a:ext cx="169919" cy="184666"/>
          </a:xfrm>
          <a:prstGeom prst="rect">
            <a:avLst/>
          </a:prstGeom>
          <a:noFill/>
        </p:spPr>
        <p:txBody>
          <a:bodyPr wrap="none" lIns="0" tIns="0" rIns="0" bIns="0" rtlCol="0">
            <a:spAutoFit/>
          </a:bodyPr>
          <a:lstStyle/>
          <a:p>
            <a:pPr algn="r"/>
            <a:r>
              <a:rPr lang="en-GB" sz="1200" dirty="0">
                <a:solidFill>
                  <a:srgbClr val="505050"/>
                </a:solidFill>
                <a:latin typeface="Arial" panose="020B0604020202020204" pitchFamily="34" charset="0"/>
                <a:ea typeface="Aileron" charset="0"/>
                <a:cs typeface="Arial" panose="020B0604020202020204" pitchFamily="34" charset="0"/>
              </a:rPr>
              <a:t>60</a:t>
            </a:r>
          </a:p>
        </p:txBody>
      </p:sp>
      <p:sp>
        <p:nvSpPr>
          <p:cNvPr id="21" name="TextBox 20">
            <a:extLst>
              <a:ext uri="{FF2B5EF4-FFF2-40B4-BE49-F238E27FC236}">
                <a16:creationId xmlns:a16="http://schemas.microsoft.com/office/drawing/2014/main" id="{880D6579-EC9E-D34B-0484-CA88A51F0848}"/>
              </a:ext>
            </a:extLst>
          </p:cNvPr>
          <p:cNvSpPr txBox="1"/>
          <p:nvPr/>
        </p:nvSpPr>
        <p:spPr>
          <a:xfrm>
            <a:off x="1337557" y="2945038"/>
            <a:ext cx="169919" cy="184666"/>
          </a:xfrm>
          <a:prstGeom prst="rect">
            <a:avLst/>
          </a:prstGeom>
          <a:noFill/>
        </p:spPr>
        <p:txBody>
          <a:bodyPr wrap="none" lIns="0" tIns="0" rIns="0" bIns="0" rtlCol="0">
            <a:spAutoFit/>
          </a:bodyPr>
          <a:lstStyle/>
          <a:p>
            <a:pPr algn="r"/>
            <a:r>
              <a:rPr lang="en-GB" sz="1200" dirty="0">
                <a:solidFill>
                  <a:srgbClr val="505050"/>
                </a:solidFill>
                <a:latin typeface="Arial" panose="020B0604020202020204" pitchFamily="34" charset="0"/>
                <a:ea typeface="Aileron" charset="0"/>
                <a:cs typeface="Arial" panose="020B0604020202020204" pitchFamily="34" charset="0"/>
              </a:rPr>
              <a:t>40</a:t>
            </a:r>
          </a:p>
        </p:txBody>
      </p:sp>
      <p:sp>
        <p:nvSpPr>
          <p:cNvPr id="22" name="TextBox 21">
            <a:extLst>
              <a:ext uri="{FF2B5EF4-FFF2-40B4-BE49-F238E27FC236}">
                <a16:creationId xmlns:a16="http://schemas.microsoft.com/office/drawing/2014/main" id="{9D3BD028-F005-9477-8157-0D3922802B4F}"/>
              </a:ext>
            </a:extLst>
          </p:cNvPr>
          <p:cNvSpPr txBox="1"/>
          <p:nvPr/>
        </p:nvSpPr>
        <p:spPr>
          <a:xfrm>
            <a:off x="1337557" y="3250773"/>
            <a:ext cx="169919" cy="184666"/>
          </a:xfrm>
          <a:prstGeom prst="rect">
            <a:avLst/>
          </a:prstGeom>
          <a:noFill/>
        </p:spPr>
        <p:txBody>
          <a:bodyPr wrap="none" lIns="0" tIns="0" rIns="0" bIns="0" rtlCol="0">
            <a:spAutoFit/>
          </a:bodyPr>
          <a:lstStyle/>
          <a:p>
            <a:pPr algn="r"/>
            <a:r>
              <a:rPr lang="en-GB" sz="1200" dirty="0">
                <a:solidFill>
                  <a:srgbClr val="505050"/>
                </a:solidFill>
                <a:latin typeface="Arial" panose="020B0604020202020204" pitchFamily="34" charset="0"/>
                <a:ea typeface="Aileron" charset="0"/>
                <a:cs typeface="Arial" panose="020B0604020202020204" pitchFamily="34" charset="0"/>
              </a:rPr>
              <a:t>20</a:t>
            </a:r>
          </a:p>
        </p:txBody>
      </p:sp>
      <p:sp>
        <p:nvSpPr>
          <p:cNvPr id="23" name="TextBox 22">
            <a:extLst>
              <a:ext uri="{FF2B5EF4-FFF2-40B4-BE49-F238E27FC236}">
                <a16:creationId xmlns:a16="http://schemas.microsoft.com/office/drawing/2014/main" id="{00FA19EB-CC36-F22D-1DF2-562CAE32A809}"/>
              </a:ext>
            </a:extLst>
          </p:cNvPr>
          <p:cNvSpPr txBox="1"/>
          <p:nvPr/>
        </p:nvSpPr>
        <p:spPr>
          <a:xfrm>
            <a:off x="1422516" y="3556508"/>
            <a:ext cx="84960" cy="184666"/>
          </a:xfrm>
          <a:prstGeom prst="rect">
            <a:avLst/>
          </a:prstGeom>
          <a:noFill/>
        </p:spPr>
        <p:txBody>
          <a:bodyPr wrap="none" lIns="0" tIns="0" rIns="0" bIns="0" rtlCol="0">
            <a:spAutoFit/>
          </a:bodyPr>
          <a:lstStyle/>
          <a:p>
            <a:pPr algn="r"/>
            <a:r>
              <a:rPr lang="en-GB" sz="1200" dirty="0">
                <a:solidFill>
                  <a:srgbClr val="505050"/>
                </a:solidFill>
                <a:latin typeface="Arial" panose="020B0604020202020204" pitchFamily="34" charset="0"/>
                <a:ea typeface="Aileron" charset="0"/>
                <a:cs typeface="Arial" panose="020B0604020202020204" pitchFamily="34" charset="0"/>
              </a:rPr>
              <a:t>0</a:t>
            </a:r>
          </a:p>
        </p:txBody>
      </p:sp>
      <p:sp>
        <p:nvSpPr>
          <p:cNvPr id="24" name="TextBox 23">
            <a:extLst>
              <a:ext uri="{FF2B5EF4-FFF2-40B4-BE49-F238E27FC236}">
                <a16:creationId xmlns:a16="http://schemas.microsoft.com/office/drawing/2014/main" id="{3AA175A5-D662-DB61-4E7C-D56975AA2EF2}"/>
              </a:ext>
            </a:extLst>
          </p:cNvPr>
          <p:cNvSpPr txBox="1"/>
          <p:nvPr/>
        </p:nvSpPr>
        <p:spPr>
          <a:xfrm>
            <a:off x="1247789" y="3862243"/>
            <a:ext cx="259687" cy="184666"/>
          </a:xfrm>
          <a:prstGeom prst="rect">
            <a:avLst/>
          </a:prstGeom>
          <a:noFill/>
        </p:spPr>
        <p:txBody>
          <a:bodyPr wrap="none" lIns="0" tIns="0" rIns="0" bIns="0" rtlCol="0">
            <a:spAutoFit/>
          </a:bodyPr>
          <a:lstStyle/>
          <a:p>
            <a:pPr algn="r"/>
            <a:r>
              <a:rPr lang="en-GB" sz="1200" dirty="0">
                <a:solidFill>
                  <a:srgbClr val="505050"/>
                </a:solidFill>
                <a:latin typeface="Arial" panose="020B0604020202020204" pitchFamily="34" charset="0"/>
                <a:ea typeface="Aileron" charset="0"/>
                <a:cs typeface="Arial" panose="020B0604020202020204" pitchFamily="34" charset="0"/>
              </a:rPr>
              <a:t>−20</a:t>
            </a:r>
          </a:p>
        </p:txBody>
      </p:sp>
      <p:sp>
        <p:nvSpPr>
          <p:cNvPr id="25" name="TextBox 24">
            <a:extLst>
              <a:ext uri="{FF2B5EF4-FFF2-40B4-BE49-F238E27FC236}">
                <a16:creationId xmlns:a16="http://schemas.microsoft.com/office/drawing/2014/main" id="{B32E4636-AFA3-15CC-0337-CDDEB9562F9E}"/>
              </a:ext>
            </a:extLst>
          </p:cNvPr>
          <p:cNvSpPr txBox="1"/>
          <p:nvPr/>
        </p:nvSpPr>
        <p:spPr>
          <a:xfrm>
            <a:off x="1247789" y="4167978"/>
            <a:ext cx="259687" cy="184666"/>
          </a:xfrm>
          <a:prstGeom prst="rect">
            <a:avLst/>
          </a:prstGeom>
          <a:noFill/>
        </p:spPr>
        <p:txBody>
          <a:bodyPr wrap="none" lIns="0" tIns="0" rIns="0" bIns="0" rtlCol="0">
            <a:spAutoFit/>
          </a:bodyPr>
          <a:lstStyle/>
          <a:p>
            <a:pPr algn="r"/>
            <a:r>
              <a:rPr lang="en-GB" sz="1200" dirty="0">
                <a:solidFill>
                  <a:srgbClr val="505050"/>
                </a:solidFill>
                <a:latin typeface="Arial" panose="020B0604020202020204" pitchFamily="34" charset="0"/>
                <a:ea typeface="Aileron" charset="0"/>
                <a:cs typeface="Arial" panose="020B0604020202020204" pitchFamily="34" charset="0"/>
              </a:rPr>
              <a:t>−40</a:t>
            </a:r>
          </a:p>
        </p:txBody>
      </p:sp>
      <p:sp>
        <p:nvSpPr>
          <p:cNvPr id="26" name="TextBox 25">
            <a:extLst>
              <a:ext uri="{FF2B5EF4-FFF2-40B4-BE49-F238E27FC236}">
                <a16:creationId xmlns:a16="http://schemas.microsoft.com/office/drawing/2014/main" id="{4A5039C2-57DC-05C6-F8EF-EA2AF6C51619}"/>
              </a:ext>
            </a:extLst>
          </p:cNvPr>
          <p:cNvSpPr txBox="1"/>
          <p:nvPr/>
        </p:nvSpPr>
        <p:spPr>
          <a:xfrm>
            <a:off x="1247789" y="4473713"/>
            <a:ext cx="259687" cy="184666"/>
          </a:xfrm>
          <a:prstGeom prst="rect">
            <a:avLst/>
          </a:prstGeom>
          <a:noFill/>
        </p:spPr>
        <p:txBody>
          <a:bodyPr wrap="none" lIns="0" tIns="0" rIns="0" bIns="0" rtlCol="0">
            <a:spAutoFit/>
          </a:bodyPr>
          <a:lstStyle/>
          <a:p>
            <a:pPr algn="r"/>
            <a:r>
              <a:rPr lang="en-GB" sz="1200" dirty="0">
                <a:solidFill>
                  <a:srgbClr val="505050"/>
                </a:solidFill>
                <a:latin typeface="Arial" panose="020B0604020202020204" pitchFamily="34" charset="0"/>
                <a:ea typeface="Aileron" charset="0"/>
                <a:cs typeface="Arial" panose="020B0604020202020204" pitchFamily="34" charset="0"/>
              </a:rPr>
              <a:t>−60</a:t>
            </a:r>
          </a:p>
        </p:txBody>
      </p:sp>
      <p:sp>
        <p:nvSpPr>
          <p:cNvPr id="27" name="TextBox 26">
            <a:extLst>
              <a:ext uri="{FF2B5EF4-FFF2-40B4-BE49-F238E27FC236}">
                <a16:creationId xmlns:a16="http://schemas.microsoft.com/office/drawing/2014/main" id="{6FE1EA67-50A7-109F-838C-FBEBD5DFF464}"/>
              </a:ext>
            </a:extLst>
          </p:cNvPr>
          <p:cNvSpPr txBox="1"/>
          <p:nvPr/>
        </p:nvSpPr>
        <p:spPr>
          <a:xfrm>
            <a:off x="1247789" y="4779448"/>
            <a:ext cx="259687" cy="184666"/>
          </a:xfrm>
          <a:prstGeom prst="rect">
            <a:avLst/>
          </a:prstGeom>
          <a:noFill/>
        </p:spPr>
        <p:txBody>
          <a:bodyPr wrap="none" lIns="0" tIns="0" rIns="0" bIns="0" rtlCol="0">
            <a:spAutoFit/>
          </a:bodyPr>
          <a:lstStyle/>
          <a:p>
            <a:pPr algn="r"/>
            <a:r>
              <a:rPr lang="en-GB" sz="1200" dirty="0">
                <a:solidFill>
                  <a:srgbClr val="505050"/>
                </a:solidFill>
                <a:latin typeface="Arial" panose="020B0604020202020204" pitchFamily="34" charset="0"/>
                <a:ea typeface="Aileron" charset="0"/>
                <a:cs typeface="Arial" panose="020B0604020202020204" pitchFamily="34" charset="0"/>
              </a:rPr>
              <a:t>−80</a:t>
            </a:r>
          </a:p>
        </p:txBody>
      </p:sp>
      <p:sp>
        <p:nvSpPr>
          <p:cNvPr id="28" name="TextBox 27">
            <a:extLst>
              <a:ext uri="{FF2B5EF4-FFF2-40B4-BE49-F238E27FC236}">
                <a16:creationId xmlns:a16="http://schemas.microsoft.com/office/drawing/2014/main" id="{5F118FF8-EE1E-B1C6-338F-1EC828856DA1}"/>
              </a:ext>
            </a:extLst>
          </p:cNvPr>
          <p:cNvSpPr txBox="1"/>
          <p:nvPr/>
        </p:nvSpPr>
        <p:spPr>
          <a:xfrm>
            <a:off x="1162830" y="5085184"/>
            <a:ext cx="344646" cy="184666"/>
          </a:xfrm>
          <a:prstGeom prst="rect">
            <a:avLst/>
          </a:prstGeom>
          <a:noFill/>
        </p:spPr>
        <p:txBody>
          <a:bodyPr wrap="none" lIns="0" tIns="0" rIns="0" bIns="0" rtlCol="0">
            <a:spAutoFit/>
          </a:bodyPr>
          <a:lstStyle/>
          <a:p>
            <a:pPr algn="r"/>
            <a:r>
              <a:rPr lang="en-GB" sz="1200" dirty="0">
                <a:solidFill>
                  <a:srgbClr val="505050"/>
                </a:solidFill>
                <a:latin typeface="Arial" panose="020B0604020202020204" pitchFamily="34" charset="0"/>
                <a:ea typeface="Aileron" charset="0"/>
                <a:cs typeface="Arial" panose="020B0604020202020204" pitchFamily="34" charset="0"/>
              </a:rPr>
              <a:t>−100</a:t>
            </a:r>
          </a:p>
        </p:txBody>
      </p:sp>
      <p:sp>
        <p:nvSpPr>
          <p:cNvPr id="30" name="TextBox 29">
            <a:extLst>
              <a:ext uri="{FF2B5EF4-FFF2-40B4-BE49-F238E27FC236}">
                <a16:creationId xmlns:a16="http://schemas.microsoft.com/office/drawing/2014/main" id="{FB9F5ECB-310A-3D10-3434-EA50F00792B4}"/>
              </a:ext>
            </a:extLst>
          </p:cNvPr>
          <p:cNvSpPr txBox="1"/>
          <p:nvPr/>
        </p:nvSpPr>
        <p:spPr>
          <a:xfrm>
            <a:off x="3359696" y="4132800"/>
            <a:ext cx="2276264" cy="953915"/>
          </a:xfrm>
          <a:prstGeom prst="rect">
            <a:avLst/>
          </a:prstGeom>
          <a:noFill/>
        </p:spPr>
        <p:txBody>
          <a:bodyPr wrap="none" lIns="0" tIns="0" rIns="0" bIns="0" rtlCol="0">
            <a:spAutoFit/>
          </a:bodyPr>
          <a:lstStyle/>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Complete response</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Partial response</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Stable disease</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Progressive disease</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Non-progressive disease</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Non-complete response–non-progressive disease</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Not evaluable</a:t>
            </a:r>
          </a:p>
        </p:txBody>
      </p:sp>
      <p:sp>
        <p:nvSpPr>
          <p:cNvPr id="31" name="TextBox 30">
            <a:extLst>
              <a:ext uri="{FF2B5EF4-FFF2-40B4-BE49-F238E27FC236}">
                <a16:creationId xmlns:a16="http://schemas.microsoft.com/office/drawing/2014/main" id="{2C6A3DDA-4DCE-D78F-9400-1FAFA3273CC7}"/>
              </a:ext>
            </a:extLst>
          </p:cNvPr>
          <p:cNvSpPr txBox="1"/>
          <p:nvPr/>
        </p:nvSpPr>
        <p:spPr>
          <a:xfrm>
            <a:off x="4366800" y="2196000"/>
            <a:ext cx="1779333" cy="678199"/>
          </a:xfrm>
          <a:prstGeom prst="rect">
            <a:avLst/>
          </a:prstGeom>
          <a:noFill/>
        </p:spPr>
        <p:txBody>
          <a:bodyPr wrap="none" lIns="0" tIns="0" rIns="0" bIns="0" rtlCol="0">
            <a:spAutoFit/>
          </a:bodyPr>
          <a:lstStyle/>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Cholangiocarcinoma</a:t>
            </a:r>
          </a:p>
          <a:p>
            <a:pPr>
              <a:lnSpc>
                <a:spcPct val="112000"/>
              </a:lnSpc>
            </a:pPr>
            <a:r>
              <a:rPr lang="en-GB" sz="800" spc="-10" dirty="0">
                <a:solidFill>
                  <a:srgbClr val="505050"/>
                </a:solidFill>
                <a:latin typeface="Arial" panose="020B0604020202020204" pitchFamily="34" charset="0"/>
                <a:ea typeface="Aileron" charset="0"/>
                <a:cs typeface="Arial" panose="020B0604020202020204" pitchFamily="34" charset="0"/>
              </a:rPr>
              <a:t>Squamous-cell head and neck cancers</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Colorectal cancer</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Ovarian cancer</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Soft-tissue sarcoma</a:t>
            </a:r>
          </a:p>
        </p:txBody>
      </p:sp>
      <p:sp>
        <p:nvSpPr>
          <p:cNvPr id="32" name="TextBox 31">
            <a:extLst>
              <a:ext uri="{FF2B5EF4-FFF2-40B4-BE49-F238E27FC236}">
                <a16:creationId xmlns:a16="http://schemas.microsoft.com/office/drawing/2014/main" id="{15E89185-675A-B721-6A96-B91709B92FDE}"/>
              </a:ext>
            </a:extLst>
          </p:cNvPr>
          <p:cNvSpPr txBox="1"/>
          <p:nvPr/>
        </p:nvSpPr>
        <p:spPr>
          <a:xfrm>
            <a:off x="6360064" y="2196000"/>
            <a:ext cx="888064" cy="678199"/>
          </a:xfrm>
          <a:prstGeom prst="rect">
            <a:avLst/>
          </a:prstGeom>
          <a:noFill/>
        </p:spPr>
        <p:txBody>
          <a:bodyPr wrap="none" lIns="0" tIns="0" rIns="0" bIns="0" rtlCol="0">
            <a:spAutoFit/>
          </a:bodyPr>
          <a:lstStyle/>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High-grade glioma</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Squamous NSCLC</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Endometrial cancer</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Low-grade glioma</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Prostate cancer</a:t>
            </a:r>
          </a:p>
        </p:txBody>
      </p:sp>
      <p:sp>
        <p:nvSpPr>
          <p:cNvPr id="60" name="TextBox 59">
            <a:extLst>
              <a:ext uri="{FF2B5EF4-FFF2-40B4-BE49-F238E27FC236}">
                <a16:creationId xmlns:a16="http://schemas.microsoft.com/office/drawing/2014/main" id="{8516B86F-89DC-4237-4B50-608B06889094}"/>
              </a:ext>
            </a:extLst>
          </p:cNvPr>
          <p:cNvSpPr txBox="1"/>
          <p:nvPr/>
        </p:nvSpPr>
        <p:spPr>
          <a:xfrm>
            <a:off x="1837110" y="4132436"/>
            <a:ext cx="1210268" cy="395749"/>
          </a:xfrm>
          <a:prstGeom prst="rect">
            <a:avLst/>
          </a:prstGeom>
          <a:noFill/>
        </p:spPr>
        <p:txBody>
          <a:bodyPr wrap="none" lIns="0" tIns="0" rIns="0" bIns="0" rtlCol="0">
            <a:spAutoFit/>
          </a:bodyPr>
          <a:lstStyle/>
          <a:p>
            <a:pPr>
              <a:lnSpc>
                <a:spcPct val="110000"/>
              </a:lnSpc>
            </a:pPr>
            <a:r>
              <a:rPr lang="en-GB" sz="800" i="1" dirty="0">
                <a:solidFill>
                  <a:srgbClr val="505050"/>
                </a:solidFill>
                <a:latin typeface="Arial" panose="020B0604020202020204" pitchFamily="34" charset="0"/>
                <a:ea typeface="Aileron" charset="0"/>
                <a:cs typeface="Arial" panose="020B0604020202020204" pitchFamily="34" charset="0"/>
              </a:rPr>
              <a:t>FGFR</a:t>
            </a:r>
            <a:r>
              <a:rPr lang="en-GB" sz="800" dirty="0">
                <a:solidFill>
                  <a:srgbClr val="505050"/>
                </a:solidFill>
                <a:latin typeface="Arial" panose="020B0604020202020204" pitchFamily="34" charset="0"/>
                <a:ea typeface="Aileron" charset="0"/>
                <a:cs typeface="Arial" panose="020B0604020202020204" pitchFamily="34" charset="0"/>
              </a:rPr>
              <a:t> mutation</a:t>
            </a:r>
          </a:p>
          <a:p>
            <a:pPr>
              <a:lnSpc>
                <a:spcPct val="110000"/>
              </a:lnSpc>
            </a:pPr>
            <a:r>
              <a:rPr lang="en-GB" sz="800" i="1" dirty="0">
                <a:solidFill>
                  <a:srgbClr val="505050"/>
                </a:solidFill>
                <a:latin typeface="Arial" panose="020B0604020202020204" pitchFamily="34" charset="0"/>
                <a:ea typeface="Aileron" charset="0"/>
                <a:cs typeface="Arial" panose="020B0604020202020204" pitchFamily="34" charset="0"/>
              </a:rPr>
              <a:t>FGFR</a:t>
            </a:r>
            <a:r>
              <a:rPr lang="en-GB" sz="800" dirty="0">
                <a:solidFill>
                  <a:srgbClr val="505050"/>
                </a:solidFill>
                <a:latin typeface="Arial" panose="020B0604020202020204" pitchFamily="34" charset="0"/>
                <a:ea typeface="Aileron" charset="0"/>
                <a:cs typeface="Arial" panose="020B0604020202020204" pitchFamily="34" charset="0"/>
              </a:rPr>
              <a:t> fusion</a:t>
            </a:r>
          </a:p>
          <a:p>
            <a:pPr>
              <a:lnSpc>
                <a:spcPct val="110000"/>
              </a:lnSpc>
            </a:pPr>
            <a:r>
              <a:rPr lang="en-GB" sz="800" i="1" dirty="0">
                <a:solidFill>
                  <a:srgbClr val="505050"/>
                </a:solidFill>
                <a:latin typeface="Arial" panose="020B0604020202020204" pitchFamily="34" charset="0"/>
                <a:ea typeface="Aileron" charset="0"/>
                <a:cs typeface="Arial" panose="020B0604020202020204" pitchFamily="34" charset="0"/>
              </a:rPr>
              <a:t>FGFR</a:t>
            </a:r>
            <a:r>
              <a:rPr lang="en-GB" sz="800" dirty="0">
                <a:solidFill>
                  <a:srgbClr val="505050"/>
                </a:solidFill>
                <a:latin typeface="Arial" panose="020B0604020202020204" pitchFamily="34" charset="0"/>
                <a:ea typeface="Aileron" charset="0"/>
                <a:cs typeface="Arial" panose="020B0604020202020204" pitchFamily="34" charset="0"/>
              </a:rPr>
              <a:t> mutation and fusion</a:t>
            </a:r>
          </a:p>
        </p:txBody>
      </p:sp>
      <p:sp>
        <p:nvSpPr>
          <p:cNvPr id="62" name="TextBox 61">
            <a:extLst>
              <a:ext uri="{FF2B5EF4-FFF2-40B4-BE49-F238E27FC236}">
                <a16:creationId xmlns:a16="http://schemas.microsoft.com/office/drawing/2014/main" id="{0E9C6EFE-1A9B-5B5F-2407-59E3FC40E604}"/>
              </a:ext>
            </a:extLst>
          </p:cNvPr>
          <p:cNvSpPr txBox="1"/>
          <p:nvPr/>
        </p:nvSpPr>
        <p:spPr>
          <a:xfrm>
            <a:off x="7579264" y="2196000"/>
            <a:ext cx="1093248" cy="678199"/>
          </a:xfrm>
          <a:prstGeom prst="rect">
            <a:avLst/>
          </a:prstGeom>
          <a:noFill/>
        </p:spPr>
        <p:txBody>
          <a:bodyPr wrap="none" lIns="0" tIns="0" rIns="0" bIns="0" rtlCol="0">
            <a:spAutoFit/>
          </a:bodyPr>
          <a:lstStyle/>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Pancreatic cancer</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Non-squamous NSCLC</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Oesophageal cancer</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Cervical cancer</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Others</a:t>
            </a:r>
          </a:p>
        </p:txBody>
      </p:sp>
      <p:sp>
        <p:nvSpPr>
          <p:cNvPr id="63" name="TextBox 62">
            <a:extLst>
              <a:ext uri="{FF2B5EF4-FFF2-40B4-BE49-F238E27FC236}">
                <a16:creationId xmlns:a16="http://schemas.microsoft.com/office/drawing/2014/main" id="{4A54A87F-9E28-95E3-26E7-2D5E93A24752}"/>
              </a:ext>
            </a:extLst>
          </p:cNvPr>
          <p:cNvSpPr txBox="1"/>
          <p:nvPr/>
        </p:nvSpPr>
        <p:spPr>
          <a:xfrm>
            <a:off x="8941339" y="2196000"/>
            <a:ext cx="1425070" cy="540341"/>
          </a:xfrm>
          <a:prstGeom prst="rect">
            <a:avLst/>
          </a:prstGeom>
          <a:noFill/>
        </p:spPr>
        <p:txBody>
          <a:bodyPr wrap="none" lIns="0" tIns="0" rIns="0" bIns="0" rtlCol="0">
            <a:spAutoFit/>
          </a:bodyPr>
          <a:lstStyle/>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Breast cancer</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Carcinoma of unknown primary</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Gastric cancer</a:t>
            </a:r>
          </a:p>
          <a:p>
            <a:pPr>
              <a:lnSpc>
                <a:spcPct val="112000"/>
              </a:lnSpc>
            </a:pPr>
            <a:r>
              <a:rPr lang="en-GB" sz="800" dirty="0">
                <a:solidFill>
                  <a:srgbClr val="505050"/>
                </a:solidFill>
                <a:latin typeface="Arial" panose="020B0604020202020204" pitchFamily="34" charset="0"/>
                <a:ea typeface="Aileron" charset="0"/>
                <a:cs typeface="Arial" panose="020B0604020202020204" pitchFamily="34" charset="0"/>
              </a:rPr>
              <a:t>Salivary gland cancer</a:t>
            </a:r>
          </a:p>
        </p:txBody>
      </p:sp>
      <p:sp>
        <p:nvSpPr>
          <p:cNvPr id="65" name="TextBox 64">
            <a:extLst>
              <a:ext uri="{FF2B5EF4-FFF2-40B4-BE49-F238E27FC236}">
                <a16:creationId xmlns:a16="http://schemas.microsoft.com/office/drawing/2014/main" id="{627832CC-ADA8-6658-ADD5-2CB91A110104}"/>
              </a:ext>
            </a:extLst>
          </p:cNvPr>
          <p:cNvSpPr txBox="1"/>
          <p:nvPr/>
        </p:nvSpPr>
        <p:spPr>
          <a:xfrm>
            <a:off x="4176000" y="2030400"/>
            <a:ext cx="867225" cy="126766"/>
          </a:xfrm>
          <a:prstGeom prst="rect">
            <a:avLst/>
          </a:prstGeom>
          <a:noFill/>
        </p:spPr>
        <p:txBody>
          <a:bodyPr wrap="none" lIns="0" tIns="0" rIns="0" bIns="0" rtlCol="0">
            <a:spAutoFit/>
          </a:bodyPr>
          <a:lstStyle/>
          <a:p>
            <a:pPr>
              <a:lnSpc>
                <a:spcPct val="112000"/>
              </a:lnSpc>
            </a:pPr>
            <a:r>
              <a:rPr lang="en-GB" sz="800" b="1" dirty="0">
                <a:solidFill>
                  <a:srgbClr val="505050"/>
                </a:solidFill>
                <a:latin typeface="Arial" panose="020B0604020202020204" pitchFamily="34" charset="0"/>
                <a:ea typeface="Aileron" charset="0"/>
                <a:cs typeface="Arial" panose="020B0604020202020204" pitchFamily="34" charset="0"/>
              </a:rPr>
              <a:t>Tumour histology</a:t>
            </a:r>
          </a:p>
        </p:txBody>
      </p:sp>
      <p:sp>
        <p:nvSpPr>
          <p:cNvPr id="66" name="Slide Number Placeholder 65">
            <a:extLst>
              <a:ext uri="{FF2B5EF4-FFF2-40B4-BE49-F238E27FC236}">
                <a16:creationId xmlns:a16="http://schemas.microsoft.com/office/drawing/2014/main" id="{5E6E7689-BFA9-E1FC-94EC-FF181509AA98}"/>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154629618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91434E-272F-3366-6C0A-B1E30D0291FF}"/>
              </a:ext>
            </a:extLst>
          </p:cNvPr>
          <p:cNvGrpSpPr/>
          <p:nvPr/>
        </p:nvGrpSpPr>
        <p:grpSpPr>
          <a:xfrm>
            <a:off x="1991544" y="1552283"/>
            <a:ext cx="8064896" cy="4608512"/>
            <a:chOff x="2724379" y="1359680"/>
            <a:chExt cx="8988245" cy="5237672"/>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b="4288"/>
            <a:stretch/>
          </p:blipFill>
          <p:spPr>
            <a:xfrm>
              <a:off x="2724379" y="1359680"/>
              <a:ext cx="8860896" cy="5165664"/>
            </a:xfrm>
            <a:prstGeom prst="rect">
              <a:avLst/>
            </a:prstGeom>
          </p:spPr>
        </p:pic>
        <p:sp>
          <p:nvSpPr>
            <p:cNvPr id="4" name="Rectangle 3">
              <a:extLst>
                <a:ext uri="{FF2B5EF4-FFF2-40B4-BE49-F238E27FC236}">
                  <a16:creationId xmlns:a16="http://schemas.microsoft.com/office/drawing/2014/main" id="{FD08C962-25BE-763A-C81C-79D3E9D9677D}"/>
                </a:ext>
              </a:extLst>
            </p:cNvPr>
            <p:cNvSpPr/>
            <p:nvPr/>
          </p:nvSpPr>
          <p:spPr>
            <a:xfrm>
              <a:off x="9768408" y="6309320"/>
              <a:ext cx="1944216" cy="288032"/>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6" name="CuadroTexto 7">
            <a:extLst>
              <a:ext uri="{FF2B5EF4-FFF2-40B4-BE49-F238E27FC236}">
                <a16:creationId xmlns:a16="http://schemas.microsoft.com/office/drawing/2014/main" id="{44BD147F-C564-1F23-DD3C-37AEAD8C4958}"/>
              </a:ext>
            </a:extLst>
          </p:cNvPr>
          <p:cNvSpPr txBox="1"/>
          <p:nvPr/>
        </p:nvSpPr>
        <p:spPr>
          <a:xfrm>
            <a:off x="1533434" y="3717032"/>
            <a:ext cx="1520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sym typeface="Arial"/>
              </a:rPr>
              <a:t>ALK</a:t>
            </a:r>
            <a:r>
              <a:rPr lang="en-GB" sz="2400" b="1" i="1" dirty="0">
                <a:solidFill>
                  <a:schemeClr val="accent1"/>
                </a:solidFill>
                <a:latin typeface="Arial" panose="020B0604020202020204" pitchFamily="34" charset="0"/>
                <a:cs typeface="Arial" panose="020B0604020202020204" pitchFamily="34" charset="0"/>
                <a:sym typeface="Arial"/>
              </a:rPr>
              <a:t>, ROS1</a:t>
            </a:r>
            <a:endParaRPr kumimoji="0" lang="en-GB" sz="2400" b="1" i="1"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sym typeface="Arial"/>
            </a:endParaRPr>
          </a:p>
        </p:txBody>
      </p:sp>
      <p:sp>
        <p:nvSpPr>
          <p:cNvPr id="7" name="CuadroTexto 7">
            <a:extLst>
              <a:ext uri="{FF2B5EF4-FFF2-40B4-BE49-F238E27FC236}">
                <a16:creationId xmlns:a16="http://schemas.microsoft.com/office/drawing/2014/main" id="{44BD147F-C564-1F23-DD3C-37AEAD8C4958}"/>
              </a:ext>
            </a:extLst>
          </p:cNvPr>
          <p:cNvSpPr txBox="1"/>
          <p:nvPr/>
        </p:nvSpPr>
        <p:spPr>
          <a:xfrm>
            <a:off x="4295800" y="1261221"/>
            <a:ext cx="2880320"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1" dirty="0">
                <a:solidFill>
                  <a:schemeClr val="accent1"/>
                </a:solidFill>
                <a:latin typeface="Arial" panose="020B0604020202020204" pitchFamily="34" charset="0"/>
                <a:cs typeface="Arial" panose="020B0604020202020204" pitchFamily="34" charset="0"/>
                <a:sym typeface="Arial"/>
              </a:rPr>
              <a:t>NTRK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u="none" strike="noStrike" kern="1200" cap="none" spc="0" normalizeH="0" baseline="0" dirty="0">
                <a:ln>
                  <a:noFill/>
                </a:ln>
                <a:solidFill>
                  <a:srgbClr val="505050"/>
                </a:solidFill>
                <a:effectLst/>
                <a:uLnTx/>
                <a:uFillTx/>
                <a:latin typeface="Arial" panose="020B0604020202020204" pitchFamily="34" charset="0"/>
                <a:cs typeface="Arial" panose="020B0604020202020204" pitchFamily="34" charset="0"/>
                <a:sym typeface="Arial"/>
              </a:rPr>
              <a:t>the tipping point</a:t>
            </a:r>
          </a:p>
        </p:txBody>
      </p:sp>
      <p:sp>
        <p:nvSpPr>
          <p:cNvPr id="10" name="CuadroTexto 7">
            <a:extLst>
              <a:ext uri="{FF2B5EF4-FFF2-40B4-BE49-F238E27FC236}">
                <a16:creationId xmlns:a16="http://schemas.microsoft.com/office/drawing/2014/main" id="{44BD147F-C564-1F23-DD3C-37AEAD8C4958}"/>
              </a:ext>
            </a:extLst>
          </p:cNvPr>
          <p:cNvSpPr txBox="1"/>
          <p:nvPr/>
        </p:nvSpPr>
        <p:spPr>
          <a:xfrm>
            <a:off x="8167102" y="3635251"/>
            <a:ext cx="275343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1" dirty="0">
                <a:solidFill>
                  <a:schemeClr val="accent1"/>
                </a:solidFill>
                <a:latin typeface="Arial" panose="020B0604020202020204" pitchFamily="34" charset="0"/>
                <a:cs typeface="Arial" panose="020B0604020202020204" pitchFamily="34" charset="0"/>
                <a:sym typeface="Arial"/>
              </a:rPr>
              <a:t>RET, FGFR, etc…</a:t>
            </a:r>
            <a:endParaRPr kumimoji="0" lang="en-GB" sz="2400" b="1" i="1"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sym typeface="Arial"/>
            </a:endParaRPr>
          </a:p>
        </p:txBody>
      </p:sp>
      <p:sp>
        <p:nvSpPr>
          <p:cNvPr id="21" name="Text Placeholder 20">
            <a:extLst>
              <a:ext uri="{FF2B5EF4-FFF2-40B4-BE49-F238E27FC236}">
                <a16:creationId xmlns:a16="http://schemas.microsoft.com/office/drawing/2014/main" id="{D6DF4A4F-15F9-B35C-0DFE-469A6D7D9FC8}"/>
              </a:ext>
            </a:extLst>
          </p:cNvPr>
          <p:cNvSpPr>
            <a:spLocks noGrp="1"/>
          </p:cNvSpPr>
          <p:nvPr>
            <p:ph type="body" idx="1"/>
          </p:nvPr>
        </p:nvSpPr>
        <p:spPr>
          <a:xfrm>
            <a:off x="609600" y="836713"/>
            <a:ext cx="10972800" cy="360040"/>
          </a:xfrm>
        </p:spPr>
        <p:txBody>
          <a:bodyPr/>
          <a:lstStyle/>
          <a:p>
            <a:r>
              <a:rPr lang="en-GB" dirty="0"/>
              <a:t>The need to search for actionable fusions </a:t>
            </a:r>
          </a:p>
        </p:txBody>
      </p:sp>
      <p:sp>
        <p:nvSpPr>
          <p:cNvPr id="15" name="Title 14">
            <a:extLst>
              <a:ext uri="{FF2B5EF4-FFF2-40B4-BE49-F238E27FC236}">
                <a16:creationId xmlns:a16="http://schemas.microsoft.com/office/drawing/2014/main" id="{EA46FACC-CAB5-A47A-81C1-24C7AF10EF84}"/>
              </a:ext>
            </a:extLst>
          </p:cNvPr>
          <p:cNvSpPr>
            <a:spLocks noGrp="1"/>
          </p:cNvSpPr>
          <p:nvPr>
            <p:ph type="title"/>
          </p:nvPr>
        </p:nvSpPr>
        <p:spPr>
          <a:xfrm>
            <a:off x="619125" y="258763"/>
            <a:ext cx="10963275" cy="433933"/>
          </a:xfrm>
        </p:spPr>
        <p:txBody>
          <a:bodyPr/>
          <a:lstStyle/>
          <a:p>
            <a:r>
              <a:rPr lang="en-GB" altLang="en-US" dirty="0"/>
              <a:t>The Tipping Point for NGS </a:t>
            </a:r>
            <a:endParaRPr lang="en-GB" dirty="0"/>
          </a:p>
        </p:txBody>
      </p:sp>
      <p:sp>
        <p:nvSpPr>
          <p:cNvPr id="17" name="Content Placeholder 16">
            <a:extLst>
              <a:ext uri="{FF2B5EF4-FFF2-40B4-BE49-F238E27FC236}">
                <a16:creationId xmlns:a16="http://schemas.microsoft.com/office/drawing/2014/main" id="{E4F1D02C-EF54-9132-50BF-E053CB6171F8}"/>
              </a:ext>
            </a:extLst>
          </p:cNvPr>
          <p:cNvSpPr>
            <a:spLocks noGrp="1"/>
          </p:cNvSpPr>
          <p:nvPr>
            <p:ph sz="quarter" idx="15"/>
          </p:nvPr>
        </p:nvSpPr>
        <p:spPr>
          <a:xfrm>
            <a:off x="620183" y="6356351"/>
            <a:ext cx="10180339" cy="365125"/>
          </a:xfrm>
        </p:spPr>
        <p:txBody>
          <a:bodyPr/>
          <a:lstStyle/>
          <a:p>
            <a:r>
              <a:rPr lang="en-GB" dirty="0"/>
              <a:t>ALK, anaplastic lymphoma kinase; FGFR, fibroblast growth factor receptor; NGS, next-generation sequencing; NTRK</a:t>
            </a:r>
            <a:r>
              <a:rPr lang="en-GB" dirty="0">
                <a:solidFill>
                  <a:schemeClr val="tx2"/>
                </a:solidFill>
              </a:rPr>
              <a:t>, neurotrophic tyrosine receptor kinase; RET, RET proto-oncogene; ROS1, ROS proto-oncogene 1 receptor tyrosine kinase</a:t>
            </a:r>
            <a:endParaRPr lang="en-GB" altLang="es-ES" dirty="0">
              <a:solidFill>
                <a:schemeClr val="tx2"/>
              </a:solidFill>
            </a:endParaRPr>
          </a:p>
        </p:txBody>
      </p:sp>
      <p:sp>
        <p:nvSpPr>
          <p:cNvPr id="30" name="Freeform 29">
            <a:extLst>
              <a:ext uri="{FF2B5EF4-FFF2-40B4-BE49-F238E27FC236}">
                <a16:creationId xmlns:a16="http://schemas.microsoft.com/office/drawing/2014/main" id="{CC5B3136-FBE4-9FA7-9F17-BF7D38F00711}"/>
              </a:ext>
            </a:extLst>
          </p:cNvPr>
          <p:cNvSpPr/>
          <p:nvPr/>
        </p:nvSpPr>
        <p:spPr>
          <a:xfrm>
            <a:off x="5377070" y="5085184"/>
            <a:ext cx="3170582" cy="815009"/>
          </a:xfrm>
          <a:custGeom>
            <a:avLst/>
            <a:gdLst>
              <a:gd name="connsiteX0" fmla="*/ 347869 w 3170582"/>
              <a:gd name="connsiteY0" fmla="*/ 0 h 815009"/>
              <a:gd name="connsiteX1" fmla="*/ 3001617 w 3170582"/>
              <a:gd name="connsiteY1" fmla="*/ 79513 h 815009"/>
              <a:gd name="connsiteX2" fmla="*/ 3170582 w 3170582"/>
              <a:gd name="connsiteY2" fmla="*/ 785191 h 815009"/>
              <a:gd name="connsiteX3" fmla="*/ 0 w 3170582"/>
              <a:gd name="connsiteY3" fmla="*/ 815009 h 815009"/>
              <a:gd name="connsiteX4" fmla="*/ 347869 w 3170582"/>
              <a:gd name="connsiteY4" fmla="*/ 0 h 815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582" h="815009">
                <a:moveTo>
                  <a:pt x="347869" y="0"/>
                </a:moveTo>
                <a:lnTo>
                  <a:pt x="3001617" y="79513"/>
                </a:lnTo>
                <a:lnTo>
                  <a:pt x="3170582" y="785191"/>
                </a:lnTo>
                <a:lnTo>
                  <a:pt x="0" y="815009"/>
                </a:lnTo>
                <a:lnTo>
                  <a:pt x="34786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513455FE-9C0C-2886-EF6F-48010C756EFC}"/>
              </a:ext>
            </a:extLst>
          </p:cNvPr>
          <p:cNvSpPr txBox="1"/>
          <p:nvPr/>
        </p:nvSpPr>
        <p:spPr>
          <a:xfrm>
            <a:off x="5663952" y="5157192"/>
            <a:ext cx="2989921" cy="715581"/>
          </a:xfrm>
          <a:prstGeom prst="rect">
            <a:avLst/>
          </a:prstGeom>
          <a:noFill/>
        </p:spPr>
        <p:txBody>
          <a:bodyPr wrap="none" rtlCol="0">
            <a:spAutoFit/>
          </a:bodyPr>
          <a:lstStyle/>
          <a:p>
            <a:pPr algn="ctr">
              <a:lnSpc>
                <a:spcPct val="90000"/>
              </a:lnSpc>
            </a:pPr>
            <a:r>
              <a:rPr lang="en-GB" sz="1500" dirty="0">
                <a:solidFill>
                  <a:srgbClr val="505050"/>
                </a:solidFill>
                <a:latin typeface="Arial" panose="020B0604020202020204" pitchFamily="34" charset="0"/>
                <a:ea typeface="Aileron" charset="0"/>
                <a:cs typeface="Arial" panose="020B0604020202020204" pitchFamily="34" charset="0"/>
              </a:rPr>
              <a:t>It gets easier from here, and</a:t>
            </a:r>
            <a:br>
              <a:rPr lang="en-GB" sz="1500" dirty="0">
                <a:solidFill>
                  <a:srgbClr val="505050"/>
                </a:solidFill>
                <a:latin typeface="Arial" panose="020B0604020202020204" pitchFamily="34" charset="0"/>
                <a:ea typeface="Aileron" charset="0"/>
                <a:cs typeface="Arial" panose="020B0604020202020204" pitchFamily="34" charset="0"/>
              </a:rPr>
            </a:br>
            <a:r>
              <a:rPr lang="en-GB" sz="1500" dirty="0">
                <a:solidFill>
                  <a:srgbClr val="505050"/>
                </a:solidFill>
                <a:latin typeface="Arial" panose="020B0604020202020204" pitchFamily="34" charset="0"/>
                <a:ea typeface="Aileron" charset="0"/>
                <a:cs typeface="Arial" panose="020B0604020202020204" pitchFamily="34" charset="0"/>
              </a:rPr>
              <a:t>if you hit another hill you’ve</a:t>
            </a:r>
            <a:br>
              <a:rPr lang="en-GB" sz="1500" dirty="0">
                <a:solidFill>
                  <a:srgbClr val="505050"/>
                </a:solidFill>
                <a:latin typeface="Arial" panose="020B0604020202020204" pitchFamily="34" charset="0"/>
                <a:ea typeface="Aileron" charset="0"/>
                <a:cs typeface="Arial" panose="020B0604020202020204" pitchFamily="34" charset="0"/>
              </a:rPr>
            </a:br>
            <a:r>
              <a:rPr lang="en-GB" sz="1500" dirty="0">
                <a:solidFill>
                  <a:srgbClr val="505050"/>
                </a:solidFill>
                <a:latin typeface="Arial" panose="020B0604020202020204" pitchFamily="34" charset="0"/>
                <a:ea typeface="Aileron" charset="0"/>
                <a:cs typeface="Arial" panose="020B0604020202020204" pitchFamily="34" charset="0"/>
              </a:rPr>
              <a:t>got some momentum behind you</a:t>
            </a:r>
          </a:p>
        </p:txBody>
      </p:sp>
      <p:sp>
        <p:nvSpPr>
          <p:cNvPr id="31" name="Freeform 30">
            <a:extLst>
              <a:ext uri="{FF2B5EF4-FFF2-40B4-BE49-F238E27FC236}">
                <a16:creationId xmlns:a16="http://schemas.microsoft.com/office/drawing/2014/main" id="{BF478235-50E3-3C91-7572-995D6A3B68B6}"/>
              </a:ext>
            </a:extLst>
          </p:cNvPr>
          <p:cNvSpPr/>
          <p:nvPr/>
        </p:nvSpPr>
        <p:spPr>
          <a:xfrm>
            <a:off x="2639616" y="5589240"/>
            <a:ext cx="1898374" cy="546652"/>
          </a:xfrm>
          <a:custGeom>
            <a:avLst/>
            <a:gdLst>
              <a:gd name="connsiteX0" fmla="*/ 159026 w 1898374"/>
              <a:gd name="connsiteY0" fmla="*/ 69574 h 546652"/>
              <a:gd name="connsiteX1" fmla="*/ 1858618 w 1898374"/>
              <a:gd name="connsiteY1" fmla="*/ 0 h 546652"/>
              <a:gd name="connsiteX2" fmla="*/ 1898374 w 1898374"/>
              <a:gd name="connsiteY2" fmla="*/ 546652 h 546652"/>
              <a:gd name="connsiteX3" fmla="*/ 0 w 1898374"/>
              <a:gd name="connsiteY3" fmla="*/ 526774 h 546652"/>
              <a:gd name="connsiteX4" fmla="*/ 159026 w 1898374"/>
              <a:gd name="connsiteY4" fmla="*/ 69574 h 546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374" h="546652">
                <a:moveTo>
                  <a:pt x="159026" y="69574"/>
                </a:moveTo>
                <a:lnTo>
                  <a:pt x="1858618" y="0"/>
                </a:lnTo>
                <a:lnTo>
                  <a:pt x="1898374" y="546652"/>
                </a:lnTo>
                <a:lnTo>
                  <a:pt x="0" y="526774"/>
                </a:lnTo>
                <a:lnTo>
                  <a:pt x="159026" y="6957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C2EC262C-17CE-35A2-1F24-948D409582FB}"/>
              </a:ext>
            </a:extLst>
          </p:cNvPr>
          <p:cNvSpPr txBox="1"/>
          <p:nvPr/>
        </p:nvSpPr>
        <p:spPr>
          <a:xfrm>
            <a:off x="2783632" y="5661248"/>
            <a:ext cx="1768433" cy="507831"/>
          </a:xfrm>
          <a:prstGeom prst="rect">
            <a:avLst/>
          </a:prstGeom>
          <a:noFill/>
        </p:spPr>
        <p:txBody>
          <a:bodyPr wrap="none" rtlCol="0">
            <a:spAutoFit/>
          </a:bodyPr>
          <a:lstStyle/>
          <a:p>
            <a:pPr>
              <a:lnSpc>
                <a:spcPct val="90000"/>
              </a:lnSpc>
            </a:pPr>
            <a:r>
              <a:rPr lang="en-GB" sz="1500" dirty="0">
                <a:solidFill>
                  <a:srgbClr val="505050"/>
                </a:solidFill>
                <a:latin typeface="Arial" panose="020B0604020202020204" pitchFamily="34" charset="0"/>
                <a:ea typeface="Aileron" charset="0"/>
                <a:cs typeface="Arial" panose="020B0604020202020204" pitchFamily="34" charset="0"/>
              </a:rPr>
              <a:t>A lot of hard work</a:t>
            </a:r>
            <a:br>
              <a:rPr lang="en-GB" sz="1500" dirty="0">
                <a:solidFill>
                  <a:srgbClr val="505050"/>
                </a:solidFill>
                <a:latin typeface="Arial" panose="020B0604020202020204" pitchFamily="34" charset="0"/>
                <a:ea typeface="Aileron" charset="0"/>
                <a:cs typeface="Arial" panose="020B0604020202020204" pitchFamily="34" charset="0"/>
              </a:rPr>
            </a:br>
            <a:r>
              <a:rPr lang="en-GB" sz="1500" dirty="0">
                <a:solidFill>
                  <a:srgbClr val="505050"/>
                </a:solidFill>
                <a:latin typeface="Arial" panose="020B0604020202020204" pitchFamily="34" charset="0"/>
                <a:ea typeface="Aileron" charset="0"/>
                <a:cs typeface="Arial" panose="020B0604020202020204" pitchFamily="34" charset="0"/>
              </a:rPr>
              <a:t>&amp; slow momentum</a:t>
            </a:r>
          </a:p>
        </p:txBody>
      </p:sp>
      <p:sp>
        <p:nvSpPr>
          <p:cNvPr id="33" name="TextBox 32">
            <a:extLst>
              <a:ext uri="{FF2B5EF4-FFF2-40B4-BE49-F238E27FC236}">
                <a16:creationId xmlns:a16="http://schemas.microsoft.com/office/drawing/2014/main" id="{7EF91733-218D-9BCA-C9F8-6A7E79E380AD}"/>
              </a:ext>
            </a:extLst>
          </p:cNvPr>
          <p:cNvSpPr txBox="1"/>
          <p:nvPr/>
        </p:nvSpPr>
        <p:spPr>
          <a:xfrm>
            <a:off x="7536160" y="3042000"/>
            <a:ext cx="1202573" cy="300082"/>
          </a:xfrm>
          <a:prstGeom prst="rect">
            <a:avLst/>
          </a:prstGeom>
          <a:solidFill>
            <a:schemeClr val="bg1"/>
          </a:solidFill>
        </p:spPr>
        <p:txBody>
          <a:bodyPr wrap="none" rtlCol="0">
            <a:spAutoFit/>
          </a:bodyPr>
          <a:lstStyle/>
          <a:p>
            <a:pPr>
              <a:lnSpc>
                <a:spcPct val="90000"/>
              </a:lnSpc>
            </a:pPr>
            <a:r>
              <a:rPr lang="en-GB" sz="1500" dirty="0">
                <a:solidFill>
                  <a:srgbClr val="505050"/>
                </a:solidFill>
                <a:latin typeface="Arial" panose="020B0604020202020204" pitchFamily="34" charset="0"/>
                <a:ea typeface="Aileron" charset="0"/>
                <a:cs typeface="Arial" panose="020B0604020202020204" pitchFamily="34" charset="0"/>
              </a:rPr>
              <a:t>‟whoo hoo!”</a:t>
            </a:r>
          </a:p>
        </p:txBody>
      </p:sp>
      <p:sp>
        <p:nvSpPr>
          <p:cNvPr id="35" name="Freeform 34">
            <a:extLst>
              <a:ext uri="{FF2B5EF4-FFF2-40B4-BE49-F238E27FC236}">
                <a16:creationId xmlns:a16="http://schemas.microsoft.com/office/drawing/2014/main" id="{2DADE387-40E4-40F6-F68B-F27CED82E18B}"/>
              </a:ext>
            </a:extLst>
          </p:cNvPr>
          <p:cNvSpPr/>
          <p:nvPr/>
        </p:nvSpPr>
        <p:spPr>
          <a:xfrm>
            <a:off x="1919536" y="2996952"/>
            <a:ext cx="3071191" cy="516835"/>
          </a:xfrm>
          <a:custGeom>
            <a:avLst/>
            <a:gdLst>
              <a:gd name="connsiteX0" fmla="*/ 129209 w 3071191"/>
              <a:gd name="connsiteY0" fmla="*/ 0 h 516835"/>
              <a:gd name="connsiteX1" fmla="*/ 3071191 w 3071191"/>
              <a:gd name="connsiteY1" fmla="*/ 19878 h 516835"/>
              <a:gd name="connsiteX2" fmla="*/ 3021496 w 3071191"/>
              <a:gd name="connsiteY2" fmla="*/ 168965 h 516835"/>
              <a:gd name="connsiteX3" fmla="*/ 2564296 w 3071191"/>
              <a:gd name="connsiteY3" fmla="*/ 516835 h 516835"/>
              <a:gd name="connsiteX4" fmla="*/ 288235 w 3071191"/>
              <a:gd name="connsiteY4" fmla="*/ 506896 h 516835"/>
              <a:gd name="connsiteX5" fmla="*/ 0 w 3071191"/>
              <a:gd name="connsiteY5" fmla="*/ 159026 h 516835"/>
              <a:gd name="connsiteX6" fmla="*/ 129209 w 3071191"/>
              <a:gd name="connsiteY6" fmla="*/ 0 h 51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91" h="516835">
                <a:moveTo>
                  <a:pt x="129209" y="0"/>
                </a:moveTo>
                <a:lnTo>
                  <a:pt x="3071191" y="19878"/>
                </a:lnTo>
                <a:lnTo>
                  <a:pt x="3021496" y="168965"/>
                </a:lnTo>
                <a:lnTo>
                  <a:pt x="2564296" y="516835"/>
                </a:lnTo>
                <a:lnTo>
                  <a:pt x="288235" y="506896"/>
                </a:lnTo>
                <a:lnTo>
                  <a:pt x="0" y="159026"/>
                </a:lnTo>
                <a:lnTo>
                  <a:pt x="12920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FC607046-0033-201D-2139-CDBA9270F4DB}"/>
              </a:ext>
            </a:extLst>
          </p:cNvPr>
          <p:cNvSpPr txBox="1"/>
          <p:nvPr/>
        </p:nvSpPr>
        <p:spPr>
          <a:xfrm>
            <a:off x="1847528" y="2996952"/>
            <a:ext cx="3156633" cy="507831"/>
          </a:xfrm>
          <a:prstGeom prst="rect">
            <a:avLst/>
          </a:prstGeom>
          <a:noFill/>
        </p:spPr>
        <p:txBody>
          <a:bodyPr wrap="none" rtlCol="0">
            <a:spAutoFit/>
          </a:bodyPr>
          <a:lstStyle/>
          <a:p>
            <a:pPr algn="ctr">
              <a:lnSpc>
                <a:spcPct val="90000"/>
              </a:lnSpc>
            </a:pPr>
            <a:r>
              <a:rPr lang="en-GB" sz="1500" dirty="0">
                <a:solidFill>
                  <a:srgbClr val="505050"/>
                </a:solidFill>
                <a:latin typeface="Arial" panose="020B0604020202020204" pitchFamily="34" charset="0"/>
                <a:ea typeface="Aileron" charset="0"/>
                <a:cs typeface="Arial" panose="020B0604020202020204" pitchFamily="34" charset="0"/>
              </a:rPr>
              <a:t>‟It looked smaller from the bottom!!</a:t>
            </a:r>
            <a:br>
              <a:rPr lang="en-GB" sz="1500" dirty="0">
                <a:solidFill>
                  <a:srgbClr val="505050"/>
                </a:solidFill>
                <a:latin typeface="Arial" panose="020B0604020202020204" pitchFamily="34" charset="0"/>
                <a:ea typeface="Aileron" charset="0"/>
                <a:cs typeface="Arial" panose="020B0604020202020204" pitchFamily="34" charset="0"/>
              </a:rPr>
            </a:br>
            <a:r>
              <a:rPr lang="en-GB" sz="1500" dirty="0">
                <a:solidFill>
                  <a:srgbClr val="505050"/>
                </a:solidFill>
                <a:latin typeface="Arial" panose="020B0604020202020204" pitchFamily="34" charset="0"/>
                <a:ea typeface="Aileron" charset="0"/>
                <a:cs typeface="Arial" panose="020B0604020202020204" pitchFamily="34" charset="0"/>
              </a:rPr>
              <a:t>Just gotta keep pushing”</a:t>
            </a:r>
          </a:p>
        </p:txBody>
      </p:sp>
      <p:sp>
        <p:nvSpPr>
          <p:cNvPr id="37" name="Slide Number Placeholder 36">
            <a:extLst>
              <a:ext uri="{FF2B5EF4-FFF2-40B4-BE49-F238E27FC236}">
                <a16:creationId xmlns:a16="http://schemas.microsoft.com/office/drawing/2014/main" id="{196BF178-3E05-F1BE-2047-D4ACED984E3B}"/>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Tree>
    <p:extLst>
      <p:ext uri="{BB962C8B-B14F-4D97-AF65-F5344CB8AC3E}">
        <p14:creationId xmlns:p14="http://schemas.microsoft.com/office/powerpoint/2010/main" val="12819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2358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nt, logo, graphics&#10;&#10;Description automatically generated">
            <a:hlinkClick r:id="rId3"/>
            <a:extLst>
              <a:ext uri="{FF2B5EF4-FFF2-40B4-BE49-F238E27FC236}">
                <a16:creationId xmlns:a16="http://schemas.microsoft.com/office/drawing/2014/main" id="{866E5599-D24C-970C-A2D0-D68177AD4739}"/>
              </a:ext>
            </a:extLst>
          </p:cNvPr>
          <p:cNvPicPr>
            <a:picLocks noChangeAspect="1"/>
          </p:cNvPicPr>
          <p:nvPr/>
        </p:nvPicPr>
        <p:blipFill>
          <a:blip r:embed="rId4"/>
          <a:stretch>
            <a:fillRect/>
          </a:stretch>
        </p:blipFill>
        <p:spPr>
          <a:xfrm>
            <a:off x="8326627" y="863662"/>
            <a:ext cx="2740058" cy="1413210"/>
          </a:xfrm>
          <a:prstGeom prst="rect">
            <a:avLst/>
          </a:prstGeom>
        </p:spPr>
      </p:pic>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19200" y="1196752"/>
            <a:ext cx="10963200" cy="5544616"/>
          </a:xfrm>
        </p:spPr>
        <p:txBody>
          <a:bodyPr>
            <a:noAutofit/>
          </a:bodyPr>
          <a:lstStyle/>
          <a:p>
            <a:pPr marL="0" indent="0">
              <a:lnSpc>
                <a:spcPct val="120000"/>
              </a:lnSpc>
              <a:spcBef>
                <a:spcPts val="600"/>
              </a:spcBef>
              <a:buNone/>
            </a:pPr>
            <a:r>
              <a:rPr lang="en-GB" altLang="en-US" sz="1700" b="1" dirty="0">
                <a:latin typeface="Arial" panose="020B0604020202020204" pitchFamily="34" charset="0"/>
              </a:rPr>
              <a:t>This programme is developed by PRECISION ONCOLOGY CONNECT, </a:t>
            </a:r>
            <a:br>
              <a:rPr lang="en-GB" altLang="en-US" sz="1700" b="1" dirty="0">
                <a:latin typeface="Arial" panose="020B0604020202020204" pitchFamily="34" charset="0"/>
              </a:rPr>
            </a:br>
            <a:r>
              <a:rPr lang="en-GB" altLang="en-US" sz="1700" b="1" dirty="0">
                <a:latin typeface="Arial" panose="020B0604020202020204" pitchFamily="34" charset="0"/>
              </a:rPr>
              <a:t>an international group of experts in the field of </a:t>
            </a:r>
            <a:r>
              <a:rPr lang="en-GB" altLang="en-US" sz="1700" b="1" dirty="0"/>
              <a:t>oncology</a:t>
            </a:r>
            <a:r>
              <a:rPr lang="en-GB" sz="1700" b="1" dirty="0"/>
              <a:t>.</a:t>
            </a:r>
            <a:endParaRPr lang="en-GB" altLang="en-US" sz="1700" b="1" dirty="0">
              <a:latin typeface="Arial" panose="020B0604020202020204" pitchFamily="34" charset="0"/>
            </a:endParaRPr>
          </a:p>
          <a:p>
            <a:pPr marL="0" indent="0">
              <a:lnSpc>
                <a:spcPct val="120000"/>
              </a:lnSpc>
              <a:spcBef>
                <a:spcPts val="600"/>
              </a:spcBef>
              <a:buNone/>
            </a:pPr>
            <a:endParaRPr lang="en-GB" altLang="en-US" sz="1000" dirty="0">
              <a:latin typeface="Arial" panose="020B0604020202020204" pitchFamily="34" charset="0"/>
            </a:endParaRPr>
          </a:p>
          <a:p>
            <a:pPr marL="0" indent="0">
              <a:spcBef>
                <a:spcPts val="600"/>
              </a:spcBef>
              <a:buNone/>
            </a:pPr>
            <a:r>
              <a:rPr lang="en-GB" sz="1700" b="1" dirty="0">
                <a:solidFill>
                  <a:schemeClr val="accent1"/>
                </a:solidFill>
                <a:latin typeface="Arial" panose="020B0604020202020204" pitchFamily="34" charset="0"/>
              </a:rPr>
              <a:t>Acknowledgement and disclosures</a:t>
            </a:r>
            <a:endParaRPr lang="en-GB" altLang="en-US" sz="1700" b="1" dirty="0">
              <a:solidFill>
                <a:schemeClr val="accent1"/>
              </a:solidFill>
              <a:latin typeface="Arial" panose="020B0604020202020204" pitchFamily="34" charset="0"/>
            </a:endParaRPr>
          </a:p>
          <a:p>
            <a:pPr marL="0" indent="0">
              <a:buNone/>
            </a:pPr>
            <a:r>
              <a:rPr lang="en-GB" altLang="en-US" sz="1700" dirty="0">
                <a:latin typeface="Arial" panose="020B0604020202020204" pitchFamily="34" charset="0"/>
              </a:rPr>
              <a:t>This PRECISION ONCOLOGY CONNECT programme is supported through an independent educational grant from </a:t>
            </a:r>
            <a:r>
              <a:rPr lang="en-GB" sz="1700" dirty="0"/>
              <a:t>Bayer</a:t>
            </a:r>
            <a:r>
              <a:rPr lang="en-GB" altLang="en-US" sz="1700" dirty="0">
                <a:latin typeface="Arial" panose="020B0604020202020204" pitchFamily="34" charset="0"/>
              </a:rPr>
              <a:t>. The programme is therefore independent, the content is not influenced by the supporter and is under the sole responsibility of the experts.</a:t>
            </a:r>
            <a:endParaRPr lang="en-GB" sz="1700" dirty="0">
              <a:latin typeface="Arial" panose="020B0604020202020204" pitchFamily="34" charset="0"/>
            </a:endParaRPr>
          </a:p>
          <a:p>
            <a:pPr marL="0" indent="0">
              <a:buNone/>
            </a:pPr>
            <a:r>
              <a:rPr lang="en-GB" sz="1700" b="1" dirty="0">
                <a:latin typeface="Arial" panose="020B0604020202020204" pitchFamily="34" charset="0"/>
              </a:rPr>
              <a:t>Please note:</a:t>
            </a:r>
            <a:r>
              <a:rPr lang="en-GB" sz="1700" dirty="0">
                <a:latin typeface="Arial" panose="020B0604020202020204" pitchFamily="34" charset="0"/>
              </a:rPr>
              <a:t> The views expressed within this programme are the personal opinions of the experts. They do not necessarily represent the views of the experts’ institutions, or the rest of the PRECISION ONCOLOGY </a:t>
            </a:r>
            <a:br>
              <a:rPr lang="en-GB" sz="1700" dirty="0">
                <a:latin typeface="Arial" panose="020B0604020202020204" pitchFamily="34" charset="0"/>
              </a:rPr>
            </a:br>
            <a:r>
              <a:rPr lang="en-GB" sz="1700" dirty="0">
                <a:latin typeface="Arial" panose="020B0604020202020204" pitchFamily="34" charset="0"/>
              </a:rPr>
              <a:t>CONNECT group.</a:t>
            </a:r>
          </a:p>
          <a:p>
            <a:pPr marL="0" indent="0">
              <a:buNone/>
            </a:pPr>
            <a:r>
              <a:rPr lang="en-GB" sz="1700" dirty="0">
                <a:latin typeface="Arial" panose="020B0604020202020204" pitchFamily="34" charset="0"/>
              </a:rPr>
              <a:t>Expert disclaimers:</a:t>
            </a:r>
          </a:p>
          <a:p>
            <a:r>
              <a:rPr lang="en-GB" sz="1700" b="1" dirty="0">
                <a:solidFill>
                  <a:schemeClr val="accent1"/>
                </a:solidFill>
              </a:rPr>
              <a:t>Dr </a:t>
            </a:r>
            <a:r>
              <a:rPr lang="en-GB" altLang="es-ES" sz="1700" b="1" dirty="0">
                <a:solidFill>
                  <a:schemeClr val="accent1"/>
                </a:solidFill>
              </a:rPr>
              <a:t>Fernando Lopez-Rios, MD, PhD </a:t>
            </a:r>
            <a:r>
              <a:rPr lang="en-GB" sz="1700" dirty="0"/>
              <a:t>has received financial support/sponsorship for research support, consultation, or speaker fees from the following companies: AbbVie, Astellas, AstraZeneca, Bayer. BMS, Daiichi Sankyo, Janssen, Lilly, MSD, Merck, Pfizer, Roche, Sanofi, Takeda and Thermo Fisher.</a:t>
            </a:r>
            <a:endParaRPr lang="en-GB" sz="1700" dirty="0">
              <a:highlight>
                <a:srgbClr val="FFFF00"/>
              </a:highlight>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619201" y="259200"/>
            <a:ext cx="9797279" cy="864000"/>
          </a:xfrm>
        </p:spPr>
        <p:txBody>
          <a:bodyPr/>
          <a:lstStyle/>
          <a:p>
            <a:r>
              <a:rPr lang="en-GB" dirty="0">
                <a:latin typeface="Arial" panose="020B0604020202020204" pitchFamily="34" charset="0"/>
              </a:rPr>
              <a:t>Developed by PRECISION ONCOLOGY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3</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spTree>
    <p:extLst>
      <p:ext uri="{BB962C8B-B14F-4D97-AF65-F5344CB8AC3E}">
        <p14:creationId xmlns:p14="http://schemas.microsoft.com/office/powerpoint/2010/main" val="279798022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E5F02A7-146A-636A-43A5-5BD120879CB9}"/>
              </a:ext>
            </a:extLst>
          </p:cNvPr>
          <p:cNvSpPr>
            <a:spLocks noGrp="1"/>
          </p:cNvSpPr>
          <p:nvPr>
            <p:ph sz="quarter" idx="12"/>
          </p:nvPr>
        </p:nvSpPr>
        <p:spPr/>
        <p:txBody>
          <a:bodyPr/>
          <a:lstStyle/>
          <a:p>
            <a:pPr marL="457200" lvl="0" indent="-457200">
              <a:spcBef>
                <a:spcPts val="1800"/>
              </a:spcBef>
              <a:spcAft>
                <a:spcPts val="1800"/>
              </a:spcAft>
              <a:buClr>
                <a:srgbClr val="C6573B"/>
              </a:buClr>
              <a:buAutoNum type="arabicPeriod"/>
            </a:pPr>
            <a:r>
              <a:rPr lang="en-GB" sz="2000" dirty="0">
                <a:solidFill>
                  <a:srgbClr val="5D8298"/>
                </a:solidFill>
                <a:latin typeface="Arial" panose="020B0604020202020204" pitchFamily="34" charset="0"/>
                <a:cs typeface="Arial" panose="020B0604020202020204" pitchFamily="34" charset="0"/>
              </a:rPr>
              <a:t>Several fusions are now actionable in solid tumours</a:t>
            </a:r>
          </a:p>
          <a:p>
            <a:pPr marL="457200" lvl="0" indent="-457200">
              <a:spcBef>
                <a:spcPts val="1800"/>
              </a:spcBef>
              <a:spcAft>
                <a:spcPts val="1800"/>
              </a:spcAft>
              <a:buClr>
                <a:srgbClr val="C6573B"/>
              </a:buClr>
              <a:buAutoNum type="arabicPeriod"/>
            </a:pPr>
            <a:r>
              <a:rPr lang="en-GB" sz="2000" dirty="0">
                <a:solidFill>
                  <a:srgbClr val="5D8298"/>
                </a:solidFill>
                <a:latin typeface="Arial" panose="020B0604020202020204" pitchFamily="34" charset="0"/>
                <a:cs typeface="Arial" panose="020B0604020202020204" pitchFamily="34" charset="0"/>
              </a:rPr>
              <a:t>Most of them were initially studied in NSCLC (</a:t>
            </a:r>
            <a:r>
              <a:rPr lang="en-GB" sz="2000" i="1" dirty="0">
                <a:solidFill>
                  <a:srgbClr val="5D8298"/>
                </a:solidFill>
                <a:latin typeface="Arial" panose="020B0604020202020204" pitchFamily="34" charset="0"/>
                <a:cs typeface="Arial" panose="020B0604020202020204" pitchFamily="34" charset="0"/>
              </a:rPr>
              <a:t>ALK, ROS1 and RET</a:t>
            </a:r>
            <a:r>
              <a:rPr lang="en-GB" sz="2000" dirty="0">
                <a:solidFill>
                  <a:srgbClr val="5D8298"/>
                </a:solidFill>
                <a:latin typeface="Arial" panose="020B0604020202020204" pitchFamily="34" charset="0"/>
                <a:cs typeface="Arial" panose="020B0604020202020204" pitchFamily="34" charset="0"/>
              </a:rPr>
              <a:t>), but many </a:t>
            </a:r>
            <a:br>
              <a:rPr lang="en-GB" sz="2000" dirty="0">
                <a:solidFill>
                  <a:srgbClr val="5D8298"/>
                </a:solidFill>
                <a:latin typeface="Arial" panose="020B0604020202020204" pitchFamily="34" charset="0"/>
                <a:cs typeface="Arial" panose="020B0604020202020204" pitchFamily="34" charset="0"/>
              </a:rPr>
            </a:br>
            <a:r>
              <a:rPr lang="en-GB" sz="2000" dirty="0">
                <a:solidFill>
                  <a:srgbClr val="5D8298"/>
                </a:solidFill>
                <a:latin typeface="Arial" panose="020B0604020202020204" pitchFamily="34" charset="0"/>
                <a:cs typeface="Arial" panose="020B0604020202020204" pitchFamily="34" charset="0"/>
              </a:rPr>
              <a:t>are now being developed in a tumour-agnostic manner (</a:t>
            </a:r>
            <a:r>
              <a:rPr lang="en-GB" sz="2000" i="1" dirty="0">
                <a:solidFill>
                  <a:srgbClr val="5D8298"/>
                </a:solidFill>
                <a:latin typeface="Arial" panose="020B0604020202020204" pitchFamily="34" charset="0"/>
                <a:cs typeface="Arial" panose="020B0604020202020204" pitchFamily="34" charset="0"/>
              </a:rPr>
              <a:t>NTRK, RET, FGFR</a:t>
            </a:r>
            <a:r>
              <a:rPr lang="en-GB" sz="2000" dirty="0">
                <a:solidFill>
                  <a:srgbClr val="5D8298"/>
                </a:solidFill>
                <a:latin typeface="Arial" panose="020B0604020202020204" pitchFamily="34" charset="0"/>
                <a:cs typeface="Arial" panose="020B0604020202020204" pitchFamily="34" charset="0"/>
              </a:rPr>
              <a:t>)</a:t>
            </a:r>
          </a:p>
          <a:p>
            <a:pPr marL="457200" lvl="0" indent="-457200">
              <a:spcBef>
                <a:spcPts val="1800"/>
              </a:spcBef>
              <a:spcAft>
                <a:spcPts val="1800"/>
              </a:spcAft>
              <a:buClr>
                <a:srgbClr val="C6573B"/>
              </a:buClr>
              <a:buAutoNum type="arabicPeriod"/>
            </a:pPr>
            <a:r>
              <a:rPr lang="en-GB" sz="2000" dirty="0">
                <a:solidFill>
                  <a:srgbClr val="5D8298"/>
                </a:solidFill>
                <a:latin typeface="Arial" panose="020B0604020202020204" pitchFamily="34" charset="0"/>
                <a:cs typeface="Arial" panose="020B0604020202020204" pitchFamily="34" charset="0"/>
              </a:rPr>
              <a:t>The gold standard for detecting them is RNA-based NGS, but IHC, FISH and </a:t>
            </a:r>
            <a:br>
              <a:rPr lang="en-GB" sz="2000" dirty="0">
                <a:solidFill>
                  <a:srgbClr val="5D8298"/>
                </a:solidFill>
                <a:latin typeface="Arial" panose="020B0604020202020204" pitchFamily="34" charset="0"/>
                <a:cs typeface="Arial" panose="020B0604020202020204" pitchFamily="34" charset="0"/>
              </a:rPr>
            </a:br>
            <a:r>
              <a:rPr lang="en-GB" sz="2000" dirty="0">
                <a:solidFill>
                  <a:srgbClr val="5D8298"/>
                </a:solidFill>
                <a:latin typeface="Arial" panose="020B0604020202020204" pitchFamily="34" charset="0"/>
                <a:cs typeface="Arial" panose="020B0604020202020204" pitchFamily="34" charset="0"/>
              </a:rPr>
              <a:t>real-time PCR can also be used</a:t>
            </a:r>
          </a:p>
        </p:txBody>
      </p:sp>
      <p:sp>
        <p:nvSpPr>
          <p:cNvPr id="3" name="Title 2">
            <a:extLst>
              <a:ext uri="{FF2B5EF4-FFF2-40B4-BE49-F238E27FC236}">
                <a16:creationId xmlns:a16="http://schemas.microsoft.com/office/drawing/2014/main" id="{56E68B9F-C4CF-A0EB-F439-3DC4F172DB82}"/>
              </a:ext>
            </a:extLst>
          </p:cNvPr>
          <p:cNvSpPr>
            <a:spLocks noGrp="1"/>
          </p:cNvSpPr>
          <p:nvPr>
            <p:ph type="title"/>
          </p:nvPr>
        </p:nvSpPr>
        <p:spPr/>
        <p:txBody>
          <a:bodyPr/>
          <a:lstStyle/>
          <a:p>
            <a:r>
              <a:rPr lang="en-GB" dirty="0"/>
              <a:t>Clinical takeaways</a:t>
            </a:r>
          </a:p>
        </p:txBody>
      </p:sp>
      <p:sp>
        <p:nvSpPr>
          <p:cNvPr id="5" name="Slide Number Placeholder 4">
            <a:extLst>
              <a:ext uri="{FF2B5EF4-FFF2-40B4-BE49-F238E27FC236}">
                <a16:creationId xmlns:a16="http://schemas.microsoft.com/office/drawing/2014/main" id="{13871A03-8035-C1EE-9560-AE0D7871B517}"/>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8" name="Content Placeholder 7">
            <a:extLst>
              <a:ext uri="{FF2B5EF4-FFF2-40B4-BE49-F238E27FC236}">
                <a16:creationId xmlns:a16="http://schemas.microsoft.com/office/drawing/2014/main" id="{1E1AC392-9E22-31E7-393E-C49142448BE3}"/>
              </a:ext>
            </a:extLst>
          </p:cNvPr>
          <p:cNvSpPr>
            <a:spLocks noGrp="1"/>
          </p:cNvSpPr>
          <p:nvPr>
            <p:ph sz="quarter" idx="15"/>
          </p:nvPr>
        </p:nvSpPr>
        <p:spPr>
          <a:xfrm>
            <a:off x="620183" y="6356351"/>
            <a:ext cx="10300353" cy="365125"/>
          </a:xfrm>
        </p:spPr>
        <p:txBody>
          <a:bodyPr anchor="b" anchorCtr="0"/>
          <a:lstStyle/>
          <a:p>
            <a:r>
              <a:rPr lang="en-GB" sz="1200" dirty="0">
                <a:solidFill>
                  <a:schemeClr val="tx2"/>
                </a:solidFill>
                <a:latin typeface="Arial" panose="020B0604020202020204" pitchFamily="34" charset="0"/>
                <a:cs typeface="Arial" panose="020B0604020202020204" pitchFamily="34" charset="0"/>
              </a:rPr>
              <a:t>ALK, anaplastic lymphoma kinase; FGFR, fibroblast growth factor receptor; FISH, fluorescence in situ hybridisation; IHC, immunohistochemistry; NGS, next‑generation sequencing; </a:t>
            </a:r>
            <a:r>
              <a:rPr lang="en-US" sz="1200" dirty="0">
                <a:solidFill>
                  <a:schemeClr val="tx2"/>
                </a:solidFill>
                <a:latin typeface="Arial" panose="020B0604020202020204" pitchFamily="34" charset="0"/>
                <a:cs typeface="Arial" panose="020B0604020202020204" pitchFamily="34" charset="0"/>
              </a:rPr>
              <a:t>NSCLC, non-small cell lung cancer;</a:t>
            </a:r>
            <a:r>
              <a:rPr lang="en-GB" sz="1200" dirty="0">
                <a:solidFill>
                  <a:schemeClr val="tx2"/>
                </a:solidFill>
                <a:latin typeface="Arial" panose="020B0604020202020204" pitchFamily="34" charset="0"/>
                <a:cs typeface="Arial" panose="020B0604020202020204" pitchFamily="34" charset="0"/>
              </a:rPr>
              <a:t> NTRK, neurotrophic tropomyosin-receptor kinase; </a:t>
            </a:r>
            <a:r>
              <a:rPr lang="en-US" sz="1200" dirty="0">
                <a:solidFill>
                  <a:schemeClr val="tx2"/>
                </a:solidFill>
                <a:latin typeface="Arial" panose="020B0604020202020204" pitchFamily="34" charset="0"/>
                <a:cs typeface="Arial" panose="020B0604020202020204" pitchFamily="34" charset="0"/>
              </a:rPr>
              <a:t>PCR, polymerase chain reaction; RNA, ribonucleic acid; RET, </a:t>
            </a:r>
            <a:r>
              <a:rPr lang="en-GB" sz="1200" dirty="0">
                <a:solidFill>
                  <a:schemeClr val="tx2"/>
                </a:solidFill>
                <a:latin typeface="Arial" panose="020B0604020202020204" pitchFamily="34" charset="0"/>
                <a:cs typeface="Arial" panose="020B0604020202020204" pitchFamily="34" charset="0"/>
              </a:rPr>
              <a:t>RET proto-oncogene; </a:t>
            </a:r>
            <a:r>
              <a:rPr lang="en-US" sz="1200" dirty="0">
                <a:solidFill>
                  <a:schemeClr val="tx2"/>
                </a:solidFill>
                <a:latin typeface="Arial" panose="020B0604020202020204" pitchFamily="34" charset="0"/>
                <a:cs typeface="Arial" panose="020B0604020202020204" pitchFamily="34" charset="0"/>
              </a:rPr>
              <a:t>ROS1, </a:t>
            </a:r>
            <a:r>
              <a:rPr lang="en-GB" sz="1200" dirty="0">
                <a:solidFill>
                  <a:schemeClr val="tx2"/>
                </a:solidFill>
                <a:latin typeface="Arial" panose="020B0604020202020204" pitchFamily="34" charset="0"/>
                <a:cs typeface="Arial" panose="020B0604020202020204" pitchFamily="34" charset="0"/>
              </a:rPr>
              <a:t>ROS proto-oncogene 1 receptor tyrosine kinase</a:t>
            </a:r>
            <a:endParaRPr lang="en-GB" altLang="es-ES" sz="1200" dirty="0">
              <a:solidFill>
                <a:schemeClr val="tx2"/>
              </a:solidFill>
              <a:highlight>
                <a:srgbClr val="FFFF00"/>
              </a:highlight>
              <a:latin typeface="Arial" panose="020B0604020202020204" pitchFamily="34" charset="0"/>
              <a:cs typeface="Arial" panose="020B0604020202020204" pitchFamily="34" charset="0"/>
            </a:endParaRPr>
          </a:p>
        </p:txBody>
      </p:sp>
      <p:sp>
        <p:nvSpPr>
          <p:cNvPr id="6" name="Content Placeholder 7">
            <a:extLst>
              <a:ext uri="{FF2B5EF4-FFF2-40B4-BE49-F238E27FC236}">
                <a16:creationId xmlns:a16="http://schemas.microsoft.com/office/drawing/2014/main" id="{347F3F6D-1EF5-3C80-0A2F-10E84FEC27FE}"/>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000" dirty="0"/>
          </a:p>
        </p:txBody>
      </p:sp>
    </p:spTree>
    <p:extLst>
      <p:ext uri="{BB962C8B-B14F-4D97-AF65-F5344CB8AC3E}">
        <p14:creationId xmlns:p14="http://schemas.microsoft.com/office/powerpoint/2010/main" val="42786981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184" y="1425600"/>
            <a:ext cx="10963200" cy="4525200"/>
          </a:xfrm>
        </p:spPr>
        <p:txBody>
          <a:bodyPr/>
          <a:lstStyle/>
          <a:p>
            <a:pPr marL="444500" indent="-444500" fontAlgn="base">
              <a:spcBef>
                <a:spcPts val="1800"/>
              </a:spcBef>
              <a:spcAft>
                <a:spcPts val="1800"/>
              </a:spcAft>
              <a:buFont typeface="+mj-lt"/>
              <a:buAutoNum type="arabicPeriod"/>
            </a:pPr>
            <a:r>
              <a:rPr lang="en-US" dirty="0">
                <a:solidFill>
                  <a:schemeClr val="tx2"/>
                </a:solidFill>
              </a:rPr>
              <a:t>Understand </a:t>
            </a:r>
            <a:r>
              <a:rPr lang="en-US" b="1" dirty="0">
                <a:solidFill>
                  <a:schemeClr val="accent1"/>
                </a:solidFill>
              </a:rPr>
              <a:t>what a gene fusion is </a:t>
            </a:r>
            <a:r>
              <a:rPr lang="en-US" dirty="0">
                <a:solidFill>
                  <a:schemeClr val="tx2"/>
                </a:solidFill>
              </a:rPr>
              <a:t>and the different types of genetic variations used in precision oncology</a:t>
            </a:r>
          </a:p>
          <a:p>
            <a:pPr marL="444500" indent="-444500" fontAlgn="base">
              <a:spcBef>
                <a:spcPts val="1800"/>
              </a:spcBef>
              <a:spcAft>
                <a:spcPts val="1800"/>
              </a:spcAft>
              <a:buFont typeface="+mj-lt"/>
              <a:buAutoNum type="arabicPeriod"/>
            </a:pPr>
            <a:r>
              <a:rPr lang="en-US" dirty="0">
                <a:solidFill>
                  <a:schemeClr val="tx2"/>
                </a:solidFill>
              </a:rPr>
              <a:t>Know why gene fusions are oncogenic and </a:t>
            </a:r>
            <a:r>
              <a:rPr lang="en-US" b="1" dirty="0">
                <a:solidFill>
                  <a:schemeClr val="accent1"/>
                </a:solidFill>
              </a:rPr>
              <a:t>how they can be identified</a:t>
            </a:r>
          </a:p>
          <a:p>
            <a:pPr marL="444500" indent="-444500" fontAlgn="base">
              <a:spcBef>
                <a:spcPts val="1800"/>
              </a:spcBef>
              <a:spcAft>
                <a:spcPts val="1800"/>
              </a:spcAft>
              <a:buFont typeface="+mj-lt"/>
              <a:buAutoNum type="arabicPeriod"/>
            </a:pPr>
            <a:r>
              <a:rPr lang="en-US" dirty="0">
                <a:solidFill>
                  <a:schemeClr val="tx2"/>
                </a:solidFill>
              </a:rPr>
              <a:t>Have an awareness of the </a:t>
            </a:r>
            <a:r>
              <a:rPr lang="en-US" b="1" dirty="0">
                <a:solidFill>
                  <a:schemeClr val="accent1"/>
                </a:solidFill>
              </a:rPr>
              <a:t>different types of gene fusions</a:t>
            </a:r>
            <a:r>
              <a:rPr lang="en-US" dirty="0">
                <a:solidFill>
                  <a:schemeClr val="tx2"/>
                </a:solidFill>
              </a:rPr>
              <a:t>, their </a:t>
            </a:r>
            <a:r>
              <a:rPr lang="en-US" b="1" dirty="0">
                <a:solidFill>
                  <a:schemeClr val="accent1"/>
                </a:solidFill>
              </a:rPr>
              <a:t>distribution across </a:t>
            </a:r>
            <a:r>
              <a:rPr lang="en-US" b="1" dirty="0" err="1">
                <a:solidFill>
                  <a:schemeClr val="accent1"/>
                </a:solidFill>
              </a:rPr>
              <a:t>tumour</a:t>
            </a:r>
            <a:r>
              <a:rPr lang="en-US" b="1" dirty="0">
                <a:solidFill>
                  <a:schemeClr val="accent1"/>
                </a:solidFill>
              </a:rPr>
              <a:t> types</a:t>
            </a:r>
            <a:r>
              <a:rPr lang="en-US" dirty="0">
                <a:solidFill>
                  <a:schemeClr val="tx2"/>
                </a:solidFill>
              </a:rPr>
              <a:t> and </a:t>
            </a:r>
            <a:r>
              <a:rPr lang="en-US" b="1" dirty="0">
                <a:solidFill>
                  <a:schemeClr val="accent1"/>
                </a:solidFill>
              </a:rPr>
              <a:t>key data related to associated treatments</a:t>
            </a:r>
          </a:p>
          <a:p>
            <a:pPr marL="444500" indent="-444500">
              <a:spcBef>
                <a:spcPts val="1800"/>
              </a:spcBef>
              <a:spcAft>
                <a:spcPts val="1800"/>
              </a:spcAft>
              <a:buFont typeface="+mj-lt"/>
              <a:buAutoNum type="arabicPeriod"/>
            </a:pPr>
            <a:endParaRPr lang="en-GB" sz="2000" dirty="0">
              <a:solidFill>
                <a:schemeClr val="tx2"/>
              </a:solidFill>
            </a:endParaRPr>
          </a:p>
          <a:p>
            <a:endParaRPr lang="en-GB" dirty="0"/>
          </a:p>
        </p:txBody>
      </p:sp>
      <p:sp>
        <p:nvSpPr>
          <p:cNvPr id="3" name="Title 2">
            <a:extLst>
              <a:ext uri="{FF2B5EF4-FFF2-40B4-BE49-F238E27FC236}">
                <a16:creationId xmlns:a16="http://schemas.microsoft.com/office/drawing/2014/main" id="{132D1A28-0112-BA38-D8B2-34CBB6A9CB8A}"/>
              </a:ext>
            </a:extLst>
          </p:cNvPr>
          <p:cNvSpPr>
            <a:spLocks noGrp="1"/>
          </p:cNvSpPr>
          <p:nvPr>
            <p:ph type="title"/>
          </p:nvPr>
        </p:nvSpPr>
        <p:spPr>
          <a:xfrm>
            <a:off x="619201" y="259200"/>
            <a:ext cx="10963199" cy="864000"/>
          </a:xfrm>
        </p:spPr>
        <p:txBody>
          <a:bodyPr/>
          <a:lstStyle/>
          <a:p>
            <a:r>
              <a:rPr lang="en-GB" dirty="0"/>
              <a:t>Educational objectives</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8" name="Content Placeholder 7">
            <a:extLst>
              <a:ext uri="{FF2B5EF4-FFF2-40B4-BE49-F238E27FC236}">
                <a16:creationId xmlns:a16="http://schemas.microsoft.com/office/drawing/2014/main" id="{5BD40846-3440-A647-110C-BD902C7FBECA}"/>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30541374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280B426-362B-D3C8-A1EA-0AA71F355394}"/>
              </a:ext>
            </a:extLst>
          </p:cNvPr>
          <p:cNvSpPr>
            <a:spLocks noGrp="1"/>
          </p:cNvSpPr>
          <p:nvPr>
            <p:ph sz="quarter" idx="12"/>
          </p:nvPr>
        </p:nvSpPr>
        <p:spPr>
          <a:xfrm>
            <a:off x="620184" y="1425600"/>
            <a:ext cx="10963200" cy="4525200"/>
          </a:xfrm>
        </p:spPr>
        <p:txBody>
          <a:bodyPr>
            <a:normAutofit/>
          </a:bodyPr>
          <a:lstStyle/>
          <a:p>
            <a:pPr lvl="0"/>
            <a:r>
              <a:rPr lang="en-GB" altLang="en-US" dirty="0">
                <a:sym typeface="Arial"/>
              </a:rPr>
              <a:t>What is a fusion?</a:t>
            </a:r>
          </a:p>
          <a:p>
            <a:pPr lvl="0"/>
            <a:r>
              <a:rPr lang="en-GB" altLang="en-US" dirty="0">
                <a:sym typeface="Arial"/>
              </a:rPr>
              <a:t>Why are fusions oncogenic?</a:t>
            </a:r>
          </a:p>
          <a:p>
            <a:pPr lvl="0"/>
            <a:r>
              <a:rPr lang="en-GB" altLang="en-US" dirty="0">
                <a:sym typeface="Arial"/>
              </a:rPr>
              <a:t>How can we identify fusions?</a:t>
            </a:r>
          </a:p>
          <a:p>
            <a:pPr lvl="0"/>
            <a:r>
              <a:rPr lang="en-GB" altLang="en-US" dirty="0">
                <a:sym typeface="Arial"/>
              </a:rPr>
              <a:t>When should we search for fusions?</a:t>
            </a:r>
          </a:p>
          <a:p>
            <a:pPr lvl="1"/>
            <a:r>
              <a:rPr lang="en-GB" altLang="en-US" dirty="0">
                <a:sym typeface="Arial"/>
              </a:rPr>
              <a:t>The lung carcinoma paradigm</a:t>
            </a:r>
          </a:p>
          <a:p>
            <a:pPr lvl="1"/>
            <a:r>
              <a:rPr lang="en-GB" altLang="en-US" dirty="0">
                <a:sym typeface="Arial"/>
              </a:rPr>
              <a:t>The tumour agnostic (r)evolution</a:t>
            </a:r>
          </a:p>
          <a:p>
            <a:endParaRPr lang="en-GB" dirty="0"/>
          </a:p>
        </p:txBody>
      </p:sp>
      <p:sp>
        <p:nvSpPr>
          <p:cNvPr id="6" name="Title 5">
            <a:extLst>
              <a:ext uri="{FF2B5EF4-FFF2-40B4-BE49-F238E27FC236}">
                <a16:creationId xmlns:a16="http://schemas.microsoft.com/office/drawing/2014/main" id="{057288D6-AC7E-A432-C7DE-6F80A8C5483B}"/>
              </a:ext>
            </a:extLst>
          </p:cNvPr>
          <p:cNvSpPr>
            <a:spLocks noGrp="1"/>
          </p:cNvSpPr>
          <p:nvPr>
            <p:ph type="title"/>
          </p:nvPr>
        </p:nvSpPr>
        <p:spPr>
          <a:xfrm>
            <a:off x="619201" y="259200"/>
            <a:ext cx="10963199" cy="864000"/>
          </a:xfrm>
        </p:spPr>
        <p:txBody>
          <a:bodyPr/>
          <a:lstStyle/>
          <a:p>
            <a:r>
              <a:rPr lang="en-GB" dirty="0"/>
              <a:t>content</a:t>
            </a:r>
          </a:p>
        </p:txBody>
      </p:sp>
      <p:sp>
        <p:nvSpPr>
          <p:cNvPr id="2" name="Slide Number Placeholder 1">
            <a:extLst>
              <a:ext uri="{FF2B5EF4-FFF2-40B4-BE49-F238E27FC236}">
                <a16:creationId xmlns:a16="http://schemas.microsoft.com/office/drawing/2014/main" id="{4A1B672E-3E01-1E16-87E8-4CA6F7F25D3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6</a:t>
            </a:fld>
            <a:endParaRPr lang="en-GB" dirty="0"/>
          </a:p>
        </p:txBody>
      </p:sp>
      <p:sp>
        <p:nvSpPr>
          <p:cNvPr id="9" name="Content Placeholder 8">
            <a:extLst>
              <a:ext uri="{FF2B5EF4-FFF2-40B4-BE49-F238E27FC236}">
                <a16:creationId xmlns:a16="http://schemas.microsoft.com/office/drawing/2014/main" id="{4A746E75-3E96-0801-D40A-0C7BE007FD52}"/>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31331794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redondeado 18"/>
          <p:cNvSpPr/>
          <p:nvPr/>
        </p:nvSpPr>
        <p:spPr>
          <a:xfrm>
            <a:off x="8134724" y="2406769"/>
            <a:ext cx="3892423" cy="3786995"/>
          </a:xfrm>
          <a:prstGeom prst="roundRect">
            <a:avLst/>
          </a:prstGeom>
          <a:solidFill>
            <a:schemeClr val="bg1"/>
          </a:solid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1" name="Rectángulo redondeado 20"/>
          <p:cNvSpPr/>
          <p:nvPr/>
        </p:nvSpPr>
        <p:spPr>
          <a:xfrm>
            <a:off x="3923277" y="2406769"/>
            <a:ext cx="4000008" cy="3467818"/>
          </a:xfrm>
          <a:prstGeom prst="roundRect">
            <a:avLst/>
          </a:prstGeom>
          <a:solidFill>
            <a:schemeClr val="bg1"/>
          </a:solid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2" name="Rectángulo redondeado 21"/>
          <p:cNvSpPr/>
          <p:nvPr/>
        </p:nvSpPr>
        <p:spPr>
          <a:xfrm>
            <a:off x="279427" y="2406769"/>
            <a:ext cx="3440721" cy="3467818"/>
          </a:xfrm>
          <a:prstGeom prst="roundRect">
            <a:avLst/>
          </a:prstGeom>
          <a:solidFill>
            <a:schemeClr val="bg1"/>
          </a:solidFill>
          <a:ln w="222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3" name="CuadroTexto 7">
            <a:extLst>
              <a:ext uri="{FF2B5EF4-FFF2-40B4-BE49-F238E27FC236}">
                <a16:creationId xmlns:a16="http://schemas.microsoft.com/office/drawing/2014/main" id="{44BD147F-C564-1F23-DD3C-37AEAD8C4958}"/>
              </a:ext>
            </a:extLst>
          </p:cNvPr>
          <p:cNvSpPr txBox="1"/>
          <p:nvPr/>
        </p:nvSpPr>
        <p:spPr>
          <a:xfrm>
            <a:off x="551384" y="1586945"/>
            <a:ext cx="278247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sym typeface="Arial"/>
              </a:rPr>
              <a:t>Single nucleotide variants (SNV)</a:t>
            </a:r>
          </a:p>
        </p:txBody>
      </p:sp>
      <p:sp>
        <p:nvSpPr>
          <p:cNvPr id="24" name="CuadroTexto 7">
            <a:extLst>
              <a:ext uri="{FF2B5EF4-FFF2-40B4-BE49-F238E27FC236}">
                <a16:creationId xmlns:a16="http://schemas.microsoft.com/office/drawing/2014/main" id="{44BD147F-C564-1F23-DD3C-37AEAD8C4958}"/>
              </a:ext>
            </a:extLst>
          </p:cNvPr>
          <p:cNvSpPr txBox="1"/>
          <p:nvPr/>
        </p:nvSpPr>
        <p:spPr>
          <a:xfrm>
            <a:off x="4225897" y="1548576"/>
            <a:ext cx="33771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sym typeface="Arial"/>
              </a:rPr>
              <a:t>S</a:t>
            </a:r>
            <a:r>
              <a:rPr kumimoji="0" lang="en-GB" sz="20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t>hort insertions or deletions (Indel)</a:t>
            </a:r>
            <a:endParaRPr kumimoji="0" lang="en-GB" sz="20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sym typeface="Arial"/>
            </a:endParaRPr>
          </a:p>
        </p:txBody>
      </p:sp>
      <p:sp>
        <p:nvSpPr>
          <p:cNvPr id="25" name="CuadroTexto 7">
            <a:extLst>
              <a:ext uri="{FF2B5EF4-FFF2-40B4-BE49-F238E27FC236}">
                <a16:creationId xmlns:a16="http://schemas.microsoft.com/office/drawing/2014/main" id="{44BD147F-C564-1F23-DD3C-37AEAD8C4958}"/>
              </a:ext>
            </a:extLst>
          </p:cNvPr>
          <p:cNvSpPr txBox="1"/>
          <p:nvPr/>
        </p:nvSpPr>
        <p:spPr>
          <a:xfrm>
            <a:off x="8902115" y="1515683"/>
            <a:ext cx="24864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t>Large structural variants </a:t>
            </a:r>
            <a:r>
              <a:rPr kumimoji="0" lang="en-GB" sz="20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sym typeface="Arial"/>
              </a:rPr>
              <a:t>(SV)</a:t>
            </a:r>
          </a:p>
        </p:txBody>
      </p:sp>
      <p:sp>
        <p:nvSpPr>
          <p:cNvPr id="6" name="Text Placeholder 5">
            <a:extLst>
              <a:ext uri="{FF2B5EF4-FFF2-40B4-BE49-F238E27FC236}">
                <a16:creationId xmlns:a16="http://schemas.microsoft.com/office/drawing/2014/main" id="{E7DE89A5-7A81-7C8B-6C22-C4A6E0E3DD6F}"/>
              </a:ext>
            </a:extLst>
          </p:cNvPr>
          <p:cNvSpPr>
            <a:spLocks noGrp="1"/>
          </p:cNvSpPr>
          <p:nvPr>
            <p:ph type="body" idx="1"/>
          </p:nvPr>
        </p:nvSpPr>
        <p:spPr>
          <a:xfrm>
            <a:off x="609600" y="908720"/>
            <a:ext cx="10972800" cy="701675"/>
          </a:xfrm>
        </p:spPr>
        <p:txBody>
          <a:bodyPr/>
          <a:lstStyle/>
          <a:p>
            <a:r>
              <a:rPr lang="en-GB" dirty="0">
                <a:sym typeface="Arial"/>
              </a:rPr>
              <a:t>Types of genetic variation</a:t>
            </a:r>
          </a:p>
        </p:txBody>
      </p:sp>
      <p:sp>
        <p:nvSpPr>
          <p:cNvPr id="5" name="Title 4">
            <a:extLst>
              <a:ext uri="{FF2B5EF4-FFF2-40B4-BE49-F238E27FC236}">
                <a16:creationId xmlns:a16="http://schemas.microsoft.com/office/drawing/2014/main" id="{6E34CF80-734E-FB53-A9C6-64055526DED6}"/>
              </a:ext>
            </a:extLst>
          </p:cNvPr>
          <p:cNvSpPr>
            <a:spLocks noGrp="1"/>
          </p:cNvSpPr>
          <p:nvPr>
            <p:ph type="title"/>
          </p:nvPr>
        </p:nvSpPr>
        <p:spPr>
          <a:xfrm>
            <a:off x="619201" y="259200"/>
            <a:ext cx="10963199" cy="864000"/>
          </a:xfrm>
        </p:spPr>
        <p:txBody>
          <a:bodyPr/>
          <a:lstStyle/>
          <a:p>
            <a:r>
              <a:rPr lang="en-GB" dirty="0"/>
              <a:t>What is a fusion?</a:t>
            </a:r>
          </a:p>
        </p:txBody>
      </p:sp>
      <p:sp>
        <p:nvSpPr>
          <p:cNvPr id="18" name="Content Placeholder 17">
            <a:extLst>
              <a:ext uri="{FF2B5EF4-FFF2-40B4-BE49-F238E27FC236}">
                <a16:creationId xmlns:a16="http://schemas.microsoft.com/office/drawing/2014/main" id="{92F47021-703F-4B2A-4182-A74ED66B69E4}"/>
              </a:ext>
            </a:extLst>
          </p:cNvPr>
          <p:cNvSpPr>
            <a:spLocks noGrp="1"/>
          </p:cNvSpPr>
          <p:nvPr>
            <p:ph sz="quarter" idx="15"/>
          </p:nvPr>
        </p:nvSpPr>
        <p:spPr/>
        <p:txBody>
          <a:bodyPr/>
          <a:lstStyle/>
          <a:p>
            <a:r>
              <a:rPr kumimoji="0" lang="en-GB" altLang="es-ES" sz="1200" b="0" i="0" u="none" strike="noStrike" kern="1200" cap="none" spc="0" normalizeH="0" baseline="0" dirty="0">
                <a:ln>
                  <a:noFill/>
                </a:ln>
                <a:solidFill>
                  <a:schemeClr val="tx2"/>
                </a:solidFill>
                <a:effectLst/>
                <a:uLnTx/>
                <a:uFillTx/>
                <a:latin typeface="Arial" panose="020B0604020202020204" pitchFamily="34" charset="0"/>
                <a:ea typeface="ＭＳ Ｐゴシック" panose="020B0600070205080204" pitchFamily="34" charset="-128"/>
                <a:cs typeface="Arial" panose="020B0604020202020204" pitchFamily="34" charset="0"/>
              </a:rPr>
              <a:t>Nesta AV, </a:t>
            </a:r>
            <a:r>
              <a:rPr kumimoji="0" lang="en-GB" altLang="es-ES" sz="1200" b="0" u="none" strike="noStrike" kern="1200" cap="none" spc="0" normalizeH="0" baseline="0" dirty="0">
                <a:ln>
                  <a:noFill/>
                </a:ln>
                <a:solidFill>
                  <a:schemeClr val="tx2"/>
                </a:solidFill>
                <a:effectLst/>
                <a:uLnTx/>
                <a:uFillTx/>
                <a:latin typeface="Arial" panose="020B0604020202020204" pitchFamily="34" charset="0"/>
                <a:ea typeface="ＭＳ Ｐゴシック" panose="020B0600070205080204" pitchFamily="34" charset="-128"/>
                <a:cs typeface="Arial" panose="020B0604020202020204" pitchFamily="34" charset="0"/>
              </a:rPr>
              <a:t>et al. </a:t>
            </a:r>
            <a:r>
              <a:rPr kumimoji="0" lang="en-GB" altLang="es-ES" sz="1200" b="0" i="0" u="none" strike="noStrike" kern="1200" cap="none" spc="0" normalizeH="0" baseline="0" dirty="0">
                <a:ln>
                  <a:noFill/>
                </a:ln>
                <a:solidFill>
                  <a:schemeClr val="tx2"/>
                </a:solidFill>
                <a:effectLst/>
                <a:uLnTx/>
                <a:uFillTx/>
                <a:latin typeface="Arial" panose="020B0604020202020204" pitchFamily="34" charset="0"/>
                <a:ea typeface="ＭＳ Ｐゴシック" panose="020B0600070205080204" pitchFamily="34" charset="-128"/>
                <a:cs typeface="Arial" panose="020B0604020202020204" pitchFamily="34" charset="0"/>
              </a:rPr>
              <a:t>Trends Genet. 2021;37:717-729</a:t>
            </a:r>
          </a:p>
        </p:txBody>
      </p:sp>
      <p:sp>
        <p:nvSpPr>
          <p:cNvPr id="20" name="Slide Number Placeholder 19">
            <a:extLst>
              <a:ext uri="{FF2B5EF4-FFF2-40B4-BE49-F238E27FC236}">
                <a16:creationId xmlns:a16="http://schemas.microsoft.com/office/drawing/2014/main" id="{5CA5A5DC-AFE1-A931-61E5-A6DE7EE4F88B}"/>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54" name="Freeform 53">
            <a:extLst>
              <a:ext uri="{FF2B5EF4-FFF2-40B4-BE49-F238E27FC236}">
                <a16:creationId xmlns:a16="http://schemas.microsoft.com/office/drawing/2014/main" id="{606A2227-2C22-81BA-36BA-A6BF33A11888}"/>
              </a:ext>
            </a:extLst>
          </p:cNvPr>
          <p:cNvSpPr/>
          <p:nvPr/>
        </p:nvSpPr>
        <p:spPr>
          <a:xfrm>
            <a:off x="474126" y="3483829"/>
            <a:ext cx="344" cy="34312"/>
          </a:xfrm>
          <a:custGeom>
            <a:avLst/>
            <a:gdLst>
              <a:gd name="connsiteX0" fmla="*/ 0 w 344"/>
              <a:gd name="connsiteY0" fmla="*/ 0 h 34312"/>
              <a:gd name="connsiteX1" fmla="*/ 344 w 344"/>
              <a:gd name="connsiteY1" fmla="*/ 0 h 34312"/>
            </a:gdLst>
            <a:ahLst/>
            <a:cxnLst>
              <a:cxn ang="0">
                <a:pos x="connsiteX0" y="connsiteY0"/>
              </a:cxn>
              <a:cxn ang="0">
                <a:pos x="connsiteX1" y="connsiteY1"/>
              </a:cxn>
            </a:cxnLst>
            <a:rect l="l" t="t" r="r" b="b"/>
            <a:pathLst>
              <a:path w="344" h="34312">
                <a:moveTo>
                  <a:pt x="0" y="0"/>
                </a:moveTo>
                <a:lnTo>
                  <a:pt x="344" y="0"/>
                </a:lnTo>
              </a:path>
            </a:pathLst>
          </a:custGeom>
          <a:ln w="8599" cap="flat">
            <a:solidFill>
              <a:srgbClr val="231F20"/>
            </a:solidFill>
            <a:prstDash val="solid"/>
            <a:miter/>
          </a:ln>
        </p:spPr>
        <p:txBody>
          <a:bodyPr rtlCol="0" anchor="ctr"/>
          <a:lstStyle/>
          <a:p>
            <a:endParaRPr lang="en-GB" dirty="0"/>
          </a:p>
        </p:txBody>
      </p:sp>
      <p:grpSp>
        <p:nvGrpSpPr>
          <p:cNvPr id="62" name="Group 61">
            <a:extLst>
              <a:ext uri="{FF2B5EF4-FFF2-40B4-BE49-F238E27FC236}">
                <a16:creationId xmlns:a16="http://schemas.microsoft.com/office/drawing/2014/main" id="{4FDED980-20BF-B395-62CF-A18FB11A0F25}"/>
              </a:ext>
            </a:extLst>
          </p:cNvPr>
          <p:cNvGrpSpPr/>
          <p:nvPr/>
        </p:nvGrpSpPr>
        <p:grpSpPr>
          <a:xfrm>
            <a:off x="508447" y="3009632"/>
            <a:ext cx="243258" cy="484490"/>
            <a:chOff x="508447" y="3009632"/>
            <a:chExt cx="243258" cy="484490"/>
          </a:xfrm>
        </p:grpSpPr>
        <p:sp>
          <p:nvSpPr>
            <p:cNvPr id="56" name="Freeform 55">
              <a:extLst>
                <a:ext uri="{FF2B5EF4-FFF2-40B4-BE49-F238E27FC236}">
                  <a16:creationId xmlns:a16="http://schemas.microsoft.com/office/drawing/2014/main" id="{FF8A7F16-ADE7-EDBF-D715-F09E496BF104}"/>
                </a:ext>
              </a:extLst>
            </p:cNvPr>
            <p:cNvSpPr/>
            <p:nvPr/>
          </p:nvSpPr>
          <p:spPr>
            <a:xfrm>
              <a:off x="508447" y="300963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8599" cap="rnd">
              <a:solidFill>
                <a:srgbClr val="231F20"/>
              </a:solidFill>
              <a:prstDash val="solid"/>
              <a:round/>
            </a:ln>
          </p:spPr>
          <p:txBody>
            <a:bodyPr rtlCol="0" anchor="ctr"/>
            <a:lstStyle/>
            <a:p>
              <a:pPr algn="ctr"/>
              <a:endParaRPr lang="en-GB" dirty="0"/>
            </a:p>
          </p:txBody>
        </p:sp>
        <p:sp>
          <p:nvSpPr>
            <p:cNvPr id="58" name="TextBox 57">
              <a:extLst>
                <a:ext uri="{FF2B5EF4-FFF2-40B4-BE49-F238E27FC236}">
                  <a16:creationId xmlns:a16="http://schemas.microsoft.com/office/drawing/2014/main" id="{6F2A9A49-D411-35B8-E25E-A9EC226D1613}"/>
                </a:ext>
              </a:extLst>
            </p:cNvPr>
            <p:cNvSpPr txBox="1"/>
            <p:nvPr/>
          </p:nvSpPr>
          <p:spPr>
            <a:xfrm>
              <a:off x="569963" y="3105651"/>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63" name="Group 62">
            <a:extLst>
              <a:ext uri="{FF2B5EF4-FFF2-40B4-BE49-F238E27FC236}">
                <a16:creationId xmlns:a16="http://schemas.microsoft.com/office/drawing/2014/main" id="{C27C6793-4774-417E-6467-E0F4F4A0A09F}"/>
              </a:ext>
            </a:extLst>
          </p:cNvPr>
          <p:cNvGrpSpPr/>
          <p:nvPr/>
        </p:nvGrpSpPr>
        <p:grpSpPr>
          <a:xfrm>
            <a:off x="850524" y="3009632"/>
            <a:ext cx="243602" cy="472481"/>
            <a:chOff x="839416" y="3009632"/>
            <a:chExt cx="243602" cy="472481"/>
          </a:xfrm>
        </p:grpSpPr>
        <p:sp>
          <p:nvSpPr>
            <p:cNvPr id="50" name="Freeform 49">
              <a:extLst>
                <a:ext uri="{FF2B5EF4-FFF2-40B4-BE49-F238E27FC236}">
                  <a16:creationId xmlns:a16="http://schemas.microsoft.com/office/drawing/2014/main" id="{DE81F9FB-C981-6EA3-70F7-5625846335E6}"/>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59" name="TextBox 58">
              <a:extLst>
                <a:ext uri="{FF2B5EF4-FFF2-40B4-BE49-F238E27FC236}">
                  <a16:creationId xmlns:a16="http://schemas.microsoft.com/office/drawing/2014/main" id="{FB640F11-2605-0838-F058-27E49D961058}"/>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65" name="Group 64">
            <a:extLst>
              <a:ext uri="{FF2B5EF4-FFF2-40B4-BE49-F238E27FC236}">
                <a16:creationId xmlns:a16="http://schemas.microsoft.com/office/drawing/2014/main" id="{9F665607-2EE9-73F6-E219-9ABDA86599F8}"/>
              </a:ext>
            </a:extLst>
          </p:cNvPr>
          <p:cNvGrpSpPr/>
          <p:nvPr/>
        </p:nvGrpSpPr>
        <p:grpSpPr>
          <a:xfrm>
            <a:off x="504255" y="3477652"/>
            <a:ext cx="243258" cy="479000"/>
            <a:chOff x="504255" y="3477652"/>
            <a:chExt cx="243258" cy="479000"/>
          </a:xfrm>
        </p:grpSpPr>
        <p:sp>
          <p:nvSpPr>
            <p:cNvPr id="57" name="Freeform 56">
              <a:extLst>
                <a:ext uri="{FF2B5EF4-FFF2-40B4-BE49-F238E27FC236}">
                  <a16:creationId xmlns:a16="http://schemas.microsoft.com/office/drawing/2014/main" id="{80C944AF-483C-622F-B014-55BF666DD5FD}"/>
                </a:ext>
              </a:extLst>
            </p:cNvPr>
            <p:cNvSpPr/>
            <p:nvPr/>
          </p:nvSpPr>
          <p:spPr>
            <a:xfrm>
              <a:off x="504255" y="347765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8599" cap="flat">
              <a:solidFill>
                <a:srgbClr val="231F20"/>
              </a:solidFill>
              <a:prstDash val="solid"/>
              <a:miter/>
            </a:ln>
          </p:spPr>
          <p:txBody>
            <a:bodyPr rtlCol="0" anchor="ctr"/>
            <a:lstStyle/>
            <a:p>
              <a:endParaRPr lang="en-GB" dirty="0"/>
            </a:p>
          </p:txBody>
        </p:sp>
        <p:sp>
          <p:nvSpPr>
            <p:cNvPr id="60" name="TextBox 59">
              <a:extLst>
                <a:ext uri="{FF2B5EF4-FFF2-40B4-BE49-F238E27FC236}">
                  <a16:creationId xmlns:a16="http://schemas.microsoft.com/office/drawing/2014/main" id="{8B229ED8-2C6F-D01A-99D4-1E1D704B03AC}"/>
                </a:ext>
              </a:extLst>
            </p:cNvPr>
            <p:cNvSpPr txBox="1"/>
            <p:nvPr/>
          </p:nvSpPr>
          <p:spPr>
            <a:xfrm>
              <a:off x="574772" y="3680326"/>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64" name="Group 63">
            <a:extLst>
              <a:ext uri="{FF2B5EF4-FFF2-40B4-BE49-F238E27FC236}">
                <a16:creationId xmlns:a16="http://schemas.microsoft.com/office/drawing/2014/main" id="{B0540262-19CF-8B91-A072-2D18B40AE6F0}"/>
              </a:ext>
            </a:extLst>
          </p:cNvPr>
          <p:cNvGrpSpPr/>
          <p:nvPr/>
        </p:nvGrpSpPr>
        <p:grpSpPr>
          <a:xfrm>
            <a:off x="846856" y="3473535"/>
            <a:ext cx="237065" cy="483117"/>
            <a:chOff x="839416" y="3473535"/>
            <a:chExt cx="237065" cy="483117"/>
          </a:xfrm>
        </p:grpSpPr>
        <p:sp>
          <p:nvSpPr>
            <p:cNvPr id="51" name="Freeform 50">
              <a:extLst>
                <a:ext uri="{FF2B5EF4-FFF2-40B4-BE49-F238E27FC236}">
                  <a16:creationId xmlns:a16="http://schemas.microsoft.com/office/drawing/2014/main" id="{38C15356-5D17-BFC3-77A6-0368FDF8A071}"/>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61" name="TextBox 60">
              <a:extLst>
                <a:ext uri="{FF2B5EF4-FFF2-40B4-BE49-F238E27FC236}">
                  <a16:creationId xmlns:a16="http://schemas.microsoft.com/office/drawing/2014/main" id="{CC047243-953A-1B92-4CF6-AB18A55E721A}"/>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66" name="Group 65">
            <a:extLst>
              <a:ext uri="{FF2B5EF4-FFF2-40B4-BE49-F238E27FC236}">
                <a16:creationId xmlns:a16="http://schemas.microsoft.com/office/drawing/2014/main" id="{A0CC051F-0E55-10AE-A6C5-E2BA0B6985F0}"/>
              </a:ext>
            </a:extLst>
          </p:cNvPr>
          <p:cNvGrpSpPr/>
          <p:nvPr/>
        </p:nvGrpSpPr>
        <p:grpSpPr>
          <a:xfrm>
            <a:off x="1870906" y="3009632"/>
            <a:ext cx="243602" cy="472481"/>
            <a:chOff x="839416" y="3009632"/>
            <a:chExt cx="243602" cy="472481"/>
          </a:xfrm>
        </p:grpSpPr>
        <p:sp>
          <p:nvSpPr>
            <p:cNvPr id="67" name="Freeform 66">
              <a:extLst>
                <a:ext uri="{FF2B5EF4-FFF2-40B4-BE49-F238E27FC236}">
                  <a16:creationId xmlns:a16="http://schemas.microsoft.com/office/drawing/2014/main" id="{8BE24FC8-B582-B835-4788-5C1EF106A187}"/>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68" name="TextBox 67">
              <a:extLst>
                <a:ext uri="{FF2B5EF4-FFF2-40B4-BE49-F238E27FC236}">
                  <a16:creationId xmlns:a16="http://schemas.microsoft.com/office/drawing/2014/main" id="{B024213A-A57C-1038-A6A7-A2A58EAD8795}"/>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69" name="Group 68">
            <a:extLst>
              <a:ext uri="{FF2B5EF4-FFF2-40B4-BE49-F238E27FC236}">
                <a16:creationId xmlns:a16="http://schemas.microsoft.com/office/drawing/2014/main" id="{CBFCF2C8-571E-E176-837D-B2C2CA41430E}"/>
              </a:ext>
            </a:extLst>
          </p:cNvPr>
          <p:cNvGrpSpPr/>
          <p:nvPr/>
        </p:nvGrpSpPr>
        <p:grpSpPr>
          <a:xfrm>
            <a:off x="1868810" y="3473535"/>
            <a:ext cx="237065" cy="483117"/>
            <a:chOff x="839416" y="3473535"/>
            <a:chExt cx="237065" cy="483117"/>
          </a:xfrm>
        </p:grpSpPr>
        <p:sp>
          <p:nvSpPr>
            <p:cNvPr id="70" name="Freeform 69">
              <a:extLst>
                <a:ext uri="{FF2B5EF4-FFF2-40B4-BE49-F238E27FC236}">
                  <a16:creationId xmlns:a16="http://schemas.microsoft.com/office/drawing/2014/main" id="{09EBC9AA-C698-FC7A-B972-0B7840F4D6D4}"/>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71" name="TextBox 70">
              <a:extLst>
                <a:ext uri="{FF2B5EF4-FFF2-40B4-BE49-F238E27FC236}">
                  <a16:creationId xmlns:a16="http://schemas.microsoft.com/office/drawing/2014/main" id="{CCB20020-D54B-9A0B-A5EE-33373E9B59E3}"/>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72" name="Group 71">
            <a:extLst>
              <a:ext uri="{FF2B5EF4-FFF2-40B4-BE49-F238E27FC236}">
                <a16:creationId xmlns:a16="http://schemas.microsoft.com/office/drawing/2014/main" id="{8BD6DFE4-F71E-D052-70BF-C672F6A38806}"/>
              </a:ext>
            </a:extLst>
          </p:cNvPr>
          <p:cNvGrpSpPr/>
          <p:nvPr/>
        </p:nvGrpSpPr>
        <p:grpSpPr>
          <a:xfrm>
            <a:off x="3233366" y="3009632"/>
            <a:ext cx="243602" cy="472481"/>
            <a:chOff x="839416" y="3009632"/>
            <a:chExt cx="243602" cy="472481"/>
          </a:xfrm>
        </p:grpSpPr>
        <p:sp>
          <p:nvSpPr>
            <p:cNvPr id="73" name="Freeform 72">
              <a:extLst>
                <a:ext uri="{FF2B5EF4-FFF2-40B4-BE49-F238E27FC236}">
                  <a16:creationId xmlns:a16="http://schemas.microsoft.com/office/drawing/2014/main" id="{9D717101-54CA-EC0B-A316-7FD9903F16C2}"/>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74" name="TextBox 73">
              <a:extLst>
                <a:ext uri="{FF2B5EF4-FFF2-40B4-BE49-F238E27FC236}">
                  <a16:creationId xmlns:a16="http://schemas.microsoft.com/office/drawing/2014/main" id="{E06E05A7-CB53-6610-0652-B0B949FDAF2C}"/>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75" name="Group 74">
            <a:extLst>
              <a:ext uri="{FF2B5EF4-FFF2-40B4-BE49-F238E27FC236}">
                <a16:creationId xmlns:a16="http://schemas.microsoft.com/office/drawing/2014/main" id="{98AA4223-27DF-3834-F179-83BDCD011DDA}"/>
              </a:ext>
            </a:extLst>
          </p:cNvPr>
          <p:cNvGrpSpPr/>
          <p:nvPr/>
        </p:nvGrpSpPr>
        <p:grpSpPr>
          <a:xfrm>
            <a:off x="3233366" y="3473535"/>
            <a:ext cx="237065" cy="483117"/>
            <a:chOff x="839416" y="3473535"/>
            <a:chExt cx="237065" cy="483117"/>
          </a:xfrm>
        </p:grpSpPr>
        <p:sp>
          <p:nvSpPr>
            <p:cNvPr id="76" name="Freeform 75">
              <a:extLst>
                <a:ext uri="{FF2B5EF4-FFF2-40B4-BE49-F238E27FC236}">
                  <a16:creationId xmlns:a16="http://schemas.microsoft.com/office/drawing/2014/main" id="{D2323007-C45D-D437-FBAA-490F442C82CA}"/>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77" name="TextBox 76">
              <a:extLst>
                <a:ext uri="{FF2B5EF4-FFF2-40B4-BE49-F238E27FC236}">
                  <a16:creationId xmlns:a16="http://schemas.microsoft.com/office/drawing/2014/main" id="{C11665B4-D12B-2968-9F1A-E60A66909280}"/>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78" name="Group 77">
            <a:extLst>
              <a:ext uri="{FF2B5EF4-FFF2-40B4-BE49-F238E27FC236}">
                <a16:creationId xmlns:a16="http://schemas.microsoft.com/office/drawing/2014/main" id="{EB820912-901F-1877-D4E3-A4449DE733D3}"/>
              </a:ext>
            </a:extLst>
          </p:cNvPr>
          <p:cNvGrpSpPr/>
          <p:nvPr/>
        </p:nvGrpSpPr>
        <p:grpSpPr>
          <a:xfrm>
            <a:off x="2549211" y="3009632"/>
            <a:ext cx="243258" cy="484490"/>
            <a:chOff x="508447" y="3009632"/>
            <a:chExt cx="243258" cy="484490"/>
          </a:xfrm>
        </p:grpSpPr>
        <p:sp>
          <p:nvSpPr>
            <p:cNvPr id="79" name="Freeform 78">
              <a:extLst>
                <a:ext uri="{FF2B5EF4-FFF2-40B4-BE49-F238E27FC236}">
                  <a16:creationId xmlns:a16="http://schemas.microsoft.com/office/drawing/2014/main" id="{591D6062-FE29-FFA6-92C9-7DCFA51E46B7}"/>
                </a:ext>
              </a:extLst>
            </p:cNvPr>
            <p:cNvSpPr/>
            <p:nvPr/>
          </p:nvSpPr>
          <p:spPr>
            <a:xfrm>
              <a:off x="508447" y="300963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8599" cap="rnd">
              <a:solidFill>
                <a:srgbClr val="231F20"/>
              </a:solidFill>
              <a:prstDash val="solid"/>
              <a:round/>
            </a:ln>
          </p:spPr>
          <p:txBody>
            <a:bodyPr rtlCol="0" anchor="ctr"/>
            <a:lstStyle/>
            <a:p>
              <a:pPr algn="ctr"/>
              <a:endParaRPr lang="en-GB" dirty="0"/>
            </a:p>
          </p:txBody>
        </p:sp>
        <p:sp>
          <p:nvSpPr>
            <p:cNvPr id="80" name="TextBox 79">
              <a:extLst>
                <a:ext uri="{FF2B5EF4-FFF2-40B4-BE49-F238E27FC236}">
                  <a16:creationId xmlns:a16="http://schemas.microsoft.com/office/drawing/2014/main" id="{7C64AD12-8FA6-29BF-13F0-61C062F11C24}"/>
                </a:ext>
              </a:extLst>
            </p:cNvPr>
            <p:cNvSpPr txBox="1"/>
            <p:nvPr/>
          </p:nvSpPr>
          <p:spPr>
            <a:xfrm>
              <a:off x="569963" y="3105651"/>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81" name="Group 80">
            <a:extLst>
              <a:ext uri="{FF2B5EF4-FFF2-40B4-BE49-F238E27FC236}">
                <a16:creationId xmlns:a16="http://schemas.microsoft.com/office/drawing/2014/main" id="{CF296052-501F-BB2C-3A49-4FB7E1178B59}"/>
              </a:ext>
            </a:extLst>
          </p:cNvPr>
          <p:cNvGrpSpPr/>
          <p:nvPr/>
        </p:nvGrpSpPr>
        <p:grpSpPr>
          <a:xfrm>
            <a:off x="2548163" y="3477652"/>
            <a:ext cx="243258" cy="479000"/>
            <a:chOff x="504255" y="3477652"/>
            <a:chExt cx="243258" cy="479000"/>
          </a:xfrm>
        </p:grpSpPr>
        <p:sp>
          <p:nvSpPr>
            <p:cNvPr id="82" name="Freeform 81">
              <a:extLst>
                <a:ext uri="{FF2B5EF4-FFF2-40B4-BE49-F238E27FC236}">
                  <a16:creationId xmlns:a16="http://schemas.microsoft.com/office/drawing/2014/main" id="{59D28E8D-50E4-A1A1-5DBC-4E753D851AAA}"/>
                </a:ext>
              </a:extLst>
            </p:cNvPr>
            <p:cNvSpPr/>
            <p:nvPr/>
          </p:nvSpPr>
          <p:spPr>
            <a:xfrm>
              <a:off x="504255" y="347765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8599" cap="flat">
              <a:solidFill>
                <a:srgbClr val="231F20"/>
              </a:solidFill>
              <a:prstDash val="solid"/>
              <a:miter/>
            </a:ln>
          </p:spPr>
          <p:txBody>
            <a:bodyPr rtlCol="0" anchor="ctr"/>
            <a:lstStyle/>
            <a:p>
              <a:endParaRPr lang="en-GB" dirty="0"/>
            </a:p>
          </p:txBody>
        </p:sp>
        <p:sp>
          <p:nvSpPr>
            <p:cNvPr id="83" name="TextBox 82">
              <a:extLst>
                <a:ext uri="{FF2B5EF4-FFF2-40B4-BE49-F238E27FC236}">
                  <a16:creationId xmlns:a16="http://schemas.microsoft.com/office/drawing/2014/main" id="{1F3A640D-7DED-FE44-C112-F11A82B8CE28}"/>
                </a:ext>
              </a:extLst>
            </p:cNvPr>
            <p:cNvSpPr txBox="1"/>
            <p:nvPr/>
          </p:nvSpPr>
          <p:spPr>
            <a:xfrm>
              <a:off x="574772" y="3680326"/>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84" name="Group 83">
            <a:extLst>
              <a:ext uri="{FF2B5EF4-FFF2-40B4-BE49-F238E27FC236}">
                <a16:creationId xmlns:a16="http://schemas.microsoft.com/office/drawing/2014/main" id="{CB386D58-0EBB-BF1A-DE14-F498634CF3C2}"/>
              </a:ext>
            </a:extLst>
          </p:cNvPr>
          <p:cNvGrpSpPr/>
          <p:nvPr/>
        </p:nvGrpSpPr>
        <p:grpSpPr>
          <a:xfrm>
            <a:off x="2891288" y="3009632"/>
            <a:ext cx="243258" cy="484490"/>
            <a:chOff x="508447" y="3009632"/>
            <a:chExt cx="243258" cy="484490"/>
          </a:xfrm>
        </p:grpSpPr>
        <p:sp>
          <p:nvSpPr>
            <p:cNvPr id="85" name="Freeform 84">
              <a:extLst>
                <a:ext uri="{FF2B5EF4-FFF2-40B4-BE49-F238E27FC236}">
                  <a16:creationId xmlns:a16="http://schemas.microsoft.com/office/drawing/2014/main" id="{CDAB1732-2282-9016-FC2B-97AC83B6B778}"/>
                </a:ext>
              </a:extLst>
            </p:cNvPr>
            <p:cNvSpPr/>
            <p:nvPr/>
          </p:nvSpPr>
          <p:spPr>
            <a:xfrm>
              <a:off x="508447" y="300963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8599" cap="rnd">
              <a:solidFill>
                <a:srgbClr val="231F20"/>
              </a:solidFill>
              <a:prstDash val="solid"/>
              <a:round/>
            </a:ln>
          </p:spPr>
          <p:txBody>
            <a:bodyPr rtlCol="0" anchor="ctr"/>
            <a:lstStyle/>
            <a:p>
              <a:pPr algn="ctr"/>
              <a:endParaRPr lang="en-GB" dirty="0"/>
            </a:p>
          </p:txBody>
        </p:sp>
        <p:sp>
          <p:nvSpPr>
            <p:cNvPr id="86" name="TextBox 85">
              <a:extLst>
                <a:ext uri="{FF2B5EF4-FFF2-40B4-BE49-F238E27FC236}">
                  <a16:creationId xmlns:a16="http://schemas.microsoft.com/office/drawing/2014/main" id="{315D0056-0159-6086-09E6-6AE643BE2DF0}"/>
                </a:ext>
              </a:extLst>
            </p:cNvPr>
            <p:cNvSpPr txBox="1"/>
            <p:nvPr/>
          </p:nvSpPr>
          <p:spPr>
            <a:xfrm>
              <a:off x="569963" y="3105651"/>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87" name="Group 86">
            <a:extLst>
              <a:ext uri="{FF2B5EF4-FFF2-40B4-BE49-F238E27FC236}">
                <a16:creationId xmlns:a16="http://schemas.microsoft.com/office/drawing/2014/main" id="{9A717637-14BA-F5BC-53EC-6A5821EC1876}"/>
              </a:ext>
            </a:extLst>
          </p:cNvPr>
          <p:cNvGrpSpPr/>
          <p:nvPr/>
        </p:nvGrpSpPr>
        <p:grpSpPr>
          <a:xfrm>
            <a:off x="2890764" y="3477652"/>
            <a:ext cx="243258" cy="479000"/>
            <a:chOff x="504255" y="3477652"/>
            <a:chExt cx="243258" cy="479000"/>
          </a:xfrm>
        </p:grpSpPr>
        <p:sp>
          <p:nvSpPr>
            <p:cNvPr id="88" name="Freeform 87">
              <a:extLst>
                <a:ext uri="{FF2B5EF4-FFF2-40B4-BE49-F238E27FC236}">
                  <a16:creationId xmlns:a16="http://schemas.microsoft.com/office/drawing/2014/main" id="{48745F89-BEC3-A8DB-9F72-85B83A26A89D}"/>
                </a:ext>
              </a:extLst>
            </p:cNvPr>
            <p:cNvSpPr/>
            <p:nvPr/>
          </p:nvSpPr>
          <p:spPr>
            <a:xfrm>
              <a:off x="504255" y="347765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8599" cap="flat">
              <a:solidFill>
                <a:srgbClr val="231F20"/>
              </a:solidFill>
              <a:prstDash val="solid"/>
              <a:miter/>
            </a:ln>
          </p:spPr>
          <p:txBody>
            <a:bodyPr rtlCol="0" anchor="ctr"/>
            <a:lstStyle/>
            <a:p>
              <a:endParaRPr lang="en-GB" dirty="0"/>
            </a:p>
          </p:txBody>
        </p:sp>
        <p:sp>
          <p:nvSpPr>
            <p:cNvPr id="89" name="TextBox 88">
              <a:extLst>
                <a:ext uri="{FF2B5EF4-FFF2-40B4-BE49-F238E27FC236}">
                  <a16:creationId xmlns:a16="http://schemas.microsoft.com/office/drawing/2014/main" id="{BD08F6FE-FE0B-1F94-3DF4-8F96922804A9}"/>
                </a:ext>
              </a:extLst>
            </p:cNvPr>
            <p:cNvSpPr txBox="1"/>
            <p:nvPr/>
          </p:nvSpPr>
          <p:spPr>
            <a:xfrm>
              <a:off x="574772" y="3680326"/>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114" name="Group 113">
            <a:extLst>
              <a:ext uri="{FF2B5EF4-FFF2-40B4-BE49-F238E27FC236}">
                <a16:creationId xmlns:a16="http://schemas.microsoft.com/office/drawing/2014/main" id="{FBE18FE6-7B0F-F789-1106-4210449B1A8C}"/>
              </a:ext>
            </a:extLst>
          </p:cNvPr>
          <p:cNvGrpSpPr/>
          <p:nvPr/>
        </p:nvGrpSpPr>
        <p:grpSpPr>
          <a:xfrm>
            <a:off x="1526209" y="3472162"/>
            <a:ext cx="243258" cy="484490"/>
            <a:chOff x="1530797" y="3472162"/>
            <a:chExt cx="243258" cy="484490"/>
          </a:xfrm>
        </p:grpSpPr>
        <p:sp>
          <p:nvSpPr>
            <p:cNvPr id="102" name="Freeform 101">
              <a:extLst>
                <a:ext uri="{FF2B5EF4-FFF2-40B4-BE49-F238E27FC236}">
                  <a16:creationId xmlns:a16="http://schemas.microsoft.com/office/drawing/2014/main" id="{6EAA80C3-EB99-0808-5596-6A87AF5126EF}"/>
                </a:ext>
              </a:extLst>
            </p:cNvPr>
            <p:cNvSpPr/>
            <p:nvPr/>
          </p:nvSpPr>
          <p:spPr>
            <a:xfrm flipV="1">
              <a:off x="1530797" y="347216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8599" cap="rnd">
              <a:solidFill>
                <a:srgbClr val="231F20"/>
              </a:solidFill>
              <a:prstDash val="solid"/>
              <a:round/>
            </a:ln>
          </p:spPr>
          <p:txBody>
            <a:bodyPr rtlCol="0" anchor="ctr"/>
            <a:lstStyle/>
            <a:p>
              <a:pPr algn="ctr"/>
              <a:endParaRPr lang="en-GB" dirty="0"/>
            </a:p>
          </p:txBody>
        </p:sp>
        <p:sp>
          <p:nvSpPr>
            <p:cNvPr id="105" name="TextBox 104">
              <a:extLst>
                <a:ext uri="{FF2B5EF4-FFF2-40B4-BE49-F238E27FC236}">
                  <a16:creationId xmlns:a16="http://schemas.microsoft.com/office/drawing/2014/main" id="{A239FFAB-A22A-5D20-D816-78845D2587A7}"/>
                </a:ext>
              </a:extLst>
            </p:cNvPr>
            <p:cNvSpPr txBox="1"/>
            <p:nvPr/>
          </p:nvSpPr>
          <p:spPr>
            <a:xfrm>
              <a:off x="1592313" y="3680326"/>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113" name="Group 112">
            <a:extLst>
              <a:ext uri="{FF2B5EF4-FFF2-40B4-BE49-F238E27FC236}">
                <a16:creationId xmlns:a16="http://schemas.microsoft.com/office/drawing/2014/main" id="{B095A0CC-55FB-C4DF-1882-418432F9D727}"/>
              </a:ext>
            </a:extLst>
          </p:cNvPr>
          <p:cNvGrpSpPr/>
          <p:nvPr/>
        </p:nvGrpSpPr>
        <p:grpSpPr>
          <a:xfrm>
            <a:off x="1528829" y="3009632"/>
            <a:ext cx="243258" cy="479000"/>
            <a:chOff x="1526605" y="3009632"/>
            <a:chExt cx="243258" cy="479000"/>
          </a:xfrm>
        </p:grpSpPr>
        <p:sp>
          <p:nvSpPr>
            <p:cNvPr id="104" name="Freeform 103">
              <a:extLst>
                <a:ext uri="{FF2B5EF4-FFF2-40B4-BE49-F238E27FC236}">
                  <a16:creationId xmlns:a16="http://schemas.microsoft.com/office/drawing/2014/main" id="{774967FC-DBDF-0009-394F-64E2447792E6}"/>
                </a:ext>
              </a:extLst>
            </p:cNvPr>
            <p:cNvSpPr/>
            <p:nvPr/>
          </p:nvSpPr>
          <p:spPr>
            <a:xfrm flipH="1" flipV="1">
              <a:off x="1526605" y="300963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8599" cap="flat">
              <a:solidFill>
                <a:srgbClr val="231F20"/>
              </a:solidFill>
              <a:prstDash val="solid"/>
              <a:miter/>
            </a:ln>
          </p:spPr>
          <p:txBody>
            <a:bodyPr rtlCol="0" anchor="ctr"/>
            <a:lstStyle/>
            <a:p>
              <a:endParaRPr lang="en-GB" dirty="0"/>
            </a:p>
          </p:txBody>
        </p:sp>
        <p:sp>
          <p:nvSpPr>
            <p:cNvPr id="103" name="TextBox 102">
              <a:extLst>
                <a:ext uri="{FF2B5EF4-FFF2-40B4-BE49-F238E27FC236}">
                  <a16:creationId xmlns:a16="http://schemas.microsoft.com/office/drawing/2014/main" id="{58E44D7C-99CA-9BD3-C4D3-A939D2A75787}"/>
                </a:ext>
              </a:extLst>
            </p:cNvPr>
            <p:cNvSpPr txBox="1"/>
            <p:nvPr/>
          </p:nvSpPr>
          <p:spPr>
            <a:xfrm>
              <a:off x="1597122" y="3105651"/>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116" name="Group 115">
            <a:extLst>
              <a:ext uri="{FF2B5EF4-FFF2-40B4-BE49-F238E27FC236}">
                <a16:creationId xmlns:a16="http://schemas.microsoft.com/office/drawing/2014/main" id="{E3FA79BA-AE99-A542-4FBB-8273C0AF09B5}"/>
              </a:ext>
            </a:extLst>
          </p:cNvPr>
          <p:cNvGrpSpPr/>
          <p:nvPr/>
        </p:nvGrpSpPr>
        <p:grpSpPr>
          <a:xfrm>
            <a:off x="1183264" y="3484171"/>
            <a:ext cx="243602" cy="472481"/>
            <a:chOff x="1182316" y="3484171"/>
            <a:chExt cx="243602" cy="472481"/>
          </a:xfrm>
        </p:grpSpPr>
        <p:sp>
          <p:nvSpPr>
            <p:cNvPr id="108" name="Freeform 107">
              <a:extLst>
                <a:ext uri="{FF2B5EF4-FFF2-40B4-BE49-F238E27FC236}">
                  <a16:creationId xmlns:a16="http://schemas.microsoft.com/office/drawing/2014/main" id="{9D7CA154-B1C3-5648-A8D2-641044347DDF}"/>
                </a:ext>
              </a:extLst>
            </p:cNvPr>
            <p:cNvSpPr/>
            <p:nvPr/>
          </p:nvSpPr>
          <p:spPr>
            <a:xfrm flipV="1">
              <a:off x="1182316" y="3484171"/>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112" name="TextBox 111">
              <a:extLst>
                <a:ext uri="{FF2B5EF4-FFF2-40B4-BE49-F238E27FC236}">
                  <a16:creationId xmlns:a16="http://schemas.microsoft.com/office/drawing/2014/main" id="{1767323F-D6A9-657A-5457-3B58B84F737D}"/>
                </a:ext>
              </a:extLst>
            </p:cNvPr>
            <p:cNvSpPr txBox="1"/>
            <p:nvPr/>
          </p:nvSpPr>
          <p:spPr>
            <a:xfrm>
              <a:off x="1256828" y="3680326"/>
              <a:ext cx="9457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115" name="Group 114">
            <a:extLst>
              <a:ext uri="{FF2B5EF4-FFF2-40B4-BE49-F238E27FC236}">
                <a16:creationId xmlns:a16="http://schemas.microsoft.com/office/drawing/2014/main" id="{D1DCD961-146E-9438-C6CF-2331DEB4A200}"/>
              </a:ext>
            </a:extLst>
          </p:cNvPr>
          <p:cNvGrpSpPr/>
          <p:nvPr/>
        </p:nvGrpSpPr>
        <p:grpSpPr>
          <a:xfrm>
            <a:off x="1192945" y="3009632"/>
            <a:ext cx="237065" cy="483117"/>
            <a:chOff x="1182316" y="3009632"/>
            <a:chExt cx="237065" cy="483117"/>
          </a:xfrm>
        </p:grpSpPr>
        <p:sp>
          <p:nvSpPr>
            <p:cNvPr id="111" name="Freeform 110">
              <a:extLst>
                <a:ext uri="{FF2B5EF4-FFF2-40B4-BE49-F238E27FC236}">
                  <a16:creationId xmlns:a16="http://schemas.microsoft.com/office/drawing/2014/main" id="{ABABAA4B-FF4A-8B7F-4412-854E0A635740}"/>
                </a:ext>
              </a:extLst>
            </p:cNvPr>
            <p:cNvSpPr/>
            <p:nvPr/>
          </p:nvSpPr>
          <p:spPr>
            <a:xfrm flipV="1">
              <a:off x="1182316" y="3009632"/>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109" name="TextBox 108">
              <a:extLst>
                <a:ext uri="{FF2B5EF4-FFF2-40B4-BE49-F238E27FC236}">
                  <a16:creationId xmlns:a16="http://schemas.microsoft.com/office/drawing/2014/main" id="{93F4A08B-70C2-FB9F-0662-8F461F3C9D6A}"/>
                </a:ext>
              </a:extLst>
            </p:cNvPr>
            <p:cNvSpPr txBox="1"/>
            <p:nvPr/>
          </p:nvSpPr>
          <p:spPr>
            <a:xfrm>
              <a:off x="1248813" y="3105651"/>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117" name="Group 116">
            <a:extLst>
              <a:ext uri="{FF2B5EF4-FFF2-40B4-BE49-F238E27FC236}">
                <a16:creationId xmlns:a16="http://schemas.microsoft.com/office/drawing/2014/main" id="{D3A3AEE1-E518-E6F3-8366-4DAB178E2ADD}"/>
              </a:ext>
            </a:extLst>
          </p:cNvPr>
          <p:cNvGrpSpPr/>
          <p:nvPr/>
        </p:nvGrpSpPr>
        <p:grpSpPr>
          <a:xfrm>
            <a:off x="2205218" y="3484171"/>
            <a:ext cx="243602" cy="472481"/>
            <a:chOff x="1182316" y="3484171"/>
            <a:chExt cx="243602" cy="472481"/>
          </a:xfrm>
        </p:grpSpPr>
        <p:sp>
          <p:nvSpPr>
            <p:cNvPr id="118" name="Freeform 117">
              <a:extLst>
                <a:ext uri="{FF2B5EF4-FFF2-40B4-BE49-F238E27FC236}">
                  <a16:creationId xmlns:a16="http://schemas.microsoft.com/office/drawing/2014/main" id="{55A34586-4866-8AD2-372C-79BEC712AB06}"/>
                </a:ext>
              </a:extLst>
            </p:cNvPr>
            <p:cNvSpPr/>
            <p:nvPr/>
          </p:nvSpPr>
          <p:spPr>
            <a:xfrm flipV="1">
              <a:off x="1182316" y="3484171"/>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119" name="TextBox 118">
              <a:extLst>
                <a:ext uri="{FF2B5EF4-FFF2-40B4-BE49-F238E27FC236}">
                  <a16:creationId xmlns:a16="http://schemas.microsoft.com/office/drawing/2014/main" id="{817C5E82-681F-633F-7538-026A4E59DFF1}"/>
                </a:ext>
              </a:extLst>
            </p:cNvPr>
            <p:cNvSpPr txBox="1"/>
            <p:nvPr/>
          </p:nvSpPr>
          <p:spPr>
            <a:xfrm>
              <a:off x="1256828" y="3680326"/>
              <a:ext cx="9457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120" name="Group 119">
            <a:extLst>
              <a:ext uri="{FF2B5EF4-FFF2-40B4-BE49-F238E27FC236}">
                <a16:creationId xmlns:a16="http://schemas.microsoft.com/office/drawing/2014/main" id="{83913549-E6CB-1FC9-05CC-E1EF1E2CE6D4}"/>
              </a:ext>
            </a:extLst>
          </p:cNvPr>
          <p:cNvGrpSpPr/>
          <p:nvPr/>
        </p:nvGrpSpPr>
        <p:grpSpPr>
          <a:xfrm>
            <a:off x="2213327" y="3009632"/>
            <a:ext cx="237065" cy="483117"/>
            <a:chOff x="1182316" y="3009632"/>
            <a:chExt cx="237065" cy="483117"/>
          </a:xfrm>
        </p:grpSpPr>
        <p:sp>
          <p:nvSpPr>
            <p:cNvPr id="121" name="Freeform 120">
              <a:extLst>
                <a:ext uri="{FF2B5EF4-FFF2-40B4-BE49-F238E27FC236}">
                  <a16:creationId xmlns:a16="http://schemas.microsoft.com/office/drawing/2014/main" id="{3D69FD39-2FEE-14EE-A1B3-9DEF04542094}"/>
                </a:ext>
              </a:extLst>
            </p:cNvPr>
            <p:cNvSpPr/>
            <p:nvPr/>
          </p:nvSpPr>
          <p:spPr>
            <a:xfrm flipV="1">
              <a:off x="1182316" y="3009632"/>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122" name="TextBox 121">
              <a:extLst>
                <a:ext uri="{FF2B5EF4-FFF2-40B4-BE49-F238E27FC236}">
                  <a16:creationId xmlns:a16="http://schemas.microsoft.com/office/drawing/2014/main" id="{EB23C542-ACBC-0B1B-3171-FDBB1C50660C}"/>
                </a:ext>
              </a:extLst>
            </p:cNvPr>
            <p:cNvSpPr txBox="1"/>
            <p:nvPr/>
          </p:nvSpPr>
          <p:spPr>
            <a:xfrm>
              <a:off x="1248813" y="3105651"/>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177" name="Group 176">
            <a:extLst>
              <a:ext uri="{FF2B5EF4-FFF2-40B4-BE49-F238E27FC236}">
                <a16:creationId xmlns:a16="http://schemas.microsoft.com/office/drawing/2014/main" id="{0209FA4F-7445-8D16-205A-99586FA1B3BA}"/>
              </a:ext>
            </a:extLst>
          </p:cNvPr>
          <p:cNvGrpSpPr/>
          <p:nvPr/>
        </p:nvGrpSpPr>
        <p:grpSpPr>
          <a:xfrm>
            <a:off x="508447" y="4273282"/>
            <a:ext cx="243258" cy="484490"/>
            <a:chOff x="508447" y="3009632"/>
            <a:chExt cx="243258" cy="484490"/>
          </a:xfrm>
        </p:grpSpPr>
        <p:sp>
          <p:nvSpPr>
            <p:cNvPr id="178" name="Freeform 177">
              <a:extLst>
                <a:ext uri="{FF2B5EF4-FFF2-40B4-BE49-F238E27FC236}">
                  <a16:creationId xmlns:a16="http://schemas.microsoft.com/office/drawing/2014/main" id="{01795358-2254-07E3-0897-83274531440C}"/>
                </a:ext>
              </a:extLst>
            </p:cNvPr>
            <p:cNvSpPr/>
            <p:nvPr/>
          </p:nvSpPr>
          <p:spPr>
            <a:xfrm>
              <a:off x="508447" y="300963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8599" cap="rnd">
              <a:solidFill>
                <a:srgbClr val="231F20"/>
              </a:solidFill>
              <a:prstDash val="solid"/>
              <a:round/>
            </a:ln>
          </p:spPr>
          <p:txBody>
            <a:bodyPr rtlCol="0" anchor="ctr"/>
            <a:lstStyle/>
            <a:p>
              <a:pPr algn="ctr"/>
              <a:endParaRPr lang="en-GB" dirty="0"/>
            </a:p>
          </p:txBody>
        </p:sp>
        <p:sp>
          <p:nvSpPr>
            <p:cNvPr id="179" name="TextBox 178">
              <a:extLst>
                <a:ext uri="{FF2B5EF4-FFF2-40B4-BE49-F238E27FC236}">
                  <a16:creationId xmlns:a16="http://schemas.microsoft.com/office/drawing/2014/main" id="{0E7404FA-92F5-BBAD-DDA8-8B2FFFA4724A}"/>
                </a:ext>
              </a:extLst>
            </p:cNvPr>
            <p:cNvSpPr txBox="1"/>
            <p:nvPr/>
          </p:nvSpPr>
          <p:spPr>
            <a:xfrm>
              <a:off x="569963" y="3105651"/>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180" name="Group 179">
            <a:extLst>
              <a:ext uri="{FF2B5EF4-FFF2-40B4-BE49-F238E27FC236}">
                <a16:creationId xmlns:a16="http://schemas.microsoft.com/office/drawing/2014/main" id="{65D5EC8F-4618-6B0D-3E89-CC24EF9AEEC8}"/>
              </a:ext>
            </a:extLst>
          </p:cNvPr>
          <p:cNvGrpSpPr/>
          <p:nvPr/>
        </p:nvGrpSpPr>
        <p:grpSpPr>
          <a:xfrm>
            <a:off x="850524" y="4273282"/>
            <a:ext cx="243602" cy="472481"/>
            <a:chOff x="839416" y="3009632"/>
            <a:chExt cx="243602" cy="472481"/>
          </a:xfrm>
        </p:grpSpPr>
        <p:sp>
          <p:nvSpPr>
            <p:cNvPr id="181" name="Freeform 180">
              <a:extLst>
                <a:ext uri="{FF2B5EF4-FFF2-40B4-BE49-F238E27FC236}">
                  <a16:creationId xmlns:a16="http://schemas.microsoft.com/office/drawing/2014/main" id="{9C677543-55E0-CA8F-5530-255F73C2A89C}"/>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182" name="TextBox 181">
              <a:extLst>
                <a:ext uri="{FF2B5EF4-FFF2-40B4-BE49-F238E27FC236}">
                  <a16:creationId xmlns:a16="http://schemas.microsoft.com/office/drawing/2014/main" id="{6EFE365C-13F9-BF29-646E-3383860D4E01}"/>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183" name="Group 182">
            <a:extLst>
              <a:ext uri="{FF2B5EF4-FFF2-40B4-BE49-F238E27FC236}">
                <a16:creationId xmlns:a16="http://schemas.microsoft.com/office/drawing/2014/main" id="{DB978934-285B-3B5F-3829-2F4D6B03FC26}"/>
              </a:ext>
            </a:extLst>
          </p:cNvPr>
          <p:cNvGrpSpPr/>
          <p:nvPr/>
        </p:nvGrpSpPr>
        <p:grpSpPr>
          <a:xfrm>
            <a:off x="504255" y="4741302"/>
            <a:ext cx="243258" cy="479000"/>
            <a:chOff x="504255" y="3477652"/>
            <a:chExt cx="243258" cy="479000"/>
          </a:xfrm>
        </p:grpSpPr>
        <p:sp>
          <p:nvSpPr>
            <p:cNvPr id="184" name="Freeform 183">
              <a:extLst>
                <a:ext uri="{FF2B5EF4-FFF2-40B4-BE49-F238E27FC236}">
                  <a16:creationId xmlns:a16="http://schemas.microsoft.com/office/drawing/2014/main" id="{4F98CFEC-DA28-9E57-ECCD-796827CF9D21}"/>
                </a:ext>
              </a:extLst>
            </p:cNvPr>
            <p:cNvSpPr/>
            <p:nvPr/>
          </p:nvSpPr>
          <p:spPr>
            <a:xfrm>
              <a:off x="504255" y="347765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8599" cap="flat">
              <a:solidFill>
                <a:srgbClr val="231F20"/>
              </a:solidFill>
              <a:prstDash val="solid"/>
              <a:miter/>
            </a:ln>
          </p:spPr>
          <p:txBody>
            <a:bodyPr rtlCol="0" anchor="ctr"/>
            <a:lstStyle/>
            <a:p>
              <a:endParaRPr lang="en-GB" dirty="0"/>
            </a:p>
          </p:txBody>
        </p:sp>
        <p:sp>
          <p:nvSpPr>
            <p:cNvPr id="185" name="TextBox 184">
              <a:extLst>
                <a:ext uri="{FF2B5EF4-FFF2-40B4-BE49-F238E27FC236}">
                  <a16:creationId xmlns:a16="http://schemas.microsoft.com/office/drawing/2014/main" id="{8AC466A6-8577-0C76-906E-5DFC2D9FB47F}"/>
                </a:ext>
              </a:extLst>
            </p:cNvPr>
            <p:cNvSpPr txBox="1"/>
            <p:nvPr/>
          </p:nvSpPr>
          <p:spPr>
            <a:xfrm>
              <a:off x="574772" y="3680326"/>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186" name="Group 185">
            <a:extLst>
              <a:ext uri="{FF2B5EF4-FFF2-40B4-BE49-F238E27FC236}">
                <a16:creationId xmlns:a16="http://schemas.microsoft.com/office/drawing/2014/main" id="{8F5683A5-6C82-E39D-9763-460580E87853}"/>
              </a:ext>
            </a:extLst>
          </p:cNvPr>
          <p:cNvGrpSpPr/>
          <p:nvPr/>
        </p:nvGrpSpPr>
        <p:grpSpPr>
          <a:xfrm>
            <a:off x="846856" y="4737185"/>
            <a:ext cx="237065" cy="483117"/>
            <a:chOff x="839416" y="3473535"/>
            <a:chExt cx="237065" cy="483117"/>
          </a:xfrm>
        </p:grpSpPr>
        <p:sp>
          <p:nvSpPr>
            <p:cNvPr id="187" name="Freeform 186">
              <a:extLst>
                <a:ext uri="{FF2B5EF4-FFF2-40B4-BE49-F238E27FC236}">
                  <a16:creationId xmlns:a16="http://schemas.microsoft.com/office/drawing/2014/main" id="{7222719F-9ACE-2FA7-FC4A-B1A87A1FCDB3}"/>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188" name="TextBox 187">
              <a:extLst>
                <a:ext uri="{FF2B5EF4-FFF2-40B4-BE49-F238E27FC236}">
                  <a16:creationId xmlns:a16="http://schemas.microsoft.com/office/drawing/2014/main" id="{A18447C5-162C-DAF3-5E7F-15DCF94045D4}"/>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189" name="Group 188">
            <a:extLst>
              <a:ext uri="{FF2B5EF4-FFF2-40B4-BE49-F238E27FC236}">
                <a16:creationId xmlns:a16="http://schemas.microsoft.com/office/drawing/2014/main" id="{EAECDEB2-D356-0D99-2976-36CCD4A68002}"/>
              </a:ext>
            </a:extLst>
          </p:cNvPr>
          <p:cNvGrpSpPr/>
          <p:nvPr/>
        </p:nvGrpSpPr>
        <p:grpSpPr>
          <a:xfrm>
            <a:off x="1870906" y="4273282"/>
            <a:ext cx="243602" cy="472481"/>
            <a:chOff x="839416" y="3009632"/>
            <a:chExt cx="243602" cy="472481"/>
          </a:xfrm>
        </p:grpSpPr>
        <p:sp>
          <p:nvSpPr>
            <p:cNvPr id="190" name="Freeform 189">
              <a:extLst>
                <a:ext uri="{FF2B5EF4-FFF2-40B4-BE49-F238E27FC236}">
                  <a16:creationId xmlns:a16="http://schemas.microsoft.com/office/drawing/2014/main" id="{CE127DCA-A95E-75E9-61CB-D8A9C2959528}"/>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191" name="TextBox 190">
              <a:extLst>
                <a:ext uri="{FF2B5EF4-FFF2-40B4-BE49-F238E27FC236}">
                  <a16:creationId xmlns:a16="http://schemas.microsoft.com/office/drawing/2014/main" id="{51A86A9B-74C7-D399-7138-E72F6CA9B5E5}"/>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192" name="Group 191">
            <a:extLst>
              <a:ext uri="{FF2B5EF4-FFF2-40B4-BE49-F238E27FC236}">
                <a16:creationId xmlns:a16="http://schemas.microsoft.com/office/drawing/2014/main" id="{1E51060F-16FB-1140-DA73-D5ABD176C980}"/>
              </a:ext>
            </a:extLst>
          </p:cNvPr>
          <p:cNvGrpSpPr/>
          <p:nvPr/>
        </p:nvGrpSpPr>
        <p:grpSpPr>
          <a:xfrm>
            <a:off x="1868810" y="4737185"/>
            <a:ext cx="237065" cy="483117"/>
            <a:chOff x="839416" y="3473535"/>
            <a:chExt cx="237065" cy="483117"/>
          </a:xfrm>
        </p:grpSpPr>
        <p:sp>
          <p:nvSpPr>
            <p:cNvPr id="193" name="Freeform 192">
              <a:extLst>
                <a:ext uri="{FF2B5EF4-FFF2-40B4-BE49-F238E27FC236}">
                  <a16:creationId xmlns:a16="http://schemas.microsoft.com/office/drawing/2014/main" id="{289D47F7-431F-0EBE-0BFC-732E094A6BBC}"/>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194" name="TextBox 193">
              <a:extLst>
                <a:ext uri="{FF2B5EF4-FFF2-40B4-BE49-F238E27FC236}">
                  <a16:creationId xmlns:a16="http://schemas.microsoft.com/office/drawing/2014/main" id="{81140FFA-6EF7-6E0E-2412-96B6CAF1DB1D}"/>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195" name="Group 194">
            <a:extLst>
              <a:ext uri="{FF2B5EF4-FFF2-40B4-BE49-F238E27FC236}">
                <a16:creationId xmlns:a16="http://schemas.microsoft.com/office/drawing/2014/main" id="{171D7EC1-7AEC-02A0-6EBB-12360B5CD2DF}"/>
              </a:ext>
            </a:extLst>
          </p:cNvPr>
          <p:cNvGrpSpPr/>
          <p:nvPr/>
        </p:nvGrpSpPr>
        <p:grpSpPr>
          <a:xfrm>
            <a:off x="3233366" y="4273282"/>
            <a:ext cx="243602" cy="472481"/>
            <a:chOff x="839416" y="3009632"/>
            <a:chExt cx="243602" cy="472481"/>
          </a:xfrm>
        </p:grpSpPr>
        <p:sp>
          <p:nvSpPr>
            <p:cNvPr id="196" name="Freeform 195">
              <a:extLst>
                <a:ext uri="{FF2B5EF4-FFF2-40B4-BE49-F238E27FC236}">
                  <a16:creationId xmlns:a16="http://schemas.microsoft.com/office/drawing/2014/main" id="{CB092490-456D-78B1-E686-5CBFA3227284}"/>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197" name="TextBox 196">
              <a:extLst>
                <a:ext uri="{FF2B5EF4-FFF2-40B4-BE49-F238E27FC236}">
                  <a16:creationId xmlns:a16="http://schemas.microsoft.com/office/drawing/2014/main" id="{15E3E7B9-E140-BBE5-6015-59B694CA011E}"/>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198" name="Group 197">
            <a:extLst>
              <a:ext uri="{FF2B5EF4-FFF2-40B4-BE49-F238E27FC236}">
                <a16:creationId xmlns:a16="http://schemas.microsoft.com/office/drawing/2014/main" id="{021AC85C-701C-69E1-CB9E-6283F3E326C7}"/>
              </a:ext>
            </a:extLst>
          </p:cNvPr>
          <p:cNvGrpSpPr/>
          <p:nvPr/>
        </p:nvGrpSpPr>
        <p:grpSpPr>
          <a:xfrm>
            <a:off x="3233366" y="4737185"/>
            <a:ext cx="237065" cy="483117"/>
            <a:chOff x="839416" y="3473535"/>
            <a:chExt cx="237065" cy="483117"/>
          </a:xfrm>
        </p:grpSpPr>
        <p:sp>
          <p:nvSpPr>
            <p:cNvPr id="199" name="Freeform 198">
              <a:extLst>
                <a:ext uri="{FF2B5EF4-FFF2-40B4-BE49-F238E27FC236}">
                  <a16:creationId xmlns:a16="http://schemas.microsoft.com/office/drawing/2014/main" id="{D8FB48C2-7F03-2A80-EDF6-45134D544CF3}"/>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200" name="TextBox 199">
              <a:extLst>
                <a:ext uri="{FF2B5EF4-FFF2-40B4-BE49-F238E27FC236}">
                  <a16:creationId xmlns:a16="http://schemas.microsoft.com/office/drawing/2014/main" id="{B526D369-7D91-5BAC-0828-90882BD1CE20}"/>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201" name="Group 200">
            <a:extLst>
              <a:ext uri="{FF2B5EF4-FFF2-40B4-BE49-F238E27FC236}">
                <a16:creationId xmlns:a16="http://schemas.microsoft.com/office/drawing/2014/main" id="{7E2B1C37-D47A-F09C-1595-E96479D37678}"/>
              </a:ext>
            </a:extLst>
          </p:cNvPr>
          <p:cNvGrpSpPr/>
          <p:nvPr/>
        </p:nvGrpSpPr>
        <p:grpSpPr>
          <a:xfrm>
            <a:off x="2549211" y="4273282"/>
            <a:ext cx="243258" cy="484490"/>
            <a:chOff x="508447" y="3009632"/>
            <a:chExt cx="243258" cy="484490"/>
          </a:xfrm>
        </p:grpSpPr>
        <p:sp>
          <p:nvSpPr>
            <p:cNvPr id="202" name="Freeform 201">
              <a:extLst>
                <a:ext uri="{FF2B5EF4-FFF2-40B4-BE49-F238E27FC236}">
                  <a16:creationId xmlns:a16="http://schemas.microsoft.com/office/drawing/2014/main" id="{DCF6F3A3-866B-9D8B-B783-4735F320AB58}"/>
                </a:ext>
              </a:extLst>
            </p:cNvPr>
            <p:cNvSpPr/>
            <p:nvPr/>
          </p:nvSpPr>
          <p:spPr>
            <a:xfrm>
              <a:off x="508447" y="300963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8599" cap="rnd">
              <a:solidFill>
                <a:srgbClr val="231F20"/>
              </a:solidFill>
              <a:prstDash val="solid"/>
              <a:round/>
            </a:ln>
          </p:spPr>
          <p:txBody>
            <a:bodyPr rtlCol="0" anchor="ctr"/>
            <a:lstStyle/>
            <a:p>
              <a:pPr algn="ctr"/>
              <a:endParaRPr lang="en-GB" dirty="0"/>
            </a:p>
          </p:txBody>
        </p:sp>
        <p:sp>
          <p:nvSpPr>
            <p:cNvPr id="203" name="TextBox 202">
              <a:extLst>
                <a:ext uri="{FF2B5EF4-FFF2-40B4-BE49-F238E27FC236}">
                  <a16:creationId xmlns:a16="http://schemas.microsoft.com/office/drawing/2014/main" id="{1C4C5F70-B3A1-424F-3934-CAEA901D4589}"/>
                </a:ext>
              </a:extLst>
            </p:cNvPr>
            <p:cNvSpPr txBox="1"/>
            <p:nvPr/>
          </p:nvSpPr>
          <p:spPr>
            <a:xfrm>
              <a:off x="569963" y="3105651"/>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204" name="Group 203">
            <a:extLst>
              <a:ext uri="{FF2B5EF4-FFF2-40B4-BE49-F238E27FC236}">
                <a16:creationId xmlns:a16="http://schemas.microsoft.com/office/drawing/2014/main" id="{2C4A0434-FB50-EB63-11B9-A31D495AFB07}"/>
              </a:ext>
            </a:extLst>
          </p:cNvPr>
          <p:cNvGrpSpPr/>
          <p:nvPr/>
        </p:nvGrpSpPr>
        <p:grpSpPr>
          <a:xfrm>
            <a:off x="2548163" y="4741302"/>
            <a:ext cx="243258" cy="479000"/>
            <a:chOff x="504255" y="3477652"/>
            <a:chExt cx="243258" cy="479000"/>
          </a:xfrm>
        </p:grpSpPr>
        <p:sp>
          <p:nvSpPr>
            <p:cNvPr id="205" name="Freeform 204">
              <a:extLst>
                <a:ext uri="{FF2B5EF4-FFF2-40B4-BE49-F238E27FC236}">
                  <a16:creationId xmlns:a16="http://schemas.microsoft.com/office/drawing/2014/main" id="{7A824B53-5FB9-853F-8045-4EE7DF2BF8CB}"/>
                </a:ext>
              </a:extLst>
            </p:cNvPr>
            <p:cNvSpPr/>
            <p:nvPr/>
          </p:nvSpPr>
          <p:spPr>
            <a:xfrm>
              <a:off x="504255" y="347765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8599" cap="flat">
              <a:solidFill>
                <a:srgbClr val="231F20"/>
              </a:solidFill>
              <a:prstDash val="solid"/>
              <a:miter/>
            </a:ln>
          </p:spPr>
          <p:txBody>
            <a:bodyPr rtlCol="0" anchor="ctr"/>
            <a:lstStyle/>
            <a:p>
              <a:endParaRPr lang="en-GB" dirty="0"/>
            </a:p>
          </p:txBody>
        </p:sp>
        <p:sp>
          <p:nvSpPr>
            <p:cNvPr id="206" name="TextBox 205">
              <a:extLst>
                <a:ext uri="{FF2B5EF4-FFF2-40B4-BE49-F238E27FC236}">
                  <a16:creationId xmlns:a16="http://schemas.microsoft.com/office/drawing/2014/main" id="{BA6E3DE2-D1C0-04F8-E880-D931C127D704}"/>
                </a:ext>
              </a:extLst>
            </p:cNvPr>
            <p:cNvSpPr txBox="1"/>
            <p:nvPr/>
          </p:nvSpPr>
          <p:spPr>
            <a:xfrm>
              <a:off x="574772" y="3680326"/>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207" name="Group 206">
            <a:extLst>
              <a:ext uri="{FF2B5EF4-FFF2-40B4-BE49-F238E27FC236}">
                <a16:creationId xmlns:a16="http://schemas.microsoft.com/office/drawing/2014/main" id="{759B26D0-3FAC-7694-E497-D2383982C130}"/>
              </a:ext>
            </a:extLst>
          </p:cNvPr>
          <p:cNvGrpSpPr/>
          <p:nvPr/>
        </p:nvGrpSpPr>
        <p:grpSpPr>
          <a:xfrm>
            <a:off x="2891288" y="4273282"/>
            <a:ext cx="243258" cy="484490"/>
            <a:chOff x="508447" y="3009632"/>
            <a:chExt cx="243258" cy="484490"/>
          </a:xfrm>
        </p:grpSpPr>
        <p:sp>
          <p:nvSpPr>
            <p:cNvPr id="208" name="Freeform 207">
              <a:extLst>
                <a:ext uri="{FF2B5EF4-FFF2-40B4-BE49-F238E27FC236}">
                  <a16:creationId xmlns:a16="http://schemas.microsoft.com/office/drawing/2014/main" id="{06B258D3-F804-3087-D6C4-C9763D990120}"/>
                </a:ext>
              </a:extLst>
            </p:cNvPr>
            <p:cNvSpPr/>
            <p:nvPr/>
          </p:nvSpPr>
          <p:spPr>
            <a:xfrm>
              <a:off x="508447" y="300963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8599" cap="rnd">
              <a:solidFill>
                <a:srgbClr val="231F20"/>
              </a:solidFill>
              <a:prstDash val="solid"/>
              <a:round/>
            </a:ln>
          </p:spPr>
          <p:txBody>
            <a:bodyPr rtlCol="0" anchor="ctr"/>
            <a:lstStyle/>
            <a:p>
              <a:pPr algn="ctr"/>
              <a:endParaRPr lang="en-GB" dirty="0"/>
            </a:p>
          </p:txBody>
        </p:sp>
        <p:sp>
          <p:nvSpPr>
            <p:cNvPr id="209" name="TextBox 208">
              <a:extLst>
                <a:ext uri="{FF2B5EF4-FFF2-40B4-BE49-F238E27FC236}">
                  <a16:creationId xmlns:a16="http://schemas.microsoft.com/office/drawing/2014/main" id="{FF8CA1BA-9DC3-A4B2-461E-F43B0D513CEB}"/>
                </a:ext>
              </a:extLst>
            </p:cNvPr>
            <p:cNvSpPr txBox="1"/>
            <p:nvPr/>
          </p:nvSpPr>
          <p:spPr>
            <a:xfrm>
              <a:off x="569963" y="3105651"/>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210" name="Group 209">
            <a:extLst>
              <a:ext uri="{FF2B5EF4-FFF2-40B4-BE49-F238E27FC236}">
                <a16:creationId xmlns:a16="http://schemas.microsoft.com/office/drawing/2014/main" id="{927545F9-E450-4397-1345-8D912637380E}"/>
              </a:ext>
            </a:extLst>
          </p:cNvPr>
          <p:cNvGrpSpPr/>
          <p:nvPr/>
        </p:nvGrpSpPr>
        <p:grpSpPr>
          <a:xfrm>
            <a:off x="2890764" y="4741302"/>
            <a:ext cx="243258" cy="479000"/>
            <a:chOff x="504255" y="3477652"/>
            <a:chExt cx="243258" cy="479000"/>
          </a:xfrm>
        </p:grpSpPr>
        <p:sp>
          <p:nvSpPr>
            <p:cNvPr id="211" name="Freeform 210">
              <a:extLst>
                <a:ext uri="{FF2B5EF4-FFF2-40B4-BE49-F238E27FC236}">
                  <a16:creationId xmlns:a16="http://schemas.microsoft.com/office/drawing/2014/main" id="{7D3C5FA5-CB9E-44AB-E1C2-7DE5553A6C10}"/>
                </a:ext>
              </a:extLst>
            </p:cNvPr>
            <p:cNvSpPr/>
            <p:nvPr/>
          </p:nvSpPr>
          <p:spPr>
            <a:xfrm>
              <a:off x="504255" y="347765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8599" cap="flat">
              <a:solidFill>
                <a:srgbClr val="231F20"/>
              </a:solidFill>
              <a:prstDash val="solid"/>
              <a:miter/>
            </a:ln>
          </p:spPr>
          <p:txBody>
            <a:bodyPr rtlCol="0" anchor="ctr"/>
            <a:lstStyle/>
            <a:p>
              <a:endParaRPr lang="en-GB" dirty="0"/>
            </a:p>
          </p:txBody>
        </p:sp>
        <p:sp>
          <p:nvSpPr>
            <p:cNvPr id="212" name="TextBox 211">
              <a:extLst>
                <a:ext uri="{FF2B5EF4-FFF2-40B4-BE49-F238E27FC236}">
                  <a16:creationId xmlns:a16="http://schemas.microsoft.com/office/drawing/2014/main" id="{DFCE0100-7195-814B-E3E5-8CEE3EEB41CB}"/>
                </a:ext>
              </a:extLst>
            </p:cNvPr>
            <p:cNvSpPr txBox="1"/>
            <p:nvPr/>
          </p:nvSpPr>
          <p:spPr>
            <a:xfrm>
              <a:off x="574772" y="3680326"/>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219" name="Group 218">
            <a:extLst>
              <a:ext uri="{FF2B5EF4-FFF2-40B4-BE49-F238E27FC236}">
                <a16:creationId xmlns:a16="http://schemas.microsoft.com/office/drawing/2014/main" id="{5B2CFE4D-09FD-F621-FEAB-308E14E3E2C3}"/>
              </a:ext>
            </a:extLst>
          </p:cNvPr>
          <p:cNvGrpSpPr/>
          <p:nvPr/>
        </p:nvGrpSpPr>
        <p:grpSpPr>
          <a:xfrm>
            <a:off x="1183264" y="4747821"/>
            <a:ext cx="243602" cy="472481"/>
            <a:chOff x="1182316" y="3484171"/>
            <a:chExt cx="243602" cy="472481"/>
          </a:xfrm>
        </p:grpSpPr>
        <p:sp>
          <p:nvSpPr>
            <p:cNvPr id="220" name="Freeform 219">
              <a:extLst>
                <a:ext uri="{FF2B5EF4-FFF2-40B4-BE49-F238E27FC236}">
                  <a16:creationId xmlns:a16="http://schemas.microsoft.com/office/drawing/2014/main" id="{549F1E8E-43BC-DA94-D898-6548C94B02F9}"/>
                </a:ext>
              </a:extLst>
            </p:cNvPr>
            <p:cNvSpPr/>
            <p:nvPr/>
          </p:nvSpPr>
          <p:spPr>
            <a:xfrm flipV="1">
              <a:off x="1182316" y="3484171"/>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221" name="TextBox 220">
              <a:extLst>
                <a:ext uri="{FF2B5EF4-FFF2-40B4-BE49-F238E27FC236}">
                  <a16:creationId xmlns:a16="http://schemas.microsoft.com/office/drawing/2014/main" id="{553A5DF5-9535-82E1-6963-DF7282D873CC}"/>
                </a:ext>
              </a:extLst>
            </p:cNvPr>
            <p:cNvSpPr txBox="1"/>
            <p:nvPr/>
          </p:nvSpPr>
          <p:spPr>
            <a:xfrm>
              <a:off x="1256828" y="3680326"/>
              <a:ext cx="9457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222" name="Group 221">
            <a:extLst>
              <a:ext uri="{FF2B5EF4-FFF2-40B4-BE49-F238E27FC236}">
                <a16:creationId xmlns:a16="http://schemas.microsoft.com/office/drawing/2014/main" id="{96194DBE-1258-8507-20BA-B29A190A6BB0}"/>
              </a:ext>
            </a:extLst>
          </p:cNvPr>
          <p:cNvGrpSpPr/>
          <p:nvPr/>
        </p:nvGrpSpPr>
        <p:grpSpPr>
          <a:xfrm>
            <a:off x="1192945" y="4273282"/>
            <a:ext cx="237065" cy="483117"/>
            <a:chOff x="1182316" y="3009632"/>
            <a:chExt cx="237065" cy="483117"/>
          </a:xfrm>
        </p:grpSpPr>
        <p:sp>
          <p:nvSpPr>
            <p:cNvPr id="223" name="Freeform 222">
              <a:extLst>
                <a:ext uri="{FF2B5EF4-FFF2-40B4-BE49-F238E27FC236}">
                  <a16:creationId xmlns:a16="http://schemas.microsoft.com/office/drawing/2014/main" id="{13042574-0E6E-EEBD-53F5-059FD1E8934A}"/>
                </a:ext>
              </a:extLst>
            </p:cNvPr>
            <p:cNvSpPr/>
            <p:nvPr/>
          </p:nvSpPr>
          <p:spPr>
            <a:xfrm flipV="1">
              <a:off x="1182316" y="3009632"/>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224" name="TextBox 223">
              <a:extLst>
                <a:ext uri="{FF2B5EF4-FFF2-40B4-BE49-F238E27FC236}">
                  <a16:creationId xmlns:a16="http://schemas.microsoft.com/office/drawing/2014/main" id="{0BD47E93-3718-084F-0ACA-AD3C227A422B}"/>
                </a:ext>
              </a:extLst>
            </p:cNvPr>
            <p:cNvSpPr txBox="1"/>
            <p:nvPr/>
          </p:nvSpPr>
          <p:spPr>
            <a:xfrm>
              <a:off x="1248813" y="3105651"/>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225" name="Group 224">
            <a:extLst>
              <a:ext uri="{FF2B5EF4-FFF2-40B4-BE49-F238E27FC236}">
                <a16:creationId xmlns:a16="http://schemas.microsoft.com/office/drawing/2014/main" id="{994AB57B-5B13-2780-1543-1191739C7846}"/>
              </a:ext>
            </a:extLst>
          </p:cNvPr>
          <p:cNvGrpSpPr/>
          <p:nvPr/>
        </p:nvGrpSpPr>
        <p:grpSpPr>
          <a:xfrm>
            <a:off x="2205218" y="4747821"/>
            <a:ext cx="243602" cy="472481"/>
            <a:chOff x="1182316" y="3484171"/>
            <a:chExt cx="243602" cy="472481"/>
          </a:xfrm>
        </p:grpSpPr>
        <p:sp>
          <p:nvSpPr>
            <p:cNvPr id="226" name="Freeform 225">
              <a:extLst>
                <a:ext uri="{FF2B5EF4-FFF2-40B4-BE49-F238E27FC236}">
                  <a16:creationId xmlns:a16="http://schemas.microsoft.com/office/drawing/2014/main" id="{45848AD5-0ECB-CAE4-D454-5BDABC5A9D03}"/>
                </a:ext>
              </a:extLst>
            </p:cNvPr>
            <p:cNvSpPr/>
            <p:nvPr/>
          </p:nvSpPr>
          <p:spPr>
            <a:xfrm flipV="1">
              <a:off x="1182316" y="3484171"/>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227" name="TextBox 226">
              <a:extLst>
                <a:ext uri="{FF2B5EF4-FFF2-40B4-BE49-F238E27FC236}">
                  <a16:creationId xmlns:a16="http://schemas.microsoft.com/office/drawing/2014/main" id="{6D89A23A-1D1F-EF78-2693-88C6008C612D}"/>
                </a:ext>
              </a:extLst>
            </p:cNvPr>
            <p:cNvSpPr txBox="1"/>
            <p:nvPr/>
          </p:nvSpPr>
          <p:spPr>
            <a:xfrm>
              <a:off x="1256828" y="3680326"/>
              <a:ext cx="9457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228" name="Group 227">
            <a:extLst>
              <a:ext uri="{FF2B5EF4-FFF2-40B4-BE49-F238E27FC236}">
                <a16:creationId xmlns:a16="http://schemas.microsoft.com/office/drawing/2014/main" id="{B04E5A92-C2E1-13C4-B716-355527CD24DB}"/>
              </a:ext>
            </a:extLst>
          </p:cNvPr>
          <p:cNvGrpSpPr/>
          <p:nvPr/>
        </p:nvGrpSpPr>
        <p:grpSpPr>
          <a:xfrm>
            <a:off x="2213327" y="4273282"/>
            <a:ext cx="237065" cy="483117"/>
            <a:chOff x="1182316" y="3009632"/>
            <a:chExt cx="237065" cy="483117"/>
          </a:xfrm>
        </p:grpSpPr>
        <p:sp>
          <p:nvSpPr>
            <p:cNvPr id="229" name="Freeform 228">
              <a:extLst>
                <a:ext uri="{FF2B5EF4-FFF2-40B4-BE49-F238E27FC236}">
                  <a16:creationId xmlns:a16="http://schemas.microsoft.com/office/drawing/2014/main" id="{CA0A2242-4480-CA31-D94A-D308DA9108A5}"/>
                </a:ext>
              </a:extLst>
            </p:cNvPr>
            <p:cNvSpPr/>
            <p:nvPr/>
          </p:nvSpPr>
          <p:spPr>
            <a:xfrm flipV="1">
              <a:off x="1182316" y="3009632"/>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230" name="TextBox 229">
              <a:extLst>
                <a:ext uri="{FF2B5EF4-FFF2-40B4-BE49-F238E27FC236}">
                  <a16:creationId xmlns:a16="http://schemas.microsoft.com/office/drawing/2014/main" id="{805B3429-37E6-FE15-DC6E-F22DDCF93BEE}"/>
                </a:ext>
              </a:extLst>
            </p:cNvPr>
            <p:cNvSpPr txBox="1"/>
            <p:nvPr/>
          </p:nvSpPr>
          <p:spPr>
            <a:xfrm>
              <a:off x="1248813" y="3105651"/>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231" name="Group 230">
            <a:extLst>
              <a:ext uri="{FF2B5EF4-FFF2-40B4-BE49-F238E27FC236}">
                <a16:creationId xmlns:a16="http://schemas.microsoft.com/office/drawing/2014/main" id="{08F97388-DF52-926B-5B91-1C97B5BA1697}"/>
              </a:ext>
            </a:extLst>
          </p:cNvPr>
          <p:cNvGrpSpPr/>
          <p:nvPr/>
        </p:nvGrpSpPr>
        <p:grpSpPr>
          <a:xfrm>
            <a:off x="1524831" y="4273282"/>
            <a:ext cx="243602" cy="472481"/>
            <a:chOff x="839416" y="3009632"/>
            <a:chExt cx="243602" cy="472481"/>
          </a:xfrm>
        </p:grpSpPr>
        <p:sp>
          <p:nvSpPr>
            <p:cNvPr id="232" name="Freeform 231">
              <a:extLst>
                <a:ext uri="{FF2B5EF4-FFF2-40B4-BE49-F238E27FC236}">
                  <a16:creationId xmlns:a16="http://schemas.microsoft.com/office/drawing/2014/main" id="{19DD363F-2163-D1D7-1F39-820EAD92D613}"/>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15875" cap="flat">
              <a:solidFill>
                <a:srgbClr val="FF0000"/>
              </a:solidFill>
              <a:prstDash val="solid"/>
              <a:miter/>
            </a:ln>
          </p:spPr>
          <p:txBody>
            <a:bodyPr rtlCol="0" anchor="ctr"/>
            <a:lstStyle/>
            <a:p>
              <a:endParaRPr lang="en-GB" dirty="0"/>
            </a:p>
          </p:txBody>
        </p:sp>
        <p:sp>
          <p:nvSpPr>
            <p:cNvPr id="233" name="TextBox 232">
              <a:extLst>
                <a:ext uri="{FF2B5EF4-FFF2-40B4-BE49-F238E27FC236}">
                  <a16:creationId xmlns:a16="http://schemas.microsoft.com/office/drawing/2014/main" id="{58B442C0-3037-87A0-7F52-119539E681F0}"/>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234" name="Group 233">
            <a:extLst>
              <a:ext uri="{FF2B5EF4-FFF2-40B4-BE49-F238E27FC236}">
                <a16:creationId xmlns:a16="http://schemas.microsoft.com/office/drawing/2014/main" id="{EE8BB340-B9C1-3452-0512-59CF3DAA3590}"/>
              </a:ext>
            </a:extLst>
          </p:cNvPr>
          <p:cNvGrpSpPr/>
          <p:nvPr/>
        </p:nvGrpSpPr>
        <p:grpSpPr>
          <a:xfrm>
            <a:off x="1522735" y="4737185"/>
            <a:ext cx="237065" cy="483117"/>
            <a:chOff x="839416" y="3473535"/>
            <a:chExt cx="237065" cy="483117"/>
          </a:xfrm>
        </p:grpSpPr>
        <p:sp>
          <p:nvSpPr>
            <p:cNvPr id="235" name="Freeform 234">
              <a:extLst>
                <a:ext uri="{FF2B5EF4-FFF2-40B4-BE49-F238E27FC236}">
                  <a16:creationId xmlns:a16="http://schemas.microsoft.com/office/drawing/2014/main" id="{D60C30E7-FAE6-F158-3E94-6363BCB0706A}"/>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15875" cap="flat">
              <a:solidFill>
                <a:srgbClr val="FF0000"/>
              </a:solidFill>
              <a:prstDash val="solid"/>
              <a:miter/>
            </a:ln>
          </p:spPr>
          <p:txBody>
            <a:bodyPr rtlCol="0" anchor="ctr"/>
            <a:lstStyle/>
            <a:p>
              <a:endParaRPr lang="en-GB" dirty="0"/>
            </a:p>
          </p:txBody>
        </p:sp>
        <p:sp>
          <p:nvSpPr>
            <p:cNvPr id="236" name="TextBox 235">
              <a:extLst>
                <a:ext uri="{FF2B5EF4-FFF2-40B4-BE49-F238E27FC236}">
                  <a16:creationId xmlns:a16="http://schemas.microsoft.com/office/drawing/2014/main" id="{9D1453D2-CB89-AE15-D9B3-76820E812950}"/>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sp>
        <p:nvSpPr>
          <p:cNvPr id="238" name="Down Arrow 237">
            <a:extLst>
              <a:ext uri="{FF2B5EF4-FFF2-40B4-BE49-F238E27FC236}">
                <a16:creationId xmlns:a16="http://schemas.microsoft.com/office/drawing/2014/main" id="{A14B50D3-E9B9-0A4A-7384-D0FFB7D2A038}"/>
              </a:ext>
            </a:extLst>
          </p:cNvPr>
          <p:cNvSpPr/>
          <p:nvPr/>
        </p:nvSpPr>
        <p:spPr>
          <a:xfrm>
            <a:off x="1621979" y="4043164"/>
            <a:ext cx="72008" cy="145375"/>
          </a:xfrm>
          <a:prstGeom prst="down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39" name="Group 238">
            <a:extLst>
              <a:ext uri="{FF2B5EF4-FFF2-40B4-BE49-F238E27FC236}">
                <a16:creationId xmlns:a16="http://schemas.microsoft.com/office/drawing/2014/main" id="{3C03E381-AE26-C384-7D9D-180BD57E6D12}"/>
              </a:ext>
            </a:extLst>
          </p:cNvPr>
          <p:cNvGrpSpPr/>
          <p:nvPr/>
        </p:nvGrpSpPr>
        <p:grpSpPr>
          <a:xfrm>
            <a:off x="4488265" y="3009632"/>
            <a:ext cx="243258" cy="484490"/>
            <a:chOff x="508447" y="3009632"/>
            <a:chExt cx="243258" cy="484490"/>
          </a:xfrm>
        </p:grpSpPr>
        <p:sp>
          <p:nvSpPr>
            <p:cNvPr id="240" name="Freeform 239">
              <a:extLst>
                <a:ext uri="{FF2B5EF4-FFF2-40B4-BE49-F238E27FC236}">
                  <a16:creationId xmlns:a16="http://schemas.microsoft.com/office/drawing/2014/main" id="{D493527E-4865-9E54-12A6-6EF38CEC343F}"/>
                </a:ext>
              </a:extLst>
            </p:cNvPr>
            <p:cNvSpPr/>
            <p:nvPr/>
          </p:nvSpPr>
          <p:spPr>
            <a:xfrm>
              <a:off x="508447" y="300963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8599" cap="rnd">
              <a:solidFill>
                <a:srgbClr val="231F20"/>
              </a:solidFill>
              <a:prstDash val="solid"/>
              <a:round/>
            </a:ln>
          </p:spPr>
          <p:txBody>
            <a:bodyPr rtlCol="0" anchor="ctr"/>
            <a:lstStyle/>
            <a:p>
              <a:pPr algn="ctr"/>
              <a:endParaRPr lang="en-GB" dirty="0"/>
            </a:p>
          </p:txBody>
        </p:sp>
        <p:sp>
          <p:nvSpPr>
            <p:cNvPr id="241" name="TextBox 240">
              <a:extLst>
                <a:ext uri="{FF2B5EF4-FFF2-40B4-BE49-F238E27FC236}">
                  <a16:creationId xmlns:a16="http://schemas.microsoft.com/office/drawing/2014/main" id="{4B5A4E28-7A38-929A-A336-489D7AB6E15C}"/>
                </a:ext>
              </a:extLst>
            </p:cNvPr>
            <p:cNvSpPr txBox="1"/>
            <p:nvPr/>
          </p:nvSpPr>
          <p:spPr>
            <a:xfrm>
              <a:off x="569963" y="3105651"/>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242" name="Group 241">
            <a:extLst>
              <a:ext uri="{FF2B5EF4-FFF2-40B4-BE49-F238E27FC236}">
                <a16:creationId xmlns:a16="http://schemas.microsoft.com/office/drawing/2014/main" id="{E44EEED2-81E3-B5D4-BAB7-3416098E0C34}"/>
              </a:ext>
            </a:extLst>
          </p:cNvPr>
          <p:cNvGrpSpPr/>
          <p:nvPr/>
        </p:nvGrpSpPr>
        <p:grpSpPr>
          <a:xfrm>
            <a:off x="4821160" y="3009632"/>
            <a:ext cx="243602" cy="472481"/>
            <a:chOff x="839416" y="3009632"/>
            <a:chExt cx="243602" cy="472481"/>
          </a:xfrm>
        </p:grpSpPr>
        <p:sp>
          <p:nvSpPr>
            <p:cNvPr id="243" name="Freeform 242">
              <a:extLst>
                <a:ext uri="{FF2B5EF4-FFF2-40B4-BE49-F238E27FC236}">
                  <a16:creationId xmlns:a16="http://schemas.microsoft.com/office/drawing/2014/main" id="{43874497-CE86-4E12-E348-42D9ABD30840}"/>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244" name="TextBox 243">
              <a:extLst>
                <a:ext uri="{FF2B5EF4-FFF2-40B4-BE49-F238E27FC236}">
                  <a16:creationId xmlns:a16="http://schemas.microsoft.com/office/drawing/2014/main" id="{EB0BAF0C-E482-ED18-D410-681A94AF888C}"/>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245" name="Group 244">
            <a:extLst>
              <a:ext uri="{FF2B5EF4-FFF2-40B4-BE49-F238E27FC236}">
                <a16:creationId xmlns:a16="http://schemas.microsoft.com/office/drawing/2014/main" id="{641124EE-E15D-4165-165E-3669C6F16F4B}"/>
              </a:ext>
            </a:extLst>
          </p:cNvPr>
          <p:cNvGrpSpPr/>
          <p:nvPr/>
        </p:nvGrpSpPr>
        <p:grpSpPr>
          <a:xfrm>
            <a:off x="4484073" y="3477652"/>
            <a:ext cx="243258" cy="479000"/>
            <a:chOff x="504255" y="3477652"/>
            <a:chExt cx="243258" cy="479000"/>
          </a:xfrm>
        </p:grpSpPr>
        <p:sp>
          <p:nvSpPr>
            <p:cNvPr id="246" name="Freeform 245">
              <a:extLst>
                <a:ext uri="{FF2B5EF4-FFF2-40B4-BE49-F238E27FC236}">
                  <a16:creationId xmlns:a16="http://schemas.microsoft.com/office/drawing/2014/main" id="{A52A9893-1FA5-4D25-FA37-94C7C9A3E343}"/>
                </a:ext>
              </a:extLst>
            </p:cNvPr>
            <p:cNvSpPr/>
            <p:nvPr/>
          </p:nvSpPr>
          <p:spPr>
            <a:xfrm>
              <a:off x="504255" y="347765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8599" cap="flat">
              <a:solidFill>
                <a:srgbClr val="231F20"/>
              </a:solidFill>
              <a:prstDash val="solid"/>
              <a:miter/>
            </a:ln>
          </p:spPr>
          <p:txBody>
            <a:bodyPr rtlCol="0" anchor="ctr"/>
            <a:lstStyle/>
            <a:p>
              <a:endParaRPr lang="en-GB" dirty="0"/>
            </a:p>
          </p:txBody>
        </p:sp>
        <p:sp>
          <p:nvSpPr>
            <p:cNvPr id="247" name="TextBox 246">
              <a:extLst>
                <a:ext uri="{FF2B5EF4-FFF2-40B4-BE49-F238E27FC236}">
                  <a16:creationId xmlns:a16="http://schemas.microsoft.com/office/drawing/2014/main" id="{62AF8317-E866-55B3-B035-998C5C903D92}"/>
                </a:ext>
              </a:extLst>
            </p:cNvPr>
            <p:cNvSpPr txBox="1"/>
            <p:nvPr/>
          </p:nvSpPr>
          <p:spPr>
            <a:xfrm>
              <a:off x="574772" y="3680326"/>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248" name="Group 247">
            <a:extLst>
              <a:ext uri="{FF2B5EF4-FFF2-40B4-BE49-F238E27FC236}">
                <a16:creationId xmlns:a16="http://schemas.microsoft.com/office/drawing/2014/main" id="{21CE38B6-690E-B359-DA4C-6FFCF43A8206}"/>
              </a:ext>
            </a:extLst>
          </p:cNvPr>
          <p:cNvGrpSpPr/>
          <p:nvPr/>
        </p:nvGrpSpPr>
        <p:grpSpPr>
          <a:xfrm>
            <a:off x="4817143" y="3473535"/>
            <a:ext cx="237065" cy="483117"/>
            <a:chOff x="839416" y="3473535"/>
            <a:chExt cx="237065" cy="483117"/>
          </a:xfrm>
        </p:grpSpPr>
        <p:sp>
          <p:nvSpPr>
            <p:cNvPr id="249" name="Freeform 248">
              <a:extLst>
                <a:ext uri="{FF2B5EF4-FFF2-40B4-BE49-F238E27FC236}">
                  <a16:creationId xmlns:a16="http://schemas.microsoft.com/office/drawing/2014/main" id="{2D94DFB5-2734-2417-6FD2-1FF552712AB4}"/>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250" name="TextBox 249">
              <a:extLst>
                <a:ext uri="{FF2B5EF4-FFF2-40B4-BE49-F238E27FC236}">
                  <a16:creationId xmlns:a16="http://schemas.microsoft.com/office/drawing/2014/main" id="{9CC5C7CF-8382-28DC-BB71-C9BB5E3558B3}"/>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251" name="Group 250">
            <a:extLst>
              <a:ext uri="{FF2B5EF4-FFF2-40B4-BE49-F238E27FC236}">
                <a16:creationId xmlns:a16="http://schemas.microsoft.com/office/drawing/2014/main" id="{2656AC3C-F3F3-94E1-1170-A04E1A44F996}"/>
              </a:ext>
            </a:extLst>
          </p:cNvPr>
          <p:cNvGrpSpPr/>
          <p:nvPr/>
        </p:nvGrpSpPr>
        <p:grpSpPr>
          <a:xfrm>
            <a:off x="5813996" y="3009632"/>
            <a:ext cx="243602" cy="472481"/>
            <a:chOff x="839416" y="3009632"/>
            <a:chExt cx="243602" cy="472481"/>
          </a:xfrm>
        </p:grpSpPr>
        <p:sp>
          <p:nvSpPr>
            <p:cNvPr id="252" name="Freeform 251">
              <a:extLst>
                <a:ext uri="{FF2B5EF4-FFF2-40B4-BE49-F238E27FC236}">
                  <a16:creationId xmlns:a16="http://schemas.microsoft.com/office/drawing/2014/main" id="{AED6FB7C-534A-0195-3333-0BAD48CFBB1E}"/>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253" name="TextBox 252">
              <a:extLst>
                <a:ext uri="{FF2B5EF4-FFF2-40B4-BE49-F238E27FC236}">
                  <a16:creationId xmlns:a16="http://schemas.microsoft.com/office/drawing/2014/main" id="{DA257C12-1492-BDD4-CA81-8F1F0C91245D}"/>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254" name="Group 253">
            <a:extLst>
              <a:ext uri="{FF2B5EF4-FFF2-40B4-BE49-F238E27FC236}">
                <a16:creationId xmlns:a16="http://schemas.microsoft.com/office/drawing/2014/main" id="{DE5DE938-9560-F479-9B80-D11E6E3BF24F}"/>
              </a:ext>
            </a:extLst>
          </p:cNvPr>
          <p:cNvGrpSpPr/>
          <p:nvPr/>
        </p:nvGrpSpPr>
        <p:grpSpPr>
          <a:xfrm>
            <a:off x="5810504" y="3473535"/>
            <a:ext cx="237065" cy="483117"/>
            <a:chOff x="839416" y="3473535"/>
            <a:chExt cx="237065" cy="483117"/>
          </a:xfrm>
        </p:grpSpPr>
        <p:sp>
          <p:nvSpPr>
            <p:cNvPr id="255" name="Freeform 254">
              <a:extLst>
                <a:ext uri="{FF2B5EF4-FFF2-40B4-BE49-F238E27FC236}">
                  <a16:creationId xmlns:a16="http://schemas.microsoft.com/office/drawing/2014/main" id="{49FA6430-61C9-730F-5B5A-D93B2AA3A399}"/>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256" name="TextBox 255">
              <a:extLst>
                <a:ext uri="{FF2B5EF4-FFF2-40B4-BE49-F238E27FC236}">
                  <a16:creationId xmlns:a16="http://schemas.microsoft.com/office/drawing/2014/main" id="{4A56DFB0-11F0-7086-74C2-AE08C71BE1CD}"/>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275" name="Group 274">
            <a:extLst>
              <a:ext uri="{FF2B5EF4-FFF2-40B4-BE49-F238E27FC236}">
                <a16:creationId xmlns:a16="http://schemas.microsoft.com/office/drawing/2014/main" id="{261E2F89-C328-284C-D734-E1A7F4EFD240}"/>
              </a:ext>
            </a:extLst>
          </p:cNvPr>
          <p:cNvGrpSpPr/>
          <p:nvPr/>
        </p:nvGrpSpPr>
        <p:grpSpPr>
          <a:xfrm>
            <a:off x="5477434" y="3472162"/>
            <a:ext cx="243258" cy="484490"/>
            <a:chOff x="1530797" y="3472162"/>
            <a:chExt cx="243258" cy="484490"/>
          </a:xfrm>
        </p:grpSpPr>
        <p:sp>
          <p:nvSpPr>
            <p:cNvPr id="276" name="Freeform 275">
              <a:extLst>
                <a:ext uri="{FF2B5EF4-FFF2-40B4-BE49-F238E27FC236}">
                  <a16:creationId xmlns:a16="http://schemas.microsoft.com/office/drawing/2014/main" id="{96DBFA36-8019-6C4B-0AE0-D07EB6F8D016}"/>
                </a:ext>
              </a:extLst>
            </p:cNvPr>
            <p:cNvSpPr/>
            <p:nvPr/>
          </p:nvSpPr>
          <p:spPr>
            <a:xfrm flipV="1">
              <a:off x="1530797" y="347216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8636" cap="rnd">
              <a:solidFill>
                <a:srgbClr val="231F20"/>
              </a:solidFill>
              <a:prstDash val="solid"/>
              <a:round/>
            </a:ln>
          </p:spPr>
          <p:txBody>
            <a:bodyPr rtlCol="0" anchor="ctr"/>
            <a:lstStyle/>
            <a:p>
              <a:pPr algn="ctr"/>
              <a:endParaRPr lang="en-GB" dirty="0"/>
            </a:p>
          </p:txBody>
        </p:sp>
        <p:sp>
          <p:nvSpPr>
            <p:cNvPr id="277" name="TextBox 276">
              <a:extLst>
                <a:ext uri="{FF2B5EF4-FFF2-40B4-BE49-F238E27FC236}">
                  <a16:creationId xmlns:a16="http://schemas.microsoft.com/office/drawing/2014/main" id="{03022C3B-E83C-8BB2-F6A6-D42FEB51F4F7}"/>
                </a:ext>
              </a:extLst>
            </p:cNvPr>
            <p:cNvSpPr txBox="1"/>
            <p:nvPr/>
          </p:nvSpPr>
          <p:spPr>
            <a:xfrm>
              <a:off x="1592313" y="3680326"/>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278" name="Group 277">
            <a:extLst>
              <a:ext uri="{FF2B5EF4-FFF2-40B4-BE49-F238E27FC236}">
                <a16:creationId xmlns:a16="http://schemas.microsoft.com/office/drawing/2014/main" id="{9B89A3FD-D008-6D30-D80A-7598CADF72D3}"/>
              </a:ext>
            </a:extLst>
          </p:cNvPr>
          <p:cNvGrpSpPr/>
          <p:nvPr/>
        </p:nvGrpSpPr>
        <p:grpSpPr>
          <a:xfrm>
            <a:off x="5481101" y="3009632"/>
            <a:ext cx="243258" cy="479000"/>
            <a:chOff x="1526605" y="3009632"/>
            <a:chExt cx="243258" cy="479000"/>
          </a:xfrm>
        </p:grpSpPr>
        <p:sp>
          <p:nvSpPr>
            <p:cNvPr id="279" name="Freeform 278">
              <a:extLst>
                <a:ext uri="{FF2B5EF4-FFF2-40B4-BE49-F238E27FC236}">
                  <a16:creationId xmlns:a16="http://schemas.microsoft.com/office/drawing/2014/main" id="{38456505-9934-43EA-DAFD-31D5255374F5}"/>
                </a:ext>
              </a:extLst>
            </p:cNvPr>
            <p:cNvSpPr/>
            <p:nvPr/>
          </p:nvSpPr>
          <p:spPr>
            <a:xfrm flipH="1" flipV="1">
              <a:off x="1526605" y="300963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8599" cap="flat">
              <a:solidFill>
                <a:srgbClr val="231F20"/>
              </a:solidFill>
              <a:prstDash val="solid"/>
              <a:miter/>
            </a:ln>
          </p:spPr>
          <p:txBody>
            <a:bodyPr rtlCol="0" anchor="ctr"/>
            <a:lstStyle/>
            <a:p>
              <a:endParaRPr lang="en-GB" dirty="0"/>
            </a:p>
          </p:txBody>
        </p:sp>
        <p:sp>
          <p:nvSpPr>
            <p:cNvPr id="280" name="TextBox 279">
              <a:extLst>
                <a:ext uri="{FF2B5EF4-FFF2-40B4-BE49-F238E27FC236}">
                  <a16:creationId xmlns:a16="http://schemas.microsoft.com/office/drawing/2014/main" id="{E8BCF517-3EC7-A1FE-4340-685F4381AF0E}"/>
                </a:ext>
              </a:extLst>
            </p:cNvPr>
            <p:cNvSpPr txBox="1"/>
            <p:nvPr/>
          </p:nvSpPr>
          <p:spPr>
            <a:xfrm>
              <a:off x="1597122" y="3105651"/>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281" name="Group 280">
            <a:extLst>
              <a:ext uri="{FF2B5EF4-FFF2-40B4-BE49-F238E27FC236}">
                <a16:creationId xmlns:a16="http://schemas.microsoft.com/office/drawing/2014/main" id="{8CEE6986-E22C-1E42-8516-B11EE1EA3CFC}"/>
              </a:ext>
            </a:extLst>
          </p:cNvPr>
          <p:cNvGrpSpPr/>
          <p:nvPr/>
        </p:nvGrpSpPr>
        <p:grpSpPr>
          <a:xfrm>
            <a:off x="5144020" y="3484171"/>
            <a:ext cx="243602" cy="472481"/>
            <a:chOff x="1182316" y="3484171"/>
            <a:chExt cx="243602" cy="472481"/>
          </a:xfrm>
        </p:grpSpPr>
        <p:sp>
          <p:nvSpPr>
            <p:cNvPr id="282" name="Freeform 281">
              <a:extLst>
                <a:ext uri="{FF2B5EF4-FFF2-40B4-BE49-F238E27FC236}">
                  <a16:creationId xmlns:a16="http://schemas.microsoft.com/office/drawing/2014/main" id="{B6F29FDE-D1AA-764F-C6E3-4917EA5542EC}"/>
                </a:ext>
              </a:extLst>
            </p:cNvPr>
            <p:cNvSpPr/>
            <p:nvPr/>
          </p:nvSpPr>
          <p:spPr>
            <a:xfrm flipV="1">
              <a:off x="1182316" y="3484171"/>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283" name="TextBox 282">
              <a:extLst>
                <a:ext uri="{FF2B5EF4-FFF2-40B4-BE49-F238E27FC236}">
                  <a16:creationId xmlns:a16="http://schemas.microsoft.com/office/drawing/2014/main" id="{1F736870-282F-2387-0B3C-BA23DD3A92D2}"/>
                </a:ext>
              </a:extLst>
            </p:cNvPr>
            <p:cNvSpPr txBox="1"/>
            <p:nvPr/>
          </p:nvSpPr>
          <p:spPr>
            <a:xfrm>
              <a:off x="1256828" y="3680326"/>
              <a:ext cx="9457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284" name="Group 283">
            <a:extLst>
              <a:ext uri="{FF2B5EF4-FFF2-40B4-BE49-F238E27FC236}">
                <a16:creationId xmlns:a16="http://schemas.microsoft.com/office/drawing/2014/main" id="{B3458525-92A7-DD1E-095D-CCE07ED0829A}"/>
              </a:ext>
            </a:extLst>
          </p:cNvPr>
          <p:cNvGrpSpPr/>
          <p:nvPr/>
        </p:nvGrpSpPr>
        <p:grpSpPr>
          <a:xfrm>
            <a:off x="5154399" y="3009632"/>
            <a:ext cx="237065" cy="483117"/>
            <a:chOff x="1182316" y="3009632"/>
            <a:chExt cx="237065" cy="483117"/>
          </a:xfrm>
        </p:grpSpPr>
        <p:sp>
          <p:nvSpPr>
            <p:cNvPr id="285" name="Freeform 284">
              <a:extLst>
                <a:ext uri="{FF2B5EF4-FFF2-40B4-BE49-F238E27FC236}">
                  <a16:creationId xmlns:a16="http://schemas.microsoft.com/office/drawing/2014/main" id="{E5E09BA7-36FE-8D21-2F7F-A939CACDFCCA}"/>
                </a:ext>
              </a:extLst>
            </p:cNvPr>
            <p:cNvSpPr/>
            <p:nvPr/>
          </p:nvSpPr>
          <p:spPr>
            <a:xfrm flipV="1">
              <a:off x="1182316" y="3009632"/>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286" name="TextBox 285">
              <a:extLst>
                <a:ext uri="{FF2B5EF4-FFF2-40B4-BE49-F238E27FC236}">
                  <a16:creationId xmlns:a16="http://schemas.microsoft.com/office/drawing/2014/main" id="{F6D59DF3-E0AE-394E-8D4B-F20B952DAECA}"/>
                </a:ext>
              </a:extLst>
            </p:cNvPr>
            <p:cNvSpPr txBox="1"/>
            <p:nvPr/>
          </p:nvSpPr>
          <p:spPr>
            <a:xfrm>
              <a:off x="1248813" y="3105651"/>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287" name="Group 286">
            <a:extLst>
              <a:ext uri="{FF2B5EF4-FFF2-40B4-BE49-F238E27FC236}">
                <a16:creationId xmlns:a16="http://schemas.microsoft.com/office/drawing/2014/main" id="{D78394A1-1CE9-2FF9-4F3C-3204738F1C87}"/>
              </a:ext>
            </a:extLst>
          </p:cNvPr>
          <p:cNvGrpSpPr/>
          <p:nvPr/>
        </p:nvGrpSpPr>
        <p:grpSpPr>
          <a:xfrm>
            <a:off x="6137381" y="3484171"/>
            <a:ext cx="243602" cy="472481"/>
            <a:chOff x="1182316" y="3484171"/>
            <a:chExt cx="243602" cy="472481"/>
          </a:xfrm>
        </p:grpSpPr>
        <p:sp>
          <p:nvSpPr>
            <p:cNvPr id="288" name="Freeform 287">
              <a:extLst>
                <a:ext uri="{FF2B5EF4-FFF2-40B4-BE49-F238E27FC236}">
                  <a16:creationId xmlns:a16="http://schemas.microsoft.com/office/drawing/2014/main" id="{408FEC92-A2C0-33E5-D350-E42BC262CE60}"/>
                </a:ext>
              </a:extLst>
            </p:cNvPr>
            <p:cNvSpPr/>
            <p:nvPr/>
          </p:nvSpPr>
          <p:spPr>
            <a:xfrm flipV="1">
              <a:off x="1182316" y="3484171"/>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289" name="TextBox 288">
              <a:extLst>
                <a:ext uri="{FF2B5EF4-FFF2-40B4-BE49-F238E27FC236}">
                  <a16:creationId xmlns:a16="http://schemas.microsoft.com/office/drawing/2014/main" id="{0F3F24D4-04B8-D9B4-57B3-7337320394B5}"/>
                </a:ext>
              </a:extLst>
            </p:cNvPr>
            <p:cNvSpPr txBox="1"/>
            <p:nvPr/>
          </p:nvSpPr>
          <p:spPr>
            <a:xfrm>
              <a:off x="1256828" y="3680326"/>
              <a:ext cx="9457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290" name="Group 289">
            <a:extLst>
              <a:ext uri="{FF2B5EF4-FFF2-40B4-BE49-F238E27FC236}">
                <a16:creationId xmlns:a16="http://schemas.microsoft.com/office/drawing/2014/main" id="{3D8D1245-D63C-2D14-C7C4-EB1426B36424}"/>
              </a:ext>
            </a:extLst>
          </p:cNvPr>
          <p:cNvGrpSpPr/>
          <p:nvPr/>
        </p:nvGrpSpPr>
        <p:grpSpPr>
          <a:xfrm>
            <a:off x="6147235" y="3009632"/>
            <a:ext cx="237065" cy="483117"/>
            <a:chOff x="1182316" y="3009632"/>
            <a:chExt cx="237065" cy="483117"/>
          </a:xfrm>
        </p:grpSpPr>
        <p:sp>
          <p:nvSpPr>
            <p:cNvPr id="291" name="Freeform 290">
              <a:extLst>
                <a:ext uri="{FF2B5EF4-FFF2-40B4-BE49-F238E27FC236}">
                  <a16:creationId xmlns:a16="http://schemas.microsoft.com/office/drawing/2014/main" id="{C474446A-E736-14D0-BCEB-96C09839D8A0}"/>
                </a:ext>
              </a:extLst>
            </p:cNvPr>
            <p:cNvSpPr/>
            <p:nvPr/>
          </p:nvSpPr>
          <p:spPr>
            <a:xfrm flipV="1">
              <a:off x="1182316" y="3009632"/>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292" name="TextBox 291">
              <a:extLst>
                <a:ext uri="{FF2B5EF4-FFF2-40B4-BE49-F238E27FC236}">
                  <a16:creationId xmlns:a16="http://schemas.microsoft.com/office/drawing/2014/main" id="{871364CB-FFFA-F917-62AA-22DE97677BE9}"/>
                </a:ext>
              </a:extLst>
            </p:cNvPr>
            <p:cNvSpPr txBox="1"/>
            <p:nvPr/>
          </p:nvSpPr>
          <p:spPr>
            <a:xfrm>
              <a:off x="1248813" y="3105651"/>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293" name="Group 292">
            <a:extLst>
              <a:ext uri="{FF2B5EF4-FFF2-40B4-BE49-F238E27FC236}">
                <a16:creationId xmlns:a16="http://schemas.microsoft.com/office/drawing/2014/main" id="{2E3069DC-271B-8F20-315A-0F9BF9EA0155}"/>
              </a:ext>
            </a:extLst>
          </p:cNvPr>
          <p:cNvGrpSpPr/>
          <p:nvPr/>
        </p:nvGrpSpPr>
        <p:grpSpPr>
          <a:xfrm>
            <a:off x="6470795" y="3472162"/>
            <a:ext cx="243258" cy="484490"/>
            <a:chOff x="1530797" y="3472162"/>
            <a:chExt cx="243258" cy="484490"/>
          </a:xfrm>
        </p:grpSpPr>
        <p:sp>
          <p:nvSpPr>
            <p:cNvPr id="294" name="Freeform 293">
              <a:extLst>
                <a:ext uri="{FF2B5EF4-FFF2-40B4-BE49-F238E27FC236}">
                  <a16:creationId xmlns:a16="http://schemas.microsoft.com/office/drawing/2014/main" id="{2836FEFD-F199-4182-45CC-19EDEC226281}"/>
                </a:ext>
              </a:extLst>
            </p:cNvPr>
            <p:cNvSpPr/>
            <p:nvPr/>
          </p:nvSpPr>
          <p:spPr>
            <a:xfrm flipV="1">
              <a:off x="1530797" y="347216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8599" cap="rnd">
              <a:solidFill>
                <a:srgbClr val="231F20"/>
              </a:solidFill>
              <a:prstDash val="solid"/>
              <a:round/>
            </a:ln>
          </p:spPr>
          <p:txBody>
            <a:bodyPr rtlCol="0" anchor="ctr"/>
            <a:lstStyle/>
            <a:p>
              <a:pPr algn="ctr"/>
              <a:endParaRPr lang="en-GB" dirty="0"/>
            </a:p>
          </p:txBody>
        </p:sp>
        <p:sp>
          <p:nvSpPr>
            <p:cNvPr id="295" name="TextBox 294">
              <a:extLst>
                <a:ext uri="{FF2B5EF4-FFF2-40B4-BE49-F238E27FC236}">
                  <a16:creationId xmlns:a16="http://schemas.microsoft.com/office/drawing/2014/main" id="{B32E3F53-85EA-4C2F-DDEC-73952D7361DB}"/>
                </a:ext>
              </a:extLst>
            </p:cNvPr>
            <p:cNvSpPr txBox="1"/>
            <p:nvPr/>
          </p:nvSpPr>
          <p:spPr>
            <a:xfrm>
              <a:off x="1592313" y="3680326"/>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296" name="Group 295">
            <a:extLst>
              <a:ext uri="{FF2B5EF4-FFF2-40B4-BE49-F238E27FC236}">
                <a16:creationId xmlns:a16="http://schemas.microsoft.com/office/drawing/2014/main" id="{3B8714B6-7652-7BDF-E4D1-81C55C013F8D}"/>
              </a:ext>
            </a:extLst>
          </p:cNvPr>
          <p:cNvGrpSpPr/>
          <p:nvPr/>
        </p:nvGrpSpPr>
        <p:grpSpPr>
          <a:xfrm>
            <a:off x="6473937" y="3009632"/>
            <a:ext cx="243258" cy="479000"/>
            <a:chOff x="1526605" y="3009632"/>
            <a:chExt cx="243258" cy="479000"/>
          </a:xfrm>
        </p:grpSpPr>
        <p:sp>
          <p:nvSpPr>
            <p:cNvPr id="297" name="Freeform 296">
              <a:extLst>
                <a:ext uri="{FF2B5EF4-FFF2-40B4-BE49-F238E27FC236}">
                  <a16:creationId xmlns:a16="http://schemas.microsoft.com/office/drawing/2014/main" id="{8134CA46-E855-0156-E0CC-3BC50E64034E}"/>
                </a:ext>
              </a:extLst>
            </p:cNvPr>
            <p:cNvSpPr/>
            <p:nvPr/>
          </p:nvSpPr>
          <p:spPr>
            <a:xfrm flipH="1" flipV="1">
              <a:off x="1526605" y="300963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8599" cap="flat">
              <a:solidFill>
                <a:srgbClr val="231F20"/>
              </a:solidFill>
              <a:prstDash val="solid"/>
              <a:miter/>
            </a:ln>
          </p:spPr>
          <p:txBody>
            <a:bodyPr rtlCol="0" anchor="ctr"/>
            <a:lstStyle/>
            <a:p>
              <a:endParaRPr lang="en-GB" dirty="0"/>
            </a:p>
          </p:txBody>
        </p:sp>
        <p:sp>
          <p:nvSpPr>
            <p:cNvPr id="298" name="TextBox 297">
              <a:extLst>
                <a:ext uri="{FF2B5EF4-FFF2-40B4-BE49-F238E27FC236}">
                  <a16:creationId xmlns:a16="http://schemas.microsoft.com/office/drawing/2014/main" id="{98A60E8F-F72A-AFB2-D7EB-FF94C14C3CC5}"/>
                </a:ext>
              </a:extLst>
            </p:cNvPr>
            <p:cNvSpPr txBox="1"/>
            <p:nvPr/>
          </p:nvSpPr>
          <p:spPr>
            <a:xfrm>
              <a:off x="1597122" y="3105651"/>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311" name="Group 310">
            <a:extLst>
              <a:ext uri="{FF2B5EF4-FFF2-40B4-BE49-F238E27FC236}">
                <a16:creationId xmlns:a16="http://schemas.microsoft.com/office/drawing/2014/main" id="{94C678B1-6788-9951-8EE5-E040974BD889}"/>
              </a:ext>
            </a:extLst>
          </p:cNvPr>
          <p:cNvGrpSpPr/>
          <p:nvPr/>
        </p:nvGrpSpPr>
        <p:grpSpPr>
          <a:xfrm>
            <a:off x="6806832" y="3009632"/>
            <a:ext cx="243602" cy="472481"/>
            <a:chOff x="839416" y="3009632"/>
            <a:chExt cx="243602" cy="472481"/>
          </a:xfrm>
        </p:grpSpPr>
        <p:sp>
          <p:nvSpPr>
            <p:cNvPr id="312" name="Freeform 311">
              <a:extLst>
                <a:ext uri="{FF2B5EF4-FFF2-40B4-BE49-F238E27FC236}">
                  <a16:creationId xmlns:a16="http://schemas.microsoft.com/office/drawing/2014/main" id="{B47E7F41-022B-32AE-4EF0-B9C48DD1BEEA}"/>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313" name="TextBox 312">
              <a:extLst>
                <a:ext uri="{FF2B5EF4-FFF2-40B4-BE49-F238E27FC236}">
                  <a16:creationId xmlns:a16="http://schemas.microsoft.com/office/drawing/2014/main" id="{FD228D19-9842-557D-D929-87797387EC10}"/>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314" name="Group 313">
            <a:extLst>
              <a:ext uri="{FF2B5EF4-FFF2-40B4-BE49-F238E27FC236}">
                <a16:creationId xmlns:a16="http://schemas.microsoft.com/office/drawing/2014/main" id="{5B225560-3E17-439F-D5BE-F4E0F6A60330}"/>
              </a:ext>
            </a:extLst>
          </p:cNvPr>
          <p:cNvGrpSpPr/>
          <p:nvPr/>
        </p:nvGrpSpPr>
        <p:grpSpPr>
          <a:xfrm>
            <a:off x="6803865" y="3473535"/>
            <a:ext cx="237065" cy="483117"/>
            <a:chOff x="839416" y="3473535"/>
            <a:chExt cx="237065" cy="483117"/>
          </a:xfrm>
        </p:grpSpPr>
        <p:sp>
          <p:nvSpPr>
            <p:cNvPr id="315" name="Freeform 314">
              <a:extLst>
                <a:ext uri="{FF2B5EF4-FFF2-40B4-BE49-F238E27FC236}">
                  <a16:creationId xmlns:a16="http://schemas.microsoft.com/office/drawing/2014/main" id="{3BD033A2-7EE0-9B26-FFAD-8ACEF040AB74}"/>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316" name="TextBox 315">
              <a:extLst>
                <a:ext uri="{FF2B5EF4-FFF2-40B4-BE49-F238E27FC236}">
                  <a16:creationId xmlns:a16="http://schemas.microsoft.com/office/drawing/2014/main" id="{E2B8B2FD-A5EA-AE5A-D876-93EA22531DAB}"/>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317" name="Group 316">
            <a:extLst>
              <a:ext uri="{FF2B5EF4-FFF2-40B4-BE49-F238E27FC236}">
                <a16:creationId xmlns:a16="http://schemas.microsoft.com/office/drawing/2014/main" id="{3C7018B1-3B18-E744-4A74-27FB07703D31}"/>
              </a:ext>
            </a:extLst>
          </p:cNvPr>
          <p:cNvGrpSpPr/>
          <p:nvPr/>
        </p:nvGrpSpPr>
        <p:grpSpPr>
          <a:xfrm>
            <a:off x="7130742" y="3484171"/>
            <a:ext cx="243602" cy="472481"/>
            <a:chOff x="1182316" y="3484171"/>
            <a:chExt cx="243602" cy="472481"/>
          </a:xfrm>
        </p:grpSpPr>
        <p:sp>
          <p:nvSpPr>
            <p:cNvPr id="318" name="Freeform 317">
              <a:extLst>
                <a:ext uri="{FF2B5EF4-FFF2-40B4-BE49-F238E27FC236}">
                  <a16:creationId xmlns:a16="http://schemas.microsoft.com/office/drawing/2014/main" id="{DA0293A8-090B-7E6B-8110-E21CA7C56941}"/>
                </a:ext>
              </a:extLst>
            </p:cNvPr>
            <p:cNvSpPr/>
            <p:nvPr/>
          </p:nvSpPr>
          <p:spPr>
            <a:xfrm flipV="1">
              <a:off x="1182316" y="3484171"/>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319" name="TextBox 318">
              <a:extLst>
                <a:ext uri="{FF2B5EF4-FFF2-40B4-BE49-F238E27FC236}">
                  <a16:creationId xmlns:a16="http://schemas.microsoft.com/office/drawing/2014/main" id="{CBB69CC8-AB15-4786-3261-85CF7642C327}"/>
                </a:ext>
              </a:extLst>
            </p:cNvPr>
            <p:cNvSpPr txBox="1"/>
            <p:nvPr/>
          </p:nvSpPr>
          <p:spPr>
            <a:xfrm>
              <a:off x="1256828" y="3680326"/>
              <a:ext cx="9457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320" name="Group 319">
            <a:extLst>
              <a:ext uri="{FF2B5EF4-FFF2-40B4-BE49-F238E27FC236}">
                <a16:creationId xmlns:a16="http://schemas.microsoft.com/office/drawing/2014/main" id="{07226AA7-D969-9714-EB75-0095B4926FC8}"/>
              </a:ext>
            </a:extLst>
          </p:cNvPr>
          <p:cNvGrpSpPr/>
          <p:nvPr/>
        </p:nvGrpSpPr>
        <p:grpSpPr>
          <a:xfrm>
            <a:off x="7140071" y="3009632"/>
            <a:ext cx="237065" cy="483117"/>
            <a:chOff x="1182316" y="3009632"/>
            <a:chExt cx="237065" cy="483117"/>
          </a:xfrm>
        </p:grpSpPr>
        <p:sp>
          <p:nvSpPr>
            <p:cNvPr id="321" name="Freeform 320">
              <a:extLst>
                <a:ext uri="{FF2B5EF4-FFF2-40B4-BE49-F238E27FC236}">
                  <a16:creationId xmlns:a16="http://schemas.microsoft.com/office/drawing/2014/main" id="{A3B44DB2-051D-2D31-F8F0-FA0A84854911}"/>
                </a:ext>
              </a:extLst>
            </p:cNvPr>
            <p:cNvSpPr/>
            <p:nvPr/>
          </p:nvSpPr>
          <p:spPr>
            <a:xfrm flipV="1">
              <a:off x="1182316" y="3009632"/>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322" name="TextBox 321">
              <a:extLst>
                <a:ext uri="{FF2B5EF4-FFF2-40B4-BE49-F238E27FC236}">
                  <a16:creationId xmlns:a16="http://schemas.microsoft.com/office/drawing/2014/main" id="{DADC6016-AC93-C4A3-E266-11717F878E7F}"/>
                </a:ext>
              </a:extLst>
            </p:cNvPr>
            <p:cNvSpPr txBox="1"/>
            <p:nvPr/>
          </p:nvSpPr>
          <p:spPr>
            <a:xfrm>
              <a:off x="1248813" y="3105651"/>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323" name="Group 322">
            <a:extLst>
              <a:ext uri="{FF2B5EF4-FFF2-40B4-BE49-F238E27FC236}">
                <a16:creationId xmlns:a16="http://schemas.microsoft.com/office/drawing/2014/main" id="{B7522CC9-CFFC-D6AE-7600-C97CA42D161C}"/>
              </a:ext>
            </a:extLst>
          </p:cNvPr>
          <p:cNvGrpSpPr/>
          <p:nvPr/>
        </p:nvGrpSpPr>
        <p:grpSpPr>
          <a:xfrm>
            <a:off x="7464152" y="3472162"/>
            <a:ext cx="243258" cy="484490"/>
            <a:chOff x="1530797" y="3472162"/>
            <a:chExt cx="243258" cy="484490"/>
          </a:xfrm>
        </p:grpSpPr>
        <p:sp>
          <p:nvSpPr>
            <p:cNvPr id="324" name="Freeform 323">
              <a:extLst>
                <a:ext uri="{FF2B5EF4-FFF2-40B4-BE49-F238E27FC236}">
                  <a16:creationId xmlns:a16="http://schemas.microsoft.com/office/drawing/2014/main" id="{A32E8CFF-B27E-47AB-FCAB-3AC35D42265E}"/>
                </a:ext>
              </a:extLst>
            </p:cNvPr>
            <p:cNvSpPr/>
            <p:nvPr/>
          </p:nvSpPr>
          <p:spPr>
            <a:xfrm flipV="1">
              <a:off x="1530797" y="347216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8599" cap="rnd">
              <a:solidFill>
                <a:srgbClr val="231F20"/>
              </a:solidFill>
              <a:prstDash val="solid"/>
              <a:round/>
            </a:ln>
          </p:spPr>
          <p:txBody>
            <a:bodyPr rtlCol="0" anchor="ctr"/>
            <a:lstStyle/>
            <a:p>
              <a:pPr algn="ctr"/>
              <a:endParaRPr lang="en-GB" dirty="0"/>
            </a:p>
          </p:txBody>
        </p:sp>
        <p:sp>
          <p:nvSpPr>
            <p:cNvPr id="325" name="TextBox 324">
              <a:extLst>
                <a:ext uri="{FF2B5EF4-FFF2-40B4-BE49-F238E27FC236}">
                  <a16:creationId xmlns:a16="http://schemas.microsoft.com/office/drawing/2014/main" id="{005EE273-CC7F-47A3-3CF3-F8FF2E2E10B7}"/>
                </a:ext>
              </a:extLst>
            </p:cNvPr>
            <p:cNvSpPr txBox="1"/>
            <p:nvPr/>
          </p:nvSpPr>
          <p:spPr>
            <a:xfrm>
              <a:off x="1592313" y="3680326"/>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326" name="Group 325">
            <a:extLst>
              <a:ext uri="{FF2B5EF4-FFF2-40B4-BE49-F238E27FC236}">
                <a16:creationId xmlns:a16="http://schemas.microsoft.com/office/drawing/2014/main" id="{F024437C-D443-5B4B-A90B-1F8EDE4F3309}"/>
              </a:ext>
            </a:extLst>
          </p:cNvPr>
          <p:cNvGrpSpPr/>
          <p:nvPr/>
        </p:nvGrpSpPr>
        <p:grpSpPr>
          <a:xfrm>
            <a:off x="7466772" y="3009632"/>
            <a:ext cx="243258" cy="479000"/>
            <a:chOff x="1526605" y="3009632"/>
            <a:chExt cx="243258" cy="479000"/>
          </a:xfrm>
        </p:grpSpPr>
        <p:sp>
          <p:nvSpPr>
            <p:cNvPr id="327" name="Freeform 326">
              <a:extLst>
                <a:ext uri="{FF2B5EF4-FFF2-40B4-BE49-F238E27FC236}">
                  <a16:creationId xmlns:a16="http://schemas.microsoft.com/office/drawing/2014/main" id="{D7980BD6-10C2-B07F-320D-756935676D57}"/>
                </a:ext>
              </a:extLst>
            </p:cNvPr>
            <p:cNvSpPr/>
            <p:nvPr/>
          </p:nvSpPr>
          <p:spPr>
            <a:xfrm flipH="1" flipV="1">
              <a:off x="1526605" y="300963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8599" cap="flat">
              <a:solidFill>
                <a:srgbClr val="231F20"/>
              </a:solidFill>
              <a:prstDash val="solid"/>
              <a:miter/>
            </a:ln>
          </p:spPr>
          <p:txBody>
            <a:bodyPr rtlCol="0" anchor="ctr"/>
            <a:lstStyle/>
            <a:p>
              <a:endParaRPr lang="en-GB" dirty="0"/>
            </a:p>
          </p:txBody>
        </p:sp>
        <p:sp>
          <p:nvSpPr>
            <p:cNvPr id="328" name="TextBox 327">
              <a:extLst>
                <a:ext uri="{FF2B5EF4-FFF2-40B4-BE49-F238E27FC236}">
                  <a16:creationId xmlns:a16="http://schemas.microsoft.com/office/drawing/2014/main" id="{74241B5F-DB76-A2E8-FA11-46E955AA1F34}"/>
                </a:ext>
              </a:extLst>
            </p:cNvPr>
            <p:cNvSpPr txBox="1"/>
            <p:nvPr/>
          </p:nvSpPr>
          <p:spPr>
            <a:xfrm>
              <a:off x="1597122" y="3105651"/>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329" name="Group 328">
            <a:extLst>
              <a:ext uri="{FF2B5EF4-FFF2-40B4-BE49-F238E27FC236}">
                <a16:creationId xmlns:a16="http://schemas.microsoft.com/office/drawing/2014/main" id="{A21407A7-C9D9-5C74-1009-4BFEB54DD79B}"/>
              </a:ext>
            </a:extLst>
          </p:cNvPr>
          <p:cNvGrpSpPr/>
          <p:nvPr/>
        </p:nvGrpSpPr>
        <p:grpSpPr>
          <a:xfrm>
            <a:off x="4061544" y="4273282"/>
            <a:ext cx="243258" cy="484490"/>
            <a:chOff x="508447" y="3009632"/>
            <a:chExt cx="243258" cy="484490"/>
          </a:xfrm>
        </p:grpSpPr>
        <p:sp>
          <p:nvSpPr>
            <p:cNvPr id="330" name="Freeform 329">
              <a:extLst>
                <a:ext uri="{FF2B5EF4-FFF2-40B4-BE49-F238E27FC236}">
                  <a16:creationId xmlns:a16="http://schemas.microsoft.com/office/drawing/2014/main" id="{7E201088-FAB3-4CE4-9733-702B99924FB7}"/>
                </a:ext>
              </a:extLst>
            </p:cNvPr>
            <p:cNvSpPr/>
            <p:nvPr/>
          </p:nvSpPr>
          <p:spPr>
            <a:xfrm>
              <a:off x="508447" y="300963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8599" cap="rnd">
              <a:solidFill>
                <a:srgbClr val="231F20"/>
              </a:solidFill>
              <a:prstDash val="solid"/>
              <a:round/>
            </a:ln>
          </p:spPr>
          <p:txBody>
            <a:bodyPr rtlCol="0" anchor="ctr"/>
            <a:lstStyle/>
            <a:p>
              <a:pPr algn="ctr"/>
              <a:endParaRPr lang="en-GB" dirty="0"/>
            </a:p>
          </p:txBody>
        </p:sp>
        <p:sp>
          <p:nvSpPr>
            <p:cNvPr id="331" name="TextBox 330">
              <a:extLst>
                <a:ext uri="{FF2B5EF4-FFF2-40B4-BE49-F238E27FC236}">
                  <a16:creationId xmlns:a16="http://schemas.microsoft.com/office/drawing/2014/main" id="{8B1F0F53-2E62-76EC-0B36-8E924BACD0E9}"/>
                </a:ext>
              </a:extLst>
            </p:cNvPr>
            <p:cNvSpPr txBox="1"/>
            <p:nvPr/>
          </p:nvSpPr>
          <p:spPr>
            <a:xfrm>
              <a:off x="569963" y="3105651"/>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332" name="Group 331">
            <a:extLst>
              <a:ext uri="{FF2B5EF4-FFF2-40B4-BE49-F238E27FC236}">
                <a16:creationId xmlns:a16="http://schemas.microsoft.com/office/drawing/2014/main" id="{309B9575-2C1A-3070-F1F7-B134BC2EFCE6}"/>
              </a:ext>
            </a:extLst>
          </p:cNvPr>
          <p:cNvGrpSpPr/>
          <p:nvPr/>
        </p:nvGrpSpPr>
        <p:grpSpPr>
          <a:xfrm>
            <a:off x="4382768" y="4273282"/>
            <a:ext cx="243602" cy="472481"/>
            <a:chOff x="839416" y="3009632"/>
            <a:chExt cx="243602" cy="472481"/>
          </a:xfrm>
        </p:grpSpPr>
        <p:sp>
          <p:nvSpPr>
            <p:cNvPr id="333" name="Freeform 332">
              <a:extLst>
                <a:ext uri="{FF2B5EF4-FFF2-40B4-BE49-F238E27FC236}">
                  <a16:creationId xmlns:a16="http://schemas.microsoft.com/office/drawing/2014/main" id="{6978C0CD-4953-6B23-F579-46031DE8288E}"/>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334" name="TextBox 333">
              <a:extLst>
                <a:ext uri="{FF2B5EF4-FFF2-40B4-BE49-F238E27FC236}">
                  <a16:creationId xmlns:a16="http://schemas.microsoft.com/office/drawing/2014/main" id="{4062EABE-7F63-8898-D922-AEAD241ABBCE}"/>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335" name="Group 334">
            <a:extLst>
              <a:ext uri="{FF2B5EF4-FFF2-40B4-BE49-F238E27FC236}">
                <a16:creationId xmlns:a16="http://schemas.microsoft.com/office/drawing/2014/main" id="{E971A06C-BF74-1B8E-AD9B-D23906678679}"/>
              </a:ext>
            </a:extLst>
          </p:cNvPr>
          <p:cNvGrpSpPr/>
          <p:nvPr/>
        </p:nvGrpSpPr>
        <p:grpSpPr>
          <a:xfrm>
            <a:off x="4057352" y="4741302"/>
            <a:ext cx="243258" cy="479000"/>
            <a:chOff x="504255" y="3477652"/>
            <a:chExt cx="243258" cy="479000"/>
          </a:xfrm>
        </p:grpSpPr>
        <p:sp>
          <p:nvSpPr>
            <p:cNvPr id="336" name="Freeform 335">
              <a:extLst>
                <a:ext uri="{FF2B5EF4-FFF2-40B4-BE49-F238E27FC236}">
                  <a16:creationId xmlns:a16="http://schemas.microsoft.com/office/drawing/2014/main" id="{C1D5B1B8-6A6E-B629-4B8C-D98219235F6F}"/>
                </a:ext>
              </a:extLst>
            </p:cNvPr>
            <p:cNvSpPr/>
            <p:nvPr/>
          </p:nvSpPr>
          <p:spPr>
            <a:xfrm>
              <a:off x="504255" y="347765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8599" cap="flat">
              <a:solidFill>
                <a:srgbClr val="231F20"/>
              </a:solidFill>
              <a:prstDash val="solid"/>
              <a:miter/>
            </a:ln>
          </p:spPr>
          <p:txBody>
            <a:bodyPr rtlCol="0" anchor="ctr"/>
            <a:lstStyle/>
            <a:p>
              <a:endParaRPr lang="en-GB" dirty="0"/>
            </a:p>
          </p:txBody>
        </p:sp>
        <p:sp>
          <p:nvSpPr>
            <p:cNvPr id="337" name="TextBox 336">
              <a:extLst>
                <a:ext uri="{FF2B5EF4-FFF2-40B4-BE49-F238E27FC236}">
                  <a16:creationId xmlns:a16="http://schemas.microsoft.com/office/drawing/2014/main" id="{FC0B308E-5260-A6D5-CA2C-75553A75E6A1}"/>
                </a:ext>
              </a:extLst>
            </p:cNvPr>
            <p:cNvSpPr txBox="1"/>
            <p:nvPr/>
          </p:nvSpPr>
          <p:spPr>
            <a:xfrm>
              <a:off x="574772" y="3680326"/>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338" name="Group 337">
            <a:extLst>
              <a:ext uri="{FF2B5EF4-FFF2-40B4-BE49-F238E27FC236}">
                <a16:creationId xmlns:a16="http://schemas.microsoft.com/office/drawing/2014/main" id="{F86B5BC7-0CE2-C941-0FCF-96731966E175}"/>
              </a:ext>
            </a:extLst>
          </p:cNvPr>
          <p:cNvGrpSpPr/>
          <p:nvPr/>
        </p:nvGrpSpPr>
        <p:grpSpPr>
          <a:xfrm>
            <a:off x="4378814" y="4737185"/>
            <a:ext cx="237065" cy="483117"/>
            <a:chOff x="839416" y="3473535"/>
            <a:chExt cx="237065" cy="483117"/>
          </a:xfrm>
        </p:grpSpPr>
        <p:sp>
          <p:nvSpPr>
            <p:cNvPr id="339" name="Freeform 338">
              <a:extLst>
                <a:ext uri="{FF2B5EF4-FFF2-40B4-BE49-F238E27FC236}">
                  <a16:creationId xmlns:a16="http://schemas.microsoft.com/office/drawing/2014/main" id="{E49CB924-B8EB-73C0-F82D-E89104D75CD1}"/>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340" name="TextBox 339">
              <a:extLst>
                <a:ext uri="{FF2B5EF4-FFF2-40B4-BE49-F238E27FC236}">
                  <a16:creationId xmlns:a16="http://schemas.microsoft.com/office/drawing/2014/main" id="{DD67DB3C-B6AF-BCC9-A712-B10E53ADB3E6}"/>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341" name="Group 340">
            <a:extLst>
              <a:ext uri="{FF2B5EF4-FFF2-40B4-BE49-F238E27FC236}">
                <a16:creationId xmlns:a16="http://schemas.microsoft.com/office/drawing/2014/main" id="{05C42259-6D9B-0E26-9F6F-3F64A47B2FD9}"/>
              </a:ext>
            </a:extLst>
          </p:cNvPr>
          <p:cNvGrpSpPr/>
          <p:nvPr/>
        </p:nvGrpSpPr>
        <p:grpSpPr>
          <a:xfrm>
            <a:off x="6298414" y="4273282"/>
            <a:ext cx="243602" cy="472481"/>
            <a:chOff x="839416" y="3009632"/>
            <a:chExt cx="243602" cy="472481"/>
          </a:xfrm>
        </p:grpSpPr>
        <p:sp>
          <p:nvSpPr>
            <p:cNvPr id="342" name="Freeform 341">
              <a:extLst>
                <a:ext uri="{FF2B5EF4-FFF2-40B4-BE49-F238E27FC236}">
                  <a16:creationId xmlns:a16="http://schemas.microsoft.com/office/drawing/2014/main" id="{E747F0C5-1E32-7E3C-498A-98AAAE4B932A}"/>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15875" cap="flat">
              <a:solidFill>
                <a:srgbClr val="FF0000"/>
              </a:solidFill>
              <a:prstDash val="solid"/>
              <a:miter/>
            </a:ln>
          </p:spPr>
          <p:txBody>
            <a:bodyPr rtlCol="0" anchor="ctr"/>
            <a:lstStyle/>
            <a:p>
              <a:endParaRPr lang="en-GB" dirty="0"/>
            </a:p>
          </p:txBody>
        </p:sp>
        <p:sp>
          <p:nvSpPr>
            <p:cNvPr id="343" name="TextBox 342">
              <a:extLst>
                <a:ext uri="{FF2B5EF4-FFF2-40B4-BE49-F238E27FC236}">
                  <a16:creationId xmlns:a16="http://schemas.microsoft.com/office/drawing/2014/main" id="{70AD933E-5087-50DC-B17B-1DCA8C02DD7B}"/>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344" name="Group 343">
            <a:extLst>
              <a:ext uri="{FF2B5EF4-FFF2-40B4-BE49-F238E27FC236}">
                <a16:creationId xmlns:a16="http://schemas.microsoft.com/office/drawing/2014/main" id="{5476C0FA-C4B0-1E89-F784-4E0F02504BCE}"/>
              </a:ext>
            </a:extLst>
          </p:cNvPr>
          <p:cNvGrpSpPr/>
          <p:nvPr/>
        </p:nvGrpSpPr>
        <p:grpSpPr>
          <a:xfrm>
            <a:off x="6295888" y="4737185"/>
            <a:ext cx="237065" cy="483117"/>
            <a:chOff x="839416" y="3473535"/>
            <a:chExt cx="237065" cy="483117"/>
          </a:xfrm>
        </p:grpSpPr>
        <p:sp>
          <p:nvSpPr>
            <p:cNvPr id="345" name="Freeform 344">
              <a:extLst>
                <a:ext uri="{FF2B5EF4-FFF2-40B4-BE49-F238E27FC236}">
                  <a16:creationId xmlns:a16="http://schemas.microsoft.com/office/drawing/2014/main" id="{19CA31E9-801E-67FF-1461-EAC23E86B15D}"/>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15875" cap="flat">
              <a:solidFill>
                <a:srgbClr val="FF0000"/>
              </a:solidFill>
              <a:prstDash val="solid"/>
              <a:miter/>
            </a:ln>
          </p:spPr>
          <p:txBody>
            <a:bodyPr rtlCol="0" anchor="ctr"/>
            <a:lstStyle/>
            <a:p>
              <a:endParaRPr lang="en-GB" dirty="0"/>
            </a:p>
          </p:txBody>
        </p:sp>
        <p:sp>
          <p:nvSpPr>
            <p:cNvPr id="346" name="TextBox 345">
              <a:extLst>
                <a:ext uri="{FF2B5EF4-FFF2-40B4-BE49-F238E27FC236}">
                  <a16:creationId xmlns:a16="http://schemas.microsoft.com/office/drawing/2014/main" id="{9D8E7D48-69D9-5C29-FC26-DCC5B9191F91}"/>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sp>
        <p:nvSpPr>
          <p:cNvPr id="366" name="Freeform 365">
            <a:extLst>
              <a:ext uri="{FF2B5EF4-FFF2-40B4-BE49-F238E27FC236}">
                <a16:creationId xmlns:a16="http://schemas.microsoft.com/office/drawing/2014/main" id="{9155B8D7-A9FB-D7E8-A40B-F34FFA98987A}"/>
              </a:ext>
            </a:extLst>
          </p:cNvPr>
          <p:cNvSpPr/>
          <p:nvPr/>
        </p:nvSpPr>
        <p:spPr>
          <a:xfrm flipV="1">
            <a:off x="4694083" y="4747821"/>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rgbClr val="FFA402"/>
          </a:solidFill>
          <a:ln w="8599" cap="flat">
            <a:noFill/>
            <a:prstDash val="solid"/>
            <a:miter/>
          </a:ln>
        </p:spPr>
        <p:txBody>
          <a:bodyPr rtlCol="0" anchor="ctr"/>
          <a:lstStyle/>
          <a:p>
            <a:endParaRPr lang="en-GB" dirty="0"/>
          </a:p>
        </p:txBody>
      </p:sp>
      <p:sp>
        <p:nvSpPr>
          <p:cNvPr id="369" name="Freeform 368">
            <a:extLst>
              <a:ext uri="{FF2B5EF4-FFF2-40B4-BE49-F238E27FC236}">
                <a16:creationId xmlns:a16="http://schemas.microsoft.com/office/drawing/2014/main" id="{3507E856-DB4A-8C95-9DA9-EABC0BB0DB14}"/>
              </a:ext>
            </a:extLst>
          </p:cNvPr>
          <p:cNvSpPr/>
          <p:nvPr/>
        </p:nvSpPr>
        <p:spPr>
          <a:xfrm flipV="1">
            <a:off x="4704336" y="4273282"/>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rgbClr val="FFA402"/>
          </a:solidFill>
          <a:ln w="8599" cap="flat">
            <a:noFill/>
            <a:prstDash val="solid"/>
            <a:miter/>
          </a:ln>
        </p:spPr>
        <p:txBody>
          <a:bodyPr rtlCol="0" anchor="ctr"/>
          <a:lstStyle/>
          <a:p>
            <a:endParaRPr lang="en-GB" dirty="0"/>
          </a:p>
        </p:txBody>
      </p:sp>
      <p:grpSp>
        <p:nvGrpSpPr>
          <p:cNvPr id="371" name="Group 370">
            <a:extLst>
              <a:ext uri="{FF2B5EF4-FFF2-40B4-BE49-F238E27FC236}">
                <a16:creationId xmlns:a16="http://schemas.microsoft.com/office/drawing/2014/main" id="{680660F1-44BC-1828-ADBF-C246BF93673B}"/>
              </a:ext>
            </a:extLst>
          </p:cNvPr>
          <p:cNvGrpSpPr/>
          <p:nvPr/>
        </p:nvGrpSpPr>
        <p:grpSpPr>
          <a:xfrm>
            <a:off x="6611157" y="4747821"/>
            <a:ext cx="243602" cy="472481"/>
            <a:chOff x="1182316" y="3484171"/>
            <a:chExt cx="243602" cy="472481"/>
          </a:xfrm>
        </p:grpSpPr>
        <p:sp>
          <p:nvSpPr>
            <p:cNvPr id="372" name="Freeform 371">
              <a:extLst>
                <a:ext uri="{FF2B5EF4-FFF2-40B4-BE49-F238E27FC236}">
                  <a16:creationId xmlns:a16="http://schemas.microsoft.com/office/drawing/2014/main" id="{31F818E1-7870-4EF3-C3D2-A1471D16AF0D}"/>
                </a:ext>
              </a:extLst>
            </p:cNvPr>
            <p:cNvSpPr/>
            <p:nvPr/>
          </p:nvSpPr>
          <p:spPr>
            <a:xfrm flipV="1">
              <a:off x="1182316" y="3484171"/>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15875" cap="flat">
              <a:solidFill>
                <a:srgbClr val="FF0000"/>
              </a:solidFill>
              <a:prstDash val="solid"/>
              <a:miter/>
            </a:ln>
          </p:spPr>
          <p:txBody>
            <a:bodyPr rtlCol="0" anchor="ctr"/>
            <a:lstStyle/>
            <a:p>
              <a:endParaRPr lang="en-GB" dirty="0"/>
            </a:p>
          </p:txBody>
        </p:sp>
        <p:sp>
          <p:nvSpPr>
            <p:cNvPr id="373" name="TextBox 372">
              <a:extLst>
                <a:ext uri="{FF2B5EF4-FFF2-40B4-BE49-F238E27FC236}">
                  <a16:creationId xmlns:a16="http://schemas.microsoft.com/office/drawing/2014/main" id="{EBD58605-F37E-1602-1390-5DCF503B2D60}"/>
                </a:ext>
              </a:extLst>
            </p:cNvPr>
            <p:cNvSpPr txBox="1"/>
            <p:nvPr/>
          </p:nvSpPr>
          <p:spPr>
            <a:xfrm>
              <a:off x="1256828" y="3680326"/>
              <a:ext cx="9457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374" name="Group 373">
            <a:extLst>
              <a:ext uri="{FF2B5EF4-FFF2-40B4-BE49-F238E27FC236}">
                <a16:creationId xmlns:a16="http://schemas.microsoft.com/office/drawing/2014/main" id="{6DABBB52-530E-E844-B026-BAA9FFB056E1}"/>
              </a:ext>
            </a:extLst>
          </p:cNvPr>
          <p:cNvGrpSpPr/>
          <p:nvPr/>
        </p:nvGrpSpPr>
        <p:grpSpPr>
          <a:xfrm>
            <a:off x="6619982" y="4273282"/>
            <a:ext cx="237065" cy="483117"/>
            <a:chOff x="1182316" y="3009632"/>
            <a:chExt cx="237065" cy="483117"/>
          </a:xfrm>
        </p:grpSpPr>
        <p:sp>
          <p:nvSpPr>
            <p:cNvPr id="375" name="Freeform 374">
              <a:extLst>
                <a:ext uri="{FF2B5EF4-FFF2-40B4-BE49-F238E27FC236}">
                  <a16:creationId xmlns:a16="http://schemas.microsoft.com/office/drawing/2014/main" id="{74BA66EE-CD8E-C78B-5AA5-3845366DB21D}"/>
                </a:ext>
              </a:extLst>
            </p:cNvPr>
            <p:cNvSpPr/>
            <p:nvPr/>
          </p:nvSpPr>
          <p:spPr>
            <a:xfrm flipV="1">
              <a:off x="1182316" y="3009632"/>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15875" cap="flat">
              <a:solidFill>
                <a:srgbClr val="FF0000"/>
              </a:solidFill>
              <a:prstDash val="solid"/>
              <a:miter/>
            </a:ln>
          </p:spPr>
          <p:txBody>
            <a:bodyPr rtlCol="0" anchor="ctr"/>
            <a:lstStyle/>
            <a:p>
              <a:endParaRPr lang="en-GB" dirty="0"/>
            </a:p>
          </p:txBody>
        </p:sp>
        <p:sp>
          <p:nvSpPr>
            <p:cNvPr id="376" name="TextBox 375">
              <a:extLst>
                <a:ext uri="{FF2B5EF4-FFF2-40B4-BE49-F238E27FC236}">
                  <a16:creationId xmlns:a16="http://schemas.microsoft.com/office/drawing/2014/main" id="{24E67F80-2F44-ADF8-6B65-EE8075FCDE27}"/>
                </a:ext>
              </a:extLst>
            </p:cNvPr>
            <p:cNvSpPr txBox="1"/>
            <p:nvPr/>
          </p:nvSpPr>
          <p:spPr>
            <a:xfrm>
              <a:off x="1248813" y="3105651"/>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383" name="Group 382">
            <a:extLst>
              <a:ext uri="{FF2B5EF4-FFF2-40B4-BE49-F238E27FC236}">
                <a16:creationId xmlns:a16="http://schemas.microsoft.com/office/drawing/2014/main" id="{E4E3E3C9-3370-10A1-E94F-F289FBFB3FD2}"/>
              </a:ext>
            </a:extLst>
          </p:cNvPr>
          <p:cNvGrpSpPr/>
          <p:nvPr/>
        </p:nvGrpSpPr>
        <p:grpSpPr>
          <a:xfrm>
            <a:off x="7569698" y="4747821"/>
            <a:ext cx="243602" cy="472481"/>
            <a:chOff x="1182316" y="3484171"/>
            <a:chExt cx="243602" cy="472481"/>
          </a:xfrm>
        </p:grpSpPr>
        <p:sp>
          <p:nvSpPr>
            <p:cNvPr id="384" name="Freeform 383">
              <a:extLst>
                <a:ext uri="{FF2B5EF4-FFF2-40B4-BE49-F238E27FC236}">
                  <a16:creationId xmlns:a16="http://schemas.microsoft.com/office/drawing/2014/main" id="{B620C920-EF58-41FD-8BF9-D43FC368CA8D}"/>
                </a:ext>
              </a:extLst>
            </p:cNvPr>
            <p:cNvSpPr/>
            <p:nvPr/>
          </p:nvSpPr>
          <p:spPr>
            <a:xfrm flipV="1">
              <a:off x="1182316" y="3484171"/>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385" name="TextBox 384">
              <a:extLst>
                <a:ext uri="{FF2B5EF4-FFF2-40B4-BE49-F238E27FC236}">
                  <a16:creationId xmlns:a16="http://schemas.microsoft.com/office/drawing/2014/main" id="{19D21D6E-56D6-0608-0072-E4E97B456597}"/>
                </a:ext>
              </a:extLst>
            </p:cNvPr>
            <p:cNvSpPr txBox="1"/>
            <p:nvPr/>
          </p:nvSpPr>
          <p:spPr>
            <a:xfrm>
              <a:off x="1256828" y="3680326"/>
              <a:ext cx="9457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386" name="Group 385">
            <a:extLst>
              <a:ext uri="{FF2B5EF4-FFF2-40B4-BE49-F238E27FC236}">
                <a16:creationId xmlns:a16="http://schemas.microsoft.com/office/drawing/2014/main" id="{AB169729-3A84-F433-A592-A1727CE42B04}"/>
              </a:ext>
            </a:extLst>
          </p:cNvPr>
          <p:cNvGrpSpPr/>
          <p:nvPr/>
        </p:nvGrpSpPr>
        <p:grpSpPr>
          <a:xfrm>
            <a:off x="7577807" y="4273282"/>
            <a:ext cx="237065" cy="483117"/>
            <a:chOff x="1182316" y="3009632"/>
            <a:chExt cx="237065" cy="483117"/>
          </a:xfrm>
        </p:grpSpPr>
        <p:sp>
          <p:nvSpPr>
            <p:cNvPr id="387" name="Freeform 386">
              <a:extLst>
                <a:ext uri="{FF2B5EF4-FFF2-40B4-BE49-F238E27FC236}">
                  <a16:creationId xmlns:a16="http://schemas.microsoft.com/office/drawing/2014/main" id="{3A0C5D7E-DE23-A5DD-7DAA-AE1F7EA38835}"/>
                </a:ext>
              </a:extLst>
            </p:cNvPr>
            <p:cNvSpPr/>
            <p:nvPr/>
          </p:nvSpPr>
          <p:spPr>
            <a:xfrm flipV="1">
              <a:off x="1182316" y="3009632"/>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388" name="TextBox 387">
              <a:extLst>
                <a:ext uri="{FF2B5EF4-FFF2-40B4-BE49-F238E27FC236}">
                  <a16:creationId xmlns:a16="http://schemas.microsoft.com/office/drawing/2014/main" id="{239BC82A-9084-07A4-6E0D-AEF891C33E60}"/>
                </a:ext>
              </a:extLst>
            </p:cNvPr>
            <p:cNvSpPr txBox="1"/>
            <p:nvPr/>
          </p:nvSpPr>
          <p:spPr>
            <a:xfrm>
              <a:off x="1248813" y="3105651"/>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389" name="Group 388">
            <a:extLst>
              <a:ext uri="{FF2B5EF4-FFF2-40B4-BE49-F238E27FC236}">
                <a16:creationId xmlns:a16="http://schemas.microsoft.com/office/drawing/2014/main" id="{B9B7F941-4C7A-63FF-2149-211768BC13FB}"/>
              </a:ext>
            </a:extLst>
          </p:cNvPr>
          <p:cNvGrpSpPr/>
          <p:nvPr/>
        </p:nvGrpSpPr>
        <p:grpSpPr>
          <a:xfrm>
            <a:off x="7256237" y="4273282"/>
            <a:ext cx="243602" cy="472481"/>
            <a:chOff x="839416" y="3009632"/>
            <a:chExt cx="243602" cy="472481"/>
          </a:xfrm>
        </p:grpSpPr>
        <p:sp>
          <p:nvSpPr>
            <p:cNvPr id="390" name="Freeform 389">
              <a:extLst>
                <a:ext uri="{FF2B5EF4-FFF2-40B4-BE49-F238E27FC236}">
                  <a16:creationId xmlns:a16="http://schemas.microsoft.com/office/drawing/2014/main" id="{9FCFC419-5DA7-93A3-4442-08E76297DDB3}"/>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391" name="TextBox 390">
              <a:extLst>
                <a:ext uri="{FF2B5EF4-FFF2-40B4-BE49-F238E27FC236}">
                  <a16:creationId xmlns:a16="http://schemas.microsoft.com/office/drawing/2014/main" id="{530B49BB-84E2-47AF-02F5-453DF4655E4B}"/>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392" name="Group 391">
            <a:extLst>
              <a:ext uri="{FF2B5EF4-FFF2-40B4-BE49-F238E27FC236}">
                <a16:creationId xmlns:a16="http://schemas.microsoft.com/office/drawing/2014/main" id="{C84031DF-9117-55C3-B11D-2281B841D1F5}"/>
              </a:ext>
            </a:extLst>
          </p:cNvPr>
          <p:cNvGrpSpPr/>
          <p:nvPr/>
        </p:nvGrpSpPr>
        <p:grpSpPr>
          <a:xfrm>
            <a:off x="7254425" y="4737185"/>
            <a:ext cx="237065" cy="483117"/>
            <a:chOff x="839416" y="3473535"/>
            <a:chExt cx="237065" cy="483117"/>
          </a:xfrm>
        </p:grpSpPr>
        <p:sp>
          <p:nvSpPr>
            <p:cNvPr id="393" name="Freeform 392">
              <a:extLst>
                <a:ext uri="{FF2B5EF4-FFF2-40B4-BE49-F238E27FC236}">
                  <a16:creationId xmlns:a16="http://schemas.microsoft.com/office/drawing/2014/main" id="{F5958DDA-09D7-8D4F-A9F7-C3AF7A4253BA}"/>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394" name="TextBox 393">
              <a:extLst>
                <a:ext uri="{FF2B5EF4-FFF2-40B4-BE49-F238E27FC236}">
                  <a16:creationId xmlns:a16="http://schemas.microsoft.com/office/drawing/2014/main" id="{B74DDD89-2CF0-54A7-A123-DC7570D60C89}"/>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395" name="Group 394">
            <a:extLst>
              <a:ext uri="{FF2B5EF4-FFF2-40B4-BE49-F238E27FC236}">
                <a16:creationId xmlns:a16="http://schemas.microsoft.com/office/drawing/2014/main" id="{3F2214C7-EA2A-F86F-F1BF-CDEDB64347CD}"/>
              </a:ext>
            </a:extLst>
          </p:cNvPr>
          <p:cNvGrpSpPr/>
          <p:nvPr/>
        </p:nvGrpSpPr>
        <p:grpSpPr>
          <a:xfrm>
            <a:off x="6932963" y="4735812"/>
            <a:ext cx="243258" cy="484490"/>
            <a:chOff x="1530797" y="3472162"/>
            <a:chExt cx="243258" cy="484490"/>
          </a:xfrm>
        </p:grpSpPr>
        <p:sp>
          <p:nvSpPr>
            <p:cNvPr id="396" name="Freeform 395">
              <a:extLst>
                <a:ext uri="{FF2B5EF4-FFF2-40B4-BE49-F238E27FC236}">
                  <a16:creationId xmlns:a16="http://schemas.microsoft.com/office/drawing/2014/main" id="{EFE03C31-6078-442F-68BB-41DC98705B3D}"/>
                </a:ext>
              </a:extLst>
            </p:cNvPr>
            <p:cNvSpPr/>
            <p:nvPr/>
          </p:nvSpPr>
          <p:spPr>
            <a:xfrm flipV="1">
              <a:off x="1530797" y="347216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15875" cap="rnd">
              <a:solidFill>
                <a:srgbClr val="FF0000"/>
              </a:solidFill>
              <a:prstDash val="solid"/>
              <a:round/>
            </a:ln>
          </p:spPr>
          <p:txBody>
            <a:bodyPr rtlCol="0" anchor="ctr"/>
            <a:lstStyle/>
            <a:p>
              <a:pPr algn="ctr"/>
              <a:endParaRPr lang="en-GB" dirty="0"/>
            </a:p>
          </p:txBody>
        </p:sp>
        <p:sp>
          <p:nvSpPr>
            <p:cNvPr id="397" name="TextBox 396">
              <a:extLst>
                <a:ext uri="{FF2B5EF4-FFF2-40B4-BE49-F238E27FC236}">
                  <a16:creationId xmlns:a16="http://schemas.microsoft.com/office/drawing/2014/main" id="{B3244EA3-9ADC-70D6-DB0B-C7EE30E970BF}"/>
                </a:ext>
              </a:extLst>
            </p:cNvPr>
            <p:cNvSpPr txBox="1"/>
            <p:nvPr/>
          </p:nvSpPr>
          <p:spPr>
            <a:xfrm>
              <a:off x="1592313" y="3680326"/>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398" name="Group 397">
            <a:extLst>
              <a:ext uri="{FF2B5EF4-FFF2-40B4-BE49-F238E27FC236}">
                <a16:creationId xmlns:a16="http://schemas.microsoft.com/office/drawing/2014/main" id="{B2597728-0269-EE18-E315-EE4C927770D4}"/>
              </a:ext>
            </a:extLst>
          </p:cNvPr>
          <p:cNvGrpSpPr/>
          <p:nvPr/>
        </p:nvGrpSpPr>
        <p:grpSpPr>
          <a:xfrm>
            <a:off x="6935013" y="4273282"/>
            <a:ext cx="243258" cy="479000"/>
            <a:chOff x="1526605" y="3009632"/>
            <a:chExt cx="243258" cy="479000"/>
          </a:xfrm>
        </p:grpSpPr>
        <p:sp>
          <p:nvSpPr>
            <p:cNvPr id="399" name="Freeform 398">
              <a:extLst>
                <a:ext uri="{FF2B5EF4-FFF2-40B4-BE49-F238E27FC236}">
                  <a16:creationId xmlns:a16="http://schemas.microsoft.com/office/drawing/2014/main" id="{1519BC43-AB03-F6AA-5DF8-AAA043EA3ADA}"/>
                </a:ext>
              </a:extLst>
            </p:cNvPr>
            <p:cNvSpPr/>
            <p:nvPr/>
          </p:nvSpPr>
          <p:spPr>
            <a:xfrm flipH="1" flipV="1">
              <a:off x="1526605" y="300963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15875" cap="flat">
              <a:solidFill>
                <a:srgbClr val="FF0000"/>
              </a:solidFill>
              <a:prstDash val="solid"/>
              <a:miter/>
            </a:ln>
          </p:spPr>
          <p:txBody>
            <a:bodyPr rtlCol="0" anchor="ctr"/>
            <a:lstStyle/>
            <a:p>
              <a:endParaRPr lang="en-GB" dirty="0"/>
            </a:p>
          </p:txBody>
        </p:sp>
        <p:sp>
          <p:nvSpPr>
            <p:cNvPr id="400" name="TextBox 399">
              <a:extLst>
                <a:ext uri="{FF2B5EF4-FFF2-40B4-BE49-F238E27FC236}">
                  <a16:creationId xmlns:a16="http://schemas.microsoft.com/office/drawing/2014/main" id="{EA4EBA01-B00F-27B8-E50A-9C314691CAF1}"/>
                </a:ext>
              </a:extLst>
            </p:cNvPr>
            <p:cNvSpPr txBox="1"/>
            <p:nvPr/>
          </p:nvSpPr>
          <p:spPr>
            <a:xfrm>
              <a:off x="1597122" y="3105651"/>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413" name="Group 412">
            <a:extLst>
              <a:ext uri="{FF2B5EF4-FFF2-40B4-BE49-F238E27FC236}">
                <a16:creationId xmlns:a16="http://schemas.microsoft.com/office/drawing/2014/main" id="{760E421A-5F53-159D-98C6-F07B9C077FED}"/>
              </a:ext>
            </a:extLst>
          </p:cNvPr>
          <p:cNvGrpSpPr/>
          <p:nvPr/>
        </p:nvGrpSpPr>
        <p:grpSpPr>
          <a:xfrm>
            <a:off x="5974426" y="4735812"/>
            <a:ext cx="243258" cy="484490"/>
            <a:chOff x="1530797" y="3472162"/>
            <a:chExt cx="243258" cy="484490"/>
          </a:xfrm>
        </p:grpSpPr>
        <p:sp>
          <p:nvSpPr>
            <p:cNvPr id="414" name="Freeform 413">
              <a:extLst>
                <a:ext uri="{FF2B5EF4-FFF2-40B4-BE49-F238E27FC236}">
                  <a16:creationId xmlns:a16="http://schemas.microsoft.com/office/drawing/2014/main" id="{C11B0C5B-FEB9-ADE0-5095-2CDEB4D69A02}"/>
                </a:ext>
              </a:extLst>
            </p:cNvPr>
            <p:cNvSpPr/>
            <p:nvPr/>
          </p:nvSpPr>
          <p:spPr>
            <a:xfrm flipV="1">
              <a:off x="1530797" y="347216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chemeClr val="accent6"/>
            </a:solidFill>
            <a:ln w="8599" cap="rnd">
              <a:solidFill>
                <a:srgbClr val="231F20"/>
              </a:solidFill>
              <a:prstDash val="solid"/>
              <a:round/>
            </a:ln>
          </p:spPr>
          <p:txBody>
            <a:bodyPr rtlCol="0" anchor="ctr"/>
            <a:lstStyle/>
            <a:p>
              <a:pPr algn="ctr"/>
              <a:endParaRPr lang="en-GB" dirty="0"/>
            </a:p>
          </p:txBody>
        </p:sp>
        <p:sp>
          <p:nvSpPr>
            <p:cNvPr id="415" name="TextBox 414">
              <a:extLst>
                <a:ext uri="{FF2B5EF4-FFF2-40B4-BE49-F238E27FC236}">
                  <a16:creationId xmlns:a16="http://schemas.microsoft.com/office/drawing/2014/main" id="{202A6DF1-D1E8-312C-5C58-8CDAAACCE83F}"/>
                </a:ext>
              </a:extLst>
            </p:cNvPr>
            <p:cNvSpPr txBox="1"/>
            <p:nvPr/>
          </p:nvSpPr>
          <p:spPr>
            <a:xfrm>
              <a:off x="1592313" y="3680326"/>
              <a:ext cx="120226"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G</a:t>
              </a:r>
            </a:p>
          </p:txBody>
        </p:sp>
      </p:grpSp>
      <p:grpSp>
        <p:nvGrpSpPr>
          <p:cNvPr id="416" name="Group 415">
            <a:extLst>
              <a:ext uri="{FF2B5EF4-FFF2-40B4-BE49-F238E27FC236}">
                <a16:creationId xmlns:a16="http://schemas.microsoft.com/office/drawing/2014/main" id="{6CCB867D-96CE-9C81-6896-4AC81AFF4D0C}"/>
              </a:ext>
            </a:extLst>
          </p:cNvPr>
          <p:cNvGrpSpPr/>
          <p:nvPr/>
        </p:nvGrpSpPr>
        <p:grpSpPr>
          <a:xfrm>
            <a:off x="5977190" y="4273282"/>
            <a:ext cx="243258" cy="479000"/>
            <a:chOff x="1526605" y="3009632"/>
            <a:chExt cx="243258" cy="479000"/>
          </a:xfrm>
        </p:grpSpPr>
        <p:sp>
          <p:nvSpPr>
            <p:cNvPr id="417" name="Freeform 416">
              <a:extLst>
                <a:ext uri="{FF2B5EF4-FFF2-40B4-BE49-F238E27FC236}">
                  <a16:creationId xmlns:a16="http://schemas.microsoft.com/office/drawing/2014/main" id="{078E60BE-A1BD-A2D0-7301-88F5EF8DC641}"/>
                </a:ext>
              </a:extLst>
            </p:cNvPr>
            <p:cNvSpPr/>
            <p:nvPr/>
          </p:nvSpPr>
          <p:spPr>
            <a:xfrm flipH="1" flipV="1">
              <a:off x="1526605" y="300963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chemeClr val="tx2"/>
            </a:solidFill>
            <a:ln w="8599" cap="flat">
              <a:solidFill>
                <a:srgbClr val="231F20"/>
              </a:solidFill>
              <a:prstDash val="solid"/>
              <a:miter/>
            </a:ln>
          </p:spPr>
          <p:txBody>
            <a:bodyPr rtlCol="0" anchor="ctr"/>
            <a:lstStyle/>
            <a:p>
              <a:endParaRPr lang="en-GB" dirty="0"/>
            </a:p>
          </p:txBody>
        </p:sp>
        <p:sp>
          <p:nvSpPr>
            <p:cNvPr id="418" name="TextBox 417">
              <a:extLst>
                <a:ext uri="{FF2B5EF4-FFF2-40B4-BE49-F238E27FC236}">
                  <a16:creationId xmlns:a16="http://schemas.microsoft.com/office/drawing/2014/main" id="{08E94384-5F92-4048-2AA3-12E7DF52FA7F}"/>
                </a:ext>
              </a:extLst>
            </p:cNvPr>
            <p:cNvSpPr txBox="1"/>
            <p:nvPr/>
          </p:nvSpPr>
          <p:spPr>
            <a:xfrm>
              <a:off x="1597122" y="3105651"/>
              <a:ext cx="11060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a:t>
              </a:r>
            </a:p>
          </p:txBody>
        </p:sp>
      </p:grpSp>
      <p:grpSp>
        <p:nvGrpSpPr>
          <p:cNvPr id="419" name="Group 418">
            <a:extLst>
              <a:ext uri="{FF2B5EF4-FFF2-40B4-BE49-F238E27FC236}">
                <a16:creationId xmlns:a16="http://schemas.microsoft.com/office/drawing/2014/main" id="{876CF5C2-439D-80A2-B80E-59EB255E7535}"/>
              </a:ext>
            </a:extLst>
          </p:cNvPr>
          <p:cNvGrpSpPr/>
          <p:nvPr/>
        </p:nvGrpSpPr>
        <p:grpSpPr>
          <a:xfrm>
            <a:off x="5652620" y="4747821"/>
            <a:ext cx="243602" cy="472481"/>
            <a:chOff x="1182316" y="3484171"/>
            <a:chExt cx="243602" cy="472481"/>
          </a:xfrm>
        </p:grpSpPr>
        <p:sp>
          <p:nvSpPr>
            <p:cNvPr id="420" name="Freeform 419">
              <a:extLst>
                <a:ext uri="{FF2B5EF4-FFF2-40B4-BE49-F238E27FC236}">
                  <a16:creationId xmlns:a16="http://schemas.microsoft.com/office/drawing/2014/main" id="{0FD70E8A-4690-C56E-0BDB-B7AF5D9ED523}"/>
                </a:ext>
              </a:extLst>
            </p:cNvPr>
            <p:cNvSpPr/>
            <p:nvPr/>
          </p:nvSpPr>
          <p:spPr>
            <a:xfrm flipV="1">
              <a:off x="1182316" y="3484171"/>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599" cap="flat">
              <a:solidFill>
                <a:srgbClr val="231F20"/>
              </a:solidFill>
              <a:prstDash val="solid"/>
              <a:miter/>
            </a:ln>
          </p:spPr>
          <p:txBody>
            <a:bodyPr rtlCol="0" anchor="ctr"/>
            <a:lstStyle/>
            <a:p>
              <a:endParaRPr lang="en-GB" dirty="0"/>
            </a:p>
          </p:txBody>
        </p:sp>
        <p:sp>
          <p:nvSpPr>
            <p:cNvPr id="421" name="TextBox 420">
              <a:extLst>
                <a:ext uri="{FF2B5EF4-FFF2-40B4-BE49-F238E27FC236}">
                  <a16:creationId xmlns:a16="http://schemas.microsoft.com/office/drawing/2014/main" id="{8600CDBF-F5B1-7CA6-7890-5B7C45CA5ABC}"/>
                </a:ext>
              </a:extLst>
            </p:cNvPr>
            <p:cNvSpPr txBox="1"/>
            <p:nvPr/>
          </p:nvSpPr>
          <p:spPr>
            <a:xfrm>
              <a:off x="1256828" y="3680326"/>
              <a:ext cx="94577"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422" name="Group 421">
            <a:extLst>
              <a:ext uri="{FF2B5EF4-FFF2-40B4-BE49-F238E27FC236}">
                <a16:creationId xmlns:a16="http://schemas.microsoft.com/office/drawing/2014/main" id="{E0263207-D5F4-9CBF-73A7-40C28B43973A}"/>
              </a:ext>
            </a:extLst>
          </p:cNvPr>
          <p:cNvGrpSpPr/>
          <p:nvPr/>
        </p:nvGrpSpPr>
        <p:grpSpPr>
          <a:xfrm>
            <a:off x="5662159" y="4273282"/>
            <a:ext cx="237065" cy="483117"/>
            <a:chOff x="1182316" y="3009632"/>
            <a:chExt cx="237065" cy="483117"/>
          </a:xfrm>
        </p:grpSpPr>
        <p:sp>
          <p:nvSpPr>
            <p:cNvPr id="423" name="Freeform 422">
              <a:extLst>
                <a:ext uri="{FF2B5EF4-FFF2-40B4-BE49-F238E27FC236}">
                  <a16:creationId xmlns:a16="http://schemas.microsoft.com/office/drawing/2014/main" id="{330FBEBC-9E2C-3490-A3AE-054862C1C1A1}"/>
                </a:ext>
              </a:extLst>
            </p:cNvPr>
            <p:cNvSpPr/>
            <p:nvPr/>
          </p:nvSpPr>
          <p:spPr>
            <a:xfrm flipV="1">
              <a:off x="1182316" y="3009632"/>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599" cap="flat">
              <a:solidFill>
                <a:srgbClr val="231F20"/>
              </a:solidFill>
              <a:prstDash val="solid"/>
              <a:miter/>
            </a:ln>
          </p:spPr>
          <p:txBody>
            <a:bodyPr rtlCol="0" anchor="ctr"/>
            <a:lstStyle/>
            <a:p>
              <a:endParaRPr lang="en-GB" dirty="0"/>
            </a:p>
          </p:txBody>
        </p:sp>
        <p:sp>
          <p:nvSpPr>
            <p:cNvPr id="424" name="TextBox 423">
              <a:extLst>
                <a:ext uri="{FF2B5EF4-FFF2-40B4-BE49-F238E27FC236}">
                  <a16:creationId xmlns:a16="http://schemas.microsoft.com/office/drawing/2014/main" id="{63D2775F-445E-03A3-AC2E-BF7D265C0167}"/>
                </a:ext>
              </a:extLst>
            </p:cNvPr>
            <p:cNvSpPr txBox="1"/>
            <p:nvPr/>
          </p:nvSpPr>
          <p:spPr>
            <a:xfrm>
              <a:off x="1248813" y="3105651"/>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grpSp>
        <p:nvGrpSpPr>
          <p:cNvPr id="425" name="Group 424">
            <a:extLst>
              <a:ext uri="{FF2B5EF4-FFF2-40B4-BE49-F238E27FC236}">
                <a16:creationId xmlns:a16="http://schemas.microsoft.com/office/drawing/2014/main" id="{143E764C-F913-C467-BA61-4BC4CEF156BB}"/>
              </a:ext>
            </a:extLst>
          </p:cNvPr>
          <p:cNvGrpSpPr/>
          <p:nvPr/>
        </p:nvGrpSpPr>
        <p:grpSpPr>
          <a:xfrm>
            <a:off x="5340591" y="4273282"/>
            <a:ext cx="243602" cy="472481"/>
            <a:chOff x="839416" y="3009632"/>
            <a:chExt cx="243602" cy="472481"/>
          </a:xfrm>
        </p:grpSpPr>
        <p:sp>
          <p:nvSpPr>
            <p:cNvPr id="426" name="Freeform 425">
              <a:extLst>
                <a:ext uri="{FF2B5EF4-FFF2-40B4-BE49-F238E27FC236}">
                  <a16:creationId xmlns:a16="http://schemas.microsoft.com/office/drawing/2014/main" id="{1F871655-C147-BDD6-8BB0-AE305A17DC6A}"/>
                </a:ext>
              </a:extLst>
            </p:cNvPr>
            <p:cNvSpPr/>
            <p:nvPr/>
          </p:nvSpPr>
          <p:spPr>
            <a:xfrm>
              <a:off x="839416" y="3009632"/>
              <a:ext cx="243602" cy="472481"/>
            </a:xfrm>
            <a:custGeom>
              <a:avLst/>
              <a:gdLst>
                <a:gd name="connsiteX0" fmla="*/ 4473 w 243602"/>
                <a:gd name="connsiteY0" fmla="*/ 0 h 472481"/>
                <a:gd name="connsiteX1" fmla="*/ 243603 w 243602"/>
                <a:gd name="connsiteY1" fmla="*/ 0 h 472481"/>
                <a:gd name="connsiteX2" fmla="*/ 243603 w 243602"/>
                <a:gd name="connsiteY2" fmla="*/ 383612 h 472481"/>
                <a:gd name="connsiteX3" fmla="*/ 126274 w 243602"/>
                <a:gd name="connsiteY3" fmla="*/ 472481 h 472481"/>
                <a:gd name="connsiteX4" fmla="*/ 0 w 243602"/>
                <a:gd name="connsiteY4" fmla="*/ 379151 h 472481"/>
                <a:gd name="connsiteX5" fmla="*/ 4473 w 243602"/>
                <a:gd name="connsiteY5" fmla="*/ 0 h 4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02" h="472481">
                  <a:moveTo>
                    <a:pt x="4473" y="0"/>
                  </a:moveTo>
                  <a:lnTo>
                    <a:pt x="243603" y="0"/>
                  </a:lnTo>
                  <a:lnTo>
                    <a:pt x="243603" y="383612"/>
                  </a:lnTo>
                  <a:lnTo>
                    <a:pt x="126274" y="472481"/>
                  </a:lnTo>
                  <a:lnTo>
                    <a:pt x="0" y="379151"/>
                  </a:lnTo>
                  <a:lnTo>
                    <a:pt x="4473" y="0"/>
                  </a:lnTo>
                  <a:close/>
                </a:path>
              </a:pathLst>
            </a:custGeom>
            <a:solidFill>
              <a:schemeClr val="accent1"/>
            </a:solidFill>
            <a:ln w="8636" cap="flat">
              <a:solidFill>
                <a:schemeClr val="tx1"/>
              </a:solidFill>
              <a:prstDash val="solid"/>
              <a:miter/>
            </a:ln>
          </p:spPr>
          <p:txBody>
            <a:bodyPr rtlCol="0" anchor="ctr"/>
            <a:lstStyle/>
            <a:p>
              <a:endParaRPr lang="en-GB" dirty="0"/>
            </a:p>
          </p:txBody>
        </p:sp>
        <p:sp>
          <p:nvSpPr>
            <p:cNvPr id="427" name="TextBox 426">
              <a:extLst>
                <a:ext uri="{FF2B5EF4-FFF2-40B4-BE49-F238E27FC236}">
                  <a16:creationId xmlns:a16="http://schemas.microsoft.com/office/drawing/2014/main" id="{2C7D4ED8-97D4-3C6B-1A3B-A0183EF26FF4}"/>
                </a:ext>
              </a:extLst>
            </p:cNvPr>
            <p:cNvSpPr txBox="1"/>
            <p:nvPr/>
          </p:nvSpPr>
          <p:spPr>
            <a:xfrm>
              <a:off x="913928" y="3105651"/>
              <a:ext cx="9457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a:t>
              </a:r>
            </a:p>
          </p:txBody>
        </p:sp>
      </p:grpSp>
      <p:grpSp>
        <p:nvGrpSpPr>
          <p:cNvPr id="428" name="Group 427">
            <a:extLst>
              <a:ext uri="{FF2B5EF4-FFF2-40B4-BE49-F238E27FC236}">
                <a16:creationId xmlns:a16="http://schemas.microsoft.com/office/drawing/2014/main" id="{A3F7EA38-A7C0-0A08-7C62-CEA971FD8894}"/>
              </a:ext>
            </a:extLst>
          </p:cNvPr>
          <p:cNvGrpSpPr/>
          <p:nvPr/>
        </p:nvGrpSpPr>
        <p:grpSpPr>
          <a:xfrm>
            <a:off x="5337351" y="4737185"/>
            <a:ext cx="237065" cy="483117"/>
            <a:chOff x="839416" y="3473535"/>
            <a:chExt cx="237065" cy="483117"/>
          </a:xfrm>
        </p:grpSpPr>
        <p:sp>
          <p:nvSpPr>
            <p:cNvPr id="429" name="Freeform 428">
              <a:extLst>
                <a:ext uri="{FF2B5EF4-FFF2-40B4-BE49-F238E27FC236}">
                  <a16:creationId xmlns:a16="http://schemas.microsoft.com/office/drawing/2014/main" id="{AA0E21DA-8239-1520-1B6F-5C1CBF38D32A}"/>
                </a:ext>
              </a:extLst>
            </p:cNvPr>
            <p:cNvSpPr/>
            <p:nvPr/>
          </p:nvSpPr>
          <p:spPr>
            <a:xfrm>
              <a:off x="839416" y="3473535"/>
              <a:ext cx="237065" cy="483117"/>
            </a:xfrm>
            <a:custGeom>
              <a:avLst/>
              <a:gdLst>
                <a:gd name="connsiteX0" fmla="*/ 0 w 237065"/>
                <a:gd name="connsiteY0" fmla="*/ 0 h 483117"/>
                <a:gd name="connsiteX1" fmla="*/ 0 w 237065"/>
                <a:gd name="connsiteY1" fmla="*/ 483118 h 483117"/>
                <a:gd name="connsiteX2" fmla="*/ 237065 w 237065"/>
                <a:gd name="connsiteY2" fmla="*/ 483118 h 483117"/>
                <a:gd name="connsiteX3" fmla="*/ 237065 w 237065"/>
                <a:gd name="connsiteY3" fmla="*/ 0 h 483117"/>
                <a:gd name="connsiteX4" fmla="*/ 121801 w 237065"/>
                <a:gd name="connsiteY4" fmla="*/ 121123 h 483117"/>
                <a:gd name="connsiteX5" fmla="*/ 0 w 237065"/>
                <a:gd name="connsiteY5" fmla="*/ 0 h 4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65" h="483117">
                  <a:moveTo>
                    <a:pt x="0" y="0"/>
                  </a:moveTo>
                  <a:lnTo>
                    <a:pt x="0" y="483118"/>
                  </a:lnTo>
                  <a:lnTo>
                    <a:pt x="237065" y="483118"/>
                  </a:lnTo>
                  <a:lnTo>
                    <a:pt x="237065" y="0"/>
                  </a:lnTo>
                  <a:lnTo>
                    <a:pt x="121801" y="121123"/>
                  </a:lnTo>
                  <a:lnTo>
                    <a:pt x="0" y="0"/>
                  </a:lnTo>
                  <a:close/>
                </a:path>
              </a:pathLst>
            </a:custGeom>
            <a:solidFill>
              <a:schemeClr val="accent5">
                <a:lumMod val="50000"/>
              </a:schemeClr>
            </a:solidFill>
            <a:ln w="8636" cap="flat">
              <a:solidFill>
                <a:schemeClr val="tx1"/>
              </a:solidFill>
              <a:prstDash val="solid"/>
              <a:miter/>
            </a:ln>
          </p:spPr>
          <p:txBody>
            <a:bodyPr rtlCol="0" anchor="ctr"/>
            <a:lstStyle/>
            <a:p>
              <a:endParaRPr lang="en-GB" dirty="0"/>
            </a:p>
          </p:txBody>
        </p:sp>
        <p:sp>
          <p:nvSpPr>
            <p:cNvPr id="430" name="TextBox 429">
              <a:extLst>
                <a:ext uri="{FF2B5EF4-FFF2-40B4-BE49-F238E27FC236}">
                  <a16:creationId xmlns:a16="http://schemas.microsoft.com/office/drawing/2014/main" id="{C620BB7B-AA0B-6D3A-0E3A-4EE465F0EC2A}"/>
                </a:ext>
              </a:extLst>
            </p:cNvPr>
            <p:cNvSpPr txBox="1"/>
            <p:nvPr/>
          </p:nvSpPr>
          <p:spPr>
            <a:xfrm>
              <a:off x="905913" y="3680326"/>
              <a:ext cx="110608" cy="184666"/>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a:t>
              </a:r>
            </a:p>
          </p:txBody>
        </p:sp>
      </p:grpSp>
      <p:sp>
        <p:nvSpPr>
          <p:cNvPr id="432" name="Freeform 431">
            <a:extLst>
              <a:ext uri="{FF2B5EF4-FFF2-40B4-BE49-F238E27FC236}">
                <a16:creationId xmlns:a16="http://schemas.microsoft.com/office/drawing/2014/main" id="{6B093665-DEB7-3EF8-6C9A-75443AD9E17E}"/>
              </a:ext>
            </a:extLst>
          </p:cNvPr>
          <p:cNvSpPr/>
          <p:nvPr/>
        </p:nvSpPr>
        <p:spPr>
          <a:xfrm>
            <a:off x="5019367" y="4273282"/>
            <a:ext cx="243258" cy="484490"/>
          </a:xfrm>
          <a:custGeom>
            <a:avLst/>
            <a:gdLst>
              <a:gd name="connsiteX0" fmla="*/ 243258 w 243258"/>
              <a:gd name="connsiteY0" fmla="*/ 0 h 484490"/>
              <a:gd name="connsiteX1" fmla="*/ 0 w 243258"/>
              <a:gd name="connsiteY1" fmla="*/ 0 h 484490"/>
              <a:gd name="connsiteX2" fmla="*/ 0 w 243258"/>
              <a:gd name="connsiteY2" fmla="*/ 384641 h 484490"/>
              <a:gd name="connsiteX3" fmla="*/ 0 w 243258"/>
              <a:gd name="connsiteY3" fmla="*/ 384641 h 484490"/>
              <a:gd name="connsiteX4" fmla="*/ 0 w 243258"/>
              <a:gd name="connsiteY4" fmla="*/ 384641 h 484490"/>
              <a:gd name="connsiteX5" fmla="*/ 0 w 243258"/>
              <a:gd name="connsiteY5" fmla="*/ 385328 h 484490"/>
              <a:gd name="connsiteX6" fmla="*/ 2753 w 243258"/>
              <a:gd name="connsiteY6" fmla="*/ 385328 h 484490"/>
              <a:gd name="connsiteX7" fmla="*/ 43353 w 243258"/>
              <a:gd name="connsiteY7" fmla="*/ 411748 h 484490"/>
              <a:gd name="connsiteX8" fmla="*/ 126962 w 243258"/>
              <a:gd name="connsiteY8" fmla="*/ 484490 h 484490"/>
              <a:gd name="connsiteX9" fmla="*/ 241194 w 243258"/>
              <a:gd name="connsiteY9" fmla="*/ 385328 h 484490"/>
              <a:gd name="connsiteX10" fmla="*/ 243258 w 243258"/>
              <a:gd name="connsiteY10" fmla="*/ 385328 h 484490"/>
              <a:gd name="connsiteX11" fmla="*/ 243258 w 243258"/>
              <a:gd name="connsiteY11" fmla="*/ 0 h 48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258" h="484490">
                <a:moveTo>
                  <a:pt x="243258" y="0"/>
                </a:moveTo>
                <a:lnTo>
                  <a:pt x="0" y="0"/>
                </a:lnTo>
                <a:lnTo>
                  <a:pt x="0" y="384641"/>
                </a:lnTo>
                <a:lnTo>
                  <a:pt x="0" y="384641"/>
                </a:lnTo>
                <a:cubicBezTo>
                  <a:pt x="0" y="384641"/>
                  <a:pt x="0" y="384641"/>
                  <a:pt x="0" y="384641"/>
                </a:cubicBezTo>
                <a:lnTo>
                  <a:pt x="0" y="385328"/>
                </a:lnTo>
                <a:lnTo>
                  <a:pt x="2753" y="385328"/>
                </a:lnTo>
                <a:cubicBezTo>
                  <a:pt x="9634" y="387386"/>
                  <a:pt x="28902" y="393906"/>
                  <a:pt x="43353" y="411748"/>
                </a:cubicBezTo>
                <a:cubicBezTo>
                  <a:pt x="61589" y="434051"/>
                  <a:pt x="98060" y="484490"/>
                  <a:pt x="126962" y="484490"/>
                </a:cubicBezTo>
                <a:cubicBezTo>
                  <a:pt x="155864" y="484490"/>
                  <a:pt x="223646" y="393220"/>
                  <a:pt x="241194" y="385328"/>
                </a:cubicBezTo>
                <a:lnTo>
                  <a:pt x="243258" y="385328"/>
                </a:lnTo>
                <a:lnTo>
                  <a:pt x="243258" y="0"/>
                </a:lnTo>
                <a:close/>
              </a:path>
            </a:pathLst>
          </a:custGeom>
          <a:solidFill>
            <a:srgbClr val="FFA402"/>
          </a:solidFill>
          <a:ln w="8599" cap="rnd">
            <a:noFill/>
            <a:prstDash val="solid"/>
            <a:round/>
          </a:ln>
        </p:spPr>
        <p:txBody>
          <a:bodyPr rtlCol="0" anchor="ctr"/>
          <a:lstStyle/>
          <a:p>
            <a:pPr algn="ctr"/>
            <a:endParaRPr lang="en-GB" dirty="0"/>
          </a:p>
        </p:txBody>
      </p:sp>
      <p:sp>
        <p:nvSpPr>
          <p:cNvPr id="435" name="Freeform 434">
            <a:extLst>
              <a:ext uri="{FF2B5EF4-FFF2-40B4-BE49-F238E27FC236}">
                <a16:creationId xmlns:a16="http://schemas.microsoft.com/office/drawing/2014/main" id="{DC64D350-9594-C9F8-BE69-1CF57DF6F6B8}"/>
              </a:ext>
            </a:extLst>
          </p:cNvPr>
          <p:cNvSpPr/>
          <p:nvPr/>
        </p:nvSpPr>
        <p:spPr>
          <a:xfrm>
            <a:off x="5015889" y="4741302"/>
            <a:ext cx="243258" cy="479000"/>
          </a:xfrm>
          <a:custGeom>
            <a:avLst/>
            <a:gdLst>
              <a:gd name="connsiteX0" fmla="*/ 241194 w 243258"/>
              <a:gd name="connsiteY0" fmla="*/ 686 h 479000"/>
              <a:gd name="connsiteX1" fmla="*/ 126962 w 243258"/>
              <a:gd name="connsiteY1" fmla="*/ 106368 h 479000"/>
              <a:gd name="connsiteX2" fmla="*/ 43353 w 243258"/>
              <a:gd name="connsiteY2" fmla="*/ 28822 h 479000"/>
              <a:gd name="connsiteX3" fmla="*/ 2753 w 243258"/>
              <a:gd name="connsiteY3" fmla="*/ 686 h 479000"/>
              <a:gd name="connsiteX4" fmla="*/ 0 w 243258"/>
              <a:gd name="connsiteY4" fmla="*/ 686 h 479000"/>
              <a:gd name="connsiteX5" fmla="*/ 0 w 243258"/>
              <a:gd name="connsiteY5" fmla="*/ 0 h 479000"/>
              <a:gd name="connsiteX6" fmla="*/ 0 w 243258"/>
              <a:gd name="connsiteY6" fmla="*/ 0 h 479000"/>
              <a:gd name="connsiteX7" fmla="*/ 0 w 243258"/>
              <a:gd name="connsiteY7" fmla="*/ 479000 h 479000"/>
              <a:gd name="connsiteX8" fmla="*/ 243258 w 243258"/>
              <a:gd name="connsiteY8" fmla="*/ 479000 h 479000"/>
              <a:gd name="connsiteX9" fmla="*/ 243258 w 243258"/>
              <a:gd name="connsiteY9" fmla="*/ 1029 h 479000"/>
              <a:gd name="connsiteX10" fmla="*/ 241538 w 243258"/>
              <a:gd name="connsiteY10" fmla="*/ 1029 h 4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58" h="479000">
                <a:moveTo>
                  <a:pt x="241194" y="686"/>
                </a:moveTo>
                <a:cubicBezTo>
                  <a:pt x="223646" y="8921"/>
                  <a:pt x="154832" y="106368"/>
                  <a:pt x="126962" y="106368"/>
                </a:cubicBezTo>
                <a:cubicBezTo>
                  <a:pt x="99093" y="106368"/>
                  <a:pt x="61589" y="52498"/>
                  <a:pt x="43353" y="28822"/>
                </a:cubicBezTo>
                <a:cubicBezTo>
                  <a:pt x="28558" y="9951"/>
                  <a:pt x="9634" y="2745"/>
                  <a:pt x="2753" y="686"/>
                </a:cubicBezTo>
                <a:lnTo>
                  <a:pt x="0" y="686"/>
                </a:lnTo>
                <a:lnTo>
                  <a:pt x="0" y="0"/>
                </a:lnTo>
                <a:cubicBezTo>
                  <a:pt x="0" y="0"/>
                  <a:pt x="0" y="0"/>
                  <a:pt x="0" y="0"/>
                </a:cubicBezTo>
                <a:lnTo>
                  <a:pt x="0" y="479000"/>
                </a:lnTo>
                <a:lnTo>
                  <a:pt x="243258" y="479000"/>
                </a:lnTo>
                <a:lnTo>
                  <a:pt x="243258" y="1029"/>
                </a:lnTo>
                <a:lnTo>
                  <a:pt x="241538" y="1029"/>
                </a:lnTo>
                <a:close/>
              </a:path>
            </a:pathLst>
          </a:custGeom>
          <a:solidFill>
            <a:srgbClr val="FFA402"/>
          </a:solidFill>
          <a:ln w="8599" cap="flat">
            <a:noFill/>
            <a:prstDash val="solid"/>
            <a:miter/>
          </a:ln>
        </p:spPr>
        <p:txBody>
          <a:bodyPr rtlCol="0" anchor="ctr"/>
          <a:lstStyle/>
          <a:p>
            <a:endParaRPr lang="en-GB" dirty="0"/>
          </a:p>
        </p:txBody>
      </p:sp>
      <p:sp>
        <p:nvSpPr>
          <p:cNvPr id="437" name="Freeform 436">
            <a:extLst>
              <a:ext uri="{FF2B5EF4-FFF2-40B4-BE49-F238E27FC236}">
                <a16:creationId xmlns:a16="http://schemas.microsoft.com/office/drawing/2014/main" id="{B292EEDE-426E-C8E6-B338-750D941B3DF4}"/>
              </a:ext>
            </a:extLst>
          </p:cNvPr>
          <p:cNvSpPr/>
          <p:nvPr/>
        </p:nvSpPr>
        <p:spPr>
          <a:xfrm>
            <a:off x="6244046" y="3971109"/>
            <a:ext cx="1076090" cy="217714"/>
          </a:xfrm>
          <a:custGeom>
            <a:avLst/>
            <a:gdLst>
              <a:gd name="connsiteX0" fmla="*/ 0 w 1027611"/>
              <a:gd name="connsiteY0" fmla="*/ 209005 h 217714"/>
              <a:gd name="connsiteX1" fmla="*/ 522514 w 1027611"/>
              <a:gd name="connsiteY1" fmla="*/ 0 h 217714"/>
              <a:gd name="connsiteX2" fmla="*/ 1027611 w 1027611"/>
              <a:gd name="connsiteY2" fmla="*/ 217714 h 217714"/>
            </a:gdLst>
            <a:ahLst/>
            <a:cxnLst>
              <a:cxn ang="0">
                <a:pos x="connsiteX0" y="connsiteY0"/>
              </a:cxn>
              <a:cxn ang="0">
                <a:pos x="connsiteX1" y="connsiteY1"/>
              </a:cxn>
              <a:cxn ang="0">
                <a:pos x="connsiteX2" y="connsiteY2"/>
              </a:cxn>
            </a:cxnLst>
            <a:rect l="l" t="t" r="r" b="b"/>
            <a:pathLst>
              <a:path w="1027611" h="217714">
                <a:moveTo>
                  <a:pt x="0" y="209005"/>
                </a:moveTo>
                <a:lnTo>
                  <a:pt x="522514" y="0"/>
                </a:lnTo>
                <a:lnTo>
                  <a:pt x="1027611" y="217714"/>
                </a:lnTo>
              </a:path>
            </a:pathLst>
          </a:custGeom>
          <a:noFill/>
          <a:ln w="28575">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9" name="Freeform 438">
            <a:extLst>
              <a:ext uri="{FF2B5EF4-FFF2-40B4-BE49-F238E27FC236}">
                <a16:creationId xmlns:a16="http://schemas.microsoft.com/office/drawing/2014/main" id="{F2CF3AF5-809E-69DA-998D-C3ED995F5CD5}"/>
              </a:ext>
            </a:extLst>
          </p:cNvPr>
          <p:cNvSpPr/>
          <p:nvPr/>
        </p:nvSpPr>
        <p:spPr>
          <a:xfrm>
            <a:off x="5155474" y="3997234"/>
            <a:ext cx="435429" cy="235132"/>
          </a:xfrm>
          <a:custGeom>
            <a:avLst/>
            <a:gdLst>
              <a:gd name="connsiteX0" fmla="*/ 435429 w 435429"/>
              <a:gd name="connsiteY0" fmla="*/ 0 h 235132"/>
              <a:gd name="connsiteX1" fmla="*/ 0 w 435429"/>
              <a:gd name="connsiteY1" fmla="*/ 235132 h 235132"/>
            </a:gdLst>
            <a:ahLst/>
            <a:cxnLst>
              <a:cxn ang="0">
                <a:pos x="connsiteX0" y="connsiteY0"/>
              </a:cxn>
              <a:cxn ang="0">
                <a:pos x="connsiteX1" y="connsiteY1"/>
              </a:cxn>
            </a:cxnLst>
            <a:rect l="l" t="t" r="r" b="b"/>
            <a:pathLst>
              <a:path w="435429" h="235132">
                <a:moveTo>
                  <a:pt x="435429" y="0"/>
                </a:moveTo>
                <a:lnTo>
                  <a:pt x="0" y="235132"/>
                </a:lnTo>
              </a:path>
            </a:pathLst>
          </a:custGeom>
          <a:noFill/>
          <a:ln w="28575">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0" name="Freeform 439">
            <a:extLst>
              <a:ext uri="{FF2B5EF4-FFF2-40B4-BE49-F238E27FC236}">
                <a16:creationId xmlns:a16="http://schemas.microsoft.com/office/drawing/2014/main" id="{C2B40F87-EF83-FD31-BE15-79E97DABB6FA}"/>
              </a:ext>
            </a:extLst>
          </p:cNvPr>
          <p:cNvSpPr/>
          <p:nvPr/>
        </p:nvSpPr>
        <p:spPr>
          <a:xfrm>
            <a:off x="4824548" y="3997234"/>
            <a:ext cx="435429" cy="235132"/>
          </a:xfrm>
          <a:custGeom>
            <a:avLst/>
            <a:gdLst>
              <a:gd name="connsiteX0" fmla="*/ 435429 w 435429"/>
              <a:gd name="connsiteY0" fmla="*/ 0 h 235132"/>
              <a:gd name="connsiteX1" fmla="*/ 0 w 435429"/>
              <a:gd name="connsiteY1" fmla="*/ 235132 h 235132"/>
            </a:gdLst>
            <a:ahLst/>
            <a:cxnLst>
              <a:cxn ang="0">
                <a:pos x="connsiteX0" y="connsiteY0"/>
              </a:cxn>
              <a:cxn ang="0">
                <a:pos x="connsiteX1" y="connsiteY1"/>
              </a:cxn>
            </a:cxnLst>
            <a:rect l="l" t="t" r="r" b="b"/>
            <a:pathLst>
              <a:path w="435429" h="235132">
                <a:moveTo>
                  <a:pt x="435429" y="0"/>
                </a:moveTo>
                <a:lnTo>
                  <a:pt x="0" y="235132"/>
                </a:lnTo>
              </a:path>
            </a:pathLst>
          </a:custGeom>
          <a:noFill/>
          <a:ln w="28575">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1" name="TextBox 440">
            <a:extLst>
              <a:ext uri="{FF2B5EF4-FFF2-40B4-BE49-F238E27FC236}">
                <a16:creationId xmlns:a16="http://schemas.microsoft.com/office/drawing/2014/main" id="{DD9807AC-FD70-60D8-B66A-ECA901741FBA}"/>
              </a:ext>
            </a:extLst>
          </p:cNvPr>
          <p:cNvSpPr txBox="1"/>
          <p:nvPr/>
        </p:nvSpPr>
        <p:spPr>
          <a:xfrm>
            <a:off x="8616280" y="2564904"/>
            <a:ext cx="1080120" cy="221599"/>
          </a:xfrm>
          <a:prstGeom prst="rect">
            <a:avLst/>
          </a:prstGeom>
          <a:noFill/>
        </p:spPr>
        <p:txBody>
          <a:bodyPr wrap="square" lIns="0" tIns="0" rIns="0" bIns="0" rtlCol="0">
            <a:spAutoFit/>
          </a:bodyPr>
          <a:lstStyle/>
          <a:p>
            <a:pPr algn="ctr">
              <a:lnSpc>
                <a:spcPct val="90000"/>
              </a:lnSpc>
            </a:pPr>
            <a:r>
              <a:rPr lang="en-GB" sz="1600" dirty="0">
                <a:solidFill>
                  <a:srgbClr val="505050"/>
                </a:solidFill>
                <a:latin typeface="Arial" panose="020B0604020202020204" pitchFamily="34" charset="0"/>
                <a:ea typeface="Aileron" charset="0"/>
                <a:cs typeface="Arial" panose="020B0604020202020204" pitchFamily="34" charset="0"/>
              </a:rPr>
              <a:t>Deletion</a:t>
            </a:r>
          </a:p>
        </p:txBody>
      </p:sp>
      <p:sp>
        <p:nvSpPr>
          <p:cNvPr id="448" name="Freeform 447">
            <a:extLst>
              <a:ext uri="{FF2B5EF4-FFF2-40B4-BE49-F238E27FC236}">
                <a16:creationId xmlns:a16="http://schemas.microsoft.com/office/drawing/2014/main" id="{E9A6FEB5-BD81-E932-D024-291E67FDA5FA}"/>
              </a:ext>
            </a:extLst>
          </p:cNvPr>
          <p:cNvSpPr/>
          <p:nvPr/>
        </p:nvSpPr>
        <p:spPr>
          <a:xfrm>
            <a:off x="8352000" y="4032746"/>
            <a:ext cx="1628378" cy="198000"/>
          </a:xfrm>
          <a:custGeom>
            <a:avLst/>
            <a:gdLst>
              <a:gd name="connsiteX0" fmla="*/ 576064 w 1628378"/>
              <a:gd name="connsiteY0" fmla="*/ 0 h 198000"/>
              <a:gd name="connsiteX1" fmla="*/ 983403 w 1628378"/>
              <a:gd name="connsiteY1" fmla="*/ 28997 h 198000"/>
              <a:gd name="connsiteX2" fmla="*/ 1039741 w 1628378"/>
              <a:gd name="connsiteY2" fmla="*/ 43357 h 198000"/>
              <a:gd name="connsiteX3" fmla="*/ 1071636 w 1628378"/>
              <a:gd name="connsiteY3" fmla="*/ 28997 h 198000"/>
              <a:gd name="connsiteX4" fmla="*/ 1302246 w 1628378"/>
              <a:gd name="connsiteY4" fmla="*/ 0 h 198000"/>
              <a:gd name="connsiteX5" fmla="*/ 1628378 w 1628378"/>
              <a:gd name="connsiteY5" fmla="*/ 99000 h 198000"/>
              <a:gd name="connsiteX6" fmla="*/ 1302246 w 1628378"/>
              <a:gd name="connsiteY6" fmla="*/ 198000 h 198000"/>
              <a:gd name="connsiteX7" fmla="*/ 1071636 w 1628378"/>
              <a:gd name="connsiteY7" fmla="*/ 169004 h 198000"/>
              <a:gd name="connsiteX8" fmla="*/ 1039741 w 1628378"/>
              <a:gd name="connsiteY8" fmla="*/ 154643 h 198000"/>
              <a:gd name="connsiteX9" fmla="*/ 983403 w 1628378"/>
              <a:gd name="connsiteY9" fmla="*/ 169004 h 198000"/>
              <a:gd name="connsiteX10" fmla="*/ 576064 w 1628378"/>
              <a:gd name="connsiteY10" fmla="*/ 198000 h 198000"/>
              <a:gd name="connsiteX11" fmla="*/ 0 w 1628378"/>
              <a:gd name="connsiteY11" fmla="*/ 99000 h 198000"/>
              <a:gd name="connsiteX12" fmla="*/ 576064 w 1628378"/>
              <a:gd name="connsiteY12" fmla="*/ 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8378" h="198000">
                <a:moveTo>
                  <a:pt x="576064" y="0"/>
                </a:moveTo>
                <a:cubicBezTo>
                  <a:pt x="735140" y="0"/>
                  <a:pt x="879156" y="11081"/>
                  <a:pt x="983403" y="28997"/>
                </a:cubicBezTo>
                <a:lnTo>
                  <a:pt x="1039741" y="43357"/>
                </a:lnTo>
                <a:lnTo>
                  <a:pt x="1071636" y="28997"/>
                </a:lnTo>
                <a:cubicBezTo>
                  <a:pt x="1130654" y="11081"/>
                  <a:pt x="1212187" y="0"/>
                  <a:pt x="1302246" y="0"/>
                </a:cubicBezTo>
                <a:cubicBezTo>
                  <a:pt x="1482364" y="0"/>
                  <a:pt x="1628378" y="44324"/>
                  <a:pt x="1628378" y="99000"/>
                </a:cubicBezTo>
                <a:cubicBezTo>
                  <a:pt x="1628378" y="153676"/>
                  <a:pt x="1482364" y="198000"/>
                  <a:pt x="1302246" y="198000"/>
                </a:cubicBezTo>
                <a:cubicBezTo>
                  <a:pt x="1212187" y="198000"/>
                  <a:pt x="1130654" y="186919"/>
                  <a:pt x="1071636" y="169004"/>
                </a:cubicBezTo>
                <a:lnTo>
                  <a:pt x="1039741" y="154643"/>
                </a:lnTo>
                <a:lnTo>
                  <a:pt x="983403" y="169004"/>
                </a:lnTo>
                <a:cubicBezTo>
                  <a:pt x="879156" y="186919"/>
                  <a:pt x="735140" y="198000"/>
                  <a:pt x="576064" y="198000"/>
                </a:cubicBezTo>
                <a:cubicBezTo>
                  <a:pt x="257913" y="198000"/>
                  <a:pt x="0" y="153676"/>
                  <a:pt x="0" y="99000"/>
                </a:cubicBezTo>
                <a:cubicBezTo>
                  <a:pt x="0" y="44324"/>
                  <a:pt x="257913" y="0"/>
                  <a:pt x="576064" y="0"/>
                </a:cubicBezTo>
                <a:close/>
              </a:path>
            </a:pathLst>
          </a:custGeom>
          <a:solidFill>
            <a:schemeClr val="accent6">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449" name="Rectangle 448">
            <a:extLst>
              <a:ext uri="{FF2B5EF4-FFF2-40B4-BE49-F238E27FC236}">
                <a16:creationId xmlns:a16="http://schemas.microsoft.com/office/drawing/2014/main" id="{18759857-67DD-FB37-DB15-8928CABA55D8}"/>
              </a:ext>
            </a:extLst>
          </p:cNvPr>
          <p:cNvSpPr/>
          <p:nvPr/>
        </p:nvSpPr>
        <p:spPr>
          <a:xfrm>
            <a:off x="8904312" y="4035425"/>
            <a:ext cx="90463" cy="19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52" name="Straight Connector 451">
            <a:extLst>
              <a:ext uri="{FF2B5EF4-FFF2-40B4-BE49-F238E27FC236}">
                <a16:creationId xmlns:a16="http://schemas.microsoft.com/office/drawing/2014/main" id="{62D105D0-D2D8-8DFB-0F7A-4C32D0277318}"/>
              </a:ext>
            </a:extLst>
          </p:cNvPr>
          <p:cNvCxnSpPr/>
          <p:nvPr/>
        </p:nvCxnSpPr>
        <p:spPr>
          <a:xfrm>
            <a:off x="8990657" y="4032374"/>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a:extLst>
              <a:ext uri="{FF2B5EF4-FFF2-40B4-BE49-F238E27FC236}">
                <a16:creationId xmlns:a16="http://schemas.microsoft.com/office/drawing/2014/main" id="{3FD3075B-624B-97BD-8B41-25F490ED98B4}"/>
              </a:ext>
            </a:extLst>
          </p:cNvPr>
          <p:cNvCxnSpPr/>
          <p:nvPr/>
        </p:nvCxnSpPr>
        <p:spPr>
          <a:xfrm>
            <a:off x="8904932" y="4032374"/>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6" name="Freeform 455">
            <a:extLst>
              <a:ext uri="{FF2B5EF4-FFF2-40B4-BE49-F238E27FC236}">
                <a16:creationId xmlns:a16="http://schemas.microsoft.com/office/drawing/2014/main" id="{752E988E-D938-D775-4BB5-B3703DED788E}"/>
              </a:ext>
            </a:extLst>
          </p:cNvPr>
          <p:cNvSpPr/>
          <p:nvPr/>
        </p:nvSpPr>
        <p:spPr>
          <a:xfrm>
            <a:off x="8352000" y="4486771"/>
            <a:ext cx="1628378" cy="198000"/>
          </a:xfrm>
          <a:custGeom>
            <a:avLst/>
            <a:gdLst>
              <a:gd name="connsiteX0" fmla="*/ 576064 w 1628378"/>
              <a:gd name="connsiteY0" fmla="*/ 0 h 198000"/>
              <a:gd name="connsiteX1" fmla="*/ 983403 w 1628378"/>
              <a:gd name="connsiteY1" fmla="*/ 28997 h 198000"/>
              <a:gd name="connsiteX2" fmla="*/ 1039741 w 1628378"/>
              <a:gd name="connsiteY2" fmla="*/ 43357 h 198000"/>
              <a:gd name="connsiteX3" fmla="*/ 1071636 w 1628378"/>
              <a:gd name="connsiteY3" fmla="*/ 28997 h 198000"/>
              <a:gd name="connsiteX4" fmla="*/ 1302246 w 1628378"/>
              <a:gd name="connsiteY4" fmla="*/ 0 h 198000"/>
              <a:gd name="connsiteX5" fmla="*/ 1628378 w 1628378"/>
              <a:gd name="connsiteY5" fmla="*/ 99000 h 198000"/>
              <a:gd name="connsiteX6" fmla="*/ 1302246 w 1628378"/>
              <a:gd name="connsiteY6" fmla="*/ 198000 h 198000"/>
              <a:gd name="connsiteX7" fmla="*/ 1071636 w 1628378"/>
              <a:gd name="connsiteY7" fmla="*/ 169004 h 198000"/>
              <a:gd name="connsiteX8" fmla="*/ 1039741 w 1628378"/>
              <a:gd name="connsiteY8" fmla="*/ 154643 h 198000"/>
              <a:gd name="connsiteX9" fmla="*/ 983403 w 1628378"/>
              <a:gd name="connsiteY9" fmla="*/ 169004 h 198000"/>
              <a:gd name="connsiteX10" fmla="*/ 576064 w 1628378"/>
              <a:gd name="connsiteY10" fmla="*/ 198000 h 198000"/>
              <a:gd name="connsiteX11" fmla="*/ 0 w 1628378"/>
              <a:gd name="connsiteY11" fmla="*/ 99000 h 198000"/>
              <a:gd name="connsiteX12" fmla="*/ 576064 w 1628378"/>
              <a:gd name="connsiteY12" fmla="*/ 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8378" h="198000">
                <a:moveTo>
                  <a:pt x="576064" y="0"/>
                </a:moveTo>
                <a:cubicBezTo>
                  <a:pt x="735140" y="0"/>
                  <a:pt x="879156" y="11081"/>
                  <a:pt x="983403" y="28997"/>
                </a:cubicBezTo>
                <a:lnTo>
                  <a:pt x="1039741" y="43357"/>
                </a:lnTo>
                <a:lnTo>
                  <a:pt x="1071636" y="28997"/>
                </a:lnTo>
                <a:cubicBezTo>
                  <a:pt x="1130654" y="11081"/>
                  <a:pt x="1212187" y="0"/>
                  <a:pt x="1302246" y="0"/>
                </a:cubicBezTo>
                <a:cubicBezTo>
                  <a:pt x="1482364" y="0"/>
                  <a:pt x="1628378" y="44324"/>
                  <a:pt x="1628378" y="99000"/>
                </a:cubicBezTo>
                <a:cubicBezTo>
                  <a:pt x="1628378" y="153676"/>
                  <a:pt x="1482364" y="198000"/>
                  <a:pt x="1302246" y="198000"/>
                </a:cubicBezTo>
                <a:cubicBezTo>
                  <a:pt x="1212187" y="198000"/>
                  <a:pt x="1130654" y="186919"/>
                  <a:pt x="1071636" y="169004"/>
                </a:cubicBezTo>
                <a:lnTo>
                  <a:pt x="1039741" y="154643"/>
                </a:lnTo>
                <a:lnTo>
                  <a:pt x="983403" y="169004"/>
                </a:lnTo>
                <a:cubicBezTo>
                  <a:pt x="879156" y="186919"/>
                  <a:pt x="735140" y="198000"/>
                  <a:pt x="576064" y="198000"/>
                </a:cubicBezTo>
                <a:cubicBezTo>
                  <a:pt x="257913" y="198000"/>
                  <a:pt x="0" y="153676"/>
                  <a:pt x="0" y="99000"/>
                </a:cubicBezTo>
                <a:cubicBezTo>
                  <a:pt x="0" y="44324"/>
                  <a:pt x="257913" y="0"/>
                  <a:pt x="576064" y="0"/>
                </a:cubicBezTo>
                <a:close/>
              </a:path>
            </a:pathLst>
          </a:custGeom>
          <a:solidFill>
            <a:schemeClr val="accent6">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457" name="Rectangle 456">
            <a:extLst>
              <a:ext uri="{FF2B5EF4-FFF2-40B4-BE49-F238E27FC236}">
                <a16:creationId xmlns:a16="http://schemas.microsoft.com/office/drawing/2014/main" id="{3BD0E565-B370-6560-249C-2B0FE0C0B894}"/>
              </a:ext>
            </a:extLst>
          </p:cNvPr>
          <p:cNvSpPr/>
          <p:nvPr/>
        </p:nvSpPr>
        <p:spPr>
          <a:xfrm>
            <a:off x="8904312" y="4489450"/>
            <a:ext cx="90463" cy="193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58" name="Straight Connector 457">
            <a:extLst>
              <a:ext uri="{FF2B5EF4-FFF2-40B4-BE49-F238E27FC236}">
                <a16:creationId xmlns:a16="http://schemas.microsoft.com/office/drawing/2014/main" id="{269D858F-154D-281E-8C2A-72A1224DAD33}"/>
              </a:ext>
            </a:extLst>
          </p:cNvPr>
          <p:cNvCxnSpPr/>
          <p:nvPr/>
        </p:nvCxnSpPr>
        <p:spPr>
          <a:xfrm>
            <a:off x="8990657" y="4486399"/>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a:extLst>
              <a:ext uri="{FF2B5EF4-FFF2-40B4-BE49-F238E27FC236}">
                <a16:creationId xmlns:a16="http://schemas.microsoft.com/office/drawing/2014/main" id="{6FA69736-80E8-B07A-BCA1-54748F6089DA}"/>
              </a:ext>
            </a:extLst>
          </p:cNvPr>
          <p:cNvCxnSpPr/>
          <p:nvPr/>
        </p:nvCxnSpPr>
        <p:spPr>
          <a:xfrm>
            <a:off x="8904932" y="4486399"/>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4" name="Straight Arrow Connector 463">
            <a:extLst>
              <a:ext uri="{FF2B5EF4-FFF2-40B4-BE49-F238E27FC236}">
                <a16:creationId xmlns:a16="http://schemas.microsoft.com/office/drawing/2014/main" id="{926059B2-84D7-BC74-79C8-4E5D389E8196}"/>
              </a:ext>
            </a:extLst>
          </p:cNvPr>
          <p:cNvCxnSpPr/>
          <p:nvPr/>
        </p:nvCxnSpPr>
        <p:spPr>
          <a:xfrm>
            <a:off x="8832304" y="4293096"/>
            <a:ext cx="252000" cy="0"/>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5" name="Straight Arrow Connector 464">
            <a:extLst>
              <a:ext uri="{FF2B5EF4-FFF2-40B4-BE49-F238E27FC236}">
                <a16:creationId xmlns:a16="http://schemas.microsoft.com/office/drawing/2014/main" id="{363F35D7-57BA-835A-4C82-D6AB6F2484DB}"/>
              </a:ext>
            </a:extLst>
          </p:cNvPr>
          <p:cNvCxnSpPr>
            <a:cxnSpLocks/>
          </p:cNvCxnSpPr>
          <p:nvPr/>
        </p:nvCxnSpPr>
        <p:spPr>
          <a:xfrm flipH="1">
            <a:off x="8832304" y="4429621"/>
            <a:ext cx="252000" cy="0"/>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66" name="Freeform 465">
            <a:extLst>
              <a:ext uri="{FF2B5EF4-FFF2-40B4-BE49-F238E27FC236}">
                <a16:creationId xmlns:a16="http://schemas.microsoft.com/office/drawing/2014/main" id="{D16E7304-B2EA-3678-EE49-32CAE85D29AE}"/>
              </a:ext>
            </a:extLst>
          </p:cNvPr>
          <p:cNvSpPr/>
          <p:nvPr/>
        </p:nvSpPr>
        <p:spPr>
          <a:xfrm>
            <a:off x="8352000" y="2892921"/>
            <a:ext cx="1628378" cy="198000"/>
          </a:xfrm>
          <a:custGeom>
            <a:avLst/>
            <a:gdLst>
              <a:gd name="connsiteX0" fmla="*/ 576064 w 1628378"/>
              <a:gd name="connsiteY0" fmla="*/ 0 h 198000"/>
              <a:gd name="connsiteX1" fmla="*/ 983403 w 1628378"/>
              <a:gd name="connsiteY1" fmla="*/ 28997 h 198000"/>
              <a:gd name="connsiteX2" fmla="*/ 1039741 w 1628378"/>
              <a:gd name="connsiteY2" fmla="*/ 43357 h 198000"/>
              <a:gd name="connsiteX3" fmla="*/ 1071636 w 1628378"/>
              <a:gd name="connsiteY3" fmla="*/ 28997 h 198000"/>
              <a:gd name="connsiteX4" fmla="*/ 1302246 w 1628378"/>
              <a:gd name="connsiteY4" fmla="*/ 0 h 198000"/>
              <a:gd name="connsiteX5" fmla="*/ 1628378 w 1628378"/>
              <a:gd name="connsiteY5" fmla="*/ 99000 h 198000"/>
              <a:gd name="connsiteX6" fmla="*/ 1302246 w 1628378"/>
              <a:gd name="connsiteY6" fmla="*/ 198000 h 198000"/>
              <a:gd name="connsiteX7" fmla="*/ 1071636 w 1628378"/>
              <a:gd name="connsiteY7" fmla="*/ 169004 h 198000"/>
              <a:gd name="connsiteX8" fmla="*/ 1039741 w 1628378"/>
              <a:gd name="connsiteY8" fmla="*/ 154643 h 198000"/>
              <a:gd name="connsiteX9" fmla="*/ 983403 w 1628378"/>
              <a:gd name="connsiteY9" fmla="*/ 169004 h 198000"/>
              <a:gd name="connsiteX10" fmla="*/ 576064 w 1628378"/>
              <a:gd name="connsiteY10" fmla="*/ 198000 h 198000"/>
              <a:gd name="connsiteX11" fmla="*/ 0 w 1628378"/>
              <a:gd name="connsiteY11" fmla="*/ 99000 h 198000"/>
              <a:gd name="connsiteX12" fmla="*/ 576064 w 1628378"/>
              <a:gd name="connsiteY12" fmla="*/ 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8378" h="198000">
                <a:moveTo>
                  <a:pt x="576064" y="0"/>
                </a:moveTo>
                <a:cubicBezTo>
                  <a:pt x="735140" y="0"/>
                  <a:pt x="879156" y="11081"/>
                  <a:pt x="983403" y="28997"/>
                </a:cubicBezTo>
                <a:lnTo>
                  <a:pt x="1039741" y="43357"/>
                </a:lnTo>
                <a:lnTo>
                  <a:pt x="1071636" y="28997"/>
                </a:lnTo>
                <a:cubicBezTo>
                  <a:pt x="1130654" y="11081"/>
                  <a:pt x="1212187" y="0"/>
                  <a:pt x="1302246" y="0"/>
                </a:cubicBezTo>
                <a:cubicBezTo>
                  <a:pt x="1482364" y="0"/>
                  <a:pt x="1628378" y="44324"/>
                  <a:pt x="1628378" y="99000"/>
                </a:cubicBezTo>
                <a:cubicBezTo>
                  <a:pt x="1628378" y="153676"/>
                  <a:pt x="1482364" y="198000"/>
                  <a:pt x="1302246" y="198000"/>
                </a:cubicBezTo>
                <a:cubicBezTo>
                  <a:pt x="1212187" y="198000"/>
                  <a:pt x="1130654" y="186919"/>
                  <a:pt x="1071636" y="169004"/>
                </a:cubicBezTo>
                <a:lnTo>
                  <a:pt x="1039741" y="154643"/>
                </a:lnTo>
                <a:lnTo>
                  <a:pt x="983403" y="169004"/>
                </a:lnTo>
                <a:cubicBezTo>
                  <a:pt x="879156" y="186919"/>
                  <a:pt x="735140" y="198000"/>
                  <a:pt x="576064" y="198000"/>
                </a:cubicBezTo>
                <a:cubicBezTo>
                  <a:pt x="257913" y="198000"/>
                  <a:pt x="0" y="153676"/>
                  <a:pt x="0" y="99000"/>
                </a:cubicBezTo>
                <a:cubicBezTo>
                  <a:pt x="0" y="44324"/>
                  <a:pt x="257913" y="0"/>
                  <a:pt x="576064" y="0"/>
                </a:cubicBezTo>
                <a:close/>
              </a:path>
            </a:pathLst>
          </a:custGeom>
          <a:solidFill>
            <a:schemeClr val="accent6">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470" name="Freeform 469">
            <a:extLst>
              <a:ext uri="{FF2B5EF4-FFF2-40B4-BE49-F238E27FC236}">
                <a16:creationId xmlns:a16="http://schemas.microsoft.com/office/drawing/2014/main" id="{56EBA8F6-4327-B753-C935-A6F954105D06}"/>
              </a:ext>
            </a:extLst>
          </p:cNvPr>
          <p:cNvSpPr/>
          <p:nvPr/>
        </p:nvSpPr>
        <p:spPr>
          <a:xfrm>
            <a:off x="8352000" y="3346946"/>
            <a:ext cx="1628378" cy="198000"/>
          </a:xfrm>
          <a:custGeom>
            <a:avLst/>
            <a:gdLst>
              <a:gd name="connsiteX0" fmla="*/ 576064 w 1628378"/>
              <a:gd name="connsiteY0" fmla="*/ 0 h 198000"/>
              <a:gd name="connsiteX1" fmla="*/ 983403 w 1628378"/>
              <a:gd name="connsiteY1" fmla="*/ 28997 h 198000"/>
              <a:gd name="connsiteX2" fmla="*/ 1039741 w 1628378"/>
              <a:gd name="connsiteY2" fmla="*/ 43357 h 198000"/>
              <a:gd name="connsiteX3" fmla="*/ 1071636 w 1628378"/>
              <a:gd name="connsiteY3" fmla="*/ 28997 h 198000"/>
              <a:gd name="connsiteX4" fmla="*/ 1302246 w 1628378"/>
              <a:gd name="connsiteY4" fmla="*/ 0 h 198000"/>
              <a:gd name="connsiteX5" fmla="*/ 1628378 w 1628378"/>
              <a:gd name="connsiteY5" fmla="*/ 99000 h 198000"/>
              <a:gd name="connsiteX6" fmla="*/ 1302246 w 1628378"/>
              <a:gd name="connsiteY6" fmla="*/ 198000 h 198000"/>
              <a:gd name="connsiteX7" fmla="*/ 1071636 w 1628378"/>
              <a:gd name="connsiteY7" fmla="*/ 169004 h 198000"/>
              <a:gd name="connsiteX8" fmla="*/ 1039741 w 1628378"/>
              <a:gd name="connsiteY8" fmla="*/ 154643 h 198000"/>
              <a:gd name="connsiteX9" fmla="*/ 983403 w 1628378"/>
              <a:gd name="connsiteY9" fmla="*/ 169004 h 198000"/>
              <a:gd name="connsiteX10" fmla="*/ 576064 w 1628378"/>
              <a:gd name="connsiteY10" fmla="*/ 198000 h 198000"/>
              <a:gd name="connsiteX11" fmla="*/ 0 w 1628378"/>
              <a:gd name="connsiteY11" fmla="*/ 99000 h 198000"/>
              <a:gd name="connsiteX12" fmla="*/ 576064 w 1628378"/>
              <a:gd name="connsiteY12" fmla="*/ 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8378" h="198000">
                <a:moveTo>
                  <a:pt x="576064" y="0"/>
                </a:moveTo>
                <a:cubicBezTo>
                  <a:pt x="735140" y="0"/>
                  <a:pt x="879156" y="11081"/>
                  <a:pt x="983403" y="28997"/>
                </a:cubicBezTo>
                <a:lnTo>
                  <a:pt x="1039741" y="43357"/>
                </a:lnTo>
                <a:lnTo>
                  <a:pt x="1071636" y="28997"/>
                </a:lnTo>
                <a:cubicBezTo>
                  <a:pt x="1130654" y="11081"/>
                  <a:pt x="1212187" y="0"/>
                  <a:pt x="1302246" y="0"/>
                </a:cubicBezTo>
                <a:cubicBezTo>
                  <a:pt x="1482364" y="0"/>
                  <a:pt x="1628378" y="44324"/>
                  <a:pt x="1628378" y="99000"/>
                </a:cubicBezTo>
                <a:cubicBezTo>
                  <a:pt x="1628378" y="153676"/>
                  <a:pt x="1482364" y="198000"/>
                  <a:pt x="1302246" y="198000"/>
                </a:cubicBezTo>
                <a:cubicBezTo>
                  <a:pt x="1212187" y="198000"/>
                  <a:pt x="1130654" y="186919"/>
                  <a:pt x="1071636" y="169004"/>
                </a:cubicBezTo>
                <a:lnTo>
                  <a:pt x="1039741" y="154643"/>
                </a:lnTo>
                <a:lnTo>
                  <a:pt x="983403" y="169004"/>
                </a:lnTo>
                <a:cubicBezTo>
                  <a:pt x="879156" y="186919"/>
                  <a:pt x="735140" y="198000"/>
                  <a:pt x="576064" y="198000"/>
                </a:cubicBezTo>
                <a:cubicBezTo>
                  <a:pt x="257913" y="198000"/>
                  <a:pt x="0" y="153676"/>
                  <a:pt x="0" y="99000"/>
                </a:cubicBezTo>
                <a:cubicBezTo>
                  <a:pt x="0" y="44324"/>
                  <a:pt x="257913" y="0"/>
                  <a:pt x="576064" y="0"/>
                </a:cubicBezTo>
                <a:close/>
              </a:path>
            </a:pathLst>
          </a:custGeom>
          <a:solidFill>
            <a:schemeClr val="accent6">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grpSp>
        <p:nvGrpSpPr>
          <p:cNvPr id="480" name="Group 479">
            <a:extLst>
              <a:ext uri="{FF2B5EF4-FFF2-40B4-BE49-F238E27FC236}">
                <a16:creationId xmlns:a16="http://schemas.microsoft.com/office/drawing/2014/main" id="{8E141844-C72A-FAFA-9193-449D7FD146B9}"/>
              </a:ext>
            </a:extLst>
          </p:cNvPr>
          <p:cNvGrpSpPr/>
          <p:nvPr/>
        </p:nvGrpSpPr>
        <p:grpSpPr>
          <a:xfrm>
            <a:off x="8817694" y="2892549"/>
            <a:ext cx="90463" cy="198000"/>
            <a:chOff x="8832304" y="2892549"/>
            <a:chExt cx="90463" cy="198000"/>
          </a:xfrm>
        </p:grpSpPr>
        <p:sp>
          <p:nvSpPr>
            <p:cNvPr id="481" name="Rectangle 480">
              <a:extLst>
                <a:ext uri="{FF2B5EF4-FFF2-40B4-BE49-F238E27FC236}">
                  <a16:creationId xmlns:a16="http://schemas.microsoft.com/office/drawing/2014/main" id="{6A63E4D9-1CFD-6777-2329-76A4580850C5}"/>
                </a:ext>
              </a:extLst>
            </p:cNvPr>
            <p:cNvSpPr/>
            <p:nvPr/>
          </p:nvSpPr>
          <p:spPr>
            <a:xfrm>
              <a:off x="8832304" y="2895600"/>
              <a:ext cx="90463" cy="1936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82" name="Straight Connector 481">
              <a:extLst>
                <a:ext uri="{FF2B5EF4-FFF2-40B4-BE49-F238E27FC236}">
                  <a16:creationId xmlns:a16="http://schemas.microsoft.com/office/drawing/2014/main" id="{B9A3F588-6E10-8B19-3117-C0F6CE57297A}"/>
                </a:ext>
              </a:extLst>
            </p:cNvPr>
            <p:cNvCxnSpPr/>
            <p:nvPr/>
          </p:nvCxnSpPr>
          <p:spPr>
            <a:xfrm>
              <a:off x="8918649" y="2892549"/>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ED70C540-7F26-D66C-7105-BB9370072F00}"/>
                </a:ext>
              </a:extLst>
            </p:cNvPr>
            <p:cNvCxnSpPr/>
            <p:nvPr/>
          </p:nvCxnSpPr>
          <p:spPr>
            <a:xfrm>
              <a:off x="8832924" y="2892549"/>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84" name="Straight Arrow Connector 483">
            <a:extLst>
              <a:ext uri="{FF2B5EF4-FFF2-40B4-BE49-F238E27FC236}">
                <a16:creationId xmlns:a16="http://schemas.microsoft.com/office/drawing/2014/main" id="{8EBB2F38-D2EC-1738-3983-EB570FA28B70}"/>
              </a:ext>
            </a:extLst>
          </p:cNvPr>
          <p:cNvCxnSpPr>
            <a:cxnSpLocks/>
          </p:cNvCxnSpPr>
          <p:nvPr/>
        </p:nvCxnSpPr>
        <p:spPr>
          <a:xfrm rot="5400000">
            <a:off x="8769879" y="3206171"/>
            <a:ext cx="180000" cy="0"/>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5" name="Straight Arrow Connector 484">
            <a:extLst>
              <a:ext uri="{FF2B5EF4-FFF2-40B4-BE49-F238E27FC236}">
                <a16:creationId xmlns:a16="http://schemas.microsoft.com/office/drawing/2014/main" id="{746C9FC5-6CFE-4688-7545-1D1BBB8FE9F3}"/>
              </a:ext>
            </a:extLst>
          </p:cNvPr>
          <p:cNvCxnSpPr>
            <a:cxnSpLocks/>
          </p:cNvCxnSpPr>
          <p:nvPr/>
        </p:nvCxnSpPr>
        <p:spPr>
          <a:xfrm rot="5400000">
            <a:off x="8769879" y="3222046"/>
            <a:ext cx="180000" cy="0"/>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86" name="TextBox 485">
            <a:extLst>
              <a:ext uri="{FF2B5EF4-FFF2-40B4-BE49-F238E27FC236}">
                <a16:creationId xmlns:a16="http://schemas.microsoft.com/office/drawing/2014/main" id="{D13A207A-18C2-1A73-BA99-4B75F6D48A6C}"/>
              </a:ext>
            </a:extLst>
          </p:cNvPr>
          <p:cNvSpPr txBox="1"/>
          <p:nvPr/>
        </p:nvSpPr>
        <p:spPr>
          <a:xfrm>
            <a:off x="8616280" y="3718250"/>
            <a:ext cx="1080120" cy="221599"/>
          </a:xfrm>
          <a:prstGeom prst="rect">
            <a:avLst/>
          </a:prstGeom>
          <a:noFill/>
        </p:spPr>
        <p:txBody>
          <a:bodyPr wrap="square" lIns="0" tIns="0" rIns="0" bIns="0" rtlCol="0">
            <a:spAutoFit/>
          </a:bodyPr>
          <a:lstStyle/>
          <a:p>
            <a:pPr algn="ctr">
              <a:lnSpc>
                <a:spcPct val="90000"/>
              </a:lnSpc>
            </a:pPr>
            <a:r>
              <a:rPr lang="en-GB" sz="1600" dirty="0">
                <a:solidFill>
                  <a:srgbClr val="505050"/>
                </a:solidFill>
                <a:latin typeface="Arial" panose="020B0604020202020204" pitchFamily="34" charset="0"/>
                <a:ea typeface="Aileron" charset="0"/>
                <a:cs typeface="Arial" panose="020B0604020202020204" pitchFamily="34" charset="0"/>
              </a:rPr>
              <a:t>Inversion</a:t>
            </a:r>
          </a:p>
        </p:txBody>
      </p:sp>
      <p:cxnSp>
        <p:nvCxnSpPr>
          <p:cNvPr id="487" name="Straight Connector 486">
            <a:extLst>
              <a:ext uri="{FF2B5EF4-FFF2-40B4-BE49-F238E27FC236}">
                <a16:creationId xmlns:a16="http://schemas.microsoft.com/office/drawing/2014/main" id="{FD3497E9-65C5-097F-990D-C01FC81D9330}"/>
              </a:ext>
            </a:extLst>
          </p:cNvPr>
          <p:cNvCxnSpPr/>
          <p:nvPr/>
        </p:nvCxnSpPr>
        <p:spPr>
          <a:xfrm>
            <a:off x="8859862" y="3346574"/>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8" name="TextBox 487">
            <a:extLst>
              <a:ext uri="{FF2B5EF4-FFF2-40B4-BE49-F238E27FC236}">
                <a16:creationId xmlns:a16="http://schemas.microsoft.com/office/drawing/2014/main" id="{3AAF4BA6-1994-BF14-4943-FBE91E6B0092}"/>
              </a:ext>
            </a:extLst>
          </p:cNvPr>
          <p:cNvSpPr txBox="1"/>
          <p:nvPr/>
        </p:nvSpPr>
        <p:spPr>
          <a:xfrm>
            <a:off x="10410246" y="2564904"/>
            <a:ext cx="1080120" cy="221599"/>
          </a:xfrm>
          <a:prstGeom prst="rect">
            <a:avLst/>
          </a:prstGeom>
          <a:noFill/>
        </p:spPr>
        <p:txBody>
          <a:bodyPr wrap="square" lIns="0" tIns="0" rIns="0" bIns="0" rtlCol="0">
            <a:spAutoFit/>
          </a:bodyPr>
          <a:lstStyle/>
          <a:p>
            <a:pPr algn="ctr">
              <a:lnSpc>
                <a:spcPct val="90000"/>
              </a:lnSpc>
            </a:pPr>
            <a:r>
              <a:rPr lang="en-GB" sz="1600" dirty="0">
                <a:solidFill>
                  <a:srgbClr val="505050"/>
                </a:solidFill>
                <a:latin typeface="Arial" panose="020B0604020202020204" pitchFamily="34" charset="0"/>
                <a:ea typeface="Aileron" charset="0"/>
                <a:cs typeface="Arial" panose="020B0604020202020204" pitchFamily="34" charset="0"/>
              </a:rPr>
              <a:t>Duplication</a:t>
            </a:r>
          </a:p>
        </p:txBody>
      </p:sp>
      <p:sp>
        <p:nvSpPr>
          <p:cNvPr id="489" name="Freeform 488">
            <a:extLst>
              <a:ext uri="{FF2B5EF4-FFF2-40B4-BE49-F238E27FC236}">
                <a16:creationId xmlns:a16="http://schemas.microsoft.com/office/drawing/2014/main" id="{B41FB5F6-EA99-400C-EE22-446DA6C91CC3}"/>
              </a:ext>
            </a:extLst>
          </p:cNvPr>
          <p:cNvSpPr/>
          <p:nvPr/>
        </p:nvSpPr>
        <p:spPr>
          <a:xfrm>
            <a:off x="10145966" y="4032746"/>
            <a:ext cx="1628378" cy="198000"/>
          </a:xfrm>
          <a:custGeom>
            <a:avLst/>
            <a:gdLst>
              <a:gd name="connsiteX0" fmla="*/ 576064 w 1628378"/>
              <a:gd name="connsiteY0" fmla="*/ 0 h 198000"/>
              <a:gd name="connsiteX1" fmla="*/ 983403 w 1628378"/>
              <a:gd name="connsiteY1" fmla="*/ 28997 h 198000"/>
              <a:gd name="connsiteX2" fmla="*/ 1039741 w 1628378"/>
              <a:gd name="connsiteY2" fmla="*/ 43357 h 198000"/>
              <a:gd name="connsiteX3" fmla="*/ 1071636 w 1628378"/>
              <a:gd name="connsiteY3" fmla="*/ 28997 h 198000"/>
              <a:gd name="connsiteX4" fmla="*/ 1302246 w 1628378"/>
              <a:gd name="connsiteY4" fmla="*/ 0 h 198000"/>
              <a:gd name="connsiteX5" fmla="*/ 1628378 w 1628378"/>
              <a:gd name="connsiteY5" fmla="*/ 99000 h 198000"/>
              <a:gd name="connsiteX6" fmla="*/ 1302246 w 1628378"/>
              <a:gd name="connsiteY6" fmla="*/ 198000 h 198000"/>
              <a:gd name="connsiteX7" fmla="*/ 1071636 w 1628378"/>
              <a:gd name="connsiteY7" fmla="*/ 169004 h 198000"/>
              <a:gd name="connsiteX8" fmla="*/ 1039741 w 1628378"/>
              <a:gd name="connsiteY8" fmla="*/ 154643 h 198000"/>
              <a:gd name="connsiteX9" fmla="*/ 983403 w 1628378"/>
              <a:gd name="connsiteY9" fmla="*/ 169004 h 198000"/>
              <a:gd name="connsiteX10" fmla="*/ 576064 w 1628378"/>
              <a:gd name="connsiteY10" fmla="*/ 198000 h 198000"/>
              <a:gd name="connsiteX11" fmla="*/ 0 w 1628378"/>
              <a:gd name="connsiteY11" fmla="*/ 99000 h 198000"/>
              <a:gd name="connsiteX12" fmla="*/ 576064 w 1628378"/>
              <a:gd name="connsiteY12" fmla="*/ 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8378" h="198000">
                <a:moveTo>
                  <a:pt x="576064" y="0"/>
                </a:moveTo>
                <a:cubicBezTo>
                  <a:pt x="735140" y="0"/>
                  <a:pt x="879156" y="11081"/>
                  <a:pt x="983403" y="28997"/>
                </a:cubicBezTo>
                <a:lnTo>
                  <a:pt x="1039741" y="43357"/>
                </a:lnTo>
                <a:lnTo>
                  <a:pt x="1071636" y="28997"/>
                </a:lnTo>
                <a:cubicBezTo>
                  <a:pt x="1130654" y="11081"/>
                  <a:pt x="1212187" y="0"/>
                  <a:pt x="1302246" y="0"/>
                </a:cubicBezTo>
                <a:cubicBezTo>
                  <a:pt x="1482364" y="0"/>
                  <a:pt x="1628378" y="44324"/>
                  <a:pt x="1628378" y="99000"/>
                </a:cubicBezTo>
                <a:cubicBezTo>
                  <a:pt x="1628378" y="153676"/>
                  <a:pt x="1482364" y="198000"/>
                  <a:pt x="1302246" y="198000"/>
                </a:cubicBezTo>
                <a:cubicBezTo>
                  <a:pt x="1212187" y="198000"/>
                  <a:pt x="1130654" y="186919"/>
                  <a:pt x="1071636" y="169004"/>
                </a:cubicBezTo>
                <a:lnTo>
                  <a:pt x="1039741" y="154643"/>
                </a:lnTo>
                <a:lnTo>
                  <a:pt x="983403" y="169004"/>
                </a:lnTo>
                <a:cubicBezTo>
                  <a:pt x="879156" y="186919"/>
                  <a:pt x="735140" y="198000"/>
                  <a:pt x="576064" y="198000"/>
                </a:cubicBezTo>
                <a:cubicBezTo>
                  <a:pt x="257913" y="198000"/>
                  <a:pt x="0" y="153676"/>
                  <a:pt x="0" y="99000"/>
                </a:cubicBezTo>
                <a:cubicBezTo>
                  <a:pt x="0" y="44324"/>
                  <a:pt x="257913" y="0"/>
                  <a:pt x="576064" y="0"/>
                </a:cubicBezTo>
                <a:close/>
              </a:path>
            </a:pathLst>
          </a:custGeom>
          <a:solidFill>
            <a:schemeClr val="accent6">
              <a:lumMod val="60000"/>
              <a:lumOff val="4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cxnSp>
        <p:nvCxnSpPr>
          <p:cNvPr id="492" name="Straight Connector 491">
            <a:extLst>
              <a:ext uri="{FF2B5EF4-FFF2-40B4-BE49-F238E27FC236}">
                <a16:creationId xmlns:a16="http://schemas.microsoft.com/office/drawing/2014/main" id="{22413821-C4CD-A2D6-FB15-4C3A24D4840C}"/>
              </a:ext>
            </a:extLst>
          </p:cNvPr>
          <p:cNvCxnSpPr/>
          <p:nvPr/>
        </p:nvCxnSpPr>
        <p:spPr>
          <a:xfrm>
            <a:off x="10698898" y="4032374"/>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3" name="Freeform 492">
            <a:extLst>
              <a:ext uri="{FF2B5EF4-FFF2-40B4-BE49-F238E27FC236}">
                <a16:creationId xmlns:a16="http://schemas.microsoft.com/office/drawing/2014/main" id="{656D9FD3-BED5-D25F-0CBA-8B379201555E}"/>
              </a:ext>
            </a:extLst>
          </p:cNvPr>
          <p:cNvSpPr/>
          <p:nvPr/>
        </p:nvSpPr>
        <p:spPr>
          <a:xfrm>
            <a:off x="10145966" y="4486771"/>
            <a:ext cx="1628378" cy="198000"/>
          </a:xfrm>
          <a:custGeom>
            <a:avLst/>
            <a:gdLst>
              <a:gd name="connsiteX0" fmla="*/ 576064 w 1628378"/>
              <a:gd name="connsiteY0" fmla="*/ 0 h 198000"/>
              <a:gd name="connsiteX1" fmla="*/ 983403 w 1628378"/>
              <a:gd name="connsiteY1" fmla="*/ 28997 h 198000"/>
              <a:gd name="connsiteX2" fmla="*/ 1039741 w 1628378"/>
              <a:gd name="connsiteY2" fmla="*/ 43357 h 198000"/>
              <a:gd name="connsiteX3" fmla="*/ 1071636 w 1628378"/>
              <a:gd name="connsiteY3" fmla="*/ 28997 h 198000"/>
              <a:gd name="connsiteX4" fmla="*/ 1302246 w 1628378"/>
              <a:gd name="connsiteY4" fmla="*/ 0 h 198000"/>
              <a:gd name="connsiteX5" fmla="*/ 1628378 w 1628378"/>
              <a:gd name="connsiteY5" fmla="*/ 99000 h 198000"/>
              <a:gd name="connsiteX6" fmla="*/ 1302246 w 1628378"/>
              <a:gd name="connsiteY6" fmla="*/ 198000 h 198000"/>
              <a:gd name="connsiteX7" fmla="*/ 1071636 w 1628378"/>
              <a:gd name="connsiteY7" fmla="*/ 169004 h 198000"/>
              <a:gd name="connsiteX8" fmla="*/ 1039741 w 1628378"/>
              <a:gd name="connsiteY8" fmla="*/ 154643 h 198000"/>
              <a:gd name="connsiteX9" fmla="*/ 983403 w 1628378"/>
              <a:gd name="connsiteY9" fmla="*/ 169004 h 198000"/>
              <a:gd name="connsiteX10" fmla="*/ 576064 w 1628378"/>
              <a:gd name="connsiteY10" fmla="*/ 198000 h 198000"/>
              <a:gd name="connsiteX11" fmla="*/ 0 w 1628378"/>
              <a:gd name="connsiteY11" fmla="*/ 99000 h 198000"/>
              <a:gd name="connsiteX12" fmla="*/ 576064 w 1628378"/>
              <a:gd name="connsiteY12" fmla="*/ 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8378" h="198000">
                <a:moveTo>
                  <a:pt x="576064" y="0"/>
                </a:moveTo>
                <a:cubicBezTo>
                  <a:pt x="735140" y="0"/>
                  <a:pt x="879156" y="11081"/>
                  <a:pt x="983403" y="28997"/>
                </a:cubicBezTo>
                <a:lnTo>
                  <a:pt x="1039741" y="43357"/>
                </a:lnTo>
                <a:lnTo>
                  <a:pt x="1071636" y="28997"/>
                </a:lnTo>
                <a:cubicBezTo>
                  <a:pt x="1130654" y="11081"/>
                  <a:pt x="1212187" y="0"/>
                  <a:pt x="1302246" y="0"/>
                </a:cubicBezTo>
                <a:cubicBezTo>
                  <a:pt x="1482364" y="0"/>
                  <a:pt x="1628378" y="44324"/>
                  <a:pt x="1628378" y="99000"/>
                </a:cubicBezTo>
                <a:cubicBezTo>
                  <a:pt x="1628378" y="153676"/>
                  <a:pt x="1482364" y="198000"/>
                  <a:pt x="1302246" y="198000"/>
                </a:cubicBezTo>
                <a:cubicBezTo>
                  <a:pt x="1212187" y="198000"/>
                  <a:pt x="1130654" y="186919"/>
                  <a:pt x="1071636" y="169004"/>
                </a:cubicBezTo>
                <a:lnTo>
                  <a:pt x="1039741" y="154643"/>
                </a:lnTo>
                <a:lnTo>
                  <a:pt x="983403" y="169004"/>
                </a:lnTo>
                <a:cubicBezTo>
                  <a:pt x="879156" y="186919"/>
                  <a:pt x="735140" y="198000"/>
                  <a:pt x="576064" y="198000"/>
                </a:cubicBezTo>
                <a:cubicBezTo>
                  <a:pt x="257913" y="198000"/>
                  <a:pt x="0" y="153676"/>
                  <a:pt x="0" y="99000"/>
                </a:cubicBezTo>
                <a:cubicBezTo>
                  <a:pt x="0" y="44324"/>
                  <a:pt x="257913" y="0"/>
                  <a:pt x="576064" y="0"/>
                </a:cubicBezTo>
                <a:close/>
              </a:path>
            </a:pathLst>
          </a:cu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cxnSp>
        <p:nvCxnSpPr>
          <p:cNvPr id="496" name="Straight Connector 495">
            <a:extLst>
              <a:ext uri="{FF2B5EF4-FFF2-40B4-BE49-F238E27FC236}">
                <a16:creationId xmlns:a16="http://schemas.microsoft.com/office/drawing/2014/main" id="{FD22B2A4-3839-2503-97E0-F8353A77718F}"/>
              </a:ext>
            </a:extLst>
          </p:cNvPr>
          <p:cNvCxnSpPr/>
          <p:nvPr/>
        </p:nvCxnSpPr>
        <p:spPr>
          <a:xfrm>
            <a:off x="10686677" y="4486399"/>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9" name="Freeform 498">
            <a:extLst>
              <a:ext uri="{FF2B5EF4-FFF2-40B4-BE49-F238E27FC236}">
                <a16:creationId xmlns:a16="http://schemas.microsoft.com/office/drawing/2014/main" id="{5CC11D3B-5403-92B1-E4A2-E578EF24CB63}"/>
              </a:ext>
            </a:extLst>
          </p:cNvPr>
          <p:cNvSpPr/>
          <p:nvPr/>
        </p:nvSpPr>
        <p:spPr>
          <a:xfrm>
            <a:off x="10145966" y="2892921"/>
            <a:ext cx="1628378" cy="198000"/>
          </a:xfrm>
          <a:custGeom>
            <a:avLst/>
            <a:gdLst>
              <a:gd name="connsiteX0" fmla="*/ 576064 w 1628378"/>
              <a:gd name="connsiteY0" fmla="*/ 0 h 198000"/>
              <a:gd name="connsiteX1" fmla="*/ 983403 w 1628378"/>
              <a:gd name="connsiteY1" fmla="*/ 28997 h 198000"/>
              <a:gd name="connsiteX2" fmla="*/ 1039741 w 1628378"/>
              <a:gd name="connsiteY2" fmla="*/ 43357 h 198000"/>
              <a:gd name="connsiteX3" fmla="*/ 1071636 w 1628378"/>
              <a:gd name="connsiteY3" fmla="*/ 28997 h 198000"/>
              <a:gd name="connsiteX4" fmla="*/ 1302246 w 1628378"/>
              <a:gd name="connsiteY4" fmla="*/ 0 h 198000"/>
              <a:gd name="connsiteX5" fmla="*/ 1628378 w 1628378"/>
              <a:gd name="connsiteY5" fmla="*/ 99000 h 198000"/>
              <a:gd name="connsiteX6" fmla="*/ 1302246 w 1628378"/>
              <a:gd name="connsiteY6" fmla="*/ 198000 h 198000"/>
              <a:gd name="connsiteX7" fmla="*/ 1071636 w 1628378"/>
              <a:gd name="connsiteY7" fmla="*/ 169004 h 198000"/>
              <a:gd name="connsiteX8" fmla="*/ 1039741 w 1628378"/>
              <a:gd name="connsiteY8" fmla="*/ 154643 h 198000"/>
              <a:gd name="connsiteX9" fmla="*/ 983403 w 1628378"/>
              <a:gd name="connsiteY9" fmla="*/ 169004 h 198000"/>
              <a:gd name="connsiteX10" fmla="*/ 576064 w 1628378"/>
              <a:gd name="connsiteY10" fmla="*/ 198000 h 198000"/>
              <a:gd name="connsiteX11" fmla="*/ 0 w 1628378"/>
              <a:gd name="connsiteY11" fmla="*/ 99000 h 198000"/>
              <a:gd name="connsiteX12" fmla="*/ 576064 w 1628378"/>
              <a:gd name="connsiteY12" fmla="*/ 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8378" h="198000">
                <a:moveTo>
                  <a:pt x="576064" y="0"/>
                </a:moveTo>
                <a:cubicBezTo>
                  <a:pt x="735140" y="0"/>
                  <a:pt x="879156" y="11081"/>
                  <a:pt x="983403" y="28997"/>
                </a:cubicBezTo>
                <a:lnTo>
                  <a:pt x="1039741" y="43357"/>
                </a:lnTo>
                <a:lnTo>
                  <a:pt x="1071636" y="28997"/>
                </a:lnTo>
                <a:cubicBezTo>
                  <a:pt x="1130654" y="11081"/>
                  <a:pt x="1212187" y="0"/>
                  <a:pt x="1302246" y="0"/>
                </a:cubicBezTo>
                <a:cubicBezTo>
                  <a:pt x="1482364" y="0"/>
                  <a:pt x="1628378" y="44324"/>
                  <a:pt x="1628378" y="99000"/>
                </a:cubicBezTo>
                <a:cubicBezTo>
                  <a:pt x="1628378" y="153676"/>
                  <a:pt x="1482364" y="198000"/>
                  <a:pt x="1302246" y="198000"/>
                </a:cubicBezTo>
                <a:cubicBezTo>
                  <a:pt x="1212187" y="198000"/>
                  <a:pt x="1130654" y="186919"/>
                  <a:pt x="1071636" y="169004"/>
                </a:cubicBezTo>
                <a:lnTo>
                  <a:pt x="1039741" y="154643"/>
                </a:lnTo>
                <a:lnTo>
                  <a:pt x="983403" y="169004"/>
                </a:lnTo>
                <a:cubicBezTo>
                  <a:pt x="879156" y="186919"/>
                  <a:pt x="735140" y="198000"/>
                  <a:pt x="576064" y="198000"/>
                </a:cubicBezTo>
                <a:cubicBezTo>
                  <a:pt x="257913" y="198000"/>
                  <a:pt x="0" y="153676"/>
                  <a:pt x="0" y="99000"/>
                </a:cubicBezTo>
                <a:cubicBezTo>
                  <a:pt x="0" y="44324"/>
                  <a:pt x="257913" y="0"/>
                  <a:pt x="576064" y="0"/>
                </a:cubicBezTo>
                <a:close/>
              </a:path>
            </a:pathLst>
          </a:custGeom>
          <a:solidFill>
            <a:schemeClr val="accent6">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500" name="Freeform 499">
            <a:extLst>
              <a:ext uri="{FF2B5EF4-FFF2-40B4-BE49-F238E27FC236}">
                <a16:creationId xmlns:a16="http://schemas.microsoft.com/office/drawing/2014/main" id="{6AA1B8D4-A7EF-9CC0-0848-50C79485179C}"/>
              </a:ext>
            </a:extLst>
          </p:cNvPr>
          <p:cNvSpPr/>
          <p:nvPr/>
        </p:nvSpPr>
        <p:spPr>
          <a:xfrm>
            <a:off x="10145966" y="3346946"/>
            <a:ext cx="1628378" cy="198000"/>
          </a:xfrm>
          <a:custGeom>
            <a:avLst/>
            <a:gdLst>
              <a:gd name="connsiteX0" fmla="*/ 576064 w 1628378"/>
              <a:gd name="connsiteY0" fmla="*/ 0 h 198000"/>
              <a:gd name="connsiteX1" fmla="*/ 983403 w 1628378"/>
              <a:gd name="connsiteY1" fmla="*/ 28997 h 198000"/>
              <a:gd name="connsiteX2" fmla="*/ 1039741 w 1628378"/>
              <a:gd name="connsiteY2" fmla="*/ 43357 h 198000"/>
              <a:gd name="connsiteX3" fmla="*/ 1071636 w 1628378"/>
              <a:gd name="connsiteY3" fmla="*/ 28997 h 198000"/>
              <a:gd name="connsiteX4" fmla="*/ 1302246 w 1628378"/>
              <a:gd name="connsiteY4" fmla="*/ 0 h 198000"/>
              <a:gd name="connsiteX5" fmla="*/ 1628378 w 1628378"/>
              <a:gd name="connsiteY5" fmla="*/ 99000 h 198000"/>
              <a:gd name="connsiteX6" fmla="*/ 1302246 w 1628378"/>
              <a:gd name="connsiteY6" fmla="*/ 198000 h 198000"/>
              <a:gd name="connsiteX7" fmla="*/ 1071636 w 1628378"/>
              <a:gd name="connsiteY7" fmla="*/ 169004 h 198000"/>
              <a:gd name="connsiteX8" fmla="*/ 1039741 w 1628378"/>
              <a:gd name="connsiteY8" fmla="*/ 154643 h 198000"/>
              <a:gd name="connsiteX9" fmla="*/ 983403 w 1628378"/>
              <a:gd name="connsiteY9" fmla="*/ 169004 h 198000"/>
              <a:gd name="connsiteX10" fmla="*/ 576064 w 1628378"/>
              <a:gd name="connsiteY10" fmla="*/ 198000 h 198000"/>
              <a:gd name="connsiteX11" fmla="*/ 0 w 1628378"/>
              <a:gd name="connsiteY11" fmla="*/ 99000 h 198000"/>
              <a:gd name="connsiteX12" fmla="*/ 576064 w 1628378"/>
              <a:gd name="connsiteY12" fmla="*/ 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8378" h="198000">
                <a:moveTo>
                  <a:pt x="576064" y="0"/>
                </a:moveTo>
                <a:cubicBezTo>
                  <a:pt x="735140" y="0"/>
                  <a:pt x="879156" y="11081"/>
                  <a:pt x="983403" y="28997"/>
                </a:cubicBezTo>
                <a:lnTo>
                  <a:pt x="1039741" y="43357"/>
                </a:lnTo>
                <a:lnTo>
                  <a:pt x="1071636" y="28997"/>
                </a:lnTo>
                <a:cubicBezTo>
                  <a:pt x="1130654" y="11081"/>
                  <a:pt x="1212187" y="0"/>
                  <a:pt x="1302246" y="0"/>
                </a:cubicBezTo>
                <a:cubicBezTo>
                  <a:pt x="1482364" y="0"/>
                  <a:pt x="1628378" y="44324"/>
                  <a:pt x="1628378" y="99000"/>
                </a:cubicBezTo>
                <a:cubicBezTo>
                  <a:pt x="1628378" y="153676"/>
                  <a:pt x="1482364" y="198000"/>
                  <a:pt x="1302246" y="198000"/>
                </a:cubicBezTo>
                <a:cubicBezTo>
                  <a:pt x="1212187" y="198000"/>
                  <a:pt x="1130654" y="186919"/>
                  <a:pt x="1071636" y="169004"/>
                </a:cubicBezTo>
                <a:lnTo>
                  <a:pt x="1039741" y="154643"/>
                </a:lnTo>
                <a:lnTo>
                  <a:pt x="983403" y="169004"/>
                </a:lnTo>
                <a:cubicBezTo>
                  <a:pt x="879156" y="186919"/>
                  <a:pt x="735140" y="198000"/>
                  <a:pt x="576064" y="198000"/>
                </a:cubicBezTo>
                <a:cubicBezTo>
                  <a:pt x="257913" y="198000"/>
                  <a:pt x="0" y="153676"/>
                  <a:pt x="0" y="99000"/>
                </a:cubicBezTo>
                <a:cubicBezTo>
                  <a:pt x="0" y="44324"/>
                  <a:pt x="257913" y="0"/>
                  <a:pt x="576064" y="0"/>
                </a:cubicBezTo>
                <a:close/>
              </a:path>
            </a:pathLst>
          </a:custGeom>
          <a:solidFill>
            <a:schemeClr val="accent6">
              <a:lumMod val="40000"/>
              <a:lumOff val="6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grpSp>
        <p:nvGrpSpPr>
          <p:cNvPr id="501" name="Group 500">
            <a:extLst>
              <a:ext uri="{FF2B5EF4-FFF2-40B4-BE49-F238E27FC236}">
                <a16:creationId xmlns:a16="http://schemas.microsoft.com/office/drawing/2014/main" id="{DC116CE6-760E-9A7D-E09D-F545443D3633}"/>
              </a:ext>
            </a:extLst>
          </p:cNvPr>
          <p:cNvGrpSpPr/>
          <p:nvPr/>
        </p:nvGrpSpPr>
        <p:grpSpPr>
          <a:xfrm>
            <a:off x="10611660" y="2892549"/>
            <a:ext cx="90463" cy="198000"/>
            <a:chOff x="8832304" y="2892549"/>
            <a:chExt cx="90463" cy="198000"/>
          </a:xfrm>
        </p:grpSpPr>
        <p:sp>
          <p:nvSpPr>
            <p:cNvPr id="502" name="Rectangle 501">
              <a:extLst>
                <a:ext uri="{FF2B5EF4-FFF2-40B4-BE49-F238E27FC236}">
                  <a16:creationId xmlns:a16="http://schemas.microsoft.com/office/drawing/2014/main" id="{A8DF5EE5-36E7-F190-792D-73CFC551CD05}"/>
                </a:ext>
              </a:extLst>
            </p:cNvPr>
            <p:cNvSpPr/>
            <p:nvPr/>
          </p:nvSpPr>
          <p:spPr>
            <a:xfrm>
              <a:off x="8832304" y="2895600"/>
              <a:ext cx="90463" cy="193675"/>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03" name="Straight Connector 502">
              <a:extLst>
                <a:ext uri="{FF2B5EF4-FFF2-40B4-BE49-F238E27FC236}">
                  <a16:creationId xmlns:a16="http://schemas.microsoft.com/office/drawing/2014/main" id="{DEB485B5-A52B-CC09-47FE-0A26E9B8D679}"/>
                </a:ext>
              </a:extLst>
            </p:cNvPr>
            <p:cNvCxnSpPr/>
            <p:nvPr/>
          </p:nvCxnSpPr>
          <p:spPr>
            <a:xfrm>
              <a:off x="8918649" y="2892549"/>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4" name="Straight Connector 503">
              <a:extLst>
                <a:ext uri="{FF2B5EF4-FFF2-40B4-BE49-F238E27FC236}">
                  <a16:creationId xmlns:a16="http://schemas.microsoft.com/office/drawing/2014/main" id="{B22B65E9-3113-7EC6-4AB7-3C3A41630C3A}"/>
                </a:ext>
              </a:extLst>
            </p:cNvPr>
            <p:cNvCxnSpPr/>
            <p:nvPr/>
          </p:nvCxnSpPr>
          <p:spPr>
            <a:xfrm>
              <a:off x="8832924" y="2892549"/>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05" name="Straight Arrow Connector 504">
            <a:extLst>
              <a:ext uri="{FF2B5EF4-FFF2-40B4-BE49-F238E27FC236}">
                <a16:creationId xmlns:a16="http://schemas.microsoft.com/office/drawing/2014/main" id="{1748CFC4-F55E-49B0-DE64-44BAF62FE0CC}"/>
              </a:ext>
            </a:extLst>
          </p:cNvPr>
          <p:cNvCxnSpPr>
            <a:cxnSpLocks/>
          </p:cNvCxnSpPr>
          <p:nvPr/>
        </p:nvCxnSpPr>
        <p:spPr>
          <a:xfrm rot="5400000">
            <a:off x="10563845" y="3206171"/>
            <a:ext cx="180000" cy="0"/>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6" name="Straight Arrow Connector 505">
            <a:extLst>
              <a:ext uri="{FF2B5EF4-FFF2-40B4-BE49-F238E27FC236}">
                <a16:creationId xmlns:a16="http://schemas.microsoft.com/office/drawing/2014/main" id="{061C7742-458F-3A7C-3E0F-8D786AD07D81}"/>
              </a:ext>
            </a:extLst>
          </p:cNvPr>
          <p:cNvCxnSpPr>
            <a:cxnSpLocks/>
          </p:cNvCxnSpPr>
          <p:nvPr/>
        </p:nvCxnSpPr>
        <p:spPr>
          <a:xfrm rot="5400000">
            <a:off x="10563845" y="3222046"/>
            <a:ext cx="180000" cy="0"/>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07" name="TextBox 506">
            <a:extLst>
              <a:ext uri="{FF2B5EF4-FFF2-40B4-BE49-F238E27FC236}">
                <a16:creationId xmlns:a16="http://schemas.microsoft.com/office/drawing/2014/main" id="{69447565-9760-DB57-70D7-C6B8E9754A21}"/>
              </a:ext>
            </a:extLst>
          </p:cNvPr>
          <p:cNvSpPr txBox="1"/>
          <p:nvPr/>
        </p:nvSpPr>
        <p:spPr>
          <a:xfrm>
            <a:off x="10410246" y="3718250"/>
            <a:ext cx="1080120" cy="221599"/>
          </a:xfrm>
          <a:prstGeom prst="rect">
            <a:avLst/>
          </a:prstGeom>
          <a:noFill/>
        </p:spPr>
        <p:txBody>
          <a:bodyPr wrap="square" lIns="0" tIns="0" rIns="0" bIns="0" rtlCol="0">
            <a:spAutoFit/>
          </a:bodyPr>
          <a:lstStyle/>
          <a:p>
            <a:pPr algn="ctr">
              <a:lnSpc>
                <a:spcPct val="90000"/>
              </a:lnSpc>
            </a:pPr>
            <a:r>
              <a:rPr lang="en-GB" sz="1600" dirty="0">
                <a:solidFill>
                  <a:srgbClr val="505050"/>
                </a:solidFill>
                <a:latin typeface="Arial" panose="020B0604020202020204" pitchFamily="34" charset="0"/>
                <a:ea typeface="Aileron" charset="0"/>
                <a:cs typeface="Arial" panose="020B0604020202020204" pitchFamily="34" charset="0"/>
              </a:rPr>
              <a:t>Insertion</a:t>
            </a:r>
          </a:p>
        </p:txBody>
      </p:sp>
      <p:cxnSp>
        <p:nvCxnSpPr>
          <p:cNvPr id="508" name="Straight Connector 507">
            <a:extLst>
              <a:ext uri="{FF2B5EF4-FFF2-40B4-BE49-F238E27FC236}">
                <a16:creationId xmlns:a16="http://schemas.microsoft.com/office/drawing/2014/main" id="{7B0258DA-1F7A-0FC0-8AAF-30AE31291B69}"/>
              </a:ext>
            </a:extLst>
          </p:cNvPr>
          <p:cNvCxnSpPr/>
          <p:nvPr/>
        </p:nvCxnSpPr>
        <p:spPr>
          <a:xfrm>
            <a:off x="10653828" y="3346574"/>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09" name="Group 508">
            <a:extLst>
              <a:ext uri="{FF2B5EF4-FFF2-40B4-BE49-F238E27FC236}">
                <a16:creationId xmlns:a16="http://schemas.microsoft.com/office/drawing/2014/main" id="{CF10FAD2-C124-C51A-7B79-79E70EA72756}"/>
              </a:ext>
            </a:extLst>
          </p:cNvPr>
          <p:cNvGrpSpPr/>
          <p:nvPr/>
        </p:nvGrpSpPr>
        <p:grpSpPr>
          <a:xfrm>
            <a:off x="10567210" y="3346574"/>
            <a:ext cx="90463" cy="198000"/>
            <a:chOff x="8832304" y="2892549"/>
            <a:chExt cx="90463" cy="198000"/>
          </a:xfrm>
        </p:grpSpPr>
        <p:sp>
          <p:nvSpPr>
            <p:cNvPr id="510" name="Rectangle 509">
              <a:extLst>
                <a:ext uri="{FF2B5EF4-FFF2-40B4-BE49-F238E27FC236}">
                  <a16:creationId xmlns:a16="http://schemas.microsoft.com/office/drawing/2014/main" id="{97244FD5-8B24-98CE-0FED-D8EBAF263175}"/>
                </a:ext>
              </a:extLst>
            </p:cNvPr>
            <p:cNvSpPr/>
            <p:nvPr/>
          </p:nvSpPr>
          <p:spPr>
            <a:xfrm>
              <a:off x="8832304" y="2895600"/>
              <a:ext cx="90463" cy="193675"/>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11" name="Straight Connector 510">
              <a:extLst>
                <a:ext uri="{FF2B5EF4-FFF2-40B4-BE49-F238E27FC236}">
                  <a16:creationId xmlns:a16="http://schemas.microsoft.com/office/drawing/2014/main" id="{2B3FC6D9-2A6F-0EE1-1BD3-33BA2C6D42AC}"/>
                </a:ext>
              </a:extLst>
            </p:cNvPr>
            <p:cNvCxnSpPr/>
            <p:nvPr/>
          </p:nvCxnSpPr>
          <p:spPr>
            <a:xfrm>
              <a:off x="8918649" y="2892549"/>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314C15AF-725F-C05A-8A01-88AC0D0A652D}"/>
                </a:ext>
              </a:extLst>
            </p:cNvPr>
            <p:cNvCxnSpPr/>
            <p:nvPr/>
          </p:nvCxnSpPr>
          <p:spPr>
            <a:xfrm>
              <a:off x="8832924" y="2892549"/>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13" name="Group 512">
            <a:extLst>
              <a:ext uri="{FF2B5EF4-FFF2-40B4-BE49-F238E27FC236}">
                <a16:creationId xmlns:a16="http://schemas.microsoft.com/office/drawing/2014/main" id="{FF9D7B3F-92BA-0E5F-51D1-B9DF8D0C7B90}"/>
              </a:ext>
            </a:extLst>
          </p:cNvPr>
          <p:cNvGrpSpPr/>
          <p:nvPr/>
        </p:nvGrpSpPr>
        <p:grpSpPr>
          <a:xfrm>
            <a:off x="10652935" y="3346574"/>
            <a:ext cx="90463" cy="198000"/>
            <a:chOff x="8832304" y="2892549"/>
            <a:chExt cx="90463" cy="198000"/>
          </a:xfrm>
        </p:grpSpPr>
        <p:sp>
          <p:nvSpPr>
            <p:cNvPr id="514" name="Rectangle 513">
              <a:extLst>
                <a:ext uri="{FF2B5EF4-FFF2-40B4-BE49-F238E27FC236}">
                  <a16:creationId xmlns:a16="http://schemas.microsoft.com/office/drawing/2014/main" id="{429A89D0-D6D5-F2E3-41F9-6C97C590E027}"/>
                </a:ext>
              </a:extLst>
            </p:cNvPr>
            <p:cNvSpPr/>
            <p:nvPr/>
          </p:nvSpPr>
          <p:spPr>
            <a:xfrm>
              <a:off x="8832304" y="2895600"/>
              <a:ext cx="90463" cy="193675"/>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15" name="Straight Connector 514">
              <a:extLst>
                <a:ext uri="{FF2B5EF4-FFF2-40B4-BE49-F238E27FC236}">
                  <a16:creationId xmlns:a16="http://schemas.microsoft.com/office/drawing/2014/main" id="{A847391C-C0E1-25F7-40E7-5731AA33B5A1}"/>
                </a:ext>
              </a:extLst>
            </p:cNvPr>
            <p:cNvCxnSpPr/>
            <p:nvPr/>
          </p:nvCxnSpPr>
          <p:spPr>
            <a:xfrm>
              <a:off x="8918649" y="2892549"/>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0F5ABD14-98E9-952A-5D87-533955950FD5}"/>
                </a:ext>
              </a:extLst>
            </p:cNvPr>
            <p:cNvCxnSpPr/>
            <p:nvPr/>
          </p:nvCxnSpPr>
          <p:spPr>
            <a:xfrm>
              <a:off x="8832924" y="2892549"/>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17" name="Straight Arrow Connector 516">
            <a:extLst>
              <a:ext uri="{FF2B5EF4-FFF2-40B4-BE49-F238E27FC236}">
                <a16:creationId xmlns:a16="http://schemas.microsoft.com/office/drawing/2014/main" id="{9F1803A5-6F3A-7FE5-3A48-ABA9BC7A1FA2}"/>
              </a:ext>
            </a:extLst>
          </p:cNvPr>
          <p:cNvCxnSpPr>
            <a:cxnSpLocks/>
          </p:cNvCxnSpPr>
          <p:nvPr/>
        </p:nvCxnSpPr>
        <p:spPr>
          <a:xfrm rot="5400000">
            <a:off x="10598770" y="4358696"/>
            <a:ext cx="180000" cy="0"/>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18" name="Rectangle 517">
            <a:extLst>
              <a:ext uri="{FF2B5EF4-FFF2-40B4-BE49-F238E27FC236}">
                <a16:creationId xmlns:a16="http://schemas.microsoft.com/office/drawing/2014/main" id="{30A7B630-AE59-CE07-3069-86411E3129A3}"/>
              </a:ext>
            </a:extLst>
          </p:cNvPr>
          <p:cNvSpPr/>
          <p:nvPr/>
        </p:nvSpPr>
        <p:spPr>
          <a:xfrm>
            <a:off x="10644782" y="4489450"/>
            <a:ext cx="90463" cy="19367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19" name="Straight Connector 518">
            <a:extLst>
              <a:ext uri="{FF2B5EF4-FFF2-40B4-BE49-F238E27FC236}">
                <a16:creationId xmlns:a16="http://schemas.microsoft.com/office/drawing/2014/main" id="{8EC293DB-8B5F-5CEF-6214-92226F5A4A04}"/>
              </a:ext>
            </a:extLst>
          </p:cNvPr>
          <p:cNvCxnSpPr/>
          <p:nvPr/>
        </p:nvCxnSpPr>
        <p:spPr>
          <a:xfrm>
            <a:off x="10731127" y="4486399"/>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0" name="Straight Connector 519">
            <a:extLst>
              <a:ext uri="{FF2B5EF4-FFF2-40B4-BE49-F238E27FC236}">
                <a16:creationId xmlns:a16="http://schemas.microsoft.com/office/drawing/2014/main" id="{AA054848-3A63-A864-99D0-817185DE5FEE}"/>
              </a:ext>
            </a:extLst>
          </p:cNvPr>
          <p:cNvCxnSpPr/>
          <p:nvPr/>
        </p:nvCxnSpPr>
        <p:spPr>
          <a:xfrm>
            <a:off x="10645402" y="4486399"/>
            <a:ext cx="0" cy="198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2" name="Freeform 521">
            <a:extLst>
              <a:ext uri="{FF2B5EF4-FFF2-40B4-BE49-F238E27FC236}">
                <a16:creationId xmlns:a16="http://schemas.microsoft.com/office/drawing/2014/main" id="{0842F05A-A870-1845-8DF8-55316BC90CCF}"/>
              </a:ext>
            </a:extLst>
          </p:cNvPr>
          <p:cNvSpPr/>
          <p:nvPr/>
        </p:nvSpPr>
        <p:spPr>
          <a:xfrm rot="16200000">
            <a:off x="8793417" y="5540738"/>
            <a:ext cx="1037227" cy="126120"/>
          </a:xfrm>
          <a:custGeom>
            <a:avLst/>
            <a:gdLst>
              <a:gd name="connsiteX0" fmla="*/ 576064 w 1628378"/>
              <a:gd name="connsiteY0" fmla="*/ 0 h 198000"/>
              <a:gd name="connsiteX1" fmla="*/ 983403 w 1628378"/>
              <a:gd name="connsiteY1" fmla="*/ 28997 h 198000"/>
              <a:gd name="connsiteX2" fmla="*/ 1039741 w 1628378"/>
              <a:gd name="connsiteY2" fmla="*/ 43357 h 198000"/>
              <a:gd name="connsiteX3" fmla="*/ 1071636 w 1628378"/>
              <a:gd name="connsiteY3" fmla="*/ 28997 h 198000"/>
              <a:gd name="connsiteX4" fmla="*/ 1302246 w 1628378"/>
              <a:gd name="connsiteY4" fmla="*/ 0 h 198000"/>
              <a:gd name="connsiteX5" fmla="*/ 1628378 w 1628378"/>
              <a:gd name="connsiteY5" fmla="*/ 99000 h 198000"/>
              <a:gd name="connsiteX6" fmla="*/ 1302246 w 1628378"/>
              <a:gd name="connsiteY6" fmla="*/ 198000 h 198000"/>
              <a:gd name="connsiteX7" fmla="*/ 1071636 w 1628378"/>
              <a:gd name="connsiteY7" fmla="*/ 169004 h 198000"/>
              <a:gd name="connsiteX8" fmla="*/ 1039741 w 1628378"/>
              <a:gd name="connsiteY8" fmla="*/ 154643 h 198000"/>
              <a:gd name="connsiteX9" fmla="*/ 983403 w 1628378"/>
              <a:gd name="connsiteY9" fmla="*/ 169004 h 198000"/>
              <a:gd name="connsiteX10" fmla="*/ 576064 w 1628378"/>
              <a:gd name="connsiteY10" fmla="*/ 198000 h 198000"/>
              <a:gd name="connsiteX11" fmla="*/ 0 w 1628378"/>
              <a:gd name="connsiteY11" fmla="*/ 99000 h 198000"/>
              <a:gd name="connsiteX12" fmla="*/ 576064 w 1628378"/>
              <a:gd name="connsiteY12" fmla="*/ 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8378" h="198000">
                <a:moveTo>
                  <a:pt x="576064" y="0"/>
                </a:moveTo>
                <a:cubicBezTo>
                  <a:pt x="735140" y="0"/>
                  <a:pt x="879156" y="11081"/>
                  <a:pt x="983403" y="28997"/>
                </a:cubicBezTo>
                <a:lnTo>
                  <a:pt x="1039741" y="43357"/>
                </a:lnTo>
                <a:lnTo>
                  <a:pt x="1071636" y="28997"/>
                </a:lnTo>
                <a:cubicBezTo>
                  <a:pt x="1130654" y="11081"/>
                  <a:pt x="1212187" y="0"/>
                  <a:pt x="1302246" y="0"/>
                </a:cubicBezTo>
                <a:cubicBezTo>
                  <a:pt x="1482364" y="0"/>
                  <a:pt x="1628378" y="44324"/>
                  <a:pt x="1628378" y="99000"/>
                </a:cubicBezTo>
                <a:cubicBezTo>
                  <a:pt x="1628378" y="153676"/>
                  <a:pt x="1482364" y="198000"/>
                  <a:pt x="1302246" y="198000"/>
                </a:cubicBezTo>
                <a:cubicBezTo>
                  <a:pt x="1212187" y="198000"/>
                  <a:pt x="1130654" y="186919"/>
                  <a:pt x="1071636" y="169004"/>
                </a:cubicBezTo>
                <a:lnTo>
                  <a:pt x="1039741" y="154643"/>
                </a:lnTo>
                <a:lnTo>
                  <a:pt x="983403" y="169004"/>
                </a:lnTo>
                <a:cubicBezTo>
                  <a:pt x="879156" y="186919"/>
                  <a:pt x="735140" y="198000"/>
                  <a:pt x="576064" y="198000"/>
                </a:cubicBezTo>
                <a:cubicBezTo>
                  <a:pt x="257913" y="198000"/>
                  <a:pt x="0" y="153676"/>
                  <a:pt x="0" y="99000"/>
                </a:cubicBezTo>
                <a:cubicBezTo>
                  <a:pt x="0" y="44324"/>
                  <a:pt x="257913" y="0"/>
                  <a:pt x="576064" y="0"/>
                </a:cubicBezTo>
                <a:close/>
              </a:path>
            </a:pathLst>
          </a:custGeom>
          <a:solidFill>
            <a:schemeClr val="accent5">
              <a:lumMod val="5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523" name="TextBox 522">
            <a:extLst>
              <a:ext uri="{FF2B5EF4-FFF2-40B4-BE49-F238E27FC236}">
                <a16:creationId xmlns:a16="http://schemas.microsoft.com/office/drawing/2014/main" id="{2864AD49-CF57-AFA5-D393-1FB9FD2B5416}"/>
              </a:ext>
            </a:extLst>
          </p:cNvPr>
          <p:cNvSpPr txBox="1"/>
          <p:nvPr/>
        </p:nvSpPr>
        <p:spPr>
          <a:xfrm>
            <a:off x="9260971" y="4797152"/>
            <a:ext cx="1515549" cy="221599"/>
          </a:xfrm>
          <a:prstGeom prst="rect">
            <a:avLst/>
          </a:prstGeom>
          <a:noFill/>
        </p:spPr>
        <p:txBody>
          <a:bodyPr wrap="square" lIns="0" tIns="0" rIns="0" bIns="0" rtlCol="0">
            <a:spAutoFit/>
          </a:bodyPr>
          <a:lstStyle/>
          <a:p>
            <a:pPr algn="ctr">
              <a:lnSpc>
                <a:spcPct val="90000"/>
              </a:lnSpc>
            </a:pPr>
            <a:r>
              <a:rPr lang="en-GB" sz="1600" dirty="0">
                <a:solidFill>
                  <a:srgbClr val="505050"/>
                </a:solidFill>
                <a:latin typeface="Arial" panose="020B0604020202020204" pitchFamily="34" charset="0"/>
                <a:ea typeface="Aileron" charset="0"/>
                <a:cs typeface="Arial" panose="020B0604020202020204" pitchFamily="34" charset="0"/>
              </a:rPr>
              <a:t>Translocation</a:t>
            </a:r>
          </a:p>
        </p:txBody>
      </p:sp>
      <p:cxnSp>
        <p:nvCxnSpPr>
          <p:cNvPr id="524" name="Straight Arrow Connector 523">
            <a:extLst>
              <a:ext uri="{FF2B5EF4-FFF2-40B4-BE49-F238E27FC236}">
                <a16:creationId xmlns:a16="http://schemas.microsoft.com/office/drawing/2014/main" id="{5F605D66-FB90-0DF0-3D14-00E0FEF051EB}"/>
              </a:ext>
            </a:extLst>
          </p:cNvPr>
          <p:cNvCxnSpPr/>
          <p:nvPr/>
        </p:nvCxnSpPr>
        <p:spPr>
          <a:xfrm>
            <a:off x="9886041" y="5615033"/>
            <a:ext cx="252000" cy="0"/>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26" name="Freeform 525">
            <a:extLst>
              <a:ext uri="{FF2B5EF4-FFF2-40B4-BE49-F238E27FC236}">
                <a16:creationId xmlns:a16="http://schemas.microsoft.com/office/drawing/2014/main" id="{F451FA06-E252-1F12-A6D9-2AEA5A00ED35}"/>
              </a:ext>
            </a:extLst>
          </p:cNvPr>
          <p:cNvSpPr/>
          <p:nvPr/>
        </p:nvSpPr>
        <p:spPr>
          <a:xfrm rot="16200000">
            <a:off x="9122644" y="5525233"/>
            <a:ext cx="904753" cy="122214"/>
          </a:xfrm>
          <a:custGeom>
            <a:avLst/>
            <a:gdLst>
              <a:gd name="connsiteX0" fmla="*/ 576064 w 1628378"/>
              <a:gd name="connsiteY0" fmla="*/ 0 h 198000"/>
              <a:gd name="connsiteX1" fmla="*/ 983403 w 1628378"/>
              <a:gd name="connsiteY1" fmla="*/ 28997 h 198000"/>
              <a:gd name="connsiteX2" fmla="*/ 1039741 w 1628378"/>
              <a:gd name="connsiteY2" fmla="*/ 43357 h 198000"/>
              <a:gd name="connsiteX3" fmla="*/ 1071636 w 1628378"/>
              <a:gd name="connsiteY3" fmla="*/ 28997 h 198000"/>
              <a:gd name="connsiteX4" fmla="*/ 1302246 w 1628378"/>
              <a:gd name="connsiteY4" fmla="*/ 0 h 198000"/>
              <a:gd name="connsiteX5" fmla="*/ 1628378 w 1628378"/>
              <a:gd name="connsiteY5" fmla="*/ 99000 h 198000"/>
              <a:gd name="connsiteX6" fmla="*/ 1302246 w 1628378"/>
              <a:gd name="connsiteY6" fmla="*/ 198000 h 198000"/>
              <a:gd name="connsiteX7" fmla="*/ 1071636 w 1628378"/>
              <a:gd name="connsiteY7" fmla="*/ 169004 h 198000"/>
              <a:gd name="connsiteX8" fmla="*/ 1039741 w 1628378"/>
              <a:gd name="connsiteY8" fmla="*/ 154643 h 198000"/>
              <a:gd name="connsiteX9" fmla="*/ 983403 w 1628378"/>
              <a:gd name="connsiteY9" fmla="*/ 169004 h 198000"/>
              <a:gd name="connsiteX10" fmla="*/ 576064 w 1628378"/>
              <a:gd name="connsiteY10" fmla="*/ 198000 h 198000"/>
              <a:gd name="connsiteX11" fmla="*/ 0 w 1628378"/>
              <a:gd name="connsiteY11" fmla="*/ 99000 h 198000"/>
              <a:gd name="connsiteX12" fmla="*/ 576064 w 1628378"/>
              <a:gd name="connsiteY12" fmla="*/ 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8378" h="198000">
                <a:moveTo>
                  <a:pt x="576064" y="0"/>
                </a:moveTo>
                <a:cubicBezTo>
                  <a:pt x="735140" y="0"/>
                  <a:pt x="879156" y="11081"/>
                  <a:pt x="983403" y="28997"/>
                </a:cubicBezTo>
                <a:lnTo>
                  <a:pt x="1039741" y="43357"/>
                </a:lnTo>
                <a:lnTo>
                  <a:pt x="1071636" y="28997"/>
                </a:lnTo>
                <a:cubicBezTo>
                  <a:pt x="1130654" y="11081"/>
                  <a:pt x="1212187" y="0"/>
                  <a:pt x="1302246" y="0"/>
                </a:cubicBezTo>
                <a:cubicBezTo>
                  <a:pt x="1482364" y="0"/>
                  <a:pt x="1628378" y="44324"/>
                  <a:pt x="1628378" y="99000"/>
                </a:cubicBezTo>
                <a:cubicBezTo>
                  <a:pt x="1628378" y="153676"/>
                  <a:pt x="1482364" y="198000"/>
                  <a:pt x="1302246" y="198000"/>
                </a:cubicBezTo>
                <a:cubicBezTo>
                  <a:pt x="1212187" y="198000"/>
                  <a:pt x="1130654" y="186919"/>
                  <a:pt x="1071636" y="169004"/>
                </a:cubicBezTo>
                <a:lnTo>
                  <a:pt x="1039741" y="154643"/>
                </a:lnTo>
                <a:lnTo>
                  <a:pt x="983403" y="169004"/>
                </a:lnTo>
                <a:cubicBezTo>
                  <a:pt x="879156" y="186919"/>
                  <a:pt x="735140" y="198000"/>
                  <a:pt x="576064" y="198000"/>
                </a:cubicBezTo>
                <a:cubicBezTo>
                  <a:pt x="257913" y="198000"/>
                  <a:pt x="0" y="153676"/>
                  <a:pt x="0" y="99000"/>
                </a:cubicBezTo>
                <a:cubicBezTo>
                  <a:pt x="0" y="44324"/>
                  <a:pt x="257913" y="0"/>
                  <a:pt x="576064" y="0"/>
                </a:cubicBezTo>
                <a:close/>
              </a:path>
            </a:pathLst>
          </a:custGeom>
          <a:solidFill>
            <a:schemeClr val="tx2"/>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grpSp>
        <p:nvGrpSpPr>
          <p:cNvPr id="543" name="Group 542">
            <a:extLst>
              <a:ext uri="{FF2B5EF4-FFF2-40B4-BE49-F238E27FC236}">
                <a16:creationId xmlns:a16="http://schemas.microsoft.com/office/drawing/2014/main" id="{88FF9282-10FB-C8C4-36EC-2DBCCC9F81BF}"/>
              </a:ext>
            </a:extLst>
          </p:cNvPr>
          <p:cNvGrpSpPr/>
          <p:nvPr/>
        </p:nvGrpSpPr>
        <p:grpSpPr>
          <a:xfrm>
            <a:off x="10321925" y="5087208"/>
            <a:ext cx="133350" cy="945385"/>
            <a:chOff x="8580276" y="5445224"/>
            <a:chExt cx="99852" cy="707901"/>
          </a:xfrm>
        </p:grpSpPr>
        <p:sp>
          <p:nvSpPr>
            <p:cNvPr id="544" name="Freeform 543">
              <a:extLst>
                <a:ext uri="{FF2B5EF4-FFF2-40B4-BE49-F238E27FC236}">
                  <a16:creationId xmlns:a16="http://schemas.microsoft.com/office/drawing/2014/main" id="{804C0D3D-D8B4-466C-E5C3-B86C5C3DDBAB}"/>
                </a:ext>
              </a:extLst>
            </p:cNvPr>
            <p:cNvSpPr/>
            <p:nvPr/>
          </p:nvSpPr>
          <p:spPr>
            <a:xfrm>
              <a:off x="8580276" y="5445224"/>
              <a:ext cx="99852" cy="707901"/>
            </a:xfrm>
            <a:custGeom>
              <a:avLst/>
              <a:gdLst>
                <a:gd name="connsiteX0" fmla="*/ 0 w 99852"/>
                <a:gd name="connsiteY0" fmla="*/ 457367 h 707901"/>
                <a:gd name="connsiteX1" fmla="*/ 14645 w 99852"/>
                <a:gd name="connsiteY1" fmla="*/ 280273 h 707901"/>
                <a:gd name="connsiteX2" fmla="*/ 21873 w 99852"/>
                <a:gd name="connsiteY2" fmla="*/ 255761 h 707901"/>
                <a:gd name="connsiteX3" fmla="*/ 14645 w 99852"/>
                <a:gd name="connsiteY3" fmla="*/ 241889 h 707901"/>
                <a:gd name="connsiteX4" fmla="*/ 0 w 99852"/>
                <a:gd name="connsiteY4" fmla="*/ 141656 h 707901"/>
                <a:gd name="connsiteX5" fmla="*/ 49926 w 99852"/>
                <a:gd name="connsiteY5" fmla="*/ 0 h 707901"/>
                <a:gd name="connsiteX6" fmla="*/ 99853 w 99852"/>
                <a:gd name="connsiteY6" fmla="*/ 141751 h 707901"/>
                <a:gd name="connsiteX7" fmla="*/ 85208 w 99852"/>
                <a:gd name="connsiteY7" fmla="*/ 241984 h 707901"/>
                <a:gd name="connsiteX8" fmla="*/ 77980 w 99852"/>
                <a:gd name="connsiteY8" fmla="*/ 255856 h 707901"/>
                <a:gd name="connsiteX9" fmla="*/ 85208 w 99852"/>
                <a:gd name="connsiteY9" fmla="*/ 280368 h 707901"/>
                <a:gd name="connsiteX10" fmla="*/ 99853 w 99852"/>
                <a:gd name="connsiteY10" fmla="*/ 457462 h 707901"/>
                <a:gd name="connsiteX11" fmla="*/ 49926 w 99852"/>
                <a:gd name="connsiteY11" fmla="*/ 707902 h 707901"/>
                <a:gd name="connsiteX12" fmla="*/ 0 w 99852"/>
                <a:gd name="connsiteY12" fmla="*/ 457367 h 70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852" h="707901">
                  <a:moveTo>
                    <a:pt x="0" y="457367"/>
                  </a:moveTo>
                  <a:cubicBezTo>
                    <a:pt x="0" y="388201"/>
                    <a:pt x="5611" y="325591"/>
                    <a:pt x="14645" y="280273"/>
                  </a:cubicBezTo>
                  <a:lnTo>
                    <a:pt x="21873" y="255761"/>
                  </a:lnTo>
                  <a:lnTo>
                    <a:pt x="14645" y="241889"/>
                  </a:lnTo>
                  <a:cubicBezTo>
                    <a:pt x="5611" y="216237"/>
                    <a:pt x="0" y="180800"/>
                    <a:pt x="0" y="141656"/>
                  </a:cubicBezTo>
                  <a:cubicBezTo>
                    <a:pt x="0" y="63465"/>
                    <a:pt x="22348" y="0"/>
                    <a:pt x="49926" y="0"/>
                  </a:cubicBezTo>
                  <a:cubicBezTo>
                    <a:pt x="77505" y="0"/>
                    <a:pt x="99853" y="63465"/>
                    <a:pt x="99853" y="141751"/>
                  </a:cubicBezTo>
                  <a:cubicBezTo>
                    <a:pt x="99853" y="180895"/>
                    <a:pt x="94242" y="216332"/>
                    <a:pt x="85208" y="241984"/>
                  </a:cubicBezTo>
                  <a:lnTo>
                    <a:pt x="77980" y="255856"/>
                  </a:lnTo>
                  <a:lnTo>
                    <a:pt x="85208" y="280368"/>
                  </a:lnTo>
                  <a:cubicBezTo>
                    <a:pt x="94242" y="325686"/>
                    <a:pt x="99853" y="388296"/>
                    <a:pt x="99853" y="457462"/>
                  </a:cubicBezTo>
                  <a:cubicBezTo>
                    <a:pt x="99853" y="595793"/>
                    <a:pt x="77505" y="707902"/>
                    <a:pt x="49926" y="707902"/>
                  </a:cubicBezTo>
                  <a:cubicBezTo>
                    <a:pt x="22348" y="707902"/>
                    <a:pt x="0" y="595698"/>
                    <a:pt x="0" y="457367"/>
                  </a:cubicBezTo>
                  <a:close/>
                </a:path>
              </a:pathLst>
            </a:custGeom>
            <a:solidFill>
              <a:schemeClr val="tx2"/>
            </a:solidFill>
            <a:ln w="9502" cap="flat">
              <a:noFill/>
              <a:prstDash val="solid"/>
              <a:miter/>
            </a:ln>
          </p:spPr>
          <p:txBody>
            <a:bodyPr rtlCol="0" anchor="ctr"/>
            <a:lstStyle/>
            <a:p>
              <a:endParaRPr lang="en-GB" dirty="0"/>
            </a:p>
          </p:txBody>
        </p:sp>
        <p:sp>
          <p:nvSpPr>
            <p:cNvPr id="545" name="Freeform 544">
              <a:extLst>
                <a:ext uri="{FF2B5EF4-FFF2-40B4-BE49-F238E27FC236}">
                  <a16:creationId xmlns:a16="http://schemas.microsoft.com/office/drawing/2014/main" id="{3C0B38E2-B430-ABCA-5E91-D22F101404B4}"/>
                </a:ext>
              </a:extLst>
            </p:cNvPr>
            <p:cNvSpPr/>
            <p:nvPr/>
          </p:nvSpPr>
          <p:spPr>
            <a:xfrm>
              <a:off x="8580323" y="5445224"/>
              <a:ext cx="99758" cy="558169"/>
            </a:xfrm>
            <a:custGeom>
              <a:avLst/>
              <a:gdLst>
                <a:gd name="connsiteX0" fmla="*/ 0 w 99758"/>
                <a:gd name="connsiteY0" fmla="*/ 457367 h 558169"/>
                <a:gd name="connsiteX1" fmla="*/ 4184 w 99758"/>
                <a:gd name="connsiteY1" fmla="*/ 558170 h 558169"/>
                <a:gd name="connsiteX2" fmla="*/ 95574 w 99758"/>
                <a:gd name="connsiteY2" fmla="*/ 558170 h 558169"/>
                <a:gd name="connsiteX3" fmla="*/ 99758 w 99758"/>
                <a:gd name="connsiteY3" fmla="*/ 457367 h 558169"/>
                <a:gd name="connsiteX4" fmla="*/ 85113 w 99758"/>
                <a:gd name="connsiteY4" fmla="*/ 280273 h 558169"/>
                <a:gd name="connsiteX5" fmla="*/ 77885 w 99758"/>
                <a:gd name="connsiteY5" fmla="*/ 255761 h 558169"/>
                <a:gd name="connsiteX6" fmla="*/ 85113 w 99758"/>
                <a:gd name="connsiteY6" fmla="*/ 241889 h 558169"/>
                <a:gd name="connsiteX7" fmla="*/ 99758 w 99758"/>
                <a:gd name="connsiteY7" fmla="*/ 141656 h 558169"/>
                <a:gd name="connsiteX8" fmla="*/ 49926 w 99758"/>
                <a:gd name="connsiteY8" fmla="*/ 0 h 558169"/>
                <a:gd name="connsiteX9" fmla="*/ 0 w 99758"/>
                <a:gd name="connsiteY9" fmla="*/ 141751 h 558169"/>
                <a:gd name="connsiteX10" fmla="*/ 14645 w 99758"/>
                <a:gd name="connsiteY10" fmla="*/ 241984 h 558169"/>
                <a:gd name="connsiteX11" fmla="*/ 21873 w 99758"/>
                <a:gd name="connsiteY11" fmla="*/ 255856 h 558169"/>
                <a:gd name="connsiteX12" fmla="*/ 14645 w 99758"/>
                <a:gd name="connsiteY12" fmla="*/ 280368 h 558169"/>
                <a:gd name="connsiteX13" fmla="*/ 0 w 99758"/>
                <a:gd name="connsiteY13" fmla="*/ 457462 h 55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758" h="558169">
                  <a:moveTo>
                    <a:pt x="0" y="457367"/>
                  </a:moveTo>
                  <a:cubicBezTo>
                    <a:pt x="0" y="493185"/>
                    <a:pt x="1522" y="527292"/>
                    <a:pt x="4184" y="558170"/>
                  </a:cubicBezTo>
                  <a:lnTo>
                    <a:pt x="95574" y="558170"/>
                  </a:lnTo>
                  <a:cubicBezTo>
                    <a:pt x="98236" y="527292"/>
                    <a:pt x="99758" y="493280"/>
                    <a:pt x="99758" y="457367"/>
                  </a:cubicBezTo>
                  <a:cubicBezTo>
                    <a:pt x="99758" y="388201"/>
                    <a:pt x="94147" y="325591"/>
                    <a:pt x="85113" y="280273"/>
                  </a:cubicBezTo>
                  <a:lnTo>
                    <a:pt x="77885" y="255761"/>
                  </a:lnTo>
                  <a:lnTo>
                    <a:pt x="85113" y="241889"/>
                  </a:lnTo>
                  <a:cubicBezTo>
                    <a:pt x="94147" y="216237"/>
                    <a:pt x="99758" y="180800"/>
                    <a:pt x="99758" y="141656"/>
                  </a:cubicBezTo>
                  <a:cubicBezTo>
                    <a:pt x="99853" y="63465"/>
                    <a:pt x="77505" y="0"/>
                    <a:pt x="49926" y="0"/>
                  </a:cubicBezTo>
                  <a:cubicBezTo>
                    <a:pt x="22348" y="0"/>
                    <a:pt x="0" y="63465"/>
                    <a:pt x="0" y="141751"/>
                  </a:cubicBezTo>
                  <a:cubicBezTo>
                    <a:pt x="0" y="180895"/>
                    <a:pt x="5611" y="216332"/>
                    <a:pt x="14645" y="241984"/>
                  </a:cubicBezTo>
                  <a:lnTo>
                    <a:pt x="21873" y="255856"/>
                  </a:lnTo>
                  <a:lnTo>
                    <a:pt x="14645" y="280368"/>
                  </a:lnTo>
                  <a:cubicBezTo>
                    <a:pt x="5611" y="325686"/>
                    <a:pt x="0" y="388296"/>
                    <a:pt x="0" y="457462"/>
                  </a:cubicBezTo>
                  <a:close/>
                </a:path>
              </a:pathLst>
            </a:custGeom>
            <a:solidFill>
              <a:schemeClr val="accent5">
                <a:lumMod val="50000"/>
              </a:schemeClr>
            </a:solidFill>
            <a:ln w="9502" cap="flat">
              <a:noFill/>
              <a:prstDash val="solid"/>
              <a:miter/>
            </a:ln>
          </p:spPr>
          <p:txBody>
            <a:bodyPr rtlCol="0" anchor="ctr"/>
            <a:lstStyle/>
            <a:p>
              <a:endParaRPr lang="en-GB" dirty="0"/>
            </a:p>
          </p:txBody>
        </p:sp>
        <p:sp>
          <p:nvSpPr>
            <p:cNvPr id="546" name="Freeform 545">
              <a:extLst>
                <a:ext uri="{FF2B5EF4-FFF2-40B4-BE49-F238E27FC236}">
                  <a16:creationId xmlns:a16="http://schemas.microsoft.com/office/drawing/2014/main" id="{5A8944AF-0624-4F9D-3D82-01A52ABC8362}"/>
                </a:ext>
              </a:extLst>
            </p:cNvPr>
            <p:cNvSpPr/>
            <p:nvPr/>
          </p:nvSpPr>
          <p:spPr>
            <a:xfrm>
              <a:off x="8580276" y="5445224"/>
              <a:ext cx="99852" cy="707901"/>
            </a:xfrm>
            <a:custGeom>
              <a:avLst/>
              <a:gdLst>
                <a:gd name="connsiteX0" fmla="*/ 0 w 99852"/>
                <a:gd name="connsiteY0" fmla="*/ 457367 h 707901"/>
                <a:gd name="connsiteX1" fmla="*/ 14645 w 99852"/>
                <a:gd name="connsiteY1" fmla="*/ 280273 h 707901"/>
                <a:gd name="connsiteX2" fmla="*/ 21873 w 99852"/>
                <a:gd name="connsiteY2" fmla="*/ 255761 h 707901"/>
                <a:gd name="connsiteX3" fmla="*/ 14645 w 99852"/>
                <a:gd name="connsiteY3" fmla="*/ 241889 h 707901"/>
                <a:gd name="connsiteX4" fmla="*/ 0 w 99852"/>
                <a:gd name="connsiteY4" fmla="*/ 141656 h 707901"/>
                <a:gd name="connsiteX5" fmla="*/ 49926 w 99852"/>
                <a:gd name="connsiteY5" fmla="*/ 0 h 707901"/>
                <a:gd name="connsiteX6" fmla="*/ 99853 w 99852"/>
                <a:gd name="connsiteY6" fmla="*/ 141751 h 707901"/>
                <a:gd name="connsiteX7" fmla="*/ 85208 w 99852"/>
                <a:gd name="connsiteY7" fmla="*/ 241984 h 707901"/>
                <a:gd name="connsiteX8" fmla="*/ 77980 w 99852"/>
                <a:gd name="connsiteY8" fmla="*/ 255856 h 707901"/>
                <a:gd name="connsiteX9" fmla="*/ 85208 w 99852"/>
                <a:gd name="connsiteY9" fmla="*/ 280368 h 707901"/>
                <a:gd name="connsiteX10" fmla="*/ 99853 w 99852"/>
                <a:gd name="connsiteY10" fmla="*/ 457462 h 707901"/>
                <a:gd name="connsiteX11" fmla="*/ 49926 w 99852"/>
                <a:gd name="connsiteY11" fmla="*/ 707902 h 707901"/>
                <a:gd name="connsiteX12" fmla="*/ 0 w 99852"/>
                <a:gd name="connsiteY12" fmla="*/ 457367 h 70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852" h="707901">
                  <a:moveTo>
                    <a:pt x="0" y="457367"/>
                  </a:moveTo>
                  <a:cubicBezTo>
                    <a:pt x="0" y="388201"/>
                    <a:pt x="5611" y="325591"/>
                    <a:pt x="14645" y="280273"/>
                  </a:cubicBezTo>
                  <a:lnTo>
                    <a:pt x="21873" y="255761"/>
                  </a:lnTo>
                  <a:lnTo>
                    <a:pt x="14645" y="241889"/>
                  </a:lnTo>
                  <a:cubicBezTo>
                    <a:pt x="5611" y="216237"/>
                    <a:pt x="0" y="180800"/>
                    <a:pt x="0" y="141656"/>
                  </a:cubicBezTo>
                  <a:cubicBezTo>
                    <a:pt x="0" y="63465"/>
                    <a:pt x="22348" y="0"/>
                    <a:pt x="49926" y="0"/>
                  </a:cubicBezTo>
                  <a:cubicBezTo>
                    <a:pt x="77505" y="0"/>
                    <a:pt x="99853" y="63465"/>
                    <a:pt x="99853" y="141751"/>
                  </a:cubicBezTo>
                  <a:cubicBezTo>
                    <a:pt x="99853" y="180895"/>
                    <a:pt x="94242" y="216332"/>
                    <a:pt x="85208" y="241984"/>
                  </a:cubicBezTo>
                  <a:lnTo>
                    <a:pt x="77980" y="255856"/>
                  </a:lnTo>
                  <a:lnTo>
                    <a:pt x="85208" y="280368"/>
                  </a:lnTo>
                  <a:cubicBezTo>
                    <a:pt x="94242" y="325686"/>
                    <a:pt x="99853" y="388296"/>
                    <a:pt x="99853" y="457462"/>
                  </a:cubicBezTo>
                  <a:cubicBezTo>
                    <a:pt x="99853" y="595793"/>
                    <a:pt x="77505" y="707902"/>
                    <a:pt x="49926" y="707902"/>
                  </a:cubicBezTo>
                  <a:cubicBezTo>
                    <a:pt x="22348" y="707902"/>
                    <a:pt x="0" y="595698"/>
                    <a:pt x="0" y="457367"/>
                  </a:cubicBezTo>
                  <a:close/>
                </a:path>
              </a:pathLst>
            </a:custGeom>
            <a:noFill/>
            <a:ln w="4751" cap="flat">
              <a:solidFill>
                <a:srgbClr val="000000"/>
              </a:solidFill>
              <a:prstDash val="solid"/>
              <a:round/>
            </a:ln>
          </p:spPr>
          <p:txBody>
            <a:bodyPr rtlCol="0" anchor="ctr"/>
            <a:lstStyle/>
            <a:p>
              <a:endParaRPr lang="en-GB" dirty="0"/>
            </a:p>
          </p:txBody>
        </p:sp>
      </p:grpSp>
      <p:grpSp>
        <p:nvGrpSpPr>
          <p:cNvPr id="551" name="Group 550">
            <a:extLst>
              <a:ext uri="{FF2B5EF4-FFF2-40B4-BE49-F238E27FC236}">
                <a16:creationId xmlns:a16="http://schemas.microsoft.com/office/drawing/2014/main" id="{0A8ADA8A-C947-3945-79C1-A755574FD015}"/>
              </a:ext>
            </a:extLst>
          </p:cNvPr>
          <p:cNvGrpSpPr/>
          <p:nvPr/>
        </p:nvGrpSpPr>
        <p:grpSpPr>
          <a:xfrm>
            <a:off x="10593386" y="5120743"/>
            <a:ext cx="141289" cy="1001669"/>
            <a:chOff x="8580276" y="5445223"/>
            <a:chExt cx="99852" cy="707902"/>
          </a:xfrm>
        </p:grpSpPr>
        <p:sp>
          <p:nvSpPr>
            <p:cNvPr id="552" name="Freeform 551">
              <a:extLst>
                <a:ext uri="{FF2B5EF4-FFF2-40B4-BE49-F238E27FC236}">
                  <a16:creationId xmlns:a16="http://schemas.microsoft.com/office/drawing/2014/main" id="{6A9A9876-BB39-99EC-0A36-CD5BFAEF655E}"/>
                </a:ext>
              </a:extLst>
            </p:cNvPr>
            <p:cNvSpPr/>
            <p:nvPr/>
          </p:nvSpPr>
          <p:spPr>
            <a:xfrm>
              <a:off x="8580276" y="5445224"/>
              <a:ext cx="99852" cy="707901"/>
            </a:xfrm>
            <a:custGeom>
              <a:avLst/>
              <a:gdLst>
                <a:gd name="connsiteX0" fmla="*/ 0 w 99852"/>
                <a:gd name="connsiteY0" fmla="*/ 457367 h 707901"/>
                <a:gd name="connsiteX1" fmla="*/ 14645 w 99852"/>
                <a:gd name="connsiteY1" fmla="*/ 280273 h 707901"/>
                <a:gd name="connsiteX2" fmla="*/ 21873 w 99852"/>
                <a:gd name="connsiteY2" fmla="*/ 255761 h 707901"/>
                <a:gd name="connsiteX3" fmla="*/ 14645 w 99852"/>
                <a:gd name="connsiteY3" fmla="*/ 241889 h 707901"/>
                <a:gd name="connsiteX4" fmla="*/ 0 w 99852"/>
                <a:gd name="connsiteY4" fmla="*/ 141656 h 707901"/>
                <a:gd name="connsiteX5" fmla="*/ 49926 w 99852"/>
                <a:gd name="connsiteY5" fmla="*/ 0 h 707901"/>
                <a:gd name="connsiteX6" fmla="*/ 99853 w 99852"/>
                <a:gd name="connsiteY6" fmla="*/ 141751 h 707901"/>
                <a:gd name="connsiteX7" fmla="*/ 85208 w 99852"/>
                <a:gd name="connsiteY7" fmla="*/ 241984 h 707901"/>
                <a:gd name="connsiteX8" fmla="*/ 77980 w 99852"/>
                <a:gd name="connsiteY8" fmla="*/ 255856 h 707901"/>
                <a:gd name="connsiteX9" fmla="*/ 85208 w 99852"/>
                <a:gd name="connsiteY9" fmla="*/ 280368 h 707901"/>
                <a:gd name="connsiteX10" fmla="*/ 99853 w 99852"/>
                <a:gd name="connsiteY10" fmla="*/ 457462 h 707901"/>
                <a:gd name="connsiteX11" fmla="*/ 49926 w 99852"/>
                <a:gd name="connsiteY11" fmla="*/ 707902 h 707901"/>
                <a:gd name="connsiteX12" fmla="*/ 0 w 99852"/>
                <a:gd name="connsiteY12" fmla="*/ 457367 h 70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852" h="707901">
                  <a:moveTo>
                    <a:pt x="0" y="457367"/>
                  </a:moveTo>
                  <a:cubicBezTo>
                    <a:pt x="0" y="388201"/>
                    <a:pt x="5611" y="325591"/>
                    <a:pt x="14645" y="280273"/>
                  </a:cubicBezTo>
                  <a:lnTo>
                    <a:pt x="21873" y="255761"/>
                  </a:lnTo>
                  <a:lnTo>
                    <a:pt x="14645" y="241889"/>
                  </a:lnTo>
                  <a:cubicBezTo>
                    <a:pt x="5611" y="216237"/>
                    <a:pt x="0" y="180800"/>
                    <a:pt x="0" y="141656"/>
                  </a:cubicBezTo>
                  <a:cubicBezTo>
                    <a:pt x="0" y="63465"/>
                    <a:pt x="22348" y="0"/>
                    <a:pt x="49926" y="0"/>
                  </a:cubicBezTo>
                  <a:cubicBezTo>
                    <a:pt x="77505" y="0"/>
                    <a:pt x="99853" y="63465"/>
                    <a:pt x="99853" y="141751"/>
                  </a:cubicBezTo>
                  <a:cubicBezTo>
                    <a:pt x="99853" y="180895"/>
                    <a:pt x="94242" y="216332"/>
                    <a:pt x="85208" y="241984"/>
                  </a:cubicBezTo>
                  <a:lnTo>
                    <a:pt x="77980" y="255856"/>
                  </a:lnTo>
                  <a:lnTo>
                    <a:pt x="85208" y="280368"/>
                  </a:lnTo>
                  <a:cubicBezTo>
                    <a:pt x="94242" y="325686"/>
                    <a:pt x="99853" y="388296"/>
                    <a:pt x="99853" y="457462"/>
                  </a:cubicBezTo>
                  <a:cubicBezTo>
                    <a:pt x="99853" y="595793"/>
                    <a:pt x="77505" y="707902"/>
                    <a:pt x="49926" y="707902"/>
                  </a:cubicBezTo>
                  <a:cubicBezTo>
                    <a:pt x="22348" y="707902"/>
                    <a:pt x="0" y="595698"/>
                    <a:pt x="0" y="457367"/>
                  </a:cubicBezTo>
                  <a:close/>
                </a:path>
              </a:pathLst>
            </a:custGeom>
            <a:solidFill>
              <a:schemeClr val="accent5">
                <a:lumMod val="50000"/>
              </a:schemeClr>
            </a:solidFill>
            <a:ln w="9502" cap="flat">
              <a:noFill/>
              <a:prstDash val="solid"/>
              <a:miter/>
            </a:ln>
          </p:spPr>
          <p:txBody>
            <a:bodyPr rtlCol="0" anchor="ctr"/>
            <a:lstStyle/>
            <a:p>
              <a:endParaRPr lang="en-GB" dirty="0"/>
            </a:p>
          </p:txBody>
        </p:sp>
        <p:sp>
          <p:nvSpPr>
            <p:cNvPr id="553" name="Freeform 552">
              <a:extLst>
                <a:ext uri="{FF2B5EF4-FFF2-40B4-BE49-F238E27FC236}">
                  <a16:creationId xmlns:a16="http://schemas.microsoft.com/office/drawing/2014/main" id="{59192ABC-F8A5-BB71-2D59-ED6308509657}"/>
                </a:ext>
              </a:extLst>
            </p:cNvPr>
            <p:cNvSpPr/>
            <p:nvPr/>
          </p:nvSpPr>
          <p:spPr>
            <a:xfrm>
              <a:off x="8580328" y="5445223"/>
              <a:ext cx="99758" cy="558169"/>
            </a:xfrm>
            <a:custGeom>
              <a:avLst/>
              <a:gdLst>
                <a:gd name="connsiteX0" fmla="*/ 0 w 99758"/>
                <a:gd name="connsiteY0" fmla="*/ 457367 h 558169"/>
                <a:gd name="connsiteX1" fmla="*/ 4184 w 99758"/>
                <a:gd name="connsiteY1" fmla="*/ 558170 h 558169"/>
                <a:gd name="connsiteX2" fmla="*/ 95574 w 99758"/>
                <a:gd name="connsiteY2" fmla="*/ 558170 h 558169"/>
                <a:gd name="connsiteX3" fmla="*/ 99758 w 99758"/>
                <a:gd name="connsiteY3" fmla="*/ 457367 h 558169"/>
                <a:gd name="connsiteX4" fmla="*/ 85113 w 99758"/>
                <a:gd name="connsiteY4" fmla="*/ 280273 h 558169"/>
                <a:gd name="connsiteX5" fmla="*/ 77885 w 99758"/>
                <a:gd name="connsiteY5" fmla="*/ 255761 h 558169"/>
                <a:gd name="connsiteX6" fmla="*/ 85113 w 99758"/>
                <a:gd name="connsiteY6" fmla="*/ 241889 h 558169"/>
                <a:gd name="connsiteX7" fmla="*/ 99758 w 99758"/>
                <a:gd name="connsiteY7" fmla="*/ 141656 h 558169"/>
                <a:gd name="connsiteX8" fmla="*/ 49926 w 99758"/>
                <a:gd name="connsiteY8" fmla="*/ 0 h 558169"/>
                <a:gd name="connsiteX9" fmla="*/ 0 w 99758"/>
                <a:gd name="connsiteY9" fmla="*/ 141751 h 558169"/>
                <a:gd name="connsiteX10" fmla="*/ 14645 w 99758"/>
                <a:gd name="connsiteY10" fmla="*/ 241984 h 558169"/>
                <a:gd name="connsiteX11" fmla="*/ 21873 w 99758"/>
                <a:gd name="connsiteY11" fmla="*/ 255856 h 558169"/>
                <a:gd name="connsiteX12" fmla="*/ 14645 w 99758"/>
                <a:gd name="connsiteY12" fmla="*/ 280368 h 558169"/>
                <a:gd name="connsiteX13" fmla="*/ 0 w 99758"/>
                <a:gd name="connsiteY13" fmla="*/ 457462 h 55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758" h="558169">
                  <a:moveTo>
                    <a:pt x="0" y="457367"/>
                  </a:moveTo>
                  <a:cubicBezTo>
                    <a:pt x="0" y="493185"/>
                    <a:pt x="1522" y="527292"/>
                    <a:pt x="4184" y="558170"/>
                  </a:cubicBezTo>
                  <a:lnTo>
                    <a:pt x="95574" y="558170"/>
                  </a:lnTo>
                  <a:cubicBezTo>
                    <a:pt x="98236" y="527292"/>
                    <a:pt x="99758" y="493280"/>
                    <a:pt x="99758" y="457367"/>
                  </a:cubicBezTo>
                  <a:cubicBezTo>
                    <a:pt x="99758" y="388201"/>
                    <a:pt x="94147" y="325591"/>
                    <a:pt x="85113" y="280273"/>
                  </a:cubicBezTo>
                  <a:lnTo>
                    <a:pt x="77885" y="255761"/>
                  </a:lnTo>
                  <a:lnTo>
                    <a:pt x="85113" y="241889"/>
                  </a:lnTo>
                  <a:cubicBezTo>
                    <a:pt x="94147" y="216237"/>
                    <a:pt x="99758" y="180800"/>
                    <a:pt x="99758" y="141656"/>
                  </a:cubicBezTo>
                  <a:cubicBezTo>
                    <a:pt x="99853" y="63465"/>
                    <a:pt x="77505" y="0"/>
                    <a:pt x="49926" y="0"/>
                  </a:cubicBezTo>
                  <a:cubicBezTo>
                    <a:pt x="22348" y="0"/>
                    <a:pt x="0" y="63465"/>
                    <a:pt x="0" y="141751"/>
                  </a:cubicBezTo>
                  <a:cubicBezTo>
                    <a:pt x="0" y="180895"/>
                    <a:pt x="5611" y="216332"/>
                    <a:pt x="14645" y="241984"/>
                  </a:cubicBezTo>
                  <a:lnTo>
                    <a:pt x="21873" y="255856"/>
                  </a:lnTo>
                  <a:lnTo>
                    <a:pt x="14645" y="280368"/>
                  </a:lnTo>
                  <a:cubicBezTo>
                    <a:pt x="5611" y="325686"/>
                    <a:pt x="0" y="388296"/>
                    <a:pt x="0" y="457462"/>
                  </a:cubicBezTo>
                  <a:close/>
                </a:path>
              </a:pathLst>
            </a:custGeom>
            <a:solidFill>
              <a:schemeClr val="tx2"/>
            </a:solidFill>
            <a:ln w="9502" cap="flat">
              <a:noFill/>
              <a:prstDash val="solid"/>
              <a:miter/>
            </a:ln>
          </p:spPr>
          <p:txBody>
            <a:bodyPr rtlCol="0" anchor="ctr"/>
            <a:lstStyle/>
            <a:p>
              <a:endParaRPr lang="en-GB" dirty="0"/>
            </a:p>
          </p:txBody>
        </p:sp>
        <p:sp>
          <p:nvSpPr>
            <p:cNvPr id="554" name="Freeform 553">
              <a:extLst>
                <a:ext uri="{FF2B5EF4-FFF2-40B4-BE49-F238E27FC236}">
                  <a16:creationId xmlns:a16="http://schemas.microsoft.com/office/drawing/2014/main" id="{DC7896C4-5162-D8AE-E38C-C1CD51375163}"/>
                </a:ext>
              </a:extLst>
            </p:cNvPr>
            <p:cNvSpPr/>
            <p:nvPr/>
          </p:nvSpPr>
          <p:spPr>
            <a:xfrm>
              <a:off x="8580276" y="5445224"/>
              <a:ext cx="99852" cy="707901"/>
            </a:xfrm>
            <a:custGeom>
              <a:avLst/>
              <a:gdLst>
                <a:gd name="connsiteX0" fmla="*/ 0 w 99852"/>
                <a:gd name="connsiteY0" fmla="*/ 457367 h 707901"/>
                <a:gd name="connsiteX1" fmla="*/ 14645 w 99852"/>
                <a:gd name="connsiteY1" fmla="*/ 280273 h 707901"/>
                <a:gd name="connsiteX2" fmla="*/ 21873 w 99852"/>
                <a:gd name="connsiteY2" fmla="*/ 255761 h 707901"/>
                <a:gd name="connsiteX3" fmla="*/ 14645 w 99852"/>
                <a:gd name="connsiteY3" fmla="*/ 241889 h 707901"/>
                <a:gd name="connsiteX4" fmla="*/ 0 w 99852"/>
                <a:gd name="connsiteY4" fmla="*/ 141656 h 707901"/>
                <a:gd name="connsiteX5" fmla="*/ 49926 w 99852"/>
                <a:gd name="connsiteY5" fmla="*/ 0 h 707901"/>
                <a:gd name="connsiteX6" fmla="*/ 99853 w 99852"/>
                <a:gd name="connsiteY6" fmla="*/ 141751 h 707901"/>
                <a:gd name="connsiteX7" fmla="*/ 85208 w 99852"/>
                <a:gd name="connsiteY7" fmla="*/ 241984 h 707901"/>
                <a:gd name="connsiteX8" fmla="*/ 77980 w 99852"/>
                <a:gd name="connsiteY8" fmla="*/ 255856 h 707901"/>
                <a:gd name="connsiteX9" fmla="*/ 85208 w 99852"/>
                <a:gd name="connsiteY9" fmla="*/ 280368 h 707901"/>
                <a:gd name="connsiteX10" fmla="*/ 99853 w 99852"/>
                <a:gd name="connsiteY10" fmla="*/ 457462 h 707901"/>
                <a:gd name="connsiteX11" fmla="*/ 49926 w 99852"/>
                <a:gd name="connsiteY11" fmla="*/ 707902 h 707901"/>
                <a:gd name="connsiteX12" fmla="*/ 0 w 99852"/>
                <a:gd name="connsiteY12" fmla="*/ 457367 h 70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852" h="707901">
                  <a:moveTo>
                    <a:pt x="0" y="457367"/>
                  </a:moveTo>
                  <a:cubicBezTo>
                    <a:pt x="0" y="388201"/>
                    <a:pt x="5611" y="325591"/>
                    <a:pt x="14645" y="280273"/>
                  </a:cubicBezTo>
                  <a:lnTo>
                    <a:pt x="21873" y="255761"/>
                  </a:lnTo>
                  <a:lnTo>
                    <a:pt x="14645" y="241889"/>
                  </a:lnTo>
                  <a:cubicBezTo>
                    <a:pt x="5611" y="216237"/>
                    <a:pt x="0" y="180800"/>
                    <a:pt x="0" y="141656"/>
                  </a:cubicBezTo>
                  <a:cubicBezTo>
                    <a:pt x="0" y="63465"/>
                    <a:pt x="22348" y="0"/>
                    <a:pt x="49926" y="0"/>
                  </a:cubicBezTo>
                  <a:cubicBezTo>
                    <a:pt x="77505" y="0"/>
                    <a:pt x="99853" y="63465"/>
                    <a:pt x="99853" y="141751"/>
                  </a:cubicBezTo>
                  <a:cubicBezTo>
                    <a:pt x="99853" y="180895"/>
                    <a:pt x="94242" y="216332"/>
                    <a:pt x="85208" y="241984"/>
                  </a:cubicBezTo>
                  <a:lnTo>
                    <a:pt x="77980" y="255856"/>
                  </a:lnTo>
                  <a:lnTo>
                    <a:pt x="85208" y="280368"/>
                  </a:lnTo>
                  <a:cubicBezTo>
                    <a:pt x="94242" y="325686"/>
                    <a:pt x="99853" y="388296"/>
                    <a:pt x="99853" y="457462"/>
                  </a:cubicBezTo>
                  <a:cubicBezTo>
                    <a:pt x="99853" y="595793"/>
                    <a:pt x="77505" y="707902"/>
                    <a:pt x="49926" y="707902"/>
                  </a:cubicBezTo>
                  <a:cubicBezTo>
                    <a:pt x="22348" y="707902"/>
                    <a:pt x="0" y="595698"/>
                    <a:pt x="0" y="457367"/>
                  </a:cubicBezTo>
                  <a:close/>
                </a:path>
              </a:pathLst>
            </a:custGeom>
            <a:noFill/>
            <a:ln w="4751" cap="flat">
              <a:solidFill>
                <a:srgbClr val="000000"/>
              </a:solidFill>
              <a:prstDash val="solid"/>
              <a:round/>
            </a:ln>
          </p:spPr>
          <p:txBody>
            <a:bodyPr rtlCol="0" anchor="ctr"/>
            <a:lstStyle/>
            <a:p>
              <a:endParaRPr lang="en-GB" dirty="0"/>
            </a:p>
          </p:txBody>
        </p:sp>
      </p:grpSp>
    </p:spTree>
    <p:extLst>
      <p:ext uri="{BB962C8B-B14F-4D97-AF65-F5344CB8AC3E}">
        <p14:creationId xmlns:p14="http://schemas.microsoft.com/office/powerpoint/2010/main" val="248369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88D179A-DBDA-D03E-B3E1-4253CE5086B0}"/>
              </a:ext>
            </a:extLst>
          </p:cNvPr>
          <p:cNvSpPr>
            <a:spLocks noGrp="1"/>
          </p:cNvSpPr>
          <p:nvPr>
            <p:ph type="body" idx="1"/>
          </p:nvPr>
        </p:nvSpPr>
        <p:spPr>
          <a:xfrm>
            <a:off x="609600" y="792000"/>
            <a:ext cx="10972800" cy="701675"/>
          </a:xfrm>
        </p:spPr>
        <p:txBody>
          <a:bodyPr/>
          <a:lstStyle/>
          <a:p>
            <a:r>
              <a:rPr lang="en-GB" dirty="0">
                <a:sym typeface="Arial"/>
              </a:rPr>
              <a:t>Definition</a:t>
            </a:r>
            <a:endParaRPr lang="en-GB" dirty="0"/>
          </a:p>
        </p:txBody>
      </p:sp>
      <p:sp>
        <p:nvSpPr>
          <p:cNvPr id="8" name="Title 7"/>
          <p:cNvSpPr>
            <a:spLocks noGrp="1"/>
          </p:cNvSpPr>
          <p:nvPr>
            <p:ph type="title"/>
          </p:nvPr>
        </p:nvSpPr>
        <p:spPr>
          <a:xfrm>
            <a:off x="619201" y="259200"/>
            <a:ext cx="10963199" cy="864000"/>
          </a:xfrm>
        </p:spPr>
        <p:txBody>
          <a:bodyPr/>
          <a:lstStyle/>
          <a:p>
            <a:r>
              <a:rPr lang="en-GB" dirty="0"/>
              <a:t>What is a fusion?</a:t>
            </a:r>
          </a:p>
        </p:txBody>
      </p:sp>
      <p:sp>
        <p:nvSpPr>
          <p:cNvPr id="25" name="Content Placeholder 7">
            <a:extLst>
              <a:ext uri="{FF2B5EF4-FFF2-40B4-BE49-F238E27FC236}">
                <a16:creationId xmlns:a16="http://schemas.microsoft.com/office/drawing/2014/main" id="{51647D0E-E57B-E4D5-7C1E-E11A48F71603}"/>
              </a:ext>
            </a:extLst>
          </p:cNvPr>
          <p:cNvSpPr>
            <a:spLocks noGrp="1"/>
          </p:cNvSpPr>
          <p:nvPr>
            <p:ph sz="quarter" idx="15"/>
          </p:nvPr>
        </p:nvSpPr>
        <p:spPr>
          <a:xfrm>
            <a:off x="620183" y="6356351"/>
            <a:ext cx="10180339" cy="365125"/>
          </a:xfrm>
        </p:spPr>
        <p:txBody>
          <a:bodyPr/>
          <a:lstStyle/>
          <a:p>
            <a:r>
              <a:rPr lang="en-GB" altLang="es-ES" dirty="0"/>
              <a:t>DNA, deoxyribonucleic acid </a:t>
            </a:r>
          </a:p>
          <a:p>
            <a:r>
              <a:rPr lang="en-GB" altLang="es-ES" dirty="0"/>
              <a:t>Chakravarty D, et al. J Clin Oncol. </a:t>
            </a:r>
            <a:r>
              <a:rPr lang="en-GB" altLang="es-ES" dirty="0">
                <a:solidFill>
                  <a:schemeClr val="tx2"/>
                </a:solidFill>
              </a:rPr>
              <a:t>2022;40:1231-1258 </a:t>
            </a:r>
          </a:p>
        </p:txBody>
      </p:sp>
      <p:sp>
        <p:nvSpPr>
          <p:cNvPr id="4" name="Slide Number Placeholder 3"/>
          <p:cNvSpPr>
            <a:spLocks noGrp="1"/>
          </p:cNvSpPr>
          <p:nvPr>
            <p:ph type="sldNum" sz="quarter" idx="4"/>
          </p:nvPr>
        </p:nvSpPr>
        <p:spPr>
          <a:xfrm>
            <a:off x="10800523" y="6428359"/>
            <a:ext cx="781877" cy="365125"/>
          </a:xfrm>
        </p:spPr>
        <p:txBody>
          <a:bodyPr/>
          <a:lstStyle/>
          <a:p>
            <a:fld id="{FCE43C0F-8A7B-3A4B-9DB5-B3472E36E833}" type="slidenum">
              <a:rPr lang="en-GB" smtClean="0"/>
              <a:pPr/>
              <a:t>8</a:t>
            </a:fld>
            <a:endParaRPr lang="en-GB" dirty="0"/>
          </a:p>
        </p:txBody>
      </p:sp>
      <p:grpSp>
        <p:nvGrpSpPr>
          <p:cNvPr id="9" name="Group 8">
            <a:extLst>
              <a:ext uri="{FF2B5EF4-FFF2-40B4-BE49-F238E27FC236}">
                <a16:creationId xmlns:a16="http://schemas.microsoft.com/office/drawing/2014/main" id="{EDC7BC43-EAC2-1E0A-7DA5-47AD9E61058D}"/>
              </a:ext>
            </a:extLst>
          </p:cNvPr>
          <p:cNvGrpSpPr/>
          <p:nvPr/>
        </p:nvGrpSpPr>
        <p:grpSpPr>
          <a:xfrm>
            <a:off x="623392" y="1337110"/>
            <a:ext cx="5486400" cy="4811903"/>
            <a:chOff x="1992727" y="1425409"/>
            <a:chExt cx="5486400" cy="4811903"/>
          </a:xfrm>
        </p:grpSpPr>
        <p:grpSp>
          <p:nvGrpSpPr>
            <p:cNvPr id="5" name="Group 4">
              <a:extLst>
                <a:ext uri="{FF2B5EF4-FFF2-40B4-BE49-F238E27FC236}">
                  <a16:creationId xmlns:a16="http://schemas.microsoft.com/office/drawing/2014/main" id="{E48DFB05-FD07-40C8-8043-8C8F61B05329}"/>
                </a:ext>
              </a:extLst>
            </p:cNvPr>
            <p:cNvGrpSpPr/>
            <p:nvPr/>
          </p:nvGrpSpPr>
          <p:grpSpPr>
            <a:xfrm>
              <a:off x="1992727" y="1425409"/>
              <a:ext cx="5486400" cy="4811903"/>
              <a:chOff x="936978" y="1828556"/>
              <a:chExt cx="7749822" cy="4408755"/>
            </a:xfrm>
          </p:grpSpPr>
          <p:sp>
            <p:nvSpPr>
              <p:cNvPr id="26" name="Rectangle: Rounded Corners 25">
                <a:extLst>
                  <a:ext uri="{FF2B5EF4-FFF2-40B4-BE49-F238E27FC236}">
                    <a16:creationId xmlns:a16="http://schemas.microsoft.com/office/drawing/2014/main" id="{7F246954-9ED2-4B78-9D0B-1BCD1AF9360B}"/>
                  </a:ext>
                </a:extLst>
              </p:cNvPr>
              <p:cNvSpPr/>
              <p:nvPr/>
            </p:nvSpPr>
            <p:spPr>
              <a:xfrm>
                <a:off x="936978" y="1828556"/>
                <a:ext cx="7749822" cy="4408755"/>
              </a:xfrm>
              <a:prstGeom prst="roundRect">
                <a:avLst>
                  <a:gd name="adj" fmla="val 4962"/>
                </a:avLst>
              </a:prstGeom>
              <a:solidFill>
                <a:schemeClr val="bg1">
                  <a:alpha val="60000"/>
                </a:schemeClr>
              </a:solidFill>
              <a:ln w="1905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1DB7FEF7-5DE2-476B-9A01-B1A39EE3CA6F}"/>
                  </a:ext>
                </a:extLst>
              </p:cNvPr>
              <p:cNvCxnSpPr>
                <a:cxnSpLocks/>
              </p:cNvCxnSpPr>
              <p:nvPr/>
            </p:nvCxnSpPr>
            <p:spPr>
              <a:xfrm>
                <a:off x="4795005" y="1828556"/>
                <a:ext cx="0" cy="4408755"/>
              </a:xfrm>
              <a:prstGeom prst="line">
                <a:avLst/>
              </a:prstGeom>
              <a:ln w="19050"/>
              <a:effectLst/>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D6490322-A9ED-46BC-A941-B023E32BB58D}"/>
                </a:ext>
              </a:extLst>
            </p:cNvPr>
            <p:cNvCxnSpPr>
              <a:cxnSpLocks/>
              <a:stCxn id="26" idx="1"/>
              <a:endCxn id="26" idx="3"/>
            </p:cNvCxnSpPr>
            <p:nvPr/>
          </p:nvCxnSpPr>
          <p:spPr>
            <a:xfrm>
              <a:off x="1992727" y="3831360"/>
              <a:ext cx="548640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21" name="ZoneTexte 20">
              <a:extLst>
                <a:ext uri="{FF2B5EF4-FFF2-40B4-BE49-F238E27FC236}">
                  <a16:creationId xmlns:a16="http://schemas.microsoft.com/office/drawing/2014/main" id="{2CC4E25A-505D-D94C-B68D-40EDBD33678F}"/>
                </a:ext>
              </a:extLst>
            </p:cNvPr>
            <p:cNvSpPr txBox="1"/>
            <p:nvPr/>
          </p:nvSpPr>
          <p:spPr>
            <a:xfrm>
              <a:off x="2151364" y="1472370"/>
              <a:ext cx="1685141" cy="369332"/>
            </a:xfrm>
            <a:prstGeom prst="rect">
              <a:avLst/>
            </a:prstGeom>
            <a:noFill/>
            <a:ln/>
            <a:effectLst/>
          </p:spPr>
          <p:style>
            <a:lnRef idx="0">
              <a:schemeClr val="dk1"/>
            </a:lnRef>
            <a:fillRef idx="3">
              <a:schemeClr val="dk1"/>
            </a:fillRef>
            <a:effectRef idx="3">
              <a:schemeClr val="dk1"/>
            </a:effectRef>
            <a:fontRef idx="minor">
              <a:schemeClr val="lt1"/>
            </a:fontRef>
          </p:style>
          <p:txBody>
            <a:bodyPr wrap="none" rtlCol="0">
              <a:spAutoFit/>
            </a:bodyPr>
            <a:lstStyle/>
            <a:p>
              <a:r>
                <a:rPr lang="en-GB" b="1" dirty="0">
                  <a:solidFill>
                    <a:schemeClr val="tx2"/>
                  </a:solidFill>
                  <a:latin typeface="Arial" panose="020B0604020202020204" pitchFamily="34" charset="0"/>
                  <a:ea typeface="Aileron" charset="0"/>
                  <a:cs typeface="Arial" panose="020B0604020202020204" pitchFamily="34" charset="0"/>
                </a:rPr>
                <a:t>Translocation</a:t>
              </a:r>
            </a:p>
          </p:txBody>
        </p:sp>
        <p:sp>
          <p:nvSpPr>
            <p:cNvPr id="22" name="ZoneTexte 21">
              <a:extLst>
                <a:ext uri="{FF2B5EF4-FFF2-40B4-BE49-F238E27FC236}">
                  <a16:creationId xmlns:a16="http://schemas.microsoft.com/office/drawing/2014/main" id="{F9DA1BD6-86BB-1F4A-ACD8-EFBD52351770}"/>
                </a:ext>
              </a:extLst>
            </p:cNvPr>
            <p:cNvSpPr txBox="1"/>
            <p:nvPr/>
          </p:nvSpPr>
          <p:spPr>
            <a:xfrm>
              <a:off x="2151364" y="3930259"/>
              <a:ext cx="1210588" cy="369332"/>
            </a:xfrm>
            <a:prstGeom prst="rect">
              <a:avLst/>
            </a:prstGeom>
            <a:noFill/>
            <a:ln/>
            <a:effectLst/>
          </p:spPr>
          <p:style>
            <a:lnRef idx="0">
              <a:schemeClr val="dk1"/>
            </a:lnRef>
            <a:fillRef idx="3">
              <a:schemeClr val="dk1"/>
            </a:fillRef>
            <a:effectRef idx="3">
              <a:schemeClr val="dk1"/>
            </a:effectRef>
            <a:fontRef idx="minor">
              <a:schemeClr val="lt1"/>
            </a:fontRef>
          </p:style>
          <p:txBody>
            <a:bodyPr wrap="none" rtlCol="0">
              <a:spAutoFit/>
            </a:bodyPr>
            <a:lstStyle/>
            <a:p>
              <a:r>
                <a:rPr lang="en-GB" b="1" dirty="0">
                  <a:solidFill>
                    <a:schemeClr val="tx2"/>
                  </a:solidFill>
                  <a:latin typeface="Arial" panose="020B0604020202020204" pitchFamily="34" charset="0"/>
                  <a:ea typeface="Aileron" charset="0"/>
                  <a:cs typeface="Arial" panose="020B0604020202020204" pitchFamily="34" charset="0"/>
                </a:rPr>
                <a:t>Inversion</a:t>
              </a:r>
            </a:p>
          </p:txBody>
        </p:sp>
        <p:sp>
          <p:nvSpPr>
            <p:cNvPr id="23" name="ZoneTexte 22">
              <a:extLst>
                <a:ext uri="{FF2B5EF4-FFF2-40B4-BE49-F238E27FC236}">
                  <a16:creationId xmlns:a16="http://schemas.microsoft.com/office/drawing/2014/main" id="{7F3E4A14-755C-5041-A325-EA11452294E2}"/>
                </a:ext>
              </a:extLst>
            </p:cNvPr>
            <p:cNvSpPr txBox="1"/>
            <p:nvPr/>
          </p:nvSpPr>
          <p:spPr>
            <a:xfrm>
              <a:off x="5075694" y="1473976"/>
              <a:ext cx="1095172" cy="369332"/>
            </a:xfrm>
            <a:prstGeom prst="rect">
              <a:avLst/>
            </a:prstGeom>
            <a:noFill/>
            <a:ln/>
            <a:effectLst/>
          </p:spPr>
          <p:style>
            <a:lnRef idx="0">
              <a:schemeClr val="dk1"/>
            </a:lnRef>
            <a:fillRef idx="3">
              <a:schemeClr val="dk1"/>
            </a:fillRef>
            <a:effectRef idx="3">
              <a:schemeClr val="dk1"/>
            </a:effectRef>
            <a:fontRef idx="minor">
              <a:schemeClr val="lt1"/>
            </a:fontRef>
          </p:style>
          <p:txBody>
            <a:bodyPr wrap="none" rtlCol="0">
              <a:spAutoFit/>
            </a:bodyPr>
            <a:lstStyle/>
            <a:p>
              <a:r>
                <a:rPr lang="en-GB" b="1" dirty="0">
                  <a:solidFill>
                    <a:schemeClr val="tx2"/>
                  </a:solidFill>
                  <a:latin typeface="Arial" panose="020B0604020202020204" pitchFamily="34" charset="0"/>
                  <a:ea typeface="Aileron" charset="0"/>
                  <a:cs typeface="Arial" panose="020B0604020202020204" pitchFamily="34" charset="0"/>
                </a:rPr>
                <a:t>Deletion</a:t>
              </a:r>
            </a:p>
          </p:txBody>
        </p:sp>
        <p:sp>
          <p:nvSpPr>
            <p:cNvPr id="24" name="ZoneTexte 23">
              <a:extLst>
                <a:ext uri="{FF2B5EF4-FFF2-40B4-BE49-F238E27FC236}">
                  <a16:creationId xmlns:a16="http://schemas.microsoft.com/office/drawing/2014/main" id="{D53C080D-622D-594A-813C-61CBF005E28A}"/>
                </a:ext>
              </a:extLst>
            </p:cNvPr>
            <p:cNvSpPr txBox="1"/>
            <p:nvPr/>
          </p:nvSpPr>
          <p:spPr>
            <a:xfrm>
              <a:off x="5075694" y="3930259"/>
              <a:ext cx="1441420" cy="369332"/>
            </a:xfrm>
            <a:prstGeom prst="rect">
              <a:avLst/>
            </a:prstGeom>
            <a:noFill/>
            <a:ln/>
            <a:effectLst/>
          </p:spPr>
          <p:style>
            <a:lnRef idx="0">
              <a:schemeClr val="dk1"/>
            </a:lnRef>
            <a:fillRef idx="3">
              <a:schemeClr val="dk1"/>
            </a:fillRef>
            <a:effectRef idx="3">
              <a:schemeClr val="dk1"/>
            </a:effectRef>
            <a:fontRef idx="minor">
              <a:schemeClr val="lt1"/>
            </a:fontRef>
          </p:style>
          <p:txBody>
            <a:bodyPr wrap="none" rtlCol="0">
              <a:spAutoFit/>
            </a:bodyPr>
            <a:lstStyle/>
            <a:p>
              <a:r>
                <a:rPr lang="en-GB" b="1" dirty="0">
                  <a:solidFill>
                    <a:schemeClr val="tx2"/>
                  </a:solidFill>
                  <a:latin typeface="Arial" panose="020B0604020202020204" pitchFamily="34" charset="0"/>
                  <a:ea typeface="Aileron" charset="0"/>
                  <a:cs typeface="Arial" panose="020B0604020202020204" pitchFamily="34" charset="0"/>
                </a:rPr>
                <a:t>Duplication</a:t>
              </a:r>
            </a:p>
          </p:txBody>
        </p:sp>
        <p:pic>
          <p:nvPicPr>
            <p:cNvPr id="37" name="Picture 36">
              <a:extLst>
                <a:ext uri="{FF2B5EF4-FFF2-40B4-BE49-F238E27FC236}">
                  <a16:creationId xmlns:a16="http://schemas.microsoft.com/office/drawing/2014/main" id="{45FFF4E0-6A40-4A10-8962-3938E1020582}"/>
                </a:ext>
              </a:extLst>
            </p:cNvPr>
            <p:cNvPicPr>
              <a:picLocks noChangeAspect="1"/>
            </p:cNvPicPr>
            <p:nvPr/>
          </p:nvPicPr>
          <p:blipFill>
            <a:blip r:embed="rId2"/>
            <a:stretch>
              <a:fillRect/>
            </a:stretch>
          </p:blipFill>
          <p:spPr>
            <a:xfrm>
              <a:off x="2334884" y="1983725"/>
              <a:ext cx="2068164" cy="1711583"/>
            </a:xfrm>
            <a:prstGeom prst="rect">
              <a:avLst/>
            </a:prstGeom>
          </p:spPr>
        </p:pic>
        <p:pic>
          <p:nvPicPr>
            <p:cNvPr id="39" name="Picture 38">
              <a:extLst>
                <a:ext uri="{FF2B5EF4-FFF2-40B4-BE49-F238E27FC236}">
                  <a16:creationId xmlns:a16="http://schemas.microsoft.com/office/drawing/2014/main" id="{FB5CA4B1-942F-473C-A2A3-EE8EC4E320DB}"/>
                </a:ext>
              </a:extLst>
            </p:cNvPr>
            <p:cNvPicPr>
              <a:picLocks noChangeAspect="1"/>
            </p:cNvPicPr>
            <p:nvPr/>
          </p:nvPicPr>
          <p:blipFill>
            <a:blip r:embed="rId3"/>
            <a:stretch>
              <a:fillRect/>
            </a:stretch>
          </p:blipFill>
          <p:spPr>
            <a:xfrm>
              <a:off x="5213707" y="2200244"/>
              <a:ext cx="2048606" cy="1590365"/>
            </a:xfrm>
            <a:prstGeom prst="rect">
              <a:avLst/>
            </a:prstGeom>
          </p:spPr>
        </p:pic>
        <p:pic>
          <p:nvPicPr>
            <p:cNvPr id="41" name="Picture 40">
              <a:extLst>
                <a:ext uri="{FF2B5EF4-FFF2-40B4-BE49-F238E27FC236}">
                  <a16:creationId xmlns:a16="http://schemas.microsoft.com/office/drawing/2014/main" id="{658911E4-9A5C-4255-8D29-3AB563ECF806}"/>
                </a:ext>
              </a:extLst>
            </p:cNvPr>
            <p:cNvPicPr>
              <a:picLocks noChangeAspect="1"/>
            </p:cNvPicPr>
            <p:nvPr/>
          </p:nvPicPr>
          <p:blipFill>
            <a:blip r:embed="rId4"/>
            <a:stretch>
              <a:fillRect/>
            </a:stretch>
          </p:blipFill>
          <p:spPr>
            <a:xfrm>
              <a:off x="2424946" y="4368367"/>
              <a:ext cx="2263417" cy="1711100"/>
            </a:xfrm>
            <a:prstGeom prst="rect">
              <a:avLst/>
            </a:prstGeom>
          </p:spPr>
        </p:pic>
        <p:pic>
          <p:nvPicPr>
            <p:cNvPr id="43" name="Picture 42">
              <a:extLst>
                <a:ext uri="{FF2B5EF4-FFF2-40B4-BE49-F238E27FC236}">
                  <a16:creationId xmlns:a16="http://schemas.microsoft.com/office/drawing/2014/main" id="{40863D5F-6FF4-4FE7-ADEA-40B9885678BD}"/>
                </a:ext>
              </a:extLst>
            </p:cNvPr>
            <p:cNvPicPr>
              <a:picLocks noChangeAspect="1"/>
            </p:cNvPicPr>
            <p:nvPr/>
          </p:nvPicPr>
          <p:blipFill>
            <a:blip r:embed="rId5"/>
            <a:stretch>
              <a:fillRect/>
            </a:stretch>
          </p:blipFill>
          <p:spPr>
            <a:xfrm>
              <a:off x="5323551" y="4279383"/>
              <a:ext cx="2062806" cy="1640868"/>
            </a:xfrm>
            <a:prstGeom prst="rect">
              <a:avLst/>
            </a:prstGeom>
          </p:spPr>
        </p:pic>
      </p:grpSp>
      <p:sp>
        <p:nvSpPr>
          <p:cNvPr id="12" name="Content Placeholder 8">
            <a:extLst>
              <a:ext uri="{FF2B5EF4-FFF2-40B4-BE49-F238E27FC236}">
                <a16:creationId xmlns:a16="http://schemas.microsoft.com/office/drawing/2014/main" id="{01394558-BE3A-30B0-8427-2DC56AF7B845}"/>
              </a:ext>
            </a:extLst>
          </p:cNvPr>
          <p:cNvSpPr txBox="1">
            <a:spLocks/>
          </p:cNvSpPr>
          <p:nvPr/>
        </p:nvSpPr>
        <p:spPr>
          <a:xfrm>
            <a:off x="6456040" y="1340768"/>
            <a:ext cx="4131360" cy="4736237"/>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000" indent="-288000"/>
            <a:r>
              <a:rPr lang="en-GB" sz="1600" dirty="0"/>
              <a:t>A novel gene product that is created from two previously separate and independent genes. Gene fusions may arise from genomic rearrangements such as:</a:t>
            </a:r>
          </a:p>
          <a:p>
            <a:pPr marL="288000" indent="-288000"/>
            <a:r>
              <a:rPr lang="en-GB" sz="1600" b="1" dirty="0">
                <a:solidFill>
                  <a:schemeClr val="accent2"/>
                </a:solidFill>
              </a:rPr>
              <a:t>Chromosomal translocations: </a:t>
            </a:r>
            <a:r>
              <a:rPr lang="en-GB" sz="1600" dirty="0"/>
              <a:t>the joining of DNA that previously resided within different chromosomal locations</a:t>
            </a:r>
          </a:p>
          <a:p>
            <a:pPr marL="288000" indent="-288000"/>
            <a:r>
              <a:rPr lang="en-GB" sz="1600" b="1" dirty="0">
                <a:solidFill>
                  <a:schemeClr val="accent2"/>
                </a:solidFill>
              </a:rPr>
              <a:t>Interstitial deletions: </a:t>
            </a:r>
            <a:r>
              <a:rPr lang="en-GB" sz="1600" dirty="0"/>
              <a:t>deletions that occur because of two breakpoints and the rejoining of the terminal end to the main chromosome</a:t>
            </a:r>
          </a:p>
          <a:p>
            <a:pPr marL="288000" indent="-288000"/>
            <a:r>
              <a:rPr lang="en-GB" sz="1600" b="1" dirty="0">
                <a:solidFill>
                  <a:schemeClr val="accent2"/>
                </a:solidFill>
              </a:rPr>
              <a:t>Inversions: </a:t>
            </a:r>
            <a:r>
              <a:rPr lang="en-GB" sz="1600" dirty="0"/>
              <a:t>a region of chromosomal DNA that is reversed</a:t>
            </a:r>
          </a:p>
          <a:p>
            <a:pPr marL="288000" indent="-288000"/>
            <a:r>
              <a:rPr lang="en-GB" sz="1600" b="1" dirty="0">
                <a:solidFill>
                  <a:schemeClr val="accent2"/>
                </a:solidFill>
              </a:rPr>
              <a:t>Tandem duplications: </a:t>
            </a:r>
            <a:r>
              <a:rPr lang="en-GB" sz="1600" dirty="0"/>
              <a:t>replication of the portion of the genomic sequence immediately adjacent to the duplication</a:t>
            </a:r>
          </a:p>
        </p:txBody>
      </p:sp>
    </p:spTree>
    <p:extLst>
      <p:ext uri="{BB962C8B-B14F-4D97-AF65-F5344CB8AC3E}">
        <p14:creationId xmlns:p14="http://schemas.microsoft.com/office/powerpoint/2010/main" val="158212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81">
            <a:extLst>
              <a:ext uri="{FF2B5EF4-FFF2-40B4-BE49-F238E27FC236}">
                <a16:creationId xmlns:a16="http://schemas.microsoft.com/office/drawing/2014/main" id="{73153782-41F2-AF5F-C092-219315A00AA3}"/>
              </a:ext>
            </a:extLst>
          </p:cNvPr>
          <p:cNvSpPr/>
          <p:nvPr/>
        </p:nvSpPr>
        <p:spPr>
          <a:xfrm rot="10369490">
            <a:off x="2332216" y="715177"/>
            <a:ext cx="6282009" cy="2502867"/>
          </a:xfrm>
          <a:custGeom>
            <a:avLst/>
            <a:gdLst>
              <a:gd name="connsiteX0" fmla="*/ 5987408 w 6282009"/>
              <a:gd name="connsiteY0" fmla="*/ 2459239 h 2460360"/>
              <a:gd name="connsiteX1" fmla="*/ 123715 w 6282009"/>
              <a:gd name="connsiteY1" fmla="*/ 1721064 h 2460360"/>
              <a:gd name="connsiteX2" fmla="*/ 1121 w 6282009"/>
              <a:gd name="connsiteY2" fmla="*/ 1563158 h 2460360"/>
              <a:gd name="connsiteX3" fmla="*/ 136696 w 6282009"/>
              <a:gd name="connsiteY3" fmla="*/ 486220 h 2460360"/>
              <a:gd name="connsiteX4" fmla="*/ 294602 w 6282009"/>
              <a:gd name="connsiteY4" fmla="*/ 363626 h 2460360"/>
              <a:gd name="connsiteX5" fmla="*/ 4798373 w 6282009"/>
              <a:gd name="connsiteY5" fmla="*/ 930602 h 2460360"/>
              <a:gd name="connsiteX6" fmla="*/ 4798373 w 6282009"/>
              <a:gd name="connsiteY6" fmla="*/ 0 h 2460360"/>
              <a:gd name="connsiteX7" fmla="*/ 5014253 w 6282009"/>
              <a:gd name="connsiteY7" fmla="*/ 957778 h 2460360"/>
              <a:gd name="connsiteX8" fmla="*/ 6158294 w 6282009"/>
              <a:gd name="connsiteY8" fmla="*/ 1101801 h 2460360"/>
              <a:gd name="connsiteX9" fmla="*/ 6280888 w 6282009"/>
              <a:gd name="connsiteY9" fmla="*/ 1259707 h 2460360"/>
              <a:gd name="connsiteX10" fmla="*/ 6145314 w 6282009"/>
              <a:gd name="connsiteY10" fmla="*/ 2336645 h 2460360"/>
              <a:gd name="connsiteX11" fmla="*/ 5987408 w 6282009"/>
              <a:gd name="connsiteY11" fmla="*/ 2459239 h 246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2009" h="2460360">
                <a:moveTo>
                  <a:pt x="5987408" y="2459239"/>
                </a:moveTo>
                <a:lnTo>
                  <a:pt x="123715" y="1721064"/>
                </a:lnTo>
                <a:cubicBezTo>
                  <a:pt x="46257" y="1711313"/>
                  <a:pt x="-8630" y="1640616"/>
                  <a:pt x="1121" y="1563158"/>
                </a:cubicBezTo>
                <a:lnTo>
                  <a:pt x="136696" y="486220"/>
                </a:lnTo>
                <a:cubicBezTo>
                  <a:pt x="146447" y="408762"/>
                  <a:pt x="217144" y="353875"/>
                  <a:pt x="294602" y="363626"/>
                </a:cubicBezTo>
                <a:lnTo>
                  <a:pt x="4798373" y="930602"/>
                </a:lnTo>
                <a:lnTo>
                  <a:pt x="4798373" y="0"/>
                </a:lnTo>
                <a:lnTo>
                  <a:pt x="5014253" y="957778"/>
                </a:lnTo>
                <a:lnTo>
                  <a:pt x="6158294" y="1101801"/>
                </a:lnTo>
                <a:cubicBezTo>
                  <a:pt x="6235752" y="1111552"/>
                  <a:pt x="6290639" y="1182249"/>
                  <a:pt x="6280888" y="1259707"/>
                </a:cubicBezTo>
                <a:lnTo>
                  <a:pt x="6145314" y="2336645"/>
                </a:lnTo>
                <a:cubicBezTo>
                  <a:pt x="6135563" y="2414102"/>
                  <a:pt x="6064865" y="2468990"/>
                  <a:pt x="5987408" y="2459239"/>
                </a:cubicBezTo>
                <a:close/>
              </a:path>
            </a:pathLst>
          </a:cu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3" name="Title 2">
            <a:extLst>
              <a:ext uri="{FF2B5EF4-FFF2-40B4-BE49-F238E27FC236}">
                <a16:creationId xmlns:a16="http://schemas.microsoft.com/office/drawing/2014/main" id="{864D76FE-8400-8E5C-939A-BBA7F364AD17}"/>
              </a:ext>
            </a:extLst>
          </p:cNvPr>
          <p:cNvSpPr>
            <a:spLocks noGrp="1"/>
          </p:cNvSpPr>
          <p:nvPr>
            <p:ph type="title"/>
          </p:nvPr>
        </p:nvSpPr>
        <p:spPr>
          <a:xfrm>
            <a:off x="619201" y="259200"/>
            <a:ext cx="10963199" cy="864000"/>
          </a:xfrm>
        </p:spPr>
        <p:txBody>
          <a:bodyPr/>
          <a:lstStyle/>
          <a:p>
            <a:r>
              <a:rPr lang="en-GB" dirty="0"/>
              <a:t>Why are fusions oncogenic?</a:t>
            </a:r>
          </a:p>
        </p:txBody>
      </p:sp>
      <p:sp>
        <p:nvSpPr>
          <p:cNvPr id="2" name="Slide Number Placeholder 1">
            <a:extLst>
              <a:ext uri="{FF2B5EF4-FFF2-40B4-BE49-F238E27FC236}">
                <a16:creationId xmlns:a16="http://schemas.microsoft.com/office/drawing/2014/main" id="{ED0EAC68-D3AB-F982-21A5-AAFC831431F6}"/>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9</a:t>
            </a:fld>
            <a:endParaRPr lang="en-GB" dirty="0"/>
          </a:p>
        </p:txBody>
      </p:sp>
      <p:sp>
        <p:nvSpPr>
          <p:cNvPr id="12" name="Content Placeholder 11">
            <a:extLst>
              <a:ext uri="{FF2B5EF4-FFF2-40B4-BE49-F238E27FC236}">
                <a16:creationId xmlns:a16="http://schemas.microsoft.com/office/drawing/2014/main" id="{76B1EE84-57A3-2D92-B0AB-343E98B6910E}"/>
              </a:ext>
            </a:extLst>
          </p:cNvPr>
          <p:cNvSpPr>
            <a:spLocks noGrp="1"/>
          </p:cNvSpPr>
          <p:nvPr>
            <p:ph sz="quarter" idx="15"/>
          </p:nvPr>
        </p:nvSpPr>
        <p:spPr>
          <a:xfrm>
            <a:off x="620183" y="6356351"/>
            <a:ext cx="10180339" cy="365125"/>
          </a:xfrm>
        </p:spPr>
        <p:txBody>
          <a:bodyPr/>
          <a:lstStyle/>
          <a:p>
            <a:pPr lvl="0"/>
            <a:r>
              <a:rPr lang="en-GB" dirty="0">
                <a:solidFill>
                  <a:schemeClr val="tx2"/>
                </a:solidFill>
              </a:rPr>
              <a:t>DNA, deoxyribonucleic acid; NTRK, neurotrophic tyrosine receptor kinase; RNA, ribonucleic acid; TRK, tropomyosin receptor kinase</a:t>
            </a:r>
            <a:endParaRPr lang="en-GB" altLang="es-ES" dirty="0">
              <a:solidFill>
                <a:schemeClr val="tx2"/>
              </a:solidFill>
            </a:endParaRPr>
          </a:p>
          <a:p>
            <a:pPr lvl="0"/>
            <a:r>
              <a:rPr lang="en-GB" altLang="es-ES" dirty="0"/>
              <a:t>Rudzinski ER, et al. Future Oncol. </a:t>
            </a:r>
            <a:r>
              <a:rPr lang="en-GB" altLang="es-ES" dirty="0">
                <a:solidFill>
                  <a:schemeClr val="tx2"/>
                </a:solidFill>
              </a:rPr>
              <a:t>2022;18:4141-4151</a:t>
            </a:r>
          </a:p>
        </p:txBody>
      </p:sp>
      <p:sp>
        <p:nvSpPr>
          <p:cNvPr id="19" name="TextBox 18">
            <a:extLst>
              <a:ext uri="{FF2B5EF4-FFF2-40B4-BE49-F238E27FC236}">
                <a16:creationId xmlns:a16="http://schemas.microsoft.com/office/drawing/2014/main" id="{D1B95D6D-FF48-2EAD-1D27-64D80D1BA4CC}"/>
              </a:ext>
            </a:extLst>
          </p:cNvPr>
          <p:cNvSpPr txBox="1"/>
          <p:nvPr/>
        </p:nvSpPr>
        <p:spPr>
          <a:xfrm>
            <a:off x="1551046" y="3570621"/>
            <a:ext cx="1080120" cy="138499"/>
          </a:xfrm>
          <a:prstGeom prst="rect">
            <a:avLst/>
          </a:prstGeom>
          <a:noFill/>
        </p:spPr>
        <p:txBody>
          <a:bodyPr wrap="square" lIns="0" tIns="0" rIns="0" bIns="0" rtlCol="0">
            <a:spAutoFit/>
          </a:bodyPr>
          <a:lstStyle/>
          <a:p>
            <a:pPr algn="ctr">
              <a:lnSpc>
                <a:spcPct val="90000"/>
              </a:lnSpc>
            </a:pPr>
            <a:r>
              <a:rPr lang="en-GB" sz="1000" b="1" dirty="0">
                <a:solidFill>
                  <a:srgbClr val="505050"/>
                </a:solidFill>
                <a:latin typeface="Arial" panose="020B0604020202020204" pitchFamily="34" charset="0"/>
                <a:ea typeface="Aileron" charset="0"/>
                <a:cs typeface="Arial" panose="020B0604020202020204" pitchFamily="34" charset="0"/>
              </a:rPr>
              <a:t>Normal</a:t>
            </a:r>
          </a:p>
        </p:txBody>
      </p:sp>
      <p:sp>
        <p:nvSpPr>
          <p:cNvPr id="20" name="TextBox 19">
            <a:extLst>
              <a:ext uri="{FF2B5EF4-FFF2-40B4-BE49-F238E27FC236}">
                <a16:creationId xmlns:a16="http://schemas.microsoft.com/office/drawing/2014/main" id="{218EAFB4-D313-958F-4F69-368701B2D625}"/>
              </a:ext>
            </a:extLst>
          </p:cNvPr>
          <p:cNvSpPr txBox="1"/>
          <p:nvPr/>
        </p:nvSpPr>
        <p:spPr>
          <a:xfrm>
            <a:off x="1551046" y="5155584"/>
            <a:ext cx="1080120" cy="276999"/>
          </a:xfrm>
          <a:prstGeom prst="rect">
            <a:avLst/>
          </a:prstGeom>
          <a:noFill/>
        </p:spPr>
        <p:txBody>
          <a:bodyPr wrap="square" lIns="0" tIns="0" rIns="0" bIns="0" rtlCol="0">
            <a:spAutoFit/>
          </a:bodyPr>
          <a:lstStyle/>
          <a:p>
            <a:pPr algn="ctr">
              <a:lnSpc>
                <a:spcPct val="90000"/>
              </a:lnSpc>
            </a:pPr>
            <a:r>
              <a:rPr lang="en-GB" sz="1000" b="1" dirty="0">
                <a:solidFill>
                  <a:srgbClr val="505050"/>
                </a:solidFill>
                <a:latin typeface="Arial" panose="020B0604020202020204" pitchFamily="34" charset="0"/>
                <a:ea typeface="Aileron" charset="0"/>
                <a:cs typeface="Arial" panose="020B0604020202020204" pitchFamily="34" charset="0"/>
              </a:rPr>
              <a:t>TRK fusion</a:t>
            </a:r>
            <a:br>
              <a:rPr lang="en-GB" sz="1000" b="1" dirty="0">
                <a:solidFill>
                  <a:srgbClr val="505050"/>
                </a:solidFill>
                <a:latin typeface="Arial" panose="020B0604020202020204" pitchFamily="34" charset="0"/>
                <a:ea typeface="Aileron" charset="0"/>
                <a:cs typeface="Arial" panose="020B0604020202020204" pitchFamily="34" charset="0"/>
              </a:rPr>
            </a:br>
            <a:r>
              <a:rPr lang="en-GB" sz="1000" b="1" dirty="0">
                <a:solidFill>
                  <a:srgbClr val="505050"/>
                </a:solidFill>
                <a:latin typeface="Arial" panose="020B0604020202020204" pitchFamily="34" charset="0"/>
                <a:ea typeface="Aileron" charset="0"/>
                <a:cs typeface="Arial" panose="020B0604020202020204" pitchFamily="34" charset="0"/>
              </a:rPr>
              <a:t>cancer</a:t>
            </a:r>
          </a:p>
        </p:txBody>
      </p:sp>
      <p:sp>
        <p:nvSpPr>
          <p:cNvPr id="32" name="TextBox 31">
            <a:extLst>
              <a:ext uri="{FF2B5EF4-FFF2-40B4-BE49-F238E27FC236}">
                <a16:creationId xmlns:a16="http://schemas.microsoft.com/office/drawing/2014/main" id="{D340E0AF-376D-E29E-6CF0-8A88BA9B739B}"/>
              </a:ext>
            </a:extLst>
          </p:cNvPr>
          <p:cNvSpPr txBox="1"/>
          <p:nvPr/>
        </p:nvSpPr>
        <p:spPr>
          <a:xfrm>
            <a:off x="7616620" y="5546111"/>
            <a:ext cx="1575724" cy="360040"/>
          </a:xfrm>
          <a:prstGeom prst="roundRect">
            <a:avLst>
              <a:gd name="adj" fmla="val 28761"/>
            </a:avLst>
          </a:prstGeom>
          <a:solidFill>
            <a:schemeClr val="accent6"/>
          </a:solidFill>
        </p:spPr>
        <p:txBody>
          <a:bodyPr wrap="square" lIns="0" rIns="0" rtlCol="0" anchor="ctr" anchorCtr="0">
            <a:noAutofit/>
          </a:bodyPr>
          <a:lstStyle/>
          <a:p>
            <a:pPr algn="ctr" defTabSz="685800">
              <a:defRPr/>
            </a:pPr>
            <a:r>
              <a:rPr lang="en-GB" sz="900" b="1" dirty="0">
                <a:solidFill>
                  <a:prstClr val="white"/>
                </a:solidFill>
                <a:latin typeface="Arial" panose="020B0604020202020204" pitchFamily="34" charset="0"/>
                <a:cs typeface="Arial" panose="020B0604020202020204" pitchFamily="34" charset="0"/>
              </a:rPr>
              <a:t>TRK fusion cancer</a:t>
            </a:r>
            <a:br>
              <a:rPr lang="en-GB" sz="900" b="1" dirty="0">
                <a:solidFill>
                  <a:prstClr val="white"/>
                </a:solidFill>
                <a:latin typeface="Arial" panose="020B0604020202020204" pitchFamily="34" charset="0"/>
                <a:cs typeface="Arial" panose="020B0604020202020204" pitchFamily="34" charset="0"/>
              </a:rPr>
            </a:br>
            <a:r>
              <a:rPr lang="en-GB" sz="900" b="1" dirty="0">
                <a:solidFill>
                  <a:prstClr val="white"/>
                </a:solidFill>
                <a:latin typeface="Arial" panose="020B0604020202020204" pitchFamily="34" charset="0"/>
                <a:cs typeface="Arial" panose="020B0604020202020204" pitchFamily="34" charset="0"/>
              </a:rPr>
              <a:t>(uncontrolled cell growth)</a:t>
            </a:r>
          </a:p>
        </p:txBody>
      </p:sp>
      <p:sp>
        <p:nvSpPr>
          <p:cNvPr id="33" name="Freeform 32">
            <a:extLst>
              <a:ext uri="{FF2B5EF4-FFF2-40B4-BE49-F238E27FC236}">
                <a16:creationId xmlns:a16="http://schemas.microsoft.com/office/drawing/2014/main" id="{5C7DC73D-C1F8-ED6B-99F8-008303A8ECB8}"/>
              </a:ext>
            </a:extLst>
          </p:cNvPr>
          <p:cNvSpPr/>
          <p:nvPr/>
        </p:nvSpPr>
        <p:spPr>
          <a:xfrm>
            <a:off x="3675017" y="5207203"/>
            <a:ext cx="4746172" cy="313509"/>
          </a:xfrm>
          <a:custGeom>
            <a:avLst/>
            <a:gdLst>
              <a:gd name="connsiteX0" fmla="*/ 0 w 4746172"/>
              <a:gd name="connsiteY0" fmla="*/ 0 h 313509"/>
              <a:gd name="connsiteX1" fmla="*/ 4746172 w 4746172"/>
              <a:gd name="connsiteY1" fmla="*/ 0 h 313509"/>
              <a:gd name="connsiteX2" fmla="*/ 4746172 w 4746172"/>
              <a:gd name="connsiteY2" fmla="*/ 113211 h 313509"/>
              <a:gd name="connsiteX3" fmla="*/ 4746172 w 4746172"/>
              <a:gd name="connsiteY3" fmla="*/ 313509 h 313509"/>
            </a:gdLst>
            <a:ahLst/>
            <a:cxnLst>
              <a:cxn ang="0">
                <a:pos x="connsiteX0" y="connsiteY0"/>
              </a:cxn>
              <a:cxn ang="0">
                <a:pos x="connsiteX1" y="connsiteY1"/>
              </a:cxn>
              <a:cxn ang="0">
                <a:pos x="connsiteX2" y="connsiteY2"/>
              </a:cxn>
              <a:cxn ang="0">
                <a:pos x="connsiteX3" y="connsiteY3"/>
              </a:cxn>
            </a:cxnLst>
            <a:rect l="l" t="t" r="r" b="b"/>
            <a:pathLst>
              <a:path w="4746172" h="313509">
                <a:moveTo>
                  <a:pt x="0" y="0"/>
                </a:moveTo>
                <a:lnTo>
                  <a:pt x="4746172" y="0"/>
                </a:lnTo>
                <a:lnTo>
                  <a:pt x="4746172" y="113211"/>
                </a:lnTo>
                <a:lnTo>
                  <a:pt x="4746172" y="313509"/>
                </a:lnTo>
              </a:path>
            </a:pathLst>
          </a:custGeom>
          <a:noFill/>
          <a:ln w="19050">
            <a:solidFill>
              <a:srgbClr val="505050"/>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A9EA3E59-D430-B784-DA1E-C10A2DCAC537}"/>
              </a:ext>
            </a:extLst>
          </p:cNvPr>
          <p:cNvSpPr txBox="1"/>
          <p:nvPr/>
        </p:nvSpPr>
        <p:spPr>
          <a:xfrm>
            <a:off x="2559158" y="5042055"/>
            <a:ext cx="1440160" cy="504056"/>
          </a:xfrm>
          <a:prstGeom prst="roundRect">
            <a:avLst/>
          </a:prstGeom>
          <a:solidFill>
            <a:schemeClr val="accent6"/>
          </a:solidFill>
        </p:spPr>
        <p:txBody>
          <a:bodyPr wrap="square" lIns="0" rIns="0" rtlCol="0" anchor="ctr" anchorCtr="0">
            <a:noAutofit/>
          </a:bodyPr>
          <a:lstStyle/>
          <a:p>
            <a:pPr algn="ctr" defTabSz="685800">
              <a:defRPr/>
            </a:pPr>
            <a:r>
              <a:rPr lang="en-GB" sz="900" b="1" i="1" dirty="0">
                <a:solidFill>
                  <a:prstClr val="white"/>
                </a:solidFill>
                <a:latin typeface="Arial" panose="020B0604020202020204" pitchFamily="34" charset="0"/>
                <a:cs typeface="Arial" panose="020B0604020202020204" pitchFamily="34" charset="0"/>
              </a:rPr>
              <a:t>NTRK</a:t>
            </a:r>
            <a:r>
              <a:rPr lang="en-GB" sz="900" b="1" dirty="0">
                <a:solidFill>
                  <a:prstClr val="white"/>
                </a:solidFill>
                <a:latin typeface="Arial" panose="020B0604020202020204" pitchFamily="34" charset="0"/>
                <a:cs typeface="Arial" panose="020B0604020202020204" pitchFamily="34" charset="0"/>
              </a:rPr>
              <a:t> gene fusion</a:t>
            </a:r>
            <a:br>
              <a:rPr lang="en-GB" sz="900" b="1" dirty="0">
                <a:solidFill>
                  <a:prstClr val="white"/>
                </a:solidFill>
                <a:latin typeface="Arial" panose="020B0604020202020204" pitchFamily="34" charset="0"/>
                <a:cs typeface="Arial" panose="020B0604020202020204" pitchFamily="34" charset="0"/>
              </a:rPr>
            </a:br>
            <a:r>
              <a:rPr lang="en-GB" sz="900" b="1" dirty="0">
                <a:solidFill>
                  <a:prstClr val="white"/>
                </a:solidFill>
                <a:latin typeface="Arial" panose="020B0604020202020204" pitchFamily="34" charset="0"/>
                <a:cs typeface="Arial" panose="020B0604020202020204" pitchFamily="34" charset="0"/>
              </a:rPr>
              <a:t>formed by joining with</a:t>
            </a:r>
            <a:br>
              <a:rPr lang="en-GB" sz="900" b="1" dirty="0">
                <a:solidFill>
                  <a:prstClr val="white"/>
                </a:solidFill>
                <a:latin typeface="Arial" panose="020B0604020202020204" pitchFamily="34" charset="0"/>
                <a:cs typeface="Arial" panose="020B0604020202020204" pitchFamily="34" charset="0"/>
              </a:rPr>
            </a:br>
            <a:r>
              <a:rPr lang="en-GB" sz="900" b="1" dirty="0">
                <a:solidFill>
                  <a:prstClr val="white"/>
                </a:solidFill>
                <a:latin typeface="Arial" panose="020B0604020202020204" pitchFamily="34" charset="0"/>
                <a:cs typeface="Arial" panose="020B0604020202020204" pitchFamily="34" charset="0"/>
              </a:rPr>
              <a:t>unrelated partner gene</a:t>
            </a:r>
          </a:p>
        </p:txBody>
      </p:sp>
      <p:sp>
        <p:nvSpPr>
          <p:cNvPr id="28" name="TextBox 27">
            <a:extLst>
              <a:ext uri="{FF2B5EF4-FFF2-40B4-BE49-F238E27FC236}">
                <a16:creationId xmlns:a16="http://schemas.microsoft.com/office/drawing/2014/main" id="{5CB5FA30-951E-4B81-FDB5-DFA9BFD838EC}"/>
              </a:ext>
            </a:extLst>
          </p:cNvPr>
          <p:cNvSpPr txBox="1"/>
          <p:nvPr/>
        </p:nvSpPr>
        <p:spPr>
          <a:xfrm>
            <a:off x="4134966" y="5042055"/>
            <a:ext cx="889200" cy="360040"/>
          </a:xfrm>
          <a:prstGeom prst="roundRect">
            <a:avLst>
              <a:gd name="adj" fmla="val 28761"/>
            </a:avLst>
          </a:prstGeom>
          <a:solidFill>
            <a:schemeClr val="accent6"/>
          </a:solidFill>
        </p:spPr>
        <p:txBody>
          <a:bodyPr wrap="square" lIns="0" rIns="0" rtlCol="0" anchor="ctr" anchorCtr="0">
            <a:noAutofit/>
          </a:bodyPr>
          <a:lstStyle/>
          <a:p>
            <a:pPr algn="ctr" defTabSz="685800">
              <a:defRPr/>
            </a:pPr>
            <a:r>
              <a:rPr lang="en-GB" sz="900" b="1" dirty="0">
                <a:solidFill>
                  <a:prstClr val="white"/>
                </a:solidFill>
                <a:latin typeface="Arial" panose="020B0604020202020204" pitchFamily="34" charset="0"/>
                <a:cs typeface="Arial" panose="020B0604020202020204" pitchFamily="34" charset="0"/>
              </a:rPr>
              <a:t>TRK fusion</a:t>
            </a:r>
            <a:br>
              <a:rPr lang="en-GB" sz="900" b="1" dirty="0">
                <a:solidFill>
                  <a:prstClr val="white"/>
                </a:solidFill>
                <a:latin typeface="Arial" panose="020B0604020202020204" pitchFamily="34" charset="0"/>
                <a:cs typeface="Arial" panose="020B0604020202020204" pitchFamily="34" charset="0"/>
              </a:rPr>
            </a:br>
            <a:r>
              <a:rPr lang="en-GB" sz="900" b="1" dirty="0">
                <a:solidFill>
                  <a:prstClr val="white"/>
                </a:solidFill>
                <a:latin typeface="Arial" panose="020B0604020202020204" pitchFamily="34" charset="0"/>
                <a:cs typeface="Arial" panose="020B0604020202020204" pitchFamily="34" charset="0"/>
              </a:rPr>
              <a:t>protein</a:t>
            </a:r>
          </a:p>
        </p:txBody>
      </p:sp>
      <p:sp>
        <p:nvSpPr>
          <p:cNvPr id="29" name="TextBox 28">
            <a:extLst>
              <a:ext uri="{FF2B5EF4-FFF2-40B4-BE49-F238E27FC236}">
                <a16:creationId xmlns:a16="http://schemas.microsoft.com/office/drawing/2014/main" id="{9399867C-166C-BD05-AD56-7FC573DFF39F}"/>
              </a:ext>
            </a:extLst>
          </p:cNvPr>
          <p:cNvSpPr txBox="1"/>
          <p:nvPr/>
        </p:nvSpPr>
        <p:spPr>
          <a:xfrm>
            <a:off x="5159814" y="5042055"/>
            <a:ext cx="1440160" cy="504056"/>
          </a:xfrm>
          <a:prstGeom prst="roundRect">
            <a:avLst/>
          </a:prstGeom>
          <a:solidFill>
            <a:schemeClr val="accent6"/>
          </a:solidFill>
        </p:spPr>
        <p:txBody>
          <a:bodyPr wrap="square" lIns="0" rIns="0" rtlCol="0" anchor="ctr" anchorCtr="0">
            <a:noAutofit/>
          </a:bodyPr>
          <a:lstStyle/>
          <a:p>
            <a:pPr algn="ctr" defTabSz="685800">
              <a:defRPr/>
            </a:pPr>
            <a:r>
              <a:rPr lang="en-GB" sz="900" b="1" dirty="0">
                <a:solidFill>
                  <a:prstClr val="white"/>
                </a:solidFill>
                <a:latin typeface="Arial" panose="020B0604020202020204" pitchFamily="34" charset="0"/>
                <a:cs typeface="Arial" panose="020B0604020202020204" pitchFamily="34" charset="0"/>
              </a:rPr>
              <a:t>No activator molecule</a:t>
            </a:r>
            <a:br>
              <a:rPr lang="en-GB" sz="900" b="1" dirty="0">
                <a:solidFill>
                  <a:prstClr val="white"/>
                </a:solidFill>
                <a:latin typeface="Arial" panose="020B0604020202020204" pitchFamily="34" charset="0"/>
                <a:cs typeface="Arial" panose="020B0604020202020204" pitchFamily="34" charset="0"/>
              </a:rPr>
            </a:br>
            <a:r>
              <a:rPr lang="en-GB" sz="900" b="1" dirty="0">
                <a:solidFill>
                  <a:prstClr val="white"/>
                </a:solidFill>
                <a:latin typeface="Arial" panose="020B0604020202020204" pitchFamily="34" charset="0"/>
                <a:cs typeface="Arial" panose="020B0604020202020204" pitchFamily="34" charset="0"/>
              </a:rPr>
              <a:t>required to turn on</a:t>
            </a:r>
            <a:br>
              <a:rPr lang="en-GB" sz="900" b="1" dirty="0">
                <a:solidFill>
                  <a:prstClr val="white"/>
                </a:solidFill>
                <a:latin typeface="Arial" panose="020B0604020202020204" pitchFamily="34" charset="0"/>
                <a:cs typeface="Arial" panose="020B0604020202020204" pitchFamily="34" charset="0"/>
              </a:rPr>
            </a:br>
            <a:r>
              <a:rPr lang="en-GB" sz="900" b="1" dirty="0">
                <a:solidFill>
                  <a:prstClr val="white"/>
                </a:solidFill>
                <a:latin typeface="Arial" panose="020B0604020202020204" pitchFamily="34" charset="0"/>
                <a:cs typeface="Arial" panose="020B0604020202020204" pitchFamily="34" charset="0"/>
              </a:rPr>
              <a:t>cell growth</a:t>
            </a:r>
          </a:p>
        </p:txBody>
      </p:sp>
      <p:sp>
        <p:nvSpPr>
          <p:cNvPr id="31" name="TextBox 30">
            <a:extLst>
              <a:ext uri="{FF2B5EF4-FFF2-40B4-BE49-F238E27FC236}">
                <a16:creationId xmlns:a16="http://schemas.microsoft.com/office/drawing/2014/main" id="{CE068DDD-29C5-5BBA-4C52-BD50C1648EA5}"/>
              </a:ext>
            </a:extLst>
          </p:cNvPr>
          <p:cNvSpPr txBox="1"/>
          <p:nvPr/>
        </p:nvSpPr>
        <p:spPr>
          <a:xfrm>
            <a:off x="6735622" y="5042055"/>
            <a:ext cx="1328400" cy="360040"/>
          </a:xfrm>
          <a:prstGeom prst="roundRect">
            <a:avLst>
              <a:gd name="adj" fmla="val 28761"/>
            </a:avLst>
          </a:prstGeom>
          <a:solidFill>
            <a:schemeClr val="accent6"/>
          </a:solidFill>
        </p:spPr>
        <p:txBody>
          <a:bodyPr wrap="square" lIns="0" rIns="0" rtlCol="0" anchor="ctr" anchorCtr="0">
            <a:noAutofit/>
          </a:bodyPr>
          <a:lstStyle/>
          <a:p>
            <a:pPr algn="ctr" defTabSz="685800">
              <a:defRPr/>
            </a:pPr>
            <a:r>
              <a:rPr lang="en-GB" sz="900" b="1" dirty="0">
                <a:solidFill>
                  <a:prstClr val="white"/>
                </a:solidFill>
                <a:latin typeface="Arial" panose="020B0604020202020204" pitchFamily="34" charset="0"/>
                <a:cs typeface="Arial" panose="020B0604020202020204" pitchFamily="34" charset="0"/>
              </a:rPr>
              <a:t>Signal for cells to divide remains ‛on’</a:t>
            </a:r>
          </a:p>
        </p:txBody>
      </p:sp>
      <p:sp>
        <p:nvSpPr>
          <p:cNvPr id="34" name="Freeform 33">
            <a:extLst>
              <a:ext uri="{FF2B5EF4-FFF2-40B4-BE49-F238E27FC236}">
                <a16:creationId xmlns:a16="http://schemas.microsoft.com/office/drawing/2014/main" id="{B61B33F8-E7E6-31E7-A12D-CA2120A69D31}"/>
              </a:ext>
            </a:extLst>
          </p:cNvPr>
          <p:cNvSpPr/>
          <p:nvPr/>
        </p:nvSpPr>
        <p:spPr>
          <a:xfrm flipV="1">
            <a:off x="3675017" y="3133427"/>
            <a:ext cx="4746172" cy="504056"/>
          </a:xfrm>
          <a:custGeom>
            <a:avLst/>
            <a:gdLst>
              <a:gd name="connsiteX0" fmla="*/ 0 w 4746172"/>
              <a:gd name="connsiteY0" fmla="*/ 0 h 313509"/>
              <a:gd name="connsiteX1" fmla="*/ 4746172 w 4746172"/>
              <a:gd name="connsiteY1" fmla="*/ 0 h 313509"/>
              <a:gd name="connsiteX2" fmla="*/ 4746172 w 4746172"/>
              <a:gd name="connsiteY2" fmla="*/ 113211 h 313509"/>
              <a:gd name="connsiteX3" fmla="*/ 4746172 w 4746172"/>
              <a:gd name="connsiteY3" fmla="*/ 313509 h 313509"/>
            </a:gdLst>
            <a:ahLst/>
            <a:cxnLst>
              <a:cxn ang="0">
                <a:pos x="connsiteX0" y="connsiteY0"/>
              </a:cxn>
              <a:cxn ang="0">
                <a:pos x="connsiteX1" y="connsiteY1"/>
              </a:cxn>
              <a:cxn ang="0">
                <a:pos x="connsiteX2" y="connsiteY2"/>
              </a:cxn>
              <a:cxn ang="0">
                <a:pos x="connsiteX3" y="connsiteY3"/>
              </a:cxn>
            </a:cxnLst>
            <a:rect l="l" t="t" r="r" b="b"/>
            <a:pathLst>
              <a:path w="4746172" h="313509">
                <a:moveTo>
                  <a:pt x="0" y="0"/>
                </a:moveTo>
                <a:lnTo>
                  <a:pt x="4746172" y="0"/>
                </a:lnTo>
                <a:lnTo>
                  <a:pt x="4746172" y="113211"/>
                </a:lnTo>
                <a:lnTo>
                  <a:pt x="4746172" y="313509"/>
                </a:lnTo>
              </a:path>
            </a:pathLst>
          </a:custGeom>
          <a:noFill/>
          <a:ln w="19050">
            <a:solidFill>
              <a:srgbClr val="505050"/>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9B51A372-E3FC-C70F-73E3-133EE0CF7B2F}"/>
              </a:ext>
            </a:extLst>
          </p:cNvPr>
          <p:cNvSpPr txBox="1"/>
          <p:nvPr/>
        </p:nvSpPr>
        <p:spPr>
          <a:xfrm>
            <a:off x="2833932" y="3493467"/>
            <a:ext cx="890613" cy="292454"/>
          </a:xfrm>
          <a:prstGeom prst="roundRect">
            <a:avLst>
              <a:gd name="adj" fmla="val 31556"/>
            </a:avLst>
          </a:prstGeom>
          <a:solidFill>
            <a:schemeClr val="accent1"/>
          </a:solidFill>
        </p:spPr>
        <p:txBody>
          <a:bodyPr wrap="square" rtlCol="0" anchor="ctr" anchorCtr="0">
            <a:noAutofit/>
          </a:bodyPr>
          <a:lstStyle/>
          <a:p>
            <a:pPr algn="ctr" defTabSz="685800">
              <a:defRPr/>
            </a:pPr>
            <a:r>
              <a:rPr lang="en-GB" sz="900" b="1" i="1" dirty="0">
                <a:solidFill>
                  <a:prstClr val="white"/>
                </a:solidFill>
                <a:latin typeface="Arial" panose="020B0604020202020204" pitchFamily="34" charset="0"/>
                <a:cs typeface="Arial" panose="020B0604020202020204" pitchFamily="34" charset="0"/>
              </a:rPr>
              <a:t>NTRK </a:t>
            </a:r>
            <a:r>
              <a:rPr lang="en-GB" sz="900" b="1" dirty="0">
                <a:solidFill>
                  <a:prstClr val="white"/>
                </a:solidFill>
                <a:latin typeface="Arial" panose="020B0604020202020204" pitchFamily="34" charset="0"/>
                <a:cs typeface="Arial" panose="020B0604020202020204" pitchFamily="34" charset="0"/>
              </a:rPr>
              <a:t>gene</a:t>
            </a:r>
          </a:p>
        </p:txBody>
      </p:sp>
      <p:sp>
        <p:nvSpPr>
          <p:cNvPr id="25" name="TextBox 24">
            <a:extLst>
              <a:ext uri="{FF2B5EF4-FFF2-40B4-BE49-F238E27FC236}">
                <a16:creationId xmlns:a16="http://schemas.microsoft.com/office/drawing/2014/main" id="{D974E7DF-88CC-2679-88CD-EBD1FE906E52}"/>
              </a:ext>
            </a:extLst>
          </p:cNvPr>
          <p:cNvSpPr txBox="1"/>
          <p:nvPr/>
        </p:nvSpPr>
        <p:spPr>
          <a:xfrm>
            <a:off x="4134966" y="3493467"/>
            <a:ext cx="890613" cy="292454"/>
          </a:xfrm>
          <a:prstGeom prst="roundRect">
            <a:avLst>
              <a:gd name="adj" fmla="val 31556"/>
            </a:avLst>
          </a:prstGeom>
          <a:solidFill>
            <a:schemeClr val="accent1"/>
          </a:solidFill>
        </p:spPr>
        <p:txBody>
          <a:bodyPr wrap="square" lIns="0" rIns="0" rtlCol="0" anchor="ctr" anchorCtr="0">
            <a:noAutofit/>
          </a:bodyPr>
          <a:lstStyle/>
          <a:p>
            <a:pPr algn="ctr" defTabSz="685800">
              <a:defRPr/>
            </a:pPr>
            <a:r>
              <a:rPr lang="en-GB" sz="900" b="1" dirty="0">
                <a:solidFill>
                  <a:prstClr val="white"/>
                </a:solidFill>
                <a:latin typeface="Arial" panose="020B0604020202020204" pitchFamily="34" charset="0"/>
                <a:cs typeface="Arial" panose="020B0604020202020204" pitchFamily="34" charset="0"/>
              </a:rPr>
              <a:t>TRK protein</a:t>
            </a:r>
          </a:p>
        </p:txBody>
      </p:sp>
      <p:sp>
        <p:nvSpPr>
          <p:cNvPr id="26" name="TextBox 25">
            <a:extLst>
              <a:ext uri="{FF2B5EF4-FFF2-40B4-BE49-F238E27FC236}">
                <a16:creationId xmlns:a16="http://schemas.microsoft.com/office/drawing/2014/main" id="{4A200EB5-0836-DC0D-1D85-04D55935F3E7}"/>
              </a:ext>
            </a:extLst>
          </p:cNvPr>
          <p:cNvSpPr txBox="1"/>
          <p:nvPr/>
        </p:nvSpPr>
        <p:spPr>
          <a:xfrm>
            <a:off x="5159814" y="3493467"/>
            <a:ext cx="1440000" cy="504056"/>
          </a:xfrm>
          <a:prstGeom prst="roundRect">
            <a:avLst/>
          </a:prstGeom>
          <a:solidFill>
            <a:schemeClr val="accent1"/>
          </a:solidFill>
        </p:spPr>
        <p:txBody>
          <a:bodyPr wrap="square" rtlCol="0" anchor="ctr" anchorCtr="0">
            <a:noAutofit/>
          </a:bodyPr>
          <a:lstStyle/>
          <a:p>
            <a:pPr algn="ctr" defTabSz="685800">
              <a:defRPr/>
            </a:pPr>
            <a:r>
              <a:rPr lang="en-GB" sz="900" b="1" dirty="0">
                <a:solidFill>
                  <a:prstClr val="white"/>
                </a:solidFill>
                <a:latin typeface="Arial" panose="020B0604020202020204" pitchFamily="34" charset="0"/>
                <a:cs typeface="Arial" panose="020B0604020202020204" pitchFamily="34" charset="0"/>
              </a:rPr>
              <a:t>Binds with activator</a:t>
            </a:r>
            <a:br>
              <a:rPr lang="en-GB" sz="900" b="1" dirty="0">
                <a:solidFill>
                  <a:prstClr val="white"/>
                </a:solidFill>
                <a:latin typeface="Arial" panose="020B0604020202020204" pitchFamily="34" charset="0"/>
                <a:cs typeface="Arial" panose="020B0604020202020204" pitchFamily="34" charset="0"/>
              </a:rPr>
            </a:br>
            <a:r>
              <a:rPr lang="en-GB" sz="900" b="1" dirty="0">
                <a:solidFill>
                  <a:prstClr val="white"/>
                </a:solidFill>
                <a:latin typeface="Arial" panose="020B0604020202020204" pitchFamily="34" charset="0"/>
                <a:cs typeface="Arial" panose="020B0604020202020204" pitchFamily="34" charset="0"/>
              </a:rPr>
              <a:t>molecules that help</a:t>
            </a:r>
            <a:br>
              <a:rPr lang="en-GB" sz="900" b="1" dirty="0">
                <a:solidFill>
                  <a:prstClr val="white"/>
                </a:solidFill>
                <a:latin typeface="Arial" panose="020B0604020202020204" pitchFamily="34" charset="0"/>
                <a:cs typeface="Arial" panose="020B0604020202020204" pitchFamily="34" charset="0"/>
              </a:rPr>
            </a:br>
            <a:r>
              <a:rPr lang="en-GB" sz="900" b="1" dirty="0">
                <a:solidFill>
                  <a:prstClr val="white"/>
                </a:solidFill>
                <a:latin typeface="Arial" panose="020B0604020202020204" pitchFamily="34" charset="0"/>
                <a:cs typeface="Arial" panose="020B0604020202020204" pitchFamily="34" charset="0"/>
              </a:rPr>
              <a:t>control cell growth</a:t>
            </a:r>
          </a:p>
        </p:txBody>
      </p:sp>
      <p:sp>
        <p:nvSpPr>
          <p:cNvPr id="27" name="TextBox 26">
            <a:extLst>
              <a:ext uri="{FF2B5EF4-FFF2-40B4-BE49-F238E27FC236}">
                <a16:creationId xmlns:a16="http://schemas.microsoft.com/office/drawing/2014/main" id="{AD2F180C-EACB-9249-90D8-E5B984282B7D}"/>
              </a:ext>
            </a:extLst>
          </p:cNvPr>
          <p:cNvSpPr txBox="1"/>
          <p:nvPr/>
        </p:nvSpPr>
        <p:spPr>
          <a:xfrm>
            <a:off x="6735622" y="3493467"/>
            <a:ext cx="1329005" cy="504056"/>
          </a:xfrm>
          <a:prstGeom prst="roundRect">
            <a:avLst/>
          </a:prstGeom>
          <a:solidFill>
            <a:schemeClr val="accent1"/>
          </a:solidFill>
        </p:spPr>
        <p:txBody>
          <a:bodyPr wrap="square" rtlCol="0" anchor="ctr" anchorCtr="0">
            <a:noAutofit/>
          </a:bodyPr>
          <a:lstStyle/>
          <a:p>
            <a:pPr algn="ctr" defTabSz="685800">
              <a:defRPr/>
            </a:pPr>
            <a:r>
              <a:rPr lang="en-GB" sz="900" b="1" dirty="0">
                <a:solidFill>
                  <a:prstClr val="white"/>
                </a:solidFill>
                <a:latin typeface="Arial" panose="020B0604020202020204" pitchFamily="34" charset="0"/>
                <a:cs typeface="Arial" panose="020B0604020202020204" pitchFamily="34" charset="0"/>
              </a:rPr>
              <a:t>Molecules naturally</a:t>
            </a:r>
            <a:br>
              <a:rPr lang="en-GB" sz="900" b="1" dirty="0">
                <a:solidFill>
                  <a:prstClr val="white"/>
                </a:solidFill>
                <a:latin typeface="Arial" panose="020B0604020202020204" pitchFamily="34" charset="0"/>
                <a:cs typeface="Arial" panose="020B0604020202020204" pitchFamily="34" charset="0"/>
              </a:rPr>
            </a:br>
            <a:r>
              <a:rPr lang="en-GB" sz="900" b="1" dirty="0">
                <a:solidFill>
                  <a:prstClr val="white"/>
                </a:solidFill>
                <a:latin typeface="Arial" panose="020B0604020202020204" pitchFamily="34" charset="0"/>
                <a:cs typeface="Arial" panose="020B0604020202020204" pitchFamily="34" charset="0"/>
              </a:rPr>
              <a:t>separate after</a:t>
            </a:r>
            <a:br>
              <a:rPr lang="en-GB" sz="900" b="1" dirty="0">
                <a:solidFill>
                  <a:prstClr val="white"/>
                </a:solidFill>
                <a:latin typeface="Arial" panose="020B0604020202020204" pitchFamily="34" charset="0"/>
                <a:cs typeface="Arial" panose="020B0604020202020204" pitchFamily="34" charset="0"/>
              </a:rPr>
            </a:br>
            <a:r>
              <a:rPr lang="en-GB" sz="900" b="1" dirty="0">
                <a:solidFill>
                  <a:prstClr val="white"/>
                </a:solidFill>
                <a:latin typeface="Arial" panose="020B0604020202020204" pitchFamily="34" charset="0"/>
                <a:cs typeface="Arial" panose="020B0604020202020204" pitchFamily="34" charset="0"/>
              </a:rPr>
              <a:t>activation</a:t>
            </a:r>
          </a:p>
        </p:txBody>
      </p:sp>
      <p:pic>
        <p:nvPicPr>
          <p:cNvPr id="38" name="Picture 37">
            <a:extLst>
              <a:ext uri="{FF2B5EF4-FFF2-40B4-BE49-F238E27FC236}">
                <a16:creationId xmlns:a16="http://schemas.microsoft.com/office/drawing/2014/main" id="{3A9736DB-56DE-7FEB-5434-E71EE3795426}"/>
              </a:ext>
            </a:extLst>
          </p:cNvPr>
          <p:cNvPicPr>
            <a:picLocks noChangeAspect="1"/>
          </p:cNvPicPr>
          <p:nvPr/>
        </p:nvPicPr>
        <p:blipFill>
          <a:blip r:embed="rId2"/>
          <a:srcRect/>
          <a:stretch/>
        </p:blipFill>
        <p:spPr>
          <a:xfrm rot="2792628">
            <a:off x="3186315" y="2654032"/>
            <a:ext cx="216023" cy="805588"/>
          </a:xfrm>
          <a:prstGeom prst="rect">
            <a:avLst/>
          </a:prstGeom>
        </p:spPr>
      </p:pic>
      <p:pic>
        <p:nvPicPr>
          <p:cNvPr id="39" name="Picture 38">
            <a:extLst>
              <a:ext uri="{FF2B5EF4-FFF2-40B4-BE49-F238E27FC236}">
                <a16:creationId xmlns:a16="http://schemas.microsoft.com/office/drawing/2014/main" id="{DD6F8D22-24B7-484F-4BB1-F6D0E8D05EC6}"/>
              </a:ext>
            </a:extLst>
          </p:cNvPr>
          <p:cNvPicPr>
            <a:picLocks noChangeAspect="1"/>
          </p:cNvPicPr>
          <p:nvPr/>
        </p:nvPicPr>
        <p:blipFill>
          <a:blip r:embed="rId2"/>
          <a:srcRect/>
          <a:stretch/>
        </p:blipFill>
        <p:spPr>
          <a:xfrm rot="2792628">
            <a:off x="2754268" y="4195449"/>
            <a:ext cx="216023" cy="805588"/>
          </a:xfrm>
          <a:prstGeom prst="rect">
            <a:avLst/>
          </a:prstGeom>
        </p:spPr>
      </p:pic>
      <p:pic>
        <p:nvPicPr>
          <p:cNvPr id="40" name="Picture 39">
            <a:extLst>
              <a:ext uri="{FF2B5EF4-FFF2-40B4-BE49-F238E27FC236}">
                <a16:creationId xmlns:a16="http://schemas.microsoft.com/office/drawing/2014/main" id="{A8AF68C4-B3E7-E2D4-AE5A-DB157EF37B6D}"/>
              </a:ext>
            </a:extLst>
          </p:cNvPr>
          <p:cNvPicPr>
            <a:picLocks noChangeAspect="1"/>
          </p:cNvPicPr>
          <p:nvPr/>
        </p:nvPicPr>
        <p:blipFill>
          <a:blip r:embed="rId3"/>
          <a:srcRect/>
          <a:stretch/>
        </p:blipFill>
        <p:spPr>
          <a:xfrm rot="2792628">
            <a:off x="3180988" y="4195450"/>
            <a:ext cx="216023" cy="805585"/>
          </a:xfrm>
          <a:prstGeom prst="rect">
            <a:avLst/>
          </a:prstGeom>
        </p:spPr>
      </p:pic>
      <p:pic>
        <p:nvPicPr>
          <p:cNvPr id="41" name="Picture 40">
            <a:extLst>
              <a:ext uri="{FF2B5EF4-FFF2-40B4-BE49-F238E27FC236}">
                <a16:creationId xmlns:a16="http://schemas.microsoft.com/office/drawing/2014/main" id="{EA121795-ED20-8BBA-409F-1507CCC5D459}"/>
              </a:ext>
            </a:extLst>
          </p:cNvPr>
          <p:cNvPicPr>
            <a:picLocks noChangeAspect="1"/>
          </p:cNvPicPr>
          <p:nvPr/>
        </p:nvPicPr>
        <p:blipFill>
          <a:blip r:embed="rId4"/>
          <a:srcRect/>
          <a:stretch/>
        </p:blipFill>
        <p:spPr>
          <a:xfrm rot="2792628">
            <a:off x="3599000" y="4195450"/>
            <a:ext cx="216022" cy="805585"/>
          </a:xfrm>
          <a:prstGeom prst="rect">
            <a:avLst/>
          </a:prstGeom>
        </p:spPr>
      </p:pic>
      <p:sp>
        <p:nvSpPr>
          <p:cNvPr id="42" name="TextBox 41">
            <a:extLst>
              <a:ext uri="{FF2B5EF4-FFF2-40B4-BE49-F238E27FC236}">
                <a16:creationId xmlns:a16="http://schemas.microsoft.com/office/drawing/2014/main" id="{CEE7D4B7-A192-F936-09B7-F49BFB7856F4}"/>
              </a:ext>
            </a:extLst>
          </p:cNvPr>
          <p:cNvSpPr txBox="1"/>
          <p:nvPr/>
        </p:nvSpPr>
        <p:spPr>
          <a:xfrm>
            <a:off x="2927648" y="3925515"/>
            <a:ext cx="1080120" cy="276999"/>
          </a:xfrm>
          <a:prstGeom prst="rect">
            <a:avLst/>
          </a:prstGeom>
          <a:noFill/>
        </p:spPr>
        <p:txBody>
          <a:bodyPr wrap="square" lIns="0" tIns="0" rIns="0" bIns="0" rtlCol="0">
            <a:spAutoFit/>
          </a:bodyPr>
          <a:lstStyle/>
          <a:p>
            <a:pPr algn="ct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Partner</a:t>
            </a:r>
            <a:br>
              <a:rPr lang="en-GB" sz="1000" b="1" dirty="0">
                <a:solidFill>
                  <a:schemeClr val="tx2"/>
                </a:solidFill>
                <a:latin typeface="Arial" panose="020B0604020202020204" pitchFamily="34" charset="0"/>
                <a:ea typeface="Aileron" charset="0"/>
                <a:cs typeface="Arial" panose="020B0604020202020204" pitchFamily="34" charset="0"/>
              </a:rPr>
            </a:br>
            <a:r>
              <a:rPr lang="en-GB" sz="1000" b="1" dirty="0">
                <a:solidFill>
                  <a:schemeClr val="tx2"/>
                </a:solidFill>
                <a:latin typeface="Arial" panose="020B0604020202020204" pitchFamily="34" charset="0"/>
                <a:ea typeface="Aileron" charset="0"/>
                <a:cs typeface="Arial" panose="020B0604020202020204" pitchFamily="34" charset="0"/>
              </a:rPr>
              <a:t>gene</a:t>
            </a:r>
          </a:p>
        </p:txBody>
      </p:sp>
      <p:sp>
        <p:nvSpPr>
          <p:cNvPr id="64" name="TextBox 63">
            <a:extLst>
              <a:ext uri="{FF2B5EF4-FFF2-40B4-BE49-F238E27FC236}">
                <a16:creationId xmlns:a16="http://schemas.microsoft.com/office/drawing/2014/main" id="{46A7A606-FBD6-42A0-396F-98B160A37BD2}"/>
              </a:ext>
            </a:extLst>
          </p:cNvPr>
          <p:cNvSpPr txBox="1"/>
          <p:nvPr/>
        </p:nvSpPr>
        <p:spPr>
          <a:xfrm>
            <a:off x="2423592" y="1981299"/>
            <a:ext cx="2002970" cy="415498"/>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The instructions for how to </a:t>
            </a:r>
            <a:br>
              <a:rPr lang="en-GB" sz="1000" dirty="0">
                <a:solidFill>
                  <a:srgbClr val="505050"/>
                </a:solidFill>
                <a:latin typeface="Arial" panose="020B0604020202020204" pitchFamily="34" charset="0"/>
                <a:ea typeface="Aileron" charset="0"/>
                <a:cs typeface="Arial" panose="020B0604020202020204" pitchFamily="34" charset="0"/>
              </a:rPr>
            </a:br>
            <a:r>
              <a:rPr lang="en-GB" sz="1000" dirty="0">
                <a:solidFill>
                  <a:srgbClr val="505050"/>
                </a:solidFill>
                <a:latin typeface="Arial" panose="020B0604020202020204" pitchFamily="34" charset="0"/>
                <a:ea typeface="Aileron" charset="0"/>
                <a:cs typeface="Arial" panose="020B0604020202020204" pitchFamily="34" charset="0"/>
              </a:rPr>
              <a:t>make TRK proteins are stored in the double-stranded </a:t>
            </a:r>
            <a:r>
              <a:rPr lang="en-GB" sz="1000" b="1" dirty="0">
                <a:solidFill>
                  <a:srgbClr val="505050"/>
                </a:solidFill>
                <a:latin typeface="Arial" panose="020B0604020202020204" pitchFamily="34" charset="0"/>
                <a:ea typeface="Aileron" charset="0"/>
                <a:cs typeface="Arial" panose="020B0604020202020204" pitchFamily="34" charset="0"/>
              </a:rPr>
              <a:t>DNA</a:t>
            </a:r>
          </a:p>
        </p:txBody>
      </p:sp>
      <p:sp>
        <p:nvSpPr>
          <p:cNvPr id="65" name="TextBox 64">
            <a:extLst>
              <a:ext uri="{FF2B5EF4-FFF2-40B4-BE49-F238E27FC236}">
                <a16:creationId xmlns:a16="http://schemas.microsoft.com/office/drawing/2014/main" id="{96FBDC93-5DF7-8745-F283-056336D8BC76}"/>
              </a:ext>
            </a:extLst>
          </p:cNvPr>
          <p:cNvSpPr txBox="1"/>
          <p:nvPr/>
        </p:nvSpPr>
        <p:spPr>
          <a:xfrm>
            <a:off x="4439816" y="1981299"/>
            <a:ext cx="2002970" cy="415498"/>
          </a:xfrm>
          <a:prstGeom prst="rect">
            <a:avLst/>
          </a:prstGeom>
          <a:noFill/>
        </p:spPr>
        <p:txBody>
          <a:bodyPr wrap="square" lIns="0" tIns="0" rIns="0" bIns="0" rtlCol="0">
            <a:spAutoFit/>
          </a:bodyPr>
          <a:lstStyle/>
          <a:p>
            <a:pPr algn="ctr">
              <a:lnSpc>
                <a:spcPct val="90000"/>
              </a:lnSpc>
            </a:pPr>
            <a:r>
              <a:rPr lang="en-GB" sz="1000" dirty="0">
                <a:solidFill>
                  <a:srgbClr val="505050"/>
                </a:solidFill>
                <a:latin typeface="Arial" panose="020B0604020202020204" pitchFamily="34" charset="0"/>
                <a:ea typeface="Aileron" charset="0"/>
                <a:cs typeface="Arial" panose="020B0604020202020204" pitchFamily="34" charset="0"/>
              </a:rPr>
              <a:t>DNA is converted to</a:t>
            </a:r>
            <a:br>
              <a:rPr lang="en-GB" sz="1000" dirty="0">
                <a:solidFill>
                  <a:srgbClr val="505050"/>
                </a:solidFill>
                <a:latin typeface="Arial" panose="020B0604020202020204" pitchFamily="34" charset="0"/>
                <a:ea typeface="Aileron" charset="0"/>
                <a:cs typeface="Arial" panose="020B0604020202020204" pitchFamily="34" charset="0"/>
              </a:rPr>
            </a:br>
            <a:r>
              <a:rPr lang="en-GB" sz="1000" dirty="0">
                <a:solidFill>
                  <a:srgbClr val="505050"/>
                </a:solidFill>
                <a:latin typeface="Arial" panose="020B0604020202020204" pitchFamily="34" charset="0"/>
                <a:ea typeface="Aileron" charset="0"/>
                <a:cs typeface="Arial" panose="020B0604020202020204" pitchFamily="34" charset="0"/>
              </a:rPr>
              <a:t>single-stranded </a:t>
            </a:r>
            <a:r>
              <a:rPr lang="en-GB" sz="1000" b="1" dirty="0">
                <a:solidFill>
                  <a:srgbClr val="505050"/>
                </a:solidFill>
                <a:latin typeface="Arial" panose="020B0604020202020204" pitchFamily="34" charset="0"/>
                <a:ea typeface="Aileron" charset="0"/>
                <a:cs typeface="Arial" panose="020B0604020202020204" pitchFamily="34" charset="0"/>
              </a:rPr>
              <a:t>RNA</a:t>
            </a:r>
            <a:r>
              <a:rPr lang="en-GB" sz="1000" dirty="0">
                <a:solidFill>
                  <a:srgbClr val="505050"/>
                </a:solidFill>
                <a:latin typeface="Arial" panose="020B0604020202020204" pitchFamily="34" charset="0"/>
                <a:ea typeface="Aileron" charset="0"/>
                <a:cs typeface="Arial" panose="020B0604020202020204" pitchFamily="34" charset="0"/>
              </a:rPr>
              <a:t> for the</a:t>
            </a:r>
            <a:br>
              <a:rPr lang="en-GB" sz="1000" dirty="0">
                <a:solidFill>
                  <a:srgbClr val="505050"/>
                </a:solidFill>
                <a:latin typeface="Arial" panose="020B0604020202020204" pitchFamily="34" charset="0"/>
                <a:ea typeface="Aileron" charset="0"/>
                <a:cs typeface="Arial" panose="020B0604020202020204" pitchFamily="34" charset="0"/>
              </a:rPr>
            </a:br>
            <a:r>
              <a:rPr lang="en-GB" sz="1000" dirty="0">
                <a:solidFill>
                  <a:srgbClr val="505050"/>
                </a:solidFill>
                <a:latin typeface="Arial" panose="020B0604020202020204" pitchFamily="34" charset="0"/>
                <a:ea typeface="Aileron" charset="0"/>
                <a:cs typeface="Arial" panose="020B0604020202020204" pitchFamily="34" charset="0"/>
              </a:rPr>
              <a:t>instructions to be read</a:t>
            </a:r>
            <a:endParaRPr lang="en-GB" sz="1000" b="1" dirty="0">
              <a:solidFill>
                <a:srgbClr val="505050"/>
              </a:solidFill>
              <a:latin typeface="Arial" panose="020B0604020202020204" pitchFamily="34" charset="0"/>
              <a:ea typeface="Aileron" charset="0"/>
              <a:cs typeface="Arial" panose="020B0604020202020204" pitchFamily="34" charset="0"/>
            </a:endParaRPr>
          </a:p>
        </p:txBody>
      </p:sp>
      <p:sp>
        <p:nvSpPr>
          <p:cNvPr id="66" name="TextBox 65">
            <a:extLst>
              <a:ext uri="{FF2B5EF4-FFF2-40B4-BE49-F238E27FC236}">
                <a16:creationId xmlns:a16="http://schemas.microsoft.com/office/drawing/2014/main" id="{240200EE-7BD2-78AA-CB66-E173987D2B85}"/>
              </a:ext>
            </a:extLst>
          </p:cNvPr>
          <p:cNvSpPr txBox="1"/>
          <p:nvPr/>
        </p:nvSpPr>
        <p:spPr>
          <a:xfrm>
            <a:off x="6456040" y="1981299"/>
            <a:ext cx="2002970" cy="415498"/>
          </a:xfrm>
          <a:prstGeom prst="rect">
            <a:avLst/>
          </a:prstGeom>
          <a:noFill/>
        </p:spPr>
        <p:txBody>
          <a:bodyPr wrap="square" lIns="0" tIns="0" rIns="0" bIns="0" rtlCol="0">
            <a:spAutoFit/>
          </a:bodyPr>
          <a:lstStyle/>
          <a:p>
            <a:pPr algn="ctr">
              <a:lnSpc>
                <a:spcPct val="90000"/>
              </a:lnSpc>
            </a:pPr>
            <a:r>
              <a:rPr lang="en-GB" sz="1000" b="1" dirty="0">
                <a:solidFill>
                  <a:srgbClr val="505050"/>
                </a:solidFill>
                <a:latin typeface="Arial" panose="020B0604020202020204" pitchFamily="34" charset="0"/>
                <a:ea typeface="Aileron" charset="0"/>
                <a:cs typeface="Arial" panose="020B0604020202020204" pitchFamily="34" charset="0"/>
              </a:rPr>
              <a:t>TRK proteins </a:t>
            </a:r>
            <a:r>
              <a:rPr lang="en-GB" sz="1000" dirty="0">
                <a:solidFill>
                  <a:srgbClr val="505050"/>
                </a:solidFill>
                <a:latin typeface="Arial" panose="020B0604020202020204" pitchFamily="34" charset="0"/>
                <a:ea typeface="Aileron" charset="0"/>
                <a:cs typeface="Arial" panose="020B0604020202020204" pitchFamily="34" charset="0"/>
              </a:rPr>
              <a:t>are assembled</a:t>
            </a:r>
            <a:br>
              <a:rPr lang="en-GB" sz="1000" dirty="0">
                <a:solidFill>
                  <a:srgbClr val="505050"/>
                </a:solidFill>
                <a:latin typeface="Arial" panose="020B0604020202020204" pitchFamily="34" charset="0"/>
                <a:ea typeface="Aileron" charset="0"/>
                <a:cs typeface="Arial" panose="020B0604020202020204" pitchFamily="34" charset="0"/>
              </a:rPr>
            </a:br>
            <a:r>
              <a:rPr lang="en-GB" sz="1000" dirty="0">
                <a:solidFill>
                  <a:srgbClr val="505050"/>
                </a:solidFill>
                <a:latin typeface="Arial" panose="020B0604020202020204" pitchFamily="34" charset="0"/>
                <a:ea typeface="Aileron" charset="0"/>
                <a:cs typeface="Arial" panose="020B0604020202020204" pitchFamily="34" charset="0"/>
              </a:rPr>
              <a:t>using the genetic information</a:t>
            </a:r>
            <a:br>
              <a:rPr lang="en-GB" sz="1000" dirty="0">
                <a:solidFill>
                  <a:srgbClr val="505050"/>
                </a:solidFill>
                <a:latin typeface="Arial" panose="020B0604020202020204" pitchFamily="34" charset="0"/>
                <a:ea typeface="Aileron" charset="0"/>
                <a:cs typeface="Arial" panose="020B0604020202020204" pitchFamily="34" charset="0"/>
              </a:rPr>
            </a:br>
            <a:r>
              <a:rPr lang="en-GB" sz="1000" dirty="0">
                <a:solidFill>
                  <a:srgbClr val="505050"/>
                </a:solidFill>
                <a:latin typeface="Arial" panose="020B0604020202020204" pitchFamily="34" charset="0"/>
                <a:ea typeface="Aileron" charset="0"/>
                <a:cs typeface="Arial" panose="020B0604020202020204" pitchFamily="34" charset="0"/>
              </a:rPr>
              <a:t>stored in </a:t>
            </a:r>
            <a:r>
              <a:rPr lang="en-GB" sz="1000" b="1" i="1" dirty="0">
                <a:solidFill>
                  <a:srgbClr val="505050"/>
                </a:solidFill>
                <a:latin typeface="Arial" panose="020B0604020202020204" pitchFamily="34" charset="0"/>
                <a:ea typeface="Aileron" charset="0"/>
                <a:cs typeface="Arial" panose="020B0604020202020204" pitchFamily="34" charset="0"/>
              </a:rPr>
              <a:t>NTRK</a:t>
            </a:r>
            <a:r>
              <a:rPr lang="en-GB" sz="1000" dirty="0">
                <a:solidFill>
                  <a:srgbClr val="505050"/>
                </a:solidFill>
                <a:latin typeface="Arial" panose="020B0604020202020204" pitchFamily="34" charset="0"/>
                <a:ea typeface="Aileron" charset="0"/>
                <a:cs typeface="Arial" panose="020B0604020202020204" pitchFamily="34" charset="0"/>
              </a:rPr>
              <a:t> </a:t>
            </a:r>
            <a:r>
              <a:rPr lang="en-GB" sz="1000" b="1" dirty="0">
                <a:solidFill>
                  <a:srgbClr val="505050"/>
                </a:solidFill>
                <a:latin typeface="Arial" panose="020B0604020202020204" pitchFamily="34" charset="0"/>
                <a:ea typeface="Aileron" charset="0"/>
                <a:cs typeface="Arial" panose="020B0604020202020204" pitchFamily="34" charset="0"/>
              </a:rPr>
              <a:t>genes</a:t>
            </a:r>
          </a:p>
        </p:txBody>
      </p:sp>
      <p:pic>
        <p:nvPicPr>
          <p:cNvPr id="67" name="Picture 66">
            <a:extLst>
              <a:ext uri="{FF2B5EF4-FFF2-40B4-BE49-F238E27FC236}">
                <a16:creationId xmlns:a16="http://schemas.microsoft.com/office/drawing/2014/main" id="{97705B83-BCA5-547A-A9C9-E0E3D62F6123}"/>
              </a:ext>
            </a:extLst>
          </p:cNvPr>
          <p:cNvPicPr>
            <a:picLocks noChangeAspect="1"/>
          </p:cNvPicPr>
          <p:nvPr/>
        </p:nvPicPr>
        <p:blipFill>
          <a:blip r:embed="rId2"/>
          <a:srcRect/>
          <a:stretch/>
        </p:blipFill>
        <p:spPr>
          <a:xfrm rot="2792628">
            <a:off x="3376213" y="1182284"/>
            <a:ext cx="216023" cy="805588"/>
          </a:xfrm>
          <a:prstGeom prst="rect">
            <a:avLst/>
          </a:prstGeom>
        </p:spPr>
      </p:pic>
      <p:sp>
        <p:nvSpPr>
          <p:cNvPr id="68" name="TextBox 67">
            <a:extLst>
              <a:ext uri="{FF2B5EF4-FFF2-40B4-BE49-F238E27FC236}">
                <a16:creationId xmlns:a16="http://schemas.microsoft.com/office/drawing/2014/main" id="{B0FE81E3-F591-A298-5EB6-FC0897DC3AED}"/>
              </a:ext>
            </a:extLst>
          </p:cNvPr>
          <p:cNvSpPr txBox="1"/>
          <p:nvPr/>
        </p:nvSpPr>
        <p:spPr>
          <a:xfrm>
            <a:off x="7824192" y="2759368"/>
            <a:ext cx="1224136" cy="360040"/>
          </a:xfrm>
          <a:prstGeom prst="roundRect">
            <a:avLst>
              <a:gd name="adj" fmla="val 28761"/>
            </a:avLst>
          </a:prstGeom>
          <a:solidFill>
            <a:schemeClr val="accent1"/>
          </a:solidFill>
        </p:spPr>
        <p:txBody>
          <a:bodyPr wrap="square" lIns="0" rIns="0" rtlCol="0" anchor="ctr" anchorCtr="0">
            <a:noAutofit/>
          </a:bodyPr>
          <a:lstStyle/>
          <a:p>
            <a:pPr algn="ctr" defTabSz="685800">
              <a:defRPr/>
            </a:pPr>
            <a:r>
              <a:rPr lang="en-GB" sz="900" b="1" dirty="0">
                <a:solidFill>
                  <a:prstClr val="white"/>
                </a:solidFill>
                <a:latin typeface="Arial" panose="020B0604020202020204" pitchFamily="34" charset="0"/>
                <a:cs typeface="Arial" panose="020B0604020202020204" pitchFamily="34" charset="0"/>
              </a:rPr>
              <a:t>No cancer</a:t>
            </a:r>
            <a:br>
              <a:rPr lang="en-GB" sz="900" b="1" dirty="0">
                <a:solidFill>
                  <a:prstClr val="white"/>
                </a:solidFill>
                <a:latin typeface="Arial" panose="020B0604020202020204" pitchFamily="34" charset="0"/>
                <a:cs typeface="Arial" panose="020B0604020202020204" pitchFamily="34" charset="0"/>
              </a:rPr>
            </a:br>
            <a:r>
              <a:rPr lang="en-GB" sz="900" b="1" dirty="0">
                <a:solidFill>
                  <a:prstClr val="white"/>
                </a:solidFill>
                <a:latin typeface="Arial" panose="020B0604020202020204" pitchFamily="34" charset="0"/>
                <a:cs typeface="Arial" panose="020B0604020202020204" pitchFamily="34" charset="0"/>
              </a:rPr>
              <a:t>(normal cell growth)</a:t>
            </a:r>
          </a:p>
        </p:txBody>
      </p:sp>
      <p:cxnSp>
        <p:nvCxnSpPr>
          <p:cNvPr id="70" name="Straight Arrow Connector 69">
            <a:extLst>
              <a:ext uri="{FF2B5EF4-FFF2-40B4-BE49-F238E27FC236}">
                <a16:creationId xmlns:a16="http://schemas.microsoft.com/office/drawing/2014/main" id="{E839CAB6-B8B7-E001-EA0B-8955A4DF6BBF}"/>
              </a:ext>
            </a:extLst>
          </p:cNvPr>
          <p:cNvCxnSpPr/>
          <p:nvPr/>
        </p:nvCxnSpPr>
        <p:spPr>
          <a:xfrm>
            <a:off x="4223792" y="1477243"/>
            <a:ext cx="648072" cy="0"/>
          </a:xfrm>
          <a:prstGeom prst="straightConnector1">
            <a:avLst/>
          </a:prstGeom>
          <a:ln w="19050">
            <a:solidFill>
              <a:srgbClr val="50505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1" name="Picture 70">
            <a:extLst>
              <a:ext uri="{FF2B5EF4-FFF2-40B4-BE49-F238E27FC236}">
                <a16:creationId xmlns:a16="http://schemas.microsoft.com/office/drawing/2014/main" id="{C112FBE3-6D06-2755-ABB8-278A4062B5DE}"/>
              </a:ext>
            </a:extLst>
          </p:cNvPr>
          <p:cNvPicPr>
            <a:picLocks noChangeAspect="1"/>
          </p:cNvPicPr>
          <p:nvPr/>
        </p:nvPicPr>
        <p:blipFill>
          <a:blip r:embed="rId5"/>
          <a:srcRect/>
          <a:stretch/>
        </p:blipFill>
        <p:spPr>
          <a:xfrm rot="2792628">
            <a:off x="5467962" y="1182285"/>
            <a:ext cx="216023" cy="805585"/>
          </a:xfrm>
          <a:prstGeom prst="rect">
            <a:avLst/>
          </a:prstGeom>
        </p:spPr>
      </p:pic>
      <p:sp>
        <p:nvSpPr>
          <p:cNvPr id="90" name="Triangle 89">
            <a:extLst>
              <a:ext uri="{FF2B5EF4-FFF2-40B4-BE49-F238E27FC236}">
                <a16:creationId xmlns:a16="http://schemas.microsoft.com/office/drawing/2014/main" id="{2CA4EE9D-D8D7-8E14-C5B8-8D2AF8363D5A}"/>
              </a:ext>
            </a:extLst>
          </p:cNvPr>
          <p:cNvSpPr/>
          <p:nvPr/>
        </p:nvSpPr>
        <p:spPr>
          <a:xfrm rot="16200000" flipH="1">
            <a:off x="5341356" y="2954847"/>
            <a:ext cx="501176" cy="432048"/>
          </a:xfrm>
          <a:prstGeom prst="triangl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n>
                <a:solidFill>
                  <a:schemeClr val="accent5">
                    <a:lumMod val="50000"/>
                  </a:schemeClr>
                </a:solidFill>
              </a:ln>
            </a:endParaRPr>
          </a:p>
        </p:txBody>
      </p:sp>
      <p:sp>
        <p:nvSpPr>
          <p:cNvPr id="89" name="Oval 88">
            <a:extLst>
              <a:ext uri="{FF2B5EF4-FFF2-40B4-BE49-F238E27FC236}">
                <a16:creationId xmlns:a16="http://schemas.microsoft.com/office/drawing/2014/main" id="{E5D62A01-19EC-3ABA-FBB5-1C98061194B9}"/>
              </a:ext>
            </a:extLst>
          </p:cNvPr>
          <p:cNvSpPr/>
          <p:nvPr/>
        </p:nvSpPr>
        <p:spPr>
          <a:xfrm>
            <a:off x="5591944" y="2992291"/>
            <a:ext cx="360040" cy="3600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1" name="Oval 90">
            <a:extLst>
              <a:ext uri="{FF2B5EF4-FFF2-40B4-BE49-F238E27FC236}">
                <a16:creationId xmlns:a16="http://schemas.microsoft.com/office/drawing/2014/main" id="{70EB4BAE-0877-DD44-0310-C7ECFADFD45C}"/>
              </a:ext>
            </a:extLst>
          </p:cNvPr>
          <p:cNvSpPr/>
          <p:nvPr/>
        </p:nvSpPr>
        <p:spPr>
          <a:xfrm>
            <a:off x="4437733" y="2992291"/>
            <a:ext cx="360040" cy="3600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5" name="Freeform 94">
            <a:extLst>
              <a:ext uri="{FF2B5EF4-FFF2-40B4-BE49-F238E27FC236}">
                <a16:creationId xmlns:a16="http://schemas.microsoft.com/office/drawing/2014/main" id="{ABA67F7A-1221-71E3-41A2-079EA1012A3B}"/>
              </a:ext>
            </a:extLst>
          </p:cNvPr>
          <p:cNvSpPr/>
          <p:nvPr/>
        </p:nvSpPr>
        <p:spPr>
          <a:xfrm rot="16200000" flipH="1">
            <a:off x="6851968" y="2954847"/>
            <a:ext cx="501176" cy="432048"/>
          </a:xfrm>
          <a:custGeom>
            <a:avLst/>
            <a:gdLst>
              <a:gd name="connsiteX0" fmla="*/ 0 w 501176"/>
              <a:gd name="connsiteY0" fmla="*/ 432048 h 432048"/>
              <a:gd name="connsiteX1" fmla="*/ 75638 w 501176"/>
              <a:gd name="connsiteY1" fmla="*/ 432048 h 432048"/>
              <a:gd name="connsiteX2" fmla="*/ 72008 w 501176"/>
              <a:gd name="connsiteY2" fmla="*/ 396044 h 432048"/>
              <a:gd name="connsiteX3" fmla="*/ 252028 w 501176"/>
              <a:gd name="connsiteY3" fmla="*/ 216024 h 432048"/>
              <a:gd name="connsiteX4" fmla="*/ 432048 w 501176"/>
              <a:gd name="connsiteY4" fmla="*/ 396044 h 432048"/>
              <a:gd name="connsiteX5" fmla="*/ 428419 w 501176"/>
              <a:gd name="connsiteY5" fmla="*/ 432048 h 432048"/>
              <a:gd name="connsiteX6" fmla="*/ 501176 w 501176"/>
              <a:gd name="connsiteY6" fmla="*/ 432048 h 432048"/>
              <a:gd name="connsiteX7" fmla="*/ 250588 w 501176"/>
              <a:gd name="connsiteY7" fmla="*/ 0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176" h="432048">
                <a:moveTo>
                  <a:pt x="0" y="432048"/>
                </a:moveTo>
                <a:lnTo>
                  <a:pt x="75638" y="432048"/>
                </a:lnTo>
                <a:lnTo>
                  <a:pt x="72008" y="396044"/>
                </a:lnTo>
                <a:cubicBezTo>
                  <a:pt x="72008" y="296622"/>
                  <a:pt x="152606" y="216024"/>
                  <a:pt x="252028" y="216024"/>
                </a:cubicBezTo>
                <a:cubicBezTo>
                  <a:pt x="351450" y="216024"/>
                  <a:pt x="432048" y="296622"/>
                  <a:pt x="432048" y="396044"/>
                </a:cubicBezTo>
                <a:lnTo>
                  <a:pt x="428419" y="432048"/>
                </a:lnTo>
                <a:lnTo>
                  <a:pt x="501176" y="432048"/>
                </a:lnTo>
                <a:lnTo>
                  <a:pt x="250588" y="0"/>
                </a:lnTo>
                <a:close/>
              </a:path>
            </a:pathLst>
          </a:cu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ln>
                <a:solidFill>
                  <a:schemeClr val="accent5">
                    <a:lumMod val="50000"/>
                  </a:schemeClr>
                </a:solidFill>
              </a:ln>
            </a:endParaRPr>
          </a:p>
        </p:txBody>
      </p:sp>
      <p:sp>
        <p:nvSpPr>
          <p:cNvPr id="96" name="Oval 95">
            <a:extLst>
              <a:ext uri="{FF2B5EF4-FFF2-40B4-BE49-F238E27FC236}">
                <a16:creationId xmlns:a16="http://schemas.microsoft.com/office/drawing/2014/main" id="{5B26ED29-BCE2-0374-56F3-46E141740CB0}"/>
              </a:ext>
            </a:extLst>
          </p:cNvPr>
          <p:cNvSpPr/>
          <p:nvPr/>
        </p:nvSpPr>
        <p:spPr>
          <a:xfrm>
            <a:off x="7328980" y="2992291"/>
            <a:ext cx="360040" cy="3600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7" name="TextBox 96">
            <a:extLst>
              <a:ext uri="{FF2B5EF4-FFF2-40B4-BE49-F238E27FC236}">
                <a16:creationId xmlns:a16="http://schemas.microsoft.com/office/drawing/2014/main" id="{6FCC4AB2-390C-B288-6353-7D54A376B252}"/>
              </a:ext>
            </a:extLst>
          </p:cNvPr>
          <p:cNvSpPr txBox="1"/>
          <p:nvPr/>
        </p:nvSpPr>
        <p:spPr>
          <a:xfrm>
            <a:off x="6096000" y="3133427"/>
            <a:ext cx="1080120" cy="138499"/>
          </a:xfrm>
          <a:prstGeom prst="rect">
            <a:avLst/>
          </a:prstGeom>
          <a:noFill/>
        </p:spPr>
        <p:txBody>
          <a:bodyPr wrap="square" lIns="0" tIns="0" rIns="0" bIns="0" rtlCol="0">
            <a:spAutoFit/>
          </a:bodyPr>
          <a:lstStyle/>
          <a:p>
            <a:pPr>
              <a:lnSpc>
                <a:spcPct val="90000"/>
              </a:lnSpc>
            </a:pPr>
            <a:r>
              <a:rPr lang="en-GB" sz="1000" b="1" dirty="0">
                <a:solidFill>
                  <a:srgbClr val="505050"/>
                </a:solidFill>
                <a:latin typeface="Arial" panose="020B0604020202020204" pitchFamily="34" charset="0"/>
                <a:ea typeface="Aileron" charset="0"/>
                <a:cs typeface="Arial" panose="020B0604020202020204" pitchFamily="34" charset="0"/>
              </a:rPr>
              <a:t>Grow!</a:t>
            </a:r>
          </a:p>
        </p:txBody>
      </p:sp>
      <p:sp>
        <p:nvSpPr>
          <p:cNvPr id="99" name="Oval 98">
            <a:extLst>
              <a:ext uri="{FF2B5EF4-FFF2-40B4-BE49-F238E27FC236}">
                <a16:creationId xmlns:a16="http://schemas.microsoft.com/office/drawing/2014/main" id="{29E59808-9920-F2AE-8D19-0BB084F7EE6A}"/>
              </a:ext>
            </a:extLst>
          </p:cNvPr>
          <p:cNvSpPr/>
          <p:nvPr/>
        </p:nvSpPr>
        <p:spPr>
          <a:xfrm>
            <a:off x="7302853" y="1485709"/>
            <a:ext cx="360040" cy="3600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06" name="Group 105">
            <a:extLst>
              <a:ext uri="{FF2B5EF4-FFF2-40B4-BE49-F238E27FC236}">
                <a16:creationId xmlns:a16="http://schemas.microsoft.com/office/drawing/2014/main" id="{A254F92C-7D6A-869B-FE58-79FCD1BF9DED}"/>
              </a:ext>
            </a:extLst>
          </p:cNvPr>
          <p:cNvGrpSpPr/>
          <p:nvPr/>
        </p:nvGrpSpPr>
        <p:grpSpPr>
          <a:xfrm>
            <a:off x="4396786" y="4501579"/>
            <a:ext cx="365560" cy="360040"/>
            <a:chOff x="5134420" y="4246848"/>
            <a:chExt cx="365560" cy="360040"/>
          </a:xfrm>
        </p:grpSpPr>
        <p:sp>
          <p:nvSpPr>
            <p:cNvPr id="104" name="Freeform 103">
              <a:extLst>
                <a:ext uri="{FF2B5EF4-FFF2-40B4-BE49-F238E27FC236}">
                  <a16:creationId xmlns:a16="http://schemas.microsoft.com/office/drawing/2014/main" id="{E48DA354-51EB-5B8B-25BC-B59E38E15050}"/>
                </a:ext>
              </a:extLst>
            </p:cNvPr>
            <p:cNvSpPr/>
            <p:nvPr/>
          </p:nvSpPr>
          <p:spPr>
            <a:xfrm>
              <a:off x="5134420" y="4246848"/>
              <a:ext cx="182780" cy="360040"/>
            </a:xfrm>
            <a:custGeom>
              <a:avLst/>
              <a:gdLst>
                <a:gd name="connsiteX0" fmla="*/ 180020 w 182780"/>
                <a:gd name="connsiteY0" fmla="*/ 0 h 360040"/>
                <a:gd name="connsiteX1" fmla="*/ 182780 w 182780"/>
                <a:gd name="connsiteY1" fmla="*/ 557 h 360040"/>
                <a:gd name="connsiteX2" fmla="*/ 182780 w 182780"/>
                <a:gd name="connsiteY2" fmla="*/ 359483 h 360040"/>
                <a:gd name="connsiteX3" fmla="*/ 180020 w 182780"/>
                <a:gd name="connsiteY3" fmla="*/ 360040 h 360040"/>
                <a:gd name="connsiteX4" fmla="*/ 0 w 182780"/>
                <a:gd name="connsiteY4" fmla="*/ 180020 h 360040"/>
                <a:gd name="connsiteX5" fmla="*/ 180020 w 182780"/>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80" h="360040">
                  <a:moveTo>
                    <a:pt x="180020" y="0"/>
                  </a:moveTo>
                  <a:lnTo>
                    <a:pt x="182780" y="557"/>
                  </a:lnTo>
                  <a:lnTo>
                    <a:pt x="182780" y="359483"/>
                  </a:lnTo>
                  <a:lnTo>
                    <a:pt x="180020" y="360040"/>
                  </a:lnTo>
                  <a:cubicBezTo>
                    <a:pt x="80598" y="360040"/>
                    <a:pt x="0" y="279442"/>
                    <a:pt x="0" y="180020"/>
                  </a:cubicBezTo>
                  <a:cubicBezTo>
                    <a:pt x="0" y="80598"/>
                    <a:pt x="80598" y="0"/>
                    <a:pt x="18002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105" name="Freeform 104">
              <a:extLst>
                <a:ext uri="{FF2B5EF4-FFF2-40B4-BE49-F238E27FC236}">
                  <a16:creationId xmlns:a16="http://schemas.microsoft.com/office/drawing/2014/main" id="{D59E7885-C571-11A3-05B8-12EF71796FB0}"/>
                </a:ext>
              </a:extLst>
            </p:cNvPr>
            <p:cNvSpPr/>
            <p:nvPr/>
          </p:nvSpPr>
          <p:spPr>
            <a:xfrm flipH="1">
              <a:off x="5317200" y="4246848"/>
              <a:ext cx="182780" cy="360040"/>
            </a:xfrm>
            <a:custGeom>
              <a:avLst/>
              <a:gdLst>
                <a:gd name="connsiteX0" fmla="*/ 180020 w 182780"/>
                <a:gd name="connsiteY0" fmla="*/ 0 h 360040"/>
                <a:gd name="connsiteX1" fmla="*/ 182780 w 182780"/>
                <a:gd name="connsiteY1" fmla="*/ 557 h 360040"/>
                <a:gd name="connsiteX2" fmla="*/ 182780 w 182780"/>
                <a:gd name="connsiteY2" fmla="*/ 359483 h 360040"/>
                <a:gd name="connsiteX3" fmla="*/ 180020 w 182780"/>
                <a:gd name="connsiteY3" fmla="*/ 360040 h 360040"/>
                <a:gd name="connsiteX4" fmla="*/ 0 w 182780"/>
                <a:gd name="connsiteY4" fmla="*/ 180020 h 360040"/>
                <a:gd name="connsiteX5" fmla="*/ 180020 w 182780"/>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80" h="360040">
                  <a:moveTo>
                    <a:pt x="180020" y="0"/>
                  </a:moveTo>
                  <a:lnTo>
                    <a:pt x="182780" y="557"/>
                  </a:lnTo>
                  <a:lnTo>
                    <a:pt x="182780" y="359483"/>
                  </a:lnTo>
                  <a:lnTo>
                    <a:pt x="180020" y="360040"/>
                  </a:lnTo>
                  <a:cubicBezTo>
                    <a:pt x="80598" y="360040"/>
                    <a:pt x="0" y="279442"/>
                    <a:pt x="0" y="180020"/>
                  </a:cubicBezTo>
                  <a:cubicBezTo>
                    <a:pt x="0" y="80598"/>
                    <a:pt x="80598" y="0"/>
                    <a:pt x="18002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grpSp>
      <p:grpSp>
        <p:nvGrpSpPr>
          <p:cNvPr id="107" name="Group 106">
            <a:extLst>
              <a:ext uri="{FF2B5EF4-FFF2-40B4-BE49-F238E27FC236}">
                <a16:creationId xmlns:a16="http://schemas.microsoft.com/office/drawing/2014/main" id="{9ECC44FA-641B-92F8-122A-C1DCB8A19ECF}"/>
              </a:ext>
            </a:extLst>
          </p:cNvPr>
          <p:cNvGrpSpPr/>
          <p:nvPr/>
        </p:nvGrpSpPr>
        <p:grpSpPr>
          <a:xfrm>
            <a:off x="5467941" y="4501579"/>
            <a:ext cx="365560" cy="360040"/>
            <a:chOff x="5134420" y="4246848"/>
            <a:chExt cx="365560" cy="360040"/>
          </a:xfrm>
        </p:grpSpPr>
        <p:sp>
          <p:nvSpPr>
            <p:cNvPr id="108" name="Freeform 107">
              <a:extLst>
                <a:ext uri="{FF2B5EF4-FFF2-40B4-BE49-F238E27FC236}">
                  <a16:creationId xmlns:a16="http://schemas.microsoft.com/office/drawing/2014/main" id="{08BF841C-9C5D-8CA3-B213-C7D683D1AD5C}"/>
                </a:ext>
              </a:extLst>
            </p:cNvPr>
            <p:cNvSpPr/>
            <p:nvPr/>
          </p:nvSpPr>
          <p:spPr>
            <a:xfrm>
              <a:off x="5134420" y="4246848"/>
              <a:ext cx="182780" cy="360040"/>
            </a:xfrm>
            <a:custGeom>
              <a:avLst/>
              <a:gdLst>
                <a:gd name="connsiteX0" fmla="*/ 180020 w 182780"/>
                <a:gd name="connsiteY0" fmla="*/ 0 h 360040"/>
                <a:gd name="connsiteX1" fmla="*/ 182780 w 182780"/>
                <a:gd name="connsiteY1" fmla="*/ 557 h 360040"/>
                <a:gd name="connsiteX2" fmla="*/ 182780 w 182780"/>
                <a:gd name="connsiteY2" fmla="*/ 359483 h 360040"/>
                <a:gd name="connsiteX3" fmla="*/ 180020 w 182780"/>
                <a:gd name="connsiteY3" fmla="*/ 360040 h 360040"/>
                <a:gd name="connsiteX4" fmla="*/ 0 w 182780"/>
                <a:gd name="connsiteY4" fmla="*/ 180020 h 360040"/>
                <a:gd name="connsiteX5" fmla="*/ 180020 w 182780"/>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80" h="360040">
                  <a:moveTo>
                    <a:pt x="180020" y="0"/>
                  </a:moveTo>
                  <a:lnTo>
                    <a:pt x="182780" y="557"/>
                  </a:lnTo>
                  <a:lnTo>
                    <a:pt x="182780" y="359483"/>
                  </a:lnTo>
                  <a:lnTo>
                    <a:pt x="180020" y="360040"/>
                  </a:lnTo>
                  <a:cubicBezTo>
                    <a:pt x="80598" y="360040"/>
                    <a:pt x="0" y="279442"/>
                    <a:pt x="0" y="180020"/>
                  </a:cubicBezTo>
                  <a:cubicBezTo>
                    <a:pt x="0" y="80598"/>
                    <a:pt x="80598" y="0"/>
                    <a:pt x="18002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109" name="Freeform 108">
              <a:extLst>
                <a:ext uri="{FF2B5EF4-FFF2-40B4-BE49-F238E27FC236}">
                  <a16:creationId xmlns:a16="http://schemas.microsoft.com/office/drawing/2014/main" id="{9541E36D-A696-8C47-81EE-18E03A70E6C4}"/>
                </a:ext>
              </a:extLst>
            </p:cNvPr>
            <p:cNvSpPr/>
            <p:nvPr/>
          </p:nvSpPr>
          <p:spPr>
            <a:xfrm flipH="1">
              <a:off x="5317200" y="4246848"/>
              <a:ext cx="182780" cy="360040"/>
            </a:xfrm>
            <a:custGeom>
              <a:avLst/>
              <a:gdLst>
                <a:gd name="connsiteX0" fmla="*/ 180020 w 182780"/>
                <a:gd name="connsiteY0" fmla="*/ 0 h 360040"/>
                <a:gd name="connsiteX1" fmla="*/ 182780 w 182780"/>
                <a:gd name="connsiteY1" fmla="*/ 557 h 360040"/>
                <a:gd name="connsiteX2" fmla="*/ 182780 w 182780"/>
                <a:gd name="connsiteY2" fmla="*/ 359483 h 360040"/>
                <a:gd name="connsiteX3" fmla="*/ 180020 w 182780"/>
                <a:gd name="connsiteY3" fmla="*/ 360040 h 360040"/>
                <a:gd name="connsiteX4" fmla="*/ 0 w 182780"/>
                <a:gd name="connsiteY4" fmla="*/ 180020 h 360040"/>
                <a:gd name="connsiteX5" fmla="*/ 180020 w 182780"/>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80" h="360040">
                  <a:moveTo>
                    <a:pt x="180020" y="0"/>
                  </a:moveTo>
                  <a:lnTo>
                    <a:pt x="182780" y="557"/>
                  </a:lnTo>
                  <a:lnTo>
                    <a:pt x="182780" y="359483"/>
                  </a:lnTo>
                  <a:lnTo>
                    <a:pt x="180020" y="360040"/>
                  </a:lnTo>
                  <a:cubicBezTo>
                    <a:pt x="80598" y="360040"/>
                    <a:pt x="0" y="279442"/>
                    <a:pt x="0" y="180020"/>
                  </a:cubicBezTo>
                  <a:cubicBezTo>
                    <a:pt x="0" y="80598"/>
                    <a:pt x="80598" y="0"/>
                    <a:pt x="18002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grpSp>
      <p:sp>
        <p:nvSpPr>
          <p:cNvPr id="110" name="TextBox 109">
            <a:extLst>
              <a:ext uri="{FF2B5EF4-FFF2-40B4-BE49-F238E27FC236}">
                <a16:creationId xmlns:a16="http://schemas.microsoft.com/office/drawing/2014/main" id="{FFBCA8BC-9F05-3DA5-0DB7-265649DE738F}"/>
              </a:ext>
            </a:extLst>
          </p:cNvPr>
          <p:cNvSpPr txBox="1"/>
          <p:nvPr/>
        </p:nvSpPr>
        <p:spPr>
          <a:xfrm>
            <a:off x="5956662" y="4613885"/>
            <a:ext cx="1080120" cy="138499"/>
          </a:xfrm>
          <a:prstGeom prst="rect">
            <a:avLst/>
          </a:prstGeom>
          <a:noFill/>
        </p:spPr>
        <p:txBody>
          <a:bodyPr wrap="square" lIns="0" tIns="0" rIns="0" bIns="0" rtlCol="0">
            <a:spAutoFit/>
          </a:bodyPr>
          <a:lstStyle/>
          <a:p>
            <a:pPr>
              <a:lnSpc>
                <a:spcPct val="90000"/>
              </a:lnSpc>
            </a:pPr>
            <a:r>
              <a:rPr lang="en-GB" sz="1000" b="1" dirty="0">
                <a:solidFill>
                  <a:srgbClr val="505050"/>
                </a:solidFill>
                <a:latin typeface="Arial" panose="020B0604020202020204" pitchFamily="34" charset="0"/>
                <a:ea typeface="Aileron" charset="0"/>
                <a:cs typeface="Arial" panose="020B0604020202020204" pitchFamily="34" charset="0"/>
              </a:rPr>
              <a:t>Grow!</a:t>
            </a:r>
          </a:p>
        </p:txBody>
      </p:sp>
      <p:grpSp>
        <p:nvGrpSpPr>
          <p:cNvPr id="111" name="Group 110">
            <a:extLst>
              <a:ext uri="{FF2B5EF4-FFF2-40B4-BE49-F238E27FC236}">
                <a16:creationId xmlns:a16="http://schemas.microsoft.com/office/drawing/2014/main" id="{8832B87A-BE79-6F42-9943-F15F531665E9}"/>
              </a:ext>
            </a:extLst>
          </p:cNvPr>
          <p:cNvGrpSpPr/>
          <p:nvPr/>
        </p:nvGrpSpPr>
        <p:grpSpPr>
          <a:xfrm>
            <a:off x="7070318" y="4501579"/>
            <a:ext cx="365560" cy="360040"/>
            <a:chOff x="5134420" y="4246848"/>
            <a:chExt cx="365560" cy="360040"/>
          </a:xfrm>
        </p:grpSpPr>
        <p:sp>
          <p:nvSpPr>
            <p:cNvPr id="112" name="Freeform 111">
              <a:extLst>
                <a:ext uri="{FF2B5EF4-FFF2-40B4-BE49-F238E27FC236}">
                  <a16:creationId xmlns:a16="http://schemas.microsoft.com/office/drawing/2014/main" id="{8D22D6D6-9595-AC1C-6BAB-9C97311BB025}"/>
                </a:ext>
              </a:extLst>
            </p:cNvPr>
            <p:cNvSpPr/>
            <p:nvPr/>
          </p:nvSpPr>
          <p:spPr>
            <a:xfrm>
              <a:off x="5134420" y="4246848"/>
              <a:ext cx="182780" cy="360040"/>
            </a:xfrm>
            <a:custGeom>
              <a:avLst/>
              <a:gdLst>
                <a:gd name="connsiteX0" fmla="*/ 180020 w 182780"/>
                <a:gd name="connsiteY0" fmla="*/ 0 h 360040"/>
                <a:gd name="connsiteX1" fmla="*/ 182780 w 182780"/>
                <a:gd name="connsiteY1" fmla="*/ 557 h 360040"/>
                <a:gd name="connsiteX2" fmla="*/ 182780 w 182780"/>
                <a:gd name="connsiteY2" fmla="*/ 359483 h 360040"/>
                <a:gd name="connsiteX3" fmla="*/ 180020 w 182780"/>
                <a:gd name="connsiteY3" fmla="*/ 360040 h 360040"/>
                <a:gd name="connsiteX4" fmla="*/ 0 w 182780"/>
                <a:gd name="connsiteY4" fmla="*/ 180020 h 360040"/>
                <a:gd name="connsiteX5" fmla="*/ 180020 w 182780"/>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80" h="360040">
                  <a:moveTo>
                    <a:pt x="180020" y="0"/>
                  </a:moveTo>
                  <a:lnTo>
                    <a:pt x="182780" y="557"/>
                  </a:lnTo>
                  <a:lnTo>
                    <a:pt x="182780" y="359483"/>
                  </a:lnTo>
                  <a:lnTo>
                    <a:pt x="180020" y="360040"/>
                  </a:lnTo>
                  <a:cubicBezTo>
                    <a:pt x="80598" y="360040"/>
                    <a:pt x="0" y="279442"/>
                    <a:pt x="0" y="180020"/>
                  </a:cubicBezTo>
                  <a:cubicBezTo>
                    <a:pt x="0" y="80598"/>
                    <a:pt x="80598" y="0"/>
                    <a:pt x="18002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113" name="Freeform 112">
              <a:extLst>
                <a:ext uri="{FF2B5EF4-FFF2-40B4-BE49-F238E27FC236}">
                  <a16:creationId xmlns:a16="http://schemas.microsoft.com/office/drawing/2014/main" id="{38404E84-4A8C-BE00-251A-F110C36BB4F5}"/>
                </a:ext>
              </a:extLst>
            </p:cNvPr>
            <p:cNvSpPr/>
            <p:nvPr/>
          </p:nvSpPr>
          <p:spPr>
            <a:xfrm flipH="1">
              <a:off x="5317200" y="4246848"/>
              <a:ext cx="182780" cy="360040"/>
            </a:xfrm>
            <a:custGeom>
              <a:avLst/>
              <a:gdLst>
                <a:gd name="connsiteX0" fmla="*/ 180020 w 182780"/>
                <a:gd name="connsiteY0" fmla="*/ 0 h 360040"/>
                <a:gd name="connsiteX1" fmla="*/ 182780 w 182780"/>
                <a:gd name="connsiteY1" fmla="*/ 557 h 360040"/>
                <a:gd name="connsiteX2" fmla="*/ 182780 w 182780"/>
                <a:gd name="connsiteY2" fmla="*/ 359483 h 360040"/>
                <a:gd name="connsiteX3" fmla="*/ 180020 w 182780"/>
                <a:gd name="connsiteY3" fmla="*/ 360040 h 360040"/>
                <a:gd name="connsiteX4" fmla="*/ 0 w 182780"/>
                <a:gd name="connsiteY4" fmla="*/ 180020 h 360040"/>
                <a:gd name="connsiteX5" fmla="*/ 180020 w 182780"/>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80" h="360040">
                  <a:moveTo>
                    <a:pt x="180020" y="0"/>
                  </a:moveTo>
                  <a:lnTo>
                    <a:pt x="182780" y="557"/>
                  </a:lnTo>
                  <a:lnTo>
                    <a:pt x="182780" y="359483"/>
                  </a:lnTo>
                  <a:lnTo>
                    <a:pt x="180020" y="360040"/>
                  </a:lnTo>
                  <a:cubicBezTo>
                    <a:pt x="80598" y="360040"/>
                    <a:pt x="0" y="279442"/>
                    <a:pt x="0" y="180020"/>
                  </a:cubicBezTo>
                  <a:cubicBezTo>
                    <a:pt x="0" y="80598"/>
                    <a:pt x="80598" y="0"/>
                    <a:pt x="18002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grpSp>
      <p:sp>
        <p:nvSpPr>
          <p:cNvPr id="114" name="TextBox 113">
            <a:extLst>
              <a:ext uri="{FF2B5EF4-FFF2-40B4-BE49-F238E27FC236}">
                <a16:creationId xmlns:a16="http://schemas.microsoft.com/office/drawing/2014/main" id="{9F3169A4-7362-A611-C06E-110E5AAAA33D}"/>
              </a:ext>
            </a:extLst>
          </p:cNvPr>
          <p:cNvSpPr txBox="1"/>
          <p:nvPr/>
        </p:nvSpPr>
        <p:spPr>
          <a:xfrm>
            <a:off x="7559039" y="4605176"/>
            <a:ext cx="1080120" cy="138499"/>
          </a:xfrm>
          <a:prstGeom prst="rect">
            <a:avLst/>
          </a:prstGeom>
          <a:noFill/>
        </p:spPr>
        <p:txBody>
          <a:bodyPr wrap="square" lIns="0" tIns="0" rIns="0" bIns="0" rtlCol="0">
            <a:spAutoFit/>
          </a:bodyPr>
          <a:lstStyle/>
          <a:p>
            <a:pPr>
              <a:lnSpc>
                <a:spcPct val="90000"/>
              </a:lnSpc>
            </a:pPr>
            <a:r>
              <a:rPr lang="en-GB" sz="1000" b="1" dirty="0">
                <a:solidFill>
                  <a:srgbClr val="505050"/>
                </a:solidFill>
                <a:latin typeface="Arial" panose="020B0604020202020204" pitchFamily="34" charset="0"/>
                <a:ea typeface="Aileron" charset="0"/>
                <a:cs typeface="Arial" panose="020B0604020202020204" pitchFamily="34" charset="0"/>
              </a:rPr>
              <a:t>Grow!</a:t>
            </a:r>
          </a:p>
        </p:txBody>
      </p:sp>
      <p:sp>
        <p:nvSpPr>
          <p:cNvPr id="115" name="TextBox 114">
            <a:extLst>
              <a:ext uri="{FF2B5EF4-FFF2-40B4-BE49-F238E27FC236}">
                <a16:creationId xmlns:a16="http://schemas.microsoft.com/office/drawing/2014/main" id="{2851CCEF-61F5-E95F-92BB-B98A8F108D0F}"/>
              </a:ext>
            </a:extLst>
          </p:cNvPr>
          <p:cNvSpPr txBox="1"/>
          <p:nvPr/>
        </p:nvSpPr>
        <p:spPr>
          <a:xfrm>
            <a:off x="7384868" y="4404879"/>
            <a:ext cx="1080120" cy="138499"/>
          </a:xfrm>
          <a:prstGeom prst="rect">
            <a:avLst/>
          </a:prstGeom>
          <a:noFill/>
        </p:spPr>
        <p:txBody>
          <a:bodyPr wrap="square" lIns="0" tIns="0" rIns="0" bIns="0" rtlCol="0">
            <a:spAutoFit/>
          </a:bodyPr>
          <a:lstStyle/>
          <a:p>
            <a:pPr>
              <a:lnSpc>
                <a:spcPct val="90000"/>
              </a:lnSpc>
            </a:pPr>
            <a:r>
              <a:rPr lang="en-GB" sz="1000" b="1" dirty="0">
                <a:solidFill>
                  <a:srgbClr val="505050"/>
                </a:solidFill>
                <a:latin typeface="Arial" panose="020B0604020202020204" pitchFamily="34" charset="0"/>
                <a:ea typeface="Aileron" charset="0"/>
                <a:cs typeface="Arial" panose="020B0604020202020204" pitchFamily="34" charset="0"/>
              </a:rPr>
              <a:t>Grow!</a:t>
            </a:r>
          </a:p>
        </p:txBody>
      </p:sp>
      <p:sp>
        <p:nvSpPr>
          <p:cNvPr id="116" name="TextBox 115">
            <a:extLst>
              <a:ext uri="{FF2B5EF4-FFF2-40B4-BE49-F238E27FC236}">
                <a16:creationId xmlns:a16="http://schemas.microsoft.com/office/drawing/2014/main" id="{022DF86A-C338-A290-32CA-892D9013F750}"/>
              </a:ext>
            </a:extLst>
          </p:cNvPr>
          <p:cNvSpPr txBox="1"/>
          <p:nvPr/>
        </p:nvSpPr>
        <p:spPr>
          <a:xfrm>
            <a:off x="7463246" y="4805473"/>
            <a:ext cx="1080120" cy="138499"/>
          </a:xfrm>
          <a:prstGeom prst="rect">
            <a:avLst/>
          </a:prstGeom>
          <a:noFill/>
        </p:spPr>
        <p:txBody>
          <a:bodyPr wrap="square" lIns="0" tIns="0" rIns="0" bIns="0" rtlCol="0">
            <a:spAutoFit/>
          </a:bodyPr>
          <a:lstStyle/>
          <a:p>
            <a:pPr>
              <a:lnSpc>
                <a:spcPct val="90000"/>
              </a:lnSpc>
            </a:pPr>
            <a:r>
              <a:rPr lang="en-GB" sz="1000" b="1" dirty="0">
                <a:solidFill>
                  <a:srgbClr val="505050"/>
                </a:solidFill>
                <a:latin typeface="Arial" panose="020B0604020202020204" pitchFamily="34" charset="0"/>
                <a:ea typeface="Aileron" charset="0"/>
                <a:cs typeface="Arial" panose="020B0604020202020204" pitchFamily="34" charset="0"/>
              </a:rPr>
              <a:t>Grow!</a:t>
            </a:r>
          </a:p>
        </p:txBody>
      </p:sp>
      <p:sp>
        <p:nvSpPr>
          <p:cNvPr id="117" name="TextBox 116">
            <a:extLst>
              <a:ext uri="{FF2B5EF4-FFF2-40B4-BE49-F238E27FC236}">
                <a16:creationId xmlns:a16="http://schemas.microsoft.com/office/drawing/2014/main" id="{CC84D602-B5EF-7E0E-7064-F60FEF0355B8}"/>
              </a:ext>
            </a:extLst>
          </p:cNvPr>
          <p:cNvSpPr txBox="1"/>
          <p:nvPr/>
        </p:nvSpPr>
        <p:spPr>
          <a:xfrm>
            <a:off x="7896200" y="4429571"/>
            <a:ext cx="1080120" cy="138499"/>
          </a:xfrm>
          <a:prstGeom prst="rect">
            <a:avLst/>
          </a:prstGeom>
          <a:noFill/>
        </p:spPr>
        <p:txBody>
          <a:bodyPr wrap="square" lIns="0" tIns="0" rIns="0" bIns="0" rtlCol="0">
            <a:spAutoFit/>
          </a:bodyPr>
          <a:lstStyle/>
          <a:p>
            <a:pPr>
              <a:lnSpc>
                <a:spcPct val="90000"/>
              </a:lnSpc>
            </a:pPr>
            <a:r>
              <a:rPr lang="en-GB" sz="1000" b="1" dirty="0">
                <a:solidFill>
                  <a:srgbClr val="505050"/>
                </a:solidFill>
                <a:latin typeface="Arial" panose="020B0604020202020204" pitchFamily="34" charset="0"/>
                <a:ea typeface="Aileron" charset="0"/>
                <a:cs typeface="Arial" panose="020B0604020202020204" pitchFamily="34" charset="0"/>
              </a:rPr>
              <a:t>Grow!</a:t>
            </a:r>
          </a:p>
        </p:txBody>
      </p:sp>
      <p:sp>
        <p:nvSpPr>
          <p:cNvPr id="118" name="TextBox 117">
            <a:extLst>
              <a:ext uri="{FF2B5EF4-FFF2-40B4-BE49-F238E27FC236}">
                <a16:creationId xmlns:a16="http://schemas.microsoft.com/office/drawing/2014/main" id="{9560BE94-70E0-1D9C-A07A-A34F57AC1E2B}"/>
              </a:ext>
            </a:extLst>
          </p:cNvPr>
          <p:cNvSpPr txBox="1"/>
          <p:nvPr/>
        </p:nvSpPr>
        <p:spPr>
          <a:xfrm>
            <a:off x="7896200" y="4753222"/>
            <a:ext cx="1080120" cy="138499"/>
          </a:xfrm>
          <a:prstGeom prst="rect">
            <a:avLst/>
          </a:prstGeom>
          <a:noFill/>
        </p:spPr>
        <p:txBody>
          <a:bodyPr wrap="square" lIns="0" tIns="0" rIns="0" bIns="0" rtlCol="0">
            <a:spAutoFit/>
          </a:bodyPr>
          <a:lstStyle/>
          <a:p>
            <a:pPr>
              <a:lnSpc>
                <a:spcPct val="90000"/>
              </a:lnSpc>
            </a:pPr>
            <a:r>
              <a:rPr lang="en-GB" sz="1000" b="1" dirty="0">
                <a:solidFill>
                  <a:srgbClr val="505050"/>
                </a:solidFill>
                <a:latin typeface="Arial" panose="020B0604020202020204" pitchFamily="34" charset="0"/>
                <a:ea typeface="Aileron" charset="0"/>
                <a:cs typeface="Arial" panose="020B0604020202020204" pitchFamily="34" charset="0"/>
              </a:rPr>
              <a:t>Grow!</a:t>
            </a:r>
          </a:p>
        </p:txBody>
      </p:sp>
    </p:spTree>
    <p:extLst>
      <p:ext uri="{BB962C8B-B14F-4D97-AF65-F5344CB8AC3E}">
        <p14:creationId xmlns:p14="http://schemas.microsoft.com/office/powerpoint/2010/main" val="1323106701"/>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rgbClr val="000000"/>
    </a:dk1>
    <a:lt1>
      <a:srgbClr val="FFFFFF"/>
    </a:lt1>
    <a:dk2>
      <a:srgbClr val="000000"/>
    </a:dk2>
    <a:lt2>
      <a:srgbClr val="FFFFFF"/>
    </a:lt2>
    <a:accent1>
      <a:srgbClr val="005392"/>
    </a:accent1>
    <a:accent2>
      <a:srgbClr val="EE88AA"/>
    </a:accent2>
    <a:accent3>
      <a:srgbClr val="A9A9A9"/>
    </a:accent3>
    <a:accent4>
      <a:srgbClr val="942092"/>
    </a:accent4>
    <a:accent5>
      <a:srgbClr val="06202C"/>
    </a:accent5>
    <a:accent6>
      <a:srgbClr val="FF9300"/>
    </a:accent6>
    <a:hlink>
      <a:srgbClr val="0563C1"/>
    </a:hlink>
    <a:folHlink>
      <a:srgbClr val="FF1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3">
    <a:dk1>
      <a:srgbClr val="000000"/>
    </a:dk1>
    <a:lt1>
      <a:srgbClr val="FFFFFF"/>
    </a:lt1>
    <a:dk2>
      <a:srgbClr val="000000"/>
    </a:dk2>
    <a:lt2>
      <a:srgbClr val="FFFFFF"/>
    </a:lt2>
    <a:accent1>
      <a:srgbClr val="005392"/>
    </a:accent1>
    <a:accent2>
      <a:srgbClr val="EE88AA"/>
    </a:accent2>
    <a:accent3>
      <a:srgbClr val="A9A9A9"/>
    </a:accent3>
    <a:accent4>
      <a:srgbClr val="942092"/>
    </a:accent4>
    <a:accent5>
      <a:srgbClr val="06202C"/>
    </a:accent5>
    <a:accent6>
      <a:srgbClr val="FF9300"/>
    </a:accent6>
    <a:hlink>
      <a:srgbClr val="0563C1"/>
    </a:hlink>
    <a:folHlink>
      <a:srgbClr val="FF1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GUCONNECT_template_v2-good</Template>
  <TotalTime>9382</TotalTime>
  <Words>2710</Words>
  <Application>Microsoft Office PowerPoint</Application>
  <PresentationFormat>Widescreen</PresentationFormat>
  <Paragraphs>648</Paragraphs>
  <Slides>24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Aileron</vt:lpstr>
      <vt:lpstr>Arial</vt:lpstr>
      <vt:lpstr>Calibri</vt:lpstr>
      <vt:lpstr>Lucida Grande</vt:lpstr>
      <vt:lpstr>PT Sans Narrow</vt:lpstr>
      <vt:lpstr>Wingdings</vt:lpstr>
      <vt:lpstr>Thème Office</vt:lpstr>
      <vt:lpstr>PowerPoint Presentation</vt:lpstr>
      <vt:lpstr>Precision oncology connect  Actionable fusions in solid tumours</vt:lpstr>
      <vt:lpstr>Developed by PRECISION ONCOLOGY COnnect</vt:lpstr>
      <vt:lpstr>Clinical takeaways</vt:lpstr>
      <vt:lpstr>Educational objectives</vt:lpstr>
      <vt:lpstr>content</vt:lpstr>
      <vt:lpstr>What is a fusion?</vt:lpstr>
      <vt:lpstr>What is a fusion?</vt:lpstr>
      <vt:lpstr>Why are fusions oncogenic?</vt:lpstr>
      <vt:lpstr>How can we identify fusions?</vt:lpstr>
      <vt:lpstr>Immunohistochemistry (IHC)</vt:lpstr>
      <vt:lpstr>Fluorescence in situ hybridiSation (FISH)</vt:lpstr>
      <vt:lpstr>Real-time PCR </vt:lpstr>
      <vt:lpstr>Next-generation sequencing (NGS) </vt:lpstr>
      <vt:lpstr>When should we search for fusions?</vt:lpstr>
      <vt:lpstr>Distribution of kinase fusions across primary sites</vt:lpstr>
      <vt:lpstr>Types of NTRK fusion-positive cancers in children and adults</vt:lpstr>
      <vt:lpstr>Initial Efficacy results of APPROVED trk inhibitors: Responses by tumour type</vt:lpstr>
      <vt:lpstr>types of RET-rearranged tumours</vt:lpstr>
      <vt:lpstr>Initial Efficacy results of RET inhibitors: Responses by tumour type</vt:lpstr>
      <vt:lpstr>FGFR fusions are common in a wide variety  of cancers</vt:lpstr>
      <vt:lpstr>RAGNAR trial – Erdafitinib in FGFR-altered advanced solid tumours</vt:lpstr>
      <vt:lpstr>The Tipping Point for NGS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402</cp:revision>
  <cp:lastPrinted>2017-02-15T09:54:46Z</cp:lastPrinted>
  <dcterms:created xsi:type="dcterms:W3CDTF">2016-10-14T09:38:18Z</dcterms:created>
  <dcterms:modified xsi:type="dcterms:W3CDTF">2023-12-11T11:51:07Z</dcterms:modified>
</cp:coreProperties>
</file>