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 id="2147483686" r:id="rId3"/>
    <p:sldMasterId id="2147483707"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embeddedFontLst>
    <p:embeddedFont>
      <p:font typeface="PT Sans Narrow" panose="020B0506020203020204" pitchFamily="34" charset="0"/>
      <p:regular r:id="rId39"/>
      <p:bold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orient="horz" pos="4201">
          <p15:clr>
            <a:srgbClr val="A4A3A4"/>
          </p15:clr>
        </p15:guide>
        <p15:guide id="3"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uYmSbb9xkifCyU2CEOwpCx/UL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5B779C-BBCE-418D-9099-FCB53875FBCD}">
  <a:tblStyle styleId="{1C5B779C-BBCE-418D-9099-FCB53875FBC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5E9E7"/>
          </a:solidFill>
        </a:fill>
      </a:tcStyle>
    </a:wholeTbl>
    <a:band1H>
      <a:tcTxStyle b="off" i="off"/>
      <a:tcStyle>
        <a:tcBdr/>
        <a:fill>
          <a:solidFill>
            <a:srgbClr val="EAD0CD"/>
          </a:solidFill>
        </a:fill>
      </a:tcStyle>
    </a:band1H>
    <a:band2H>
      <a:tcTxStyle b="off" i="off"/>
      <a:tcStyle>
        <a:tcBdr/>
      </a:tcStyle>
    </a:band2H>
    <a:band1V>
      <a:tcTxStyle b="off" i="off"/>
      <a:tcStyle>
        <a:tcBdr/>
        <a:fill>
          <a:solidFill>
            <a:srgbClr val="EAD0CD"/>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379" autoAdjust="0"/>
  </p:normalViewPr>
  <p:slideViewPr>
    <p:cSldViewPr snapToGrid="0">
      <p:cViewPr varScale="1">
        <p:scale>
          <a:sx n="82" d="100"/>
          <a:sy n="82" d="100"/>
        </p:scale>
        <p:origin x="1296" y="77"/>
      </p:cViewPr>
      <p:guideLst>
        <p:guide orient="horz" pos="4247"/>
        <p:guide orient="horz" pos="420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53"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8c17512033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1" name="Google Shape;701;g28c17512033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2939ea8730e_0_940:notes"/>
          <p:cNvSpPr>
            <a:spLocks noGrp="1" noRot="1" noChangeAspect="1"/>
          </p:cNvSpPr>
          <p:nvPr>
            <p:ph type="sldImg" idx="2"/>
          </p:nvPr>
        </p:nvSpPr>
        <p:spPr>
          <a:xfrm>
            <a:off x="506413" y="750888"/>
            <a:ext cx="6589712" cy="370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1" name="Google Shape;1031;g2939ea8730e_0_940:notes"/>
          <p:cNvSpPr txBox="1">
            <a:spLocks noGrp="1"/>
          </p:cNvSpPr>
          <p:nvPr>
            <p:ph type="body" idx="1"/>
          </p:nvPr>
        </p:nvSpPr>
        <p:spPr>
          <a:xfrm>
            <a:off x="761138" y="4699289"/>
            <a:ext cx="6081300" cy="444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endParaRPr/>
          </a:p>
          <a:p>
            <a:pPr marL="0" marR="0" lvl="0" indent="0" algn="l" rtl="0">
              <a:lnSpc>
                <a:spcPct val="100000"/>
              </a:lnSpc>
              <a:spcBef>
                <a:spcPts val="0"/>
              </a:spcBef>
              <a:spcAft>
                <a:spcPts val="0"/>
              </a:spcAft>
              <a:buClr>
                <a:srgbClr val="000000"/>
              </a:buClr>
              <a:buSzPts val="1200"/>
              <a:buFont typeface="Times New Roman"/>
              <a:buNone/>
            </a:pPr>
            <a:endParaRPr/>
          </a:p>
          <a:p>
            <a:pPr marL="0" marR="0" lvl="0" indent="0" algn="l" rtl="0">
              <a:lnSpc>
                <a:spcPct val="100000"/>
              </a:lnSpc>
              <a:spcBef>
                <a:spcPts val="0"/>
              </a:spcBef>
              <a:spcAft>
                <a:spcPts val="0"/>
              </a:spcAft>
              <a:buClr>
                <a:srgbClr val="000000"/>
              </a:buClr>
              <a:buSzPts val="1200"/>
              <a:buFont typeface="Times New Roman"/>
              <a:buNone/>
            </a:pPr>
            <a:endParaRPr/>
          </a:p>
          <a:p>
            <a:pPr marL="0" lvl="0" indent="0" algn="l" rtl="0">
              <a:lnSpc>
                <a:spcPct val="100000"/>
              </a:lnSpc>
              <a:spcBef>
                <a:spcPts val="400"/>
              </a:spcBef>
              <a:spcAft>
                <a:spcPts val="0"/>
              </a:spcAft>
              <a:buClr>
                <a:schemeClr val="dk1"/>
              </a:buClr>
              <a:buSzPts val="11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939ea8730e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6" name="Google Shape;1206;g2939ea8730e_0_1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939ea8730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6" name="Google Shape;1216;g2939ea8730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2939ea8730e_0_1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g2939ea8730e_0_12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7" name="Google Shape;1227;g2939ea8730e_0_129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228" name="Google Shape;1228;g2939ea8730e_0_12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2939ea8730e_0_1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g2939ea8730e_0_1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2939ea8730e_0_1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g2939ea8730e_0_1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2939ea8730e_0_1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2" name="Google Shape;1262;g2939ea8730e_0_13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1" name="Google Shape;12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2939ea8730e_0_1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5" name="Google Shape;1295;g2939ea8730e_0_13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2939ea8730e_0_1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3" name="Google Shape;1303;g2939ea8730e_0_1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8c17512033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28c17512033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706" name="Google Shape;706;g28c17512033_0_2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07" name="Google Shape;707;g28c17512033_0_2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Calibri"/>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2939ea8730e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1" name="Google Shape;1311;g2939ea8730e_0_1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28c17512033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0" name="Google Shape;1320;g28c17512033_0_7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21" name="Google Shape;1321;g28c17512033_0_78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22" name="Google Shape;1322;g28c17512033_0_7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28c175126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8" name="Google Shape;1328;g28c175126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9" name="Google Shape;13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7" name="Google Shape;13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28c17512033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0" name="Google Shape;1380;g28c17512033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81" name="Google Shape;1381;g28c17512033_0_79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382" name="Google Shape;1382;g28c17512033_0_7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28c17512033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8" name="Google Shape;1388;g28c17512033_0_9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g28c17512033_0_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1" name="Google Shape;1411;g28c17512033_0_9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9" name="Google Shape;141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28c17512033_0_7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9" name="Google Shape;1429;g28c17512033_0_7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30" name="Google Shape;1430;g28c17512033_0_79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431" name="Google Shape;1431;g28c17512033_0_7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28c17512033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28c17512033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7" name="Google Shape;717;g28c17512033_0_2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18" name="Google Shape;718;g28c17512033_0_2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17512033_0_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8" name="Google Shape;1438;g28c17512033_0_14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6" name="Google Shape;14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8c17512033_0_16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g28c17512033_0_1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g28c175126f4_2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2" name="Google Shape;1462;g28c175126f4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463" name="Google Shape;1463;g28c175126f4_2_186: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1464" name="Google Shape;1464;g28c175126f4_2_18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c17512033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8c1751203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28c17512033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3" name="Google Shape;733;g28c17512033_0_5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4" name="Google Shape;734;g28c17512033_0_59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35" name="Google Shape;735;g28c17512033_0_5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28c17512033_0_1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g28c17512033_0_17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8c17512033_0_1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8c17512033_0_17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68" name="Google Shape;768;g28c17512033_0_173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769" name="Google Shape;769;g28c17512033_0_17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2939ea8730e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g2939ea8730e_0_6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Elacestrant, an oral SERD, has demonstrated antitumor activity in preclinical models of ER+ BC, including those resistant to CDK4/6 inhibitors and with m</a:t>
            </a:r>
            <a:r>
              <a:rPr lang="en-US" sz="1200" i="1">
                <a:solidFill>
                  <a:schemeClr val="dk1"/>
                </a:solidFill>
                <a:latin typeface="Arial"/>
                <a:ea typeface="Arial"/>
                <a:cs typeface="Arial"/>
                <a:sym typeface="Arial"/>
              </a:rPr>
              <a:t>ESR1</a:t>
            </a:r>
            <a:r>
              <a:rPr lang="en-US" sz="1200">
                <a:solidFill>
                  <a:schemeClr val="dk1"/>
                </a:solidFill>
                <a:latin typeface="Arial"/>
                <a:ea typeface="Arial"/>
                <a:cs typeface="Arial"/>
                <a:sym typeface="Arial"/>
              </a:rPr>
              <a:t>, as well as in a Phase 1 trial (NCT02338349) of elacestrant in heavily pretreated patients with mBC</a:t>
            </a:r>
            <a:r>
              <a:rPr lang="en-US" sz="1200" i="0">
                <a:solidFill>
                  <a:schemeClr val="dk1"/>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200"/>
              <a:buFont typeface="Times New Roman"/>
              <a:buNone/>
            </a:pPr>
            <a:endParaRPr sz="1200" i="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a:latin typeface="Arial"/>
                <a:ea typeface="Arial"/>
                <a:cs typeface="Arial"/>
                <a:sym typeface="Arial"/>
              </a:rPr>
              <a:t>Post-menopausal women or men with mBC</a:t>
            </a:r>
            <a:r>
              <a:rPr lang="en-US" sz="1200" i="1">
                <a:solidFill>
                  <a:srgbClr val="7F7F7F"/>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a:solidFill>
                  <a:srgbClr val="000000"/>
                </a:solidFill>
                <a:latin typeface="Arial"/>
                <a:ea typeface="Arial"/>
                <a:cs typeface="Arial"/>
                <a:sym typeface="Arial"/>
              </a:rPr>
              <a:t>Bardia A, Neven P, Streich G, et al. Elacestrant, an oral selective estrogen receptor degrader vs investigator’s choice of endocrine monotherapy for ER+/HER2– advanced/metastatic breast cancer following progression on prior endocrine and CDK4/6 inhibitor therapy: Results of EMERALD phase 3 trial. Presented at: 2021 San Antonio Breast Cancer Symposium. </a:t>
            </a:r>
            <a:r>
              <a:rPr lang="en-US">
                <a:latin typeface="Arial"/>
                <a:ea typeface="Arial"/>
                <a:cs typeface="Arial"/>
                <a:sym typeface="Arial"/>
              </a:rPr>
              <a:t>December 7-10, 2021; San Antonio, TX. </a:t>
            </a:r>
            <a:r>
              <a:rPr lang="en-US" sz="1200" b="0" i="0">
                <a:solidFill>
                  <a:srgbClr val="000000"/>
                </a:solidFill>
                <a:latin typeface="Arial"/>
                <a:ea typeface="Arial"/>
                <a:cs typeface="Arial"/>
                <a:sym typeface="Arial"/>
              </a:rPr>
              <a:t>Abstract GS2-02.</a:t>
            </a: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a:latin typeface="Arial"/>
                <a:ea typeface="Arial"/>
                <a:cs typeface="Arial"/>
                <a:sym typeface="Arial"/>
              </a:rPr>
              <a:t>Bardia A, et al. SABCS 2021. Abstract </a:t>
            </a:r>
            <a:r>
              <a:rPr lang="en-US" sz="1800">
                <a:highlight>
                  <a:srgbClr val="FFFF00"/>
                </a:highlight>
                <a:latin typeface="Arial"/>
                <a:ea typeface="Arial"/>
                <a:cs typeface="Arial"/>
                <a:sym typeface="Arial"/>
              </a:rPr>
              <a:t>GS2-02.</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Times New Roman"/>
              <a:buNone/>
            </a:pPr>
            <a:endParaRPr/>
          </a:p>
          <a:p>
            <a:pPr marL="0" lvl="0" indent="0" algn="l" rtl="0">
              <a:lnSpc>
                <a:spcPct val="100000"/>
              </a:lnSpc>
              <a:spcBef>
                <a:spcPts val="0"/>
              </a:spcBef>
              <a:spcAft>
                <a:spcPts val="0"/>
              </a:spcAft>
              <a:buSzPts val="1400"/>
              <a:buNone/>
            </a:pPr>
            <a:endParaRPr/>
          </a:p>
        </p:txBody>
      </p:sp>
      <p:sp>
        <p:nvSpPr>
          <p:cNvPr id="777" name="Google Shape;777;g2939ea8730e_0_68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g2939ea8730e_0_6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939ea8730e_0_703:notes"/>
          <p:cNvSpPr>
            <a:spLocks noGrp="1" noRot="1" noChangeAspect="1"/>
          </p:cNvSpPr>
          <p:nvPr>
            <p:ph type="sldImg" idx="2"/>
          </p:nvPr>
        </p:nvSpPr>
        <p:spPr>
          <a:xfrm>
            <a:off x="506413" y="750888"/>
            <a:ext cx="6589712" cy="3708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93" name="Google Shape;793;g2939ea8730e_0_703:notes"/>
          <p:cNvSpPr txBox="1">
            <a:spLocks noGrp="1"/>
          </p:cNvSpPr>
          <p:nvPr>
            <p:ph type="body" idx="1"/>
          </p:nvPr>
        </p:nvSpPr>
        <p:spPr>
          <a:xfrm>
            <a:off x="761138" y="4699289"/>
            <a:ext cx="6081300" cy="444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Exploratory Add to speaker notes. As this was additional analysis</a:t>
            </a:r>
            <a:endParaRPr/>
          </a:p>
          <a:p>
            <a:pPr marL="0" lvl="0" indent="0" algn="l" rtl="0">
              <a:lnSpc>
                <a:spcPct val="100000"/>
              </a:lnSpc>
              <a:spcBef>
                <a:spcPts val="400"/>
              </a:spcBef>
              <a:spcAft>
                <a:spcPts val="0"/>
              </a:spcAft>
              <a:buClr>
                <a:schemeClr val="dk1"/>
              </a:buClr>
              <a:buSzPts val="1100"/>
              <a:buFont typeface="Calibri"/>
              <a:buNone/>
            </a:pPr>
            <a:endParaRPr/>
          </a:p>
          <a:p>
            <a:pPr marL="0" marR="0" lvl="0" indent="0" algn="l" rtl="0">
              <a:lnSpc>
                <a:spcPct val="100000"/>
              </a:lnSpc>
              <a:spcBef>
                <a:spcPts val="0"/>
              </a:spcBef>
              <a:spcAft>
                <a:spcPts val="0"/>
              </a:spcAft>
              <a:buClr>
                <a:srgbClr val="000000"/>
              </a:buClr>
              <a:buSzPts val="1200"/>
              <a:buFont typeface="Times New Roman"/>
              <a:buNone/>
            </a:pPr>
            <a:r>
              <a:rPr lang="en-US" sz="1200" b="0" i="0">
                <a:solidFill>
                  <a:srgbClr val="000000"/>
                </a:solidFill>
                <a:latin typeface="Times New Roman"/>
                <a:ea typeface="Times New Roman"/>
                <a:cs typeface="Times New Roman"/>
                <a:sym typeface="Times New Roman"/>
              </a:rPr>
              <a:t>Bardia A, Neven P, Streich G, et al. Elacestrant, an oral selective estrogen receptor degrader vs investigator’s choice of endocrine monotherapy for ER+/HER2– advanced/metastatic breast cancer following progression on prior endocrine and CDK4/6 inhibitor therapy: Results of EMERALD phase 3 trial. Presented at: 2021 San Antonio Breast Cancer Symposium. </a:t>
            </a:r>
            <a:r>
              <a:rPr lang="en-US"/>
              <a:t>December 7-10, 2021; San Antonio, TX. </a:t>
            </a:r>
            <a:r>
              <a:rPr lang="en-US" sz="1200" b="0" i="0">
                <a:solidFill>
                  <a:srgbClr val="000000"/>
                </a:solidFill>
                <a:latin typeface="Times New Roman"/>
                <a:ea typeface="Times New Roman"/>
                <a:cs typeface="Times New Roman"/>
                <a:sym typeface="Times New Roman"/>
              </a:rPr>
              <a:t>Abstract GS2-02.</a:t>
            </a:r>
            <a:endParaRPr sz="1200" i="1">
              <a:solidFill>
                <a:srgbClr val="7F7F7F"/>
              </a:solidFill>
            </a:endParaRPr>
          </a:p>
          <a:p>
            <a:pPr marL="0" marR="0" lvl="0" indent="0" algn="l" rtl="0">
              <a:lnSpc>
                <a:spcPct val="100000"/>
              </a:lnSpc>
              <a:spcBef>
                <a:spcPts val="0"/>
              </a:spcBef>
              <a:spcAft>
                <a:spcPts val="0"/>
              </a:spcAft>
              <a:buClr>
                <a:srgbClr val="000000"/>
              </a:buClr>
              <a:buSzPts val="1200"/>
              <a:buFont typeface="Times New Roman"/>
              <a:buNone/>
            </a:pPr>
            <a:endParaRPr sz="1200" i="1">
              <a:solidFill>
                <a:srgbClr val="7F7F7F"/>
              </a:solidFill>
            </a:endParaRPr>
          </a:p>
          <a:p>
            <a:pPr marL="0" marR="0" lvl="0" indent="0" algn="l" rtl="0">
              <a:lnSpc>
                <a:spcPct val="100000"/>
              </a:lnSpc>
              <a:spcBef>
                <a:spcPts val="0"/>
              </a:spcBef>
              <a:spcAft>
                <a:spcPts val="0"/>
              </a:spcAft>
              <a:buClr>
                <a:srgbClr val="000000"/>
              </a:buClr>
              <a:buSzPts val="1200"/>
              <a:buFont typeface="Times New Roman"/>
              <a:buNone/>
            </a:pPr>
            <a:r>
              <a:rPr lang="en-US"/>
              <a:t>Bardia A, et al. SABCS 2021. Abstract </a:t>
            </a:r>
            <a:r>
              <a:rPr lang="en-US" sz="1800">
                <a:highlight>
                  <a:srgbClr val="FFFF00"/>
                </a:highlight>
                <a:latin typeface="Calibri"/>
                <a:ea typeface="Calibri"/>
                <a:cs typeface="Calibri"/>
                <a:sym typeface="Calibri"/>
              </a:rPr>
              <a:t>GS2-02.</a:t>
            </a:r>
            <a:endParaRPr/>
          </a:p>
          <a:p>
            <a:pPr marL="0" lvl="0" indent="0" algn="l" rtl="0">
              <a:lnSpc>
                <a:spcPct val="100000"/>
              </a:lnSpc>
              <a:spcBef>
                <a:spcPts val="400"/>
              </a:spcBef>
              <a:spcAft>
                <a:spcPts val="0"/>
              </a:spcAft>
              <a:buClr>
                <a:schemeClr val="dk1"/>
              </a:buClr>
              <a:buSzPts val="11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mailto:info@cor2ed.com" TargetMode="External"/><Relationship Id="rId18" Type="http://schemas.openxmlformats.org/officeDocument/2006/relationships/hyperlink" Target="about:blank" TargetMode="Externa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hyperlink" Target="https://www.linkedin.com/company/breastcancerconnect"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hyperlink" Target="https://cor2ed.com/connects/breast-cancer-connect/" TargetMode="External"/><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hyperlink" Target="https://twitter.com/BreastCaConnect" TargetMode="External"/><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hyperlink" Target="https://www.linkedin.com/company/giconnect/" TargetMode="External"/><Relationship Id="rId4" Type="http://schemas.openxmlformats.org/officeDocument/2006/relationships/image" Target="../media/image4.png"/><Relationship Id="rId9" Type="http://schemas.openxmlformats.org/officeDocument/2006/relationships/hyperlink" Target="https://cor2ed.com/" TargetMode="External"/><Relationship Id="rId1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mailto:info@cor2ed.com" TargetMode="External"/><Relationship Id="rId18" Type="http://schemas.openxmlformats.org/officeDocument/2006/relationships/hyperlink" Target="about:blank" TargetMode="Externa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hyperlink" Target="https://www.linkedin.com/company/breastcancerconnect"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hyperlink" Target="https://cor2ed.com/connects/breast-cancer-connect/" TargetMode="External"/><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hyperlink" Target="https://twitter.com/BreastCaConnect" TargetMode="External"/><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hyperlink" Target="https://www.linkedin.com/company/giconnect/" TargetMode="External"/><Relationship Id="rId4" Type="http://schemas.openxmlformats.org/officeDocument/2006/relationships/image" Target="../media/image4.png"/><Relationship Id="rId9" Type="http://schemas.openxmlformats.org/officeDocument/2006/relationships/hyperlink" Target="https://cor2ed.com/" TargetMode="External"/><Relationship Id="rId1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mailto:info@cor2ed.com" TargetMode="External"/><Relationship Id="rId18" Type="http://schemas.openxmlformats.org/officeDocument/2006/relationships/hyperlink" Target="about:blank" TargetMode="Externa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hyperlink" Target="https://www.linkedin.com/company/breastcancerconnect"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hyperlink" Target="https://cor2ed.com/connects/breast-cancer-connect/" TargetMode="External"/><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hyperlink" Target="https://twitter.com/BreastCaConnect" TargetMode="External"/><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hyperlink" Target="https://www.linkedin.com/company/giconnect/" TargetMode="External"/><Relationship Id="rId4" Type="http://schemas.openxmlformats.org/officeDocument/2006/relationships/image" Target="../media/image4.png"/><Relationship Id="rId9" Type="http://schemas.openxmlformats.org/officeDocument/2006/relationships/hyperlink" Target="https://cor2ed.com/" TargetMode="External"/><Relationship Id="rId1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hyperlink" Target="mailto:info@cor2ed.com" TargetMode="External"/><Relationship Id="rId18" Type="http://schemas.openxmlformats.org/officeDocument/2006/relationships/hyperlink" Target="about:blank" TargetMode="Externa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hyperlink" Target="https://www.linkedin.com/company/breastcancerconnect" TargetMode="External"/><Relationship Id="rId12" Type="http://schemas.openxmlformats.org/officeDocument/2006/relationships/image" Target="../media/image7.png"/><Relationship Id="rId17" Type="http://schemas.openxmlformats.org/officeDocument/2006/relationships/image" Target="../media/image11.png"/><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hyperlink" Target="https://cor2ed.com/connects/breast-cancer-connect/"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twitter.com/BreastCaConnect" TargetMode="External"/><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hyperlink" Target="https://www.linkedin.com/company/giconnect/" TargetMode="External"/><Relationship Id="rId4" Type="http://schemas.openxmlformats.org/officeDocument/2006/relationships/image" Target="../media/image4.png"/><Relationship Id="rId9" Type="http://schemas.openxmlformats.org/officeDocument/2006/relationships/hyperlink" Target="https://cor2ed.com/" TargetMode="External"/><Relationship Id="rId1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9"/>
        <p:cNvGrpSpPr/>
        <p:nvPr/>
      </p:nvGrpSpPr>
      <p:grpSpPr>
        <a:xfrm>
          <a:off x="0" y="0"/>
          <a:ext cx="0" cy="0"/>
          <a:chOff x="0" y="0"/>
          <a:chExt cx="0" cy="0"/>
        </a:xfrm>
      </p:grpSpPr>
      <p:sp>
        <p:nvSpPr>
          <p:cNvPr id="10" name="Google Shape;10;g28c17512033_0_609"/>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 name="Google Shape;11;g28c17512033_0_609"/>
          <p:cNvPicPr preferRelativeResize="0"/>
          <p:nvPr/>
        </p:nvPicPr>
        <p:blipFill rotWithShape="1">
          <a:blip r:embed="rId2">
            <a:alphaModFix/>
          </a:blip>
          <a:srcRect/>
          <a:stretch/>
        </p:blipFill>
        <p:spPr>
          <a:xfrm>
            <a:off x="3574661" y="2758363"/>
            <a:ext cx="5042675" cy="1341276"/>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122"/>
        <p:cNvGrpSpPr/>
        <p:nvPr/>
      </p:nvGrpSpPr>
      <p:grpSpPr>
        <a:xfrm>
          <a:off x="0" y="0"/>
          <a:ext cx="0" cy="0"/>
          <a:chOff x="0" y="0"/>
          <a:chExt cx="0" cy="0"/>
        </a:xfrm>
      </p:grpSpPr>
      <p:sp>
        <p:nvSpPr>
          <p:cNvPr id="123" name="Google Shape;123;g28c17512033_0_716"/>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g28c17512033_0_716"/>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5" name="Google Shape;125;g28c17512033_0_716"/>
          <p:cNvSpPr txBox="1">
            <a:spLocks noGrp="1"/>
          </p:cNvSpPr>
          <p:nvPr>
            <p:ph type="title"/>
          </p:nvPr>
        </p:nvSpPr>
        <p:spPr>
          <a:xfrm>
            <a:off x="431371" y="1052832"/>
            <a:ext cx="11247000" cy="648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5D8298"/>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8c17512033_0_716"/>
          <p:cNvSpPr txBox="1">
            <a:spLocks noGrp="1"/>
          </p:cNvSpPr>
          <p:nvPr>
            <p:ph type="body" idx="1"/>
          </p:nvPr>
        </p:nvSpPr>
        <p:spPr>
          <a:xfrm>
            <a:off x="1968499" y="2580900"/>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g28c17512033_0_716"/>
          <p:cNvSpPr txBox="1">
            <a:spLocks noGrp="1"/>
          </p:cNvSpPr>
          <p:nvPr>
            <p:ph type="body" idx="2"/>
          </p:nvPr>
        </p:nvSpPr>
        <p:spPr>
          <a:xfrm>
            <a:off x="1967542" y="3877044"/>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g28c17512033_0_716"/>
          <p:cNvSpPr txBox="1">
            <a:spLocks noGrp="1"/>
          </p:cNvSpPr>
          <p:nvPr>
            <p:ph type="body" idx="3"/>
          </p:nvPr>
        </p:nvSpPr>
        <p:spPr>
          <a:xfrm>
            <a:off x="1967542" y="5125192"/>
            <a:ext cx="8256000" cy="5361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3200"/>
              <a:buNone/>
              <a:defRPr sz="32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g28c17512033_0_716"/>
          <p:cNvSpPr txBox="1">
            <a:spLocks noGrp="1"/>
          </p:cNvSpPr>
          <p:nvPr>
            <p:ph type="body" idx="4"/>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30"/>
        <p:cNvGrpSpPr/>
        <p:nvPr/>
      </p:nvGrpSpPr>
      <p:grpSpPr>
        <a:xfrm>
          <a:off x="0" y="0"/>
          <a:ext cx="0" cy="0"/>
          <a:chOff x="0" y="0"/>
          <a:chExt cx="0" cy="0"/>
        </a:xfrm>
      </p:grpSpPr>
      <p:sp>
        <p:nvSpPr>
          <p:cNvPr id="131" name="Google Shape;131;g28c17512033_0_724"/>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28c17512033_0_724"/>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g28c17512033_0_724"/>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g28c17512033_0_724"/>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35"/>
        <p:cNvGrpSpPr/>
        <p:nvPr/>
      </p:nvGrpSpPr>
      <p:grpSpPr>
        <a:xfrm>
          <a:off x="0" y="0"/>
          <a:ext cx="0" cy="0"/>
          <a:chOff x="0" y="0"/>
          <a:chExt cx="0" cy="0"/>
        </a:xfrm>
      </p:grpSpPr>
      <p:sp>
        <p:nvSpPr>
          <p:cNvPr id="136" name="Google Shape;136;g28c17512033_0_729"/>
          <p:cNvSpPr txBox="1">
            <a:spLocks noGrp="1"/>
          </p:cNvSpPr>
          <p:nvPr>
            <p:ph type="body" idx="1"/>
          </p:nvPr>
        </p:nvSpPr>
        <p:spPr>
          <a:xfrm>
            <a:off x="609600" y="1214362"/>
            <a:ext cx="10972800" cy="702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7" name="Google Shape;137;g28c17512033_0_729"/>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28c17512033_0_729"/>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9" name="Google Shape;139;g28c17512033_0_729"/>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28c17512033_0_729"/>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141"/>
        <p:cNvGrpSpPr/>
        <p:nvPr/>
      </p:nvGrpSpPr>
      <p:grpSpPr>
        <a:xfrm>
          <a:off x="0" y="0"/>
          <a:ext cx="0" cy="0"/>
          <a:chOff x="0" y="0"/>
          <a:chExt cx="0" cy="0"/>
        </a:xfrm>
      </p:grpSpPr>
      <p:sp>
        <p:nvSpPr>
          <p:cNvPr id="142" name="Google Shape;142;g28c17512033_0_735"/>
          <p:cNvSpPr>
            <a:spLocks noGrp="1"/>
          </p:cNvSpPr>
          <p:nvPr>
            <p:ph type="pic" idx="2"/>
          </p:nvPr>
        </p:nvSpPr>
        <p:spPr>
          <a:xfrm>
            <a:off x="621216" y="239346"/>
            <a:ext cx="8931300" cy="4465800"/>
          </a:xfrm>
          <a:prstGeom prst="rect">
            <a:avLst/>
          </a:prstGeom>
          <a:noFill/>
          <a:ln>
            <a:noFill/>
          </a:ln>
        </p:spPr>
      </p:sp>
      <p:sp>
        <p:nvSpPr>
          <p:cNvPr id="143" name="Google Shape;143;g28c17512033_0_735"/>
          <p:cNvSpPr txBox="1">
            <a:spLocks noGrp="1"/>
          </p:cNvSpPr>
          <p:nvPr>
            <p:ph type="body" idx="1"/>
          </p:nvPr>
        </p:nvSpPr>
        <p:spPr>
          <a:xfrm>
            <a:off x="609600" y="5013176"/>
            <a:ext cx="8942700" cy="804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4" name="Google Shape;144;g28c17512033_0_735"/>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g28c17512033_0_735"/>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146"/>
        <p:cNvGrpSpPr/>
        <p:nvPr/>
      </p:nvGrpSpPr>
      <p:grpSpPr>
        <a:xfrm>
          <a:off x="0" y="0"/>
          <a:ext cx="0" cy="0"/>
          <a:chOff x="0" y="0"/>
          <a:chExt cx="0" cy="0"/>
        </a:xfrm>
      </p:grpSpPr>
      <p:sp>
        <p:nvSpPr>
          <p:cNvPr id="147" name="Google Shape;147;g28c17512033_0_740"/>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28c17512033_0_740"/>
          <p:cNvSpPr>
            <a:spLocks noGrp="1"/>
          </p:cNvSpPr>
          <p:nvPr>
            <p:ph type="pic" idx="2"/>
          </p:nvPr>
        </p:nvSpPr>
        <p:spPr>
          <a:xfrm>
            <a:off x="609600" y="1228609"/>
            <a:ext cx="5181600" cy="4656900"/>
          </a:xfrm>
          <a:prstGeom prst="rect">
            <a:avLst/>
          </a:prstGeom>
          <a:noFill/>
          <a:ln>
            <a:noFill/>
          </a:ln>
        </p:spPr>
      </p:sp>
      <p:sp>
        <p:nvSpPr>
          <p:cNvPr id="149" name="Google Shape;149;g28c17512033_0_740"/>
          <p:cNvSpPr txBox="1">
            <a:spLocks noGrp="1"/>
          </p:cNvSpPr>
          <p:nvPr>
            <p:ph type="body" idx="1"/>
          </p:nvPr>
        </p:nvSpPr>
        <p:spPr>
          <a:xfrm>
            <a:off x="6158414" y="1270567"/>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g28c17512033_0_740"/>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1" name="Google Shape;151;g28c17512033_0_740"/>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152"/>
        <p:cNvGrpSpPr/>
        <p:nvPr/>
      </p:nvGrpSpPr>
      <p:grpSpPr>
        <a:xfrm>
          <a:off x="0" y="0"/>
          <a:ext cx="0" cy="0"/>
          <a:chOff x="0" y="0"/>
          <a:chExt cx="0" cy="0"/>
        </a:xfrm>
      </p:grpSpPr>
      <p:sp>
        <p:nvSpPr>
          <p:cNvPr id="153" name="Google Shape;153;g28c17512033_0_746"/>
          <p:cNvSpPr txBox="1">
            <a:spLocks noGrp="1"/>
          </p:cNvSpPr>
          <p:nvPr>
            <p:ph type="body" idx="1"/>
          </p:nvPr>
        </p:nvSpPr>
        <p:spPr>
          <a:xfrm>
            <a:off x="6158414" y="1270566"/>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4" name="Google Shape;154;g28c17512033_0_746"/>
          <p:cNvSpPr txBox="1">
            <a:spLocks noGrp="1"/>
          </p:cNvSpPr>
          <p:nvPr>
            <p:ph type="body" idx="2"/>
          </p:nvPr>
        </p:nvSpPr>
        <p:spPr>
          <a:xfrm>
            <a:off x="621213" y="1270565"/>
            <a:ext cx="51867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g28c17512033_0_746"/>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28c17512033_0_746"/>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g28c17512033_0_746"/>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158"/>
        <p:cNvGrpSpPr/>
        <p:nvPr/>
      </p:nvGrpSpPr>
      <p:grpSpPr>
        <a:xfrm>
          <a:off x="0" y="0"/>
          <a:ext cx="0" cy="0"/>
          <a:chOff x="0" y="0"/>
          <a:chExt cx="0" cy="0"/>
        </a:xfrm>
      </p:grpSpPr>
      <p:sp>
        <p:nvSpPr>
          <p:cNvPr id="159" name="Google Shape;159;g28c17512033_0_752"/>
          <p:cNvSpPr txBox="1">
            <a:spLocks noGrp="1"/>
          </p:cNvSpPr>
          <p:nvPr>
            <p:ph type="title"/>
          </p:nvPr>
        </p:nvSpPr>
        <p:spPr>
          <a:xfrm>
            <a:off x="621214" y="1403491"/>
            <a:ext cx="5186700" cy="7152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28c17512033_0_752"/>
          <p:cNvSpPr txBox="1">
            <a:spLocks noGrp="1"/>
          </p:cNvSpPr>
          <p:nvPr>
            <p:ph type="body" idx="1"/>
          </p:nvPr>
        </p:nvSpPr>
        <p:spPr>
          <a:xfrm>
            <a:off x="6158414" y="2348880"/>
            <a:ext cx="54240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g28c17512033_0_752"/>
          <p:cNvSpPr txBox="1">
            <a:spLocks noGrp="1"/>
          </p:cNvSpPr>
          <p:nvPr>
            <p:ph type="body" idx="2"/>
          </p:nvPr>
        </p:nvSpPr>
        <p:spPr>
          <a:xfrm>
            <a:off x="621213" y="2348880"/>
            <a:ext cx="51867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defRPr>
            </a:lvl2pPr>
            <a:lvl3pPr marL="1371600" lvl="2" indent="-355600" algn="l">
              <a:lnSpc>
                <a:spcPct val="100000"/>
              </a:lnSpc>
              <a:spcBef>
                <a:spcPts val="400"/>
              </a:spcBef>
              <a:spcAft>
                <a:spcPts val="0"/>
              </a:spcAft>
              <a:buSzPts val="2000"/>
              <a:buFont typeface="Arial"/>
              <a:buChar char="•"/>
              <a:defRPr sz="2000">
                <a:solidFill>
                  <a:srgbClr val="5D8298"/>
                </a:solidFill>
              </a:defRPr>
            </a:lvl3pPr>
            <a:lvl4pPr marL="1828800" lvl="3" indent="-355600" algn="l">
              <a:lnSpc>
                <a:spcPct val="100000"/>
              </a:lnSpc>
              <a:spcBef>
                <a:spcPts val="400"/>
              </a:spcBef>
              <a:spcAft>
                <a:spcPts val="0"/>
              </a:spcAft>
              <a:buSzPts val="2000"/>
              <a:buFont typeface="Arial"/>
              <a:buChar char="•"/>
              <a:defRPr sz="2000"/>
            </a:lvl4pPr>
            <a:lvl5pPr marL="2286000" lvl="4" indent="-330200" algn="l">
              <a:lnSpc>
                <a:spcPct val="100000"/>
              </a:lnSpc>
              <a:spcBef>
                <a:spcPts val="400"/>
              </a:spcBef>
              <a:spcAft>
                <a:spcPts val="0"/>
              </a:spcAft>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g28c17512033_0_752"/>
          <p:cNvSpPr txBox="1">
            <a:spLocks noGrp="1"/>
          </p:cNvSpPr>
          <p:nvPr>
            <p:ph type="body" idx="3"/>
          </p:nvPr>
        </p:nvSpPr>
        <p:spPr>
          <a:xfrm>
            <a:off x="621215" y="260350"/>
            <a:ext cx="10961100" cy="865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g28c17512033_0_752"/>
          <p:cNvSpPr txBox="1">
            <a:spLocks noGrp="1"/>
          </p:cNvSpPr>
          <p:nvPr>
            <p:ph type="body" idx="4"/>
          </p:nvPr>
        </p:nvSpPr>
        <p:spPr>
          <a:xfrm>
            <a:off x="6158414" y="1408029"/>
            <a:ext cx="5424000" cy="710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g28c17512033_0_752"/>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g28c17512033_0_752"/>
          <p:cNvSpPr txBox="1">
            <a:spLocks noGrp="1"/>
          </p:cNvSpPr>
          <p:nvPr>
            <p:ph type="body" idx="5"/>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6"/>
        <p:cNvGrpSpPr/>
        <p:nvPr/>
      </p:nvGrpSpPr>
      <p:grpSpPr>
        <a:xfrm>
          <a:off x="0" y="0"/>
          <a:ext cx="0" cy="0"/>
          <a:chOff x="0" y="0"/>
          <a:chExt cx="0" cy="0"/>
        </a:xfrm>
      </p:grpSpPr>
      <p:sp>
        <p:nvSpPr>
          <p:cNvPr id="167" name="Google Shape;167;g28c17512033_0_766"/>
          <p:cNvSpPr txBox="1">
            <a:spLocks noGrp="1"/>
          </p:cNvSpPr>
          <p:nvPr>
            <p:ph type="title"/>
          </p:nvPr>
        </p:nvSpPr>
        <p:spPr>
          <a:xfrm>
            <a:off x="640080" y="365124"/>
            <a:ext cx="10972800" cy="6366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28c17512033_0_76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9" name="Google Shape;169;g28c17512033_0_766"/>
          <p:cNvSpPr txBox="1">
            <a:spLocks noGrp="1"/>
          </p:cNvSpPr>
          <p:nvPr>
            <p:ph type="body" idx="1"/>
          </p:nvPr>
        </p:nvSpPr>
        <p:spPr>
          <a:xfrm>
            <a:off x="640080" y="1828799"/>
            <a:ext cx="10972800" cy="402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g28c17512033_0_766"/>
          <p:cNvSpPr txBox="1">
            <a:spLocks noGrp="1"/>
          </p:cNvSpPr>
          <p:nvPr>
            <p:ph type="body" idx="2"/>
          </p:nvPr>
        </p:nvSpPr>
        <p:spPr>
          <a:xfrm>
            <a:off x="3959671" y="6271847"/>
            <a:ext cx="5852100" cy="2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Font typeface="Arial"/>
              <a:buNone/>
              <a:defRPr sz="1000">
                <a:solidFill>
                  <a:srgbClr val="002557"/>
                </a:solidFill>
              </a:defRPr>
            </a:lvl1pPr>
            <a:lvl2pPr marL="914400" lvl="1" indent="-285750" algn="l">
              <a:lnSpc>
                <a:spcPct val="100000"/>
              </a:lnSpc>
              <a:spcBef>
                <a:spcPts val="400"/>
              </a:spcBef>
              <a:spcAft>
                <a:spcPts val="0"/>
              </a:spcAft>
              <a:buSzPts val="900"/>
              <a:buChar char="–"/>
              <a:defRPr sz="900">
                <a:solidFill>
                  <a:srgbClr val="002557"/>
                </a:solidFill>
              </a:defRPr>
            </a:lvl2pPr>
            <a:lvl3pPr marL="1371600" lvl="2" indent="-285750" algn="l">
              <a:lnSpc>
                <a:spcPct val="100000"/>
              </a:lnSpc>
              <a:spcBef>
                <a:spcPts val="400"/>
              </a:spcBef>
              <a:spcAft>
                <a:spcPts val="0"/>
              </a:spcAft>
              <a:buSzPts val="900"/>
              <a:buChar char="•"/>
              <a:defRPr sz="900">
                <a:solidFill>
                  <a:srgbClr val="002557"/>
                </a:solidFill>
              </a:defRPr>
            </a:lvl3pPr>
            <a:lvl4pPr marL="1828800" lvl="3" indent="-285750" algn="l">
              <a:lnSpc>
                <a:spcPct val="100000"/>
              </a:lnSpc>
              <a:spcBef>
                <a:spcPts val="400"/>
              </a:spcBef>
              <a:spcAft>
                <a:spcPts val="0"/>
              </a:spcAft>
              <a:buSzPts val="900"/>
              <a:buChar char="•"/>
              <a:defRPr sz="900">
                <a:solidFill>
                  <a:srgbClr val="002557"/>
                </a:solidFill>
              </a:defRPr>
            </a:lvl4pPr>
            <a:lvl5pPr marL="2286000" lvl="4" indent="-285750" algn="l">
              <a:lnSpc>
                <a:spcPct val="100000"/>
              </a:lnSpc>
              <a:spcBef>
                <a:spcPts val="400"/>
              </a:spcBef>
              <a:spcAft>
                <a:spcPts val="0"/>
              </a:spcAft>
              <a:buSzPts val="900"/>
              <a:buChar char="•"/>
              <a:defRPr sz="900">
                <a:solidFill>
                  <a:srgbClr val="002557"/>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NO LOGO">
  <p:cSld name="2_Title and content NO LOGO">
    <p:spTree>
      <p:nvGrpSpPr>
        <p:cNvPr id="1" name="Shape 171"/>
        <p:cNvGrpSpPr/>
        <p:nvPr/>
      </p:nvGrpSpPr>
      <p:grpSpPr>
        <a:xfrm>
          <a:off x="0" y="0"/>
          <a:ext cx="0" cy="0"/>
          <a:chOff x="0" y="0"/>
          <a:chExt cx="0" cy="0"/>
        </a:xfrm>
      </p:grpSpPr>
      <p:sp>
        <p:nvSpPr>
          <p:cNvPr id="172" name="Google Shape;172;g28c17512033_0_771"/>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g28c17512033_0_771"/>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28c17512033_0_771"/>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g28c17512033_0_771"/>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g28c17512033_0_771"/>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1"/>
        <p:cNvGrpSpPr/>
        <p:nvPr/>
      </p:nvGrpSpPr>
      <p:grpSpPr>
        <a:xfrm>
          <a:off x="0" y="0"/>
          <a:ext cx="0" cy="0"/>
          <a:chOff x="0" y="0"/>
          <a:chExt cx="0" cy="0"/>
        </a:xfrm>
      </p:grpSpPr>
      <p:sp>
        <p:nvSpPr>
          <p:cNvPr id="182" name="Google Shape;182;g2939ea8730e_0_1138"/>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g2939ea8730e_0_1138"/>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2939ea8730e_0_113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g2939ea8730e_0_1138"/>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2"/>
        <p:cNvGrpSpPr/>
        <p:nvPr/>
      </p:nvGrpSpPr>
      <p:grpSpPr>
        <a:xfrm>
          <a:off x="0" y="0"/>
          <a:ext cx="0" cy="0"/>
          <a:chOff x="0" y="0"/>
          <a:chExt cx="0" cy="0"/>
        </a:xfrm>
      </p:grpSpPr>
      <p:sp>
        <p:nvSpPr>
          <p:cNvPr id="13" name="Google Shape;13;g28c17512033_0_61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g28c17512033_0_61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g28c17512033_0_61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g28c17512033_0_61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186"/>
        <p:cNvGrpSpPr/>
        <p:nvPr/>
      </p:nvGrpSpPr>
      <p:grpSpPr>
        <a:xfrm>
          <a:off x="0" y="0"/>
          <a:ext cx="0" cy="0"/>
          <a:chOff x="0" y="0"/>
          <a:chExt cx="0" cy="0"/>
        </a:xfrm>
      </p:grpSpPr>
      <p:sp>
        <p:nvSpPr>
          <p:cNvPr id="187" name="Google Shape;187;g2939ea8730e_0_112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939ea8730e_0_1127"/>
          <p:cNvPicPr preferRelativeResize="0"/>
          <p:nvPr/>
        </p:nvPicPr>
        <p:blipFill rotWithShape="1">
          <a:blip r:embed="rId2">
            <a:alphaModFix/>
          </a:blip>
          <a:srcRect/>
          <a:stretch/>
        </p:blipFill>
        <p:spPr>
          <a:xfrm>
            <a:off x="3574661" y="2758363"/>
            <a:ext cx="5042675" cy="1341276"/>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9"/>
        <p:cNvGrpSpPr/>
        <p:nvPr/>
      </p:nvGrpSpPr>
      <p:grpSpPr>
        <a:xfrm>
          <a:off x="0" y="0"/>
          <a:ext cx="0" cy="0"/>
          <a:chOff x="0" y="0"/>
          <a:chExt cx="0" cy="0"/>
        </a:xfrm>
      </p:grpSpPr>
      <p:sp>
        <p:nvSpPr>
          <p:cNvPr id="190" name="Google Shape;190;g2939ea8730e_0_1130"/>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g2939ea8730e_0_113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g2939ea8730e_0_113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5D8298"/>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3" name="Google Shape;193;g2939ea8730e_0_1130"/>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194"/>
        <p:cNvGrpSpPr/>
        <p:nvPr/>
      </p:nvGrpSpPr>
      <p:grpSpPr>
        <a:xfrm>
          <a:off x="0" y="0"/>
          <a:ext cx="0" cy="0"/>
          <a:chOff x="0" y="0"/>
          <a:chExt cx="0" cy="0"/>
        </a:xfrm>
      </p:grpSpPr>
      <p:sp>
        <p:nvSpPr>
          <p:cNvPr id="195" name="Google Shape;195;g2939ea8730e_0_1135"/>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g2939ea8730e_0_1135"/>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197"/>
        <p:cNvGrpSpPr/>
        <p:nvPr/>
      </p:nvGrpSpPr>
      <p:grpSpPr>
        <a:xfrm>
          <a:off x="0" y="0"/>
          <a:ext cx="0" cy="0"/>
          <a:chOff x="0" y="0"/>
          <a:chExt cx="0" cy="0"/>
        </a:xfrm>
      </p:grpSpPr>
      <p:sp>
        <p:nvSpPr>
          <p:cNvPr id="198" name="Google Shape;198;g2939ea8730e_0_1143"/>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g2939ea8730e_0_1143"/>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200"/>
        <p:cNvGrpSpPr/>
        <p:nvPr/>
      </p:nvGrpSpPr>
      <p:grpSpPr>
        <a:xfrm>
          <a:off x="0" y="0"/>
          <a:ext cx="0" cy="0"/>
          <a:chOff x="0" y="0"/>
          <a:chExt cx="0" cy="0"/>
        </a:xfrm>
      </p:grpSpPr>
      <p:pic>
        <p:nvPicPr>
          <p:cNvPr id="201" name="Google Shape;201;g2939ea8730e_0_1146"/>
          <p:cNvPicPr preferRelativeResize="0"/>
          <p:nvPr/>
        </p:nvPicPr>
        <p:blipFill rotWithShape="1">
          <a:blip r:embed="rId2">
            <a:alphaModFix/>
          </a:blip>
          <a:srcRect/>
          <a:stretch/>
        </p:blipFill>
        <p:spPr>
          <a:xfrm>
            <a:off x="2837204" y="810930"/>
            <a:ext cx="9306369" cy="4471395"/>
          </a:xfrm>
          <a:prstGeom prst="rect">
            <a:avLst/>
          </a:prstGeom>
          <a:noFill/>
          <a:ln>
            <a:noFill/>
          </a:ln>
        </p:spPr>
      </p:pic>
      <p:sp>
        <p:nvSpPr>
          <p:cNvPr id="202" name="Google Shape;202;g2939ea8730e_0_1146"/>
          <p:cNvSpPr txBox="1"/>
          <p:nvPr/>
        </p:nvSpPr>
        <p:spPr>
          <a:xfrm>
            <a:off x="323528" y="3978378"/>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Antoine Lacombe </a:t>
            </a:r>
            <a:r>
              <a:rPr lang="en-US"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203" name="Google Shape;203;g2939ea8730e_0_1146"/>
          <p:cNvSpPr txBox="1"/>
          <p:nvPr/>
        </p:nvSpPr>
        <p:spPr>
          <a:xfrm>
            <a:off x="787828" y="4475570"/>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204" name="Google Shape;204;g2939ea8730e_0_1146"/>
          <p:cNvSpPr txBox="1"/>
          <p:nvPr/>
        </p:nvSpPr>
        <p:spPr>
          <a:xfrm>
            <a:off x="348739" y="1556792"/>
            <a:ext cx="4797600" cy="10305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8108"/>
              <a:buFont typeface="Arial"/>
              <a:buNone/>
            </a:pPr>
            <a:r>
              <a:rPr lang="en-US" sz="1800" b="0" i="0" u="none" strike="noStrike" cap="none">
                <a:solidFill>
                  <a:srgbClr val="5D8298"/>
                </a:solidFill>
                <a:latin typeface="Arial"/>
                <a:ea typeface="Arial"/>
                <a:cs typeface="Arial"/>
                <a:sym typeface="Arial"/>
              </a:rPr>
              <a:t>COR2ED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8"/>
              <a:buFont typeface="Arial"/>
              <a:buNone/>
            </a:pPr>
            <a:r>
              <a:rPr lang="en-US" sz="1800" b="0" i="0" u="none" strike="noStrike" cap="none">
                <a:solidFill>
                  <a:srgbClr val="5D8298"/>
                </a:solidFill>
                <a:latin typeface="Arial"/>
                <a:ea typeface="Arial"/>
                <a:cs typeface="Arial"/>
                <a:sym typeface="Arial"/>
              </a:rPr>
              <a:t>Bodenackerstrasse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8"/>
              <a:buFont typeface="Arial"/>
              <a:buNone/>
            </a:pPr>
            <a:r>
              <a:rPr lang="en-US" sz="1800" b="0" i="0" u="none" strike="noStrike" cap="none">
                <a:solidFill>
                  <a:srgbClr val="5D8298"/>
                </a:solidFill>
                <a:latin typeface="Arial"/>
                <a:ea typeface="Arial"/>
                <a:cs typeface="Arial"/>
                <a:sym typeface="Arial"/>
              </a:rPr>
              <a:t>4103 Bottmingen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8"/>
              <a:buFont typeface="Arial"/>
              <a:buNone/>
            </a:pPr>
            <a:r>
              <a:rPr lang="en-US" sz="1800" b="0" i="0" u="none" strike="noStrike" cap="none">
                <a:solidFill>
                  <a:srgbClr val="5D8298"/>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p:txBody>
      </p:sp>
      <p:sp>
        <p:nvSpPr>
          <p:cNvPr id="205" name="Google Shape;205;g2939ea8730e_0_1146"/>
          <p:cNvSpPr txBox="1"/>
          <p:nvPr/>
        </p:nvSpPr>
        <p:spPr>
          <a:xfrm>
            <a:off x="323528" y="2628273"/>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Froukje Sosef </a:t>
            </a:r>
            <a:r>
              <a:rPr lang="en-US"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206" name="Google Shape;206;g2939ea8730e_0_1146"/>
          <p:cNvSpPr txBox="1"/>
          <p:nvPr/>
        </p:nvSpPr>
        <p:spPr>
          <a:xfrm>
            <a:off x="787828" y="3114282"/>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207" name="Google Shape;207;g2939ea8730e_0_1146"/>
          <p:cNvGrpSpPr/>
          <p:nvPr/>
        </p:nvGrpSpPr>
        <p:grpSpPr>
          <a:xfrm>
            <a:off x="418902" y="3063588"/>
            <a:ext cx="356400" cy="356400"/>
            <a:chOff x="761970" y="3386221"/>
            <a:chExt cx="356400" cy="356400"/>
          </a:xfrm>
        </p:grpSpPr>
        <p:sp>
          <p:nvSpPr>
            <p:cNvPr id="208" name="Google Shape;208;g2939ea8730e_0_1146"/>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9" name="Google Shape;209;g2939ea8730e_0_1146"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210" name="Google Shape;210;g2939ea8730e_0_1146"/>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1" name="Google Shape;211;g2939ea8730e_0_1146" descr="Envelope"/>
          <p:cNvPicPr preferRelativeResize="0"/>
          <p:nvPr/>
        </p:nvPicPr>
        <p:blipFill rotWithShape="1">
          <a:blip r:embed="rId4">
            <a:alphaModFix/>
          </a:blip>
          <a:srcRect/>
          <a:stretch/>
        </p:blipFill>
        <p:spPr>
          <a:xfrm>
            <a:off x="475066" y="3552712"/>
            <a:ext cx="239704" cy="239704"/>
          </a:xfrm>
          <a:prstGeom prst="rect">
            <a:avLst/>
          </a:prstGeom>
          <a:noFill/>
          <a:ln>
            <a:noFill/>
          </a:ln>
        </p:spPr>
      </p:pic>
      <p:grpSp>
        <p:nvGrpSpPr>
          <p:cNvPr id="212" name="Google Shape;212;g2939ea8730e_0_1146"/>
          <p:cNvGrpSpPr/>
          <p:nvPr/>
        </p:nvGrpSpPr>
        <p:grpSpPr>
          <a:xfrm>
            <a:off x="423995" y="4414481"/>
            <a:ext cx="356400" cy="356400"/>
            <a:chOff x="761970" y="3386221"/>
            <a:chExt cx="356400" cy="356400"/>
          </a:xfrm>
        </p:grpSpPr>
        <p:sp>
          <p:nvSpPr>
            <p:cNvPr id="213" name="Google Shape;213;g2939ea8730e_0_1146"/>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4" name="Google Shape;214;g2939ea8730e_0_1146"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215" name="Google Shape;215;g2939ea8730e_0_1146"/>
          <p:cNvSpPr/>
          <p:nvPr/>
        </p:nvSpPr>
        <p:spPr>
          <a:xfrm>
            <a:off x="422825" y="4846902"/>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16" name="Google Shape;216;g2939ea8730e_0_1146"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217" name="Google Shape;217;g2939ea8730e_0_1146"/>
          <p:cNvSpPr txBox="1"/>
          <p:nvPr/>
        </p:nvSpPr>
        <p:spPr>
          <a:xfrm>
            <a:off x="787828" y="3557513"/>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218" name="Google Shape;218;g2939ea8730e_0_1146"/>
          <p:cNvPicPr preferRelativeResize="0"/>
          <p:nvPr/>
        </p:nvPicPr>
        <p:blipFill rotWithShape="1">
          <a:blip r:embed="rId5">
            <a:alphaModFix/>
          </a:blip>
          <a:srcRect/>
          <a:stretch/>
        </p:blipFill>
        <p:spPr>
          <a:xfrm>
            <a:off x="429164" y="951062"/>
            <a:ext cx="1914544" cy="509239"/>
          </a:xfrm>
          <a:prstGeom prst="rect">
            <a:avLst/>
          </a:prstGeom>
          <a:noFill/>
          <a:ln>
            <a:noFill/>
          </a:ln>
        </p:spPr>
      </p:pic>
      <p:sp>
        <p:nvSpPr>
          <p:cNvPr id="219" name="Google Shape;219;g2939ea8730e_0_1146"/>
          <p:cNvSpPr txBox="1"/>
          <p:nvPr/>
        </p:nvSpPr>
        <p:spPr>
          <a:xfrm>
            <a:off x="5087888" y="6404238"/>
            <a:ext cx="6960000" cy="453900"/>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US"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220" name="Google Shape;220;g2939ea8730e_0_1146"/>
          <p:cNvPicPr preferRelativeResize="0"/>
          <p:nvPr/>
        </p:nvPicPr>
        <p:blipFill rotWithShape="1">
          <a:blip r:embed="rId6">
            <a:alphaModFix/>
          </a:blip>
          <a:srcRect r="65694"/>
          <a:stretch/>
        </p:blipFill>
        <p:spPr>
          <a:xfrm>
            <a:off x="300854" y="1562275"/>
            <a:ext cx="3012116" cy="3756787"/>
          </a:xfrm>
          <a:prstGeom prst="rect">
            <a:avLst/>
          </a:prstGeom>
          <a:noFill/>
          <a:ln>
            <a:noFill/>
          </a:ln>
        </p:spPr>
      </p:pic>
      <p:sp>
        <p:nvSpPr>
          <p:cNvPr id="221" name="Google Shape;221;g2939ea8730e_0_1146"/>
          <p:cNvSpPr txBox="1"/>
          <p:nvPr/>
        </p:nvSpPr>
        <p:spPr>
          <a:xfrm>
            <a:off x="787050" y="5497848"/>
            <a:ext cx="35892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Connect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LinkedIn </a:t>
            </a:r>
            <a:r>
              <a:rPr lang="en-US" sz="14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@BREASTCANCER CONNECT</a:t>
            </a:r>
            <a:endParaRPr sz="1400" b="0" i="0" u="none" strike="noStrike" cap="none">
              <a:solidFill>
                <a:schemeClr val="dk2"/>
              </a:solidFill>
              <a:latin typeface="Arial"/>
              <a:ea typeface="Arial"/>
              <a:cs typeface="Arial"/>
              <a:sym typeface="Arial"/>
            </a:endParaRPr>
          </a:p>
        </p:txBody>
      </p:sp>
      <p:sp>
        <p:nvSpPr>
          <p:cNvPr id="222" name="Google Shape;222;g2939ea8730e_0_1146"/>
          <p:cNvSpPr txBox="1"/>
          <p:nvPr/>
        </p:nvSpPr>
        <p:spPr>
          <a:xfrm>
            <a:off x="4832500" y="5497848"/>
            <a:ext cx="1863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Watch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YouTube </a:t>
            </a:r>
            <a:r>
              <a:rPr lang="en-US" sz="14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b="0" i="0" u="none" strike="noStrike" cap="none">
              <a:solidFill>
                <a:schemeClr val="dk2"/>
              </a:solidFill>
              <a:latin typeface="Arial"/>
              <a:ea typeface="Arial"/>
              <a:cs typeface="Arial"/>
              <a:sym typeface="Arial"/>
            </a:endParaRPr>
          </a:p>
        </p:txBody>
      </p:sp>
      <p:sp>
        <p:nvSpPr>
          <p:cNvPr id="223" name="Google Shape;223;g2939ea8730e_0_1146"/>
          <p:cNvSpPr/>
          <p:nvPr/>
        </p:nvSpPr>
        <p:spPr>
          <a:xfrm>
            <a:off x="416331" y="6033094"/>
            <a:ext cx="369900" cy="369900"/>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g2939ea8730e_0_1146"/>
          <p:cNvSpPr txBox="1"/>
          <p:nvPr/>
        </p:nvSpPr>
        <p:spPr>
          <a:xfrm>
            <a:off x="805458" y="6013567"/>
            <a:ext cx="1756800" cy="446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Visit us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b="0" i="0" u="none" strike="noStrike" cap="none">
              <a:solidFill>
                <a:schemeClr val="dk2"/>
              </a:solidFill>
              <a:latin typeface="Arial"/>
              <a:ea typeface="Arial"/>
              <a:cs typeface="Arial"/>
              <a:sym typeface="Arial"/>
            </a:endParaRPr>
          </a:p>
        </p:txBody>
      </p:sp>
      <p:sp>
        <p:nvSpPr>
          <p:cNvPr id="225" name="Google Shape;225;g2939ea8730e_0_1146">
            <a:hlinkClick r:id="rId9"/>
          </p:cNvPr>
          <p:cNvSpPr/>
          <p:nvPr/>
        </p:nvSpPr>
        <p:spPr>
          <a:xfrm>
            <a:off x="391317" y="6016204"/>
            <a:ext cx="2170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6" name="Google Shape;226;g2939ea8730e_0_1146" descr="World"/>
          <p:cNvPicPr preferRelativeResize="0"/>
          <p:nvPr/>
        </p:nvPicPr>
        <p:blipFill rotWithShape="1">
          <a:blip r:embed="rId10">
            <a:alphaModFix/>
          </a:blip>
          <a:srcRect/>
          <a:stretch/>
        </p:blipFill>
        <p:spPr>
          <a:xfrm>
            <a:off x="447989" y="6070903"/>
            <a:ext cx="306593" cy="306593"/>
          </a:xfrm>
          <a:prstGeom prst="rect">
            <a:avLst/>
          </a:prstGeom>
          <a:noFill/>
          <a:ln>
            <a:noFill/>
          </a:ln>
        </p:spPr>
      </p:pic>
      <p:sp>
        <p:nvSpPr>
          <p:cNvPr id="227" name="Google Shape;227;g2939ea8730e_0_1146"/>
          <p:cNvSpPr txBox="1"/>
          <p:nvPr/>
        </p:nvSpPr>
        <p:spPr>
          <a:xfrm>
            <a:off x="3080281" y="6033094"/>
            <a:ext cx="2541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Follow us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Twitter </a:t>
            </a:r>
            <a:r>
              <a:rPr lang="en-US" sz="1400" b="0" i="0" u="sng" strike="noStrike" cap="none">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@BreastCaConnect</a:t>
            </a:r>
            <a:endParaRPr sz="1400" b="0" i="0" u="sng" strike="noStrike" cap="none">
              <a:solidFill>
                <a:schemeClr val="accent1"/>
              </a:solidFill>
              <a:latin typeface="Arial"/>
              <a:ea typeface="Arial"/>
              <a:cs typeface="Arial"/>
              <a:sym typeface="Arial"/>
            </a:endParaRPr>
          </a:p>
        </p:txBody>
      </p:sp>
      <p:sp>
        <p:nvSpPr>
          <p:cNvPr id="228" name="Google Shape;228;g2939ea8730e_0_1146">
            <a:hlinkClick r:id="rId11"/>
          </p:cNvPr>
          <p:cNvSpPr/>
          <p:nvPr/>
        </p:nvSpPr>
        <p:spPr>
          <a:xfrm>
            <a:off x="2661899" y="6015171"/>
            <a:ext cx="27732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9" name="Google Shape;229;g2939ea8730e_0_1146" descr="Marker with solid fill"/>
          <p:cNvPicPr preferRelativeResize="0"/>
          <p:nvPr/>
        </p:nvPicPr>
        <p:blipFill rotWithShape="1">
          <a:blip r:embed="rId12">
            <a:alphaModFix/>
          </a:blip>
          <a:srcRect/>
          <a:stretch/>
        </p:blipFill>
        <p:spPr>
          <a:xfrm>
            <a:off x="3389006" y="1949574"/>
            <a:ext cx="313184" cy="313184"/>
          </a:xfrm>
          <a:prstGeom prst="rect">
            <a:avLst/>
          </a:prstGeom>
          <a:noFill/>
          <a:ln>
            <a:noFill/>
          </a:ln>
        </p:spPr>
      </p:pic>
      <p:pic>
        <p:nvPicPr>
          <p:cNvPr id="230" name="Google Shape;230;g2939ea8730e_0_1146"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231" name="Google Shape;231;g2939ea8730e_0_1146"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232" name="Google Shape;232;g2939ea8730e_0_1146"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233" name="Google Shape;233;g2939ea8730e_0_1146" descr="Marker with solid fill"/>
          <p:cNvPicPr preferRelativeResize="0"/>
          <p:nvPr/>
        </p:nvPicPr>
        <p:blipFill rotWithShape="1">
          <a:blip r:embed="rId12">
            <a:alphaModFix/>
          </a:blip>
          <a:srcRect/>
          <a:stretch/>
        </p:blipFill>
        <p:spPr>
          <a:xfrm>
            <a:off x="6665606" y="1405153"/>
            <a:ext cx="313184" cy="313184"/>
          </a:xfrm>
          <a:prstGeom prst="rect">
            <a:avLst/>
          </a:prstGeom>
          <a:noFill/>
          <a:ln>
            <a:noFill/>
          </a:ln>
        </p:spPr>
      </p:pic>
      <p:pic>
        <p:nvPicPr>
          <p:cNvPr id="234" name="Google Shape;234;g2939ea8730e_0_1146"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235" name="Google Shape;235;g2939ea8730e_0_1146" descr="Marker with solid fill"/>
          <p:cNvPicPr preferRelativeResize="0"/>
          <p:nvPr/>
        </p:nvPicPr>
        <p:blipFill rotWithShape="1">
          <a:blip r:embed="rId12">
            <a:alphaModFix/>
          </a:blip>
          <a:srcRect/>
          <a:stretch/>
        </p:blipFill>
        <p:spPr>
          <a:xfrm>
            <a:off x="6535322" y="1877944"/>
            <a:ext cx="313184" cy="313184"/>
          </a:xfrm>
          <a:prstGeom prst="rect">
            <a:avLst/>
          </a:prstGeom>
          <a:noFill/>
          <a:ln>
            <a:noFill/>
          </a:ln>
        </p:spPr>
      </p:pic>
      <p:pic>
        <p:nvPicPr>
          <p:cNvPr id="236" name="Google Shape;236;g2939ea8730e_0_1146"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237" name="Google Shape;237;g2939ea8730e_0_1146"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238" name="Google Shape;238;g2939ea8730e_0_1146"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239" name="Google Shape;239;g2939ea8730e_0_1146"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240" name="Google Shape;240;g2939ea8730e_0_1146" descr="Marker with solid fill"/>
          <p:cNvPicPr preferRelativeResize="0"/>
          <p:nvPr/>
        </p:nvPicPr>
        <p:blipFill rotWithShape="1">
          <a:blip r:embed="rId12">
            <a:alphaModFix/>
          </a:blip>
          <a:srcRect/>
          <a:stretch/>
        </p:blipFill>
        <p:spPr>
          <a:xfrm>
            <a:off x="9723932" y="3054706"/>
            <a:ext cx="313184" cy="313184"/>
          </a:xfrm>
          <a:prstGeom prst="rect">
            <a:avLst/>
          </a:prstGeom>
          <a:noFill/>
          <a:ln>
            <a:noFill/>
          </a:ln>
        </p:spPr>
      </p:pic>
      <p:sp>
        <p:nvSpPr>
          <p:cNvPr id="241" name="Google Shape;241;g2939ea8730e_0_1146"/>
          <p:cNvSpPr txBox="1"/>
          <p:nvPr/>
        </p:nvSpPr>
        <p:spPr>
          <a:xfrm>
            <a:off x="328623" y="4161067"/>
            <a:ext cx="235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p:txBody>
      </p:sp>
      <p:sp>
        <p:nvSpPr>
          <p:cNvPr id="242" name="Google Shape;242;g2939ea8730e_0_1146"/>
          <p:cNvSpPr txBox="1"/>
          <p:nvPr/>
        </p:nvSpPr>
        <p:spPr>
          <a:xfrm>
            <a:off x="7294062" y="5495567"/>
            <a:ext cx="13884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info@cor2ed.com</a:t>
            </a:r>
            <a:endParaRPr sz="1200" b="0" i="0" u="sng" strike="noStrike" cap="none">
              <a:solidFill>
                <a:schemeClr val="accent1"/>
              </a:solidFill>
              <a:latin typeface="Arial"/>
              <a:ea typeface="Arial"/>
              <a:cs typeface="Arial"/>
              <a:sym typeface="Arial"/>
            </a:endParaRPr>
          </a:p>
        </p:txBody>
      </p:sp>
      <p:pic>
        <p:nvPicPr>
          <p:cNvPr id="243" name="Google Shape;243;g2939ea8730e_0_1146"/>
          <p:cNvPicPr preferRelativeResize="0"/>
          <p:nvPr/>
        </p:nvPicPr>
        <p:blipFill rotWithShape="1">
          <a:blip r:embed="rId14">
            <a:alphaModFix/>
          </a:blip>
          <a:srcRect/>
          <a:stretch/>
        </p:blipFill>
        <p:spPr>
          <a:xfrm>
            <a:off x="6924507" y="5510213"/>
            <a:ext cx="371377" cy="371377"/>
          </a:xfrm>
          <a:prstGeom prst="rect">
            <a:avLst/>
          </a:prstGeom>
          <a:noFill/>
          <a:ln>
            <a:noFill/>
          </a:ln>
        </p:spPr>
      </p:pic>
      <p:pic>
        <p:nvPicPr>
          <p:cNvPr id="244" name="Google Shape;244;g2939ea8730e_0_1146"/>
          <p:cNvPicPr preferRelativeResize="0"/>
          <p:nvPr/>
        </p:nvPicPr>
        <p:blipFill rotWithShape="1">
          <a:blip r:embed="rId15">
            <a:alphaModFix/>
          </a:blip>
          <a:srcRect/>
          <a:stretch/>
        </p:blipFill>
        <p:spPr>
          <a:xfrm>
            <a:off x="2722162" y="6035310"/>
            <a:ext cx="373380" cy="373380"/>
          </a:xfrm>
          <a:prstGeom prst="rect">
            <a:avLst/>
          </a:prstGeom>
          <a:noFill/>
          <a:ln>
            <a:noFill/>
          </a:ln>
        </p:spPr>
      </p:pic>
      <p:pic>
        <p:nvPicPr>
          <p:cNvPr id="245" name="Google Shape;245;g2939ea8730e_0_1146"/>
          <p:cNvPicPr preferRelativeResize="0"/>
          <p:nvPr/>
        </p:nvPicPr>
        <p:blipFill rotWithShape="1">
          <a:blip r:embed="rId16">
            <a:alphaModFix/>
          </a:blip>
          <a:srcRect/>
          <a:stretch/>
        </p:blipFill>
        <p:spPr>
          <a:xfrm>
            <a:off x="4484339" y="5510213"/>
            <a:ext cx="373380" cy="373380"/>
          </a:xfrm>
          <a:prstGeom prst="rect">
            <a:avLst/>
          </a:prstGeom>
          <a:noFill/>
          <a:ln>
            <a:noFill/>
          </a:ln>
        </p:spPr>
      </p:pic>
      <p:pic>
        <p:nvPicPr>
          <p:cNvPr id="246" name="Google Shape;246;g2939ea8730e_0_1146"/>
          <p:cNvPicPr preferRelativeResize="0"/>
          <p:nvPr/>
        </p:nvPicPr>
        <p:blipFill rotWithShape="1">
          <a:blip r:embed="rId17">
            <a:alphaModFix/>
          </a:blip>
          <a:srcRect/>
          <a:stretch/>
        </p:blipFill>
        <p:spPr>
          <a:xfrm>
            <a:off x="416331" y="5510213"/>
            <a:ext cx="373380" cy="373380"/>
          </a:xfrm>
          <a:prstGeom prst="rect">
            <a:avLst/>
          </a:prstGeom>
          <a:noFill/>
          <a:ln>
            <a:noFill/>
          </a:ln>
        </p:spPr>
      </p:pic>
      <p:pic>
        <p:nvPicPr>
          <p:cNvPr id="247" name="Google Shape;247;g2939ea8730e_0_1146"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248" name="Google Shape;248;g2939ea8730e_0_1146"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249" name="Google Shape;249;g2939ea8730e_0_1146"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250" name="Google Shape;250;g2939ea8730e_0_1146" descr="Marker with solid fill"/>
          <p:cNvPicPr preferRelativeResize="0"/>
          <p:nvPr/>
        </p:nvPicPr>
        <p:blipFill rotWithShape="1">
          <a:blip r:embed="rId12">
            <a:alphaModFix/>
          </a:blip>
          <a:srcRect/>
          <a:stretch/>
        </p:blipFill>
        <p:spPr>
          <a:xfrm>
            <a:off x="7676647" y="2164582"/>
            <a:ext cx="313184" cy="313184"/>
          </a:xfrm>
          <a:prstGeom prst="rect">
            <a:avLst/>
          </a:prstGeom>
          <a:noFill/>
          <a:ln>
            <a:noFill/>
          </a:ln>
        </p:spPr>
      </p:pic>
      <p:pic>
        <p:nvPicPr>
          <p:cNvPr id="251" name="Google Shape;251;g2939ea8730e_0_1146" descr="Marker with solid fill"/>
          <p:cNvPicPr preferRelativeResize="0"/>
          <p:nvPr/>
        </p:nvPicPr>
        <p:blipFill rotWithShape="1">
          <a:blip r:embed="rId12">
            <a:alphaModFix/>
          </a:blip>
          <a:srcRect/>
          <a:stretch/>
        </p:blipFill>
        <p:spPr>
          <a:xfrm>
            <a:off x="6961794" y="1306180"/>
            <a:ext cx="313184" cy="313184"/>
          </a:xfrm>
          <a:prstGeom prst="rect">
            <a:avLst/>
          </a:prstGeom>
          <a:noFill/>
          <a:ln>
            <a:noFill/>
          </a:ln>
        </p:spPr>
      </p:pic>
      <p:pic>
        <p:nvPicPr>
          <p:cNvPr id="252" name="Google Shape;252;g2939ea8730e_0_1146" descr="Marker with solid fill"/>
          <p:cNvPicPr preferRelativeResize="0"/>
          <p:nvPr/>
        </p:nvPicPr>
        <p:blipFill rotWithShape="1">
          <a:blip r:embed="rId12">
            <a:alphaModFix/>
          </a:blip>
          <a:srcRect/>
          <a:stretch/>
        </p:blipFill>
        <p:spPr>
          <a:xfrm>
            <a:off x="7498622" y="1897545"/>
            <a:ext cx="313184" cy="313184"/>
          </a:xfrm>
          <a:prstGeom prst="rect">
            <a:avLst/>
          </a:prstGeom>
          <a:noFill/>
          <a:ln>
            <a:noFill/>
          </a:ln>
        </p:spPr>
      </p:pic>
      <p:pic>
        <p:nvPicPr>
          <p:cNvPr id="253" name="Google Shape;253;g2939ea8730e_0_1146"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254" name="Google Shape;254;g2939ea8730e_0_1146" descr="Marker with solid fill"/>
          <p:cNvPicPr preferRelativeResize="0"/>
          <p:nvPr/>
        </p:nvPicPr>
        <p:blipFill rotWithShape="1">
          <a:blip r:embed="rId12">
            <a:alphaModFix/>
          </a:blip>
          <a:srcRect/>
          <a:stretch/>
        </p:blipFill>
        <p:spPr>
          <a:xfrm>
            <a:off x="5289497" y="3912462"/>
            <a:ext cx="313184" cy="313184"/>
          </a:xfrm>
          <a:prstGeom prst="rect">
            <a:avLst/>
          </a:prstGeom>
          <a:noFill/>
          <a:ln>
            <a:noFill/>
          </a:ln>
        </p:spPr>
      </p:pic>
      <p:pic>
        <p:nvPicPr>
          <p:cNvPr id="255" name="Google Shape;255;g2939ea8730e_0_1146"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256" name="Google Shape;256;g2939ea8730e_0_1146" descr="Marker with solid fill"/>
          <p:cNvPicPr preferRelativeResize="0"/>
          <p:nvPr/>
        </p:nvPicPr>
        <p:blipFill rotWithShape="1">
          <a:blip r:embed="rId12">
            <a:alphaModFix/>
          </a:blip>
          <a:srcRect/>
          <a:stretch/>
        </p:blipFill>
        <p:spPr>
          <a:xfrm>
            <a:off x="4545030" y="3200363"/>
            <a:ext cx="313184" cy="313184"/>
          </a:xfrm>
          <a:prstGeom prst="rect">
            <a:avLst/>
          </a:prstGeom>
          <a:noFill/>
          <a:ln>
            <a:noFill/>
          </a:ln>
        </p:spPr>
      </p:pic>
      <p:pic>
        <p:nvPicPr>
          <p:cNvPr id="257" name="Google Shape;257;g2939ea8730e_0_1146" descr="Marker with solid fill"/>
          <p:cNvPicPr preferRelativeResize="0"/>
          <p:nvPr/>
        </p:nvPicPr>
        <p:blipFill rotWithShape="1">
          <a:blip r:embed="rId12">
            <a:alphaModFix/>
          </a:blip>
          <a:srcRect/>
          <a:stretch/>
        </p:blipFill>
        <p:spPr>
          <a:xfrm>
            <a:off x="3687274" y="2439712"/>
            <a:ext cx="313184" cy="313184"/>
          </a:xfrm>
          <a:prstGeom prst="rect">
            <a:avLst/>
          </a:prstGeom>
          <a:noFill/>
          <a:ln>
            <a:noFill/>
          </a:ln>
        </p:spPr>
      </p:pic>
      <p:pic>
        <p:nvPicPr>
          <p:cNvPr id="258" name="Google Shape;258;g2939ea8730e_0_1146" descr="Marker with solid fill"/>
          <p:cNvPicPr preferRelativeResize="0"/>
          <p:nvPr/>
        </p:nvPicPr>
        <p:blipFill rotWithShape="1">
          <a:blip r:embed="rId12">
            <a:alphaModFix/>
          </a:blip>
          <a:srcRect/>
          <a:stretch/>
        </p:blipFill>
        <p:spPr>
          <a:xfrm>
            <a:off x="4319722" y="2262274"/>
            <a:ext cx="313184" cy="313184"/>
          </a:xfrm>
          <a:prstGeom prst="rect">
            <a:avLst/>
          </a:prstGeom>
          <a:noFill/>
          <a:ln>
            <a:noFill/>
          </a:ln>
        </p:spPr>
      </p:pic>
      <p:pic>
        <p:nvPicPr>
          <p:cNvPr id="259" name="Google Shape;259;g2939ea8730e_0_1146" descr="Marker with solid fill"/>
          <p:cNvPicPr preferRelativeResize="0"/>
          <p:nvPr/>
        </p:nvPicPr>
        <p:blipFill rotWithShape="1">
          <a:blip r:embed="rId12">
            <a:alphaModFix/>
          </a:blip>
          <a:srcRect/>
          <a:stretch/>
        </p:blipFill>
        <p:spPr>
          <a:xfrm>
            <a:off x="7458162" y="1573864"/>
            <a:ext cx="313184" cy="313184"/>
          </a:xfrm>
          <a:prstGeom prst="rect">
            <a:avLst/>
          </a:prstGeom>
          <a:noFill/>
          <a:ln>
            <a:noFill/>
          </a:ln>
        </p:spPr>
      </p:pic>
      <p:pic>
        <p:nvPicPr>
          <p:cNvPr id="260" name="Google Shape;260;g2939ea8730e_0_1146" descr="Marker with solid fill"/>
          <p:cNvPicPr preferRelativeResize="0"/>
          <p:nvPr/>
        </p:nvPicPr>
        <p:blipFill rotWithShape="1">
          <a:blip r:embed="rId12">
            <a:alphaModFix/>
          </a:blip>
          <a:srcRect/>
          <a:stretch/>
        </p:blipFill>
        <p:spPr>
          <a:xfrm>
            <a:off x="7328690" y="1598140"/>
            <a:ext cx="313184" cy="313184"/>
          </a:xfrm>
          <a:prstGeom prst="rect">
            <a:avLst/>
          </a:prstGeom>
          <a:noFill/>
          <a:ln>
            <a:noFill/>
          </a:ln>
        </p:spPr>
      </p:pic>
      <p:pic>
        <p:nvPicPr>
          <p:cNvPr id="261" name="Google Shape;261;g2939ea8730e_0_1146" descr="Marker with solid fill"/>
          <p:cNvPicPr preferRelativeResize="0"/>
          <p:nvPr/>
        </p:nvPicPr>
        <p:blipFill rotWithShape="1">
          <a:blip r:embed="rId12">
            <a:alphaModFix/>
          </a:blip>
          <a:srcRect/>
          <a:stretch/>
        </p:blipFill>
        <p:spPr>
          <a:xfrm>
            <a:off x="7385334" y="1679060"/>
            <a:ext cx="313184" cy="313184"/>
          </a:xfrm>
          <a:prstGeom prst="rect">
            <a:avLst/>
          </a:prstGeom>
          <a:noFill/>
          <a:ln>
            <a:noFill/>
          </a:ln>
        </p:spPr>
      </p:pic>
      <p:pic>
        <p:nvPicPr>
          <p:cNvPr id="262" name="Google Shape;262;g2939ea8730e_0_1146"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263" name="Google Shape;263;g2939ea8730e_0_1146"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264" name="Google Shape;264;g2939ea8730e_0_1146"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265" name="Google Shape;265;g2939ea8730e_0_1146" descr="Marker with solid fill"/>
          <p:cNvPicPr preferRelativeResize="0"/>
          <p:nvPr/>
        </p:nvPicPr>
        <p:blipFill rotWithShape="1">
          <a:blip r:embed="rId12">
            <a:alphaModFix/>
          </a:blip>
          <a:srcRect/>
          <a:stretch/>
        </p:blipFill>
        <p:spPr>
          <a:xfrm>
            <a:off x="4481562" y="1987144"/>
            <a:ext cx="313184" cy="313184"/>
          </a:xfrm>
          <a:prstGeom prst="rect">
            <a:avLst/>
          </a:prstGeom>
          <a:noFill/>
          <a:ln>
            <a:noFill/>
          </a:ln>
        </p:spPr>
      </p:pic>
      <p:pic>
        <p:nvPicPr>
          <p:cNvPr id="266" name="Google Shape;266;g2939ea8730e_0_1146" descr="Marker with solid fill"/>
          <p:cNvPicPr preferRelativeResize="0"/>
          <p:nvPr/>
        </p:nvPicPr>
        <p:blipFill rotWithShape="1">
          <a:blip r:embed="rId12">
            <a:alphaModFix/>
          </a:blip>
          <a:srcRect/>
          <a:stretch/>
        </p:blipFill>
        <p:spPr>
          <a:xfrm>
            <a:off x="4376366" y="1946684"/>
            <a:ext cx="313184" cy="313184"/>
          </a:xfrm>
          <a:prstGeom prst="rect">
            <a:avLst/>
          </a:prstGeom>
          <a:noFill/>
          <a:ln>
            <a:noFill/>
          </a:ln>
        </p:spPr>
      </p:pic>
      <p:pic>
        <p:nvPicPr>
          <p:cNvPr id="267" name="Google Shape;267;g2939ea8730e_0_1146"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268" name="Google Shape;268;g2939ea8730e_0_1146"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269" name="Google Shape;269;g2939ea8730e_0_1146"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270" name="Google Shape;270;g2939ea8730e_0_1146" descr="Marker with solid fill"/>
          <p:cNvPicPr preferRelativeResize="0"/>
          <p:nvPr/>
        </p:nvPicPr>
        <p:blipFill rotWithShape="1">
          <a:blip r:embed="rId12">
            <a:alphaModFix/>
          </a:blip>
          <a:srcRect/>
          <a:stretch/>
        </p:blipFill>
        <p:spPr>
          <a:xfrm>
            <a:off x="3712820" y="1703922"/>
            <a:ext cx="313184" cy="313184"/>
          </a:xfrm>
          <a:prstGeom prst="rect">
            <a:avLst/>
          </a:prstGeom>
          <a:noFill/>
          <a:ln>
            <a:noFill/>
          </a:ln>
        </p:spPr>
      </p:pic>
      <p:pic>
        <p:nvPicPr>
          <p:cNvPr id="271" name="Google Shape;271;g2939ea8730e_0_1146"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272" name="Google Shape;272;g2939ea8730e_0_1146"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273" name="Google Shape;273;g2939ea8730e_0_1146"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274" name="Google Shape;274;g2939ea8730e_0_1146"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275" name="Google Shape;275;g2939ea8730e_0_1146">
            <a:hlinkClick r:id="rId18"/>
          </p:cNvPr>
          <p:cNvSpPr/>
          <p:nvPr/>
        </p:nvSpPr>
        <p:spPr>
          <a:xfrm>
            <a:off x="7093477" y="4887047"/>
            <a:ext cx="1863000" cy="4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2939ea8730e_0_1146">
            <a:hlinkClick r:id="rId19"/>
          </p:cNvPr>
          <p:cNvSpPr/>
          <p:nvPr/>
        </p:nvSpPr>
        <p:spPr>
          <a:xfrm>
            <a:off x="645547" y="4714394"/>
            <a:ext cx="3853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g2939ea8730e_0_1146">
            <a:hlinkClick r:id="rId8"/>
          </p:cNvPr>
          <p:cNvSpPr/>
          <p:nvPr/>
        </p:nvSpPr>
        <p:spPr>
          <a:xfrm>
            <a:off x="4424077" y="5480236"/>
            <a:ext cx="22713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78" name="Google Shape;278;g2939ea8730e_0_1146" descr="Text&#10;&#10;Description automatically generated with medium confidence">
            <a:hlinkClick r:id="rId20"/>
          </p:cNvPr>
          <p:cNvPicPr preferRelativeResize="0"/>
          <p:nvPr/>
        </p:nvPicPr>
        <p:blipFill rotWithShape="1">
          <a:blip r:embed="rId21">
            <a:alphaModFix/>
          </a:blip>
          <a:srcRect/>
          <a:stretch/>
        </p:blipFill>
        <p:spPr>
          <a:xfrm>
            <a:off x="300854" y="4509468"/>
            <a:ext cx="1946954" cy="850571"/>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279"/>
        <p:cNvGrpSpPr/>
        <p:nvPr/>
      </p:nvGrpSpPr>
      <p:grpSpPr>
        <a:xfrm>
          <a:off x="0" y="0"/>
          <a:ext cx="0" cy="0"/>
          <a:chOff x="0" y="0"/>
          <a:chExt cx="0" cy="0"/>
        </a:xfrm>
      </p:grpSpPr>
      <p:sp>
        <p:nvSpPr>
          <p:cNvPr id="280" name="Google Shape;280;g2939ea8730e_0_1225"/>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2939ea8730e_0_1225"/>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g2939ea8730e_0_1225"/>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283"/>
        <p:cNvGrpSpPr/>
        <p:nvPr/>
      </p:nvGrpSpPr>
      <p:grpSpPr>
        <a:xfrm>
          <a:off x="0" y="0"/>
          <a:ext cx="0" cy="0"/>
          <a:chOff x="0" y="0"/>
          <a:chExt cx="0" cy="0"/>
        </a:xfrm>
      </p:grpSpPr>
      <p:sp>
        <p:nvSpPr>
          <p:cNvPr id="284" name="Google Shape;284;g2939ea8730e_0_1229"/>
          <p:cNvSpPr txBox="1">
            <a:spLocks noGrp="1"/>
          </p:cNvSpPr>
          <p:nvPr>
            <p:ph type="title"/>
          </p:nvPr>
        </p:nvSpPr>
        <p:spPr>
          <a:xfrm>
            <a:off x="609600" y="274638"/>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2939ea8730e_0_1229"/>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32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800"/>
              <a:buChar char="–"/>
              <a:defRPr/>
            </a:lvl2pPr>
            <a:lvl3pPr lvl="2" algn="l">
              <a:lnSpc>
                <a:spcPct val="100000"/>
              </a:lnSpc>
              <a:spcBef>
                <a:spcPts val="400"/>
              </a:spcBef>
              <a:spcAft>
                <a:spcPts val="0"/>
              </a:spcAft>
              <a:buSzPts val="1800"/>
              <a:buChar char="•"/>
              <a:defRPr/>
            </a:lvl3pPr>
            <a:lvl4pPr lvl="3" algn="l">
              <a:lnSpc>
                <a:spcPct val="100000"/>
              </a:lnSpc>
              <a:spcBef>
                <a:spcPts val="400"/>
              </a:spcBef>
              <a:spcAft>
                <a:spcPts val="0"/>
              </a:spcAft>
              <a:buSzPts val="1800"/>
              <a:buChar char="•"/>
              <a:defRPr/>
            </a:lvl4pPr>
            <a:lvl5pPr lvl="4" algn="l">
              <a:lnSpc>
                <a:spcPct val="100000"/>
              </a:lnSpc>
              <a:spcBef>
                <a:spcPts val="4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286" name="Google Shape;286;g2939ea8730e_0_1229"/>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7" name="Google Shape;287;g2939ea8730e_0_1229"/>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288"/>
        <p:cNvGrpSpPr/>
        <p:nvPr/>
      </p:nvGrpSpPr>
      <p:grpSpPr>
        <a:xfrm>
          <a:off x="0" y="0"/>
          <a:ext cx="0" cy="0"/>
          <a:chOff x="0" y="0"/>
          <a:chExt cx="0" cy="0"/>
        </a:xfrm>
      </p:grpSpPr>
      <p:sp>
        <p:nvSpPr>
          <p:cNvPr id="289" name="Google Shape;289;g2939ea8730e_0_1234"/>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0" name="Google Shape;290;g2939ea8730e_0_1234"/>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g2939ea8730e_0_1234"/>
          <p:cNvSpPr txBox="1">
            <a:spLocks noGrp="1"/>
          </p:cNvSpPr>
          <p:nvPr>
            <p:ph type="title"/>
          </p:nvPr>
        </p:nvSpPr>
        <p:spPr>
          <a:xfrm>
            <a:off x="431371" y="1052832"/>
            <a:ext cx="11247000" cy="648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5D8298"/>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2939ea8730e_0_1234"/>
          <p:cNvSpPr txBox="1">
            <a:spLocks noGrp="1"/>
          </p:cNvSpPr>
          <p:nvPr>
            <p:ph type="body" idx="1"/>
          </p:nvPr>
        </p:nvSpPr>
        <p:spPr>
          <a:xfrm>
            <a:off x="1968499" y="2580900"/>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g2939ea8730e_0_1234"/>
          <p:cNvSpPr txBox="1">
            <a:spLocks noGrp="1"/>
          </p:cNvSpPr>
          <p:nvPr>
            <p:ph type="body" idx="2"/>
          </p:nvPr>
        </p:nvSpPr>
        <p:spPr>
          <a:xfrm>
            <a:off x="1967542" y="3877044"/>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4" name="Google Shape;294;g2939ea8730e_0_1234"/>
          <p:cNvSpPr txBox="1">
            <a:spLocks noGrp="1"/>
          </p:cNvSpPr>
          <p:nvPr>
            <p:ph type="body" idx="3"/>
          </p:nvPr>
        </p:nvSpPr>
        <p:spPr>
          <a:xfrm>
            <a:off x="1967542" y="5125192"/>
            <a:ext cx="8256000" cy="5361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3200"/>
              <a:buNone/>
              <a:defRPr sz="32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5" name="Google Shape;295;g2939ea8730e_0_1234"/>
          <p:cNvSpPr txBox="1">
            <a:spLocks noGrp="1"/>
          </p:cNvSpPr>
          <p:nvPr>
            <p:ph type="body" idx="4"/>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296"/>
        <p:cNvGrpSpPr/>
        <p:nvPr/>
      </p:nvGrpSpPr>
      <p:grpSpPr>
        <a:xfrm>
          <a:off x="0" y="0"/>
          <a:ext cx="0" cy="0"/>
          <a:chOff x="0" y="0"/>
          <a:chExt cx="0" cy="0"/>
        </a:xfrm>
      </p:grpSpPr>
      <p:sp>
        <p:nvSpPr>
          <p:cNvPr id="297" name="Google Shape;297;g2939ea8730e_0_124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2939ea8730e_0_1242"/>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g2939ea8730e_0_1242"/>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g2939ea8730e_0_124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01"/>
        <p:cNvGrpSpPr/>
        <p:nvPr/>
      </p:nvGrpSpPr>
      <p:grpSpPr>
        <a:xfrm>
          <a:off x="0" y="0"/>
          <a:ext cx="0" cy="0"/>
          <a:chOff x="0" y="0"/>
          <a:chExt cx="0" cy="0"/>
        </a:xfrm>
      </p:grpSpPr>
      <p:sp>
        <p:nvSpPr>
          <p:cNvPr id="302" name="Google Shape;302;g2939ea8730e_0_1247"/>
          <p:cNvSpPr txBox="1">
            <a:spLocks noGrp="1"/>
          </p:cNvSpPr>
          <p:nvPr>
            <p:ph type="body" idx="1"/>
          </p:nvPr>
        </p:nvSpPr>
        <p:spPr>
          <a:xfrm>
            <a:off x="609600" y="1214362"/>
            <a:ext cx="10972800" cy="702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3" name="Google Shape;303;g2939ea8730e_0_1247"/>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2939ea8730e_0_1247"/>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5" name="Google Shape;305;g2939ea8730e_0_1247"/>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g2939ea8730e_0_1247"/>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17"/>
        <p:cNvGrpSpPr/>
        <p:nvPr/>
      </p:nvGrpSpPr>
      <p:grpSpPr>
        <a:xfrm>
          <a:off x="0" y="0"/>
          <a:ext cx="0" cy="0"/>
          <a:chOff x="0" y="0"/>
          <a:chExt cx="0" cy="0"/>
        </a:xfrm>
      </p:grpSpPr>
      <p:sp>
        <p:nvSpPr>
          <p:cNvPr id="18" name="Google Shape;18;g28c17512033_0_617"/>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8c17512033_0_617"/>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307"/>
        <p:cNvGrpSpPr/>
        <p:nvPr/>
      </p:nvGrpSpPr>
      <p:grpSpPr>
        <a:xfrm>
          <a:off x="0" y="0"/>
          <a:ext cx="0" cy="0"/>
          <a:chOff x="0" y="0"/>
          <a:chExt cx="0" cy="0"/>
        </a:xfrm>
      </p:grpSpPr>
      <p:sp>
        <p:nvSpPr>
          <p:cNvPr id="308" name="Google Shape;308;g2939ea8730e_0_1253"/>
          <p:cNvSpPr>
            <a:spLocks noGrp="1"/>
          </p:cNvSpPr>
          <p:nvPr>
            <p:ph type="pic" idx="2"/>
          </p:nvPr>
        </p:nvSpPr>
        <p:spPr>
          <a:xfrm>
            <a:off x="621216" y="239346"/>
            <a:ext cx="8931300" cy="4465800"/>
          </a:xfrm>
          <a:prstGeom prst="rect">
            <a:avLst/>
          </a:prstGeom>
          <a:noFill/>
          <a:ln>
            <a:noFill/>
          </a:ln>
        </p:spPr>
      </p:sp>
      <p:sp>
        <p:nvSpPr>
          <p:cNvPr id="309" name="Google Shape;309;g2939ea8730e_0_1253"/>
          <p:cNvSpPr txBox="1">
            <a:spLocks noGrp="1"/>
          </p:cNvSpPr>
          <p:nvPr>
            <p:ph type="body" idx="1"/>
          </p:nvPr>
        </p:nvSpPr>
        <p:spPr>
          <a:xfrm>
            <a:off x="609600" y="5013176"/>
            <a:ext cx="8942700" cy="804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10" name="Google Shape;310;g2939ea8730e_0_1253"/>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g2939ea8730e_0_1253"/>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312"/>
        <p:cNvGrpSpPr/>
        <p:nvPr/>
      </p:nvGrpSpPr>
      <p:grpSpPr>
        <a:xfrm>
          <a:off x="0" y="0"/>
          <a:ext cx="0" cy="0"/>
          <a:chOff x="0" y="0"/>
          <a:chExt cx="0" cy="0"/>
        </a:xfrm>
      </p:grpSpPr>
      <p:sp>
        <p:nvSpPr>
          <p:cNvPr id="313" name="Google Shape;313;g2939ea8730e_0_1258"/>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g2939ea8730e_0_1258"/>
          <p:cNvSpPr>
            <a:spLocks noGrp="1"/>
          </p:cNvSpPr>
          <p:nvPr>
            <p:ph type="pic" idx="2"/>
          </p:nvPr>
        </p:nvSpPr>
        <p:spPr>
          <a:xfrm>
            <a:off x="609600" y="1228609"/>
            <a:ext cx="5181600" cy="4656900"/>
          </a:xfrm>
          <a:prstGeom prst="rect">
            <a:avLst/>
          </a:prstGeom>
          <a:noFill/>
          <a:ln>
            <a:noFill/>
          </a:ln>
        </p:spPr>
      </p:sp>
      <p:sp>
        <p:nvSpPr>
          <p:cNvPr id="315" name="Google Shape;315;g2939ea8730e_0_1258"/>
          <p:cNvSpPr txBox="1">
            <a:spLocks noGrp="1"/>
          </p:cNvSpPr>
          <p:nvPr>
            <p:ph type="body" idx="1"/>
          </p:nvPr>
        </p:nvSpPr>
        <p:spPr>
          <a:xfrm>
            <a:off x="6158414" y="1270567"/>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g2939ea8730e_0_1258"/>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7" name="Google Shape;317;g2939ea8730e_0_1258"/>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318"/>
        <p:cNvGrpSpPr/>
        <p:nvPr/>
      </p:nvGrpSpPr>
      <p:grpSpPr>
        <a:xfrm>
          <a:off x="0" y="0"/>
          <a:ext cx="0" cy="0"/>
          <a:chOff x="0" y="0"/>
          <a:chExt cx="0" cy="0"/>
        </a:xfrm>
      </p:grpSpPr>
      <p:sp>
        <p:nvSpPr>
          <p:cNvPr id="319" name="Google Shape;319;g2939ea8730e_0_1264"/>
          <p:cNvSpPr txBox="1">
            <a:spLocks noGrp="1"/>
          </p:cNvSpPr>
          <p:nvPr>
            <p:ph type="body" idx="1"/>
          </p:nvPr>
        </p:nvSpPr>
        <p:spPr>
          <a:xfrm>
            <a:off x="6158414" y="1270566"/>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g2939ea8730e_0_1264"/>
          <p:cNvSpPr txBox="1">
            <a:spLocks noGrp="1"/>
          </p:cNvSpPr>
          <p:nvPr>
            <p:ph type="body" idx="2"/>
          </p:nvPr>
        </p:nvSpPr>
        <p:spPr>
          <a:xfrm>
            <a:off x="621213" y="1270565"/>
            <a:ext cx="51867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1" name="Google Shape;321;g2939ea8730e_0_1264"/>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2939ea8730e_0_1264"/>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g2939ea8730e_0_1264"/>
          <p:cNvSpPr txBox="1">
            <a:spLocks noGrp="1"/>
          </p:cNvSpPr>
          <p:nvPr>
            <p:ph type="body" idx="3"/>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324"/>
        <p:cNvGrpSpPr/>
        <p:nvPr/>
      </p:nvGrpSpPr>
      <p:grpSpPr>
        <a:xfrm>
          <a:off x="0" y="0"/>
          <a:ext cx="0" cy="0"/>
          <a:chOff x="0" y="0"/>
          <a:chExt cx="0" cy="0"/>
        </a:xfrm>
      </p:grpSpPr>
      <p:sp>
        <p:nvSpPr>
          <p:cNvPr id="325" name="Google Shape;325;g2939ea8730e_0_1270"/>
          <p:cNvSpPr txBox="1">
            <a:spLocks noGrp="1"/>
          </p:cNvSpPr>
          <p:nvPr>
            <p:ph type="title"/>
          </p:nvPr>
        </p:nvSpPr>
        <p:spPr>
          <a:xfrm>
            <a:off x="621214" y="1403491"/>
            <a:ext cx="5186700" cy="7152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2939ea8730e_0_1270"/>
          <p:cNvSpPr txBox="1">
            <a:spLocks noGrp="1"/>
          </p:cNvSpPr>
          <p:nvPr>
            <p:ph type="body" idx="1"/>
          </p:nvPr>
        </p:nvSpPr>
        <p:spPr>
          <a:xfrm>
            <a:off x="6158414" y="2348880"/>
            <a:ext cx="54240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g2939ea8730e_0_1270"/>
          <p:cNvSpPr txBox="1">
            <a:spLocks noGrp="1"/>
          </p:cNvSpPr>
          <p:nvPr>
            <p:ph type="body" idx="2"/>
          </p:nvPr>
        </p:nvSpPr>
        <p:spPr>
          <a:xfrm>
            <a:off x="621213" y="2348880"/>
            <a:ext cx="51867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defRPr>
            </a:lvl2pPr>
            <a:lvl3pPr marL="1371600" lvl="2" indent="-355600" algn="l">
              <a:lnSpc>
                <a:spcPct val="100000"/>
              </a:lnSpc>
              <a:spcBef>
                <a:spcPts val="400"/>
              </a:spcBef>
              <a:spcAft>
                <a:spcPts val="0"/>
              </a:spcAft>
              <a:buSzPts val="2000"/>
              <a:buFont typeface="Arial"/>
              <a:buChar char="•"/>
              <a:defRPr sz="2000">
                <a:solidFill>
                  <a:srgbClr val="5D8298"/>
                </a:solidFill>
              </a:defRPr>
            </a:lvl3pPr>
            <a:lvl4pPr marL="1828800" lvl="3" indent="-355600" algn="l">
              <a:lnSpc>
                <a:spcPct val="100000"/>
              </a:lnSpc>
              <a:spcBef>
                <a:spcPts val="400"/>
              </a:spcBef>
              <a:spcAft>
                <a:spcPts val="0"/>
              </a:spcAft>
              <a:buSzPts val="2000"/>
              <a:buFont typeface="Arial"/>
              <a:buChar char="•"/>
              <a:defRPr sz="2000"/>
            </a:lvl4pPr>
            <a:lvl5pPr marL="2286000" lvl="4" indent="-330200" algn="l">
              <a:lnSpc>
                <a:spcPct val="100000"/>
              </a:lnSpc>
              <a:spcBef>
                <a:spcPts val="400"/>
              </a:spcBef>
              <a:spcAft>
                <a:spcPts val="0"/>
              </a:spcAft>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8" name="Google Shape;328;g2939ea8730e_0_1270"/>
          <p:cNvSpPr txBox="1">
            <a:spLocks noGrp="1"/>
          </p:cNvSpPr>
          <p:nvPr>
            <p:ph type="body" idx="3"/>
          </p:nvPr>
        </p:nvSpPr>
        <p:spPr>
          <a:xfrm>
            <a:off x="621215" y="260350"/>
            <a:ext cx="10961100" cy="865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9" name="Google Shape;329;g2939ea8730e_0_1270"/>
          <p:cNvSpPr txBox="1">
            <a:spLocks noGrp="1"/>
          </p:cNvSpPr>
          <p:nvPr>
            <p:ph type="body" idx="4"/>
          </p:nvPr>
        </p:nvSpPr>
        <p:spPr>
          <a:xfrm>
            <a:off x="6158414" y="1408029"/>
            <a:ext cx="5424000" cy="710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0" name="Google Shape;330;g2939ea8730e_0_1270"/>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1" name="Google Shape;331;g2939ea8730e_0_1270"/>
          <p:cNvSpPr txBox="1">
            <a:spLocks noGrp="1"/>
          </p:cNvSpPr>
          <p:nvPr>
            <p:ph type="body" idx="5"/>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332"/>
        <p:cNvGrpSpPr/>
        <p:nvPr/>
      </p:nvGrpSpPr>
      <p:grpSpPr>
        <a:xfrm>
          <a:off x="0" y="0"/>
          <a:ext cx="0" cy="0"/>
          <a:chOff x="0" y="0"/>
          <a:chExt cx="0" cy="0"/>
        </a:xfrm>
      </p:grpSpPr>
      <p:sp>
        <p:nvSpPr>
          <p:cNvPr id="333" name="Google Shape;333;g2939ea8730e_0_1278"/>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4" name="Google Shape;334;g2939ea8730e_0_1278"/>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2939ea8730e_0_127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6" name="Google Shape;336;g2939ea8730e_0_1278"/>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7" name="Google Shape;337;g2939ea8730e_0_1278"/>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8"/>
        <p:cNvGrpSpPr/>
        <p:nvPr/>
      </p:nvGrpSpPr>
      <p:grpSpPr>
        <a:xfrm>
          <a:off x="0" y="0"/>
          <a:ext cx="0" cy="0"/>
          <a:chOff x="0" y="0"/>
          <a:chExt cx="0" cy="0"/>
        </a:xfrm>
      </p:grpSpPr>
      <p:sp>
        <p:nvSpPr>
          <p:cNvPr id="339" name="Google Shape;339;g2939ea8730e_0_1284"/>
          <p:cNvSpPr txBox="1">
            <a:spLocks noGrp="1"/>
          </p:cNvSpPr>
          <p:nvPr>
            <p:ph type="title"/>
          </p:nvPr>
        </p:nvSpPr>
        <p:spPr>
          <a:xfrm>
            <a:off x="640080" y="365124"/>
            <a:ext cx="10972800" cy="6366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g2939ea8730e_0_128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1" name="Google Shape;341;g2939ea8730e_0_1284"/>
          <p:cNvSpPr txBox="1">
            <a:spLocks noGrp="1"/>
          </p:cNvSpPr>
          <p:nvPr>
            <p:ph type="body" idx="1"/>
          </p:nvPr>
        </p:nvSpPr>
        <p:spPr>
          <a:xfrm>
            <a:off x="640080" y="1828799"/>
            <a:ext cx="10972800" cy="40233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g2939ea8730e_0_1284"/>
          <p:cNvSpPr txBox="1">
            <a:spLocks noGrp="1"/>
          </p:cNvSpPr>
          <p:nvPr>
            <p:ph type="body" idx="2"/>
          </p:nvPr>
        </p:nvSpPr>
        <p:spPr>
          <a:xfrm>
            <a:off x="3959671" y="6271847"/>
            <a:ext cx="5852100" cy="2814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SzPts val="1000"/>
              <a:buFont typeface="Arial"/>
              <a:buNone/>
              <a:defRPr sz="1000">
                <a:solidFill>
                  <a:srgbClr val="002557"/>
                </a:solidFill>
              </a:defRPr>
            </a:lvl1pPr>
            <a:lvl2pPr marL="914400" lvl="1" indent="-285750" algn="l">
              <a:lnSpc>
                <a:spcPct val="100000"/>
              </a:lnSpc>
              <a:spcBef>
                <a:spcPts val="400"/>
              </a:spcBef>
              <a:spcAft>
                <a:spcPts val="0"/>
              </a:spcAft>
              <a:buSzPts val="900"/>
              <a:buChar char="–"/>
              <a:defRPr sz="900">
                <a:solidFill>
                  <a:srgbClr val="002557"/>
                </a:solidFill>
              </a:defRPr>
            </a:lvl2pPr>
            <a:lvl3pPr marL="1371600" lvl="2" indent="-285750" algn="l">
              <a:lnSpc>
                <a:spcPct val="100000"/>
              </a:lnSpc>
              <a:spcBef>
                <a:spcPts val="400"/>
              </a:spcBef>
              <a:spcAft>
                <a:spcPts val="0"/>
              </a:spcAft>
              <a:buSzPts val="900"/>
              <a:buChar char="•"/>
              <a:defRPr sz="900">
                <a:solidFill>
                  <a:srgbClr val="002557"/>
                </a:solidFill>
              </a:defRPr>
            </a:lvl3pPr>
            <a:lvl4pPr marL="1828800" lvl="3" indent="-285750" algn="l">
              <a:lnSpc>
                <a:spcPct val="100000"/>
              </a:lnSpc>
              <a:spcBef>
                <a:spcPts val="400"/>
              </a:spcBef>
              <a:spcAft>
                <a:spcPts val="0"/>
              </a:spcAft>
              <a:buSzPts val="900"/>
              <a:buChar char="•"/>
              <a:defRPr sz="900">
                <a:solidFill>
                  <a:srgbClr val="002557"/>
                </a:solidFill>
              </a:defRPr>
            </a:lvl4pPr>
            <a:lvl5pPr marL="2286000" lvl="4" indent="-285750" algn="l">
              <a:lnSpc>
                <a:spcPct val="100000"/>
              </a:lnSpc>
              <a:spcBef>
                <a:spcPts val="400"/>
              </a:spcBef>
              <a:spcAft>
                <a:spcPts val="0"/>
              </a:spcAft>
              <a:buSzPts val="900"/>
              <a:buChar char="•"/>
              <a:defRPr sz="900">
                <a:solidFill>
                  <a:srgbClr val="002557"/>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NO LOGO">
  <p:cSld name="2_Title and content NO LOGO">
    <p:spTree>
      <p:nvGrpSpPr>
        <p:cNvPr id="1" name="Shape 343"/>
        <p:cNvGrpSpPr/>
        <p:nvPr/>
      </p:nvGrpSpPr>
      <p:grpSpPr>
        <a:xfrm>
          <a:off x="0" y="0"/>
          <a:ext cx="0" cy="0"/>
          <a:chOff x="0" y="0"/>
          <a:chExt cx="0" cy="0"/>
        </a:xfrm>
      </p:grpSpPr>
      <p:sp>
        <p:nvSpPr>
          <p:cNvPr id="344" name="Google Shape;344;g2939ea8730e_0_128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g2939ea8730e_0_1289"/>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g2939ea8730e_0_1289"/>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7" name="Google Shape;347;g2939ea8730e_0_1289"/>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8" name="Google Shape;348;g2939ea8730e_0_1289"/>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3"/>
        <p:cNvGrpSpPr/>
        <p:nvPr/>
      </p:nvGrpSpPr>
      <p:grpSpPr>
        <a:xfrm>
          <a:off x="0" y="0"/>
          <a:ext cx="0" cy="0"/>
          <a:chOff x="0" y="0"/>
          <a:chExt cx="0" cy="0"/>
        </a:xfrm>
      </p:grpSpPr>
      <p:sp>
        <p:nvSpPr>
          <p:cNvPr id="354" name="Google Shape;354;g28c175126f4_1_253"/>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5" name="Google Shape;355;g28c175126f4_1_253"/>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g28c175126f4_1_253"/>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7" name="Google Shape;357;g28c175126f4_1_253"/>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358"/>
        <p:cNvGrpSpPr/>
        <p:nvPr/>
      </p:nvGrpSpPr>
      <p:grpSpPr>
        <a:xfrm>
          <a:off x="0" y="0"/>
          <a:ext cx="0" cy="0"/>
          <a:chOff x="0" y="0"/>
          <a:chExt cx="0" cy="0"/>
        </a:xfrm>
      </p:grpSpPr>
      <p:sp>
        <p:nvSpPr>
          <p:cNvPr id="359" name="Google Shape;359;g28c175126f4_1_231"/>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0" name="Google Shape;360;g28c175126f4_1_231"/>
          <p:cNvPicPr preferRelativeResize="0"/>
          <p:nvPr/>
        </p:nvPicPr>
        <p:blipFill rotWithShape="1">
          <a:blip r:embed="rId2">
            <a:alphaModFix/>
          </a:blip>
          <a:srcRect/>
          <a:stretch/>
        </p:blipFill>
        <p:spPr>
          <a:xfrm>
            <a:off x="3574662" y="2758364"/>
            <a:ext cx="5042680" cy="1341274"/>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361"/>
        <p:cNvGrpSpPr/>
        <p:nvPr/>
      </p:nvGrpSpPr>
      <p:grpSpPr>
        <a:xfrm>
          <a:off x="0" y="0"/>
          <a:ext cx="0" cy="0"/>
          <a:chOff x="0" y="0"/>
          <a:chExt cx="0" cy="0"/>
        </a:xfrm>
      </p:grpSpPr>
      <p:sp>
        <p:nvSpPr>
          <p:cNvPr id="362" name="Google Shape;362;g28c175126f4_1_234"/>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28c175126f4_1_234"/>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g28c17512033_0_620"/>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g28c17512033_0_62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28c17512033_0_62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28c17512033_0_620"/>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364"/>
        <p:cNvGrpSpPr/>
        <p:nvPr/>
      </p:nvGrpSpPr>
      <p:grpSpPr>
        <a:xfrm>
          <a:off x="0" y="0"/>
          <a:ext cx="0" cy="0"/>
          <a:chOff x="0" y="0"/>
          <a:chExt cx="0" cy="0"/>
        </a:xfrm>
      </p:grpSpPr>
      <p:sp>
        <p:nvSpPr>
          <p:cNvPr id="365" name="Google Shape;365;g28c175126f4_1_237"/>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6" name="Google Shape;366;g28c175126f4_1_237"/>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23850" algn="l">
              <a:lnSpc>
                <a:spcPct val="100000"/>
              </a:lnSpc>
              <a:spcBef>
                <a:spcPts val="1200"/>
              </a:spcBef>
              <a:spcAft>
                <a:spcPts val="0"/>
              </a:spcAft>
              <a:buSzPts val="1500"/>
              <a:buChar char="•"/>
              <a:defRPr>
                <a:latin typeface="Arial"/>
                <a:ea typeface="Arial"/>
                <a:cs typeface="Arial"/>
                <a:sym typeface="Arial"/>
              </a:defRPr>
            </a:lvl1pPr>
            <a:lvl2pPr marL="914400" lvl="1" indent="-317500" algn="l">
              <a:lnSpc>
                <a:spcPct val="100000"/>
              </a:lnSpc>
              <a:spcBef>
                <a:spcPts val="400"/>
              </a:spcBef>
              <a:spcAft>
                <a:spcPts val="0"/>
              </a:spcAft>
              <a:buSzPts val="1400"/>
              <a:buChar char="–"/>
              <a:defRPr>
                <a:latin typeface="Arial"/>
                <a:ea typeface="Arial"/>
                <a:cs typeface="Arial"/>
                <a:sym typeface="Arial"/>
              </a:defRPr>
            </a:lvl2pPr>
            <a:lvl3pPr marL="1371600" lvl="2" indent="-304800" algn="l">
              <a:lnSpc>
                <a:spcPct val="100000"/>
              </a:lnSpc>
              <a:spcBef>
                <a:spcPts val="400"/>
              </a:spcBef>
              <a:spcAft>
                <a:spcPts val="0"/>
              </a:spcAft>
              <a:buSzPts val="1200"/>
              <a:buChar char="•"/>
              <a:defRPr>
                <a:latin typeface="Arial"/>
                <a:ea typeface="Arial"/>
                <a:cs typeface="Arial"/>
                <a:sym typeface="Arial"/>
              </a:defRPr>
            </a:lvl3pPr>
            <a:lvl4pPr marL="1828800" lvl="3" indent="-304800" algn="l">
              <a:lnSpc>
                <a:spcPct val="100000"/>
              </a:lnSpc>
              <a:spcBef>
                <a:spcPts val="400"/>
              </a:spcBef>
              <a:spcAft>
                <a:spcPts val="0"/>
              </a:spcAft>
              <a:buSzPts val="1200"/>
              <a:buChar char="•"/>
              <a:defRPr>
                <a:latin typeface="Arial"/>
                <a:ea typeface="Arial"/>
                <a:cs typeface="Arial"/>
                <a:sym typeface="Arial"/>
              </a:defRPr>
            </a:lvl4pPr>
            <a:lvl5pPr marL="2286000" lvl="4" indent="-304800" algn="l">
              <a:lnSpc>
                <a:spcPct val="100000"/>
              </a:lnSpc>
              <a:spcBef>
                <a:spcPts val="400"/>
              </a:spcBef>
              <a:spcAft>
                <a:spcPts val="0"/>
              </a:spcAft>
              <a:buSzPts val="1200"/>
              <a:buChar char="•"/>
              <a:defRPr>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367" name="Google Shape;367;g28c175126f4_1_237"/>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g28c175126f4_1_237"/>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9"/>
        <p:cNvGrpSpPr/>
        <p:nvPr/>
      </p:nvGrpSpPr>
      <p:grpSpPr>
        <a:xfrm>
          <a:off x="0" y="0"/>
          <a:ext cx="0" cy="0"/>
          <a:chOff x="0" y="0"/>
          <a:chExt cx="0" cy="0"/>
        </a:xfrm>
      </p:grpSpPr>
      <p:sp>
        <p:nvSpPr>
          <p:cNvPr id="370" name="Google Shape;370;g28c175126f4_1_24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23850" algn="l">
              <a:lnSpc>
                <a:spcPct val="100000"/>
              </a:lnSpc>
              <a:spcBef>
                <a:spcPts val="1200"/>
              </a:spcBef>
              <a:spcAft>
                <a:spcPts val="0"/>
              </a:spcAft>
              <a:buClr>
                <a:schemeClr val="accent1"/>
              </a:buClr>
              <a:buSzPts val="1500"/>
              <a:buChar char="•"/>
              <a:defRPr>
                <a:latin typeface="Arial"/>
                <a:ea typeface="Arial"/>
                <a:cs typeface="Arial"/>
                <a:sym typeface="Arial"/>
              </a:defRPr>
            </a:lvl1pPr>
            <a:lvl2pPr marL="914400" lvl="1" indent="-317500" algn="l">
              <a:lnSpc>
                <a:spcPct val="100000"/>
              </a:lnSpc>
              <a:spcBef>
                <a:spcPts val="400"/>
              </a:spcBef>
              <a:spcAft>
                <a:spcPts val="0"/>
              </a:spcAft>
              <a:buSzPts val="1400"/>
              <a:buChar char="–"/>
              <a:defRPr>
                <a:latin typeface="Arial"/>
                <a:ea typeface="Arial"/>
                <a:cs typeface="Arial"/>
                <a:sym typeface="Arial"/>
              </a:defRPr>
            </a:lvl2pPr>
            <a:lvl3pPr marL="1371600" lvl="2" indent="-304800" algn="l">
              <a:lnSpc>
                <a:spcPct val="100000"/>
              </a:lnSpc>
              <a:spcBef>
                <a:spcPts val="400"/>
              </a:spcBef>
              <a:spcAft>
                <a:spcPts val="0"/>
              </a:spcAft>
              <a:buSzPts val="1200"/>
              <a:buChar char="•"/>
              <a:defRPr>
                <a:latin typeface="Arial"/>
                <a:ea typeface="Arial"/>
                <a:cs typeface="Arial"/>
                <a:sym typeface="Arial"/>
              </a:defRPr>
            </a:lvl3pPr>
            <a:lvl4pPr marL="1828800" lvl="3" indent="-304800" algn="l">
              <a:lnSpc>
                <a:spcPct val="100000"/>
              </a:lnSpc>
              <a:spcBef>
                <a:spcPts val="400"/>
              </a:spcBef>
              <a:spcAft>
                <a:spcPts val="0"/>
              </a:spcAft>
              <a:buSzPts val="1200"/>
              <a:buChar char="•"/>
              <a:defRPr>
                <a:latin typeface="Arial"/>
                <a:ea typeface="Arial"/>
                <a:cs typeface="Arial"/>
                <a:sym typeface="Arial"/>
              </a:defRPr>
            </a:lvl4pPr>
            <a:lvl5pPr marL="2286000" lvl="4" indent="-304800" algn="l">
              <a:lnSpc>
                <a:spcPct val="100000"/>
              </a:lnSpc>
              <a:spcBef>
                <a:spcPts val="400"/>
              </a:spcBef>
              <a:spcAft>
                <a:spcPts val="0"/>
              </a:spcAft>
              <a:buSzPts val="1200"/>
              <a:buChar char="•"/>
              <a:defRPr>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371" name="Google Shape;371;g28c175126f4_1_24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2" name="Google Shape;372;g28c175126f4_1_242"/>
          <p:cNvSpPr txBox="1">
            <a:spLocks noGrp="1"/>
          </p:cNvSpPr>
          <p:nvPr>
            <p:ph type="sldNum" idx="12"/>
          </p:nvPr>
        </p:nvSpPr>
        <p:spPr>
          <a:xfrm>
            <a:off x="10800523" y="6428359"/>
            <a:ext cx="7821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3" name="Google Shape;373;g28c175126f4_1_242"/>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374"/>
        <p:cNvGrpSpPr/>
        <p:nvPr/>
      </p:nvGrpSpPr>
      <p:grpSpPr>
        <a:xfrm>
          <a:off x="0" y="0"/>
          <a:ext cx="0" cy="0"/>
          <a:chOff x="0" y="0"/>
          <a:chExt cx="0" cy="0"/>
        </a:xfrm>
      </p:grpSpPr>
      <p:sp>
        <p:nvSpPr>
          <p:cNvPr id="375" name="Google Shape;375;g28c175126f4_1_247"/>
          <p:cNvSpPr txBox="1">
            <a:spLocks noGrp="1"/>
          </p:cNvSpPr>
          <p:nvPr>
            <p:ph type="body" idx="1"/>
          </p:nvPr>
        </p:nvSpPr>
        <p:spPr>
          <a:xfrm>
            <a:off x="609600" y="1214362"/>
            <a:ext cx="10972800" cy="702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6" name="Google Shape;376;g28c175126f4_1_247"/>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g28c175126f4_1_247"/>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8" name="Google Shape;378;g28c175126f4_1_247"/>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9" name="Google Shape;379;g28c175126f4_1_247"/>
          <p:cNvSpPr txBox="1"/>
          <p:nvPr/>
        </p:nvSpPr>
        <p:spPr>
          <a:xfrm>
            <a:off x="10800524" y="6428360"/>
            <a:ext cx="781800" cy="365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5D8298"/>
                </a:solidFill>
                <a:latin typeface="Arial"/>
                <a:ea typeface="Arial"/>
                <a:cs typeface="Arial"/>
                <a:sym typeface="Arial"/>
              </a:rPr>
              <a:t>‹#›</a:t>
            </a:fld>
            <a:endParaRPr sz="1100" b="0" i="0" u="none" strike="noStrike" cap="none">
              <a:solidFill>
                <a:srgbClr val="5D8298"/>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7_Disposition personnalisée">
    <p:bg>
      <p:bgPr>
        <a:solidFill>
          <a:srgbClr val="5D8298"/>
        </a:solidFill>
        <a:effectLst/>
      </p:bgPr>
    </p:bg>
    <p:spTree>
      <p:nvGrpSpPr>
        <p:cNvPr id="1" name="Shape 380"/>
        <p:cNvGrpSpPr/>
        <p:nvPr/>
      </p:nvGrpSpPr>
      <p:grpSpPr>
        <a:xfrm>
          <a:off x="0" y="0"/>
          <a:ext cx="0" cy="0"/>
          <a:chOff x="0" y="0"/>
          <a:chExt cx="0" cy="0"/>
        </a:xfrm>
      </p:grpSpPr>
      <p:sp>
        <p:nvSpPr>
          <p:cNvPr id="381" name="Google Shape;381;g28c175126f4_1_258"/>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82" name="Google Shape;382;g28c175126f4_1_258"/>
          <p:cNvSpPr txBox="1">
            <a:spLocks noGrp="1"/>
          </p:cNvSpPr>
          <p:nvPr>
            <p:ph type="title"/>
          </p:nvPr>
        </p:nvSpPr>
        <p:spPr>
          <a:xfrm>
            <a:off x="609600" y="274637"/>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3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3" name="Google Shape;383;g28c175126f4_1_258"/>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24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Char char="–"/>
              <a:defRPr/>
            </a:lvl2pPr>
            <a:lvl3pPr lvl="2" algn="l">
              <a:lnSpc>
                <a:spcPct val="100000"/>
              </a:lnSpc>
              <a:spcBef>
                <a:spcPts val="400"/>
              </a:spcBef>
              <a:spcAft>
                <a:spcPts val="0"/>
              </a:spcAft>
              <a:buSzPts val="1400"/>
              <a:buChar char="•"/>
              <a:defRPr/>
            </a:lvl3pPr>
            <a:lvl4pPr lvl="3" algn="l">
              <a:lnSpc>
                <a:spcPct val="100000"/>
              </a:lnSpc>
              <a:spcBef>
                <a:spcPts val="400"/>
              </a:spcBef>
              <a:spcAft>
                <a:spcPts val="0"/>
              </a:spcAft>
              <a:buSzPts val="1400"/>
              <a:buChar char="•"/>
              <a:defRPr/>
            </a:lvl4pPr>
            <a:lvl5pPr lvl="4" algn="l">
              <a:lnSpc>
                <a:spcPct val="100000"/>
              </a:lnSpc>
              <a:spcBef>
                <a:spcPts val="400"/>
              </a:spcBef>
              <a:spcAft>
                <a:spcPts val="0"/>
              </a:spcAft>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sp>
        <p:nvSpPr>
          <p:cNvPr id="384" name="Google Shape;384;g28c175126f4_1_258"/>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7_Disposition personnalisée">
  <p:cSld name="7_Disposition personnalisée 2">
    <p:bg>
      <p:bgPr>
        <a:solidFill>
          <a:schemeClr val="accent1"/>
        </a:solidFill>
        <a:effectLst/>
      </p:bgPr>
    </p:bg>
    <p:spTree>
      <p:nvGrpSpPr>
        <p:cNvPr id="1" name="Shape 385"/>
        <p:cNvGrpSpPr/>
        <p:nvPr/>
      </p:nvGrpSpPr>
      <p:grpSpPr>
        <a:xfrm>
          <a:off x="0" y="0"/>
          <a:ext cx="0" cy="0"/>
          <a:chOff x="0" y="0"/>
          <a:chExt cx="0" cy="0"/>
        </a:xfrm>
      </p:grpSpPr>
      <p:sp>
        <p:nvSpPr>
          <p:cNvPr id="386" name="Google Shape;386;g28c175126f4_1_263"/>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g28c175126f4_1_263"/>
          <p:cNvSpPr txBox="1"/>
          <p:nvPr/>
        </p:nvSpPr>
        <p:spPr>
          <a:xfrm>
            <a:off x="10800524" y="6428360"/>
            <a:ext cx="781800" cy="365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a:t>
            </a:fld>
            <a:endParaRPr sz="1100" b="0" i="0" u="none" strike="noStrike" cap="none">
              <a:solidFill>
                <a:schemeClr val="lt1"/>
              </a:solidFill>
              <a:latin typeface="Arial"/>
              <a:ea typeface="Arial"/>
              <a:cs typeface="Arial"/>
              <a:sym typeface="Aria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388"/>
        <p:cNvGrpSpPr/>
        <p:nvPr/>
      </p:nvGrpSpPr>
      <p:grpSpPr>
        <a:xfrm>
          <a:off x="0" y="0"/>
          <a:ext cx="0" cy="0"/>
          <a:chOff x="0" y="0"/>
          <a:chExt cx="0" cy="0"/>
        </a:xfrm>
      </p:grpSpPr>
      <p:pic>
        <p:nvPicPr>
          <p:cNvPr id="389" name="Google Shape;389;g28c175126f4_1_266"/>
          <p:cNvPicPr preferRelativeResize="0"/>
          <p:nvPr/>
        </p:nvPicPr>
        <p:blipFill rotWithShape="1">
          <a:blip r:embed="rId2">
            <a:alphaModFix/>
          </a:blip>
          <a:srcRect/>
          <a:stretch/>
        </p:blipFill>
        <p:spPr>
          <a:xfrm>
            <a:off x="2837204" y="810931"/>
            <a:ext cx="9306369" cy="4471395"/>
          </a:xfrm>
          <a:prstGeom prst="rect">
            <a:avLst/>
          </a:prstGeom>
          <a:noFill/>
          <a:ln>
            <a:noFill/>
          </a:ln>
        </p:spPr>
      </p:pic>
      <p:sp>
        <p:nvSpPr>
          <p:cNvPr id="390" name="Google Shape;390;g28c175126f4_1_266"/>
          <p:cNvSpPr txBox="1"/>
          <p:nvPr/>
        </p:nvSpPr>
        <p:spPr>
          <a:xfrm>
            <a:off x="323528" y="3978379"/>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Antoine Lacombe </a:t>
            </a:r>
            <a:r>
              <a:rPr lang="en-US"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391" name="Google Shape;391;g28c175126f4_1_266"/>
          <p:cNvSpPr txBox="1"/>
          <p:nvPr/>
        </p:nvSpPr>
        <p:spPr>
          <a:xfrm>
            <a:off x="787828" y="4475571"/>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392" name="Google Shape;392;g28c175126f4_1_266"/>
          <p:cNvSpPr txBox="1"/>
          <p:nvPr/>
        </p:nvSpPr>
        <p:spPr>
          <a:xfrm>
            <a:off x="348739" y="1556792"/>
            <a:ext cx="4797600" cy="10305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COR2ED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Bodenackerstrasse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4103 Bottmingen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p:txBody>
      </p:sp>
      <p:sp>
        <p:nvSpPr>
          <p:cNvPr id="393" name="Google Shape;393;g28c175126f4_1_266"/>
          <p:cNvSpPr txBox="1"/>
          <p:nvPr/>
        </p:nvSpPr>
        <p:spPr>
          <a:xfrm>
            <a:off x="323528" y="2628274"/>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Froukje Sosef </a:t>
            </a:r>
            <a:r>
              <a:rPr lang="en-US"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394" name="Google Shape;394;g28c175126f4_1_266"/>
          <p:cNvSpPr txBox="1"/>
          <p:nvPr/>
        </p:nvSpPr>
        <p:spPr>
          <a:xfrm>
            <a:off x="787828" y="3114283"/>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395" name="Google Shape;395;g28c175126f4_1_266"/>
          <p:cNvGrpSpPr/>
          <p:nvPr/>
        </p:nvGrpSpPr>
        <p:grpSpPr>
          <a:xfrm>
            <a:off x="418903" y="3063588"/>
            <a:ext cx="356400" cy="356400"/>
            <a:chOff x="761970" y="3386221"/>
            <a:chExt cx="356400" cy="356400"/>
          </a:xfrm>
        </p:grpSpPr>
        <p:sp>
          <p:nvSpPr>
            <p:cNvPr id="396" name="Google Shape;396;g28c175126f4_1_266"/>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7" name="Google Shape;397;g28c175126f4_1_266"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398" name="Google Shape;398;g28c175126f4_1_266"/>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9" name="Google Shape;399;g28c175126f4_1_266" descr="Envelope"/>
          <p:cNvPicPr preferRelativeResize="0"/>
          <p:nvPr/>
        </p:nvPicPr>
        <p:blipFill rotWithShape="1">
          <a:blip r:embed="rId4">
            <a:alphaModFix/>
          </a:blip>
          <a:srcRect/>
          <a:stretch/>
        </p:blipFill>
        <p:spPr>
          <a:xfrm>
            <a:off x="475067" y="3552712"/>
            <a:ext cx="239704" cy="239704"/>
          </a:xfrm>
          <a:prstGeom prst="rect">
            <a:avLst/>
          </a:prstGeom>
          <a:noFill/>
          <a:ln>
            <a:noFill/>
          </a:ln>
        </p:spPr>
      </p:pic>
      <p:grpSp>
        <p:nvGrpSpPr>
          <p:cNvPr id="400" name="Google Shape;400;g28c175126f4_1_266"/>
          <p:cNvGrpSpPr/>
          <p:nvPr/>
        </p:nvGrpSpPr>
        <p:grpSpPr>
          <a:xfrm>
            <a:off x="423995" y="4414481"/>
            <a:ext cx="356400" cy="356400"/>
            <a:chOff x="761970" y="3386221"/>
            <a:chExt cx="356400" cy="356400"/>
          </a:xfrm>
        </p:grpSpPr>
        <p:sp>
          <p:nvSpPr>
            <p:cNvPr id="401" name="Google Shape;401;g28c175126f4_1_266"/>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2" name="Google Shape;402;g28c175126f4_1_266"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403" name="Google Shape;403;g28c175126f4_1_266"/>
          <p:cNvSpPr/>
          <p:nvPr/>
        </p:nvSpPr>
        <p:spPr>
          <a:xfrm>
            <a:off x="422825" y="4846903"/>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04" name="Google Shape;404;g28c175126f4_1_266"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405" name="Google Shape;405;g28c175126f4_1_266"/>
          <p:cNvSpPr txBox="1"/>
          <p:nvPr/>
        </p:nvSpPr>
        <p:spPr>
          <a:xfrm>
            <a:off x="787828" y="3557514"/>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406" name="Google Shape;406;g28c175126f4_1_266"/>
          <p:cNvPicPr preferRelativeResize="0"/>
          <p:nvPr/>
        </p:nvPicPr>
        <p:blipFill rotWithShape="1">
          <a:blip r:embed="rId5">
            <a:alphaModFix/>
          </a:blip>
          <a:srcRect/>
          <a:stretch/>
        </p:blipFill>
        <p:spPr>
          <a:xfrm>
            <a:off x="429164" y="951062"/>
            <a:ext cx="1914543" cy="509239"/>
          </a:xfrm>
          <a:prstGeom prst="rect">
            <a:avLst/>
          </a:prstGeom>
          <a:noFill/>
          <a:ln>
            <a:noFill/>
          </a:ln>
        </p:spPr>
      </p:pic>
      <p:sp>
        <p:nvSpPr>
          <p:cNvPr id="407" name="Google Shape;407;g28c175126f4_1_266"/>
          <p:cNvSpPr txBox="1"/>
          <p:nvPr/>
        </p:nvSpPr>
        <p:spPr>
          <a:xfrm>
            <a:off x="5087890" y="6404237"/>
            <a:ext cx="6960000" cy="453900"/>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US"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408" name="Google Shape;408;g28c175126f4_1_266"/>
          <p:cNvPicPr preferRelativeResize="0"/>
          <p:nvPr/>
        </p:nvPicPr>
        <p:blipFill rotWithShape="1">
          <a:blip r:embed="rId6">
            <a:alphaModFix/>
          </a:blip>
          <a:srcRect r="65694"/>
          <a:stretch/>
        </p:blipFill>
        <p:spPr>
          <a:xfrm>
            <a:off x="300855" y="1562276"/>
            <a:ext cx="3012116" cy="3756787"/>
          </a:xfrm>
          <a:prstGeom prst="rect">
            <a:avLst/>
          </a:prstGeom>
          <a:noFill/>
          <a:ln>
            <a:noFill/>
          </a:ln>
        </p:spPr>
      </p:pic>
      <p:sp>
        <p:nvSpPr>
          <p:cNvPr id="409" name="Google Shape;409;g28c175126f4_1_266"/>
          <p:cNvSpPr txBox="1"/>
          <p:nvPr/>
        </p:nvSpPr>
        <p:spPr>
          <a:xfrm>
            <a:off x="787051" y="5497849"/>
            <a:ext cx="35892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Connect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LinkedIn </a:t>
            </a:r>
            <a:r>
              <a:rPr lang="en-US" sz="14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@BREASTCANCER CONNECT</a:t>
            </a:r>
            <a:endParaRPr sz="1400" b="0" i="0" u="none" strike="noStrike" cap="none">
              <a:solidFill>
                <a:schemeClr val="dk2"/>
              </a:solidFill>
              <a:latin typeface="Arial"/>
              <a:ea typeface="Arial"/>
              <a:cs typeface="Arial"/>
              <a:sym typeface="Arial"/>
            </a:endParaRPr>
          </a:p>
        </p:txBody>
      </p:sp>
      <p:sp>
        <p:nvSpPr>
          <p:cNvPr id="410" name="Google Shape;410;g28c175126f4_1_266"/>
          <p:cNvSpPr txBox="1"/>
          <p:nvPr/>
        </p:nvSpPr>
        <p:spPr>
          <a:xfrm>
            <a:off x="4832501" y="5497849"/>
            <a:ext cx="1863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Watch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YouTube </a:t>
            </a:r>
            <a:r>
              <a:rPr lang="en-US" sz="14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b="0" i="0" u="none" strike="noStrike" cap="none">
              <a:solidFill>
                <a:schemeClr val="dk2"/>
              </a:solidFill>
              <a:latin typeface="Arial"/>
              <a:ea typeface="Arial"/>
              <a:cs typeface="Arial"/>
              <a:sym typeface="Arial"/>
            </a:endParaRPr>
          </a:p>
        </p:txBody>
      </p:sp>
      <p:sp>
        <p:nvSpPr>
          <p:cNvPr id="411" name="Google Shape;411;g28c175126f4_1_266"/>
          <p:cNvSpPr/>
          <p:nvPr/>
        </p:nvSpPr>
        <p:spPr>
          <a:xfrm>
            <a:off x="416333" y="6033096"/>
            <a:ext cx="369900" cy="369900"/>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sp>
        <p:nvSpPr>
          <p:cNvPr id="412" name="Google Shape;412;g28c175126f4_1_266"/>
          <p:cNvSpPr txBox="1"/>
          <p:nvPr/>
        </p:nvSpPr>
        <p:spPr>
          <a:xfrm>
            <a:off x="805459" y="6013567"/>
            <a:ext cx="1756800" cy="446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Visit us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b="0" i="0" u="none" strike="noStrike" cap="none">
              <a:solidFill>
                <a:schemeClr val="dk2"/>
              </a:solidFill>
              <a:latin typeface="Arial"/>
              <a:ea typeface="Arial"/>
              <a:cs typeface="Arial"/>
              <a:sym typeface="Arial"/>
            </a:endParaRPr>
          </a:p>
        </p:txBody>
      </p:sp>
      <p:sp>
        <p:nvSpPr>
          <p:cNvPr id="413" name="Google Shape;413;g28c175126f4_1_266">
            <a:hlinkClick r:id="rId9"/>
          </p:cNvPr>
          <p:cNvSpPr/>
          <p:nvPr/>
        </p:nvSpPr>
        <p:spPr>
          <a:xfrm>
            <a:off x="391317" y="6016206"/>
            <a:ext cx="2170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414" name="Google Shape;414;g28c175126f4_1_266" descr="World"/>
          <p:cNvPicPr preferRelativeResize="0"/>
          <p:nvPr/>
        </p:nvPicPr>
        <p:blipFill rotWithShape="1">
          <a:blip r:embed="rId10">
            <a:alphaModFix/>
          </a:blip>
          <a:srcRect/>
          <a:stretch/>
        </p:blipFill>
        <p:spPr>
          <a:xfrm>
            <a:off x="447990" y="6070905"/>
            <a:ext cx="306593" cy="306593"/>
          </a:xfrm>
          <a:prstGeom prst="rect">
            <a:avLst/>
          </a:prstGeom>
          <a:noFill/>
          <a:ln>
            <a:noFill/>
          </a:ln>
        </p:spPr>
      </p:pic>
      <p:sp>
        <p:nvSpPr>
          <p:cNvPr id="415" name="Google Shape;415;g28c175126f4_1_266"/>
          <p:cNvSpPr txBox="1"/>
          <p:nvPr/>
        </p:nvSpPr>
        <p:spPr>
          <a:xfrm>
            <a:off x="3080282" y="6033096"/>
            <a:ext cx="2541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Follow us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Twitter </a:t>
            </a:r>
            <a:r>
              <a:rPr lang="en-US" sz="1400" b="0" i="0" u="sng" strike="noStrike" cap="none">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@BreastCaConnect</a:t>
            </a:r>
            <a:endParaRPr sz="1400" b="0" i="0" u="sng" strike="noStrike" cap="none">
              <a:solidFill>
                <a:schemeClr val="accent1"/>
              </a:solidFill>
              <a:latin typeface="Arial"/>
              <a:ea typeface="Arial"/>
              <a:cs typeface="Arial"/>
              <a:sym typeface="Arial"/>
            </a:endParaRPr>
          </a:p>
        </p:txBody>
      </p:sp>
      <p:sp>
        <p:nvSpPr>
          <p:cNvPr id="416" name="Google Shape;416;g28c175126f4_1_266">
            <a:hlinkClick r:id="rId11"/>
          </p:cNvPr>
          <p:cNvSpPr/>
          <p:nvPr/>
        </p:nvSpPr>
        <p:spPr>
          <a:xfrm>
            <a:off x="2661899" y="6015173"/>
            <a:ext cx="27732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417" name="Google Shape;417;g28c175126f4_1_266" descr="Marker with solid fill"/>
          <p:cNvPicPr preferRelativeResize="0"/>
          <p:nvPr/>
        </p:nvPicPr>
        <p:blipFill rotWithShape="1">
          <a:blip r:embed="rId12">
            <a:alphaModFix/>
          </a:blip>
          <a:srcRect/>
          <a:stretch/>
        </p:blipFill>
        <p:spPr>
          <a:xfrm>
            <a:off x="3389007" y="1949575"/>
            <a:ext cx="313184" cy="313184"/>
          </a:xfrm>
          <a:prstGeom prst="rect">
            <a:avLst/>
          </a:prstGeom>
          <a:noFill/>
          <a:ln>
            <a:noFill/>
          </a:ln>
        </p:spPr>
      </p:pic>
      <p:pic>
        <p:nvPicPr>
          <p:cNvPr id="418" name="Google Shape;418;g28c175126f4_1_266"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419" name="Google Shape;419;g28c175126f4_1_266"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420" name="Google Shape;420;g28c175126f4_1_266"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421" name="Google Shape;421;g28c175126f4_1_266" descr="Marker with solid fill"/>
          <p:cNvPicPr preferRelativeResize="0"/>
          <p:nvPr/>
        </p:nvPicPr>
        <p:blipFill rotWithShape="1">
          <a:blip r:embed="rId12">
            <a:alphaModFix/>
          </a:blip>
          <a:srcRect/>
          <a:stretch/>
        </p:blipFill>
        <p:spPr>
          <a:xfrm>
            <a:off x="6665607" y="1405153"/>
            <a:ext cx="313184" cy="313184"/>
          </a:xfrm>
          <a:prstGeom prst="rect">
            <a:avLst/>
          </a:prstGeom>
          <a:noFill/>
          <a:ln>
            <a:noFill/>
          </a:ln>
        </p:spPr>
      </p:pic>
      <p:pic>
        <p:nvPicPr>
          <p:cNvPr id="422" name="Google Shape;422;g28c175126f4_1_266"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423" name="Google Shape;423;g28c175126f4_1_266" descr="Marker with solid fill"/>
          <p:cNvPicPr preferRelativeResize="0"/>
          <p:nvPr/>
        </p:nvPicPr>
        <p:blipFill rotWithShape="1">
          <a:blip r:embed="rId12">
            <a:alphaModFix/>
          </a:blip>
          <a:srcRect/>
          <a:stretch/>
        </p:blipFill>
        <p:spPr>
          <a:xfrm>
            <a:off x="6535323" y="1877944"/>
            <a:ext cx="313184" cy="313184"/>
          </a:xfrm>
          <a:prstGeom prst="rect">
            <a:avLst/>
          </a:prstGeom>
          <a:noFill/>
          <a:ln>
            <a:noFill/>
          </a:ln>
        </p:spPr>
      </p:pic>
      <p:pic>
        <p:nvPicPr>
          <p:cNvPr id="424" name="Google Shape;424;g28c175126f4_1_266"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425" name="Google Shape;425;g28c175126f4_1_266"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426" name="Google Shape;426;g28c175126f4_1_266"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427" name="Google Shape;427;g28c175126f4_1_266"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428" name="Google Shape;428;g28c175126f4_1_266" descr="Marker with solid fill"/>
          <p:cNvPicPr preferRelativeResize="0"/>
          <p:nvPr/>
        </p:nvPicPr>
        <p:blipFill rotWithShape="1">
          <a:blip r:embed="rId12">
            <a:alphaModFix/>
          </a:blip>
          <a:srcRect/>
          <a:stretch/>
        </p:blipFill>
        <p:spPr>
          <a:xfrm>
            <a:off x="9723932" y="3054707"/>
            <a:ext cx="313184" cy="313184"/>
          </a:xfrm>
          <a:prstGeom prst="rect">
            <a:avLst/>
          </a:prstGeom>
          <a:noFill/>
          <a:ln>
            <a:noFill/>
          </a:ln>
        </p:spPr>
      </p:pic>
      <p:sp>
        <p:nvSpPr>
          <p:cNvPr id="429" name="Google Shape;429;g28c175126f4_1_266"/>
          <p:cNvSpPr txBox="1"/>
          <p:nvPr/>
        </p:nvSpPr>
        <p:spPr>
          <a:xfrm>
            <a:off x="328623" y="4161067"/>
            <a:ext cx="235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p:txBody>
      </p:sp>
      <p:sp>
        <p:nvSpPr>
          <p:cNvPr id="430" name="Google Shape;430;g28c175126f4_1_266"/>
          <p:cNvSpPr txBox="1"/>
          <p:nvPr/>
        </p:nvSpPr>
        <p:spPr>
          <a:xfrm>
            <a:off x="7294063" y="5495567"/>
            <a:ext cx="13884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info@cor2ed.com</a:t>
            </a:r>
            <a:endParaRPr sz="1200" b="0" i="0" u="sng" strike="noStrike" cap="none">
              <a:solidFill>
                <a:schemeClr val="accent1"/>
              </a:solidFill>
              <a:latin typeface="Arial"/>
              <a:ea typeface="Arial"/>
              <a:cs typeface="Arial"/>
              <a:sym typeface="Arial"/>
            </a:endParaRPr>
          </a:p>
        </p:txBody>
      </p:sp>
      <p:pic>
        <p:nvPicPr>
          <p:cNvPr id="431" name="Google Shape;431;g28c175126f4_1_266"/>
          <p:cNvPicPr preferRelativeResize="0"/>
          <p:nvPr/>
        </p:nvPicPr>
        <p:blipFill rotWithShape="1">
          <a:blip r:embed="rId14">
            <a:alphaModFix/>
          </a:blip>
          <a:srcRect/>
          <a:stretch/>
        </p:blipFill>
        <p:spPr>
          <a:xfrm>
            <a:off x="6924509" y="5510214"/>
            <a:ext cx="371377" cy="371377"/>
          </a:xfrm>
          <a:prstGeom prst="rect">
            <a:avLst/>
          </a:prstGeom>
          <a:noFill/>
          <a:ln>
            <a:noFill/>
          </a:ln>
        </p:spPr>
      </p:pic>
      <p:pic>
        <p:nvPicPr>
          <p:cNvPr id="432" name="Google Shape;432;g28c175126f4_1_266"/>
          <p:cNvPicPr preferRelativeResize="0"/>
          <p:nvPr/>
        </p:nvPicPr>
        <p:blipFill rotWithShape="1">
          <a:blip r:embed="rId15">
            <a:alphaModFix/>
          </a:blip>
          <a:srcRect/>
          <a:stretch/>
        </p:blipFill>
        <p:spPr>
          <a:xfrm>
            <a:off x="2722163" y="6035311"/>
            <a:ext cx="373380" cy="373380"/>
          </a:xfrm>
          <a:prstGeom prst="rect">
            <a:avLst/>
          </a:prstGeom>
          <a:noFill/>
          <a:ln>
            <a:noFill/>
          </a:ln>
        </p:spPr>
      </p:pic>
      <p:pic>
        <p:nvPicPr>
          <p:cNvPr id="433" name="Google Shape;433;g28c175126f4_1_266"/>
          <p:cNvPicPr preferRelativeResize="0"/>
          <p:nvPr/>
        </p:nvPicPr>
        <p:blipFill rotWithShape="1">
          <a:blip r:embed="rId16">
            <a:alphaModFix/>
          </a:blip>
          <a:srcRect/>
          <a:stretch/>
        </p:blipFill>
        <p:spPr>
          <a:xfrm>
            <a:off x="4484339" y="5510214"/>
            <a:ext cx="373380" cy="373380"/>
          </a:xfrm>
          <a:prstGeom prst="rect">
            <a:avLst/>
          </a:prstGeom>
          <a:noFill/>
          <a:ln>
            <a:noFill/>
          </a:ln>
        </p:spPr>
      </p:pic>
      <p:pic>
        <p:nvPicPr>
          <p:cNvPr id="434" name="Google Shape;434;g28c175126f4_1_266"/>
          <p:cNvPicPr preferRelativeResize="0"/>
          <p:nvPr/>
        </p:nvPicPr>
        <p:blipFill rotWithShape="1">
          <a:blip r:embed="rId17">
            <a:alphaModFix/>
          </a:blip>
          <a:srcRect/>
          <a:stretch/>
        </p:blipFill>
        <p:spPr>
          <a:xfrm>
            <a:off x="416331" y="5510214"/>
            <a:ext cx="373380" cy="373380"/>
          </a:xfrm>
          <a:prstGeom prst="rect">
            <a:avLst/>
          </a:prstGeom>
          <a:noFill/>
          <a:ln>
            <a:noFill/>
          </a:ln>
        </p:spPr>
      </p:pic>
      <p:pic>
        <p:nvPicPr>
          <p:cNvPr id="435" name="Google Shape;435;g28c175126f4_1_266"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436" name="Google Shape;436;g28c175126f4_1_266"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437" name="Google Shape;437;g28c175126f4_1_266"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438" name="Google Shape;438;g28c175126f4_1_266" descr="Marker with solid fill"/>
          <p:cNvPicPr preferRelativeResize="0"/>
          <p:nvPr/>
        </p:nvPicPr>
        <p:blipFill rotWithShape="1">
          <a:blip r:embed="rId12">
            <a:alphaModFix/>
          </a:blip>
          <a:srcRect/>
          <a:stretch/>
        </p:blipFill>
        <p:spPr>
          <a:xfrm>
            <a:off x="7676647" y="2164583"/>
            <a:ext cx="313184" cy="313184"/>
          </a:xfrm>
          <a:prstGeom prst="rect">
            <a:avLst/>
          </a:prstGeom>
          <a:noFill/>
          <a:ln>
            <a:noFill/>
          </a:ln>
        </p:spPr>
      </p:pic>
      <p:pic>
        <p:nvPicPr>
          <p:cNvPr id="439" name="Google Shape;439;g28c175126f4_1_266" descr="Marker with solid fill"/>
          <p:cNvPicPr preferRelativeResize="0"/>
          <p:nvPr/>
        </p:nvPicPr>
        <p:blipFill rotWithShape="1">
          <a:blip r:embed="rId12">
            <a:alphaModFix/>
          </a:blip>
          <a:srcRect/>
          <a:stretch/>
        </p:blipFill>
        <p:spPr>
          <a:xfrm>
            <a:off x="6961793" y="1306180"/>
            <a:ext cx="313184" cy="313184"/>
          </a:xfrm>
          <a:prstGeom prst="rect">
            <a:avLst/>
          </a:prstGeom>
          <a:noFill/>
          <a:ln>
            <a:noFill/>
          </a:ln>
        </p:spPr>
      </p:pic>
      <p:pic>
        <p:nvPicPr>
          <p:cNvPr id="440" name="Google Shape;440;g28c175126f4_1_266" descr="Marker with solid fill"/>
          <p:cNvPicPr preferRelativeResize="0"/>
          <p:nvPr/>
        </p:nvPicPr>
        <p:blipFill rotWithShape="1">
          <a:blip r:embed="rId12">
            <a:alphaModFix/>
          </a:blip>
          <a:srcRect/>
          <a:stretch/>
        </p:blipFill>
        <p:spPr>
          <a:xfrm>
            <a:off x="7498623" y="1897545"/>
            <a:ext cx="313184" cy="313184"/>
          </a:xfrm>
          <a:prstGeom prst="rect">
            <a:avLst/>
          </a:prstGeom>
          <a:noFill/>
          <a:ln>
            <a:noFill/>
          </a:ln>
        </p:spPr>
      </p:pic>
      <p:pic>
        <p:nvPicPr>
          <p:cNvPr id="441" name="Google Shape;441;g28c175126f4_1_266"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442" name="Google Shape;442;g28c175126f4_1_266" descr="Marker with solid fill"/>
          <p:cNvPicPr preferRelativeResize="0"/>
          <p:nvPr/>
        </p:nvPicPr>
        <p:blipFill rotWithShape="1">
          <a:blip r:embed="rId12">
            <a:alphaModFix/>
          </a:blip>
          <a:srcRect/>
          <a:stretch/>
        </p:blipFill>
        <p:spPr>
          <a:xfrm>
            <a:off x="5289497" y="3912463"/>
            <a:ext cx="313184" cy="313184"/>
          </a:xfrm>
          <a:prstGeom prst="rect">
            <a:avLst/>
          </a:prstGeom>
          <a:noFill/>
          <a:ln>
            <a:noFill/>
          </a:ln>
        </p:spPr>
      </p:pic>
      <p:pic>
        <p:nvPicPr>
          <p:cNvPr id="443" name="Google Shape;443;g28c175126f4_1_266"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444" name="Google Shape;444;g28c175126f4_1_266" descr="Marker with solid fill"/>
          <p:cNvPicPr preferRelativeResize="0"/>
          <p:nvPr/>
        </p:nvPicPr>
        <p:blipFill rotWithShape="1">
          <a:blip r:embed="rId12">
            <a:alphaModFix/>
          </a:blip>
          <a:srcRect/>
          <a:stretch/>
        </p:blipFill>
        <p:spPr>
          <a:xfrm>
            <a:off x="4545031" y="3200363"/>
            <a:ext cx="313184" cy="313184"/>
          </a:xfrm>
          <a:prstGeom prst="rect">
            <a:avLst/>
          </a:prstGeom>
          <a:noFill/>
          <a:ln>
            <a:noFill/>
          </a:ln>
        </p:spPr>
      </p:pic>
      <p:pic>
        <p:nvPicPr>
          <p:cNvPr id="445" name="Google Shape;445;g28c175126f4_1_266" descr="Marker with solid fill"/>
          <p:cNvPicPr preferRelativeResize="0"/>
          <p:nvPr/>
        </p:nvPicPr>
        <p:blipFill rotWithShape="1">
          <a:blip r:embed="rId12">
            <a:alphaModFix/>
          </a:blip>
          <a:srcRect/>
          <a:stretch/>
        </p:blipFill>
        <p:spPr>
          <a:xfrm>
            <a:off x="3687275" y="2439712"/>
            <a:ext cx="313184" cy="313184"/>
          </a:xfrm>
          <a:prstGeom prst="rect">
            <a:avLst/>
          </a:prstGeom>
          <a:noFill/>
          <a:ln>
            <a:noFill/>
          </a:ln>
        </p:spPr>
      </p:pic>
      <p:pic>
        <p:nvPicPr>
          <p:cNvPr id="446" name="Google Shape;446;g28c175126f4_1_266" descr="Marker with solid fill"/>
          <p:cNvPicPr preferRelativeResize="0"/>
          <p:nvPr/>
        </p:nvPicPr>
        <p:blipFill rotWithShape="1">
          <a:blip r:embed="rId12">
            <a:alphaModFix/>
          </a:blip>
          <a:srcRect/>
          <a:stretch/>
        </p:blipFill>
        <p:spPr>
          <a:xfrm>
            <a:off x="4319723" y="2262275"/>
            <a:ext cx="313184" cy="313184"/>
          </a:xfrm>
          <a:prstGeom prst="rect">
            <a:avLst/>
          </a:prstGeom>
          <a:noFill/>
          <a:ln>
            <a:noFill/>
          </a:ln>
        </p:spPr>
      </p:pic>
      <p:pic>
        <p:nvPicPr>
          <p:cNvPr id="447" name="Google Shape;447;g28c175126f4_1_266" descr="Marker with solid fill"/>
          <p:cNvPicPr preferRelativeResize="0"/>
          <p:nvPr/>
        </p:nvPicPr>
        <p:blipFill rotWithShape="1">
          <a:blip r:embed="rId12">
            <a:alphaModFix/>
          </a:blip>
          <a:srcRect/>
          <a:stretch/>
        </p:blipFill>
        <p:spPr>
          <a:xfrm>
            <a:off x="7458163" y="1573864"/>
            <a:ext cx="313184" cy="313184"/>
          </a:xfrm>
          <a:prstGeom prst="rect">
            <a:avLst/>
          </a:prstGeom>
          <a:noFill/>
          <a:ln>
            <a:noFill/>
          </a:ln>
        </p:spPr>
      </p:pic>
      <p:pic>
        <p:nvPicPr>
          <p:cNvPr id="448" name="Google Shape;448;g28c175126f4_1_266" descr="Marker with solid fill"/>
          <p:cNvPicPr preferRelativeResize="0"/>
          <p:nvPr/>
        </p:nvPicPr>
        <p:blipFill rotWithShape="1">
          <a:blip r:embed="rId12">
            <a:alphaModFix/>
          </a:blip>
          <a:srcRect/>
          <a:stretch/>
        </p:blipFill>
        <p:spPr>
          <a:xfrm>
            <a:off x="7328691" y="1598140"/>
            <a:ext cx="313184" cy="313184"/>
          </a:xfrm>
          <a:prstGeom prst="rect">
            <a:avLst/>
          </a:prstGeom>
          <a:noFill/>
          <a:ln>
            <a:noFill/>
          </a:ln>
        </p:spPr>
      </p:pic>
      <p:pic>
        <p:nvPicPr>
          <p:cNvPr id="449" name="Google Shape;449;g28c175126f4_1_266" descr="Marker with solid fill"/>
          <p:cNvPicPr preferRelativeResize="0"/>
          <p:nvPr/>
        </p:nvPicPr>
        <p:blipFill rotWithShape="1">
          <a:blip r:embed="rId12">
            <a:alphaModFix/>
          </a:blip>
          <a:srcRect/>
          <a:stretch/>
        </p:blipFill>
        <p:spPr>
          <a:xfrm>
            <a:off x="7385335" y="1679060"/>
            <a:ext cx="313184" cy="313184"/>
          </a:xfrm>
          <a:prstGeom prst="rect">
            <a:avLst/>
          </a:prstGeom>
          <a:noFill/>
          <a:ln>
            <a:noFill/>
          </a:ln>
        </p:spPr>
      </p:pic>
      <p:pic>
        <p:nvPicPr>
          <p:cNvPr id="450" name="Google Shape;450;g28c175126f4_1_266"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451" name="Google Shape;451;g28c175126f4_1_266"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452" name="Google Shape;452;g28c175126f4_1_266"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453" name="Google Shape;453;g28c175126f4_1_266" descr="Marker with solid fill"/>
          <p:cNvPicPr preferRelativeResize="0"/>
          <p:nvPr/>
        </p:nvPicPr>
        <p:blipFill rotWithShape="1">
          <a:blip r:embed="rId12">
            <a:alphaModFix/>
          </a:blip>
          <a:srcRect/>
          <a:stretch/>
        </p:blipFill>
        <p:spPr>
          <a:xfrm>
            <a:off x="4481563" y="1987144"/>
            <a:ext cx="313184" cy="313184"/>
          </a:xfrm>
          <a:prstGeom prst="rect">
            <a:avLst/>
          </a:prstGeom>
          <a:noFill/>
          <a:ln>
            <a:noFill/>
          </a:ln>
        </p:spPr>
      </p:pic>
      <p:pic>
        <p:nvPicPr>
          <p:cNvPr id="454" name="Google Shape;454;g28c175126f4_1_266" descr="Marker with solid fill"/>
          <p:cNvPicPr preferRelativeResize="0"/>
          <p:nvPr/>
        </p:nvPicPr>
        <p:blipFill rotWithShape="1">
          <a:blip r:embed="rId12">
            <a:alphaModFix/>
          </a:blip>
          <a:srcRect/>
          <a:stretch/>
        </p:blipFill>
        <p:spPr>
          <a:xfrm>
            <a:off x="4376367" y="1946684"/>
            <a:ext cx="313184" cy="313184"/>
          </a:xfrm>
          <a:prstGeom prst="rect">
            <a:avLst/>
          </a:prstGeom>
          <a:noFill/>
          <a:ln>
            <a:noFill/>
          </a:ln>
        </p:spPr>
      </p:pic>
      <p:pic>
        <p:nvPicPr>
          <p:cNvPr id="455" name="Google Shape;455;g28c175126f4_1_266"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456" name="Google Shape;456;g28c175126f4_1_266"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457" name="Google Shape;457;g28c175126f4_1_266"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458" name="Google Shape;458;g28c175126f4_1_266" descr="Marker with solid fill"/>
          <p:cNvPicPr preferRelativeResize="0"/>
          <p:nvPr/>
        </p:nvPicPr>
        <p:blipFill rotWithShape="1">
          <a:blip r:embed="rId12">
            <a:alphaModFix/>
          </a:blip>
          <a:srcRect/>
          <a:stretch/>
        </p:blipFill>
        <p:spPr>
          <a:xfrm>
            <a:off x="3712820" y="1703923"/>
            <a:ext cx="313184" cy="313184"/>
          </a:xfrm>
          <a:prstGeom prst="rect">
            <a:avLst/>
          </a:prstGeom>
          <a:noFill/>
          <a:ln>
            <a:noFill/>
          </a:ln>
        </p:spPr>
      </p:pic>
      <p:pic>
        <p:nvPicPr>
          <p:cNvPr id="459" name="Google Shape;459;g28c175126f4_1_266"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460" name="Google Shape;460;g28c175126f4_1_266"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461" name="Google Shape;461;g28c175126f4_1_266"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462" name="Google Shape;462;g28c175126f4_1_266"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463" name="Google Shape;463;g28c175126f4_1_266">
            <a:hlinkClick r:id="rId18"/>
          </p:cNvPr>
          <p:cNvSpPr/>
          <p:nvPr/>
        </p:nvSpPr>
        <p:spPr>
          <a:xfrm>
            <a:off x="7093478" y="4887049"/>
            <a:ext cx="1863000" cy="4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464" name="Google Shape;464;g28c175126f4_1_266">
            <a:hlinkClick r:id="rId19"/>
          </p:cNvPr>
          <p:cNvSpPr/>
          <p:nvPr/>
        </p:nvSpPr>
        <p:spPr>
          <a:xfrm>
            <a:off x="645547" y="4714395"/>
            <a:ext cx="3853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sp>
        <p:nvSpPr>
          <p:cNvPr id="465" name="Google Shape;465;g28c175126f4_1_266">
            <a:hlinkClick r:id="rId8"/>
          </p:cNvPr>
          <p:cNvSpPr/>
          <p:nvPr/>
        </p:nvSpPr>
        <p:spPr>
          <a:xfrm>
            <a:off x="4424078" y="5480238"/>
            <a:ext cx="22713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466" name="Google Shape;466;g28c175126f4_1_266" descr="Text&#10;&#10;Description automatically generated with medium confidence">
            <a:hlinkClick r:id="rId20"/>
          </p:cNvPr>
          <p:cNvPicPr preferRelativeResize="0"/>
          <p:nvPr/>
        </p:nvPicPr>
        <p:blipFill rotWithShape="1">
          <a:blip r:embed="rId21">
            <a:alphaModFix/>
          </a:blip>
          <a:srcRect/>
          <a:stretch/>
        </p:blipFill>
        <p:spPr>
          <a:xfrm>
            <a:off x="300855" y="4509469"/>
            <a:ext cx="1946954" cy="850571"/>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5">
          <p15:clr>
            <a:srgbClr val="FBAE40"/>
          </p15:clr>
        </p15:guide>
        <p15:guide id="2" orient="horz" pos="548">
          <p15:clr>
            <a:srgbClr val="FBAE40"/>
          </p15:clr>
        </p15:guide>
        <p15:guide id="3" pos="14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467"/>
        <p:cNvGrpSpPr/>
        <p:nvPr/>
      </p:nvGrpSpPr>
      <p:grpSpPr>
        <a:xfrm>
          <a:off x="0" y="0"/>
          <a:ext cx="0" cy="0"/>
          <a:chOff x="0" y="0"/>
          <a:chExt cx="0" cy="0"/>
        </a:xfrm>
      </p:grpSpPr>
      <p:sp>
        <p:nvSpPr>
          <p:cNvPr id="468" name="Google Shape;468;g28c175126f4_1_345"/>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g28c175126f4_1_345"/>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g28c175126f4_1_345"/>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471"/>
        <p:cNvGrpSpPr/>
        <p:nvPr/>
      </p:nvGrpSpPr>
      <p:grpSpPr>
        <a:xfrm>
          <a:off x="0" y="0"/>
          <a:ext cx="0" cy="0"/>
          <a:chOff x="0" y="0"/>
          <a:chExt cx="0" cy="0"/>
        </a:xfrm>
      </p:grpSpPr>
      <p:sp>
        <p:nvSpPr>
          <p:cNvPr id="472" name="Google Shape;472;g28c175126f4_1_349"/>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3" name="Google Shape;473;g28c175126f4_1_349"/>
          <p:cNvSpPr txBox="1">
            <a:spLocks noGrp="1"/>
          </p:cNvSpPr>
          <p:nvPr>
            <p:ph type="title"/>
          </p:nvPr>
        </p:nvSpPr>
        <p:spPr>
          <a:xfrm>
            <a:off x="609600" y="274637"/>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28c175126f4_1_349"/>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32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800"/>
              <a:buChar char="–"/>
              <a:defRPr/>
            </a:lvl2pPr>
            <a:lvl3pPr lvl="2" algn="l">
              <a:lnSpc>
                <a:spcPct val="100000"/>
              </a:lnSpc>
              <a:spcBef>
                <a:spcPts val="400"/>
              </a:spcBef>
              <a:spcAft>
                <a:spcPts val="0"/>
              </a:spcAft>
              <a:buSzPts val="1800"/>
              <a:buChar char="•"/>
              <a:defRPr/>
            </a:lvl3pPr>
            <a:lvl4pPr lvl="3" algn="l">
              <a:lnSpc>
                <a:spcPct val="100000"/>
              </a:lnSpc>
              <a:spcBef>
                <a:spcPts val="400"/>
              </a:spcBef>
              <a:spcAft>
                <a:spcPts val="0"/>
              </a:spcAft>
              <a:buSzPts val="1800"/>
              <a:buChar char="•"/>
              <a:defRPr/>
            </a:lvl4pPr>
            <a:lvl5pPr lvl="4" algn="l">
              <a:lnSpc>
                <a:spcPct val="100000"/>
              </a:lnSpc>
              <a:spcBef>
                <a:spcPts val="4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475" name="Google Shape;475;g28c175126f4_1_349"/>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476"/>
        <p:cNvGrpSpPr/>
        <p:nvPr/>
      </p:nvGrpSpPr>
      <p:grpSpPr>
        <a:xfrm>
          <a:off x="0" y="0"/>
          <a:ext cx="0" cy="0"/>
          <a:chOff x="0" y="0"/>
          <a:chExt cx="0" cy="0"/>
        </a:xfrm>
      </p:grpSpPr>
      <p:sp>
        <p:nvSpPr>
          <p:cNvPr id="477" name="Google Shape;477;g28c175126f4_1_354"/>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8" name="Google Shape;478;g28c175126f4_1_354"/>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79" name="Google Shape;479;g28c175126f4_1_354"/>
          <p:cNvSpPr txBox="1">
            <a:spLocks noGrp="1"/>
          </p:cNvSpPr>
          <p:nvPr>
            <p:ph type="title"/>
          </p:nvPr>
        </p:nvSpPr>
        <p:spPr>
          <a:xfrm>
            <a:off x="431373" y="1052832"/>
            <a:ext cx="11247000" cy="648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5D8298"/>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g28c175126f4_1_354"/>
          <p:cNvSpPr txBox="1">
            <a:spLocks noGrp="1"/>
          </p:cNvSpPr>
          <p:nvPr>
            <p:ph type="body" idx="1"/>
          </p:nvPr>
        </p:nvSpPr>
        <p:spPr>
          <a:xfrm>
            <a:off x="1968500" y="2580900"/>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1" name="Google Shape;481;g28c175126f4_1_354"/>
          <p:cNvSpPr txBox="1">
            <a:spLocks noGrp="1"/>
          </p:cNvSpPr>
          <p:nvPr>
            <p:ph type="body" idx="2"/>
          </p:nvPr>
        </p:nvSpPr>
        <p:spPr>
          <a:xfrm>
            <a:off x="1967543" y="3877044"/>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2" name="Google Shape;482;g28c175126f4_1_354"/>
          <p:cNvSpPr txBox="1">
            <a:spLocks noGrp="1"/>
          </p:cNvSpPr>
          <p:nvPr>
            <p:ph type="body" idx="3"/>
          </p:nvPr>
        </p:nvSpPr>
        <p:spPr>
          <a:xfrm>
            <a:off x="1967543" y="5125193"/>
            <a:ext cx="8256000" cy="5361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3200"/>
              <a:buNone/>
              <a:defRPr sz="32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3" name="Google Shape;483;g28c175126f4_1_354"/>
          <p:cNvSpPr txBox="1">
            <a:spLocks noGrp="1"/>
          </p:cNvSpPr>
          <p:nvPr>
            <p:ph type="body" idx="4"/>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484"/>
        <p:cNvGrpSpPr/>
        <p:nvPr/>
      </p:nvGrpSpPr>
      <p:grpSpPr>
        <a:xfrm>
          <a:off x="0" y="0"/>
          <a:ext cx="0" cy="0"/>
          <a:chOff x="0" y="0"/>
          <a:chExt cx="0" cy="0"/>
        </a:xfrm>
      </p:grpSpPr>
      <p:sp>
        <p:nvSpPr>
          <p:cNvPr id="485" name="Google Shape;485;g28c175126f4_1_362"/>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g28c175126f4_1_362"/>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7" name="Google Shape;487;g28c175126f4_1_362"/>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8" name="Google Shape;488;g28c175126f4_1_362"/>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25"/>
        <p:cNvGrpSpPr/>
        <p:nvPr/>
      </p:nvGrpSpPr>
      <p:grpSpPr>
        <a:xfrm>
          <a:off x="0" y="0"/>
          <a:ext cx="0" cy="0"/>
          <a:chOff x="0" y="0"/>
          <a:chExt cx="0" cy="0"/>
        </a:xfrm>
      </p:grpSpPr>
      <p:sp>
        <p:nvSpPr>
          <p:cNvPr id="26" name="Google Shape;26;g28c17512033_0_625"/>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28c17512033_0_625"/>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489"/>
        <p:cNvGrpSpPr/>
        <p:nvPr/>
      </p:nvGrpSpPr>
      <p:grpSpPr>
        <a:xfrm>
          <a:off x="0" y="0"/>
          <a:ext cx="0" cy="0"/>
          <a:chOff x="0" y="0"/>
          <a:chExt cx="0" cy="0"/>
        </a:xfrm>
      </p:grpSpPr>
      <p:sp>
        <p:nvSpPr>
          <p:cNvPr id="490" name="Google Shape;490;g28c175126f4_1_367"/>
          <p:cNvSpPr>
            <a:spLocks noGrp="1"/>
          </p:cNvSpPr>
          <p:nvPr>
            <p:ph type="pic" idx="2"/>
          </p:nvPr>
        </p:nvSpPr>
        <p:spPr>
          <a:xfrm>
            <a:off x="621217" y="239345"/>
            <a:ext cx="8931300" cy="4465800"/>
          </a:xfrm>
          <a:prstGeom prst="rect">
            <a:avLst/>
          </a:prstGeom>
          <a:noFill/>
          <a:ln>
            <a:noFill/>
          </a:ln>
        </p:spPr>
      </p:sp>
      <p:sp>
        <p:nvSpPr>
          <p:cNvPr id="491" name="Google Shape;491;g28c175126f4_1_367"/>
          <p:cNvSpPr txBox="1">
            <a:spLocks noGrp="1"/>
          </p:cNvSpPr>
          <p:nvPr>
            <p:ph type="body" idx="1"/>
          </p:nvPr>
        </p:nvSpPr>
        <p:spPr>
          <a:xfrm>
            <a:off x="609600" y="5013177"/>
            <a:ext cx="8942700" cy="804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92" name="Google Shape;492;g28c175126f4_1_367"/>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3" name="Google Shape;493;g28c175126f4_1_367"/>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494"/>
        <p:cNvGrpSpPr/>
        <p:nvPr/>
      </p:nvGrpSpPr>
      <p:grpSpPr>
        <a:xfrm>
          <a:off x="0" y="0"/>
          <a:ext cx="0" cy="0"/>
          <a:chOff x="0" y="0"/>
          <a:chExt cx="0" cy="0"/>
        </a:xfrm>
      </p:grpSpPr>
      <p:sp>
        <p:nvSpPr>
          <p:cNvPr id="495" name="Google Shape;495;g28c175126f4_1_372"/>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g28c175126f4_1_372"/>
          <p:cNvSpPr>
            <a:spLocks noGrp="1"/>
          </p:cNvSpPr>
          <p:nvPr>
            <p:ph type="pic" idx="2"/>
          </p:nvPr>
        </p:nvSpPr>
        <p:spPr>
          <a:xfrm>
            <a:off x="609600" y="1228610"/>
            <a:ext cx="5181600" cy="4656900"/>
          </a:xfrm>
          <a:prstGeom prst="rect">
            <a:avLst/>
          </a:prstGeom>
          <a:noFill/>
          <a:ln>
            <a:noFill/>
          </a:ln>
        </p:spPr>
      </p:sp>
      <p:sp>
        <p:nvSpPr>
          <p:cNvPr id="497" name="Google Shape;497;g28c175126f4_1_372"/>
          <p:cNvSpPr txBox="1">
            <a:spLocks noGrp="1"/>
          </p:cNvSpPr>
          <p:nvPr>
            <p:ph type="body" idx="1"/>
          </p:nvPr>
        </p:nvSpPr>
        <p:spPr>
          <a:xfrm>
            <a:off x="6158416" y="1270569"/>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8" name="Google Shape;498;g28c175126f4_1_372"/>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9" name="Google Shape;499;g28c175126f4_1_372"/>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500"/>
        <p:cNvGrpSpPr/>
        <p:nvPr/>
      </p:nvGrpSpPr>
      <p:grpSpPr>
        <a:xfrm>
          <a:off x="0" y="0"/>
          <a:ext cx="0" cy="0"/>
          <a:chOff x="0" y="0"/>
          <a:chExt cx="0" cy="0"/>
        </a:xfrm>
      </p:grpSpPr>
      <p:sp>
        <p:nvSpPr>
          <p:cNvPr id="501" name="Google Shape;501;g28c175126f4_1_378"/>
          <p:cNvSpPr txBox="1">
            <a:spLocks noGrp="1"/>
          </p:cNvSpPr>
          <p:nvPr>
            <p:ph type="body" idx="1"/>
          </p:nvPr>
        </p:nvSpPr>
        <p:spPr>
          <a:xfrm>
            <a:off x="6158416" y="1270567"/>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2" name="Google Shape;502;g28c175126f4_1_378"/>
          <p:cNvSpPr txBox="1">
            <a:spLocks noGrp="1"/>
          </p:cNvSpPr>
          <p:nvPr>
            <p:ph type="body" idx="2"/>
          </p:nvPr>
        </p:nvSpPr>
        <p:spPr>
          <a:xfrm>
            <a:off x="621213" y="1270566"/>
            <a:ext cx="51867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3" name="Google Shape;503;g28c175126f4_1_378"/>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4" name="Google Shape;504;g28c175126f4_1_378"/>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5" name="Google Shape;505;g28c175126f4_1_378"/>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506"/>
        <p:cNvGrpSpPr/>
        <p:nvPr/>
      </p:nvGrpSpPr>
      <p:grpSpPr>
        <a:xfrm>
          <a:off x="0" y="0"/>
          <a:ext cx="0" cy="0"/>
          <a:chOff x="0" y="0"/>
          <a:chExt cx="0" cy="0"/>
        </a:xfrm>
      </p:grpSpPr>
      <p:sp>
        <p:nvSpPr>
          <p:cNvPr id="507" name="Google Shape;507;g28c175126f4_1_384"/>
          <p:cNvSpPr txBox="1">
            <a:spLocks noGrp="1"/>
          </p:cNvSpPr>
          <p:nvPr>
            <p:ph type="title"/>
          </p:nvPr>
        </p:nvSpPr>
        <p:spPr>
          <a:xfrm>
            <a:off x="621214" y="1403490"/>
            <a:ext cx="5186700" cy="7152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28c175126f4_1_384"/>
          <p:cNvSpPr txBox="1">
            <a:spLocks noGrp="1"/>
          </p:cNvSpPr>
          <p:nvPr>
            <p:ph type="body" idx="1"/>
          </p:nvPr>
        </p:nvSpPr>
        <p:spPr>
          <a:xfrm>
            <a:off x="6158416" y="2348880"/>
            <a:ext cx="54240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9" name="Google Shape;509;g28c175126f4_1_384"/>
          <p:cNvSpPr txBox="1">
            <a:spLocks noGrp="1"/>
          </p:cNvSpPr>
          <p:nvPr>
            <p:ph type="body" idx="2"/>
          </p:nvPr>
        </p:nvSpPr>
        <p:spPr>
          <a:xfrm>
            <a:off x="621213" y="2348880"/>
            <a:ext cx="51867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defRPr>
            </a:lvl2pPr>
            <a:lvl3pPr marL="1371600" lvl="2" indent="-355600" algn="l">
              <a:lnSpc>
                <a:spcPct val="100000"/>
              </a:lnSpc>
              <a:spcBef>
                <a:spcPts val="400"/>
              </a:spcBef>
              <a:spcAft>
                <a:spcPts val="0"/>
              </a:spcAft>
              <a:buSzPts val="2000"/>
              <a:buFont typeface="Arial"/>
              <a:buChar char="•"/>
              <a:defRPr sz="2000">
                <a:solidFill>
                  <a:srgbClr val="5D8298"/>
                </a:solidFill>
              </a:defRPr>
            </a:lvl3pPr>
            <a:lvl4pPr marL="1828800" lvl="3" indent="-355600" algn="l">
              <a:lnSpc>
                <a:spcPct val="100000"/>
              </a:lnSpc>
              <a:spcBef>
                <a:spcPts val="400"/>
              </a:spcBef>
              <a:spcAft>
                <a:spcPts val="0"/>
              </a:spcAft>
              <a:buSzPts val="2000"/>
              <a:buFont typeface="Arial"/>
              <a:buChar char="•"/>
              <a:defRPr sz="2000"/>
            </a:lvl4pPr>
            <a:lvl5pPr marL="2286000" lvl="4" indent="-330200" algn="l">
              <a:lnSpc>
                <a:spcPct val="100000"/>
              </a:lnSpc>
              <a:spcBef>
                <a:spcPts val="400"/>
              </a:spcBef>
              <a:spcAft>
                <a:spcPts val="0"/>
              </a:spcAft>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0" name="Google Shape;510;g28c175126f4_1_384"/>
          <p:cNvSpPr txBox="1">
            <a:spLocks noGrp="1"/>
          </p:cNvSpPr>
          <p:nvPr>
            <p:ph type="body" idx="3"/>
          </p:nvPr>
        </p:nvSpPr>
        <p:spPr>
          <a:xfrm>
            <a:off x="621215" y="260351"/>
            <a:ext cx="10961100" cy="865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1" name="Google Shape;511;g28c175126f4_1_384"/>
          <p:cNvSpPr txBox="1">
            <a:spLocks noGrp="1"/>
          </p:cNvSpPr>
          <p:nvPr>
            <p:ph type="body" idx="4"/>
          </p:nvPr>
        </p:nvSpPr>
        <p:spPr>
          <a:xfrm>
            <a:off x="6158416" y="1408029"/>
            <a:ext cx="5424000" cy="710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2" name="Google Shape;512;g28c175126f4_1_384"/>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3" name="Google Shape;513;g28c175126f4_1_384"/>
          <p:cNvSpPr txBox="1">
            <a:spLocks noGrp="1"/>
          </p:cNvSpPr>
          <p:nvPr>
            <p:ph type="body" idx="5"/>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514"/>
        <p:cNvGrpSpPr/>
        <p:nvPr/>
      </p:nvGrpSpPr>
      <p:grpSpPr>
        <a:xfrm>
          <a:off x="0" y="0"/>
          <a:ext cx="0" cy="0"/>
          <a:chOff x="0" y="0"/>
          <a:chExt cx="0" cy="0"/>
        </a:xfrm>
      </p:grpSpPr>
      <p:sp>
        <p:nvSpPr>
          <p:cNvPr id="515" name="Google Shape;515;g28c175126f4_1_39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6" name="Google Shape;516;g28c175126f4_1_392"/>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g28c175126f4_1_392"/>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18" name="Google Shape;518;g28c175126f4_1_392"/>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9" name="Google Shape;519;g28c175126f4_1_392"/>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0"/>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521"/>
        <p:cNvGrpSpPr/>
        <p:nvPr/>
      </p:nvGrpSpPr>
      <p:grpSpPr>
        <a:xfrm>
          <a:off x="0" y="0"/>
          <a:ext cx="0" cy="0"/>
          <a:chOff x="0" y="0"/>
          <a:chExt cx="0" cy="0"/>
        </a:xfrm>
      </p:grpSpPr>
      <p:sp>
        <p:nvSpPr>
          <p:cNvPr id="522" name="Google Shape;522;g28c175126f4_1_399"/>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30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3" name="Google Shape;523;g28c175126f4_1_399"/>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528"/>
        <p:cNvGrpSpPr/>
        <p:nvPr/>
      </p:nvGrpSpPr>
      <p:grpSpPr>
        <a:xfrm>
          <a:off x="0" y="0"/>
          <a:ext cx="0" cy="0"/>
          <a:chOff x="0" y="0"/>
          <a:chExt cx="0" cy="0"/>
        </a:xfrm>
      </p:grpSpPr>
      <p:pic>
        <p:nvPicPr>
          <p:cNvPr id="529" name="Google Shape;529;g28c175126f4_2_230"/>
          <p:cNvPicPr preferRelativeResize="0"/>
          <p:nvPr/>
        </p:nvPicPr>
        <p:blipFill rotWithShape="1">
          <a:blip r:embed="rId2">
            <a:alphaModFix/>
          </a:blip>
          <a:srcRect/>
          <a:stretch/>
        </p:blipFill>
        <p:spPr>
          <a:xfrm>
            <a:off x="2837204" y="810931"/>
            <a:ext cx="9306369" cy="4471395"/>
          </a:xfrm>
          <a:prstGeom prst="rect">
            <a:avLst/>
          </a:prstGeom>
          <a:noFill/>
          <a:ln>
            <a:noFill/>
          </a:ln>
        </p:spPr>
      </p:pic>
      <p:sp>
        <p:nvSpPr>
          <p:cNvPr id="530" name="Google Shape;530;g28c175126f4_2_230"/>
          <p:cNvSpPr txBox="1"/>
          <p:nvPr/>
        </p:nvSpPr>
        <p:spPr>
          <a:xfrm>
            <a:off x="323528" y="3978379"/>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Antoine Lacombe </a:t>
            </a:r>
            <a:r>
              <a:rPr lang="en-US"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531" name="Google Shape;531;g28c175126f4_2_230"/>
          <p:cNvSpPr txBox="1"/>
          <p:nvPr/>
        </p:nvSpPr>
        <p:spPr>
          <a:xfrm>
            <a:off x="787828" y="4475571"/>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532" name="Google Shape;532;g28c175126f4_2_230"/>
          <p:cNvSpPr txBox="1"/>
          <p:nvPr/>
        </p:nvSpPr>
        <p:spPr>
          <a:xfrm>
            <a:off x="348739" y="1556792"/>
            <a:ext cx="4797600" cy="10305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COR2ED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Bodenackerstrasse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4103 Bottmingen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p:txBody>
      </p:sp>
      <p:sp>
        <p:nvSpPr>
          <p:cNvPr id="533" name="Google Shape;533;g28c175126f4_2_230"/>
          <p:cNvSpPr txBox="1"/>
          <p:nvPr/>
        </p:nvSpPr>
        <p:spPr>
          <a:xfrm>
            <a:off x="323528" y="2628274"/>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Froukje Sosef </a:t>
            </a:r>
            <a:r>
              <a:rPr lang="en-US"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534" name="Google Shape;534;g28c175126f4_2_230"/>
          <p:cNvSpPr txBox="1"/>
          <p:nvPr/>
        </p:nvSpPr>
        <p:spPr>
          <a:xfrm>
            <a:off x="787828" y="3114283"/>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535" name="Google Shape;535;g28c175126f4_2_230"/>
          <p:cNvGrpSpPr/>
          <p:nvPr/>
        </p:nvGrpSpPr>
        <p:grpSpPr>
          <a:xfrm>
            <a:off x="418903" y="3063588"/>
            <a:ext cx="356400" cy="356400"/>
            <a:chOff x="761970" y="3386221"/>
            <a:chExt cx="356400" cy="356400"/>
          </a:xfrm>
        </p:grpSpPr>
        <p:sp>
          <p:nvSpPr>
            <p:cNvPr id="536" name="Google Shape;536;g28c175126f4_2_230"/>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7" name="Google Shape;537;g28c175126f4_2_230"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538" name="Google Shape;538;g28c175126f4_2_230"/>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9" name="Google Shape;539;g28c175126f4_2_230" descr="Envelope"/>
          <p:cNvPicPr preferRelativeResize="0"/>
          <p:nvPr/>
        </p:nvPicPr>
        <p:blipFill rotWithShape="1">
          <a:blip r:embed="rId4">
            <a:alphaModFix/>
          </a:blip>
          <a:srcRect/>
          <a:stretch/>
        </p:blipFill>
        <p:spPr>
          <a:xfrm>
            <a:off x="475067" y="3552712"/>
            <a:ext cx="239704" cy="239704"/>
          </a:xfrm>
          <a:prstGeom prst="rect">
            <a:avLst/>
          </a:prstGeom>
          <a:noFill/>
          <a:ln>
            <a:noFill/>
          </a:ln>
        </p:spPr>
      </p:pic>
      <p:grpSp>
        <p:nvGrpSpPr>
          <p:cNvPr id="540" name="Google Shape;540;g28c175126f4_2_230"/>
          <p:cNvGrpSpPr/>
          <p:nvPr/>
        </p:nvGrpSpPr>
        <p:grpSpPr>
          <a:xfrm>
            <a:off x="423995" y="4414481"/>
            <a:ext cx="356400" cy="356400"/>
            <a:chOff x="761970" y="3386221"/>
            <a:chExt cx="356400" cy="356400"/>
          </a:xfrm>
        </p:grpSpPr>
        <p:sp>
          <p:nvSpPr>
            <p:cNvPr id="541" name="Google Shape;541;g28c175126f4_2_230"/>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2" name="Google Shape;542;g28c175126f4_2_230"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543" name="Google Shape;543;g28c175126f4_2_230"/>
          <p:cNvSpPr/>
          <p:nvPr/>
        </p:nvSpPr>
        <p:spPr>
          <a:xfrm>
            <a:off x="422825" y="4846903"/>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4" name="Google Shape;544;g28c175126f4_2_230"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545" name="Google Shape;545;g28c175126f4_2_230"/>
          <p:cNvSpPr txBox="1"/>
          <p:nvPr/>
        </p:nvSpPr>
        <p:spPr>
          <a:xfrm>
            <a:off x="787828" y="3557514"/>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546" name="Google Shape;546;g28c175126f4_2_230"/>
          <p:cNvPicPr preferRelativeResize="0"/>
          <p:nvPr/>
        </p:nvPicPr>
        <p:blipFill rotWithShape="1">
          <a:blip r:embed="rId5">
            <a:alphaModFix/>
          </a:blip>
          <a:srcRect/>
          <a:stretch/>
        </p:blipFill>
        <p:spPr>
          <a:xfrm>
            <a:off x="429164" y="951062"/>
            <a:ext cx="1914543" cy="509239"/>
          </a:xfrm>
          <a:prstGeom prst="rect">
            <a:avLst/>
          </a:prstGeom>
          <a:noFill/>
          <a:ln>
            <a:noFill/>
          </a:ln>
        </p:spPr>
      </p:pic>
      <p:sp>
        <p:nvSpPr>
          <p:cNvPr id="547" name="Google Shape;547;g28c175126f4_2_230"/>
          <p:cNvSpPr txBox="1"/>
          <p:nvPr/>
        </p:nvSpPr>
        <p:spPr>
          <a:xfrm>
            <a:off x="5087890" y="6404237"/>
            <a:ext cx="6960000" cy="453900"/>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US"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548" name="Google Shape;548;g28c175126f4_2_230"/>
          <p:cNvPicPr preferRelativeResize="0"/>
          <p:nvPr/>
        </p:nvPicPr>
        <p:blipFill rotWithShape="1">
          <a:blip r:embed="rId6">
            <a:alphaModFix/>
          </a:blip>
          <a:srcRect r="65694"/>
          <a:stretch/>
        </p:blipFill>
        <p:spPr>
          <a:xfrm>
            <a:off x="300855" y="1562276"/>
            <a:ext cx="3012116" cy="3756787"/>
          </a:xfrm>
          <a:prstGeom prst="rect">
            <a:avLst/>
          </a:prstGeom>
          <a:noFill/>
          <a:ln>
            <a:noFill/>
          </a:ln>
        </p:spPr>
      </p:pic>
      <p:sp>
        <p:nvSpPr>
          <p:cNvPr id="549" name="Google Shape;549;g28c175126f4_2_230"/>
          <p:cNvSpPr txBox="1"/>
          <p:nvPr/>
        </p:nvSpPr>
        <p:spPr>
          <a:xfrm>
            <a:off x="787051" y="5497849"/>
            <a:ext cx="35892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Connect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LinkedIn </a:t>
            </a:r>
            <a:r>
              <a:rPr lang="en-US" sz="14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@BREASTCANCER CONNECT</a:t>
            </a:r>
            <a:endParaRPr sz="1400" b="0" i="0" u="none" strike="noStrike" cap="none">
              <a:solidFill>
                <a:schemeClr val="dk2"/>
              </a:solidFill>
              <a:latin typeface="Arial"/>
              <a:ea typeface="Arial"/>
              <a:cs typeface="Arial"/>
              <a:sym typeface="Arial"/>
            </a:endParaRPr>
          </a:p>
        </p:txBody>
      </p:sp>
      <p:sp>
        <p:nvSpPr>
          <p:cNvPr id="550" name="Google Shape;550;g28c175126f4_2_230"/>
          <p:cNvSpPr txBox="1"/>
          <p:nvPr/>
        </p:nvSpPr>
        <p:spPr>
          <a:xfrm>
            <a:off x="4832501" y="5497849"/>
            <a:ext cx="1863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Watch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YouTube </a:t>
            </a:r>
            <a:r>
              <a:rPr lang="en-US" sz="14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b="0" i="0" u="none" strike="noStrike" cap="none">
              <a:solidFill>
                <a:schemeClr val="dk2"/>
              </a:solidFill>
              <a:latin typeface="Arial"/>
              <a:ea typeface="Arial"/>
              <a:cs typeface="Arial"/>
              <a:sym typeface="Arial"/>
            </a:endParaRPr>
          </a:p>
        </p:txBody>
      </p:sp>
      <p:sp>
        <p:nvSpPr>
          <p:cNvPr id="551" name="Google Shape;551;g28c175126f4_2_230"/>
          <p:cNvSpPr/>
          <p:nvPr/>
        </p:nvSpPr>
        <p:spPr>
          <a:xfrm>
            <a:off x="416333" y="6033096"/>
            <a:ext cx="369900" cy="369900"/>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sp>
        <p:nvSpPr>
          <p:cNvPr id="552" name="Google Shape;552;g28c175126f4_2_230"/>
          <p:cNvSpPr txBox="1"/>
          <p:nvPr/>
        </p:nvSpPr>
        <p:spPr>
          <a:xfrm>
            <a:off x="805459" y="6013567"/>
            <a:ext cx="1756800" cy="446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Visit us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b="0" i="0" u="none" strike="noStrike" cap="none">
              <a:solidFill>
                <a:schemeClr val="dk2"/>
              </a:solidFill>
              <a:latin typeface="Arial"/>
              <a:ea typeface="Arial"/>
              <a:cs typeface="Arial"/>
              <a:sym typeface="Arial"/>
            </a:endParaRPr>
          </a:p>
        </p:txBody>
      </p:sp>
      <p:sp>
        <p:nvSpPr>
          <p:cNvPr id="553" name="Google Shape;553;g28c175126f4_2_230">
            <a:hlinkClick r:id="rId9"/>
          </p:cNvPr>
          <p:cNvSpPr/>
          <p:nvPr/>
        </p:nvSpPr>
        <p:spPr>
          <a:xfrm>
            <a:off x="391317" y="6016206"/>
            <a:ext cx="2170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554" name="Google Shape;554;g28c175126f4_2_230" descr="World"/>
          <p:cNvPicPr preferRelativeResize="0"/>
          <p:nvPr/>
        </p:nvPicPr>
        <p:blipFill rotWithShape="1">
          <a:blip r:embed="rId10">
            <a:alphaModFix/>
          </a:blip>
          <a:srcRect/>
          <a:stretch/>
        </p:blipFill>
        <p:spPr>
          <a:xfrm>
            <a:off x="447990" y="6070905"/>
            <a:ext cx="306593" cy="306593"/>
          </a:xfrm>
          <a:prstGeom prst="rect">
            <a:avLst/>
          </a:prstGeom>
          <a:noFill/>
          <a:ln>
            <a:noFill/>
          </a:ln>
        </p:spPr>
      </p:pic>
      <p:sp>
        <p:nvSpPr>
          <p:cNvPr id="555" name="Google Shape;555;g28c175126f4_2_230"/>
          <p:cNvSpPr txBox="1"/>
          <p:nvPr/>
        </p:nvSpPr>
        <p:spPr>
          <a:xfrm>
            <a:off x="3080282" y="6033096"/>
            <a:ext cx="2541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Follow us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Twitter </a:t>
            </a:r>
            <a:r>
              <a:rPr lang="en-US" sz="1400" b="0" i="0" u="sng" strike="noStrike" cap="none">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@BreastCaConnect</a:t>
            </a:r>
            <a:endParaRPr sz="1400" b="0" i="0" u="sng" strike="noStrike" cap="none">
              <a:solidFill>
                <a:schemeClr val="accent1"/>
              </a:solidFill>
              <a:latin typeface="Arial"/>
              <a:ea typeface="Arial"/>
              <a:cs typeface="Arial"/>
              <a:sym typeface="Arial"/>
            </a:endParaRPr>
          </a:p>
        </p:txBody>
      </p:sp>
      <p:sp>
        <p:nvSpPr>
          <p:cNvPr id="556" name="Google Shape;556;g28c175126f4_2_230">
            <a:hlinkClick r:id="rId11"/>
          </p:cNvPr>
          <p:cNvSpPr/>
          <p:nvPr/>
        </p:nvSpPr>
        <p:spPr>
          <a:xfrm>
            <a:off x="2661899" y="6015173"/>
            <a:ext cx="27732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557" name="Google Shape;557;g28c175126f4_2_230" descr="Marker with solid fill"/>
          <p:cNvPicPr preferRelativeResize="0"/>
          <p:nvPr/>
        </p:nvPicPr>
        <p:blipFill rotWithShape="1">
          <a:blip r:embed="rId12">
            <a:alphaModFix/>
          </a:blip>
          <a:srcRect/>
          <a:stretch/>
        </p:blipFill>
        <p:spPr>
          <a:xfrm>
            <a:off x="3389007" y="1949575"/>
            <a:ext cx="313184" cy="313184"/>
          </a:xfrm>
          <a:prstGeom prst="rect">
            <a:avLst/>
          </a:prstGeom>
          <a:noFill/>
          <a:ln>
            <a:noFill/>
          </a:ln>
        </p:spPr>
      </p:pic>
      <p:pic>
        <p:nvPicPr>
          <p:cNvPr id="558" name="Google Shape;558;g28c175126f4_2_230"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559" name="Google Shape;559;g28c175126f4_2_230"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560" name="Google Shape;560;g28c175126f4_2_230"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561" name="Google Shape;561;g28c175126f4_2_230" descr="Marker with solid fill"/>
          <p:cNvPicPr preferRelativeResize="0"/>
          <p:nvPr/>
        </p:nvPicPr>
        <p:blipFill rotWithShape="1">
          <a:blip r:embed="rId12">
            <a:alphaModFix/>
          </a:blip>
          <a:srcRect/>
          <a:stretch/>
        </p:blipFill>
        <p:spPr>
          <a:xfrm>
            <a:off x="6665607" y="1405153"/>
            <a:ext cx="313184" cy="313184"/>
          </a:xfrm>
          <a:prstGeom prst="rect">
            <a:avLst/>
          </a:prstGeom>
          <a:noFill/>
          <a:ln>
            <a:noFill/>
          </a:ln>
        </p:spPr>
      </p:pic>
      <p:pic>
        <p:nvPicPr>
          <p:cNvPr id="562" name="Google Shape;562;g28c175126f4_2_230"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563" name="Google Shape;563;g28c175126f4_2_230" descr="Marker with solid fill"/>
          <p:cNvPicPr preferRelativeResize="0"/>
          <p:nvPr/>
        </p:nvPicPr>
        <p:blipFill rotWithShape="1">
          <a:blip r:embed="rId12">
            <a:alphaModFix/>
          </a:blip>
          <a:srcRect/>
          <a:stretch/>
        </p:blipFill>
        <p:spPr>
          <a:xfrm>
            <a:off x="6535323" y="1877944"/>
            <a:ext cx="313184" cy="313184"/>
          </a:xfrm>
          <a:prstGeom prst="rect">
            <a:avLst/>
          </a:prstGeom>
          <a:noFill/>
          <a:ln>
            <a:noFill/>
          </a:ln>
        </p:spPr>
      </p:pic>
      <p:pic>
        <p:nvPicPr>
          <p:cNvPr id="564" name="Google Shape;564;g28c175126f4_2_230"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565" name="Google Shape;565;g28c175126f4_2_230"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566" name="Google Shape;566;g28c175126f4_2_230"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567" name="Google Shape;567;g28c175126f4_2_230"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568" name="Google Shape;568;g28c175126f4_2_230" descr="Marker with solid fill"/>
          <p:cNvPicPr preferRelativeResize="0"/>
          <p:nvPr/>
        </p:nvPicPr>
        <p:blipFill rotWithShape="1">
          <a:blip r:embed="rId12">
            <a:alphaModFix/>
          </a:blip>
          <a:srcRect/>
          <a:stretch/>
        </p:blipFill>
        <p:spPr>
          <a:xfrm>
            <a:off x="9723932" y="3054707"/>
            <a:ext cx="313184" cy="313184"/>
          </a:xfrm>
          <a:prstGeom prst="rect">
            <a:avLst/>
          </a:prstGeom>
          <a:noFill/>
          <a:ln>
            <a:noFill/>
          </a:ln>
        </p:spPr>
      </p:pic>
      <p:sp>
        <p:nvSpPr>
          <p:cNvPr id="569" name="Google Shape;569;g28c175126f4_2_230"/>
          <p:cNvSpPr txBox="1"/>
          <p:nvPr/>
        </p:nvSpPr>
        <p:spPr>
          <a:xfrm>
            <a:off x="328623" y="4161067"/>
            <a:ext cx="235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p:txBody>
      </p:sp>
      <p:sp>
        <p:nvSpPr>
          <p:cNvPr id="570" name="Google Shape;570;g28c175126f4_2_230"/>
          <p:cNvSpPr txBox="1"/>
          <p:nvPr/>
        </p:nvSpPr>
        <p:spPr>
          <a:xfrm>
            <a:off x="7294063" y="5495567"/>
            <a:ext cx="13884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info@cor2ed.com</a:t>
            </a:r>
            <a:endParaRPr sz="1200" b="0" i="0" u="sng" strike="noStrike" cap="none">
              <a:solidFill>
                <a:schemeClr val="accent1"/>
              </a:solidFill>
              <a:latin typeface="Arial"/>
              <a:ea typeface="Arial"/>
              <a:cs typeface="Arial"/>
              <a:sym typeface="Arial"/>
            </a:endParaRPr>
          </a:p>
        </p:txBody>
      </p:sp>
      <p:pic>
        <p:nvPicPr>
          <p:cNvPr id="571" name="Google Shape;571;g28c175126f4_2_230"/>
          <p:cNvPicPr preferRelativeResize="0"/>
          <p:nvPr/>
        </p:nvPicPr>
        <p:blipFill rotWithShape="1">
          <a:blip r:embed="rId14">
            <a:alphaModFix/>
          </a:blip>
          <a:srcRect/>
          <a:stretch/>
        </p:blipFill>
        <p:spPr>
          <a:xfrm>
            <a:off x="6924509" y="5510214"/>
            <a:ext cx="371377" cy="371377"/>
          </a:xfrm>
          <a:prstGeom prst="rect">
            <a:avLst/>
          </a:prstGeom>
          <a:noFill/>
          <a:ln>
            <a:noFill/>
          </a:ln>
        </p:spPr>
      </p:pic>
      <p:pic>
        <p:nvPicPr>
          <p:cNvPr id="572" name="Google Shape;572;g28c175126f4_2_230"/>
          <p:cNvPicPr preferRelativeResize="0"/>
          <p:nvPr/>
        </p:nvPicPr>
        <p:blipFill rotWithShape="1">
          <a:blip r:embed="rId15">
            <a:alphaModFix/>
          </a:blip>
          <a:srcRect/>
          <a:stretch/>
        </p:blipFill>
        <p:spPr>
          <a:xfrm>
            <a:off x="2722163" y="6035311"/>
            <a:ext cx="373380" cy="373380"/>
          </a:xfrm>
          <a:prstGeom prst="rect">
            <a:avLst/>
          </a:prstGeom>
          <a:noFill/>
          <a:ln>
            <a:noFill/>
          </a:ln>
        </p:spPr>
      </p:pic>
      <p:pic>
        <p:nvPicPr>
          <p:cNvPr id="573" name="Google Shape;573;g28c175126f4_2_230"/>
          <p:cNvPicPr preferRelativeResize="0"/>
          <p:nvPr/>
        </p:nvPicPr>
        <p:blipFill rotWithShape="1">
          <a:blip r:embed="rId16">
            <a:alphaModFix/>
          </a:blip>
          <a:srcRect/>
          <a:stretch/>
        </p:blipFill>
        <p:spPr>
          <a:xfrm>
            <a:off x="4484339" y="5510214"/>
            <a:ext cx="373380" cy="373380"/>
          </a:xfrm>
          <a:prstGeom prst="rect">
            <a:avLst/>
          </a:prstGeom>
          <a:noFill/>
          <a:ln>
            <a:noFill/>
          </a:ln>
        </p:spPr>
      </p:pic>
      <p:pic>
        <p:nvPicPr>
          <p:cNvPr id="574" name="Google Shape;574;g28c175126f4_2_230"/>
          <p:cNvPicPr preferRelativeResize="0"/>
          <p:nvPr/>
        </p:nvPicPr>
        <p:blipFill rotWithShape="1">
          <a:blip r:embed="rId17">
            <a:alphaModFix/>
          </a:blip>
          <a:srcRect/>
          <a:stretch/>
        </p:blipFill>
        <p:spPr>
          <a:xfrm>
            <a:off x="416331" y="5510214"/>
            <a:ext cx="373380" cy="373380"/>
          </a:xfrm>
          <a:prstGeom prst="rect">
            <a:avLst/>
          </a:prstGeom>
          <a:noFill/>
          <a:ln>
            <a:noFill/>
          </a:ln>
        </p:spPr>
      </p:pic>
      <p:pic>
        <p:nvPicPr>
          <p:cNvPr id="575" name="Google Shape;575;g28c175126f4_2_230"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576" name="Google Shape;576;g28c175126f4_2_230"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577" name="Google Shape;577;g28c175126f4_2_230"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578" name="Google Shape;578;g28c175126f4_2_230" descr="Marker with solid fill"/>
          <p:cNvPicPr preferRelativeResize="0"/>
          <p:nvPr/>
        </p:nvPicPr>
        <p:blipFill rotWithShape="1">
          <a:blip r:embed="rId12">
            <a:alphaModFix/>
          </a:blip>
          <a:srcRect/>
          <a:stretch/>
        </p:blipFill>
        <p:spPr>
          <a:xfrm>
            <a:off x="7676647" y="2164583"/>
            <a:ext cx="313184" cy="313184"/>
          </a:xfrm>
          <a:prstGeom prst="rect">
            <a:avLst/>
          </a:prstGeom>
          <a:noFill/>
          <a:ln>
            <a:noFill/>
          </a:ln>
        </p:spPr>
      </p:pic>
      <p:pic>
        <p:nvPicPr>
          <p:cNvPr id="579" name="Google Shape;579;g28c175126f4_2_230" descr="Marker with solid fill"/>
          <p:cNvPicPr preferRelativeResize="0"/>
          <p:nvPr/>
        </p:nvPicPr>
        <p:blipFill rotWithShape="1">
          <a:blip r:embed="rId12">
            <a:alphaModFix/>
          </a:blip>
          <a:srcRect/>
          <a:stretch/>
        </p:blipFill>
        <p:spPr>
          <a:xfrm>
            <a:off x="6961793" y="1306180"/>
            <a:ext cx="313184" cy="313184"/>
          </a:xfrm>
          <a:prstGeom prst="rect">
            <a:avLst/>
          </a:prstGeom>
          <a:noFill/>
          <a:ln>
            <a:noFill/>
          </a:ln>
        </p:spPr>
      </p:pic>
      <p:pic>
        <p:nvPicPr>
          <p:cNvPr id="580" name="Google Shape;580;g28c175126f4_2_230" descr="Marker with solid fill"/>
          <p:cNvPicPr preferRelativeResize="0"/>
          <p:nvPr/>
        </p:nvPicPr>
        <p:blipFill rotWithShape="1">
          <a:blip r:embed="rId12">
            <a:alphaModFix/>
          </a:blip>
          <a:srcRect/>
          <a:stretch/>
        </p:blipFill>
        <p:spPr>
          <a:xfrm>
            <a:off x="7498623" y="1897545"/>
            <a:ext cx="313184" cy="313184"/>
          </a:xfrm>
          <a:prstGeom prst="rect">
            <a:avLst/>
          </a:prstGeom>
          <a:noFill/>
          <a:ln>
            <a:noFill/>
          </a:ln>
        </p:spPr>
      </p:pic>
      <p:pic>
        <p:nvPicPr>
          <p:cNvPr id="581" name="Google Shape;581;g28c175126f4_2_230"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582" name="Google Shape;582;g28c175126f4_2_230" descr="Marker with solid fill"/>
          <p:cNvPicPr preferRelativeResize="0"/>
          <p:nvPr/>
        </p:nvPicPr>
        <p:blipFill rotWithShape="1">
          <a:blip r:embed="rId12">
            <a:alphaModFix/>
          </a:blip>
          <a:srcRect/>
          <a:stretch/>
        </p:blipFill>
        <p:spPr>
          <a:xfrm>
            <a:off x="5289497" y="3912463"/>
            <a:ext cx="313184" cy="313184"/>
          </a:xfrm>
          <a:prstGeom prst="rect">
            <a:avLst/>
          </a:prstGeom>
          <a:noFill/>
          <a:ln>
            <a:noFill/>
          </a:ln>
        </p:spPr>
      </p:pic>
      <p:pic>
        <p:nvPicPr>
          <p:cNvPr id="583" name="Google Shape;583;g28c175126f4_2_230"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584" name="Google Shape;584;g28c175126f4_2_230" descr="Marker with solid fill"/>
          <p:cNvPicPr preferRelativeResize="0"/>
          <p:nvPr/>
        </p:nvPicPr>
        <p:blipFill rotWithShape="1">
          <a:blip r:embed="rId12">
            <a:alphaModFix/>
          </a:blip>
          <a:srcRect/>
          <a:stretch/>
        </p:blipFill>
        <p:spPr>
          <a:xfrm>
            <a:off x="4545031" y="3200363"/>
            <a:ext cx="313184" cy="313184"/>
          </a:xfrm>
          <a:prstGeom prst="rect">
            <a:avLst/>
          </a:prstGeom>
          <a:noFill/>
          <a:ln>
            <a:noFill/>
          </a:ln>
        </p:spPr>
      </p:pic>
      <p:pic>
        <p:nvPicPr>
          <p:cNvPr id="585" name="Google Shape;585;g28c175126f4_2_230" descr="Marker with solid fill"/>
          <p:cNvPicPr preferRelativeResize="0"/>
          <p:nvPr/>
        </p:nvPicPr>
        <p:blipFill rotWithShape="1">
          <a:blip r:embed="rId12">
            <a:alphaModFix/>
          </a:blip>
          <a:srcRect/>
          <a:stretch/>
        </p:blipFill>
        <p:spPr>
          <a:xfrm>
            <a:off x="3687275" y="2439712"/>
            <a:ext cx="313184" cy="313184"/>
          </a:xfrm>
          <a:prstGeom prst="rect">
            <a:avLst/>
          </a:prstGeom>
          <a:noFill/>
          <a:ln>
            <a:noFill/>
          </a:ln>
        </p:spPr>
      </p:pic>
      <p:pic>
        <p:nvPicPr>
          <p:cNvPr id="586" name="Google Shape;586;g28c175126f4_2_230" descr="Marker with solid fill"/>
          <p:cNvPicPr preferRelativeResize="0"/>
          <p:nvPr/>
        </p:nvPicPr>
        <p:blipFill rotWithShape="1">
          <a:blip r:embed="rId12">
            <a:alphaModFix/>
          </a:blip>
          <a:srcRect/>
          <a:stretch/>
        </p:blipFill>
        <p:spPr>
          <a:xfrm>
            <a:off x="4319723" y="2262275"/>
            <a:ext cx="313184" cy="313184"/>
          </a:xfrm>
          <a:prstGeom prst="rect">
            <a:avLst/>
          </a:prstGeom>
          <a:noFill/>
          <a:ln>
            <a:noFill/>
          </a:ln>
        </p:spPr>
      </p:pic>
      <p:pic>
        <p:nvPicPr>
          <p:cNvPr id="587" name="Google Shape;587;g28c175126f4_2_230" descr="Marker with solid fill"/>
          <p:cNvPicPr preferRelativeResize="0"/>
          <p:nvPr/>
        </p:nvPicPr>
        <p:blipFill rotWithShape="1">
          <a:blip r:embed="rId12">
            <a:alphaModFix/>
          </a:blip>
          <a:srcRect/>
          <a:stretch/>
        </p:blipFill>
        <p:spPr>
          <a:xfrm>
            <a:off x="7458163" y="1573864"/>
            <a:ext cx="313184" cy="313184"/>
          </a:xfrm>
          <a:prstGeom prst="rect">
            <a:avLst/>
          </a:prstGeom>
          <a:noFill/>
          <a:ln>
            <a:noFill/>
          </a:ln>
        </p:spPr>
      </p:pic>
      <p:pic>
        <p:nvPicPr>
          <p:cNvPr id="588" name="Google Shape;588;g28c175126f4_2_230" descr="Marker with solid fill"/>
          <p:cNvPicPr preferRelativeResize="0"/>
          <p:nvPr/>
        </p:nvPicPr>
        <p:blipFill rotWithShape="1">
          <a:blip r:embed="rId12">
            <a:alphaModFix/>
          </a:blip>
          <a:srcRect/>
          <a:stretch/>
        </p:blipFill>
        <p:spPr>
          <a:xfrm>
            <a:off x="7328691" y="1598140"/>
            <a:ext cx="313184" cy="313184"/>
          </a:xfrm>
          <a:prstGeom prst="rect">
            <a:avLst/>
          </a:prstGeom>
          <a:noFill/>
          <a:ln>
            <a:noFill/>
          </a:ln>
        </p:spPr>
      </p:pic>
      <p:pic>
        <p:nvPicPr>
          <p:cNvPr id="589" name="Google Shape;589;g28c175126f4_2_230" descr="Marker with solid fill"/>
          <p:cNvPicPr preferRelativeResize="0"/>
          <p:nvPr/>
        </p:nvPicPr>
        <p:blipFill rotWithShape="1">
          <a:blip r:embed="rId12">
            <a:alphaModFix/>
          </a:blip>
          <a:srcRect/>
          <a:stretch/>
        </p:blipFill>
        <p:spPr>
          <a:xfrm>
            <a:off x="7385335" y="1679060"/>
            <a:ext cx="313184" cy="313184"/>
          </a:xfrm>
          <a:prstGeom prst="rect">
            <a:avLst/>
          </a:prstGeom>
          <a:noFill/>
          <a:ln>
            <a:noFill/>
          </a:ln>
        </p:spPr>
      </p:pic>
      <p:pic>
        <p:nvPicPr>
          <p:cNvPr id="590" name="Google Shape;590;g28c175126f4_2_230"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591" name="Google Shape;591;g28c175126f4_2_230"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592" name="Google Shape;592;g28c175126f4_2_230"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593" name="Google Shape;593;g28c175126f4_2_230" descr="Marker with solid fill"/>
          <p:cNvPicPr preferRelativeResize="0"/>
          <p:nvPr/>
        </p:nvPicPr>
        <p:blipFill rotWithShape="1">
          <a:blip r:embed="rId12">
            <a:alphaModFix/>
          </a:blip>
          <a:srcRect/>
          <a:stretch/>
        </p:blipFill>
        <p:spPr>
          <a:xfrm>
            <a:off x="4481563" y="1987144"/>
            <a:ext cx="313184" cy="313184"/>
          </a:xfrm>
          <a:prstGeom prst="rect">
            <a:avLst/>
          </a:prstGeom>
          <a:noFill/>
          <a:ln>
            <a:noFill/>
          </a:ln>
        </p:spPr>
      </p:pic>
      <p:pic>
        <p:nvPicPr>
          <p:cNvPr id="594" name="Google Shape;594;g28c175126f4_2_230" descr="Marker with solid fill"/>
          <p:cNvPicPr preferRelativeResize="0"/>
          <p:nvPr/>
        </p:nvPicPr>
        <p:blipFill rotWithShape="1">
          <a:blip r:embed="rId12">
            <a:alphaModFix/>
          </a:blip>
          <a:srcRect/>
          <a:stretch/>
        </p:blipFill>
        <p:spPr>
          <a:xfrm>
            <a:off x="4376367" y="1946684"/>
            <a:ext cx="313184" cy="313184"/>
          </a:xfrm>
          <a:prstGeom prst="rect">
            <a:avLst/>
          </a:prstGeom>
          <a:noFill/>
          <a:ln>
            <a:noFill/>
          </a:ln>
        </p:spPr>
      </p:pic>
      <p:pic>
        <p:nvPicPr>
          <p:cNvPr id="595" name="Google Shape;595;g28c175126f4_2_230"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596" name="Google Shape;596;g28c175126f4_2_230"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597" name="Google Shape;597;g28c175126f4_2_230"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598" name="Google Shape;598;g28c175126f4_2_230" descr="Marker with solid fill"/>
          <p:cNvPicPr preferRelativeResize="0"/>
          <p:nvPr/>
        </p:nvPicPr>
        <p:blipFill rotWithShape="1">
          <a:blip r:embed="rId12">
            <a:alphaModFix/>
          </a:blip>
          <a:srcRect/>
          <a:stretch/>
        </p:blipFill>
        <p:spPr>
          <a:xfrm>
            <a:off x="3712820" y="1703923"/>
            <a:ext cx="313184" cy="313184"/>
          </a:xfrm>
          <a:prstGeom prst="rect">
            <a:avLst/>
          </a:prstGeom>
          <a:noFill/>
          <a:ln>
            <a:noFill/>
          </a:ln>
        </p:spPr>
      </p:pic>
      <p:pic>
        <p:nvPicPr>
          <p:cNvPr id="599" name="Google Shape;599;g28c175126f4_2_230"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600" name="Google Shape;600;g28c175126f4_2_230"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601" name="Google Shape;601;g28c175126f4_2_230"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602" name="Google Shape;602;g28c175126f4_2_230"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603" name="Google Shape;603;g28c175126f4_2_230">
            <a:hlinkClick r:id="rId18"/>
          </p:cNvPr>
          <p:cNvSpPr/>
          <p:nvPr/>
        </p:nvSpPr>
        <p:spPr>
          <a:xfrm>
            <a:off x="7093478" y="4887049"/>
            <a:ext cx="1863000" cy="4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604" name="Google Shape;604;g28c175126f4_2_230">
            <a:hlinkClick r:id="rId19"/>
          </p:cNvPr>
          <p:cNvSpPr/>
          <p:nvPr/>
        </p:nvSpPr>
        <p:spPr>
          <a:xfrm>
            <a:off x="645547" y="4714395"/>
            <a:ext cx="3853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sp>
        <p:nvSpPr>
          <p:cNvPr id="605" name="Google Shape;605;g28c175126f4_2_230">
            <a:hlinkClick r:id="rId8"/>
          </p:cNvPr>
          <p:cNvSpPr/>
          <p:nvPr/>
        </p:nvSpPr>
        <p:spPr>
          <a:xfrm>
            <a:off x="4424078" y="5480238"/>
            <a:ext cx="22713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dk1"/>
              </a:solidFill>
              <a:latin typeface="Arial"/>
              <a:ea typeface="Arial"/>
              <a:cs typeface="Arial"/>
              <a:sym typeface="Arial"/>
            </a:endParaRPr>
          </a:p>
        </p:txBody>
      </p:sp>
      <p:pic>
        <p:nvPicPr>
          <p:cNvPr id="606" name="Google Shape;606;g28c175126f4_2_230" descr="Text&#10;&#10;Description automatically generated with medium confidence">
            <a:hlinkClick r:id="rId20"/>
          </p:cNvPr>
          <p:cNvPicPr preferRelativeResize="0"/>
          <p:nvPr/>
        </p:nvPicPr>
        <p:blipFill rotWithShape="1">
          <a:blip r:embed="rId21">
            <a:alphaModFix/>
          </a:blip>
          <a:srcRect/>
          <a:stretch/>
        </p:blipFill>
        <p:spPr>
          <a:xfrm>
            <a:off x="300855" y="4509469"/>
            <a:ext cx="1946954" cy="850571"/>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5">
          <p15:clr>
            <a:srgbClr val="FBAE40"/>
          </p15:clr>
        </p15:guide>
        <p15:guide id="2" orient="horz" pos="548">
          <p15:clr>
            <a:srgbClr val="FBAE40"/>
          </p15:clr>
        </p15:guide>
        <p15:guide id="3" pos="14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_Disposition personnalisée">
  <p:cSld name="1_Disposition personnalisée">
    <p:spTree>
      <p:nvGrpSpPr>
        <p:cNvPr id="1" name="Shape 607"/>
        <p:cNvGrpSpPr/>
        <p:nvPr/>
      </p:nvGrpSpPr>
      <p:grpSpPr>
        <a:xfrm>
          <a:off x="0" y="0"/>
          <a:ext cx="0" cy="0"/>
          <a:chOff x="0" y="0"/>
          <a:chExt cx="0" cy="0"/>
        </a:xfrm>
      </p:grpSpPr>
      <p:sp>
        <p:nvSpPr>
          <p:cNvPr id="608" name="Google Shape;608;g28c175126f4_2_195"/>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9" name="Google Shape;609;g28c175126f4_2_195"/>
          <p:cNvPicPr preferRelativeResize="0"/>
          <p:nvPr/>
        </p:nvPicPr>
        <p:blipFill rotWithShape="1">
          <a:blip r:embed="rId2">
            <a:alphaModFix/>
          </a:blip>
          <a:srcRect/>
          <a:stretch/>
        </p:blipFill>
        <p:spPr>
          <a:xfrm>
            <a:off x="3574662" y="2758364"/>
            <a:ext cx="5042680" cy="1341274"/>
          </a:xfrm>
          <a:prstGeom prst="rect">
            <a:avLst/>
          </a:prstGeom>
          <a:noFill/>
          <a:ln>
            <a:noFill/>
          </a:ln>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2_Disposition personnalisée">
  <p:cSld name="2_Disposition personnalisée">
    <p:bg>
      <p:bgPr>
        <a:solidFill>
          <a:srgbClr val="5D8298"/>
        </a:solidFill>
        <a:effectLst/>
      </p:bgPr>
    </p:bg>
    <p:spTree>
      <p:nvGrpSpPr>
        <p:cNvPr id="1" name="Shape 610"/>
        <p:cNvGrpSpPr/>
        <p:nvPr/>
      </p:nvGrpSpPr>
      <p:grpSpPr>
        <a:xfrm>
          <a:off x="0" y="0"/>
          <a:ext cx="0" cy="0"/>
          <a:chOff x="0" y="0"/>
          <a:chExt cx="0" cy="0"/>
        </a:xfrm>
      </p:grpSpPr>
      <p:sp>
        <p:nvSpPr>
          <p:cNvPr id="611" name="Google Shape;611;g28c175126f4_2_198"/>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2" name="Google Shape;612;g28c175126f4_2_198"/>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28"/>
        <p:cNvGrpSpPr/>
        <p:nvPr/>
      </p:nvGrpSpPr>
      <p:grpSpPr>
        <a:xfrm>
          <a:off x="0" y="0"/>
          <a:ext cx="0" cy="0"/>
          <a:chOff x="0" y="0"/>
          <a:chExt cx="0" cy="0"/>
        </a:xfrm>
      </p:grpSpPr>
      <p:sp>
        <p:nvSpPr>
          <p:cNvPr id="29" name="Google Shape;29;g28c17512033_0_760"/>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g28c17512033_0_76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28c17512033_0_76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2" name="Google Shape;32;g28c17512033_0_760"/>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 name="Google Shape;33;g28c17512033_0_760"/>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re et contenu">
  <p:cSld name="1_Titre et contenu">
    <p:spTree>
      <p:nvGrpSpPr>
        <p:cNvPr id="1" name="Shape 613"/>
        <p:cNvGrpSpPr/>
        <p:nvPr/>
      </p:nvGrpSpPr>
      <p:grpSpPr>
        <a:xfrm>
          <a:off x="0" y="0"/>
          <a:ext cx="0" cy="0"/>
          <a:chOff x="0" y="0"/>
          <a:chExt cx="0" cy="0"/>
        </a:xfrm>
      </p:grpSpPr>
      <p:sp>
        <p:nvSpPr>
          <p:cNvPr id="614" name="Google Shape;614;g28c175126f4_2_201"/>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5" name="Google Shape;615;g28c175126f4_2_201"/>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23850" algn="l">
              <a:lnSpc>
                <a:spcPct val="100000"/>
              </a:lnSpc>
              <a:spcBef>
                <a:spcPts val="1200"/>
              </a:spcBef>
              <a:spcAft>
                <a:spcPts val="0"/>
              </a:spcAft>
              <a:buSzPts val="1500"/>
              <a:buChar char="•"/>
              <a:defRPr>
                <a:latin typeface="Arial"/>
                <a:ea typeface="Arial"/>
                <a:cs typeface="Arial"/>
                <a:sym typeface="Arial"/>
              </a:defRPr>
            </a:lvl1pPr>
            <a:lvl2pPr marL="914400" lvl="1" indent="-317500" algn="l">
              <a:lnSpc>
                <a:spcPct val="100000"/>
              </a:lnSpc>
              <a:spcBef>
                <a:spcPts val="400"/>
              </a:spcBef>
              <a:spcAft>
                <a:spcPts val="0"/>
              </a:spcAft>
              <a:buSzPts val="1400"/>
              <a:buChar char="–"/>
              <a:defRPr>
                <a:latin typeface="Arial"/>
                <a:ea typeface="Arial"/>
                <a:cs typeface="Arial"/>
                <a:sym typeface="Arial"/>
              </a:defRPr>
            </a:lvl2pPr>
            <a:lvl3pPr marL="1371600" lvl="2" indent="-304800" algn="l">
              <a:lnSpc>
                <a:spcPct val="100000"/>
              </a:lnSpc>
              <a:spcBef>
                <a:spcPts val="400"/>
              </a:spcBef>
              <a:spcAft>
                <a:spcPts val="0"/>
              </a:spcAft>
              <a:buSzPts val="1200"/>
              <a:buChar char="•"/>
              <a:defRPr>
                <a:latin typeface="Arial"/>
                <a:ea typeface="Arial"/>
                <a:cs typeface="Arial"/>
                <a:sym typeface="Arial"/>
              </a:defRPr>
            </a:lvl3pPr>
            <a:lvl4pPr marL="1828800" lvl="3" indent="-304800" algn="l">
              <a:lnSpc>
                <a:spcPct val="100000"/>
              </a:lnSpc>
              <a:spcBef>
                <a:spcPts val="400"/>
              </a:spcBef>
              <a:spcAft>
                <a:spcPts val="0"/>
              </a:spcAft>
              <a:buSzPts val="1200"/>
              <a:buChar char="•"/>
              <a:defRPr>
                <a:latin typeface="Arial"/>
                <a:ea typeface="Arial"/>
                <a:cs typeface="Arial"/>
                <a:sym typeface="Arial"/>
              </a:defRPr>
            </a:lvl4pPr>
            <a:lvl5pPr marL="2286000" lvl="4" indent="-304800" algn="l">
              <a:lnSpc>
                <a:spcPct val="100000"/>
              </a:lnSpc>
              <a:spcBef>
                <a:spcPts val="400"/>
              </a:spcBef>
              <a:spcAft>
                <a:spcPts val="0"/>
              </a:spcAft>
              <a:buSzPts val="1200"/>
              <a:buChar char="•"/>
              <a:defRPr>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16" name="Google Shape;616;g28c175126f4_2_201"/>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17" name="Google Shape;617;g28c175126f4_2_201"/>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18"/>
        <p:cNvGrpSpPr/>
        <p:nvPr/>
      </p:nvGrpSpPr>
      <p:grpSpPr>
        <a:xfrm>
          <a:off x="0" y="0"/>
          <a:ext cx="0" cy="0"/>
          <a:chOff x="0" y="0"/>
          <a:chExt cx="0" cy="0"/>
        </a:xfrm>
      </p:grpSpPr>
      <p:sp>
        <p:nvSpPr>
          <p:cNvPr id="619" name="Google Shape;619;g28c175126f4_2_206"/>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23850" algn="l">
              <a:lnSpc>
                <a:spcPct val="100000"/>
              </a:lnSpc>
              <a:spcBef>
                <a:spcPts val="1200"/>
              </a:spcBef>
              <a:spcAft>
                <a:spcPts val="0"/>
              </a:spcAft>
              <a:buClr>
                <a:schemeClr val="accent1"/>
              </a:buClr>
              <a:buSzPts val="1500"/>
              <a:buChar char="•"/>
              <a:defRPr>
                <a:latin typeface="Arial"/>
                <a:ea typeface="Arial"/>
                <a:cs typeface="Arial"/>
                <a:sym typeface="Arial"/>
              </a:defRPr>
            </a:lvl1pPr>
            <a:lvl2pPr marL="914400" lvl="1" indent="-317500" algn="l">
              <a:lnSpc>
                <a:spcPct val="100000"/>
              </a:lnSpc>
              <a:spcBef>
                <a:spcPts val="400"/>
              </a:spcBef>
              <a:spcAft>
                <a:spcPts val="0"/>
              </a:spcAft>
              <a:buSzPts val="1400"/>
              <a:buChar char="–"/>
              <a:defRPr>
                <a:latin typeface="Arial"/>
                <a:ea typeface="Arial"/>
                <a:cs typeface="Arial"/>
                <a:sym typeface="Arial"/>
              </a:defRPr>
            </a:lvl2pPr>
            <a:lvl3pPr marL="1371600" lvl="2" indent="-304800" algn="l">
              <a:lnSpc>
                <a:spcPct val="100000"/>
              </a:lnSpc>
              <a:spcBef>
                <a:spcPts val="400"/>
              </a:spcBef>
              <a:spcAft>
                <a:spcPts val="0"/>
              </a:spcAft>
              <a:buSzPts val="1200"/>
              <a:buChar char="•"/>
              <a:defRPr>
                <a:latin typeface="Arial"/>
                <a:ea typeface="Arial"/>
                <a:cs typeface="Arial"/>
                <a:sym typeface="Arial"/>
              </a:defRPr>
            </a:lvl3pPr>
            <a:lvl4pPr marL="1828800" lvl="3" indent="-304800" algn="l">
              <a:lnSpc>
                <a:spcPct val="100000"/>
              </a:lnSpc>
              <a:spcBef>
                <a:spcPts val="400"/>
              </a:spcBef>
              <a:spcAft>
                <a:spcPts val="0"/>
              </a:spcAft>
              <a:buSzPts val="1200"/>
              <a:buChar char="•"/>
              <a:defRPr>
                <a:latin typeface="Arial"/>
                <a:ea typeface="Arial"/>
                <a:cs typeface="Arial"/>
                <a:sym typeface="Arial"/>
              </a:defRPr>
            </a:lvl4pPr>
            <a:lvl5pPr marL="2286000" lvl="4" indent="-304800" algn="l">
              <a:lnSpc>
                <a:spcPct val="100000"/>
              </a:lnSpc>
              <a:spcBef>
                <a:spcPts val="400"/>
              </a:spcBef>
              <a:spcAft>
                <a:spcPts val="0"/>
              </a:spcAft>
              <a:buSzPts val="1200"/>
              <a:buChar char="•"/>
              <a:defRPr>
                <a:latin typeface="Arial"/>
                <a:ea typeface="Arial"/>
                <a:cs typeface="Arial"/>
                <a:sym typeface="Arial"/>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
        <p:nvSpPr>
          <p:cNvPr id="620" name="Google Shape;620;g28c175126f4_2_206"/>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100"/>
              <a:buFont typeface="Arial"/>
              <a:buNone/>
              <a:defRPr>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1" name="Google Shape;621;g28c175126f4_2_206"/>
          <p:cNvSpPr txBox="1">
            <a:spLocks noGrp="1"/>
          </p:cNvSpPr>
          <p:nvPr>
            <p:ph type="sldNum" idx="12"/>
          </p:nvPr>
        </p:nvSpPr>
        <p:spPr>
          <a:xfrm>
            <a:off x="10800523" y="6428359"/>
            <a:ext cx="7821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2" name="Google Shape;622;g28c175126f4_2_206"/>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623"/>
        <p:cNvGrpSpPr/>
        <p:nvPr/>
      </p:nvGrpSpPr>
      <p:grpSpPr>
        <a:xfrm>
          <a:off x="0" y="0"/>
          <a:ext cx="0" cy="0"/>
          <a:chOff x="0" y="0"/>
          <a:chExt cx="0" cy="0"/>
        </a:xfrm>
      </p:grpSpPr>
      <p:sp>
        <p:nvSpPr>
          <p:cNvPr id="624" name="Google Shape;624;g28c175126f4_2_211"/>
          <p:cNvSpPr txBox="1">
            <a:spLocks noGrp="1"/>
          </p:cNvSpPr>
          <p:nvPr>
            <p:ph type="body" idx="1"/>
          </p:nvPr>
        </p:nvSpPr>
        <p:spPr>
          <a:xfrm>
            <a:off x="609600" y="1214362"/>
            <a:ext cx="10972800" cy="7026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i="0" cap="none">
                <a:solidFill>
                  <a:srgbClr val="C7573C"/>
                </a:solidFill>
                <a:latin typeface="Arial"/>
                <a:ea typeface="Arial"/>
                <a:cs typeface="Arial"/>
                <a:sym typeface="Aria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400"/>
              </a:spcBef>
              <a:spcAft>
                <a:spcPts val="0"/>
              </a:spcAft>
              <a:buSzPts val="1800"/>
              <a:buNone/>
              <a:defRPr sz="1800" b="1"/>
            </a:lvl3pPr>
            <a:lvl4pPr marL="1828800" lvl="3" indent="-228600" algn="l">
              <a:lnSpc>
                <a:spcPct val="100000"/>
              </a:lnSpc>
              <a:spcBef>
                <a:spcPts val="400"/>
              </a:spcBef>
              <a:spcAft>
                <a:spcPts val="0"/>
              </a:spcAft>
              <a:buSzPts val="1600"/>
              <a:buNone/>
              <a:defRPr sz="1600" b="1"/>
            </a:lvl4pPr>
            <a:lvl5pPr marL="2286000" lvl="4" indent="-228600" algn="l">
              <a:lnSpc>
                <a:spcPct val="100000"/>
              </a:lnSpc>
              <a:spcBef>
                <a:spcPts val="4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25" name="Google Shape;625;g28c175126f4_2_211"/>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6" name="Google Shape;626;g28c175126f4_2_211"/>
          <p:cNvSpPr txBox="1">
            <a:spLocks noGrp="1"/>
          </p:cNvSpPr>
          <p:nvPr>
            <p:ph type="body" idx="2"/>
          </p:nvPr>
        </p:nvSpPr>
        <p:spPr>
          <a:xfrm>
            <a:off x="619200" y="1987200"/>
            <a:ext cx="10963200" cy="396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7" name="Google Shape;627;g28c175126f4_2_211"/>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8" name="Google Shape;628;g28c175126f4_2_211"/>
          <p:cNvSpPr txBox="1"/>
          <p:nvPr/>
        </p:nvSpPr>
        <p:spPr>
          <a:xfrm>
            <a:off x="10800524" y="6428360"/>
            <a:ext cx="781800" cy="365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5D8298"/>
                </a:solidFill>
                <a:latin typeface="Arial"/>
                <a:ea typeface="Arial"/>
                <a:cs typeface="Arial"/>
                <a:sym typeface="Arial"/>
              </a:rPr>
              <a:t>‹#›</a:t>
            </a:fld>
            <a:endParaRPr sz="1100" b="0" i="0" u="none" strike="noStrike" cap="none">
              <a:solidFill>
                <a:srgbClr val="5D8298"/>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9"/>
        <p:cNvGrpSpPr/>
        <p:nvPr/>
      </p:nvGrpSpPr>
      <p:grpSpPr>
        <a:xfrm>
          <a:off x="0" y="0"/>
          <a:ext cx="0" cy="0"/>
          <a:chOff x="0" y="0"/>
          <a:chExt cx="0" cy="0"/>
        </a:xfrm>
      </p:grpSpPr>
      <p:sp>
        <p:nvSpPr>
          <p:cNvPr id="630" name="Google Shape;630;g28c175126f4_2_217"/>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1" name="Google Shape;631;g28c175126f4_2_217"/>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2" name="Google Shape;632;g28c175126f4_2_217"/>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3" name="Google Shape;633;g28c175126f4_2_217"/>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7_Disposition personnalisée">
    <p:bg>
      <p:bgPr>
        <a:solidFill>
          <a:srgbClr val="5D8298"/>
        </a:solidFill>
        <a:effectLst/>
      </p:bgPr>
    </p:bg>
    <p:spTree>
      <p:nvGrpSpPr>
        <p:cNvPr id="1" name="Shape 634"/>
        <p:cNvGrpSpPr/>
        <p:nvPr/>
      </p:nvGrpSpPr>
      <p:grpSpPr>
        <a:xfrm>
          <a:off x="0" y="0"/>
          <a:ext cx="0" cy="0"/>
          <a:chOff x="0" y="0"/>
          <a:chExt cx="0" cy="0"/>
        </a:xfrm>
      </p:grpSpPr>
      <p:sp>
        <p:nvSpPr>
          <p:cNvPr id="635" name="Google Shape;635;g28c175126f4_2_222"/>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6" name="Google Shape;636;g28c175126f4_2_222"/>
          <p:cNvSpPr txBox="1">
            <a:spLocks noGrp="1"/>
          </p:cNvSpPr>
          <p:nvPr>
            <p:ph type="title"/>
          </p:nvPr>
        </p:nvSpPr>
        <p:spPr>
          <a:xfrm>
            <a:off x="609600" y="274637"/>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3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7" name="Google Shape;637;g28c175126f4_2_222"/>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24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Char char="–"/>
              <a:defRPr/>
            </a:lvl2pPr>
            <a:lvl3pPr lvl="2" algn="l">
              <a:lnSpc>
                <a:spcPct val="100000"/>
              </a:lnSpc>
              <a:spcBef>
                <a:spcPts val="400"/>
              </a:spcBef>
              <a:spcAft>
                <a:spcPts val="0"/>
              </a:spcAft>
              <a:buSzPts val="1400"/>
              <a:buChar char="•"/>
              <a:defRPr/>
            </a:lvl3pPr>
            <a:lvl4pPr lvl="3" algn="l">
              <a:lnSpc>
                <a:spcPct val="100000"/>
              </a:lnSpc>
              <a:spcBef>
                <a:spcPts val="400"/>
              </a:spcBef>
              <a:spcAft>
                <a:spcPts val="0"/>
              </a:spcAft>
              <a:buSzPts val="1400"/>
              <a:buChar char="•"/>
              <a:defRPr/>
            </a:lvl4pPr>
            <a:lvl5pPr lvl="4" algn="l">
              <a:lnSpc>
                <a:spcPct val="100000"/>
              </a:lnSpc>
              <a:spcBef>
                <a:spcPts val="400"/>
              </a:spcBef>
              <a:spcAft>
                <a:spcPts val="0"/>
              </a:spcAft>
              <a:buSzPts val="1400"/>
              <a:buChar char="•"/>
              <a:defRPr/>
            </a:lvl5pPr>
            <a:lvl6pPr lvl="5" algn="l">
              <a:lnSpc>
                <a:spcPct val="100000"/>
              </a:lnSpc>
              <a:spcBef>
                <a:spcPts val="400"/>
              </a:spcBef>
              <a:spcAft>
                <a:spcPts val="0"/>
              </a:spcAft>
              <a:buClr>
                <a:schemeClr val="dk1"/>
              </a:buClr>
              <a:buSzPts val="1400"/>
              <a:buChar char="•"/>
              <a:defRPr/>
            </a:lvl6pPr>
            <a:lvl7pPr lvl="6" algn="l">
              <a:lnSpc>
                <a:spcPct val="100000"/>
              </a:lnSpc>
              <a:spcBef>
                <a:spcPts val="400"/>
              </a:spcBef>
              <a:spcAft>
                <a:spcPts val="0"/>
              </a:spcAft>
              <a:buClr>
                <a:schemeClr val="dk1"/>
              </a:buClr>
              <a:buSzPts val="1400"/>
              <a:buChar char="•"/>
              <a:defRPr/>
            </a:lvl7pPr>
            <a:lvl8pPr lvl="7" algn="l">
              <a:lnSpc>
                <a:spcPct val="100000"/>
              </a:lnSpc>
              <a:spcBef>
                <a:spcPts val="400"/>
              </a:spcBef>
              <a:spcAft>
                <a:spcPts val="0"/>
              </a:spcAft>
              <a:buClr>
                <a:schemeClr val="dk1"/>
              </a:buClr>
              <a:buSzPts val="1400"/>
              <a:buChar char="•"/>
              <a:defRPr/>
            </a:lvl8pPr>
            <a:lvl9pPr lvl="8" algn="l">
              <a:lnSpc>
                <a:spcPct val="100000"/>
              </a:lnSpc>
              <a:spcBef>
                <a:spcPts val="400"/>
              </a:spcBef>
              <a:spcAft>
                <a:spcPts val="0"/>
              </a:spcAft>
              <a:buClr>
                <a:schemeClr val="dk1"/>
              </a:buClr>
              <a:buSzPts val="1400"/>
              <a:buChar char="•"/>
              <a:defRPr/>
            </a:lvl9pPr>
          </a:lstStyle>
          <a:p>
            <a:endParaRPr/>
          </a:p>
        </p:txBody>
      </p:sp>
      <p:sp>
        <p:nvSpPr>
          <p:cNvPr id="638" name="Google Shape;638;g28c175126f4_2_222"/>
          <p:cNvSpPr txBox="1">
            <a:spLocks noGrp="1"/>
          </p:cNvSpPr>
          <p:nvPr>
            <p:ph type="body" idx="2"/>
          </p:nvPr>
        </p:nvSpPr>
        <p:spPr>
          <a:xfrm>
            <a:off x="620183" y="6356351"/>
            <a:ext cx="101805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267"/>
              </a:spcBef>
              <a:spcAft>
                <a:spcPts val="0"/>
              </a:spcAft>
              <a:buSzPts val="9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9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9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9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900"/>
              <a:buNone/>
              <a:defRPr sz="1200">
                <a:latin typeface="PT Sans Narrow"/>
                <a:ea typeface="PT Sans Narrow"/>
                <a:cs typeface="PT Sans Narrow"/>
                <a:sym typeface="PT Sans Narrow"/>
              </a:defRPr>
            </a:lvl5pPr>
            <a:lvl6pPr marL="2743200" lvl="5" indent="-317500" algn="l">
              <a:lnSpc>
                <a:spcPct val="100000"/>
              </a:lnSpc>
              <a:spcBef>
                <a:spcPts val="400"/>
              </a:spcBef>
              <a:spcAft>
                <a:spcPts val="0"/>
              </a:spcAft>
              <a:buClr>
                <a:schemeClr val="dk1"/>
              </a:buClr>
              <a:buSzPts val="1400"/>
              <a:buChar char="•"/>
              <a:defRPr/>
            </a:lvl6pPr>
            <a:lvl7pPr marL="3200400" lvl="6" indent="-317500" algn="l">
              <a:lnSpc>
                <a:spcPct val="100000"/>
              </a:lnSpc>
              <a:spcBef>
                <a:spcPts val="400"/>
              </a:spcBef>
              <a:spcAft>
                <a:spcPts val="0"/>
              </a:spcAft>
              <a:buClr>
                <a:schemeClr val="dk1"/>
              </a:buClr>
              <a:buSzPts val="1400"/>
              <a:buChar char="•"/>
              <a:defRPr/>
            </a:lvl7pPr>
            <a:lvl8pPr marL="3657600" lvl="7" indent="-317500" algn="l">
              <a:lnSpc>
                <a:spcPct val="100000"/>
              </a:lnSpc>
              <a:spcBef>
                <a:spcPts val="400"/>
              </a:spcBef>
              <a:spcAft>
                <a:spcPts val="0"/>
              </a:spcAft>
              <a:buClr>
                <a:schemeClr val="dk1"/>
              </a:buClr>
              <a:buSzPts val="1400"/>
              <a:buChar char="•"/>
              <a:defRPr/>
            </a:lvl8pPr>
            <a:lvl9pPr marL="4114800" lvl="8" indent="-317500" algn="l">
              <a:lnSpc>
                <a:spcPct val="100000"/>
              </a:lnSpc>
              <a:spcBef>
                <a:spcPts val="400"/>
              </a:spcBef>
              <a:spcAft>
                <a:spcPts val="0"/>
              </a:spcAft>
              <a:buClr>
                <a:schemeClr val="dk1"/>
              </a:buClr>
              <a:buSzPts val="1400"/>
              <a:buChar char="•"/>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7_Disposition personnalisée">
  <p:cSld name="7_Disposition personnalisée 2">
    <p:bg>
      <p:bgPr>
        <a:solidFill>
          <a:schemeClr val="accent1"/>
        </a:solidFill>
        <a:effectLst/>
      </p:bgPr>
    </p:bg>
    <p:spTree>
      <p:nvGrpSpPr>
        <p:cNvPr id="1" name="Shape 639"/>
        <p:cNvGrpSpPr/>
        <p:nvPr/>
      </p:nvGrpSpPr>
      <p:grpSpPr>
        <a:xfrm>
          <a:off x="0" y="0"/>
          <a:ext cx="0" cy="0"/>
          <a:chOff x="0" y="0"/>
          <a:chExt cx="0" cy="0"/>
        </a:xfrm>
      </p:grpSpPr>
      <p:sp>
        <p:nvSpPr>
          <p:cNvPr id="640" name="Google Shape;640;g28c175126f4_2_227"/>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1" name="Google Shape;641;g28c175126f4_2_227"/>
          <p:cNvSpPr txBox="1"/>
          <p:nvPr/>
        </p:nvSpPr>
        <p:spPr>
          <a:xfrm>
            <a:off x="10800524" y="6428360"/>
            <a:ext cx="781800" cy="365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a:t>
            </a:fld>
            <a:endParaRPr sz="1100" b="0" i="0" u="none" strike="noStrike" cap="none">
              <a:solidFill>
                <a:schemeClr val="lt1"/>
              </a:solidFill>
              <a:latin typeface="Arial"/>
              <a:ea typeface="Arial"/>
              <a:cs typeface="Arial"/>
              <a:sym typeface="Aria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642"/>
        <p:cNvGrpSpPr/>
        <p:nvPr/>
      </p:nvGrpSpPr>
      <p:grpSpPr>
        <a:xfrm>
          <a:off x="0" y="0"/>
          <a:ext cx="0" cy="0"/>
          <a:chOff x="0" y="0"/>
          <a:chExt cx="0" cy="0"/>
        </a:xfrm>
      </p:grpSpPr>
      <p:sp>
        <p:nvSpPr>
          <p:cNvPr id="643" name="Google Shape;643;g28c175126f4_2_309"/>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g28c175126f4_2_309"/>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5" name="Google Shape;645;g28c175126f4_2_309"/>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646"/>
        <p:cNvGrpSpPr/>
        <p:nvPr/>
      </p:nvGrpSpPr>
      <p:grpSpPr>
        <a:xfrm>
          <a:off x="0" y="0"/>
          <a:ext cx="0" cy="0"/>
          <a:chOff x="0" y="0"/>
          <a:chExt cx="0" cy="0"/>
        </a:xfrm>
      </p:grpSpPr>
      <p:sp>
        <p:nvSpPr>
          <p:cNvPr id="647" name="Google Shape;647;g28c175126f4_2_313"/>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48" name="Google Shape;648;g28c175126f4_2_313"/>
          <p:cNvSpPr txBox="1">
            <a:spLocks noGrp="1"/>
          </p:cNvSpPr>
          <p:nvPr>
            <p:ph type="title"/>
          </p:nvPr>
        </p:nvSpPr>
        <p:spPr>
          <a:xfrm>
            <a:off x="609600" y="274637"/>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g28c175126f4_2_313"/>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32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800"/>
              <a:buChar char="–"/>
              <a:defRPr/>
            </a:lvl2pPr>
            <a:lvl3pPr lvl="2" algn="l">
              <a:lnSpc>
                <a:spcPct val="100000"/>
              </a:lnSpc>
              <a:spcBef>
                <a:spcPts val="400"/>
              </a:spcBef>
              <a:spcAft>
                <a:spcPts val="0"/>
              </a:spcAft>
              <a:buSzPts val="1800"/>
              <a:buChar char="•"/>
              <a:defRPr/>
            </a:lvl3pPr>
            <a:lvl4pPr lvl="3" algn="l">
              <a:lnSpc>
                <a:spcPct val="100000"/>
              </a:lnSpc>
              <a:spcBef>
                <a:spcPts val="400"/>
              </a:spcBef>
              <a:spcAft>
                <a:spcPts val="0"/>
              </a:spcAft>
              <a:buSzPts val="1800"/>
              <a:buChar char="•"/>
              <a:defRPr/>
            </a:lvl4pPr>
            <a:lvl5pPr lvl="4" algn="l">
              <a:lnSpc>
                <a:spcPct val="100000"/>
              </a:lnSpc>
              <a:spcBef>
                <a:spcPts val="4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650" name="Google Shape;650;g28c175126f4_2_313"/>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4_Disposition personnalisée">
  <p:cSld name="4_Disposition personnalisée">
    <p:spTree>
      <p:nvGrpSpPr>
        <p:cNvPr id="1" name="Shape 651"/>
        <p:cNvGrpSpPr/>
        <p:nvPr/>
      </p:nvGrpSpPr>
      <p:grpSpPr>
        <a:xfrm>
          <a:off x="0" y="0"/>
          <a:ext cx="0" cy="0"/>
          <a:chOff x="0" y="0"/>
          <a:chExt cx="0" cy="0"/>
        </a:xfrm>
      </p:grpSpPr>
      <p:sp>
        <p:nvSpPr>
          <p:cNvPr id="652" name="Google Shape;652;g28c175126f4_2_318"/>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3" name="Google Shape;653;g28c175126f4_2_318"/>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54" name="Google Shape;654;g28c175126f4_2_318"/>
          <p:cNvSpPr txBox="1">
            <a:spLocks noGrp="1"/>
          </p:cNvSpPr>
          <p:nvPr>
            <p:ph type="title"/>
          </p:nvPr>
        </p:nvSpPr>
        <p:spPr>
          <a:xfrm>
            <a:off x="431373" y="1052832"/>
            <a:ext cx="11247000" cy="648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5D8298"/>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5" name="Google Shape;655;g28c175126f4_2_318"/>
          <p:cNvSpPr txBox="1">
            <a:spLocks noGrp="1"/>
          </p:cNvSpPr>
          <p:nvPr>
            <p:ph type="body" idx="1"/>
          </p:nvPr>
        </p:nvSpPr>
        <p:spPr>
          <a:xfrm>
            <a:off x="1968500" y="2580900"/>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6" name="Google Shape;656;g28c175126f4_2_318"/>
          <p:cNvSpPr txBox="1">
            <a:spLocks noGrp="1"/>
          </p:cNvSpPr>
          <p:nvPr>
            <p:ph type="body" idx="2"/>
          </p:nvPr>
        </p:nvSpPr>
        <p:spPr>
          <a:xfrm>
            <a:off x="1967543" y="3877044"/>
            <a:ext cx="8256000" cy="416100"/>
          </a:xfrm>
          <a:prstGeom prst="rect">
            <a:avLst/>
          </a:prstGeom>
          <a:noFill/>
          <a:ln>
            <a:noFill/>
          </a:ln>
        </p:spPr>
        <p:txBody>
          <a:bodyPr spcFirstLastPara="1" wrap="square" lIns="0" tIns="0" rIns="0" bIns="0" anchor="t" anchorCtr="0">
            <a:normAutofit/>
          </a:bodyPr>
          <a:lstStyle>
            <a:lvl1pPr marL="457200" lvl="0" indent="-228600" algn="ctr">
              <a:lnSpc>
                <a:spcPct val="100000"/>
              </a:lnSpc>
              <a:spcBef>
                <a:spcPts val="1200"/>
              </a:spcBef>
              <a:spcAft>
                <a:spcPts val="0"/>
              </a:spcAft>
              <a:buSzPts val="2400"/>
              <a:buNone/>
              <a:defRPr sz="24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7" name="Google Shape;657;g28c175126f4_2_318"/>
          <p:cNvSpPr txBox="1">
            <a:spLocks noGrp="1"/>
          </p:cNvSpPr>
          <p:nvPr>
            <p:ph type="body" idx="3"/>
          </p:nvPr>
        </p:nvSpPr>
        <p:spPr>
          <a:xfrm>
            <a:off x="1967543" y="5125193"/>
            <a:ext cx="8256000" cy="5361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1200"/>
              </a:spcBef>
              <a:spcAft>
                <a:spcPts val="0"/>
              </a:spcAft>
              <a:buSzPts val="3200"/>
              <a:buNone/>
              <a:defRPr sz="3200" b="1" cap="none">
                <a:latin typeface="Arial"/>
                <a:ea typeface="Arial"/>
                <a:cs typeface="Arial"/>
                <a:sym typeface="Arial"/>
              </a:defRPr>
            </a:lvl1pPr>
            <a:lvl2pPr marL="914400" lvl="1" indent="-228600" algn="l">
              <a:lnSpc>
                <a:spcPct val="100000"/>
              </a:lnSpc>
              <a:spcBef>
                <a:spcPts val="400"/>
              </a:spcBef>
              <a:spcAft>
                <a:spcPts val="0"/>
              </a:spcAft>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8" name="Google Shape;658;g28c175126f4_2_318"/>
          <p:cNvSpPr txBox="1">
            <a:spLocks noGrp="1"/>
          </p:cNvSpPr>
          <p:nvPr>
            <p:ph type="body" idx="4"/>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659"/>
        <p:cNvGrpSpPr/>
        <p:nvPr/>
      </p:nvGrpSpPr>
      <p:grpSpPr>
        <a:xfrm>
          <a:off x="0" y="0"/>
          <a:ext cx="0" cy="0"/>
          <a:chOff x="0" y="0"/>
          <a:chExt cx="0" cy="0"/>
        </a:xfrm>
      </p:grpSpPr>
      <p:sp>
        <p:nvSpPr>
          <p:cNvPr id="660" name="Google Shape;660;g28c175126f4_2_326"/>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1" name="Google Shape;661;g28c175126f4_2_326"/>
          <p:cNvSpPr txBox="1">
            <a:spLocks noGrp="1"/>
          </p:cNvSpPr>
          <p:nvPr>
            <p:ph type="body" idx="1"/>
          </p:nvPr>
        </p:nvSpPr>
        <p:spPr>
          <a:xfrm>
            <a:off x="620184" y="1425600"/>
            <a:ext cx="10962300" cy="4525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2" name="Google Shape;662;g28c175126f4_2_326"/>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3" name="Google Shape;663;g28c175126f4_2_326"/>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Disposition personnalisée">
  <p:cSld name="3_Disposition personnalisée">
    <p:spTree>
      <p:nvGrpSpPr>
        <p:cNvPr id="1" name="Shape 34"/>
        <p:cNvGrpSpPr/>
        <p:nvPr/>
      </p:nvGrpSpPr>
      <p:grpSpPr>
        <a:xfrm>
          <a:off x="0" y="0"/>
          <a:ext cx="0" cy="0"/>
          <a:chOff x="0" y="0"/>
          <a:chExt cx="0" cy="0"/>
        </a:xfrm>
      </p:grpSpPr>
      <p:pic>
        <p:nvPicPr>
          <p:cNvPr id="35" name="Google Shape;35;g28c17512033_0_628"/>
          <p:cNvPicPr preferRelativeResize="0"/>
          <p:nvPr/>
        </p:nvPicPr>
        <p:blipFill rotWithShape="1">
          <a:blip r:embed="rId2">
            <a:alphaModFix/>
          </a:blip>
          <a:srcRect/>
          <a:stretch/>
        </p:blipFill>
        <p:spPr>
          <a:xfrm>
            <a:off x="2837204" y="810930"/>
            <a:ext cx="9306369" cy="4471395"/>
          </a:xfrm>
          <a:prstGeom prst="rect">
            <a:avLst/>
          </a:prstGeom>
          <a:noFill/>
          <a:ln>
            <a:noFill/>
          </a:ln>
        </p:spPr>
      </p:pic>
      <p:sp>
        <p:nvSpPr>
          <p:cNvPr id="36" name="Google Shape;36;g28c17512033_0_628"/>
          <p:cNvSpPr txBox="1"/>
          <p:nvPr/>
        </p:nvSpPr>
        <p:spPr>
          <a:xfrm>
            <a:off x="323528" y="3978378"/>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Antoine Lacombe </a:t>
            </a:r>
            <a:r>
              <a:rPr lang="en-US" sz="1100" b="1" i="0" u="none" strike="noStrike" cap="none">
                <a:solidFill>
                  <a:srgbClr val="C6573B"/>
                </a:solidFill>
                <a:latin typeface="Arial"/>
                <a:ea typeface="Arial"/>
                <a:cs typeface="Arial"/>
                <a:sym typeface="Arial"/>
              </a:rPr>
              <a:t>Pharm D, MBA</a:t>
            </a:r>
            <a:endParaRPr sz="1100" b="0" i="0" u="sng" strike="noStrike" cap="none">
              <a:solidFill>
                <a:srgbClr val="C6573B"/>
              </a:solidFill>
              <a:latin typeface="Arial"/>
              <a:ea typeface="Arial"/>
              <a:cs typeface="Arial"/>
              <a:sym typeface="Arial"/>
            </a:endParaRPr>
          </a:p>
        </p:txBody>
      </p:sp>
      <p:sp>
        <p:nvSpPr>
          <p:cNvPr id="37" name="Google Shape;37;g28c17512033_0_628"/>
          <p:cNvSpPr txBox="1"/>
          <p:nvPr/>
        </p:nvSpPr>
        <p:spPr>
          <a:xfrm>
            <a:off x="787828" y="4475570"/>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+41 79 529 42 79</a:t>
            </a:r>
            <a:endParaRPr sz="1400" b="0" i="0" u="sng" strike="noStrike" cap="none">
              <a:solidFill>
                <a:srgbClr val="5D8298"/>
              </a:solidFill>
              <a:latin typeface="Arial"/>
              <a:ea typeface="Arial"/>
              <a:cs typeface="Arial"/>
              <a:sym typeface="Arial"/>
            </a:endParaRPr>
          </a:p>
        </p:txBody>
      </p:sp>
      <p:sp>
        <p:nvSpPr>
          <p:cNvPr id="38" name="Google Shape;38;g28c17512033_0_628"/>
          <p:cNvSpPr txBox="1"/>
          <p:nvPr/>
        </p:nvSpPr>
        <p:spPr>
          <a:xfrm>
            <a:off x="348739" y="1556792"/>
            <a:ext cx="4797600" cy="10305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COR2ED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Bodenackerstrasse 17</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4103 Bottmingen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5D8298"/>
              </a:buClr>
              <a:buSzPct val="108107"/>
              <a:buFont typeface="Arial"/>
              <a:buNone/>
            </a:pPr>
            <a:r>
              <a:rPr lang="en-US" sz="1800" b="0" i="0" u="none" strike="noStrike" cap="none">
                <a:solidFill>
                  <a:srgbClr val="5D8298"/>
                </a:solidFill>
                <a:latin typeface="Arial"/>
                <a:ea typeface="Arial"/>
                <a:cs typeface="Arial"/>
                <a:sym typeface="Arial"/>
              </a:rPr>
              <a:t>SWITZERLAND</a:t>
            </a:r>
            <a:endParaRPr sz="1400" b="0" i="0" u="none" strike="noStrike" cap="none">
              <a:solidFill>
                <a:srgbClr val="000000"/>
              </a:solidFill>
              <a:latin typeface="Arial"/>
              <a:ea typeface="Arial"/>
              <a:cs typeface="Arial"/>
              <a:sym typeface="Arial"/>
            </a:endParaRPr>
          </a:p>
        </p:txBody>
      </p:sp>
      <p:sp>
        <p:nvSpPr>
          <p:cNvPr id="39" name="Google Shape;39;g28c17512033_0_628"/>
          <p:cNvSpPr txBox="1"/>
          <p:nvPr/>
        </p:nvSpPr>
        <p:spPr>
          <a:xfrm>
            <a:off x="323528" y="2628273"/>
            <a:ext cx="4536600" cy="709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C6573B"/>
              </a:buClr>
              <a:buSzPts val="1400"/>
              <a:buFont typeface="Arial"/>
              <a:buNone/>
            </a:pPr>
            <a:r>
              <a:rPr lang="en-US" sz="1400" b="1" i="0" u="none" strike="noStrike" cap="none">
                <a:solidFill>
                  <a:srgbClr val="C6573B"/>
                </a:solidFill>
                <a:latin typeface="Arial"/>
                <a:ea typeface="Arial"/>
                <a:cs typeface="Arial"/>
                <a:sym typeface="Arial"/>
              </a:rPr>
              <a:t>Dr. Froukje Sosef </a:t>
            </a:r>
            <a:r>
              <a:rPr lang="en-US" sz="1100" b="1" i="0" u="none" strike="noStrike" cap="none">
                <a:solidFill>
                  <a:srgbClr val="C6573B"/>
                </a:solidFill>
                <a:latin typeface="Arial"/>
                <a:ea typeface="Arial"/>
                <a:cs typeface="Arial"/>
                <a:sym typeface="Arial"/>
              </a:rPr>
              <a:t>MD</a:t>
            </a:r>
            <a:endParaRPr sz="1100" b="0" i="0" u="sng" strike="noStrike" cap="none">
              <a:solidFill>
                <a:srgbClr val="C6573B"/>
              </a:solidFill>
              <a:latin typeface="Arial"/>
              <a:ea typeface="Arial"/>
              <a:cs typeface="Arial"/>
              <a:sym typeface="Arial"/>
            </a:endParaRPr>
          </a:p>
        </p:txBody>
      </p:sp>
      <p:sp>
        <p:nvSpPr>
          <p:cNvPr id="40" name="Google Shape;40;g28c17512033_0_628"/>
          <p:cNvSpPr txBox="1"/>
          <p:nvPr/>
        </p:nvSpPr>
        <p:spPr>
          <a:xfrm>
            <a:off x="787828" y="3114282"/>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+31 6 2324 3636</a:t>
            </a:r>
            <a:endParaRPr sz="1400" b="0" i="0" u="sng" strike="noStrike" cap="none">
              <a:solidFill>
                <a:srgbClr val="5D8298"/>
              </a:solidFill>
              <a:latin typeface="Arial"/>
              <a:ea typeface="Arial"/>
              <a:cs typeface="Arial"/>
              <a:sym typeface="Arial"/>
            </a:endParaRPr>
          </a:p>
        </p:txBody>
      </p:sp>
      <p:grpSp>
        <p:nvGrpSpPr>
          <p:cNvPr id="41" name="Google Shape;41;g28c17512033_0_628"/>
          <p:cNvGrpSpPr/>
          <p:nvPr/>
        </p:nvGrpSpPr>
        <p:grpSpPr>
          <a:xfrm>
            <a:off x="418902" y="3063588"/>
            <a:ext cx="356400" cy="356400"/>
            <a:chOff x="761970" y="3386221"/>
            <a:chExt cx="356400" cy="356400"/>
          </a:xfrm>
        </p:grpSpPr>
        <p:sp>
          <p:nvSpPr>
            <p:cNvPr id="42" name="Google Shape;42;g28c17512033_0_628"/>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 name="Google Shape;43;g28c17512033_0_628"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44" name="Google Shape;44;g28c17512033_0_628"/>
          <p:cNvSpPr/>
          <p:nvPr/>
        </p:nvSpPr>
        <p:spPr>
          <a:xfrm>
            <a:off x="417732" y="3496009"/>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 name="Google Shape;45;g28c17512033_0_628" descr="Envelope"/>
          <p:cNvPicPr preferRelativeResize="0"/>
          <p:nvPr/>
        </p:nvPicPr>
        <p:blipFill rotWithShape="1">
          <a:blip r:embed="rId4">
            <a:alphaModFix/>
          </a:blip>
          <a:srcRect/>
          <a:stretch/>
        </p:blipFill>
        <p:spPr>
          <a:xfrm>
            <a:off x="475066" y="3552712"/>
            <a:ext cx="239704" cy="239704"/>
          </a:xfrm>
          <a:prstGeom prst="rect">
            <a:avLst/>
          </a:prstGeom>
          <a:noFill/>
          <a:ln>
            <a:noFill/>
          </a:ln>
        </p:spPr>
      </p:pic>
      <p:grpSp>
        <p:nvGrpSpPr>
          <p:cNvPr id="46" name="Google Shape;46;g28c17512033_0_628"/>
          <p:cNvGrpSpPr/>
          <p:nvPr/>
        </p:nvGrpSpPr>
        <p:grpSpPr>
          <a:xfrm>
            <a:off x="423995" y="4414481"/>
            <a:ext cx="356400" cy="356400"/>
            <a:chOff x="761970" y="3386221"/>
            <a:chExt cx="356400" cy="356400"/>
          </a:xfrm>
        </p:grpSpPr>
        <p:sp>
          <p:nvSpPr>
            <p:cNvPr id="47" name="Google Shape;47;g28c17512033_0_628"/>
            <p:cNvSpPr/>
            <p:nvPr/>
          </p:nvSpPr>
          <p:spPr>
            <a:xfrm>
              <a:off x="761970" y="3386221"/>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 name="Google Shape;48;g28c17512033_0_628" descr="Speaker Phone"/>
            <p:cNvPicPr preferRelativeResize="0"/>
            <p:nvPr/>
          </p:nvPicPr>
          <p:blipFill rotWithShape="1">
            <a:blip r:embed="rId3">
              <a:alphaModFix/>
            </a:blip>
            <a:srcRect/>
            <a:stretch/>
          </p:blipFill>
          <p:spPr>
            <a:xfrm>
              <a:off x="783725" y="3406712"/>
              <a:ext cx="310320" cy="310320"/>
            </a:xfrm>
            <a:prstGeom prst="rect">
              <a:avLst/>
            </a:prstGeom>
            <a:noFill/>
            <a:ln>
              <a:noFill/>
            </a:ln>
          </p:spPr>
        </p:pic>
      </p:grpSp>
      <p:sp>
        <p:nvSpPr>
          <p:cNvPr id="49" name="Google Shape;49;g28c17512033_0_628"/>
          <p:cNvSpPr/>
          <p:nvPr/>
        </p:nvSpPr>
        <p:spPr>
          <a:xfrm>
            <a:off x="422825" y="4846902"/>
            <a:ext cx="356400" cy="356400"/>
          </a:xfrm>
          <a:prstGeom prst="ellipse">
            <a:avLst/>
          </a:prstGeom>
          <a:solidFill>
            <a:srgbClr val="C657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0" name="Google Shape;50;g28c17512033_0_628" descr="Envelope"/>
          <p:cNvPicPr preferRelativeResize="0"/>
          <p:nvPr/>
        </p:nvPicPr>
        <p:blipFill rotWithShape="1">
          <a:blip r:embed="rId4">
            <a:alphaModFix/>
          </a:blip>
          <a:srcRect/>
          <a:stretch/>
        </p:blipFill>
        <p:spPr>
          <a:xfrm>
            <a:off x="482343" y="4902641"/>
            <a:ext cx="239704" cy="239704"/>
          </a:xfrm>
          <a:prstGeom prst="rect">
            <a:avLst/>
          </a:prstGeom>
          <a:noFill/>
          <a:ln>
            <a:noFill/>
          </a:ln>
        </p:spPr>
      </p:pic>
      <p:sp>
        <p:nvSpPr>
          <p:cNvPr id="51" name="Google Shape;51;g28c17512033_0_628"/>
          <p:cNvSpPr txBox="1"/>
          <p:nvPr/>
        </p:nvSpPr>
        <p:spPr>
          <a:xfrm>
            <a:off x="787828" y="3557513"/>
            <a:ext cx="4536600" cy="382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D8298"/>
              </a:buClr>
              <a:buSzPts val="1400"/>
              <a:buFont typeface="Arial"/>
              <a:buNone/>
            </a:pPr>
            <a:r>
              <a:rPr lang="en-US" sz="1400" b="0" i="0" u="none" strike="noStrike" cap="none">
                <a:solidFill>
                  <a:srgbClr val="5D8298"/>
                </a:solidFill>
                <a:latin typeface="Arial"/>
                <a:ea typeface="Arial"/>
                <a:cs typeface="Arial"/>
                <a:sym typeface="Arial"/>
              </a:rPr>
              <a:t>froukje.sosef@cor2ed.com</a:t>
            </a:r>
            <a:endParaRPr sz="1400" b="0" i="0" u="sng" strike="noStrike" cap="none">
              <a:solidFill>
                <a:srgbClr val="5D8298"/>
              </a:solidFill>
              <a:latin typeface="Arial"/>
              <a:ea typeface="Arial"/>
              <a:cs typeface="Arial"/>
              <a:sym typeface="Arial"/>
            </a:endParaRPr>
          </a:p>
        </p:txBody>
      </p:sp>
      <p:pic>
        <p:nvPicPr>
          <p:cNvPr id="52" name="Google Shape;52;g28c17512033_0_628"/>
          <p:cNvPicPr preferRelativeResize="0"/>
          <p:nvPr/>
        </p:nvPicPr>
        <p:blipFill rotWithShape="1">
          <a:blip r:embed="rId5">
            <a:alphaModFix/>
          </a:blip>
          <a:srcRect/>
          <a:stretch/>
        </p:blipFill>
        <p:spPr>
          <a:xfrm>
            <a:off x="429164" y="951062"/>
            <a:ext cx="1914544" cy="509239"/>
          </a:xfrm>
          <a:prstGeom prst="rect">
            <a:avLst/>
          </a:prstGeom>
          <a:noFill/>
          <a:ln>
            <a:noFill/>
          </a:ln>
        </p:spPr>
      </p:pic>
      <p:sp>
        <p:nvSpPr>
          <p:cNvPr id="53" name="Google Shape;53;g28c17512033_0_628"/>
          <p:cNvSpPr txBox="1"/>
          <p:nvPr/>
        </p:nvSpPr>
        <p:spPr>
          <a:xfrm>
            <a:off x="5087888" y="6404238"/>
            <a:ext cx="6960000" cy="453900"/>
          </a:xfrm>
          <a:prstGeom prst="rect">
            <a:avLst/>
          </a:prstGeom>
          <a:noFill/>
          <a:ln>
            <a:noFill/>
          </a:ln>
        </p:spPr>
        <p:txBody>
          <a:bodyPr spcFirstLastPara="1" wrap="square" lIns="91425" tIns="45700" rIns="91425" bIns="45700" anchor="t" anchorCtr="0">
            <a:normAutofit/>
          </a:bodyPr>
          <a:lstStyle/>
          <a:p>
            <a:pPr marL="0" marR="0" lvl="0" indent="0" algn="r" rtl="0">
              <a:lnSpc>
                <a:spcPct val="100000"/>
              </a:lnSpc>
              <a:spcBef>
                <a:spcPts val="0"/>
              </a:spcBef>
              <a:spcAft>
                <a:spcPts val="0"/>
              </a:spcAft>
              <a:buClr>
                <a:schemeClr val="accent1"/>
              </a:buClr>
              <a:buSzPts val="1600"/>
              <a:buFont typeface="Arial"/>
              <a:buNone/>
            </a:pPr>
            <a:r>
              <a:rPr lang="en-US" sz="1600" b="1" i="0" u="none" strike="noStrike" cap="none">
                <a:solidFill>
                  <a:schemeClr val="accent1"/>
                </a:solidFill>
                <a:latin typeface="Arial"/>
                <a:ea typeface="Arial"/>
                <a:cs typeface="Arial"/>
                <a:sym typeface="Arial"/>
              </a:rPr>
              <a:t>Heading to the heart of Independent Medical Education since 2012</a:t>
            </a:r>
            <a:endParaRPr sz="1600" b="1" i="0" u="sng" strike="noStrike" cap="none">
              <a:solidFill>
                <a:schemeClr val="accent1"/>
              </a:solidFill>
              <a:latin typeface="Arial"/>
              <a:ea typeface="Arial"/>
              <a:cs typeface="Arial"/>
              <a:sym typeface="Arial"/>
            </a:endParaRPr>
          </a:p>
        </p:txBody>
      </p:sp>
      <p:pic>
        <p:nvPicPr>
          <p:cNvPr id="54" name="Google Shape;54;g28c17512033_0_628"/>
          <p:cNvPicPr preferRelativeResize="0"/>
          <p:nvPr/>
        </p:nvPicPr>
        <p:blipFill rotWithShape="1">
          <a:blip r:embed="rId6">
            <a:alphaModFix/>
          </a:blip>
          <a:srcRect r="65694"/>
          <a:stretch/>
        </p:blipFill>
        <p:spPr>
          <a:xfrm>
            <a:off x="300854" y="1562275"/>
            <a:ext cx="3012116" cy="3756787"/>
          </a:xfrm>
          <a:prstGeom prst="rect">
            <a:avLst/>
          </a:prstGeom>
          <a:noFill/>
          <a:ln>
            <a:noFill/>
          </a:ln>
        </p:spPr>
      </p:pic>
      <p:sp>
        <p:nvSpPr>
          <p:cNvPr id="55" name="Google Shape;55;g28c17512033_0_628"/>
          <p:cNvSpPr txBox="1"/>
          <p:nvPr/>
        </p:nvSpPr>
        <p:spPr>
          <a:xfrm>
            <a:off x="787050" y="5497848"/>
            <a:ext cx="35892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Connect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LinkedIn </a:t>
            </a:r>
            <a:r>
              <a:rPr lang="en-US" sz="1400" b="0" i="0" u="sng" strike="noStrike" cap="none">
                <a:solidFill>
                  <a:schemeClr val="dk2"/>
                </a:solidFill>
                <a:latin typeface="Arial"/>
                <a:ea typeface="Arial"/>
                <a:cs typeface="Arial"/>
                <a:sym typeface="Arial"/>
                <a:hlinkClick r:id="rId7">
                  <a:extLst>
                    <a:ext uri="{A12FA001-AC4F-418D-AE19-62706E023703}">
                      <ahyp:hlinkClr xmlns:ahyp="http://schemas.microsoft.com/office/drawing/2018/hyperlinkcolor" val="tx"/>
                    </a:ext>
                  </a:extLst>
                </a:hlinkClick>
              </a:rPr>
              <a:t>@BREASTCANCER CONNECT</a:t>
            </a:r>
            <a:endParaRPr sz="1400" b="0" i="0" u="none" strike="noStrike" cap="none">
              <a:solidFill>
                <a:schemeClr val="dk2"/>
              </a:solidFill>
              <a:latin typeface="Arial"/>
              <a:ea typeface="Arial"/>
              <a:cs typeface="Arial"/>
              <a:sym typeface="Arial"/>
            </a:endParaRPr>
          </a:p>
        </p:txBody>
      </p:sp>
      <p:sp>
        <p:nvSpPr>
          <p:cNvPr id="56" name="Google Shape;56;g28c17512033_0_628"/>
          <p:cNvSpPr txBox="1"/>
          <p:nvPr/>
        </p:nvSpPr>
        <p:spPr>
          <a:xfrm>
            <a:off x="4832500" y="5497848"/>
            <a:ext cx="1863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Watch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YouTube </a:t>
            </a:r>
            <a:r>
              <a:rPr lang="en-US" sz="1400" b="0" i="0" u="sng" strike="noStrike" cap="none">
                <a:solidFill>
                  <a:schemeClr val="dk2"/>
                </a:solidFill>
                <a:latin typeface="Arial"/>
                <a:ea typeface="Arial"/>
                <a:cs typeface="Arial"/>
                <a:sym typeface="Arial"/>
                <a:hlinkClick r:id="rId8">
                  <a:extLst>
                    <a:ext uri="{A12FA001-AC4F-418D-AE19-62706E023703}">
                      <ahyp:hlinkClr xmlns:ahyp="http://schemas.microsoft.com/office/drawing/2018/hyperlinkcolor" val="tx"/>
                    </a:ext>
                  </a:extLst>
                </a:hlinkClick>
              </a:rPr>
              <a:t>@COR2ED</a:t>
            </a:r>
            <a:endParaRPr sz="1400" b="0" i="0" u="none" strike="noStrike" cap="none">
              <a:solidFill>
                <a:schemeClr val="dk2"/>
              </a:solidFill>
              <a:latin typeface="Arial"/>
              <a:ea typeface="Arial"/>
              <a:cs typeface="Arial"/>
              <a:sym typeface="Arial"/>
            </a:endParaRPr>
          </a:p>
        </p:txBody>
      </p:sp>
      <p:sp>
        <p:nvSpPr>
          <p:cNvPr id="57" name="Google Shape;57;g28c17512033_0_628"/>
          <p:cNvSpPr/>
          <p:nvPr/>
        </p:nvSpPr>
        <p:spPr>
          <a:xfrm>
            <a:off x="416331" y="6033094"/>
            <a:ext cx="369900" cy="369900"/>
          </a:xfrm>
          <a:prstGeom prst="roundRect">
            <a:avLst>
              <a:gd name="adj" fmla="val 11151"/>
            </a:avLst>
          </a:prstGeom>
          <a:solidFill>
            <a:srgbClr val="C6573B"/>
          </a:solidFill>
          <a:ln w="9525" cap="flat" cmpd="sng">
            <a:solidFill>
              <a:srgbClr val="C657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g28c17512033_0_628"/>
          <p:cNvSpPr txBox="1"/>
          <p:nvPr/>
        </p:nvSpPr>
        <p:spPr>
          <a:xfrm>
            <a:off x="805458" y="6013567"/>
            <a:ext cx="1756800" cy="446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Visit us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dk2"/>
                </a:solidFill>
                <a:latin typeface="Arial"/>
                <a:ea typeface="Arial"/>
                <a:cs typeface="Arial"/>
                <a:sym typeface="Arial"/>
                <a:hlinkClick r:id="rId9">
                  <a:extLst>
                    <a:ext uri="{A12FA001-AC4F-418D-AE19-62706E023703}">
                      <ahyp:hlinkClr xmlns:ahyp="http://schemas.microsoft.com/office/drawing/2018/hyperlinkcolor" val="tx"/>
                    </a:ext>
                  </a:extLst>
                </a:hlinkClick>
              </a:rPr>
              <a:t>https://cor2ed.com/</a:t>
            </a:r>
            <a:endParaRPr sz="1400" b="0" i="0" u="none" strike="noStrike" cap="none">
              <a:solidFill>
                <a:schemeClr val="dk2"/>
              </a:solidFill>
              <a:latin typeface="Arial"/>
              <a:ea typeface="Arial"/>
              <a:cs typeface="Arial"/>
              <a:sym typeface="Arial"/>
            </a:endParaRPr>
          </a:p>
        </p:txBody>
      </p:sp>
      <p:sp>
        <p:nvSpPr>
          <p:cNvPr id="59" name="Google Shape;59;g28c17512033_0_628">
            <a:hlinkClick r:id="rId9"/>
          </p:cNvPr>
          <p:cNvSpPr/>
          <p:nvPr/>
        </p:nvSpPr>
        <p:spPr>
          <a:xfrm>
            <a:off x="391317" y="6016204"/>
            <a:ext cx="2170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0" name="Google Shape;60;g28c17512033_0_628" descr="World"/>
          <p:cNvPicPr preferRelativeResize="0"/>
          <p:nvPr/>
        </p:nvPicPr>
        <p:blipFill rotWithShape="1">
          <a:blip r:embed="rId10">
            <a:alphaModFix/>
          </a:blip>
          <a:srcRect/>
          <a:stretch/>
        </p:blipFill>
        <p:spPr>
          <a:xfrm>
            <a:off x="447989" y="6070903"/>
            <a:ext cx="306593" cy="306593"/>
          </a:xfrm>
          <a:prstGeom prst="rect">
            <a:avLst/>
          </a:prstGeom>
          <a:noFill/>
          <a:ln>
            <a:noFill/>
          </a:ln>
        </p:spPr>
      </p:pic>
      <p:sp>
        <p:nvSpPr>
          <p:cNvPr id="61" name="Google Shape;61;g28c17512033_0_628"/>
          <p:cNvSpPr txBox="1"/>
          <p:nvPr/>
        </p:nvSpPr>
        <p:spPr>
          <a:xfrm>
            <a:off x="3080281" y="6033094"/>
            <a:ext cx="2541000" cy="42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000"/>
              <a:buFont typeface="Arial"/>
              <a:buNone/>
            </a:pPr>
            <a:r>
              <a:rPr lang="en-US" sz="1000" b="1" i="0" u="none" strike="noStrike" cap="none">
                <a:solidFill>
                  <a:schemeClr val="dk2"/>
                </a:solidFill>
                <a:latin typeface="Arial"/>
                <a:ea typeface="Arial"/>
                <a:cs typeface="Arial"/>
                <a:sym typeface="Arial"/>
              </a:rPr>
              <a:t>Follow us 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Twitter </a:t>
            </a:r>
            <a:r>
              <a:rPr lang="en-US" sz="1400" b="0" i="0" u="sng" strike="noStrike" cap="none">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@BreastCaConnect</a:t>
            </a:r>
            <a:endParaRPr sz="1400" b="0" i="0" u="sng" strike="noStrike" cap="none">
              <a:solidFill>
                <a:schemeClr val="accent1"/>
              </a:solidFill>
              <a:latin typeface="Arial"/>
              <a:ea typeface="Arial"/>
              <a:cs typeface="Arial"/>
              <a:sym typeface="Arial"/>
            </a:endParaRPr>
          </a:p>
        </p:txBody>
      </p:sp>
      <p:sp>
        <p:nvSpPr>
          <p:cNvPr id="62" name="Google Shape;62;g28c17512033_0_628">
            <a:hlinkClick r:id="rId11"/>
          </p:cNvPr>
          <p:cNvSpPr/>
          <p:nvPr/>
        </p:nvSpPr>
        <p:spPr>
          <a:xfrm>
            <a:off x="2661899" y="6015171"/>
            <a:ext cx="27732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3" name="Google Shape;63;g28c17512033_0_628" descr="Marker with solid fill"/>
          <p:cNvPicPr preferRelativeResize="0"/>
          <p:nvPr/>
        </p:nvPicPr>
        <p:blipFill rotWithShape="1">
          <a:blip r:embed="rId12">
            <a:alphaModFix/>
          </a:blip>
          <a:srcRect/>
          <a:stretch/>
        </p:blipFill>
        <p:spPr>
          <a:xfrm>
            <a:off x="3389006" y="1949574"/>
            <a:ext cx="313184" cy="313184"/>
          </a:xfrm>
          <a:prstGeom prst="rect">
            <a:avLst/>
          </a:prstGeom>
          <a:noFill/>
          <a:ln>
            <a:noFill/>
          </a:ln>
        </p:spPr>
      </p:pic>
      <p:pic>
        <p:nvPicPr>
          <p:cNvPr id="64" name="Google Shape;64;g28c17512033_0_628" descr="Marker with solid fill"/>
          <p:cNvPicPr preferRelativeResize="0"/>
          <p:nvPr/>
        </p:nvPicPr>
        <p:blipFill rotWithShape="1">
          <a:blip r:embed="rId12">
            <a:alphaModFix/>
          </a:blip>
          <a:srcRect/>
          <a:stretch/>
        </p:blipFill>
        <p:spPr>
          <a:xfrm>
            <a:off x="4149789" y="2084249"/>
            <a:ext cx="313184" cy="313184"/>
          </a:xfrm>
          <a:prstGeom prst="rect">
            <a:avLst/>
          </a:prstGeom>
          <a:noFill/>
          <a:ln>
            <a:noFill/>
          </a:ln>
        </p:spPr>
      </p:pic>
      <p:pic>
        <p:nvPicPr>
          <p:cNvPr id="65" name="Google Shape;65;g28c17512033_0_628" descr="Marker with solid fill"/>
          <p:cNvPicPr preferRelativeResize="0"/>
          <p:nvPr/>
        </p:nvPicPr>
        <p:blipFill rotWithShape="1">
          <a:blip r:embed="rId12">
            <a:alphaModFix/>
          </a:blip>
          <a:srcRect/>
          <a:stretch/>
        </p:blipFill>
        <p:spPr>
          <a:xfrm>
            <a:off x="4787336" y="1753300"/>
            <a:ext cx="313184" cy="313184"/>
          </a:xfrm>
          <a:prstGeom prst="rect">
            <a:avLst/>
          </a:prstGeom>
          <a:noFill/>
          <a:ln>
            <a:noFill/>
          </a:ln>
        </p:spPr>
      </p:pic>
      <p:pic>
        <p:nvPicPr>
          <p:cNvPr id="66" name="Google Shape;66;g28c17512033_0_628" descr="Marker with solid fill"/>
          <p:cNvPicPr preferRelativeResize="0"/>
          <p:nvPr/>
        </p:nvPicPr>
        <p:blipFill rotWithShape="1">
          <a:blip r:embed="rId12">
            <a:alphaModFix/>
          </a:blip>
          <a:srcRect/>
          <a:stretch/>
        </p:blipFill>
        <p:spPr>
          <a:xfrm>
            <a:off x="6900460" y="1561745"/>
            <a:ext cx="313184" cy="313184"/>
          </a:xfrm>
          <a:prstGeom prst="rect">
            <a:avLst/>
          </a:prstGeom>
          <a:noFill/>
          <a:ln>
            <a:noFill/>
          </a:ln>
        </p:spPr>
      </p:pic>
      <p:pic>
        <p:nvPicPr>
          <p:cNvPr id="67" name="Google Shape;67;g28c17512033_0_628" descr="Marker with solid fill"/>
          <p:cNvPicPr preferRelativeResize="0"/>
          <p:nvPr/>
        </p:nvPicPr>
        <p:blipFill rotWithShape="1">
          <a:blip r:embed="rId12">
            <a:alphaModFix/>
          </a:blip>
          <a:srcRect/>
          <a:stretch/>
        </p:blipFill>
        <p:spPr>
          <a:xfrm>
            <a:off x="6665606" y="1405153"/>
            <a:ext cx="313184" cy="313184"/>
          </a:xfrm>
          <a:prstGeom prst="rect">
            <a:avLst/>
          </a:prstGeom>
          <a:noFill/>
          <a:ln>
            <a:noFill/>
          </a:ln>
        </p:spPr>
      </p:pic>
      <p:pic>
        <p:nvPicPr>
          <p:cNvPr id="68" name="Google Shape;68;g28c17512033_0_628" descr="Marker with solid fill"/>
          <p:cNvPicPr preferRelativeResize="0"/>
          <p:nvPr/>
        </p:nvPicPr>
        <p:blipFill rotWithShape="1">
          <a:blip r:embed="rId12">
            <a:alphaModFix/>
          </a:blip>
          <a:srcRect/>
          <a:stretch/>
        </p:blipFill>
        <p:spPr>
          <a:xfrm>
            <a:off x="6688933" y="1753300"/>
            <a:ext cx="313184" cy="313184"/>
          </a:xfrm>
          <a:prstGeom prst="rect">
            <a:avLst/>
          </a:prstGeom>
          <a:noFill/>
          <a:ln>
            <a:noFill/>
          </a:ln>
        </p:spPr>
      </p:pic>
      <p:pic>
        <p:nvPicPr>
          <p:cNvPr id="69" name="Google Shape;69;g28c17512033_0_628" descr="Marker with solid fill"/>
          <p:cNvPicPr preferRelativeResize="0"/>
          <p:nvPr/>
        </p:nvPicPr>
        <p:blipFill rotWithShape="1">
          <a:blip r:embed="rId12">
            <a:alphaModFix/>
          </a:blip>
          <a:srcRect/>
          <a:stretch/>
        </p:blipFill>
        <p:spPr>
          <a:xfrm>
            <a:off x="6535322" y="1877944"/>
            <a:ext cx="313184" cy="313184"/>
          </a:xfrm>
          <a:prstGeom prst="rect">
            <a:avLst/>
          </a:prstGeom>
          <a:noFill/>
          <a:ln>
            <a:noFill/>
          </a:ln>
        </p:spPr>
      </p:pic>
      <p:pic>
        <p:nvPicPr>
          <p:cNvPr id="70" name="Google Shape;70;g28c17512033_0_628" descr="Marker with solid fill"/>
          <p:cNvPicPr preferRelativeResize="0"/>
          <p:nvPr/>
        </p:nvPicPr>
        <p:blipFill rotWithShape="1">
          <a:blip r:embed="rId12">
            <a:alphaModFix/>
          </a:blip>
          <a:srcRect/>
          <a:stretch/>
        </p:blipFill>
        <p:spPr>
          <a:xfrm>
            <a:off x="4662927" y="1796720"/>
            <a:ext cx="313184" cy="313184"/>
          </a:xfrm>
          <a:prstGeom prst="rect">
            <a:avLst/>
          </a:prstGeom>
          <a:noFill/>
          <a:ln>
            <a:noFill/>
          </a:ln>
        </p:spPr>
      </p:pic>
      <p:pic>
        <p:nvPicPr>
          <p:cNvPr id="71" name="Google Shape;71;g28c17512033_0_628" descr="Marker with solid fill"/>
          <p:cNvPicPr preferRelativeResize="0"/>
          <p:nvPr/>
        </p:nvPicPr>
        <p:blipFill rotWithShape="1">
          <a:blip r:embed="rId12">
            <a:alphaModFix/>
          </a:blip>
          <a:srcRect/>
          <a:stretch/>
        </p:blipFill>
        <p:spPr>
          <a:xfrm>
            <a:off x="7010495" y="1154147"/>
            <a:ext cx="313184" cy="313184"/>
          </a:xfrm>
          <a:prstGeom prst="rect">
            <a:avLst/>
          </a:prstGeom>
          <a:noFill/>
          <a:ln>
            <a:noFill/>
          </a:ln>
        </p:spPr>
      </p:pic>
      <p:pic>
        <p:nvPicPr>
          <p:cNvPr id="72" name="Google Shape;72;g28c17512033_0_628" descr="Marker with solid fill"/>
          <p:cNvPicPr preferRelativeResize="0"/>
          <p:nvPr/>
        </p:nvPicPr>
        <p:blipFill rotWithShape="1">
          <a:blip r:embed="rId12">
            <a:alphaModFix/>
          </a:blip>
          <a:srcRect/>
          <a:stretch/>
        </p:blipFill>
        <p:spPr>
          <a:xfrm>
            <a:off x="10275599" y="1962644"/>
            <a:ext cx="313184" cy="313184"/>
          </a:xfrm>
          <a:prstGeom prst="rect">
            <a:avLst/>
          </a:prstGeom>
          <a:noFill/>
          <a:ln>
            <a:noFill/>
          </a:ln>
        </p:spPr>
      </p:pic>
      <p:pic>
        <p:nvPicPr>
          <p:cNvPr id="73" name="Google Shape;73;g28c17512033_0_628" descr="Marker with solid fill"/>
          <p:cNvPicPr preferRelativeResize="0"/>
          <p:nvPr/>
        </p:nvPicPr>
        <p:blipFill rotWithShape="1">
          <a:blip r:embed="rId12">
            <a:alphaModFix/>
          </a:blip>
          <a:srcRect/>
          <a:stretch/>
        </p:blipFill>
        <p:spPr>
          <a:xfrm>
            <a:off x="7147911" y="1824071"/>
            <a:ext cx="313184" cy="313184"/>
          </a:xfrm>
          <a:prstGeom prst="rect">
            <a:avLst/>
          </a:prstGeom>
          <a:noFill/>
          <a:ln>
            <a:noFill/>
          </a:ln>
        </p:spPr>
      </p:pic>
      <p:pic>
        <p:nvPicPr>
          <p:cNvPr id="74" name="Google Shape;74;g28c17512033_0_628" descr="Marker with solid fill"/>
          <p:cNvPicPr preferRelativeResize="0"/>
          <p:nvPr/>
        </p:nvPicPr>
        <p:blipFill rotWithShape="1">
          <a:blip r:embed="rId12">
            <a:alphaModFix/>
          </a:blip>
          <a:srcRect/>
          <a:stretch/>
        </p:blipFill>
        <p:spPr>
          <a:xfrm>
            <a:off x="9723932" y="3054706"/>
            <a:ext cx="313184" cy="313184"/>
          </a:xfrm>
          <a:prstGeom prst="rect">
            <a:avLst/>
          </a:prstGeom>
          <a:noFill/>
          <a:ln>
            <a:noFill/>
          </a:ln>
        </p:spPr>
      </p:pic>
      <p:sp>
        <p:nvSpPr>
          <p:cNvPr id="75" name="Google Shape;75;g28c17512033_0_628"/>
          <p:cNvSpPr txBox="1"/>
          <p:nvPr/>
        </p:nvSpPr>
        <p:spPr>
          <a:xfrm>
            <a:off x="328623" y="4161067"/>
            <a:ext cx="2351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p:txBody>
      </p:sp>
      <p:sp>
        <p:nvSpPr>
          <p:cNvPr id="76" name="Google Shape;76;g28c17512033_0_628"/>
          <p:cNvSpPr txBox="1"/>
          <p:nvPr/>
        </p:nvSpPr>
        <p:spPr>
          <a:xfrm>
            <a:off x="7294062" y="5495567"/>
            <a:ext cx="1388400" cy="44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dk2"/>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accent1"/>
                </a:solidFill>
                <a:latin typeface="Arial"/>
                <a:ea typeface="Arial"/>
                <a:cs typeface="Arial"/>
                <a:sym typeface="Arial"/>
                <a:hlinkClick r:id="rId13">
                  <a:extLst>
                    <a:ext uri="{A12FA001-AC4F-418D-AE19-62706E023703}">
                      <ahyp:hlinkClr xmlns:ahyp="http://schemas.microsoft.com/office/drawing/2018/hyperlinkcolor" val="tx"/>
                    </a:ext>
                  </a:extLst>
                </a:hlinkClick>
              </a:rPr>
              <a:t>info@cor2ed.com</a:t>
            </a:r>
            <a:endParaRPr sz="1200" b="0" i="0" u="sng" strike="noStrike" cap="none">
              <a:solidFill>
                <a:schemeClr val="accent1"/>
              </a:solidFill>
              <a:latin typeface="Arial"/>
              <a:ea typeface="Arial"/>
              <a:cs typeface="Arial"/>
              <a:sym typeface="Arial"/>
            </a:endParaRPr>
          </a:p>
        </p:txBody>
      </p:sp>
      <p:pic>
        <p:nvPicPr>
          <p:cNvPr id="77" name="Google Shape;77;g28c17512033_0_628"/>
          <p:cNvPicPr preferRelativeResize="0"/>
          <p:nvPr/>
        </p:nvPicPr>
        <p:blipFill rotWithShape="1">
          <a:blip r:embed="rId14">
            <a:alphaModFix/>
          </a:blip>
          <a:srcRect/>
          <a:stretch/>
        </p:blipFill>
        <p:spPr>
          <a:xfrm>
            <a:off x="6924507" y="5510213"/>
            <a:ext cx="371377" cy="371377"/>
          </a:xfrm>
          <a:prstGeom prst="rect">
            <a:avLst/>
          </a:prstGeom>
          <a:noFill/>
          <a:ln>
            <a:noFill/>
          </a:ln>
        </p:spPr>
      </p:pic>
      <p:pic>
        <p:nvPicPr>
          <p:cNvPr id="78" name="Google Shape;78;g28c17512033_0_628"/>
          <p:cNvPicPr preferRelativeResize="0"/>
          <p:nvPr/>
        </p:nvPicPr>
        <p:blipFill rotWithShape="1">
          <a:blip r:embed="rId15">
            <a:alphaModFix/>
          </a:blip>
          <a:srcRect/>
          <a:stretch/>
        </p:blipFill>
        <p:spPr>
          <a:xfrm>
            <a:off x="2722162" y="6035310"/>
            <a:ext cx="373380" cy="373380"/>
          </a:xfrm>
          <a:prstGeom prst="rect">
            <a:avLst/>
          </a:prstGeom>
          <a:noFill/>
          <a:ln>
            <a:noFill/>
          </a:ln>
        </p:spPr>
      </p:pic>
      <p:pic>
        <p:nvPicPr>
          <p:cNvPr id="79" name="Google Shape;79;g28c17512033_0_628"/>
          <p:cNvPicPr preferRelativeResize="0"/>
          <p:nvPr/>
        </p:nvPicPr>
        <p:blipFill rotWithShape="1">
          <a:blip r:embed="rId16">
            <a:alphaModFix/>
          </a:blip>
          <a:srcRect/>
          <a:stretch/>
        </p:blipFill>
        <p:spPr>
          <a:xfrm>
            <a:off x="4484339" y="5510213"/>
            <a:ext cx="373380" cy="373380"/>
          </a:xfrm>
          <a:prstGeom prst="rect">
            <a:avLst/>
          </a:prstGeom>
          <a:noFill/>
          <a:ln>
            <a:noFill/>
          </a:ln>
        </p:spPr>
      </p:pic>
      <p:pic>
        <p:nvPicPr>
          <p:cNvPr id="80" name="Google Shape;80;g28c17512033_0_628"/>
          <p:cNvPicPr preferRelativeResize="0"/>
          <p:nvPr/>
        </p:nvPicPr>
        <p:blipFill rotWithShape="1">
          <a:blip r:embed="rId17">
            <a:alphaModFix/>
          </a:blip>
          <a:srcRect/>
          <a:stretch/>
        </p:blipFill>
        <p:spPr>
          <a:xfrm>
            <a:off x="416331" y="5510213"/>
            <a:ext cx="373380" cy="373380"/>
          </a:xfrm>
          <a:prstGeom prst="rect">
            <a:avLst/>
          </a:prstGeom>
          <a:noFill/>
          <a:ln>
            <a:noFill/>
          </a:ln>
        </p:spPr>
      </p:pic>
      <p:pic>
        <p:nvPicPr>
          <p:cNvPr id="81" name="Google Shape;81;g28c17512033_0_628" descr="Marker with solid fill"/>
          <p:cNvPicPr preferRelativeResize="0"/>
          <p:nvPr/>
        </p:nvPicPr>
        <p:blipFill rotWithShape="1">
          <a:blip r:embed="rId12">
            <a:alphaModFix/>
          </a:blip>
          <a:srcRect/>
          <a:stretch/>
        </p:blipFill>
        <p:spPr>
          <a:xfrm>
            <a:off x="9966693" y="2391159"/>
            <a:ext cx="313184" cy="313184"/>
          </a:xfrm>
          <a:prstGeom prst="rect">
            <a:avLst/>
          </a:prstGeom>
          <a:noFill/>
          <a:ln>
            <a:noFill/>
          </a:ln>
        </p:spPr>
      </p:pic>
      <p:pic>
        <p:nvPicPr>
          <p:cNvPr id="82" name="Google Shape;82;g28c17512033_0_628" descr="Marker with solid fill"/>
          <p:cNvPicPr preferRelativeResize="0"/>
          <p:nvPr/>
        </p:nvPicPr>
        <p:blipFill rotWithShape="1">
          <a:blip r:embed="rId12">
            <a:alphaModFix/>
          </a:blip>
          <a:srcRect/>
          <a:stretch/>
        </p:blipFill>
        <p:spPr>
          <a:xfrm>
            <a:off x="9960009" y="1792711"/>
            <a:ext cx="313184" cy="313184"/>
          </a:xfrm>
          <a:prstGeom prst="rect">
            <a:avLst/>
          </a:prstGeom>
          <a:noFill/>
          <a:ln>
            <a:noFill/>
          </a:ln>
        </p:spPr>
      </p:pic>
      <p:pic>
        <p:nvPicPr>
          <p:cNvPr id="83" name="Google Shape;83;g28c17512033_0_628" descr="Marker with solid fill"/>
          <p:cNvPicPr preferRelativeResize="0"/>
          <p:nvPr/>
        </p:nvPicPr>
        <p:blipFill rotWithShape="1">
          <a:blip r:embed="rId12">
            <a:alphaModFix/>
          </a:blip>
          <a:srcRect/>
          <a:stretch/>
        </p:blipFill>
        <p:spPr>
          <a:xfrm>
            <a:off x="10575004" y="1970736"/>
            <a:ext cx="313184" cy="313184"/>
          </a:xfrm>
          <a:prstGeom prst="rect">
            <a:avLst/>
          </a:prstGeom>
          <a:noFill/>
          <a:ln>
            <a:noFill/>
          </a:ln>
        </p:spPr>
      </p:pic>
      <p:pic>
        <p:nvPicPr>
          <p:cNvPr id="84" name="Google Shape;84;g28c17512033_0_628" descr="Marker with solid fill"/>
          <p:cNvPicPr preferRelativeResize="0"/>
          <p:nvPr/>
        </p:nvPicPr>
        <p:blipFill rotWithShape="1">
          <a:blip r:embed="rId12">
            <a:alphaModFix/>
          </a:blip>
          <a:srcRect/>
          <a:stretch/>
        </p:blipFill>
        <p:spPr>
          <a:xfrm>
            <a:off x="7676647" y="2164582"/>
            <a:ext cx="313184" cy="313184"/>
          </a:xfrm>
          <a:prstGeom prst="rect">
            <a:avLst/>
          </a:prstGeom>
          <a:noFill/>
          <a:ln>
            <a:noFill/>
          </a:ln>
        </p:spPr>
      </p:pic>
      <p:pic>
        <p:nvPicPr>
          <p:cNvPr id="85" name="Google Shape;85;g28c17512033_0_628" descr="Marker with solid fill"/>
          <p:cNvPicPr preferRelativeResize="0"/>
          <p:nvPr/>
        </p:nvPicPr>
        <p:blipFill rotWithShape="1">
          <a:blip r:embed="rId12">
            <a:alphaModFix/>
          </a:blip>
          <a:srcRect/>
          <a:stretch/>
        </p:blipFill>
        <p:spPr>
          <a:xfrm>
            <a:off x="6961794" y="1306180"/>
            <a:ext cx="313184" cy="313184"/>
          </a:xfrm>
          <a:prstGeom prst="rect">
            <a:avLst/>
          </a:prstGeom>
          <a:noFill/>
          <a:ln>
            <a:noFill/>
          </a:ln>
        </p:spPr>
      </p:pic>
      <p:pic>
        <p:nvPicPr>
          <p:cNvPr id="86" name="Google Shape;86;g28c17512033_0_628" descr="Marker with solid fill"/>
          <p:cNvPicPr preferRelativeResize="0"/>
          <p:nvPr/>
        </p:nvPicPr>
        <p:blipFill rotWithShape="1">
          <a:blip r:embed="rId12">
            <a:alphaModFix/>
          </a:blip>
          <a:srcRect/>
          <a:stretch/>
        </p:blipFill>
        <p:spPr>
          <a:xfrm>
            <a:off x="7498622" y="1897545"/>
            <a:ext cx="313184" cy="313184"/>
          </a:xfrm>
          <a:prstGeom prst="rect">
            <a:avLst/>
          </a:prstGeom>
          <a:noFill/>
          <a:ln>
            <a:noFill/>
          </a:ln>
        </p:spPr>
      </p:pic>
      <p:pic>
        <p:nvPicPr>
          <p:cNvPr id="87" name="Google Shape;87;g28c17512033_0_628" descr="Marker with solid fill"/>
          <p:cNvPicPr preferRelativeResize="0"/>
          <p:nvPr/>
        </p:nvPicPr>
        <p:blipFill rotWithShape="1">
          <a:blip r:embed="rId12">
            <a:alphaModFix/>
          </a:blip>
          <a:srcRect/>
          <a:stretch/>
        </p:blipFill>
        <p:spPr>
          <a:xfrm>
            <a:off x="5484975" y="3540815"/>
            <a:ext cx="313184" cy="313184"/>
          </a:xfrm>
          <a:prstGeom prst="rect">
            <a:avLst/>
          </a:prstGeom>
          <a:noFill/>
          <a:ln>
            <a:noFill/>
          </a:ln>
        </p:spPr>
      </p:pic>
      <p:pic>
        <p:nvPicPr>
          <p:cNvPr id="88" name="Google Shape;88;g28c17512033_0_628" descr="Marker with solid fill"/>
          <p:cNvPicPr preferRelativeResize="0"/>
          <p:nvPr/>
        </p:nvPicPr>
        <p:blipFill rotWithShape="1">
          <a:blip r:embed="rId12">
            <a:alphaModFix/>
          </a:blip>
          <a:srcRect/>
          <a:stretch/>
        </p:blipFill>
        <p:spPr>
          <a:xfrm>
            <a:off x="5289497" y="3912462"/>
            <a:ext cx="313184" cy="313184"/>
          </a:xfrm>
          <a:prstGeom prst="rect">
            <a:avLst/>
          </a:prstGeom>
          <a:noFill/>
          <a:ln>
            <a:noFill/>
          </a:ln>
        </p:spPr>
      </p:pic>
      <p:pic>
        <p:nvPicPr>
          <p:cNvPr id="89" name="Google Shape;89;g28c17512033_0_628" descr="Marker with solid fill"/>
          <p:cNvPicPr preferRelativeResize="0"/>
          <p:nvPr/>
        </p:nvPicPr>
        <p:blipFill rotWithShape="1">
          <a:blip r:embed="rId12">
            <a:alphaModFix/>
          </a:blip>
          <a:srcRect/>
          <a:stretch/>
        </p:blipFill>
        <p:spPr>
          <a:xfrm>
            <a:off x="4982000" y="4300880"/>
            <a:ext cx="313184" cy="313184"/>
          </a:xfrm>
          <a:prstGeom prst="rect">
            <a:avLst/>
          </a:prstGeom>
          <a:noFill/>
          <a:ln>
            <a:noFill/>
          </a:ln>
        </p:spPr>
      </p:pic>
      <p:pic>
        <p:nvPicPr>
          <p:cNvPr id="90" name="Google Shape;90;g28c17512033_0_628" descr="Marker with solid fill"/>
          <p:cNvPicPr preferRelativeResize="0"/>
          <p:nvPr/>
        </p:nvPicPr>
        <p:blipFill rotWithShape="1">
          <a:blip r:embed="rId12">
            <a:alphaModFix/>
          </a:blip>
          <a:srcRect/>
          <a:stretch/>
        </p:blipFill>
        <p:spPr>
          <a:xfrm>
            <a:off x="4545030" y="3200363"/>
            <a:ext cx="313184" cy="313184"/>
          </a:xfrm>
          <a:prstGeom prst="rect">
            <a:avLst/>
          </a:prstGeom>
          <a:noFill/>
          <a:ln>
            <a:noFill/>
          </a:ln>
        </p:spPr>
      </p:pic>
      <p:pic>
        <p:nvPicPr>
          <p:cNvPr id="91" name="Google Shape;91;g28c17512033_0_628" descr="Marker with solid fill"/>
          <p:cNvPicPr preferRelativeResize="0"/>
          <p:nvPr/>
        </p:nvPicPr>
        <p:blipFill rotWithShape="1">
          <a:blip r:embed="rId12">
            <a:alphaModFix/>
          </a:blip>
          <a:srcRect/>
          <a:stretch/>
        </p:blipFill>
        <p:spPr>
          <a:xfrm>
            <a:off x="3687274" y="2439712"/>
            <a:ext cx="313184" cy="313184"/>
          </a:xfrm>
          <a:prstGeom prst="rect">
            <a:avLst/>
          </a:prstGeom>
          <a:noFill/>
          <a:ln>
            <a:noFill/>
          </a:ln>
        </p:spPr>
      </p:pic>
      <p:pic>
        <p:nvPicPr>
          <p:cNvPr id="92" name="Google Shape;92;g28c17512033_0_628" descr="Marker with solid fill"/>
          <p:cNvPicPr preferRelativeResize="0"/>
          <p:nvPr/>
        </p:nvPicPr>
        <p:blipFill rotWithShape="1">
          <a:blip r:embed="rId12">
            <a:alphaModFix/>
          </a:blip>
          <a:srcRect/>
          <a:stretch/>
        </p:blipFill>
        <p:spPr>
          <a:xfrm>
            <a:off x="4319722" y="2262274"/>
            <a:ext cx="313184" cy="313184"/>
          </a:xfrm>
          <a:prstGeom prst="rect">
            <a:avLst/>
          </a:prstGeom>
          <a:noFill/>
          <a:ln>
            <a:noFill/>
          </a:ln>
        </p:spPr>
      </p:pic>
      <p:pic>
        <p:nvPicPr>
          <p:cNvPr id="93" name="Google Shape;93;g28c17512033_0_628" descr="Marker with solid fill"/>
          <p:cNvPicPr preferRelativeResize="0"/>
          <p:nvPr/>
        </p:nvPicPr>
        <p:blipFill rotWithShape="1">
          <a:blip r:embed="rId12">
            <a:alphaModFix/>
          </a:blip>
          <a:srcRect/>
          <a:stretch/>
        </p:blipFill>
        <p:spPr>
          <a:xfrm>
            <a:off x="7458162" y="1573864"/>
            <a:ext cx="313184" cy="313184"/>
          </a:xfrm>
          <a:prstGeom prst="rect">
            <a:avLst/>
          </a:prstGeom>
          <a:noFill/>
          <a:ln>
            <a:noFill/>
          </a:ln>
        </p:spPr>
      </p:pic>
      <p:pic>
        <p:nvPicPr>
          <p:cNvPr id="94" name="Google Shape;94;g28c17512033_0_628" descr="Marker with solid fill"/>
          <p:cNvPicPr preferRelativeResize="0"/>
          <p:nvPr/>
        </p:nvPicPr>
        <p:blipFill rotWithShape="1">
          <a:blip r:embed="rId12">
            <a:alphaModFix/>
          </a:blip>
          <a:srcRect/>
          <a:stretch/>
        </p:blipFill>
        <p:spPr>
          <a:xfrm>
            <a:off x="7328690" y="1598140"/>
            <a:ext cx="313184" cy="313184"/>
          </a:xfrm>
          <a:prstGeom prst="rect">
            <a:avLst/>
          </a:prstGeom>
          <a:noFill/>
          <a:ln>
            <a:noFill/>
          </a:ln>
        </p:spPr>
      </p:pic>
      <p:pic>
        <p:nvPicPr>
          <p:cNvPr id="95" name="Google Shape;95;g28c17512033_0_628" descr="Marker with solid fill"/>
          <p:cNvPicPr preferRelativeResize="0"/>
          <p:nvPr/>
        </p:nvPicPr>
        <p:blipFill rotWithShape="1">
          <a:blip r:embed="rId12">
            <a:alphaModFix/>
          </a:blip>
          <a:srcRect/>
          <a:stretch/>
        </p:blipFill>
        <p:spPr>
          <a:xfrm>
            <a:off x="7385334" y="1679060"/>
            <a:ext cx="313184" cy="313184"/>
          </a:xfrm>
          <a:prstGeom prst="rect">
            <a:avLst/>
          </a:prstGeom>
          <a:noFill/>
          <a:ln>
            <a:noFill/>
          </a:ln>
        </p:spPr>
      </p:pic>
      <p:pic>
        <p:nvPicPr>
          <p:cNvPr id="96" name="Google Shape;96;g28c17512033_0_628" descr="Marker with solid fill"/>
          <p:cNvPicPr preferRelativeResize="0"/>
          <p:nvPr/>
        </p:nvPicPr>
        <p:blipFill rotWithShape="1">
          <a:blip r:embed="rId12">
            <a:alphaModFix/>
          </a:blip>
          <a:srcRect/>
          <a:stretch/>
        </p:blipFill>
        <p:spPr>
          <a:xfrm>
            <a:off x="6875536" y="1670968"/>
            <a:ext cx="313184" cy="313184"/>
          </a:xfrm>
          <a:prstGeom prst="rect">
            <a:avLst/>
          </a:prstGeom>
          <a:noFill/>
          <a:ln>
            <a:noFill/>
          </a:ln>
        </p:spPr>
      </p:pic>
      <p:pic>
        <p:nvPicPr>
          <p:cNvPr id="97" name="Google Shape;97;g28c17512033_0_628" descr="Marker with solid fill"/>
          <p:cNvPicPr preferRelativeResize="0"/>
          <p:nvPr/>
        </p:nvPicPr>
        <p:blipFill rotWithShape="1">
          <a:blip r:embed="rId12">
            <a:alphaModFix/>
          </a:blip>
          <a:srcRect/>
          <a:stretch/>
        </p:blipFill>
        <p:spPr>
          <a:xfrm>
            <a:off x="7094021" y="1565772"/>
            <a:ext cx="313184" cy="313184"/>
          </a:xfrm>
          <a:prstGeom prst="rect">
            <a:avLst/>
          </a:prstGeom>
          <a:noFill/>
          <a:ln>
            <a:noFill/>
          </a:ln>
        </p:spPr>
      </p:pic>
      <p:pic>
        <p:nvPicPr>
          <p:cNvPr id="98" name="Google Shape;98;g28c17512033_0_628" descr="Marker with solid fill"/>
          <p:cNvPicPr preferRelativeResize="0"/>
          <p:nvPr/>
        </p:nvPicPr>
        <p:blipFill rotWithShape="1">
          <a:blip r:embed="rId12">
            <a:alphaModFix/>
          </a:blip>
          <a:srcRect/>
          <a:stretch/>
        </p:blipFill>
        <p:spPr>
          <a:xfrm>
            <a:off x="7215401" y="1598140"/>
            <a:ext cx="313184" cy="313184"/>
          </a:xfrm>
          <a:prstGeom prst="rect">
            <a:avLst/>
          </a:prstGeom>
          <a:noFill/>
          <a:ln>
            <a:noFill/>
          </a:ln>
        </p:spPr>
      </p:pic>
      <p:pic>
        <p:nvPicPr>
          <p:cNvPr id="99" name="Google Shape;99;g28c17512033_0_628" descr="Marker with solid fill"/>
          <p:cNvPicPr preferRelativeResize="0"/>
          <p:nvPr/>
        </p:nvPicPr>
        <p:blipFill rotWithShape="1">
          <a:blip r:embed="rId12">
            <a:alphaModFix/>
          </a:blip>
          <a:srcRect/>
          <a:stretch/>
        </p:blipFill>
        <p:spPr>
          <a:xfrm>
            <a:off x="4481562" y="1987144"/>
            <a:ext cx="313184" cy="313184"/>
          </a:xfrm>
          <a:prstGeom prst="rect">
            <a:avLst/>
          </a:prstGeom>
          <a:noFill/>
          <a:ln>
            <a:noFill/>
          </a:ln>
        </p:spPr>
      </p:pic>
      <p:pic>
        <p:nvPicPr>
          <p:cNvPr id="100" name="Google Shape;100;g28c17512033_0_628" descr="Marker with solid fill"/>
          <p:cNvPicPr preferRelativeResize="0"/>
          <p:nvPr/>
        </p:nvPicPr>
        <p:blipFill rotWithShape="1">
          <a:blip r:embed="rId12">
            <a:alphaModFix/>
          </a:blip>
          <a:srcRect/>
          <a:stretch/>
        </p:blipFill>
        <p:spPr>
          <a:xfrm>
            <a:off x="4376366" y="1946684"/>
            <a:ext cx="313184" cy="313184"/>
          </a:xfrm>
          <a:prstGeom prst="rect">
            <a:avLst/>
          </a:prstGeom>
          <a:noFill/>
          <a:ln>
            <a:noFill/>
          </a:ln>
        </p:spPr>
      </p:pic>
      <p:pic>
        <p:nvPicPr>
          <p:cNvPr id="101" name="Google Shape;101;g28c17512033_0_628" descr="Marker with solid fill"/>
          <p:cNvPicPr preferRelativeResize="0"/>
          <p:nvPr/>
        </p:nvPicPr>
        <p:blipFill rotWithShape="1">
          <a:blip r:embed="rId12">
            <a:alphaModFix/>
          </a:blip>
          <a:srcRect/>
          <a:stretch/>
        </p:blipFill>
        <p:spPr>
          <a:xfrm>
            <a:off x="4085053" y="1623003"/>
            <a:ext cx="313184" cy="313184"/>
          </a:xfrm>
          <a:prstGeom prst="rect">
            <a:avLst/>
          </a:prstGeom>
          <a:noFill/>
          <a:ln>
            <a:noFill/>
          </a:ln>
        </p:spPr>
      </p:pic>
      <p:pic>
        <p:nvPicPr>
          <p:cNvPr id="102" name="Google Shape;102;g28c17512033_0_628" descr="Marker with solid fill"/>
          <p:cNvPicPr preferRelativeResize="0"/>
          <p:nvPr/>
        </p:nvPicPr>
        <p:blipFill rotWithShape="1">
          <a:blip r:embed="rId12">
            <a:alphaModFix/>
          </a:blip>
          <a:srcRect/>
          <a:stretch/>
        </p:blipFill>
        <p:spPr>
          <a:xfrm>
            <a:off x="4182157" y="1720107"/>
            <a:ext cx="313184" cy="313184"/>
          </a:xfrm>
          <a:prstGeom prst="rect">
            <a:avLst/>
          </a:prstGeom>
          <a:noFill/>
          <a:ln>
            <a:noFill/>
          </a:ln>
        </p:spPr>
      </p:pic>
      <p:pic>
        <p:nvPicPr>
          <p:cNvPr id="103" name="Google Shape;103;g28c17512033_0_628" descr="Marker with solid fill"/>
          <p:cNvPicPr preferRelativeResize="0"/>
          <p:nvPr/>
        </p:nvPicPr>
        <p:blipFill rotWithShape="1">
          <a:blip r:embed="rId12">
            <a:alphaModFix/>
          </a:blip>
          <a:srcRect/>
          <a:stretch/>
        </p:blipFill>
        <p:spPr>
          <a:xfrm>
            <a:off x="4165973" y="1792935"/>
            <a:ext cx="313184" cy="313184"/>
          </a:xfrm>
          <a:prstGeom prst="rect">
            <a:avLst/>
          </a:prstGeom>
          <a:noFill/>
          <a:ln>
            <a:noFill/>
          </a:ln>
        </p:spPr>
      </p:pic>
      <p:pic>
        <p:nvPicPr>
          <p:cNvPr id="104" name="Google Shape;104;g28c17512033_0_628" descr="Marker with solid fill"/>
          <p:cNvPicPr preferRelativeResize="0"/>
          <p:nvPr/>
        </p:nvPicPr>
        <p:blipFill rotWithShape="1">
          <a:blip r:embed="rId12">
            <a:alphaModFix/>
          </a:blip>
          <a:srcRect/>
          <a:stretch/>
        </p:blipFill>
        <p:spPr>
          <a:xfrm>
            <a:off x="3712820" y="1703922"/>
            <a:ext cx="313184" cy="313184"/>
          </a:xfrm>
          <a:prstGeom prst="rect">
            <a:avLst/>
          </a:prstGeom>
          <a:noFill/>
          <a:ln>
            <a:noFill/>
          </a:ln>
        </p:spPr>
      </p:pic>
      <p:pic>
        <p:nvPicPr>
          <p:cNvPr id="105" name="Google Shape;105;g28c17512033_0_628" descr="Marker with solid fill"/>
          <p:cNvPicPr preferRelativeResize="0"/>
          <p:nvPr/>
        </p:nvPicPr>
        <p:blipFill rotWithShape="1">
          <a:blip r:embed="rId12">
            <a:alphaModFix/>
          </a:blip>
          <a:srcRect/>
          <a:stretch/>
        </p:blipFill>
        <p:spPr>
          <a:xfrm>
            <a:off x="3777555" y="1970961"/>
            <a:ext cx="313184" cy="313184"/>
          </a:xfrm>
          <a:prstGeom prst="rect">
            <a:avLst/>
          </a:prstGeom>
          <a:noFill/>
          <a:ln>
            <a:noFill/>
          </a:ln>
        </p:spPr>
      </p:pic>
      <p:pic>
        <p:nvPicPr>
          <p:cNvPr id="106" name="Google Shape;106;g28c17512033_0_628" descr="Marker with solid fill"/>
          <p:cNvPicPr preferRelativeResize="0"/>
          <p:nvPr/>
        </p:nvPicPr>
        <p:blipFill rotWithShape="1">
          <a:blip r:embed="rId12">
            <a:alphaModFix/>
          </a:blip>
          <a:srcRect/>
          <a:stretch/>
        </p:blipFill>
        <p:spPr>
          <a:xfrm>
            <a:off x="3842291" y="2084249"/>
            <a:ext cx="313184" cy="313184"/>
          </a:xfrm>
          <a:prstGeom prst="rect">
            <a:avLst/>
          </a:prstGeom>
          <a:noFill/>
          <a:ln>
            <a:noFill/>
          </a:ln>
        </p:spPr>
      </p:pic>
      <p:pic>
        <p:nvPicPr>
          <p:cNvPr id="107" name="Google Shape;107;g28c17512033_0_628" descr="Marker with solid fill"/>
          <p:cNvPicPr preferRelativeResize="0"/>
          <p:nvPr/>
        </p:nvPicPr>
        <p:blipFill rotWithShape="1">
          <a:blip r:embed="rId12">
            <a:alphaModFix/>
          </a:blip>
          <a:srcRect/>
          <a:stretch/>
        </p:blipFill>
        <p:spPr>
          <a:xfrm>
            <a:off x="3389137" y="2148985"/>
            <a:ext cx="313184" cy="313184"/>
          </a:xfrm>
          <a:prstGeom prst="rect">
            <a:avLst/>
          </a:prstGeom>
          <a:noFill/>
          <a:ln>
            <a:noFill/>
          </a:ln>
        </p:spPr>
      </p:pic>
      <p:pic>
        <p:nvPicPr>
          <p:cNvPr id="108" name="Google Shape;108;g28c17512033_0_628" descr="Marker with solid fill"/>
          <p:cNvPicPr preferRelativeResize="0"/>
          <p:nvPr/>
        </p:nvPicPr>
        <p:blipFill rotWithShape="1">
          <a:blip r:embed="rId12">
            <a:alphaModFix/>
          </a:blip>
          <a:srcRect/>
          <a:stretch/>
        </p:blipFill>
        <p:spPr>
          <a:xfrm>
            <a:off x="3324401" y="1987144"/>
            <a:ext cx="313184" cy="313184"/>
          </a:xfrm>
          <a:prstGeom prst="rect">
            <a:avLst/>
          </a:prstGeom>
          <a:noFill/>
          <a:ln>
            <a:noFill/>
          </a:ln>
        </p:spPr>
      </p:pic>
      <p:sp>
        <p:nvSpPr>
          <p:cNvPr id="109" name="Google Shape;109;g28c17512033_0_628">
            <a:hlinkClick r:id="rId18"/>
          </p:cNvPr>
          <p:cNvSpPr/>
          <p:nvPr/>
        </p:nvSpPr>
        <p:spPr>
          <a:xfrm>
            <a:off x="7093477" y="4887047"/>
            <a:ext cx="1863000" cy="45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g28c17512033_0_628">
            <a:hlinkClick r:id="rId19"/>
          </p:cNvPr>
          <p:cNvSpPr/>
          <p:nvPr/>
        </p:nvSpPr>
        <p:spPr>
          <a:xfrm>
            <a:off x="645547" y="4714394"/>
            <a:ext cx="38538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g28c17512033_0_628">
            <a:hlinkClick r:id="rId8"/>
          </p:cNvPr>
          <p:cNvSpPr/>
          <p:nvPr/>
        </p:nvSpPr>
        <p:spPr>
          <a:xfrm>
            <a:off x="4424077" y="5480236"/>
            <a:ext cx="2271300" cy="42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12" name="Google Shape;112;g28c17512033_0_628" descr="Text&#10;&#10;Description automatically generated with medium confidence">
            <a:hlinkClick r:id="rId20"/>
          </p:cNvPr>
          <p:cNvPicPr preferRelativeResize="0"/>
          <p:nvPr/>
        </p:nvPicPr>
        <p:blipFill rotWithShape="1">
          <a:blip r:embed="rId21">
            <a:alphaModFix/>
          </a:blip>
          <a:srcRect/>
          <a:stretch/>
        </p:blipFill>
        <p:spPr>
          <a:xfrm>
            <a:off x="300854" y="4509468"/>
            <a:ext cx="1946954" cy="850571"/>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664"/>
        <p:cNvGrpSpPr/>
        <p:nvPr/>
      </p:nvGrpSpPr>
      <p:grpSpPr>
        <a:xfrm>
          <a:off x="0" y="0"/>
          <a:ext cx="0" cy="0"/>
          <a:chOff x="0" y="0"/>
          <a:chExt cx="0" cy="0"/>
        </a:xfrm>
      </p:grpSpPr>
      <p:sp>
        <p:nvSpPr>
          <p:cNvPr id="665" name="Google Shape;665;g28c175126f4_2_331"/>
          <p:cNvSpPr>
            <a:spLocks noGrp="1"/>
          </p:cNvSpPr>
          <p:nvPr>
            <p:ph type="pic" idx="2"/>
          </p:nvPr>
        </p:nvSpPr>
        <p:spPr>
          <a:xfrm>
            <a:off x="621217" y="239345"/>
            <a:ext cx="8931300" cy="4465800"/>
          </a:xfrm>
          <a:prstGeom prst="rect">
            <a:avLst/>
          </a:prstGeom>
          <a:noFill/>
          <a:ln>
            <a:noFill/>
          </a:ln>
        </p:spPr>
      </p:sp>
      <p:sp>
        <p:nvSpPr>
          <p:cNvPr id="666" name="Google Shape;666;g28c175126f4_2_331"/>
          <p:cNvSpPr txBox="1">
            <a:spLocks noGrp="1"/>
          </p:cNvSpPr>
          <p:nvPr>
            <p:ph type="body" idx="1"/>
          </p:nvPr>
        </p:nvSpPr>
        <p:spPr>
          <a:xfrm>
            <a:off x="609600" y="5013177"/>
            <a:ext cx="8942700" cy="8049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0" i="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vl2pPr>
            <a:lvl3pPr marL="1371600" lvl="2" indent="-228600" algn="l">
              <a:lnSpc>
                <a:spcPct val="100000"/>
              </a:lnSpc>
              <a:spcBef>
                <a:spcPts val="400"/>
              </a:spcBef>
              <a:spcAft>
                <a:spcPts val="0"/>
              </a:spcAft>
              <a:buSzPts val="1000"/>
              <a:buNone/>
              <a:defRPr sz="1000"/>
            </a:lvl3pPr>
            <a:lvl4pPr marL="1828800" lvl="3" indent="-228600" algn="l">
              <a:lnSpc>
                <a:spcPct val="100000"/>
              </a:lnSpc>
              <a:spcBef>
                <a:spcPts val="400"/>
              </a:spcBef>
              <a:spcAft>
                <a:spcPts val="0"/>
              </a:spcAft>
              <a:buSzPts val="900"/>
              <a:buNone/>
              <a:defRPr sz="900"/>
            </a:lvl4pPr>
            <a:lvl5pPr marL="2286000" lvl="4" indent="-228600" algn="l">
              <a:lnSpc>
                <a:spcPct val="100000"/>
              </a:lnSpc>
              <a:spcBef>
                <a:spcPts val="400"/>
              </a:spcBef>
              <a:spcAft>
                <a:spcPts val="0"/>
              </a:spcAft>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7" name="Google Shape;667;g28c175126f4_2_331"/>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68" name="Google Shape;668;g28c175126f4_2_331"/>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Image avec légende">
  <p:cSld name="1_Image avec légende">
    <p:spTree>
      <p:nvGrpSpPr>
        <p:cNvPr id="1" name="Shape 669"/>
        <p:cNvGrpSpPr/>
        <p:nvPr/>
      </p:nvGrpSpPr>
      <p:grpSpPr>
        <a:xfrm>
          <a:off x="0" y="0"/>
          <a:ext cx="0" cy="0"/>
          <a:chOff x="0" y="0"/>
          <a:chExt cx="0" cy="0"/>
        </a:xfrm>
      </p:grpSpPr>
      <p:sp>
        <p:nvSpPr>
          <p:cNvPr id="670" name="Google Shape;670;g28c175126f4_2_336"/>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g28c175126f4_2_336"/>
          <p:cNvSpPr>
            <a:spLocks noGrp="1"/>
          </p:cNvSpPr>
          <p:nvPr>
            <p:ph type="pic" idx="2"/>
          </p:nvPr>
        </p:nvSpPr>
        <p:spPr>
          <a:xfrm>
            <a:off x="609600" y="1228610"/>
            <a:ext cx="5181600" cy="4656900"/>
          </a:xfrm>
          <a:prstGeom prst="rect">
            <a:avLst/>
          </a:prstGeom>
          <a:noFill/>
          <a:ln>
            <a:noFill/>
          </a:ln>
        </p:spPr>
      </p:sp>
      <p:sp>
        <p:nvSpPr>
          <p:cNvPr id="672" name="Google Shape;672;g28c175126f4_2_336"/>
          <p:cNvSpPr txBox="1">
            <a:spLocks noGrp="1"/>
          </p:cNvSpPr>
          <p:nvPr>
            <p:ph type="body" idx="1"/>
          </p:nvPr>
        </p:nvSpPr>
        <p:spPr>
          <a:xfrm>
            <a:off x="6158416" y="1270569"/>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3" name="Google Shape;673;g28c175126f4_2_336"/>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74" name="Google Shape;674;g28c175126f4_2_336"/>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Image avec légende">
  <p:cSld name="2_Image avec légende">
    <p:spTree>
      <p:nvGrpSpPr>
        <p:cNvPr id="1" name="Shape 675"/>
        <p:cNvGrpSpPr/>
        <p:nvPr/>
      </p:nvGrpSpPr>
      <p:grpSpPr>
        <a:xfrm>
          <a:off x="0" y="0"/>
          <a:ext cx="0" cy="0"/>
          <a:chOff x="0" y="0"/>
          <a:chExt cx="0" cy="0"/>
        </a:xfrm>
      </p:grpSpPr>
      <p:sp>
        <p:nvSpPr>
          <p:cNvPr id="676" name="Google Shape;676;g28c175126f4_2_342"/>
          <p:cNvSpPr txBox="1">
            <a:spLocks noGrp="1"/>
          </p:cNvSpPr>
          <p:nvPr>
            <p:ph type="body" idx="1"/>
          </p:nvPr>
        </p:nvSpPr>
        <p:spPr>
          <a:xfrm>
            <a:off x="6158416" y="1270567"/>
            <a:ext cx="54240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7" name="Google Shape;677;g28c175126f4_2_342"/>
          <p:cNvSpPr txBox="1">
            <a:spLocks noGrp="1"/>
          </p:cNvSpPr>
          <p:nvPr>
            <p:ph type="body" idx="2"/>
          </p:nvPr>
        </p:nvSpPr>
        <p:spPr>
          <a:xfrm>
            <a:off x="621213" y="1270566"/>
            <a:ext cx="5186700" cy="46182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8" name="Google Shape;678;g28c175126f4_2_342"/>
          <p:cNvSpPr txBox="1">
            <a:spLocks noGrp="1"/>
          </p:cNvSpPr>
          <p:nvPr>
            <p:ph type="title"/>
          </p:nvPr>
        </p:nvSpPr>
        <p:spPr>
          <a:xfrm>
            <a:off x="621215" y="284704"/>
            <a:ext cx="10961100" cy="552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9" name="Google Shape;679;g28c175126f4_2_342"/>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0" name="Google Shape;680;g28c175126f4_2_342"/>
          <p:cNvSpPr txBox="1">
            <a:spLocks noGrp="1"/>
          </p:cNvSpPr>
          <p:nvPr>
            <p:ph type="body" idx="3"/>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Image avec légende">
  <p:cSld name="3_Image avec légende">
    <p:spTree>
      <p:nvGrpSpPr>
        <p:cNvPr id="1" name="Shape 681"/>
        <p:cNvGrpSpPr/>
        <p:nvPr/>
      </p:nvGrpSpPr>
      <p:grpSpPr>
        <a:xfrm>
          <a:off x="0" y="0"/>
          <a:ext cx="0" cy="0"/>
          <a:chOff x="0" y="0"/>
          <a:chExt cx="0" cy="0"/>
        </a:xfrm>
      </p:grpSpPr>
      <p:sp>
        <p:nvSpPr>
          <p:cNvPr id="682" name="Google Shape;682;g28c175126f4_2_348"/>
          <p:cNvSpPr txBox="1">
            <a:spLocks noGrp="1"/>
          </p:cNvSpPr>
          <p:nvPr>
            <p:ph type="title"/>
          </p:nvPr>
        </p:nvSpPr>
        <p:spPr>
          <a:xfrm>
            <a:off x="621214" y="1403490"/>
            <a:ext cx="5186700" cy="7152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C7573C"/>
              </a:buClr>
              <a:buSzPts val="2000"/>
              <a:buFont typeface="Arial"/>
              <a:buNone/>
              <a:defRPr sz="2000" b="1">
                <a:solidFill>
                  <a:srgbClr val="C7573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g28c175126f4_2_348"/>
          <p:cNvSpPr txBox="1">
            <a:spLocks noGrp="1"/>
          </p:cNvSpPr>
          <p:nvPr>
            <p:ph type="body" idx="1"/>
          </p:nvPr>
        </p:nvSpPr>
        <p:spPr>
          <a:xfrm>
            <a:off x="6158416" y="2348880"/>
            <a:ext cx="54240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2pPr>
            <a:lvl3pPr marL="1371600" lvl="2" indent="-355600" algn="l">
              <a:lnSpc>
                <a:spcPct val="100000"/>
              </a:lnSpc>
              <a:spcBef>
                <a:spcPts val="400"/>
              </a:spcBef>
              <a:spcAft>
                <a:spcPts val="0"/>
              </a:spcAft>
              <a:buSzPts val="2000"/>
              <a:buFont typeface="Arial"/>
              <a:buChar char="•"/>
              <a:defRPr sz="2000">
                <a:solidFill>
                  <a:srgbClr val="5D8298"/>
                </a:solidFill>
                <a:latin typeface="Calibri"/>
                <a:ea typeface="Calibri"/>
                <a:cs typeface="Calibri"/>
                <a:sym typeface="Calibri"/>
              </a:defRPr>
            </a:lvl3pPr>
            <a:lvl4pPr marL="1828800" lvl="3" indent="-355600" algn="l">
              <a:lnSpc>
                <a:spcPct val="100000"/>
              </a:lnSpc>
              <a:spcBef>
                <a:spcPts val="400"/>
              </a:spcBef>
              <a:spcAft>
                <a:spcPts val="0"/>
              </a:spcAft>
              <a:buSzPts val="2000"/>
              <a:buFont typeface="Arial"/>
              <a:buChar char="•"/>
              <a:defRPr sz="2000">
                <a:latin typeface="Calibri"/>
                <a:ea typeface="Calibri"/>
                <a:cs typeface="Calibri"/>
                <a:sym typeface="Calibri"/>
              </a:defRPr>
            </a:lvl4pPr>
            <a:lvl5pPr marL="2286000" lvl="4" indent="-330200" algn="l">
              <a:lnSpc>
                <a:spcPct val="100000"/>
              </a:lnSpc>
              <a:spcBef>
                <a:spcPts val="400"/>
              </a:spcBef>
              <a:spcAft>
                <a:spcPts val="0"/>
              </a:spcAft>
              <a:buSzPts val="1600"/>
              <a:buFont typeface="Arial"/>
              <a:buChar char="•"/>
              <a:defRPr>
                <a:latin typeface="Calibri"/>
                <a:ea typeface="Calibri"/>
                <a:cs typeface="Calibri"/>
                <a:sym typeface="Calibri"/>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4" name="Google Shape;684;g28c175126f4_2_348"/>
          <p:cNvSpPr txBox="1">
            <a:spLocks noGrp="1"/>
          </p:cNvSpPr>
          <p:nvPr>
            <p:ph type="body" idx="2"/>
          </p:nvPr>
        </p:nvSpPr>
        <p:spPr>
          <a:xfrm>
            <a:off x="621213" y="2348880"/>
            <a:ext cx="5186700" cy="3540000"/>
          </a:xfrm>
          <a:prstGeom prst="rect">
            <a:avLst/>
          </a:prstGeom>
          <a:noFill/>
          <a:ln>
            <a:noFill/>
          </a:ln>
        </p:spPr>
        <p:txBody>
          <a:bodyPr spcFirstLastPara="1" wrap="square" lIns="0" tIns="0" rIns="0" bIns="0" anchor="t" anchorCtr="0">
            <a:normAutofit/>
          </a:bodyPr>
          <a:lstStyle>
            <a:lvl1pPr marL="457200" lvl="0" indent="-355600" algn="l">
              <a:lnSpc>
                <a:spcPct val="100000"/>
              </a:lnSpc>
              <a:spcBef>
                <a:spcPts val="1200"/>
              </a:spcBef>
              <a:spcAft>
                <a:spcPts val="0"/>
              </a:spcAft>
              <a:buSzPts val="2000"/>
              <a:buFont typeface="Arial"/>
              <a:buChar char="•"/>
              <a:defRPr sz="2000">
                <a:solidFill>
                  <a:srgbClr val="5D8298"/>
                </a:solidFill>
                <a:latin typeface="Arial"/>
                <a:ea typeface="Arial"/>
                <a:cs typeface="Arial"/>
                <a:sym typeface="Arial"/>
              </a:defRPr>
            </a:lvl1pPr>
            <a:lvl2pPr marL="914400" lvl="1" indent="-355600" algn="l">
              <a:lnSpc>
                <a:spcPct val="100000"/>
              </a:lnSpc>
              <a:spcBef>
                <a:spcPts val="400"/>
              </a:spcBef>
              <a:spcAft>
                <a:spcPts val="0"/>
              </a:spcAft>
              <a:buSzPts val="2000"/>
              <a:buFont typeface="Arial"/>
              <a:buChar char="•"/>
              <a:defRPr sz="2000">
                <a:solidFill>
                  <a:srgbClr val="5D8298"/>
                </a:solidFill>
              </a:defRPr>
            </a:lvl2pPr>
            <a:lvl3pPr marL="1371600" lvl="2" indent="-355600" algn="l">
              <a:lnSpc>
                <a:spcPct val="100000"/>
              </a:lnSpc>
              <a:spcBef>
                <a:spcPts val="400"/>
              </a:spcBef>
              <a:spcAft>
                <a:spcPts val="0"/>
              </a:spcAft>
              <a:buSzPts val="2000"/>
              <a:buFont typeface="Arial"/>
              <a:buChar char="•"/>
              <a:defRPr sz="2000">
                <a:solidFill>
                  <a:srgbClr val="5D8298"/>
                </a:solidFill>
              </a:defRPr>
            </a:lvl3pPr>
            <a:lvl4pPr marL="1828800" lvl="3" indent="-355600" algn="l">
              <a:lnSpc>
                <a:spcPct val="100000"/>
              </a:lnSpc>
              <a:spcBef>
                <a:spcPts val="400"/>
              </a:spcBef>
              <a:spcAft>
                <a:spcPts val="0"/>
              </a:spcAft>
              <a:buSzPts val="2000"/>
              <a:buFont typeface="Arial"/>
              <a:buChar char="•"/>
              <a:defRPr sz="2000"/>
            </a:lvl4pPr>
            <a:lvl5pPr marL="2286000" lvl="4" indent="-330200" algn="l">
              <a:lnSpc>
                <a:spcPct val="100000"/>
              </a:lnSpc>
              <a:spcBef>
                <a:spcPts val="400"/>
              </a:spcBef>
              <a:spcAft>
                <a:spcPts val="0"/>
              </a:spcAft>
              <a:buSzPts val="1600"/>
              <a:buFont typeface="Arial"/>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5" name="Google Shape;685;g28c175126f4_2_348"/>
          <p:cNvSpPr txBox="1">
            <a:spLocks noGrp="1"/>
          </p:cNvSpPr>
          <p:nvPr>
            <p:ph type="body" idx="3"/>
          </p:nvPr>
        </p:nvSpPr>
        <p:spPr>
          <a:xfrm>
            <a:off x="621215" y="260351"/>
            <a:ext cx="10961100" cy="8652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3200"/>
              <a:buNone/>
              <a:defRPr sz="3200" b="1" cap="none">
                <a:solidFill>
                  <a:srgbClr val="5D8298"/>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6" name="Google Shape;686;g28c175126f4_2_348"/>
          <p:cNvSpPr txBox="1">
            <a:spLocks noGrp="1"/>
          </p:cNvSpPr>
          <p:nvPr>
            <p:ph type="body" idx="4"/>
          </p:nvPr>
        </p:nvSpPr>
        <p:spPr>
          <a:xfrm>
            <a:off x="6158416" y="1408029"/>
            <a:ext cx="5424000" cy="7107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SzPts val="2000"/>
              <a:buNone/>
              <a:defRPr sz="2000" b="1" cap="none">
                <a:solidFill>
                  <a:srgbClr val="C7573C"/>
                </a:solidFill>
                <a:latin typeface="Arial"/>
                <a:ea typeface="Arial"/>
                <a:cs typeface="Arial"/>
                <a:sym typeface="Arial"/>
              </a:defRPr>
            </a:lvl1pPr>
            <a:lvl2pPr marL="914400" lvl="1" indent="-342900" algn="l">
              <a:lnSpc>
                <a:spcPct val="100000"/>
              </a:lnSpc>
              <a:spcBef>
                <a:spcPts val="4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87" name="Google Shape;687;g28c175126f4_2_348"/>
          <p:cNvSpPr txBox="1">
            <a:spLocks noGrp="1"/>
          </p:cNvSpPr>
          <p:nvPr>
            <p:ph type="sldNum" idx="12"/>
          </p:nvPr>
        </p:nvSpPr>
        <p:spPr>
          <a:xfrm>
            <a:off x="10512492" y="6356352"/>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8" name="Google Shape;688;g28c175126f4_2_348"/>
          <p:cNvSpPr txBox="1">
            <a:spLocks noGrp="1"/>
          </p:cNvSpPr>
          <p:nvPr>
            <p:ph type="body" idx="5"/>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itle and content NO LOGO">
  <p:cSld name="1_Title and content NO LOGO">
    <p:spTree>
      <p:nvGrpSpPr>
        <p:cNvPr id="1" name="Shape 689"/>
        <p:cNvGrpSpPr/>
        <p:nvPr/>
      </p:nvGrpSpPr>
      <p:grpSpPr>
        <a:xfrm>
          <a:off x="0" y="0"/>
          <a:ext cx="0" cy="0"/>
          <a:chOff x="0" y="0"/>
          <a:chExt cx="0" cy="0"/>
        </a:xfrm>
      </p:grpSpPr>
      <p:sp>
        <p:nvSpPr>
          <p:cNvPr id="690" name="Google Shape;690;g28c175126f4_2_356"/>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200"/>
              </a:spcBef>
              <a:spcAft>
                <a:spcPts val="0"/>
              </a:spcAft>
              <a:buClr>
                <a:schemeClr val="accent1"/>
              </a:buClr>
              <a:buSzPts val="2000"/>
              <a:buChar char="•"/>
              <a:defRPr>
                <a:latin typeface="Arial"/>
                <a:ea typeface="Arial"/>
                <a:cs typeface="Arial"/>
                <a:sym typeface="Arial"/>
              </a:defRPr>
            </a:lvl1pPr>
            <a:lvl2pPr marL="914400" lvl="1" indent="-342900" algn="l">
              <a:lnSpc>
                <a:spcPct val="100000"/>
              </a:lnSpc>
              <a:spcBef>
                <a:spcPts val="400"/>
              </a:spcBef>
              <a:spcAft>
                <a:spcPts val="0"/>
              </a:spcAft>
              <a:buSzPts val="1800"/>
              <a:buChar char="–"/>
              <a:defRPr>
                <a:latin typeface="Arial"/>
                <a:ea typeface="Arial"/>
                <a:cs typeface="Arial"/>
                <a:sym typeface="Arial"/>
              </a:defRPr>
            </a:lvl2pPr>
            <a:lvl3pPr marL="1371600" lvl="2" indent="-330200" algn="l">
              <a:lnSpc>
                <a:spcPct val="100000"/>
              </a:lnSpc>
              <a:spcBef>
                <a:spcPts val="400"/>
              </a:spcBef>
              <a:spcAft>
                <a:spcPts val="0"/>
              </a:spcAft>
              <a:buSzPts val="1600"/>
              <a:buChar char="•"/>
              <a:defRPr>
                <a:latin typeface="Arial"/>
                <a:ea typeface="Arial"/>
                <a:cs typeface="Arial"/>
                <a:sym typeface="Arial"/>
              </a:defRPr>
            </a:lvl3pPr>
            <a:lvl4pPr marL="1828800" lvl="3" indent="-330200" algn="l">
              <a:lnSpc>
                <a:spcPct val="100000"/>
              </a:lnSpc>
              <a:spcBef>
                <a:spcPts val="400"/>
              </a:spcBef>
              <a:spcAft>
                <a:spcPts val="0"/>
              </a:spcAft>
              <a:buSzPts val="1600"/>
              <a:buChar char="•"/>
              <a:defRPr>
                <a:latin typeface="Arial"/>
                <a:ea typeface="Arial"/>
                <a:cs typeface="Arial"/>
                <a:sym typeface="Arial"/>
              </a:defRPr>
            </a:lvl4pPr>
            <a:lvl5pPr marL="2286000" lvl="4" indent="-330200" algn="l">
              <a:lnSpc>
                <a:spcPct val="100000"/>
              </a:lnSpc>
              <a:spcBef>
                <a:spcPts val="400"/>
              </a:spcBef>
              <a:spcAft>
                <a:spcPts val="0"/>
              </a:spcAft>
              <a:buSzPts val="1600"/>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1" name="Google Shape;691;g28c175126f4_2_356"/>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5D8298"/>
              </a:buClr>
              <a:buSzPts val="2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2" name="Google Shape;692;g28c175126f4_2_356"/>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5D829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3" name="Google Shape;693;g28c175126f4_2_356"/>
          <p:cNvSpPr txBox="1">
            <a:spLocks noGrp="1"/>
          </p:cNvSpPr>
          <p:nvPr>
            <p:ph type="body" idx="2"/>
          </p:nvPr>
        </p:nvSpPr>
        <p:spPr>
          <a:xfrm>
            <a:off x="620184" y="6356352"/>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rgbClr val="5D8298"/>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4" name="Google Shape;694;g28c175126f4_2_356"/>
          <p:cNvSpPr/>
          <p:nvPr/>
        </p:nvSpPr>
        <p:spPr>
          <a:xfrm>
            <a:off x="9984432" y="259200"/>
            <a:ext cx="1872300" cy="64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5"/>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le separator dark">
  <p:cSld name="Title separator dark">
    <p:bg>
      <p:bgPr>
        <a:solidFill>
          <a:schemeClr val="accent1"/>
        </a:solidFill>
        <a:effectLst/>
      </p:bgPr>
    </p:bg>
    <p:spTree>
      <p:nvGrpSpPr>
        <p:cNvPr id="1" name="Shape 696"/>
        <p:cNvGrpSpPr/>
        <p:nvPr/>
      </p:nvGrpSpPr>
      <p:grpSpPr>
        <a:xfrm>
          <a:off x="0" y="0"/>
          <a:ext cx="0" cy="0"/>
          <a:chOff x="0" y="0"/>
          <a:chExt cx="0" cy="0"/>
        </a:xfrm>
      </p:grpSpPr>
      <p:sp>
        <p:nvSpPr>
          <p:cNvPr id="697" name="Google Shape;697;g28c175126f4_2_363"/>
          <p:cNvSpPr txBox="1">
            <a:spLocks noGrp="1"/>
          </p:cNvSpPr>
          <p:nvPr>
            <p:ph type="title"/>
          </p:nvPr>
        </p:nvSpPr>
        <p:spPr>
          <a:xfrm>
            <a:off x="609600" y="274637"/>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30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8" name="Google Shape;698;g28c175126f4_2_363"/>
          <p:cNvSpPr txBox="1">
            <a:spLocks noGrp="1"/>
          </p:cNvSpPr>
          <p:nvPr>
            <p:ph type="sldNum" idx="12"/>
          </p:nvPr>
        </p:nvSpPr>
        <p:spPr>
          <a:xfrm>
            <a:off x="10512491" y="6356351"/>
            <a:ext cx="10695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5_Disposition personnalisée">
  <p:cSld name="5_Disposition personnalisée">
    <p:spTree>
      <p:nvGrpSpPr>
        <p:cNvPr id="1" name="Shape 113"/>
        <p:cNvGrpSpPr/>
        <p:nvPr/>
      </p:nvGrpSpPr>
      <p:grpSpPr>
        <a:xfrm>
          <a:off x="0" y="0"/>
          <a:ext cx="0" cy="0"/>
          <a:chOff x="0" y="0"/>
          <a:chExt cx="0" cy="0"/>
        </a:xfrm>
      </p:grpSpPr>
      <p:sp>
        <p:nvSpPr>
          <p:cNvPr id="114" name="Google Shape;114;g28c17512033_0_707"/>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rgbClr val="5D8298"/>
              </a:buClr>
              <a:buSzPts val="4000"/>
              <a:buFont typeface="Arial"/>
              <a:buNone/>
              <a:defRPr sz="4000" b="1" i="0">
                <a:solidFill>
                  <a:srgbClr val="5D829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28c17512033_0_70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g28c17512033_0_707"/>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6_Disposition personnalisée">
  <p:cSld name="6_Disposition personnalisée">
    <p:bg>
      <p:bgPr>
        <a:solidFill>
          <a:srgbClr val="5D8298"/>
        </a:solidFill>
        <a:effectLst/>
      </p:bgPr>
    </p:bg>
    <p:spTree>
      <p:nvGrpSpPr>
        <p:cNvPr id="1" name="Shape 117"/>
        <p:cNvGrpSpPr/>
        <p:nvPr/>
      </p:nvGrpSpPr>
      <p:grpSpPr>
        <a:xfrm>
          <a:off x="0" y="0"/>
          <a:ext cx="0" cy="0"/>
          <a:chOff x="0" y="0"/>
          <a:chExt cx="0" cy="0"/>
        </a:xfrm>
      </p:grpSpPr>
      <p:sp>
        <p:nvSpPr>
          <p:cNvPr id="118" name="Google Shape;118;g28c17512033_0_711"/>
          <p:cNvSpPr txBox="1">
            <a:spLocks noGrp="1"/>
          </p:cNvSpPr>
          <p:nvPr>
            <p:ph type="title"/>
          </p:nvPr>
        </p:nvSpPr>
        <p:spPr>
          <a:xfrm>
            <a:off x="609600" y="274638"/>
            <a:ext cx="10972800" cy="4162500"/>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28c17512033_0_711"/>
          <p:cNvSpPr txBox="1">
            <a:spLocks noGrp="1"/>
          </p:cNvSpPr>
          <p:nvPr>
            <p:ph type="subTitle" idx="1"/>
          </p:nvPr>
        </p:nvSpPr>
        <p:spPr>
          <a:xfrm>
            <a:off x="609600" y="4653136"/>
            <a:ext cx="10972800" cy="1655700"/>
          </a:xfrm>
          <a:prstGeom prst="rect">
            <a:avLst/>
          </a:prstGeom>
          <a:noFill/>
          <a:ln>
            <a:noFill/>
          </a:ln>
        </p:spPr>
        <p:txBody>
          <a:bodyPr spcFirstLastPara="1" wrap="square" lIns="0" tIns="0" rIns="0" bIns="0" anchor="t" anchorCtr="0">
            <a:normAutofit/>
          </a:bodyPr>
          <a:lstStyle>
            <a:lvl1pPr lvl="0" algn="ctr">
              <a:lnSpc>
                <a:spcPct val="100000"/>
              </a:lnSpc>
              <a:spcBef>
                <a:spcPts val="1200"/>
              </a:spcBef>
              <a:spcAft>
                <a:spcPts val="0"/>
              </a:spcAft>
              <a:buSzPts val="3200"/>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800"/>
              <a:buChar char="–"/>
              <a:defRPr/>
            </a:lvl2pPr>
            <a:lvl3pPr lvl="2" algn="l">
              <a:lnSpc>
                <a:spcPct val="100000"/>
              </a:lnSpc>
              <a:spcBef>
                <a:spcPts val="400"/>
              </a:spcBef>
              <a:spcAft>
                <a:spcPts val="0"/>
              </a:spcAft>
              <a:buSzPts val="1800"/>
              <a:buChar char="•"/>
              <a:defRPr/>
            </a:lvl3pPr>
            <a:lvl4pPr lvl="3" algn="l">
              <a:lnSpc>
                <a:spcPct val="100000"/>
              </a:lnSpc>
              <a:spcBef>
                <a:spcPts val="400"/>
              </a:spcBef>
              <a:spcAft>
                <a:spcPts val="0"/>
              </a:spcAft>
              <a:buSzPts val="1800"/>
              <a:buChar char="•"/>
              <a:defRPr/>
            </a:lvl4pPr>
            <a:lvl5pPr lvl="4" algn="l">
              <a:lnSpc>
                <a:spcPct val="100000"/>
              </a:lnSpc>
              <a:spcBef>
                <a:spcPts val="400"/>
              </a:spcBef>
              <a:spcAft>
                <a:spcPts val="0"/>
              </a:spcAft>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
        <p:nvSpPr>
          <p:cNvPr id="120" name="Google Shape;120;g28c17512033_0_711"/>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lvl1pPr marL="457200" lvl="0" indent="-228600" algn="l">
              <a:lnSpc>
                <a:spcPct val="100000"/>
              </a:lnSpc>
              <a:spcBef>
                <a:spcPts val="300"/>
              </a:spcBef>
              <a:spcAft>
                <a:spcPts val="0"/>
              </a:spcAft>
              <a:buSzPts val="1200"/>
              <a:buNone/>
              <a:defRPr sz="1200">
                <a:solidFill>
                  <a:schemeClr val="lt1"/>
                </a:solidFill>
                <a:latin typeface="Arial"/>
                <a:ea typeface="Arial"/>
                <a:cs typeface="Arial"/>
                <a:sym typeface="Arial"/>
              </a:defRPr>
            </a:lvl1pPr>
            <a:lvl2pPr marL="914400" lvl="1" indent="-228600" algn="l">
              <a:lnSpc>
                <a:spcPct val="100000"/>
              </a:lnSpc>
              <a:spcBef>
                <a:spcPts val="400"/>
              </a:spcBef>
              <a:spcAft>
                <a:spcPts val="0"/>
              </a:spcAft>
              <a:buSzPts val="1200"/>
              <a:buNone/>
              <a:defRPr sz="1200">
                <a:latin typeface="PT Sans Narrow"/>
                <a:ea typeface="PT Sans Narrow"/>
                <a:cs typeface="PT Sans Narrow"/>
                <a:sym typeface="PT Sans Narrow"/>
              </a:defRPr>
            </a:lvl2pPr>
            <a:lvl3pPr marL="1371600" lvl="2" indent="-228600" algn="l">
              <a:lnSpc>
                <a:spcPct val="100000"/>
              </a:lnSpc>
              <a:spcBef>
                <a:spcPts val="400"/>
              </a:spcBef>
              <a:spcAft>
                <a:spcPts val="0"/>
              </a:spcAft>
              <a:buSzPts val="1200"/>
              <a:buNone/>
              <a:defRPr sz="1200">
                <a:latin typeface="PT Sans Narrow"/>
                <a:ea typeface="PT Sans Narrow"/>
                <a:cs typeface="PT Sans Narrow"/>
                <a:sym typeface="PT Sans Narrow"/>
              </a:defRPr>
            </a:lvl3pPr>
            <a:lvl4pPr marL="1828800" lvl="3" indent="-228600" algn="l">
              <a:lnSpc>
                <a:spcPct val="100000"/>
              </a:lnSpc>
              <a:spcBef>
                <a:spcPts val="400"/>
              </a:spcBef>
              <a:spcAft>
                <a:spcPts val="0"/>
              </a:spcAft>
              <a:buSzPts val="1200"/>
              <a:buNone/>
              <a:defRPr sz="1200">
                <a:latin typeface="PT Sans Narrow"/>
                <a:ea typeface="PT Sans Narrow"/>
                <a:cs typeface="PT Sans Narrow"/>
                <a:sym typeface="PT Sans Narrow"/>
              </a:defRPr>
            </a:lvl4pPr>
            <a:lvl5pPr marL="2286000" lvl="4" indent="-228600" algn="l">
              <a:lnSpc>
                <a:spcPct val="100000"/>
              </a:lnSpc>
              <a:spcBef>
                <a:spcPts val="400"/>
              </a:spcBef>
              <a:spcAft>
                <a:spcPts val="0"/>
              </a:spcAft>
              <a:buSzPts val="1200"/>
              <a:buNone/>
              <a:defRPr sz="1200">
                <a:latin typeface="PT Sans Narrow"/>
                <a:ea typeface="PT Sans Narrow"/>
                <a:cs typeface="PT Sans Narrow"/>
                <a:sym typeface="PT Sans Narrow"/>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g28c17512033_0_711"/>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8c17512033_0_605"/>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g28c17512033_0_605"/>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g28c17512033_0_605"/>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lnSpc>
                <a:spcPct val="100000"/>
              </a:lnSpc>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939ea8730e_0_1123"/>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g2939ea8730e_0_1123"/>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0" name="Google Shape;180;g2939ea8730e_0_1123"/>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lnSpc>
                <a:spcPct val="100000"/>
              </a:lnSpc>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9"/>
        <p:cNvGrpSpPr/>
        <p:nvPr/>
      </p:nvGrpSpPr>
      <p:grpSpPr>
        <a:xfrm>
          <a:off x="0" y="0"/>
          <a:ext cx="0" cy="0"/>
          <a:chOff x="0" y="0"/>
          <a:chExt cx="0" cy="0"/>
        </a:xfrm>
      </p:grpSpPr>
      <p:sp>
        <p:nvSpPr>
          <p:cNvPr id="350" name="Google Shape;350;g28c175126f4_1_227"/>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1" name="Google Shape;351;g28c175126f4_1_227"/>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2" name="Google Shape;352;g28c175126f4_1_227"/>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lnSpc>
                <a:spcPct val="100000"/>
              </a:lnSpc>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g28c175126f4_2_191"/>
          <p:cNvSpPr/>
          <p:nvPr/>
        </p:nvSpPr>
        <p:spPr>
          <a:xfrm>
            <a:off x="0" y="0"/>
            <a:ext cx="12192000" cy="6858000"/>
          </a:xfrm>
          <a:prstGeom prst="rect">
            <a:avLst/>
          </a:prstGeom>
          <a:noFill/>
          <a:ln w="127000" cap="flat" cmpd="sng">
            <a:solidFill>
              <a:srgbClr val="5D82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6" name="Google Shape;526;g28c175126f4_2_191"/>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rgbClr val="5D8298"/>
              </a:buClr>
              <a:buSzPts val="2800"/>
              <a:buFont typeface="Arial"/>
              <a:buNone/>
              <a:defRPr sz="2800" b="1" i="0" u="none" strike="noStrike" cap="none">
                <a:solidFill>
                  <a:srgbClr val="5D829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7" name="Google Shape;527;g28c175126f4_2_191"/>
          <p:cNvSpPr txBox="1">
            <a:spLocks noGrp="1"/>
          </p:cNvSpPr>
          <p:nvPr>
            <p:ph type="body" idx="1"/>
          </p:nvPr>
        </p:nvSpPr>
        <p:spPr>
          <a:xfrm>
            <a:off x="619200" y="1425600"/>
            <a:ext cx="10963200" cy="4525200"/>
          </a:xfrm>
          <a:prstGeom prst="rect">
            <a:avLst/>
          </a:prstGeom>
          <a:noFill/>
          <a:ln>
            <a:noFill/>
          </a:ln>
        </p:spPr>
        <p:txBody>
          <a:bodyPr spcFirstLastPara="1" wrap="square" lIns="0" tIns="0" rIns="0" bIns="0" anchor="t" anchorCtr="0">
            <a:normAutofit/>
          </a:bodyPr>
          <a:lstStyle>
            <a:lvl1pPr marL="457200" marR="0" lvl="0" indent="-355600" algn="l" rtl="0">
              <a:lnSpc>
                <a:spcPct val="100000"/>
              </a:lnSpc>
              <a:spcBef>
                <a:spcPts val="1200"/>
              </a:spcBef>
              <a:spcAft>
                <a:spcPts val="0"/>
              </a:spcAft>
              <a:buClr>
                <a:schemeClr val="accent2"/>
              </a:buClr>
              <a:buSzPts val="2000"/>
              <a:buFont typeface="Arial"/>
              <a:buChar char="•"/>
              <a:defRPr sz="2000" b="0" i="0" u="none" strike="noStrike" cap="none">
                <a:solidFill>
                  <a:srgbClr val="5D8298"/>
                </a:solidFill>
                <a:latin typeface="Arial"/>
                <a:ea typeface="Arial"/>
                <a:cs typeface="Arial"/>
                <a:sym typeface="Arial"/>
              </a:defRPr>
            </a:lvl1pPr>
            <a:lvl2pPr marL="914400" marR="0" lvl="1" indent="-342900" algn="l" rtl="0">
              <a:lnSpc>
                <a:spcPct val="100000"/>
              </a:lnSpc>
              <a:spcBef>
                <a:spcPts val="400"/>
              </a:spcBef>
              <a:spcAft>
                <a:spcPts val="0"/>
              </a:spcAft>
              <a:buClr>
                <a:schemeClr val="accent2"/>
              </a:buClr>
              <a:buSzPts val="1800"/>
              <a:buFont typeface="Merriweather Sans"/>
              <a:buChar char="–"/>
              <a:defRPr sz="1800" b="0" i="0" u="none" strike="noStrike" cap="none">
                <a:solidFill>
                  <a:srgbClr val="5D8298"/>
                </a:solidFill>
                <a:latin typeface="Arial"/>
                <a:ea typeface="Arial"/>
                <a:cs typeface="Arial"/>
                <a:sym typeface="Arial"/>
              </a:defRPr>
            </a:lvl2pPr>
            <a:lvl3pPr marL="1371600" marR="0" lvl="2"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3pPr>
            <a:lvl4pPr marL="1828800" marR="0" lvl="3"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4pPr>
            <a:lvl5pPr marL="2286000" marR="0" lvl="4" indent="-330200" algn="l" rtl="0">
              <a:lnSpc>
                <a:spcPct val="100000"/>
              </a:lnSpc>
              <a:spcBef>
                <a:spcPts val="400"/>
              </a:spcBef>
              <a:spcAft>
                <a:spcPts val="0"/>
              </a:spcAft>
              <a:buClr>
                <a:schemeClr val="accent2"/>
              </a:buClr>
              <a:buSzPts val="1600"/>
              <a:buFont typeface="Arial"/>
              <a:buChar char="•"/>
              <a:defRPr sz="1600" b="0" i="0" u="none" strike="noStrike" cap="none">
                <a:solidFill>
                  <a:srgbClr val="5D8298"/>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j.esmoop.2023.101377"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16/j.esmoop.2023.101377"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doi.org/10.1016/j.esmoop.2023.10137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1016/j.esmoop.2023.101377"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16/j.esmoop.2023.10137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doi.org/10.1016/j.esmoop.2023.1013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doi.org/10.1016/j.esmoop.2023.1013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doi.org/10.1016/j.esmoop.2023.101377"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reference.medscape.com/drug/orserdu-elacestrant-4000317"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esmo.org/living-guidelines/esmo-metastatic-breast-cancer-living-guideline/er-positive-her2-negative-breast-canc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ww.clinicaltrials.gov/study/NCT04964934" TargetMode="External"/><Relationship Id="rId7" Type="http://schemas.openxmlformats.org/officeDocument/2006/relationships/hyperlink" Target="https://clinicaltrials.gov/study/NCT04546009"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 Id="rId6" Type="http://schemas.openxmlformats.org/officeDocument/2006/relationships/hyperlink" Target="https://clinicaltrials.gov/study/NCT05306340" TargetMode="External"/><Relationship Id="rId5" Type="http://schemas.openxmlformats.org/officeDocument/2006/relationships/hyperlink" Target="https://clinicaltrials.gov/study/NCT04975308" TargetMode="External"/><Relationship Id="rId4" Type="http://schemas.openxmlformats.org/officeDocument/2006/relationships/hyperlink" Target="https://www.clinicaltrials.gov/study/NCT0471125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linicaltrials.gov/study/NCT05512364" TargetMode="External"/><Relationship Id="rId2" Type="http://schemas.openxmlformats.org/officeDocument/2006/relationships/notesSlide" Target="../notesSlides/notesSlide31.xml"/><Relationship Id="rId1" Type="http://schemas.openxmlformats.org/officeDocument/2006/relationships/slideLayout" Target="../slideLayouts/slideLayout37.xml"/><Relationship Id="rId6" Type="http://schemas.openxmlformats.org/officeDocument/2006/relationships/image" Target="../media/image29.jpg"/><Relationship Id="rId5" Type="http://schemas.openxmlformats.org/officeDocument/2006/relationships/hyperlink" Target="https://clinicaltrials.gov/study/NCT05774951" TargetMode="External"/><Relationship Id="rId4" Type="http://schemas.openxmlformats.org/officeDocument/2006/relationships/hyperlink" Target="https://www.clinicaltrials.gov/study/NCT04961996?cond=BREAST%20CANCER&amp;intr=GIREDESTRANT&amp;term=EARLY%20BREAST%20CANCER%20&amp;rank=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g2939ea8730e_0_94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EMERALD: PFS BY DURATION OF CDK4/6</a:t>
            </a:r>
            <a:r>
              <a:rPr lang="en-US" cap="none"/>
              <a:t>i</a:t>
            </a:r>
            <a:r>
              <a:rPr lang="en-US"/>
              <a:t> (</a:t>
            </a:r>
            <a:r>
              <a:rPr lang="en-US" cap="none"/>
              <a:t>m</a:t>
            </a:r>
            <a:r>
              <a:rPr lang="en-US" i="1"/>
              <a:t>ESR1</a:t>
            </a:r>
            <a:r>
              <a:rPr lang="en-US"/>
              <a:t>) </a:t>
            </a:r>
            <a:endParaRPr/>
          </a:p>
        </p:txBody>
      </p:sp>
      <p:sp>
        <p:nvSpPr>
          <p:cNvPr id="1034" name="Google Shape;1034;g2939ea8730e_0_94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US"/>
              <a:t>10</a:t>
            </a:fld>
            <a:endParaRPr/>
          </a:p>
        </p:txBody>
      </p:sp>
      <p:sp>
        <p:nvSpPr>
          <p:cNvPr id="1035" name="Google Shape;1035;g2939ea8730e_0_940"/>
          <p:cNvSpPr txBox="1">
            <a:spLocks noGrp="1"/>
          </p:cNvSpPr>
          <p:nvPr>
            <p:ph type="body" idx="2"/>
          </p:nvPr>
        </p:nvSpPr>
        <p:spPr>
          <a:xfrm>
            <a:off x="620182" y="6364799"/>
            <a:ext cx="10930133" cy="377313"/>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2"/>
                </a:solidFill>
              </a:rPr>
              <a:t>CDK4/6i, cyclin-dependent kinase 4/6 inhibitor; CI, confidence interval; mESR1, estrogen receptor 1 (gene) mutation; mo, months; PFS, progression-free survival; </a:t>
            </a:r>
            <a:br>
              <a:rPr lang="en-US">
                <a:solidFill>
                  <a:schemeClr val="dk2"/>
                </a:solidFill>
              </a:rPr>
            </a:br>
            <a:r>
              <a:rPr lang="en-US">
                <a:solidFill>
                  <a:schemeClr val="dk2"/>
                </a:solidFill>
              </a:rPr>
              <a:t>SoC, standard of care</a:t>
            </a:r>
            <a:endParaRPr/>
          </a:p>
          <a:p>
            <a:pPr marL="0" lvl="0" indent="0" algn="l" rtl="0">
              <a:lnSpc>
                <a:spcPct val="100000"/>
              </a:lnSpc>
              <a:spcBef>
                <a:spcPts val="300"/>
              </a:spcBef>
              <a:spcAft>
                <a:spcPts val="0"/>
              </a:spcAft>
              <a:buSzPts val="1200"/>
              <a:buNone/>
            </a:pPr>
            <a:r>
              <a:rPr lang="en-US" sz="1200">
                <a:solidFill>
                  <a:schemeClr val="dk2"/>
                </a:solidFill>
              </a:rPr>
              <a:t>Bardia A, et al. Presented at SABCS 2022. December 6-10, 2022. Abstract GS3-01</a:t>
            </a:r>
            <a:endParaRPr>
              <a:solidFill>
                <a:schemeClr val="dk2"/>
              </a:solidFill>
            </a:endParaRPr>
          </a:p>
        </p:txBody>
      </p:sp>
      <p:sp>
        <p:nvSpPr>
          <p:cNvPr id="1036" name="Google Shape;1036;g2939ea8730e_0_940"/>
          <p:cNvSpPr txBox="1"/>
          <p:nvPr/>
        </p:nvSpPr>
        <p:spPr>
          <a:xfrm>
            <a:off x="1902545" y="980728"/>
            <a:ext cx="14364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At least 6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sp>
        <p:nvSpPr>
          <p:cNvPr id="1037" name="Google Shape;1037;g2939ea8730e_0_940"/>
          <p:cNvSpPr txBox="1"/>
          <p:nvPr/>
        </p:nvSpPr>
        <p:spPr>
          <a:xfrm>
            <a:off x="2043871" y="3566172"/>
            <a:ext cx="8832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1038" name="Google Shape;1038;g2939ea8730e_0_940"/>
          <p:cNvSpPr txBox="1"/>
          <p:nvPr/>
        </p:nvSpPr>
        <p:spPr>
          <a:xfrm rot="-5400000">
            <a:off x="-69519" y="2475977"/>
            <a:ext cx="13368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1039" name="Google Shape;1039;g2939ea8730e_0_940"/>
          <p:cNvSpPr txBox="1"/>
          <p:nvPr/>
        </p:nvSpPr>
        <p:spPr>
          <a:xfrm>
            <a:off x="818813" y="3272391"/>
            <a:ext cx="642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040" name="Google Shape;1040;g2939ea8730e_0_940"/>
          <p:cNvCxnSpPr/>
          <p:nvPr/>
        </p:nvCxnSpPr>
        <p:spPr>
          <a:xfrm>
            <a:off x="912441" y="3346402"/>
            <a:ext cx="54000" cy="0"/>
          </a:xfrm>
          <a:prstGeom prst="straightConnector1">
            <a:avLst/>
          </a:prstGeom>
          <a:noFill/>
          <a:ln w="12700" cap="flat" cmpd="sng">
            <a:solidFill>
              <a:schemeClr val="dk1"/>
            </a:solidFill>
            <a:prstDash val="solid"/>
            <a:round/>
            <a:headEnd type="none" w="sm" len="sm"/>
            <a:tailEnd type="none" w="sm" len="sm"/>
          </a:ln>
        </p:spPr>
      </p:cxnSp>
      <p:cxnSp>
        <p:nvCxnSpPr>
          <p:cNvPr id="1041" name="Google Shape;1041;g2939ea8730e_0_940"/>
          <p:cNvCxnSpPr/>
          <p:nvPr/>
        </p:nvCxnSpPr>
        <p:spPr>
          <a:xfrm>
            <a:off x="966441" y="3387664"/>
            <a:ext cx="3041400" cy="0"/>
          </a:xfrm>
          <a:prstGeom prst="straightConnector1">
            <a:avLst/>
          </a:prstGeom>
          <a:noFill/>
          <a:ln w="12700" cap="flat" cmpd="sng">
            <a:solidFill>
              <a:schemeClr val="dk1"/>
            </a:solidFill>
            <a:prstDash val="solid"/>
            <a:round/>
            <a:headEnd type="none" w="sm" len="sm"/>
            <a:tailEnd type="none" w="sm" len="sm"/>
          </a:ln>
        </p:spPr>
      </p:cxnSp>
      <p:cxnSp>
        <p:nvCxnSpPr>
          <p:cNvPr id="1042" name="Google Shape;1042;g2939ea8730e_0_940"/>
          <p:cNvCxnSpPr/>
          <p:nvPr/>
        </p:nvCxnSpPr>
        <p:spPr>
          <a:xfrm rot="10800000">
            <a:off x="967520" y="1684743"/>
            <a:ext cx="0" cy="1704000"/>
          </a:xfrm>
          <a:prstGeom prst="straightConnector1">
            <a:avLst/>
          </a:prstGeom>
          <a:noFill/>
          <a:ln w="12700" cap="flat" cmpd="sng">
            <a:solidFill>
              <a:schemeClr val="dk1"/>
            </a:solidFill>
            <a:prstDash val="solid"/>
            <a:round/>
            <a:headEnd type="none" w="sm" len="sm"/>
            <a:tailEnd type="none" w="sm" len="sm"/>
          </a:ln>
        </p:spPr>
      </p:cxnSp>
      <p:cxnSp>
        <p:nvCxnSpPr>
          <p:cNvPr id="1043" name="Google Shape;1043;g2939ea8730e_0_940"/>
          <p:cNvCxnSpPr/>
          <p:nvPr/>
        </p:nvCxnSpPr>
        <p:spPr>
          <a:xfrm rot="-5400000">
            <a:off x="1462560"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44" name="Google Shape;1044;g2939ea8730e_0_940"/>
          <p:cNvSpPr txBox="1"/>
          <p:nvPr/>
        </p:nvSpPr>
        <p:spPr>
          <a:xfrm>
            <a:off x="1457500"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045" name="Google Shape;1045;g2939ea8730e_0_940"/>
          <p:cNvSpPr txBox="1"/>
          <p:nvPr/>
        </p:nvSpPr>
        <p:spPr>
          <a:xfrm>
            <a:off x="916186" y="3738252"/>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103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102</a:t>
            </a:r>
            <a:endParaRPr sz="1800" b="0" i="0" u="none" strike="noStrike" cap="none">
              <a:solidFill>
                <a:schemeClr val="dk1"/>
              </a:solidFill>
              <a:latin typeface="Calibri"/>
              <a:ea typeface="Calibri"/>
              <a:cs typeface="Calibri"/>
              <a:sym typeface="Calibri"/>
            </a:endParaRPr>
          </a:p>
        </p:txBody>
      </p:sp>
      <p:sp>
        <p:nvSpPr>
          <p:cNvPr id="1046" name="Google Shape;1046;g2939ea8730e_0_940"/>
          <p:cNvSpPr txBox="1"/>
          <p:nvPr/>
        </p:nvSpPr>
        <p:spPr>
          <a:xfrm>
            <a:off x="335360" y="3701319"/>
            <a:ext cx="556200" cy="246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US"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US"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1047" name="Google Shape;1047;g2939ea8730e_0_940"/>
          <p:cNvCxnSpPr/>
          <p:nvPr/>
        </p:nvCxnSpPr>
        <p:spPr>
          <a:xfrm rot="-5400000">
            <a:off x="1964210"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48" name="Google Shape;1048;g2939ea8730e_0_940"/>
          <p:cNvSpPr txBox="1"/>
          <p:nvPr/>
        </p:nvSpPr>
        <p:spPr>
          <a:xfrm>
            <a:off x="1927090"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1049" name="Google Shape;1049;g2939ea8730e_0_940"/>
          <p:cNvCxnSpPr/>
          <p:nvPr/>
        </p:nvCxnSpPr>
        <p:spPr>
          <a:xfrm rot="-5400000">
            <a:off x="29516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50" name="Google Shape;1050;g2939ea8730e_0_940"/>
          <p:cNvSpPr txBox="1"/>
          <p:nvPr/>
        </p:nvSpPr>
        <p:spPr>
          <a:xfrm>
            <a:off x="2914515"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1051" name="Google Shape;1051;g2939ea8730e_0_940"/>
          <p:cNvCxnSpPr/>
          <p:nvPr/>
        </p:nvCxnSpPr>
        <p:spPr>
          <a:xfrm rot="-5400000">
            <a:off x="9958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52" name="Google Shape;1052;g2939ea8730e_0_940"/>
          <p:cNvSpPr txBox="1"/>
          <p:nvPr/>
        </p:nvSpPr>
        <p:spPr>
          <a:xfrm>
            <a:off x="990775"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053" name="Google Shape;1053;g2939ea8730e_0_940"/>
          <p:cNvCxnSpPr/>
          <p:nvPr/>
        </p:nvCxnSpPr>
        <p:spPr>
          <a:xfrm rot="-5400000">
            <a:off x="244998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54" name="Google Shape;1054;g2939ea8730e_0_940"/>
          <p:cNvSpPr txBox="1"/>
          <p:nvPr/>
        </p:nvSpPr>
        <p:spPr>
          <a:xfrm>
            <a:off x="2412865"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1055" name="Google Shape;1055;g2939ea8730e_0_940"/>
          <p:cNvCxnSpPr/>
          <p:nvPr/>
        </p:nvCxnSpPr>
        <p:spPr>
          <a:xfrm rot="-5400000">
            <a:off x="342788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56" name="Google Shape;1056;g2939ea8730e_0_940"/>
          <p:cNvSpPr txBox="1"/>
          <p:nvPr/>
        </p:nvSpPr>
        <p:spPr>
          <a:xfrm>
            <a:off x="3390765"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1057" name="Google Shape;1057;g2939ea8730e_0_940"/>
          <p:cNvCxnSpPr/>
          <p:nvPr/>
        </p:nvCxnSpPr>
        <p:spPr>
          <a:xfrm rot="-5400000">
            <a:off x="391683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58" name="Google Shape;1058;g2939ea8730e_0_940"/>
          <p:cNvSpPr txBox="1"/>
          <p:nvPr/>
        </p:nvSpPr>
        <p:spPr>
          <a:xfrm>
            <a:off x="3879715"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1059" name="Google Shape;1059;g2939ea8730e_0_940"/>
          <p:cNvSpPr txBox="1"/>
          <p:nvPr/>
        </p:nvSpPr>
        <p:spPr>
          <a:xfrm>
            <a:off x="754693" y="295489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1060" name="Google Shape;1060;g2939ea8730e_0_940"/>
          <p:cNvSpPr txBox="1"/>
          <p:nvPr/>
        </p:nvSpPr>
        <p:spPr>
          <a:xfrm>
            <a:off x="1326040"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1061" name="Google Shape;1061;g2939ea8730e_0_940"/>
          <p:cNvSpPr txBox="1"/>
          <p:nvPr/>
        </p:nvSpPr>
        <p:spPr>
          <a:xfrm>
            <a:off x="1526065"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sp>
        <p:nvSpPr>
          <p:cNvPr id="1062" name="Google Shape;1062;g2939ea8730e_0_940"/>
          <p:cNvSpPr txBox="1"/>
          <p:nvPr/>
        </p:nvSpPr>
        <p:spPr>
          <a:xfrm>
            <a:off x="1145065"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p:txBody>
      </p:sp>
      <p:sp>
        <p:nvSpPr>
          <p:cNvPr id="1063" name="Google Shape;1063;g2939ea8730e_0_940"/>
          <p:cNvSpPr txBox="1"/>
          <p:nvPr/>
        </p:nvSpPr>
        <p:spPr>
          <a:xfrm>
            <a:off x="1735615"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1064" name="Google Shape;1064;g2939ea8730e_0_940"/>
          <p:cNvSpPr txBox="1"/>
          <p:nvPr/>
        </p:nvSpPr>
        <p:spPr>
          <a:xfrm>
            <a:off x="1919765"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065" name="Google Shape;1065;g2939ea8730e_0_940"/>
          <p:cNvSpPr txBox="1"/>
          <p:nvPr/>
        </p:nvSpPr>
        <p:spPr>
          <a:xfrm>
            <a:off x="2116615"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1066" name="Google Shape;1066;g2939ea8730e_0_940"/>
          <p:cNvSpPr txBox="1"/>
          <p:nvPr/>
        </p:nvSpPr>
        <p:spPr>
          <a:xfrm>
            <a:off x="2332794"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067" name="Google Shape;1067;g2939ea8730e_0_940"/>
          <p:cNvSpPr txBox="1"/>
          <p:nvPr/>
        </p:nvSpPr>
        <p:spPr>
          <a:xfrm>
            <a:off x="2545519"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068" name="Google Shape;1068;g2939ea8730e_0_940"/>
          <p:cNvSpPr txBox="1"/>
          <p:nvPr/>
        </p:nvSpPr>
        <p:spPr>
          <a:xfrm>
            <a:off x="2720144"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1069" name="Google Shape;1069;g2939ea8730e_0_940"/>
          <p:cNvSpPr txBox="1"/>
          <p:nvPr/>
        </p:nvSpPr>
        <p:spPr>
          <a:xfrm>
            <a:off x="2842674" y="3738253"/>
            <a:ext cx="264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a:p>
        </p:txBody>
      </p:sp>
      <p:sp>
        <p:nvSpPr>
          <p:cNvPr id="1070" name="Google Shape;1070;g2939ea8730e_0_940"/>
          <p:cNvSpPr txBox="1"/>
          <p:nvPr/>
        </p:nvSpPr>
        <p:spPr>
          <a:xfrm>
            <a:off x="313606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071" name="Google Shape;1071;g2939ea8730e_0_940"/>
          <p:cNvSpPr txBox="1"/>
          <p:nvPr/>
        </p:nvSpPr>
        <p:spPr>
          <a:xfrm>
            <a:off x="333291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072" name="Google Shape;1072;g2939ea8730e_0_940"/>
          <p:cNvSpPr txBox="1"/>
          <p:nvPr/>
        </p:nvSpPr>
        <p:spPr>
          <a:xfrm>
            <a:off x="352976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073" name="Google Shape;1073;g2939ea8730e_0_940"/>
          <p:cNvSpPr txBox="1"/>
          <p:nvPr/>
        </p:nvSpPr>
        <p:spPr>
          <a:xfrm>
            <a:off x="3723444"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074" name="Google Shape;1074;g2939ea8730e_0_940"/>
          <p:cNvSpPr txBox="1"/>
          <p:nvPr/>
        </p:nvSpPr>
        <p:spPr>
          <a:xfrm>
            <a:off x="3913944"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pic>
        <p:nvPicPr>
          <p:cNvPr id="1075" name="Google Shape;1075;g2939ea8730e_0_940" descr="A picture containing map, screenshot&#10;&#10;Description automatically generated"/>
          <p:cNvPicPr preferRelativeResize="0"/>
          <p:nvPr/>
        </p:nvPicPr>
        <p:blipFill rotWithShape="1">
          <a:blip r:embed="rId3">
            <a:alphaModFix/>
          </a:blip>
          <a:srcRect/>
          <a:stretch/>
        </p:blipFill>
        <p:spPr>
          <a:xfrm>
            <a:off x="986315" y="1727164"/>
            <a:ext cx="2920998" cy="1612901"/>
          </a:xfrm>
          <a:prstGeom prst="rect">
            <a:avLst/>
          </a:prstGeom>
          <a:noFill/>
          <a:ln>
            <a:noFill/>
          </a:ln>
        </p:spPr>
      </p:pic>
      <p:cxnSp>
        <p:nvCxnSpPr>
          <p:cNvPr id="1076" name="Google Shape;1076;g2939ea8730e_0_940"/>
          <p:cNvCxnSpPr/>
          <p:nvPr/>
        </p:nvCxnSpPr>
        <p:spPr>
          <a:xfrm>
            <a:off x="912441" y="3028902"/>
            <a:ext cx="54000" cy="0"/>
          </a:xfrm>
          <a:prstGeom prst="straightConnector1">
            <a:avLst/>
          </a:prstGeom>
          <a:noFill/>
          <a:ln w="12700" cap="flat" cmpd="sng">
            <a:solidFill>
              <a:schemeClr val="dk1"/>
            </a:solidFill>
            <a:prstDash val="solid"/>
            <a:round/>
            <a:headEnd type="none" w="sm" len="sm"/>
            <a:tailEnd type="none" w="sm" len="sm"/>
          </a:ln>
        </p:spPr>
      </p:cxnSp>
      <p:sp>
        <p:nvSpPr>
          <p:cNvPr id="1077" name="Google Shape;1077;g2939ea8730e_0_940"/>
          <p:cNvSpPr txBox="1"/>
          <p:nvPr/>
        </p:nvSpPr>
        <p:spPr>
          <a:xfrm>
            <a:off x="754693" y="2634216"/>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1078" name="Google Shape;1078;g2939ea8730e_0_940"/>
          <p:cNvCxnSpPr/>
          <p:nvPr/>
        </p:nvCxnSpPr>
        <p:spPr>
          <a:xfrm>
            <a:off x="912441" y="2708227"/>
            <a:ext cx="54000" cy="0"/>
          </a:xfrm>
          <a:prstGeom prst="straightConnector1">
            <a:avLst/>
          </a:prstGeom>
          <a:noFill/>
          <a:ln w="12700" cap="flat" cmpd="sng">
            <a:solidFill>
              <a:schemeClr val="dk1"/>
            </a:solidFill>
            <a:prstDash val="solid"/>
            <a:round/>
            <a:headEnd type="none" w="sm" len="sm"/>
            <a:tailEnd type="none" w="sm" len="sm"/>
          </a:ln>
        </p:spPr>
      </p:cxnSp>
      <p:sp>
        <p:nvSpPr>
          <p:cNvPr id="1079" name="Google Shape;1079;g2939ea8730e_0_940"/>
          <p:cNvSpPr txBox="1"/>
          <p:nvPr/>
        </p:nvSpPr>
        <p:spPr>
          <a:xfrm>
            <a:off x="754693" y="232624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1080" name="Google Shape;1080;g2939ea8730e_0_940"/>
          <p:cNvCxnSpPr/>
          <p:nvPr/>
        </p:nvCxnSpPr>
        <p:spPr>
          <a:xfrm>
            <a:off x="912441" y="2400252"/>
            <a:ext cx="54000" cy="0"/>
          </a:xfrm>
          <a:prstGeom prst="straightConnector1">
            <a:avLst/>
          </a:prstGeom>
          <a:noFill/>
          <a:ln w="12700" cap="flat" cmpd="sng">
            <a:solidFill>
              <a:schemeClr val="dk1"/>
            </a:solidFill>
            <a:prstDash val="solid"/>
            <a:round/>
            <a:headEnd type="none" w="sm" len="sm"/>
            <a:tailEnd type="none" w="sm" len="sm"/>
          </a:ln>
        </p:spPr>
      </p:cxnSp>
      <p:sp>
        <p:nvSpPr>
          <p:cNvPr id="1081" name="Google Shape;1081;g2939ea8730e_0_940"/>
          <p:cNvSpPr txBox="1"/>
          <p:nvPr/>
        </p:nvSpPr>
        <p:spPr>
          <a:xfrm>
            <a:off x="754693" y="200239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1082" name="Google Shape;1082;g2939ea8730e_0_940"/>
          <p:cNvCxnSpPr/>
          <p:nvPr/>
        </p:nvCxnSpPr>
        <p:spPr>
          <a:xfrm>
            <a:off x="912441" y="2076402"/>
            <a:ext cx="54000" cy="0"/>
          </a:xfrm>
          <a:prstGeom prst="straightConnector1">
            <a:avLst/>
          </a:prstGeom>
          <a:noFill/>
          <a:ln w="12700" cap="flat" cmpd="sng">
            <a:solidFill>
              <a:schemeClr val="dk1"/>
            </a:solidFill>
            <a:prstDash val="solid"/>
            <a:round/>
            <a:headEnd type="none" w="sm" len="sm"/>
            <a:tailEnd type="none" w="sm" len="sm"/>
          </a:ln>
        </p:spPr>
      </p:cxnSp>
      <p:sp>
        <p:nvSpPr>
          <p:cNvPr id="1083" name="Google Shape;1083;g2939ea8730e_0_940"/>
          <p:cNvSpPr txBox="1"/>
          <p:nvPr/>
        </p:nvSpPr>
        <p:spPr>
          <a:xfrm>
            <a:off x="690573" y="1684891"/>
            <a:ext cx="1923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1084" name="Google Shape;1084;g2939ea8730e_0_940"/>
          <p:cNvCxnSpPr/>
          <p:nvPr/>
        </p:nvCxnSpPr>
        <p:spPr>
          <a:xfrm>
            <a:off x="912441" y="1758902"/>
            <a:ext cx="54000" cy="0"/>
          </a:xfrm>
          <a:prstGeom prst="straightConnector1">
            <a:avLst/>
          </a:prstGeom>
          <a:noFill/>
          <a:ln w="12700" cap="flat" cmpd="sng">
            <a:solidFill>
              <a:schemeClr val="dk1"/>
            </a:solidFill>
            <a:prstDash val="solid"/>
            <a:round/>
            <a:headEnd type="none" w="sm" len="sm"/>
            <a:tailEnd type="none" w="sm" len="sm"/>
          </a:ln>
        </p:spPr>
      </p:cxnSp>
      <p:grpSp>
        <p:nvGrpSpPr>
          <p:cNvPr id="1085" name="Google Shape;1085;g2939ea8730e_0_940"/>
          <p:cNvGrpSpPr/>
          <p:nvPr/>
        </p:nvGrpSpPr>
        <p:grpSpPr>
          <a:xfrm>
            <a:off x="2847175" y="1873753"/>
            <a:ext cx="977211" cy="246300"/>
            <a:chOff x="2936174" y="2050178"/>
            <a:chExt cx="977211" cy="246300"/>
          </a:xfrm>
        </p:grpSpPr>
        <p:sp>
          <p:nvSpPr>
            <p:cNvPr id="1086" name="Google Shape;1086;g2939ea8730e_0_940"/>
            <p:cNvSpPr txBox="1"/>
            <p:nvPr/>
          </p:nvSpPr>
          <p:spPr>
            <a:xfrm>
              <a:off x="3148685" y="2050178"/>
              <a:ext cx="7647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1087" name="Google Shape;1087;g2939ea8730e_0_940"/>
            <p:cNvCxnSpPr/>
            <p:nvPr/>
          </p:nvCxnSpPr>
          <p:spPr>
            <a:xfrm>
              <a:off x="2936174" y="2116641"/>
              <a:ext cx="159900" cy="0"/>
            </a:xfrm>
            <a:prstGeom prst="straightConnector1">
              <a:avLst/>
            </a:prstGeom>
            <a:noFill/>
            <a:ln w="12700" cap="flat" cmpd="sng">
              <a:solidFill>
                <a:schemeClr val="accent1"/>
              </a:solidFill>
              <a:prstDash val="solid"/>
              <a:round/>
              <a:headEnd type="none" w="sm" len="sm"/>
              <a:tailEnd type="none" w="sm" len="sm"/>
            </a:ln>
          </p:spPr>
        </p:cxnSp>
        <p:sp>
          <p:nvSpPr>
            <p:cNvPr id="1088" name="Google Shape;1088;g2939ea8730e_0_940"/>
            <p:cNvSpPr/>
            <p:nvPr/>
          </p:nvSpPr>
          <p:spPr>
            <a:xfrm>
              <a:off x="2977000" y="2077547"/>
              <a:ext cx="78300" cy="78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1089" name="Google Shape;1089;g2939ea8730e_0_940"/>
            <p:cNvCxnSpPr/>
            <p:nvPr/>
          </p:nvCxnSpPr>
          <p:spPr>
            <a:xfrm>
              <a:off x="2936174" y="2240466"/>
              <a:ext cx="159900" cy="0"/>
            </a:xfrm>
            <a:prstGeom prst="straightConnector1">
              <a:avLst/>
            </a:prstGeom>
            <a:noFill/>
            <a:ln w="12700" cap="flat" cmpd="sng">
              <a:solidFill>
                <a:schemeClr val="dk2"/>
              </a:solidFill>
              <a:prstDash val="solid"/>
              <a:round/>
              <a:headEnd type="none" w="sm" len="sm"/>
              <a:tailEnd type="none" w="sm" len="sm"/>
            </a:ln>
          </p:spPr>
        </p:cxnSp>
        <p:sp>
          <p:nvSpPr>
            <p:cNvPr id="1090" name="Google Shape;1090;g2939ea8730e_0_940"/>
            <p:cNvSpPr/>
            <p:nvPr/>
          </p:nvSpPr>
          <p:spPr>
            <a:xfrm>
              <a:off x="2977000" y="2201372"/>
              <a:ext cx="78300" cy="783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sp>
        <p:nvSpPr>
          <p:cNvPr id="1091" name="Google Shape;1091;g2939ea8730e_0_940"/>
          <p:cNvSpPr txBox="1"/>
          <p:nvPr/>
        </p:nvSpPr>
        <p:spPr>
          <a:xfrm>
            <a:off x="5880117" y="3566172"/>
            <a:ext cx="8832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1092" name="Google Shape;1092;g2939ea8730e_0_940"/>
          <p:cNvSpPr txBox="1"/>
          <p:nvPr/>
        </p:nvSpPr>
        <p:spPr>
          <a:xfrm rot="-5400000">
            <a:off x="3766727" y="2475977"/>
            <a:ext cx="13368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1093" name="Google Shape;1093;g2939ea8730e_0_940"/>
          <p:cNvSpPr txBox="1"/>
          <p:nvPr/>
        </p:nvSpPr>
        <p:spPr>
          <a:xfrm>
            <a:off x="4655059" y="3250234"/>
            <a:ext cx="642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094" name="Google Shape;1094;g2939ea8730e_0_940"/>
          <p:cNvCxnSpPr/>
          <p:nvPr/>
        </p:nvCxnSpPr>
        <p:spPr>
          <a:xfrm>
            <a:off x="4748687" y="3324245"/>
            <a:ext cx="54000" cy="0"/>
          </a:xfrm>
          <a:prstGeom prst="straightConnector1">
            <a:avLst/>
          </a:prstGeom>
          <a:noFill/>
          <a:ln w="12700" cap="flat" cmpd="sng">
            <a:solidFill>
              <a:schemeClr val="dk1"/>
            </a:solidFill>
            <a:prstDash val="solid"/>
            <a:round/>
            <a:headEnd type="none" w="sm" len="sm"/>
            <a:tailEnd type="none" w="sm" len="sm"/>
          </a:ln>
        </p:spPr>
      </p:cxnSp>
      <p:cxnSp>
        <p:nvCxnSpPr>
          <p:cNvPr id="1095" name="Google Shape;1095;g2939ea8730e_0_940"/>
          <p:cNvCxnSpPr/>
          <p:nvPr/>
        </p:nvCxnSpPr>
        <p:spPr>
          <a:xfrm>
            <a:off x="4802687" y="3387664"/>
            <a:ext cx="3100500" cy="0"/>
          </a:xfrm>
          <a:prstGeom prst="straightConnector1">
            <a:avLst/>
          </a:prstGeom>
          <a:noFill/>
          <a:ln w="12700" cap="flat" cmpd="sng">
            <a:solidFill>
              <a:schemeClr val="dk1"/>
            </a:solidFill>
            <a:prstDash val="solid"/>
            <a:round/>
            <a:headEnd type="none" w="sm" len="sm"/>
            <a:tailEnd type="none" w="sm" len="sm"/>
          </a:ln>
        </p:spPr>
      </p:cxnSp>
      <p:cxnSp>
        <p:nvCxnSpPr>
          <p:cNvPr id="1096" name="Google Shape;1096;g2939ea8730e_0_940"/>
          <p:cNvCxnSpPr/>
          <p:nvPr/>
        </p:nvCxnSpPr>
        <p:spPr>
          <a:xfrm rot="10800000">
            <a:off x="4803766" y="1684743"/>
            <a:ext cx="0" cy="1704000"/>
          </a:xfrm>
          <a:prstGeom prst="straightConnector1">
            <a:avLst/>
          </a:prstGeom>
          <a:noFill/>
          <a:ln w="12700" cap="flat" cmpd="sng">
            <a:solidFill>
              <a:schemeClr val="dk1"/>
            </a:solidFill>
            <a:prstDash val="solid"/>
            <a:round/>
            <a:headEnd type="none" w="sm" len="sm"/>
            <a:tailEnd type="none" w="sm" len="sm"/>
          </a:ln>
        </p:spPr>
      </p:cxnSp>
      <p:cxnSp>
        <p:nvCxnSpPr>
          <p:cNvPr id="1097" name="Google Shape;1097;g2939ea8730e_0_940"/>
          <p:cNvCxnSpPr/>
          <p:nvPr/>
        </p:nvCxnSpPr>
        <p:spPr>
          <a:xfrm rot="-5400000">
            <a:off x="5330146" y="3416219"/>
            <a:ext cx="54000" cy="0"/>
          </a:xfrm>
          <a:prstGeom prst="straightConnector1">
            <a:avLst/>
          </a:prstGeom>
          <a:noFill/>
          <a:ln w="12700" cap="flat" cmpd="sng">
            <a:solidFill>
              <a:schemeClr val="dk1"/>
            </a:solidFill>
            <a:prstDash val="solid"/>
            <a:round/>
            <a:headEnd type="none" w="sm" len="sm"/>
            <a:tailEnd type="none" w="sm" len="sm"/>
          </a:ln>
        </p:spPr>
      </p:cxnSp>
      <p:sp>
        <p:nvSpPr>
          <p:cNvPr id="1098" name="Google Shape;1098;g2939ea8730e_0_940"/>
          <p:cNvSpPr txBox="1"/>
          <p:nvPr/>
        </p:nvSpPr>
        <p:spPr>
          <a:xfrm>
            <a:off x="5325086"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099" name="Google Shape;1099;g2939ea8730e_0_940"/>
          <p:cNvSpPr txBox="1"/>
          <p:nvPr/>
        </p:nvSpPr>
        <p:spPr>
          <a:xfrm>
            <a:off x="4781286"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81</a:t>
            </a:r>
            <a:endParaRPr sz="1800" b="0" i="0" u="none" strike="noStrike" cap="none">
              <a:solidFill>
                <a:schemeClr val="dk1"/>
              </a:solidFill>
              <a:latin typeface="Calibri"/>
              <a:ea typeface="Calibri"/>
              <a:cs typeface="Calibri"/>
              <a:sym typeface="Calibri"/>
            </a:endParaRPr>
          </a:p>
        </p:txBody>
      </p:sp>
      <p:sp>
        <p:nvSpPr>
          <p:cNvPr id="1100" name="Google Shape;1100;g2939ea8730e_0_940"/>
          <p:cNvSpPr txBox="1"/>
          <p:nvPr/>
        </p:nvSpPr>
        <p:spPr>
          <a:xfrm>
            <a:off x="4171606" y="3701319"/>
            <a:ext cx="556200" cy="246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US"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US"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1101" name="Google Shape;1101;g2939ea8730e_0_940"/>
          <p:cNvCxnSpPr/>
          <p:nvPr/>
        </p:nvCxnSpPr>
        <p:spPr>
          <a:xfrm rot="-5400000">
            <a:off x="5830124"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02" name="Google Shape;1102;g2939ea8730e_0_940"/>
          <p:cNvSpPr txBox="1"/>
          <p:nvPr/>
        </p:nvSpPr>
        <p:spPr>
          <a:xfrm>
            <a:off x="5793004"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1103" name="Google Shape;1103;g2939ea8730e_0_940"/>
          <p:cNvCxnSpPr/>
          <p:nvPr/>
        </p:nvCxnSpPr>
        <p:spPr>
          <a:xfrm rot="-5400000">
            <a:off x="6821273"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04" name="Google Shape;1104;g2939ea8730e_0_940"/>
          <p:cNvSpPr txBox="1"/>
          <p:nvPr/>
        </p:nvSpPr>
        <p:spPr>
          <a:xfrm>
            <a:off x="6784153"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1105" name="Google Shape;1105;g2939ea8730e_0_940"/>
          <p:cNvCxnSpPr/>
          <p:nvPr/>
        </p:nvCxnSpPr>
        <p:spPr>
          <a:xfrm rot="-5400000">
            <a:off x="4832081"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06" name="Google Shape;1106;g2939ea8730e_0_940"/>
          <p:cNvSpPr txBox="1"/>
          <p:nvPr/>
        </p:nvSpPr>
        <p:spPr>
          <a:xfrm>
            <a:off x="4827021"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107" name="Google Shape;1107;g2939ea8730e_0_940"/>
          <p:cNvCxnSpPr/>
          <p:nvPr/>
        </p:nvCxnSpPr>
        <p:spPr>
          <a:xfrm rot="-5400000">
            <a:off x="6324532"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08" name="Google Shape;1108;g2939ea8730e_0_940"/>
          <p:cNvSpPr txBox="1"/>
          <p:nvPr/>
        </p:nvSpPr>
        <p:spPr>
          <a:xfrm>
            <a:off x="6287412"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1109" name="Google Shape;1109;g2939ea8730e_0_940"/>
          <p:cNvCxnSpPr/>
          <p:nvPr/>
        </p:nvCxnSpPr>
        <p:spPr>
          <a:xfrm rot="-5400000">
            <a:off x="7314563"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10" name="Google Shape;1110;g2939ea8730e_0_940"/>
          <p:cNvSpPr txBox="1"/>
          <p:nvPr/>
        </p:nvSpPr>
        <p:spPr>
          <a:xfrm>
            <a:off x="7277443"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1111" name="Google Shape;1111;g2939ea8730e_0_940"/>
          <p:cNvCxnSpPr/>
          <p:nvPr/>
        </p:nvCxnSpPr>
        <p:spPr>
          <a:xfrm rot="-5400000">
            <a:off x="7812017"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12" name="Google Shape;1112;g2939ea8730e_0_940"/>
          <p:cNvSpPr txBox="1"/>
          <p:nvPr/>
        </p:nvSpPr>
        <p:spPr>
          <a:xfrm>
            <a:off x="7774897"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1113" name="Google Shape;1113;g2939ea8730e_0_940"/>
          <p:cNvSpPr txBox="1"/>
          <p:nvPr/>
        </p:nvSpPr>
        <p:spPr>
          <a:xfrm>
            <a:off x="4590939" y="2933074"/>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1114" name="Google Shape;1114;g2939ea8730e_0_940"/>
          <p:cNvSpPr txBox="1"/>
          <p:nvPr/>
        </p:nvSpPr>
        <p:spPr>
          <a:xfrm>
            <a:off x="5162286"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1115" name="Google Shape;1115;g2939ea8730e_0_940"/>
          <p:cNvSpPr txBox="1"/>
          <p:nvPr/>
        </p:nvSpPr>
        <p:spPr>
          <a:xfrm>
            <a:off x="5362311"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sp>
        <p:nvSpPr>
          <p:cNvPr id="1116" name="Google Shape;1116;g2939ea8730e_0_940"/>
          <p:cNvSpPr txBox="1"/>
          <p:nvPr/>
        </p:nvSpPr>
        <p:spPr>
          <a:xfrm>
            <a:off x="4981311"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p:txBody>
      </p:sp>
      <p:sp>
        <p:nvSpPr>
          <p:cNvPr id="1117" name="Google Shape;1117;g2939ea8730e_0_940"/>
          <p:cNvSpPr txBox="1"/>
          <p:nvPr/>
        </p:nvSpPr>
        <p:spPr>
          <a:xfrm>
            <a:off x="5591424"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1118" name="Google Shape;1118;g2939ea8730e_0_940"/>
          <p:cNvSpPr txBox="1"/>
          <p:nvPr/>
        </p:nvSpPr>
        <p:spPr>
          <a:xfrm>
            <a:off x="5774956"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19" name="Google Shape;1119;g2939ea8730e_0_940"/>
          <p:cNvSpPr txBox="1"/>
          <p:nvPr/>
        </p:nvSpPr>
        <p:spPr>
          <a:xfrm>
            <a:off x="5984506"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1120" name="Google Shape;1120;g2939ea8730e_0_940"/>
          <p:cNvSpPr txBox="1"/>
          <p:nvPr/>
        </p:nvSpPr>
        <p:spPr>
          <a:xfrm>
            <a:off x="6199916"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21" name="Google Shape;1121;g2939ea8730e_0_940"/>
          <p:cNvSpPr txBox="1"/>
          <p:nvPr/>
        </p:nvSpPr>
        <p:spPr>
          <a:xfrm>
            <a:off x="6418526"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22" name="Google Shape;1122;g2939ea8730e_0_940"/>
          <p:cNvSpPr txBox="1"/>
          <p:nvPr/>
        </p:nvSpPr>
        <p:spPr>
          <a:xfrm>
            <a:off x="6606694"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1123" name="Google Shape;1123;g2939ea8730e_0_940"/>
          <p:cNvSpPr txBox="1"/>
          <p:nvPr/>
        </p:nvSpPr>
        <p:spPr>
          <a:xfrm>
            <a:off x="681941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1124" name="Google Shape;1124;g2939ea8730e_0_940"/>
          <p:cNvSpPr txBox="1"/>
          <p:nvPr/>
        </p:nvSpPr>
        <p:spPr>
          <a:xfrm>
            <a:off x="7013360"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25" name="Google Shape;1125;g2939ea8730e_0_940"/>
          <p:cNvSpPr txBox="1"/>
          <p:nvPr/>
        </p:nvSpPr>
        <p:spPr>
          <a:xfrm>
            <a:off x="7219735"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26" name="Google Shape;1126;g2939ea8730e_0_940"/>
          <p:cNvSpPr txBox="1"/>
          <p:nvPr/>
        </p:nvSpPr>
        <p:spPr>
          <a:xfrm>
            <a:off x="7423064"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27" name="Google Shape;1127;g2939ea8730e_0_940"/>
          <p:cNvSpPr txBox="1"/>
          <p:nvPr/>
        </p:nvSpPr>
        <p:spPr>
          <a:xfrm>
            <a:off x="762529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28" name="Google Shape;1128;g2939ea8730e_0_940"/>
          <p:cNvSpPr txBox="1"/>
          <p:nvPr/>
        </p:nvSpPr>
        <p:spPr>
          <a:xfrm>
            <a:off x="7827534"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129" name="Google Shape;1129;g2939ea8730e_0_940"/>
          <p:cNvCxnSpPr/>
          <p:nvPr/>
        </p:nvCxnSpPr>
        <p:spPr>
          <a:xfrm>
            <a:off x="4748687" y="3007085"/>
            <a:ext cx="54000" cy="0"/>
          </a:xfrm>
          <a:prstGeom prst="straightConnector1">
            <a:avLst/>
          </a:prstGeom>
          <a:noFill/>
          <a:ln w="12700" cap="flat" cmpd="sng">
            <a:solidFill>
              <a:schemeClr val="dk1"/>
            </a:solidFill>
            <a:prstDash val="solid"/>
            <a:round/>
            <a:headEnd type="none" w="sm" len="sm"/>
            <a:tailEnd type="none" w="sm" len="sm"/>
          </a:ln>
        </p:spPr>
      </p:cxnSp>
      <p:sp>
        <p:nvSpPr>
          <p:cNvPr id="1130" name="Google Shape;1130;g2939ea8730e_0_940"/>
          <p:cNvSpPr txBox="1"/>
          <p:nvPr/>
        </p:nvSpPr>
        <p:spPr>
          <a:xfrm>
            <a:off x="4590939" y="2634216"/>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1131" name="Google Shape;1131;g2939ea8730e_0_940"/>
          <p:cNvCxnSpPr/>
          <p:nvPr/>
        </p:nvCxnSpPr>
        <p:spPr>
          <a:xfrm>
            <a:off x="4748687" y="2708227"/>
            <a:ext cx="54000" cy="0"/>
          </a:xfrm>
          <a:prstGeom prst="straightConnector1">
            <a:avLst/>
          </a:prstGeom>
          <a:noFill/>
          <a:ln w="12700" cap="flat" cmpd="sng">
            <a:solidFill>
              <a:schemeClr val="dk1"/>
            </a:solidFill>
            <a:prstDash val="solid"/>
            <a:round/>
            <a:headEnd type="none" w="sm" len="sm"/>
            <a:tailEnd type="none" w="sm" len="sm"/>
          </a:ln>
        </p:spPr>
      </p:cxnSp>
      <p:sp>
        <p:nvSpPr>
          <p:cNvPr id="1132" name="Google Shape;1132;g2939ea8730e_0_940"/>
          <p:cNvSpPr txBox="1"/>
          <p:nvPr/>
        </p:nvSpPr>
        <p:spPr>
          <a:xfrm>
            <a:off x="4590939" y="232624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1133" name="Google Shape;1133;g2939ea8730e_0_940"/>
          <p:cNvCxnSpPr/>
          <p:nvPr/>
        </p:nvCxnSpPr>
        <p:spPr>
          <a:xfrm>
            <a:off x="4748687" y="2400252"/>
            <a:ext cx="54000" cy="0"/>
          </a:xfrm>
          <a:prstGeom prst="straightConnector1">
            <a:avLst/>
          </a:prstGeom>
          <a:noFill/>
          <a:ln w="12700" cap="flat" cmpd="sng">
            <a:solidFill>
              <a:schemeClr val="dk1"/>
            </a:solidFill>
            <a:prstDash val="solid"/>
            <a:round/>
            <a:headEnd type="none" w="sm" len="sm"/>
            <a:tailEnd type="none" w="sm" len="sm"/>
          </a:ln>
        </p:spPr>
      </p:cxnSp>
      <p:sp>
        <p:nvSpPr>
          <p:cNvPr id="1134" name="Google Shape;1134;g2939ea8730e_0_940"/>
          <p:cNvSpPr txBox="1"/>
          <p:nvPr/>
        </p:nvSpPr>
        <p:spPr>
          <a:xfrm>
            <a:off x="4590939" y="200239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1135" name="Google Shape;1135;g2939ea8730e_0_940"/>
          <p:cNvCxnSpPr/>
          <p:nvPr/>
        </p:nvCxnSpPr>
        <p:spPr>
          <a:xfrm>
            <a:off x="4748687" y="2076402"/>
            <a:ext cx="54000" cy="0"/>
          </a:xfrm>
          <a:prstGeom prst="straightConnector1">
            <a:avLst/>
          </a:prstGeom>
          <a:noFill/>
          <a:ln w="12700" cap="flat" cmpd="sng">
            <a:solidFill>
              <a:schemeClr val="dk1"/>
            </a:solidFill>
            <a:prstDash val="solid"/>
            <a:round/>
            <a:headEnd type="none" w="sm" len="sm"/>
            <a:tailEnd type="none" w="sm" len="sm"/>
          </a:ln>
        </p:spPr>
      </p:cxnSp>
      <p:sp>
        <p:nvSpPr>
          <p:cNvPr id="1136" name="Google Shape;1136;g2939ea8730e_0_940"/>
          <p:cNvSpPr txBox="1"/>
          <p:nvPr/>
        </p:nvSpPr>
        <p:spPr>
          <a:xfrm>
            <a:off x="4526819" y="1684891"/>
            <a:ext cx="1923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1137" name="Google Shape;1137;g2939ea8730e_0_940"/>
          <p:cNvCxnSpPr/>
          <p:nvPr/>
        </p:nvCxnSpPr>
        <p:spPr>
          <a:xfrm>
            <a:off x="4748687" y="1758902"/>
            <a:ext cx="54000" cy="0"/>
          </a:xfrm>
          <a:prstGeom prst="straightConnector1">
            <a:avLst/>
          </a:prstGeom>
          <a:noFill/>
          <a:ln w="12700" cap="flat" cmpd="sng">
            <a:solidFill>
              <a:schemeClr val="dk1"/>
            </a:solidFill>
            <a:prstDash val="solid"/>
            <a:round/>
            <a:headEnd type="none" w="sm" len="sm"/>
            <a:tailEnd type="none" w="sm" len="sm"/>
          </a:ln>
        </p:spPr>
      </p:cxnSp>
      <p:sp>
        <p:nvSpPr>
          <p:cNvPr id="1138" name="Google Shape;1138;g2939ea8730e_0_940"/>
          <p:cNvSpPr txBox="1"/>
          <p:nvPr/>
        </p:nvSpPr>
        <p:spPr>
          <a:xfrm>
            <a:off x="5585980" y="980728"/>
            <a:ext cx="15645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At least 12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pic>
        <p:nvPicPr>
          <p:cNvPr id="1139" name="Google Shape;1139;g2939ea8730e_0_940" descr="A picture containing map&#10;&#10;Description automatically generated"/>
          <p:cNvPicPr preferRelativeResize="0"/>
          <p:nvPr/>
        </p:nvPicPr>
        <p:blipFill rotWithShape="1">
          <a:blip r:embed="rId4">
            <a:alphaModFix/>
          </a:blip>
          <a:srcRect/>
          <a:stretch/>
        </p:blipFill>
        <p:spPr>
          <a:xfrm>
            <a:off x="4827021" y="1720982"/>
            <a:ext cx="2971800" cy="1587500"/>
          </a:xfrm>
          <a:prstGeom prst="rect">
            <a:avLst/>
          </a:prstGeom>
          <a:noFill/>
          <a:ln>
            <a:noFill/>
          </a:ln>
        </p:spPr>
      </p:pic>
      <p:sp>
        <p:nvSpPr>
          <p:cNvPr id="1140" name="Google Shape;1140;g2939ea8730e_0_940"/>
          <p:cNvSpPr txBox="1"/>
          <p:nvPr/>
        </p:nvSpPr>
        <p:spPr>
          <a:xfrm>
            <a:off x="9752870" y="3566172"/>
            <a:ext cx="8832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1141" name="Google Shape;1141;g2939ea8730e_0_940"/>
          <p:cNvSpPr txBox="1"/>
          <p:nvPr/>
        </p:nvSpPr>
        <p:spPr>
          <a:xfrm rot="-5400000">
            <a:off x="7639480" y="2475977"/>
            <a:ext cx="13368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1142" name="Google Shape;1142;g2939ea8730e_0_940"/>
          <p:cNvSpPr txBox="1"/>
          <p:nvPr/>
        </p:nvSpPr>
        <p:spPr>
          <a:xfrm>
            <a:off x="8527812" y="3250234"/>
            <a:ext cx="642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143" name="Google Shape;1143;g2939ea8730e_0_940"/>
          <p:cNvCxnSpPr/>
          <p:nvPr/>
        </p:nvCxnSpPr>
        <p:spPr>
          <a:xfrm>
            <a:off x="8621440" y="3324245"/>
            <a:ext cx="54000" cy="0"/>
          </a:xfrm>
          <a:prstGeom prst="straightConnector1">
            <a:avLst/>
          </a:prstGeom>
          <a:noFill/>
          <a:ln w="12700" cap="flat" cmpd="sng">
            <a:solidFill>
              <a:schemeClr val="dk1"/>
            </a:solidFill>
            <a:prstDash val="solid"/>
            <a:round/>
            <a:headEnd type="none" w="sm" len="sm"/>
            <a:tailEnd type="none" w="sm" len="sm"/>
          </a:ln>
        </p:spPr>
      </p:cxnSp>
      <p:cxnSp>
        <p:nvCxnSpPr>
          <p:cNvPr id="1144" name="Google Shape;1144;g2939ea8730e_0_940"/>
          <p:cNvCxnSpPr/>
          <p:nvPr/>
        </p:nvCxnSpPr>
        <p:spPr>
          <a:xfrm>
            <a:off x="8675440" y="3387664"/>
            <a:ext cx="3100500" cy="0"/>
          </a:xfrm>
          <a:prstGeom prst="straightConnector1">
            <a:avLst/>
          </a:prstGeom>
          <a:noFill/>
          <a:ln w="12700" cap="flat" cmpd="sng">
            <a:solidFill>
              <a:schemeClr val="dk1"/>
            </a:solidFill>
            <a:prstDash val="solid"/>
            <a:round/>
            <a:headEnd type="none" w="sm" len="sm"/>
            <a:tailEnd type="none" w="sm" len="sm"/>
          </a:ln>
        </p:spPr>
      </p:cxnSp>
      <p:cxnSp>
        <p:nvCxnSpPr>
          <p:cNvPr id="1145" name="Google Shape;1145;g2939ea8730e_0_940"/>
          <p:cNvCxnSpPr/>
          <p:nvPr/>
        </p:nvCxnSpPr>
        <p:spPr>
          <a:xfrm rot="10800000">
            <a:off x="8676519" y="1684743"/>
            <a:ext cx="0" cy="1704000"/>
          </a:xfrm>
          <a:prstGeom prst="straightConnector1">
            <a:avLst/>
          </a:prstGeom>
          <a:noFill/>
          <a:ln w="12700" cap="flat" cmpd="sng">
            <a:solidFill>
              <a:schemeClr val="dk1"/>
            </a:solidFill>
            <a:prstDash val="solid"/>
            <a:round/>
            <a:headEnd type="none" w="sm" len="sm"/>
            <a:tailEnd type="none" w="sm" len="sm"/>
          </a:ln>
        </p:spPr>
      </p:cxnSp>
      <p:cxnSp>
        <p:nvCxnSpPr>
          <p:cNvPr id="1146" name="Google Shape;1146;g2939ea8730e_0_940"/>
          <p:cNvCxnSpPr/>
          <p:nvPr/>
        </p:nvCxnSpPr>
        <p:spPr>
          <a:xfrm rot="-5400000">
            <a:off x="9190168"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47" name="Google Shape;1147;g2939ea8730e_0_940"/>
          <p:cNvSpPr txBox="1"/>
          <p:nvPr/>
        </p:nvSpPr>
        <p:spPr>
          <a:xfrm>
            <a:off x="9185108"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48" name="Google Shape;1148;g2939ea8730e_0_940"/>
          <p:cNvSpPr txBox="1"/>
          <p:nvPr/>
        </p:nvSpPr>
        <p:spPr>
          <a:xfrm>
            <a:off x="8654039"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56</a:t>
            </a:r>
            <a:endParaRPr sz="1800" b="0" i="0" u="none" strike="noStrike" cap="none">
              <a:solidFill>
                <a:schemeClr val="dk1"/>
              </a:solidFill>
              <a:latin typeface="Calibri"/>
              <a:ea typeface="Calibri"/>
              <a:cs typeface="Calibri"/>
              <a:sym typeface="Calibri"/>
            </a:endParaRPr>
          </a:p>
        </p:txBody>
      </p:sp>
      <p:sp>
        <p:nvSpPr>
          <p:cNvPr id="1149" name="Google Shape;1149;g2939ea8730e_0_940"/>
          <p:cNvSpPr txBox="1"/>
          <p:nvPr/>
        </p:nvSpPr>
        <p:spPr>
          <a:xfrm>
            <a:off x="8044359" y="3701319"/>
            <a:ext cx="556200" cy="246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US"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US"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cxnSp>
        <p:nvCxnSpPr>
          <p:cNvPr id="1150" name="Google Shape;1150;g2939ea8730e_0_940"/>
          <p:cNvCxnSpPr/>
          <p:nvPr/>
        </p:nvCxnSpPr>
        <p:spPr>
          <a:xfrm rot="-5400000">
            <a:off x="9689441"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51" name="Google Shape;1151;g2939ea8730e_0_940"/>
          <p:cNvSpPr txBox="1"/>
          <p:nvPr/>
        </p:nvSpPr>
        <p:spPr>
          <a:xfrm>
            <a:off x="9652321"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1152" name="Google Shape;1152;g2939ea8730e_0_940"/>
          <p:cNvCxnSpPr/>
          <p:nvPr/>
        </p:nvCxnSpPr>
        <p:spPr>
          <a:xfrm rot="-5400000">
            <a:off x="10673244"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53" name="Google Shape;1153;g2939ea8730e_0_940"/>
          <p:cNvSpPr txBox="1"/>
          <p:nvPr/>
        </p:nvSpPr>
        <p:spPr>
          <a:xfrm>
            <a:off x="10636124"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1154" name="Google Shape;1154;g2939ea8730e_0_940"/>
          <p:cNvCxnSpPr/>
          <p:nvPr/>
        </p:nvCxnSpPr>
        <p:spPr>
          <a:xfrm rot="-5400000">
            <a:off x="8704834"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55" name="Google Shape;1155;g2939ea8730e_0_940"/>
          <p:cNvSpPr txBox="1"/>
          <p:nvPr/>
        </p:nvSpPr>
        <p:spPr>
          <a:xfrm>
            <a:off x="8699774" y="3448008"/>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156" name="Google Shape;1156;g2939ea8730e_0_940"/>
          <p:cNvCxnSpPr/>
          <p:nvPr/>
        </p:nvCxnSpPr>
        <p:spPr>
          <a:xfrm rot="-5400000">
            <a:off x="10174775"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57" name="Google Shape;1157;g2939ea8730e_0_940"/>
          <p:cNvSpPr txBox="1"/>
          <p:nvPr/>
        </p:nvSpPr>
        <p:spPr>
          <a:xfrm>
            <a:off x="10137655"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1158" name="Google Shape;1158;g2939ea8730e_0_940"/>
          <p:cNvCxnSpPr/>
          <p:nvPr/>
        </p:nvCxnSpPr>
        <p:spPr>
          <a:xfrm rot="-5400000">
            <a:off x="11159108"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59" name="Google Shape;1159;g2939ea8730e_0_940"/>
          <p:cNvSpPr txBox="1"/>
          <p:nvPr/>
        </p:nvSpPr>
        <p:spPr>
          <a:xfrm>
            <a:off x="11121988"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1160" name="Google Shape;1160;g2939ea8730e_0_940"/>
          <p:cNvCxnSpPr/>
          <p:nvPr/>
        </p:nvCxnSpPr>
        <p:spPr>
          <a:xfrm rot="-5400000">
            <a:off x="11654033" y="3416219"/>
            <a:ext cx="54000" cy="0"/>
          </a:xfrm>
          <a:prstGeom prst="straightConnector1">
            <a:avLst/>
          </a:prstGeom>
          <a:noFill/>
          <a:ln w="12700" cap="flat" cmpd="sng">
            <a:solidFill>
              <a:schemeClr val="dk1"/>
            </a:solidFill>
            <a:prstDash val="solid"/>
            <a:round/>
            <a:headEnd type="none" w="sm" len="sm"/>
            <a:tailEnd type="none" w="sm" len="sm"/>
          </a:ln>
        </p:spPr>
      </p:cxnSp>
      <p:sp>
        <p:nvSpPr>
          <p:cNvPr id="1161" name="Google Shape;1161;g2939ea8730e_0_940"/>
          <p:cNvSpPr txBox="1"/>
          <p:nvPr/>
        </p:nvSpPr>
        <p:spPr>
          <a:xfrm>
            <a:off x="11616913" y="3448008"/>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sp>
        <p:nvSpPr>
          <p:cNvPr id="1162" name="Google Shape;1162;g2939ea8730e_0_940"/>
          <p:cNvSpPr txBox="1"/>
          <p:nvPr/>
        </p:nvSpPr>
        <p:spPr>
          <a:xfrm>
            <a:off x="8463692" y="2933074"/>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sp>
        <p:nvSpPr>
          <p:cNvPr id="1163" name="Google Shape;1163;g2939ea8730e_0_940"/>
          <p:cNvSpPr txBox="1"/>
          <p:nvPr/>
        </p:nvSpPr>
        <p:spPr>
          <a:xfrm>
            <a:off x="9055657"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1164" name="Google Shape;1164;g2939ea8730e_0_940"/>
          <p:cNvSpPr txBox="1"/>
          <p:nvPr/>
        </p:nvSpPr>
        <p:spPr>
          <a:xfrm>
            <a:off x="9235064"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sp>
        <p:nvSpPr>
          <p:cNvPr id="1165" name="Google Shape;1165;g2939ea8730e_0_940"/>
          <p:cNvSpPr txBox="1"/>
          <p:nvPr/>
        </p:nvSpPr>
        <p:spPr>
          <a:xfrm>
            <a:off x="8854064"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sp>
        <p:nvSpPr>
          <p:cNvPr id="1166" name="Google Shape;1166;g2939ea8730e_0_940"/>
          <p:cNvSpPr txBox="1"/>
          <p:nvPr/>
        </p:nvSpPr>
        <p:spPr>
          <a:xfrm>
            <a:off x="9443759"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dirty="0">
                <a:solidFill>
                  <a:srgbClr val="000000"/>
                </a:solidFill>
                <a:highlight>
                  <a:srgbClr val="FFFF00"/>
                </a:highlight>
                <a:latin typeface="Arial"/>
                <a:ea typeface="Arial"/>
                <a:cs typeface="Arial"/>
                <a:sym typeface="Arial"/>
              </a:rPr>
              <a:t>15</a:t>
            </a:r>
            <a:endParaRPr sz="1800" b="0" i="0" u="none" strike="noStrike" cap="none" dirty="0">
              <a:solidFill>
                <a:schemeClr val="dk1"/>
              </a:solidFill>
              <a:highlight>
                <a:srgbClr val="FFFF00"/>
              </a:highlight>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dirty="0">
                <a:solidFill>
                  <a:srgbClr val="000000"/>
                </a:solidFill>
                <a:latin typeface="Arial"/>
                <a:ea typeface="Arial"/>
                <a:cs typeface="Arial"/>
                <a:sym typeface="Arial"/>
              </a:rPr>
              <a:t>7</a:t>
            </a:r>
            <a:endParaRPr sz="1800" b="0" i="0" u="none" strike="noStrike" cap="none" dirty="0">
              <a:solidFill>
                <a:schemeClr val="dk1"/>
              </a:solidFill>
              <a:latin typeface="Calibri"/>
              <a:ea typeface="Calibri"/>
              <a:cs typeface="Calibri"/>
              <a:sym typeface="Calibri"/>
            </a:endParaRPr>
          </a:p>
        </p:txBody>
      </p:sp>
      <p:sp>
        <p:nvSpPr>
          <p:cNvPr id="1167" name="Google Shape;1167;g2939ea8730e_0_940"/>
          <p:cNvSpPr txBox="1"/>
          <p:nvPr/>
        </p:nvSpPr>
        <p:spPr>
          <a:xfrm>
            <a:off x="9628599" y="3738252"/>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1168" name="Google Shape;1168;g2939ea8730e_0_940"/>
          <p:cNvSpPr txBox="1"/>
          <p:nvPr/>
        </p:nvSpPr>
        <p:spPr>
          <a:xfrm>
            <a:off x="9873579"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69" name="Google Shape;1169;g2939ea8730e_0_940"/>
          <p:cNvSpPr txBox="1"/>
          <p:nvPr/>
        </p:nvSpPr>
        <p:spPr>
          <a:xfrm>
            <a:off x="10053634"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70" name="Google Shape;1170;g2939ea8730e_0_940"/>
          <p:cNvSpPr txBox="1"/>
          <p:nvPr/>
        </p:nvSpPr>
        <p:spPr>
          <a:xfrm>
            <a:off x="10261509"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71" name="Google Shape;1171;g2939ea8730e_0_940"/>
          <p:cNvSpPr txBox="1"/>
          <p:nvPr/>
        </p:nvSpPr>
        <p:spPr>
          <a:xfrm>
            <a:off x="10442442" y="3738252"/>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1172" name="Google Shape;1172;g2939ea8730e_0_940"/>
          <p:cNvSpPr txBox="1"/>
          <p:nvPr/>
        </p:nvSpPr>
        <p:spPr>
          <a:xfrm>
            <a:off x="10655666"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1173" name="Google Shape;1173;g2939ea8730e_0_940"/>
          <p:cNvSpPr txBox="1"/>
          <p:nvPr/>
        </p:nvSpPr>
        <p:spPr>
          <a:xfrm>
            <a:off x="1085725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74" name="Google Shape;1174;g2939ea8730e_0_940"/>
          <p:cNvSpPr txBox="1"/>
          <p:nvPr/>
        </p:nvSpPr>
        <p:spPr>
          <a:xfrm>
            <a:off x="11056932"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1175" name="Google Shape;1175;g2939ea8730e_0_940"/>
          <p:cNvSpPr txBox="1"/>
          <p:nvPr/>
        </p:nvSpPr>
        <p:spPr>
          <a:xfrm>
            <a:off x="11261973"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76" name="Google Shape;1176;g2939ea8730e_0_940"/>
          <p:cNvSpPr txBox="1"/>
          <p:nvPr/>
        </p:nvSpPr>
        <p:spPr>
          <a:xfrm>
            <a:off x="11461646"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1177" name="Google Shape;1177;g2939ea8730e_0_940"/>
          <p:cNvSpPr txBox="1"/>
          <p:nvPr/>
        </p:nvSpPr>
        <p:spPr>
          <a:xfrm>
            <a:off x="11642579" y="3738252"/>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1178" name="Google Shape;1178;g2939ea8730e_0_940"/>
          <p:cNvCxnSpPr/>
          <p:nvPr/>
        </p:nvCxnSpPr>
        <p:spPr>
          <a:xfrm>
            <a:off x="8621440" y="3007085"/>
            <a:ext cx="54000" cy="0"/>
          </a:xfrm>
          <a:prstGeom prst="straightConnector1">
            <a:avLst/>
          </a:prstGeom>
          <a:noFill/>
          <a:ln w="12700" cap="flat" cmpd="sng">
            <a:solidFill>
              <a:schemeClr val="dk1"/>
            </a:solidFill>
            <a:prstDash val="solid"/>
            <a:round/>
            <a:headEnd type="none" w="sm" len="sm"/>
            <a:tailEnd type="none" w="sm" len="sm"/>
          </a:ln>
        </p:spPr>
      </p:cxnSp>
      <p:sp>
        <p:nvSpPr>
          <p:cNvPr id="1179" name="Google Shape;1179;g2939ea8730e_0_940"/>
          <p:cNvSpPr txBox="1"/>
          <p:nvPr/>
        </p:nvSpPr>
        <p:spPr>
          <a:xfrm>
            <a:off x="8463692" y="2634216"/>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1180" name="Google Shape;1180;g2939ea8730e_0_940"/>
          <p:cNvCxnSpPr/>
          <p:nvPr/>
        </p:nvCxnSpPr>
        <p:spPr>
          <a:xfrm>
            <a:off x="8621440" y="2708227"/>
            <a:ext cx="54000" cy="0"/>
          </a:xfrm>
          <a:prstGeom prst="straightConnector1">
            <a:avLst/>
          </a:prstGeom>
          <a:noFill/>
          <a:ln w="12700" cap="flat" cmpd="sng">
            <a:solidFill>
              <a:schemeClr val="dk1"/>
            </a:solidFill>
            <a:prstDash val="solid"/>
            <a:round/>
            <a:headEnd type="none" w="sm" len="sm"/>
            <a:tailEnd type="none" w="sm" len="sm"/>
          </a:ln>
        </p:spPr>
      </p:cxnSp>
      <p:sp>
        <p:nvSpPr>
          <p:cNvPr id="1181" name="Google Shape;1181;g2939ea8730e_0_940"/>
          <p:cNvSpPr txBox="1"/>
          <p:nvPr/>
        </p:nvSpPr>
        <p:spPr>
          <a:xfrm>
            <a:off x="8463692" y="232624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1182" name="Google Shape;1182;g2939ea8730e_0_940"/>
          <p:cNvCxnSpPr/>
          <p:nvPr/>
        </p:nvCxnSpPr>
        <p:spPr>
          <a:xfrm>
            <a:off x="8621440" y="2400252"/>
            <a:ext cx="54000" cy="0"/>
          </a:xfrm>
          <a:prstGeom prst="straightConnector1">
            <a:avLst/>
          </a:prstGeom>
          <a:noFill/>
          <a:ln w="12700" cap="flat" cmpd="sng">
            <a:solidFill>
              <a:schemeClr val="dk1"/>
            </a:solidFill>
            <a:prstDash val="solid"/>
            <a:round/>
            <a:headEnd type="none" w="sm" len="sm"/>
            <a:tailEnd type="none" w="sm" len="sm"/>
          </a:ln>
        </p:spPr>
      </p:cxnSp>
      <p:sp>
        <p:nvSpPr>
          <p:cNvPr id="1183" name="Google Shape;1183;g2939ea8730e_0_940"/>
          <p:cNvSpPr txBox="1"/>
          <p:nvPr/>
        </p:nvSpPr>
        <p:spPr>
          <a:xfrm>
            <a:off x="8463692" y="2002391"/>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1184" name="Google Shape;1184;g2939ea8730e_0_940"/>
          <p:cNvCxnSpPr/>
          <p:nvPr/>
        </p:nvCxnSpPr>
        <p:spPr>
          <a:xfrm>
            <a:off x="8621440" y="2076402"/>
            <a:ext cx="54000" cy="0"/>
          </a:xfrm>
          <a:prstGeom prst="straightConnector1">
            <a:avLst/>
          </a:prstGeom>
          <a:noFill/>
          <a:ln w="12700" cap="flat" cmpd="sng">
            <a:solidFill>
              <a:schemeClr val="dk1"/>
            </a:solidFill>
            <a:prstDash val="solid"/>
            <a:round/>
            <a:headEnd type="none" w="sm" len="sm"/>
            <a:tailEnd type="none" w="sm" len="sm"/>
          </a:ln>
        </p:spPr>
      </p:cxnSp>
      <p:sp>
        <p:nvSpPr>
          <p:cNvPr id="1185" name="Google Shape;1185;g2939ea8730e_0_940"/>
          <p:cNvSpPr txBox="1"/>
          <p:nvPr/>
        </p:nvSpPr>
        <p:spPr>
          <a:xfrm>
            <a:off x="8399572" y="1697739"/>
            <a:ext cx="1923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1186" name="Google Shape;1186;g2939ea8730e_0_940"/>
          <p:cNvCxnSpPr/>
          <p:nvPr/>
        </p:nvCxnSpPr>
        <p:spPr>
          <a:xfrm>
            <a:off x="8621440" y="1771750"/>
            <a:ext cx="54000" cy="0"/>
          </a:xfrm>
          <a:prstGeom prst="straightConnector1">
            <a:avLst/>
          </a:prstGeom>
          <a:noFill/>
          <a:ln w="12700" cap="flat" cmpd="sng">
            <a:solidFill>
              <a:schemeClr val="dk1"/>
            </a:solidFill>
            <a:prstDash val="solid"/>
            <a:round/>
            <a:headEnd type="none" w="sm" len="sm"/>
            <a:tailEnd type="none" w="sm" len="sm"/>
          </a:ln>
        </p:spPr>
      </p:cxnSp>
      <p:sp>
        <p:nvSpPr>
          <p:cNvPr id="1187" name="Google Shape;1187;g2939ea8730e_0_940"/>
          <p:cNvSpPr txBox="1"/>
          <p:nvPr/>
        </p:nvSpPr>
        <p:spPr>
          <a:xfrm>
            <a:off x="9534884" y="980728"/>
            <a:ext cx="15645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At least 18 mo</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CDK4/6i</a:t>
            </a:r>
            <a:endParaRPr sz="1800" b="0" i="0" u="none" strike="noStrike" cap="none">
              <a:solidFill>
                <a:schemeClr val="dk1"/>
              </a:solidFill>
              <a:latin typeface="Calibri"/>
              <a:ea typeface="Calibri"/>
              <a:cs typeface="Calibri"/>
              <a:sym typeface="Calibri"/>
            </a:endParaRPr>
          </a:p>
        </p:txBody>
      </p:sp>
      <p:pic>
        <p:nvPicPr>
          <p:cNvPr id="1188" name="Google Shape;1188;g2939ea8730e_0_940" descr="A picture containing map, text&#10;&#10;Description automatically generated"/>
          <p:cNvPicPr preferRelativeResize="0"/>
          <p:nvPr/>
        </p:nvPicPr>
        <p:blipFill rotWithShape="1">
          <a:blip r:embed="rId5">
            <a:alphaModFix/>
          </a:blip>
          <a:srcRect/>
          <a:stretch/>
        </p:blipFill>
        <p:spPr>
          <a:xfrm>
            <a:off x="8699662" y="1736963"/>
            <a:ext cx="2933700" cy="1562099"/>
          </a:xfrm>
          <a:prstGeom prst="rect">
            <a:avLst/>
          </a:prstGeom>
          <a:noFill/>
          <a:ln>
            <a:noFill/>
          </a:ln>
        </p:spPr>
      </p:pic>
      <p:grpSp>
        <p:nvGrpSpPr>
          <p:cNvPr id="1189" name="Google Shape;1189;g2939ea8730e_0_940"/>
          <p:cNvGrpSpPr/>
          <p:nvPr/>
        </p:nvGrpSpPr>
        <p:grpSpPr>
          <a:xfrm>
            <a:off x="10556174" y="1873753"/>
            <a:ext cx="977211" cy="246300"/>
            <a:chOff x="2936174" y="2050178"/>
            <a:chExt cx="977211" cy="246300"/>
          </a:xfrm>
        </p:grpSpPr>
        <p:sp>
          <p:nvSpPr>
            <p:cNvPr id="1190" name="Google Shape;1190;g2939ea8730e_0_940"/>
            <p:cNvSpPr txBox="1"/>
            <p:nvPr/>
          </p:nvSpPr>
          <p:spPr>
            <a:xfrm>
              <a:off x="3148685" y="2050178"/>
              <a:ext cx="7647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1191" name="Google Shape;1191;g2939ea8730e_0_940"/>
            <p:cNvCxnSpPr/>
            <p:nvPr/>
          </p:nvCxnSpPr>
          <p:spPr>
            <a:xfrm>
              <a:off x="2936174" y="2116641"/>
              <a:ext cx="159900" cy="0"/>
            </a:xfrm>
            <a:prstGeom prst="straightConnector1">
              <a:avLst/>
            </a:prstGeom>
            <a:noFill/>
            <a:ln w="12700" cap="flat" cmpd="sng">
              <a:solidFill>
                <a:schemeClr val="accent1"/>
              </a:solidFill>
              <a:prstDash val="solid"/>
              <a:round/>
              <a:headEnd type="none" w="sm" len="sm"/>
              <a:tailEnd type="none" w="sm" len="sm"/>
            </a:ln>
          </p:spPr>
        </p:cxnSp>
        <p:sp>
          <p:nvSpPr>
            <p:cNvPr id="1192" name="Google Shape;1192;g2939ea8730e_0_940"/>
            <p:cNvSpPr/>
            <p:nvPr/>
          </p:nvSpPr>
          <p:spPr>
            <a:xfrm>
              <a:off x="2977000" y="2077547"/>
              <a:ext cx="78300" cy="78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1193" name="Google Shape;1193;g2939ea8730e_0_940"/>
            <p:cNvCxnSpPr/>
            <p:nvPr/>
          </p:nvCxnSpPr>
          <p:spPr>
            <a:xfrm>
              <a:off x="2936174" y="2240466"/>
              <a:ext cx="159900" cy="0"/>
            </a:xfrm>
            <a:prstGeom prst="straightConnector1">
              <a:avLst/>
            </a:prstGeom>
            <a:noFill/>
            <a:ln w="12700" cap="flat" cmpd="sng">
              <a:solidFill>
                <a:schemeClr val="dk2"/>
              </a:solidFill>
              <a:prstDash val="solid"/>
              <a:round/>
              <a:headEnd type="none" w="sm" len="sm"/>
              <a:tailEnd type="none" w="sm" len="sm"/>
            </a:ln>
          </p:spPr>
        </p:cxnSp>
        <p:sp>
          <p:nvSpPr>
            <p:cNvPr id="1194" name="Google Shape;1194;g2939ea8730e_0_940"/>
            <p:cNvSpPr/>
            <p:nvPr/>
          </p:nvSpPr>
          <p:spPr>
            <a:xfrm>
              <a:off x="2977000" y="2201372"/>
              <a:ext cx="78300" cy="783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pSp>
        <p:nvGrpSpPr>
          <p:cNvPr id="1195" name="Google Shape;1195;g2939ea8730e_0_940"/>
          <p:cNvGrpSpPr/>
          <p:nvPr/>
        </p:nvGrpSpPr>
        <p:grpSpPr>
          <a:xfrm>
            <a:off x="6683421" y="1873753"/>
            <a:ext cx="977211" cy="246300"/>
            <a:chOff x="2936174" y="2050178"/>
            <a:chExt cx="977211" cy="246300"/>
          </a:xfrm>
        </p:grpSpPr>
        <p:sp>
          <p:nvSpPr>
            <p:cNvPr id="1196" name="Google Shape;1196;g2939ea8730e_0_940"/>
            <p:cNvSpPr txBox="1"/>
            <p:nvPr/>
          </p:nvSpPr>
          <p:spPr>
            <a:xfrm>
              <a:off x="3148685" y="2050178"/>
              <a:ext cx="7647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1197" name="Google Shape;1197;g2939ea8730e_0_940"/>
            <p:cNvCxnSpPr/>
            <p:nvPr/>
          </p:nvCxnSpPr>
          <p:spPr>
            <a:xfrm>
              <a:off x="2936174" y="2116641"/>
              <a:ext cx="159900" cy="0"/>
            </a:xfrm>
            <a:prstGeom prst="straightConnector1">
              <a:avLst/>
            </a:prstGeom>
            <a:noFill/>
            <a:ln w="12700" cap="flat" cmpd="sng">
              <a:solidFill>
                <a:schemeClr val="accent1"/>
              </a:solidFill>
              <a:prstDash val="solid"/>
              <a:round/>
              <a:headEnd type="none" w="sm" len="sm"/>
              <a:tailEnd type="none" w="sm" len="sm"/>
            </a:ln>
          </p:spPr>
        </p:cxnSp>
        <p:sp>
          <p:nvSpPr>
            <p:cNvPr id="1198" name="Google Shape;1198;g2939ea8730e_0_940"/>
            <p:cNvSpPr/>
            <p:nvPr/>
          </p:nvSpPr>
          <p:spPr>
            <a:xfrm>
              <a:off x="2977000" y="2077547"/>
              <a:ext cx="78300" cy="78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1199" name="Google Shape;1199;g2939ea8730e_0_940"/>
            <p:cNvCxnSpPr/>
            <p:nvPr/>
          </p:nvCxnSpPr>
          <p:spPr>
            <a:xfrm>
              <a:off x="2936174" y="2240466"/>
              <a:ext cx="159900" cy="0"/>
            </a:xfrm>
            <a:prstGeom prst="straightConnector1">
              <a:avLst/>
            </a:prstGeom>
            <a:noFill/>
            <a:ln w="12700" cap="flat" cmpd="sng">
              <a:solidFill>
                <a:schemeClr val="dk2"/>
              </a:solidFill>
              <a:prstDash val="solid"/>
              <a:round/>
              <a:headEnd type="none" w="sm" len="sm"/>
              <a:tailEnd type="none" w="sm" len="sm"/>
            </a:ln>
          </p:spPr>
        </p:cxnSp>
        <p:sp>
          <p:nvSpPr>
            <p:cNvPr id="1200" name="Google Shape;1200;g2939ea8730e_0_940"/>
            <p:cNvSpPr/>
            <p:nvPr/>
          </p:nvSpPr>
          <p:spPr>
            <a:xfrm>
              <a:off x="2977000" y="2201372"/>
              <a:ext cx="78300" cy="783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aphicFrame>
        <p:nvGraphicFramePr>
          <p:cNvPr id="1201" name="Google Shape;1201;g2939ea8730e_0_940"/>
          <p:cNvGraphicFramePr/>
          <p:nvPr/>
        </p:nvGraphicFramePr>
        <p:xfrm>
          <a:off x="541573" y="4163517"/>
          <a:ext cx="3466375" cy="1659600"/>
        </p:xfrm>
        <a:graphic>
          <a:graphicData uri="http://schemas.openxmlformats.org/drawingml/2006/table">
            <a:tbl>
              <a:tblPr firstRow="1" bandRow="1">
                <a:noFill/>
                <a:tableStyleId>{1C5B779C-BBCE-418D-9099-FCB53875FBCD}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SoC </a:t>
                      </a:r>
                      <a:br>
                        <a:rPr lang="en-US" sz="1000" u="none" strike="noStrike" cap="none">
                          <a:solidFill>
                            <a:schemeClr val="lt1"/>
                          </a:solidFill>
                        </a:rPr>
                      </a:br>
                      <a:r>
                        <a:rPr lang="en-US" sz="1000" u="none" strike="noStrike" cap="none">
                          <a:solidFill>
                            <a:schemeClr val="lt1"/>
                          </a:solidFill>
                        </a:rPr>
                        <a:t>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Median PFS</a:t>
                      </a:r>
                      <a:br>
                        <a:rPr lang="en-US" sz="1000" b="0" u="none" strike="noStrike" cap="none"/>
                      </a:br>
                      <a:r>
                        <a:rPr lang="en-US" sz="1000" b="0" u="none" strike="noStrike" cap="none"/>
                        <a:t>(95% CI), months</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4.14</a:t>
                      </a:r>
                      <a:br>
                        <a:rPr lang="en-US" sz="1000" u="none" strike="noStrike" cap="none"/>
                      </a:br>
                      <a:r>
                        <a:rPr lang="en-US" sz="1000" u="none" strike="noStrike" cap="none"/>
                        <a:t>(2.20-7.79)</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1.87</a:t>
                      </a:r>
                      <a:br>
                        <a:rPr lang="en-US" sz="1000" u="none" strike="noStrike" cap="none"/>
                      </a:br>
                      <a:r>
                        <a:rPr lang="en-US" sz="1000" u="none" strike="noStrike" cap="none"/>
                        <a:t>(1.87-3.29)</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PFS rate at 12 months</a:t>
                      </a:r>
                      <a:br>
                        <a:rPr lang="en-US" sz="1000" b="0" u="none" strike="noStrike" cap="none"/>
                      </a:br>
                      <a:r>
                        <a:rPr lang="en-US" sz="1000" b="0" u="none" strike="noStrike" cap="none"/>
                        <a:t>(95% CI), %</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26.02</a:t>
                      </a:r>
                      <a:br>
                        <a:rPr lang="en-US" sz="1000" u="none" strike="noStrike" cap="none"/>
                      </a:br>
                      <a:r>
                        <a:rPr lang="en-US" sz="1000" u="none" strike="noStrike" cap="none"/>
                        <a:t>(15.12-36.92)</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6.45</a:t>
                      </a:r>
                      <a:br>
                        <a:rPr lang="en-US" sz="1000" u="none" strike="noStrike" cap="none"/>
                      </a:br>
                      <a:r>
                        <a:rPr lang="en-US" sz="1000" u="none" strike="noStrike" cap="none"/>
                        <a:t>(0.00-13.65)</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Hazard ratio</a:t>
                      </a:r>
                      <a:br>
                        <a:rPr lang="en-US" sz="1000" b="0" u="none" strike="noStrike" cap="none"/>
                      </a:br>
                      <a:r>
                        <a:rPr lang="en-US" sz="1000" b="0" u="none" strike="noStrike" cap="none"/>
                        <a:t>(95% CI)</a:t>
                      </a:r>
                      <a:endParaRPr sz="1800" b="0" u="none" strike="noStrike" cap="none"/>
                    </a:p>
                  </a:txBody>
                  <a:tcPr marL="55450" marR="55450" marT="36000" marB="36000"/>
                </a:tc>
                <a:tc grid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0.517</a:t>
                      </a:r>
                      <a:endParaRPr sz="1800" u="none" strike="noStrike" cap="none"/>
                    </a:p>
                    <a:p>
                      <a:pPr marL="0" marR="0" lvl="0" indent="0" algn="ctr" rtl="0">
                        <a:lnSpc>
                          <a:spcPct val="100000"/>
                        </a:lnSpc>
                        <a:spcBef>
                          <a:spcPts val="0"/>
                        </a:spcBef>
                        <a:spcAft>
                          <a:spcPts val="0"/>
                        </a:spcAft>
                        <a:buClr>
                          <a:schemeClr val="dk1"/>
                        </a:buClr>
                        <a:buSzPts val="1000"/>
                        <a:buFont typeface="Calibri"/>
                        <a:buNone/>
                      </a:pPr>
                      <a:r>
                        <a:rPr lang="en-US" sz="1000" u="none" strike="noStrike" cap="none"/>
                        <a:t>(0.361-0.738)</a:t>
                      </a:r>
                      <a:endParaRPr sz="1800" u="none" strike="noStrike" cap="none"/>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202" name="Google Shape;1202;g2939ea8730e_0_940"/>
          <p:cNvGraphicFramePr/>
          <p:nvPr/>
        </p:nvGraphicFramePr>
        <p:xfrm>
          <a:off x="4403791" y="4163517"/>
          <a:ext cx="3466375" cy="1659600"/>
        </p:xfrm>
        <a:graphic>
          <a:graphicData uri="http://schemas.openxmlformats.org/drawingml/2006/table">
            <a:tbl>
              <a:tblPr firstRow="1" bandRow="1">
                <a:noFill/>
                <a:tableStyleId>{1C5B779C-BBCE-418D-9099-FCB53875FBCD}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SoC </a:t>
                      </a:r>
                      <a:br>
                        <a:rPr lang="en-US" sz="1000" u="none" strike="noStrike" cap="none">
                          <a:solidFill>
                            <a:schemeClr val="lt1"/>
                          </a:solidFill>
                        </a:rPr>
                      </a:br>
                      <a:r>
                        <a:rPr lang="en-US" sz="1000" u="none" strike="noStrike" cap="none">
                          <a:solidFill>
                            <a:schemeClr val="lt1"/>
                          </a:solidFill>
                        </a:rPr>
                        <a:t>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Median PFS</a:t>
                      </a:r>
                      <a:br>
                        <a:rPr lang="en-US" sz="1000" b="0" u="none" strike="noStrike" cap="none"/>
                      </a:br>
                      <a:r>
                        <a:rPr lang="en-US" sz="1000" b="0" u="none" strike="noStrike" cap="none"/>
                        <a:t>(95% CI), months</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8.61</a:t>
                      </a:r>
                      <a:br>
                        <a:rPr lang="en-US" sz="1000" u="none" strike="noStrike" cap="none"/>
                      </a:br>
                      <a:r>
                        <a:rPr lang="en-US" sz="1000" u="none" strike="noStrike" cap="none"/>
                        <a:t>(4.14-10.84)</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1.91</a:t>
                      </a:r>
                      <a:br>
                        <a:rPr lang="en-US" sz="1000" u="none" strike="noStrike" cap="none"/>
                      </a:br>
                      <a:r>
                        <a:rPr lang="en-US" sz="1000" u="none" strike="noStrike" cap="none"/>
                        <a:t>(1.87-3.68)</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PFS rate at 12 months</a:t>
                      </a:r>
                      <a:br>
                        <a:rPr lang="en-US" sz="1000" b="0" u="none" strike="noStrike" cap="none"/>
                      </a:br>
                      <a:r>
                        <a:rPr lang="en-US" sz="1000" b="0" u="none" strike="noStrike" cap="none"/>
                        <a:t>(95% CI), %</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35.81</a:t>
                      </a:r>
                      <a:br>
                        <a:rPr lang="en-US" sz="1000" u="none" strike="noStrike" cap="none"/>
                      </a:br>
                      <a:r>
                        <a:rPr lang="en-US" sz="1000" u="none" strike="noStrike" cap="none"/>
                        <a:t>(21.84-49.78)</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8.39</a:t>
                      </a:r>
                      <a:br>
                        <a:rPr lang="en-US" sz="1000" u="none" strike="noStrike" cap="none"/>
                      </a:br>
                      <a:r>
                        <a:rPr lang="en-US" sz="1000" u="none" strike="noStrike" cap="none"/>
                        <a:t>(0.00-17.66)</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Hazard ratio</a:t>
                      </a:r>
                      <a:br>
                        <a:rPr lang="en-US" sz="1000" b="0" u="none" strike="noStrike" cap="none"/>
                      </a:br>
                      <a:r>
                        <a:rPr lang="en-US" sz="1000" b="0" u="none" strike="noStrike" cap="none"/>
                        <a:t>(95% CI)</a:t>
                      </a:r>
                      <a:endParaRPr sz="1800" b="0" u="none" strike="noStrike" cap="none"/>
                    </a:p>
                  </a:txBody>
                  <a:tcPr marL="55450" marR="55450" marT="36000" marB="36000"/>
                </a:tc>
                <a:tc grid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0.410</a:t>
                      </a:r>
                      <a:endParaRPr sz="1800" u="none" strike="noStrike" cap="none"/>
                    </a:p>
                    <a:p>
                      <a:pPr marL="0" marR="0" lvl="0" indent="0" algn="ctr" rtl="0">
                        <a:lnSpc>
                          <a:spcPct val="100000"/>
                        </a:lnSpc>
                        <a:spcBef>
                          <a:spcPts val="0"/>
                        </a:spcBef>
                        <a:spcAft>
                          <a:spcPts val="0"/>
                        </a:spcAft>
                        <a:buClr>
                          <a:schemeClr val="dk1"/>
                        </a:buClr>
                        <a:buSzPts val="1000"/>
                        <a:buFont typeface="Calibri"/>
                        <a:buNone/>
                      </a:pPr>
                      <a:r>
                        <a:rPr lang="en-US" sz="1000" u="none" strike="noStrike" cap="none"/>
                        <a:t>(0.262-0.634)</a:t>
                      </a:r>
                      <a:endParaRPr sz="1800" u="none" strike="noStrike" cap="none"/>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203" name="Google Shape;1203;g2939ea8730e_0_940"/>
          <p:cNvGraphicFramePr/>
          <p:nvPr>
            <p:extLst>
              <p:ext uri="{D42A27DB-BD31-4B8C-83A1-F6EECF244321}">
                <p14:modId xmlns:p14="http://schemas.microsoft.com/office/powerpoint/2010/main" val="2762529796"/>
              </p:ext>
            </p:extLst>
          </p:nvPr>
        </p:nvGraphicFramePr>
        <p:xfrm>
          <a:off x="8327581" y="4154758"/>
          <a:ext cx="3311975" cy="1659600"/>
        </p:xfrm>
        <a:graphic>
          <a:graphicData uri="http://schemas.openxmlformats.org/drawingml/2006/table">
            <a:tbl>
              <a:tblPr firstRow="1" bandRow="1">
                <a:noFill/>
                <a:tableStyleId>{1C5B779C-BBCE-418D-9099-FCB53875FBCD}</a:tableStyleId>
              </a:tblPr>
              <a:tblGrid>
                <a:gridCol w="1606675">
                  <a:extLst>
                    <a:ext uri="{9D8B030D-6E8A-4147-A177-3AD203B41FA5}">
                      <a16:colId xmlns:a16="http://schemas.microsoft.com/office/drawing/2014/main" val="20000"/>
                    </a:ext>
                  </a:extLst>
                </a:gridCol>
                <a:gridCol w="852650">
                  <a:extLst>
                    <a:ext uri="{9D8B030D-6E8A-4147-A177-3AD203B41FA5}">
                      <a16:colId xmlns:a16="http://schemas.microsoft.com/office/drawing/2014/main" val="20001"/>
                    </a:ext>
                  </a:extLst>
                </a:gridCol>
                <a:gridCol w="85265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Calibri"/>
                        <a:buNone/>
                      </a:pPr>
                      <a:endParaRPr sz="1000" u="none" strike="noStrike" cap="none">
                        <a:solidFill>
                          <a:schemeClr val="lt1"/>
                        </a:solidFill>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Elacestrant</a:t>
                      </a:r>
                      <a:endParaRPr sz="1800" u="none" strike="noStrike" cap="none">
                        <a:solidFill>
                          <a:schemeClr val="lt1"/>
                        </a:solidFill>
                      </a:endParaRPr>
                    </a:p>
                  </a:txBody>
                  <a:tcPr marL="55450" marR="55450" marT="36000" marB="36000"/>
                </a:tc>
                <a:tc>
                  <a:txBody>
                    <a:bodyPr/>
                    <a:lstStyle/>
                    <a:p>
                      <a:pPr marL="0" marR="0" lvl="0" indent="0" algn="ctr" rtl="0">
                        <a:lnSpc>
                          <a:spcPct val="100000"/>
                        </a:lnSpc>
                        <a:spcBef>
                          <a:spcPts val="0"/>
                        </a:spcBef>
                        <a:spcAft>
                          <a:spcPts val="0"/>
                        </a:spcAft>
                        <a:buClr>
                          <a:schemeClr val="lt1"/>
                        </a:buClr>
                        <a:buSzPts val="1000"/>
                        <a:buFont typeface="Calibri"/>
                        <a:buNone/>
                      </a:pPr>
                      <a:r>
                        <a:rPr lang="en-US" sz="1000" u="none" strike="noStrike" cap="none">
                          <a:solidFill>
                            <a:schemeClr val="lt1"/>
                          </a:solidFill>
                        </a:rPr>
                        <a:t>SoC Endocrine Therapy</a:t>
                      </a:r>
                      <a:endParaRPr sz="1800" u="none" strike="noStrike" cap="none">
                        <a:solidFill>
                          <a:schemeClr val="lt1"/>
                        </a:solidFil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Median PFS</a:t>
                      </a:r>
                      <a:br>
                        <a:rPr lang="en-US" sz="1000" b="0" u="none" strike="noStrike" cap="none"/>
                      </a:br>
                      <a:r>
                        <a:rPr lang="en-US" sz="1000" b="0" u="none" strike="noStrike" cap="none"/>
                        <a:t>(95% CI), months</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8.61</a:t>
                      </a:r>
                      <a:br>
                        <a:rPr lang="en-US" sz="1000" u="none" strike="noStrike" cap="none"/>
                      </a:br>
                      <a:r>
                        <a:rPr lang="en-US" sz="1000" u="none" strike="noStrike" cap="none"/>
                        <a:t>(5.45-16.89)</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a:t>2.10</a:t>
                      </a:r>
                      <a:br>
                        <a:rPr lang="en-US" sz="1000" u="none" strike="noStrike" cap="none"/>
                      </a:br>
                      <a:r>
                        <a:rPr lang="en-US" sz="1000" u="none" strike="noStrike" cap="none"/>
                        <a:t>(1.87-3.75)</a:t>
                      </a:r>
                      <a:endParaRPr sz="1800" u="none" strike="noStrike" cap="none"/>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PFS rate at 12 months</a:t>
                      </a:r>
                      <a:br>
                        <a:rPr lang="en-US" sz="1000" b="0" u="none" strike="noStrike" cap="none"/>
                      </a:br>
                      <a:r>
                        <a:rPr lang="en-US" sz="1000" b="0" u="none" strike="noStrike" cap="none"/>
                        <a:t>(95% CI), %</a:t>
                      </a:r>
                      <a:endParaRPr sz="1800" b="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35.79</a:t>
                      </a:r>
                      <a:br>
                        <a:rPr lang="en-US" sz="1000" u="none" strike="noStrike" cap="none"/>
                      </a:br>
                      <a:r>
                        <a:rPr lang="en-US" sz="1000" u="none" strike="noStrike" cap="none"/>
                        <a:t>(19.54-52.05)</a:t>
                      </a:r>
                      <a:endParaRPr sz="1800" u="none" strike="noStrike" cap="none"/>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Calibri"/>
                        <a:buNone/>
                      </a:pPr>
                      <a:r>
                        <a:rPr lang="en-US" sz="1000" u="none" strike="noStrike" cap="none"/>
                        <a:t>7.73</a:t>
                      </a:r>
                      <a:br>
                        <a:rPr lang="en-US" sz="1000" u="none" strike="noStrike" cap="none"/>
                      </a:br>
                      <a:r>
                        <a:rPr lang="en-US" sz="1000" u="none" strike="noStrike" cap="none"/>
                        <a:t>(0.00-20.20)</a:t>
                      </a:r>
                      <a:endParaRPr sz="1800" u="none" strike="noStrike" cap="none"/>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Calibri"/>
                        <a:buNone/>
                      </a:pPr>
                      <a:r>
                        <a:rPr lang="en-US" sz="1000" b="0" u="none" strike="noStrike" cap="none"/>
                        <a:t>Hazard ratio</a:t>
                      </a:r>
                      <a:br>
                        <a:rPr lang="en-US" sz="1000" b="0" u="none" strike="noStrike" cap="none"/>
                      </a:br>
                      <a:r>
                        <a:rPr lang="en-US" sz="1000" b="0" u="none" strike="noStrike" cap="none"/>
                        <a:t>(95% CI)</a:t>
                      </a:r>
                      <a:endParaRPr sz="1800" b="0" u="none" strike="noStrike" cap="none"/>
                    </a:p>
                  </a:txBody>
                  <a:tcPr marL="55450" marR="55450" marT="36000" marB="36000"/>
                </a:tc>
                <a:tc gridSpan="2">
                  <a:txBody>
                    <a:bodyPr/>
                    <a:lstStyle/>
                    <a:p>
                      <a:pPr marL="0" marR="0" lvl="0" indent="0" algn="ctr" rtl="0">
                        <a:lnSpc>
                          <a:spcPct val="100000"/>
                        </a:lnSpc>
                        <a:spcBef>
                          <a:spcPts val="0"/>
                        </a:spcBef>
                        <a:spcAft>
                          <a:spcPts val="0"/>
                        </a:spcAft>
                        <a:buClr>
                          <a:schemeClr val="dk1"/>
                        </a:buClr>
                        <a:buSzPts val="1000"/>
                        <a:buFont typeface="Calibri"/>
                        <a:buNone/>
                      </a:pPr>
                      <a:r>
                        <a:rPr lang="en-US" sz="1000" b="1" u="none" strike="noStrike" cap="none" dirty="0"/>
                        <a:t>0.466</a:t>
                      </a:r>
                      <a:endParaRPr sz="1800" u="none" strike="noStrike" cap="none" dirty="0"/>
                    </a:p>
                    <a:p>
                      <a:pPr marL="0" marR="0" lvl="0" indent="0" algn="ctr" rtl="0">
                        <a:lnSpc>
                          <a:spcPct val="100000"/>
                        </a:lnSpc>
                        <a:spcBef>
                          <a:spcPts val="0"/>
                        </a:spcBef>
                        <a:spcAft>
                          <a:spcPts val="0"/>
                        </a:spcAft>
                        <a:buClr>
                          <a:schemeClr val="dk1"/>
                        </a:buClr>
                        <a:buSzPts val="1000"/>
                        <a:buFont typeface="Calibri"/>
                        <a:buNone/>
                      </a:pPr>
                      <a:r>
                        <a:rPr lang="en-US" sz="1000" u="none" strike="noStrike" cap="none" dirty="0"/>
                        <a:t>(0.270-0.791)</a:t>
                      </a:r>
                      <a:endParaRPr sz="1800" u="none" strike="noStrike" cap="none" dirty="0"/>
                    </a:p>
                  </a:txBody>
                  <a:tcPr marL="55450" marR="55450" marT="36000" marB="36000"/>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graphicFrame>
        <p:nvGraphicFramePr>
          <p:cNvPr id="1208" name="Google Shape;1208;g2939ea8730e_0_1114"/>
          <p:cNvGraphicFramePr/>
          <p:nvPr/>
        </p:nvGraphicFramePr>
        <p:xfrm>
          <a:off x="620713" y="2409398"/>
          <a:ext cx="10963350" cy="3174850"/>
        </p:xfrm>
        <a:graphic>
          <a:graphicData uri="http://schemas.openxmlformats.org/drawingml/2006/table">
            <a:tbl>
              <a:tblPr firstRow="1" bandRow="1">
                <a:noFill/>
                <a:tableStyleId>{1C5B779C-BBCE-418D-9099-FCB53875FBCD}</a:tableStyleId>
              </a:tblPr>
              <a:tblGrid>
                <a:gridCol w="2378950">
                  <a:extLst>
                    <a:ext uri="{9D8B030D-6E8A-4147-A177-3AD203B41FA5}">
                      <a16:colId xmlns:a16="http://schemas.microsoft.com/office/drawing/2014/main" val="20000"/>
                    </a:ext>
                  </a:extLst>
                </a:gridCol>
                <a:gridCol w="1073050">
                  <a:extLst>
                    <a:ext uri="{9D8B030D-6E8A-4147-A177-3AD203B41FA5}">
                      <a16:colId xmlns:a16="http://schemas.microsoft.com/office/drawing/2014/main" val="20001"/>
                    </a:ext>
                  </a:extLst>
                </a:gridCol>
                <a:gridCol w="1073050">
                  <a:extLst>
                    <a:ext uri="{9D8B030D-6E8A-4147-A177-3AD203B41FA5}">
                      <a16:colId xmlns:a16="http://schemas.microsoft.com/office/drawing/2014/main" val="20002"/>
                    </a:ext>
                  </a:extLst>
                </a:gridCol>
                <a:gridCol w="1073050">
                  <a:extLst>
                    <a:ext uri="{9D8B030D-6E8A-4147-A177-3AD203B41FA5}">
                      <a16:colId xmlns:a16="http://schemas.microsoft.com/office/drawing/2014/main" val="20003"/>
                    </a:ext>
                  </a:extLst>
                </a:gridCol>
                <a:gridCol w="1073050">
                  <a:extLst>
                    <a:ext uri="{9D8B030D-6E8A-4147-A177-3AD203B41FA5}">
                      <a16:colId xmlns:a16="http://schemas.microsoft.com/office/drawing/2014/main" val="20004"/>
                    </a:ext>
                  </a:extLst>
                </a:gridCol>
                <a:gridCol w="1073050">
                  <a:extLst>
                    <a:ext uri="{9D8B030D-6E8A-4147-A177-3AD203B41FA5}">
                      <a16:colId xmlns:a16="http://schemas.microsoft.com/office/drawing/2014/main" val="20005"/>
                    </a:ext>
                  </a:extLst>
                </a:gridCol>
                <a:gridCol w="1073050">
                  <a:extLst>
                    <a:ext uri="{9D8B030D-6E8A-4147-A177-3AD203B41FA5}">
                      <a16:colId xmlns:a16="http://schemas.microsoft.com/office/drawing/2014/main" val="20006"/>
                    </a:ext>
                  </a:extLst>
                </a:gridCol>
                <a:gridCol w="1073050">
                  <a:extLst>
                    <a:ext uri="{9D8B030D-6E8A-4147-A177-3AD203B41FA5}">
                      <a16:colId xmlns:a16="http://schemas.microsoft.com/office/drawing/2014/main" val="20007"/>
                    </a:ext>
                  </a:extLst>
                </a:gridCol>
                <a:gridCol w="1073050">
                  <a:extLst>
                    <a:ext uri="{9D8B030D-6E8A-4147-A177-3AD203B41FA5}">
                      <a16:colId xmlns:a16="http://schemas.microsoft.com/office/drawing/2014/main" val="20008"/>
                    </a:ext>
                  </a:extLst>
                </a:gridCol>
              </a:tblGrid>
              <a:tr h="209525">
                <a:tc rowSpan="2">
                  <a:txBody>
                    <a:bodyPr/>
                    <a:lstStyle/>
                    <a:p>
                      <a:pPr marL="0" marR="0" lvl="0" indent="0" algn="l"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AEs</a:t>
                      </a:r>
                      <a:r>
                        <a:rPr lang="en-US" sz="1000" b="1" u="none" strike="noStrike" cap="none" baseline="30000">
                          <a:solidFill>
                            <a:schemeClr val="lt1"/>
                          </a:solidFill>
                          <a:latin typeface="Arial"/>
                          <a:ea typeface="Arial"/>
                          <a:cs typeface="Arial"/>
                          <a:sym typeface="Arial"/>
                        </a:rPr>
                        <a:t>c</a:t>
                      </a:r>
                      <a:r>
                        <a:rPr lang="en-US" sz="1000" b="1" u="none" strike="noStrike" cap="none">
                          <a:solidFill>
                            <a:schemeClr val="lt1"/>
                          </a:solidFill>
                          <a:latin typeface="Arial"/>
                          <a:ea typeface="Arial"/>
                          <a:cs typeface="Arial"/>
                          <a:sym typeface="Arial"/>
                        </a:rPr>
                        <a:t> occurring in ≥10% of patients </a:t>
                      </a:r>
                      <a:br>
                        <a:rPr lang="en-US" sz="1000" b="1" u="none" strike="noStrike" cap="none">
                          <a:solidFill>
                            <a:srgbClr val="FFFFFF"/>
                          </a:solidFill>
                          <a:latin typeface="Arial"/>
                          <a:ea typeface="Arial"/>
                          <a:cs typeface="Arial"/>
                          <a:sym typeface="Arial"/>
                        </a:rPr>
                      </a:br>
                      <a:r>
                        <a:rPr lang="en-US" sz="1000" b="1" u="none" strike="noStrike" cap="none">
                          <a:solidFill>
                            <a:schemeClr val="lt1"/>
                          </a:solidFill>
                          <a:latin typeface="Arial"/>
                          <a:ea typeface="Arial"/>
                          <a:cs typeface="Arial"/>
                          <a:sym typeface="Arial"/>
                        </a:rPr>
                        <a:t>in any arm (n(%))</a:t>
                      </a:r>
                      <a:endParaRPr sz="1800" u="none" strike="noStrike" cap="none">
                        <a:latin typeface="Arial"/>
                        <a:ea typeface="Arial"/>
                        <a:cs typeface="Arial"/>
                        <a:sym typeface="Arial"/>
                      </a:endParaRPr>
                    </a:p>
                  </a:txBody>
                  <a:tcPr marL="55450" marR="55450" marT="28800" marB="28800" anchor="b"/>
                </a:tc>
                <a:tc gridSpan="2">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Elacestrant</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Total</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Fulvestrant</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AI</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34850">
                <a:tc vMerge="1">
                  <a:txBody>
                    <a:bodyPr/>
                    <a:lstStyle/>
                    <a:p>
                      <a:endParaRPr lang="en-US"/>
                    </a:p>
                  </a:txBody>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Grade 3 or</a:t>
                      </a:r>
                      <a:r>
                        <a:rPr lang="en-US" sz="1000" b="1" u="none" strike="noStrike" cap="none">
                          <a:solidFill>
                            <a:srgbClr val="0000FF"/>
                          </a:solidFill>
                          <a:latin typeface="Arial"/>
                          <a:ea typeface="Arial"/>
                          <a:cs typeface="Arial"/>
                          <a:sym typeface="Arial"/>
                        </a:rPr>
                        <a:t> </a:t>
                      </a:r>
                      <a:r>
                        <a:rPr lang="en-US" sz="1000" b="1" u="none" strike="noStrike" cap="none">
                          <a:solidFill>
                            <a:schemeClr val="lt1"/>
                          </a:solidFill>
                          <a:latin typeface="Arial"/>
                          <a:ea typeface="Arial"/>
                          <a:cs typeface="Arial"/>
                          <a:sym typeface="Arial"/>
                        </a:rPr>
                        <a:t>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All grades</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Grade 3 or 4</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Nausea</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83 (35.0)</a:t>
                      </a:r>
                      <a:r>
                        <a:rPr lang="en-US" sz="1000" u="none" strike="noStrike" cap="none" baseline="30000">
                          <a:latin typeface="Arial"/>
                          <a:ea typeface="Arial"/>
                          <a:cs typeface="Arial"/>
                          <a:sym typeface="Arial"/>
                        </a:rPr>
                        <a:t>d</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6 (2.5)</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43 (18.8)</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26 (16.1)</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17 (25.0)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2 (2.9)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Fatigue</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45 (19.0)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43 (18.8)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35 (21.7)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3"/>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Vomiting</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45 (19.0)</a:t>
                      </a:r>
                      <a:r>
                        <a:rPr lang="en-US" sz="1000" u="none" strike="noStrike" cap="none" baseline="30000">
                          <a:latin typeface="Arial"/>
                          <a:ea typeface="Arial"/>
                          <a:cs typeface="Arial"/>
                          <a:sym typeface="Arial"/>
                        </a:rPr>
                        <a:t>e</a:t>
                      </a:r>
                      <a:endParaRPr sz="1000" u="none" strike="noStrike" cap="none" baseline="30000">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19 (8.3)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12 (7.5)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7 (10.3)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4"/>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Decreased appetite</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35 (14.8)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21 (9.2)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12 (7.5)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5"/>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Arthralgia</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34 (14.3)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37 (16.2)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28 (17.4)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6"/>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Diarrhoea</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33 (13.9)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23 (10.0)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14 (8.7)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9 (13.2)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7"/>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Back pain</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33 (13.9)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6 (2.5)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22 (9.6)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16 (9.9)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6 (8.8)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8"/>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AST increased</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31 (13.1)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 (1.7)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28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(0.9)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20 (12.4)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 (1.2)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9"/>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Headache</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29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 (1.7)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26 (11.4)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18 (11.2)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8 (11.8)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0"/>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Constipation</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29 (12.2)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15 (6.6)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10 (6.2)</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5 (7.4)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1"/>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Hot flush</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27 (11.4)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19 (8.3)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15 (9.3)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4 (5.9)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2"/>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Dyspepsia</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24 (10.1)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6 (2.6)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 (2.5)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2 (2.9)</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3"/>
                  </a:ext>
                </a:extLst>
              </a:tr>
              <a:tr h="209525">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ALT increased</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22 (9.3)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5 (2.1)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23 (10.0)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 (0.4)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17 (10.6)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6 (8.8)</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14"/>
                  </a:ext>
                </a:extLst>
              </a:tr>
            </a:tbl>
          </a:graphicData>
        </a:graphic>
      </p:graphicFrame>
      <p:sp>
        <p:nvSpPr>
          <p:cNvPr id="1209" name="Google Shape;1209;g2939ea8730e_0_1114"/>
          <p:cNvSpPr txBox="1">
            <a:spLocks noGrp="1"/>
          </p:cNvSpPr>
          <p:nvPr>
            <p:ph type="title"/>
          </p:nvPr>
        </p:nvSpPr>
        <p:spPr>
          <a:xfrm>
            <a:off x="619125" y="258763"/>
            <a:ext cx="10963200" cy="865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ELACESTRANT VS SOC: ADVERSE EVENTS</a:t>
            </a:r>
            <a:endParaRPr/>
          </a:p>
        </p:txBody>
      </p:sp>
      <p:sp>
        <p:nvSpPr>
          <p:cNvPr id="1210" name="Google Shape;1210;g2939ea8730e_0_1114"/>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11</a:t>
            </a:fld>
            <a:endParaRPr/>
          </a:p>
        </p:txBody>
      </p:sp>
      <p:sp>
        <p:nvSpPr>
          <p:cNvPr id="1211" name="Google Shape;1211;g2939ea8730e_0_1114"/>
          <p:cNvSpPr txBox="1">
            <a:spLocks noGrp="1"/>
          </p:cNvSpPr>
          <p:nvPr>
            <p:ph type="body" idx="2"/>
          </p:nvPr>
        </p:nvSpPr>
        <p:spPr>
          <a:xfrm>
            <a:off x="620713" y="6364800"/>
            <a:ext cx="10949100" cy="36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r>
              <a:rPr lang="en-US" sz="900" baseline="30000">
                <a:solidFill>
                  <a:schemeClr val="dk2"/>
                </a:solidFill>
              </a:rPr>
              <a:t>a </a:t>
            </a:r>
            <a:r>
              <a:rPr lang="en-US" sz="900">
                <a:solidFill>
                  <a:schemeClr val="dk2"/>
                </a:solidFill>
              </a:rPr>
              <a:t>AE severity was graded according to the National Cancer Institute’s Common Terminology Criteria for Adverse Events version 5.0</a:t>
            </a:r>
            <a:br>
              <a:rPr lang="en-US" sz="900">
                <a:solidFill>
                  <a:schemeClr val="dk2"/>
                </a:solidFill>
              </a:rPr>
            </a:br>
            <a:r>
              <a:rPr lang="en-US" sz="900" baseline="30000">
                <a:solidFill>
                  <a:schemeClr val="dk2"/>
                </a:solidFill>
              </a:rPr>
              <a:t>b </a:t>
            </a:r>
            <a:r>
              <a:rPr lang="en-US" sz="900">
                <a:solidFill>
                  <a:schemeClr val="dk2"/>
                </a:solidFill>
              </a:rPr>
              <a:t>No fatal events were attributed to study drug by the investigator</a:t>
            </a:r>
            <a:br>
              <a:rPr lang="en-US" sz="900">
                <a:solidFill>
                  <a:schemeClr val="dk2"/>
                </a:solidFill>
              </a:rPr>
            </a:br>
            <a:r>
              <a:rPr lang="en-US" sz="900" baseline="30000">
                <a:solidFill>
                  <a:schemeClr val="dk2"/>
                </a:solidFill>
              </a:rPr>
              <a:t>c </a:t>
            </a:r>
            <a:r>
              <a:rPr lang="en-US" sz="900">
                <a:solidFill>
                  <a:schemeClr val="dk2"/>
                </a:solidFill>
              </a:rPr>
              <a:t>Preferred terms were coded using the Medical Dictionary for Regulatory Activities version 23.0.</a:t>
            </a:r>
            <a:br>
              <a:rPr lang="en-US" sz="900">
                <a:solidFill>
                  <a:schemeClr val="dk2"/>
                </a:solidFill>
              </a:rPr>
            </a:br>
            <a:r>
              <a:rPr lang="en-US" sz="900" baseline="30000">
                <a:solidFill>
                  <a:schemeClr val="dk2"/>
                </a:solidFill>
              </a:rPr>
              <a:t>d </a:t>
            </a:r>
            <a:r>
              <a:rPr lang="en-US" sz="900">
                <a:solidFill>
                  <a:schemeClr val="dk2"/>
                </a:solidFill>
              </a:rPr>
              <a:t>Grade 1 nausea, n=59 (24.9%); grade 2 nausea, n=18 (7.6%); grade 3 nausea, n= 6 (2.5%); and no patients experienced grade 4 nausea. Percentages reflect maximum grade experienced.</a:t>
            </a:r>
            <a:br>
              <a:rPr lang="en-US" sz="900">
                <a:solidFill>
                  <a:schemeClr val="dk2"/>
                </a:solidFill>
              </a:rPr>
            </a:br>
            <a:r>
              <a:rPr lang="en-US" sz="900" baseline="30000">
                <a:solidFill>
                  <a:schemeClr val="dk2"/>
                </a:solidFill>
              </a:rPr>
              <a:t>e </a:t>
            </a:r>
            <a:r>
              <a:rPr lang="en-US" sz="900">
                <a:solidFill>
                  <a:schemeClr val="dk2"/>
                </a:solidFill>
              </a:rPr>
              <a:t>Grade 1 vomiting, n=36 (15.2%); grade 2 vomiting, n=7 (3.0%); grade 3  vomiting, n=2 (0.8%); and no patients experienced grade 4 vomiting. Percentages reflect maximum grade experienced</a:t>
            </a:r>
            <a:endParaRPr/>
          </a:p>
          <a:p>
            <a:pPr marL="0" lvl="0" indent="0" algn="l" rtl="0">
              <a:lnSpc>
                <a:spcPct val="100000"/>
              </a:lnSpc>
              <a:spcBef>
                <a:spcPts val="200"/>
              </a:spcBef>
              <a:spcAft>
                <a:spcPts val="0"/>
              </a:spcAft>
              <a:buSzPts val="1000"/>
              <a:buNone/>
            </a:pPr>
            <a:r>
              <a:rPr lang="en-US" sz="900">
                <a:solidFill>
                  <a:schemeClr val="dk2"/>
                </a:solidFill>
              </a:rPr>
              <a:t>AE, adverse event; AI, aromatase inhibitor; ALT, alanine transaminase; AST, aspartate transferase; n, number with event; N, number in population; SoC, standard of care</a:t>
            </a:r>
            <a:endParaRPr>
              <a:solidFill>
                <a:schemeClr val="dk2"/>
              </a:solidFill>
            </a:endParaRPr>
          </a:p>
          <a:p>
            <a:pPr marL="0" lvl="0" indent="0" algn="l" rtl="0">
              <a:lnSpc>
                <a:spcPct val="100000"/>
              </a:lnSpc>
              <a:spcBef>
                <a:spcPts val="200"/>
              </a:spcBef>
              <a:spcAft>
                <a:spcPts val="200"/>
              </a:spcAft>
              <a:buSzPts val="1200"/>
              <a:buNone/>
            </a:pPr>
            <a:r>
              <a:rPr lang="en-US" sz="900">
                <a:solidFill>
                  <a:schemeClr val="dk2"/>
                </a:solidFill>
              </a:rPr>
              <a:t>Bidard F-C, et al. J Clin Oncol. 2022;40:3246-3256</a:t>
            </a:r>
            <a:endParaRPr sz="900">
              <a:solidFill>
                <a:schemeClr val="dk2"/>
              </a:solidFill>
              <a:highlight>
                <a:srgbClr val="FFFF00"/>
              </a:highlight>
            </a:endParaRPr>
          </a:p>
        </p:txBody>
      </p:sp>
      <p:graphicFrame>
        <p:nvGraphicFramePr>
          <p:cNvPr id="1212" name="Google Shape;1212;g2939ea8730e_0_1114"/>
          <p:cNvGraphicFramePr/>
          <p:nvPr/>
        </p:nvGraphicFramePr>
        <p:xfrm>
          <a:off x="619125" y="851748"/>
          <a:ext cx="10950550" cy="1470000"/>
        </p:xfrm>
        <a:graphic>
          <a:graphicData uri="http://schemas.openxmlformats.org/drawingml/2006/table">
            <a:tbl>
              <a:tblPr firstRow="1" bandRow="1">
                <a:noFill/>
                <a:tableStyleId>{1C5B779C-BBCE-418D-9099-FCB53875FBCD}</a:tableStyleId>
              </a:tblPr>
              <a:tblGrid>
                <a:gridCol w="3243050">
                  <a:extLst>
                    <a:ext uri="{9D8B030D-6E8A-4147-A177-3AD203B41FA5}">
                      <a16:colId xmlns:a16="http://schemas.microsoft.com/office/drawing/2014/main" val="20000"/>
                    </a:ext>
                  </a:extLst>
                </a:gridCol>
                <a:gridCol w="1926875">
                  <a:extLst>
                    <a:ext uri="{9D8B030D-6E8A-4147-A177-3AD203B41FA5}">
                      <a16:colId xmlns:a16="http://schemas.microsoft.com/office/drawing/2014/main" val="20001"/>
                    </a:ext>
                  </a:extLst>
                </a:gridCol>
                <a:gridCol w="1926875">
                  <a:extLst>
                    <a:ext uri="{9D8B030D-6E8A-4147-A177-3AD203B41FA5}">
                      <a16:colId xmlns:a16="http://schemas.microsoft.com/office/drawing/2014/main" val="20002"/>
                    </a:ext>
                  </a:extLst>
                </a:gridCol>
                <a:gridCol w="1926875">
                  <a:extLst>
                    <a:ext uri="{9D8B030D-6E8A-4147-A177-3AD203B41FA5}">
                      <a16:colId xmlns:a16="http://schemas.microsoft.com/office/drawing/2014/main" val="20003"/>
                    </a:ext>
                  </a:extLst>
                </a:gridCol>
                <a:gridCol w="1926875">
                  <a:extLst>
                    <a:ext uri="{9D8B030D-6E8A-4147-A177-3AD203B41FA5}">
                      <a16:colId xmlns:a16="http://schemas.microsoft.com/office/drawing/2014/main" val="20004"/>
                    </a:ext>
                  </a:extLst>
                </a:gridCol>
              </a:tblGrid>
              <a:tr h="146150">
                <a:tc rowSpan="2">
                  <a:txBody>
                    <a:bodyPr/>
                    <a:lstStyle/>
                    <a:p>
                      <a:pPr marL="0" marR="0" lvl="0" indent="0" algn="l"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Event</a:t>
                      </a:r>
                      <a:endParaRPr sz="1800" u="none" strike="noStrike" cap="none">
                        <a:latin typeface="Arial"/>
                        <a:ea typeface="Arial"/>
                        <a:cs typeface="Arial"/>
                        <a:sym typeface="Arial"/>
                      </a:endParaRPr>
                    </a:p>
                  </a:txBody>
                  <a:tcPr marL="55450" marR="55450" marT="28800" marB="28800" anchor="b"/>
                </a:tc>
                <a:tc>
                  <a:txBody>
                    <a:bodyPr/>
                    <a:lstStyle/>
                    <a:p>
                      <a:pPr marL="0" marR="0" lvl="0" indent="0" algn="ctr" rtl="0">
                        <a:lnSpc>
                          <a:spcPct val="100000"/>
                        </a:lnSpc>
                        <a:spcBef>
                          <a:spcPts val="0"/>
                        </a:spcBef>
                        <a:spcAft>
                          <a:spcPts val="0"/>
                        </a:spcAft>
                        <a:buClr>
                          <a:schemeClr val="dk1"/>
                        </a:buClr>
                        <a:buSzPts val="1000"/>
                        <a:buFont typeface="Calibri"/>
                        <a:buNone/>
                      </a:pPr>
                      <a:endParaRPr sz="1000" b="1" u="none" strike="noStrike" cap="none">
                        <a:solidFill>
                          <a:schemeClr val="lt1"/>
                        </a:solidFill>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SoC</a:t>
                      </a:r>
                      <a:endParaRPr sz="1800" u="none" strike="noStrike" cap="none">
                        <a:latin typeface="Arial"/>
                        <a:ea typeface="Arial"/>
                        <a:cs typeface="Arial"/>
                        <a:sym typeface="Arial"/>
                      </a:endParaRPr>
                    </a:p>
                  </a:txBody>
                  <a:tcPr marL="91450" marR="55450" marT="28800" marB="28800">
                    <a:lnB w="12700" cap="flat" cmpd="sng">
                      <a:solidFill>
                        <a:schemeClr val="lt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7175">
                <a:tc vMerge="1">
                  <a:txBody>
                    <a:bodyPr/>
                    <a:lstStyle/>
                    <a:p>
                      <a:endParaRPr lang="en-US"/>
                    </a:p>
                  </a:txBody>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Elacestrant (N=237)</a:t>
                      </a:r>
                      <a:endParaRPr sz="1800" u="none" strike="noStrike" cap="none">
                        <a:latin typeface="Arial"/>
                        <a:ea typeface="Arial"/>
                        <a:cs typeface="Arial"/>
                        <a:sym typeface="Arial"/>
                      </a:endParaRPr>
                    </a:p>
                  </a:txBody>
                  <a:tcPr marL="91450" marR="55450" marT="28800" marB="28800">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Total (N=229)</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Fulvestrant (N=161)</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1000"/>
                        <a:buFont typeface="Arial"/>
                        <a:buNone/>
                      </a:pPr>
                      <a:r>
                        <a:rPr lang="en-US" sz="1000" b="1" u="none" strike="noStrike" cap="none">
                          <a:solidFill>
                            <a:schemeClr val="lt1"/>
                          </a:solidFill>
                          <a:latin typeface="Arial"/>
                          <a:ea typeface="Arial"/>
                          <a:cs typeface="Arial"/>
                          <a:sym typeface="Arial"/>
                        </a:rPr>
                        <a:t>AI (N=68)</a:t>
                      </a:r>
                      <a:endParaRPr sz="1800" u="none" strike="noStrike" cap="none">
                        <a:latin typeface="Arial"/>
                        <a:ea typeface="Arial"/>
                        <a:cs typeface="Arial"/>
                        <a:sym typeface="Arial"/>
                      </a:endParaRPr>
                    </a:p>
                  </a:txBody>
                  <a:tcPr marL="91450" marR="55450" marT="28800" marB="28800">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14615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Any AE</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218 (92.0)</a:t>
                      </a:r>
                      <a:endParaRPr sz="1000" u="none" strike="noStrike" cap="none" baseline="30000">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197 (86.0)</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144 (89.4)</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53 (77.9)</a:t>
                      </a:r>
                      <a:endParaRPr sz="1800" u="none" strike="noStrike" cap="none">
                        <a:latin typeface="Arial"/>
                        <a:ea typeface="Arial"/>
                        <a:cs typeface="Arial"/>
                        <a:sym typeface="Arial"/>
                      </a:endParaRPr>
                    </a:p>
                  </a:txBody>
                  <a:tcPr marL="91450" marR="55450" marT="28800" marB="28800">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14615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Grade 3 and 4</a:t>
                      </a:r>
                      <a:r>
                        <a:rPr lang="en-US" sz="1000" b="0" u="none" strike="noStrike" cap="none" baseline="30000">
                          <a:latin typeface="Arial"/>
                          <a:ea typeface="Arial"/>
                          <a:cs typeface="Arial"/>
                          <a:sym typeface="Arial"/>
                        </a:rPr>
                        <a:t>a</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64 (27.0)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47 (20.5)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33 (20.5)</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14 (20.6)</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3"/>
                  </a:ext>
                </a:extLst>
              </a:tr>
              <a:tr h="14615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Grade 5</a:t>
                      </a:r>
                      <a:r>
                        <a:rPr lang="en-US" sz="1000" b="0" u="none" strike="noStrike" cap="none" baseline="30000">
                          <a:latin typeface="Arial"/>
                          <a:ea typeface="Arial"/>
                          <a:cs typeface="Arial"/>
                          <a:sym typeface="Arial"/>
                        </a:rPr>
                        <a:t>b</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 (1.7)</a:t>
                      </a:r>
                      <a:endParaRPr sz="1000" u="none" strike="noStrike" cap="none" baseline="30000">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6 (2.6)</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5 (3.1)</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1 (1.5)</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4"/>
                  </a:ext>
                </a:extLst>
              </a:tr>
              <a:tr h="14615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Leading to dose reduction</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7 (3.0)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0</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Not applicable</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5"/>
                  </a:ext>
                </a:extLst>
              </a:tr>
              <a:tr h="14615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Leading to study drug discontinuation</a:t>
                      </a:r>
                      <a:endParaRPr sz="1800" b="0" u="none" strike="noStrike" cap="none">
                        <a:latin typeface="Arial"/>
                        <a:ea typeface="Arial"/>
                        <a:cs typeface="Arial"/>
                        <a:sym typeface="Arial"/>
                      </a:endParaRPr>
                    </a:p>
                  </a:txBody>
                  <a:tcPr marL="55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15 (6.3)</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10 (4.4)</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6 (3.7)</a:t>
                      </a:r>
                      <a:endParaRPr sz="1800" u="none" strike="noStrike" cap="none">
                        <a:latin typeface="Arial"/>
                        <a:ea typeface="Arial"/>
                        <a:cs typeface="Arial"/>
                        <a:sym typeface="Arial"/>
                      </a:endParaRPr>
                    </a:p>
                  </a:txBody>
                  <a:tcPr marL="91450" marR="55450" marT="28800" marB="288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4 (5.9)</a:t>
                      </a:r>
                      <a:endParaRPr sz="1800" u="none" strike="noStrike" cap="none">
                        <a:latin typeface="Arial"/>
                        <a:ea typeface="Arial"/>
                        <a:cs typeface="Arial"/>
                        <a:sym typeface="Arial"/>
                      </a:endParaRPr>
                    </a:p>
                  </a:txBody>
                  <a:tcPr marL="91450" marR="55450" marT="28800" marB="28800"/>
                </a:tc>
                <a:extLst>
                  <a:ext uri="{0D108BD9-81ED-4DB2-BD59-A6C34878D82A}">
                    <a16:rowId xmlns:a16="http://schemas.microsoft.com/office/drawing/2014/main" val="10006"/>
                  </a:ext>
                </a:extLst>
              </a:tr>
            </a:tbl>
          </a:graphicData>
        </a:graphic>
      </p:graphicFrame>
      <p:sp>
        <p:nvSpPr>
          <p:cNvPr id="1213" name="Google Shape;1213;g2939ea8730e_0_1114"/>
          <p:cNvSpPr txBox="1"/>
          <p:nvPr/>
        </p:nvSpPr>
        <p:spPr>
          <a:xfrm>
            <a:off x="396875" y="-228600"/>
            <a:ext cx="2743200" cy="153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000"/>
              <a:buFont typeface="Calibri"/>
              <a:buNone/>
            </a:pPr>
            <a:endParaRPr sz="1000" b="0" i="0" u="none" strike="noStrike" cap="none">
              <a:solidFill>
                <a:srgbClr val="000000"/>
              </a:solidFill>
              <a:latin typeface="Arial"/>
              <a:ea typeface="Arial"/>
              <a:cs typeface="Arial"/>
              <a:sym typeface="Aria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g2939ea8730e_0_3"/>
          <p:cNvSpPr txBox="1">
            <a:spLocks noGrp="1"/>
          </p:cNvSpPr>
          <p:nvPr>
            <p:ph type="body" idx="1"/>
          </p:nvPr>
        </p:nvSpPr>
        <p:spPr>
          <a:xfrm>
            <a:off x="620175" y="1477175"/>
            <a:ext cx="5663400" cy="4525200"/>
          </a:xfrm>
          <a:prstGeom prst="rect">
            <a:avLst/>
          </a:prstGeom>
          <a:noFill/>
          <a:ln>
            <a:noFill/>
          </a:ln>
        </p:spPr>
        <p:txBody>
          <a:bodyPr spcFirstLastPara="1" wrap="square" lIns="0" tIns="0" rIns="0" bIns="0" anchor="t" anchorCtr="0">
            <a:noAutofit/>
          </a:bodyPr>
          <a:lstStyle/>
          <a:p>
            <a:pPr marL="457200" lvl="0" indent="-330200" algn="l" rtl="0">
              <a:lnSpc>
                <a:spcPct val="150000"/>
              </a:lnSpc>
              <a:spcBef>
                <a:spcPts val="1200"/>
              </a:spcBef>
              <a:spcAft>
                <a:spcPts val="0"/>
              </a:spcAft>
              <a:buSzPts val="1600"/>
              <a:buChar char="•"/>
            </a:pPr>
            <a:r>
              <a:rPr lang="en-US" sz="1600" dirty="0">
                <a:solidFill>
                  <a:schemeClr val="dk2"/>
                </a:solidFill>
              </a:rPr>
              <a:t>Most adverse events, including </a:t>
            </a:r>
            <a:r>
              <a:rPr lang="en-US" sz="1600" b="1" dirty="0">
                <a:solidFill>
                  <a:schemeClr val="dk2"/>
                </a:solidFill>
              </a:rPr>
              <a:t>nausea</a:t>
            </a:r>
            <a:r>
              <a:rPr lang="en-US" sz="1600" dirty="0">
                <a:solidFill>
                  <a:schemeClr val="dk2"/>
                </a:solidFill>
              </a:rPr>
              <a:t>, were </a:t>
            </a:r>
            <a:r>
              <a:rPr lang="en-US" sz="1600" b="1" dirty="0">
                <a:solidFill>
                  <a:schemeClr val="dk2"/>
                </a:solidFill>
              </a:rPr>
              <a:t>grade 1 and 2</a:t>
            </a:r>
            <a:r>
              <a:rPr lang="en-US" sz="1600" dirty="0">
                <a:solidFill>
                  <a:schemeClr val="dk2"/>
                </a:solidFill>
              </a:rPr>
              <a:t>, and </a:t>
            </a:r>
            <a:r>
              <a:rPr lang="en-US" sz="1600" b="1" dirty="0">
                <a:solidFill>
                  <a:schemeClr val="dk2"/>
                </a:solidFill>
              </a:rPr>
              <a:t>no grade 4 TRAEs </a:t>
            </a:r>
            <a:r>
              <a:rPr lang="en-US" sz="1600" dirty="0">
                <a:solidFill>
                  <a:schemeClr val="dk2"/>
                </a:solidFill>
              </a:rPr>
              <a:t>were reported</a:t>
            </a:r>
            <a:r>
              <a:rPr lang="en-US" sz="1600" baseline="30000" dirty="0">
                <a:solidFill>
                  <a:schemeClr val="dk2"/>
                </a:solidFill>
              </a:rPr>
              <a:t>1</a:t>
            </a:r>
            <a:endParaRPr dirty="0"/>
          </a:p>
          <a:p>
            <a:pPr marL="457200" lvl="0" indent="-330200" algn="l" rtl="0">
              <a:lnSpc>
                <a:spcPct val="150000"/>
              </a:lnSpc>
              <a:spcBef>
                <a:spcPts val="0"/>
              </a:spcBef>
              <a:spcAft>
                <a:spcPts val="0"/>
              </a:spcAft>
              <a:buSzPts val="1600"/>
              <a:buChar char="•"/>
            </a:pPr>
            <a:r>
              <a:rPr lang="en-US" sz="1600" dirty="0">
                <a:solidFill>
                  <a:schemeClr val="dk2"/>
                </a:solidFill>
              </a:rPr>
              <a:t>Only</a:t>
            </a:r>
            <a:r>
              <a:rPr lang="en-US" sz="1600" b="1" dirty="0">
                <a:solidFill>
                  <a:schemeClr val="dk2"/>
                </a:solidFill>
              </a:rPr>
              <a:t> 3.4% </a:t>
            </a:r>
            <a:r>
              <a:rPr lang="en-US" sz="1600" dirty="0">
                <a:solidFill>
                  <a:schemeClr val="dk2"/>
                </a:solidFill>
              </a:rPr>
              <a:t>of patients receiving </a:t>
            </a:r>
            <a:r>
              <a:rPr lang="en-US" sz="1600" dirty="0" err="1">
                <a:solidFill>
                  <a:schemeClr val="dk2"/>
                </a:solidFill>
              </a:rPr>
              <a:t>elacestrant</a:t>
            </a:r>
            <a:r>
              <a:rPr lang="en-US" sz="1600" dirty="0">
                <a:solidFill>
                  <a:schemeClr val="dk2"/>
                </a:solidFill>
              </a:rPr>
              <a:t> and</a:t>
            </a:r>
            <a:r>
              <a:rPr lang="en-US" sz="1600" b="1" dirty="0">
                <a:solidFill>
                  <a:schemeClr val="dk2"/>
                </a:solidFill>
              </a:rPr>
              <a:t> 0.9%</a:t>
            </a:r>
            <a:r>
              <a:rPr lang="en-US" sz="1600" dirty="0">
                <a:solidFill>
                  <a:schemeClr val="dk2"/>
                </a:solidFill>
              </a:rPr>
              <a:t> receiving SoC</a:t>
            </a:r>
            <a:r>
              <a:rPr lang="en-US" sz="1600" b="1" dirty="0">
                <a:solidFill>
                  <a:schemeClr val="dk2"/>
                </a:solidFill>
              </a:rPr>
              <a:t> discontinued therapy</a:t>
            </a:r>
            <a:r>
              <a:rPr lang="en-US" sz="1600" dirty="0">
                <a:solidFill>
                  <a:schemeClr val="dk2"/>
                </a:solidFill>
              </a:rPr>
              <a:t> due to any TRAE</a:t>
            </a:r>
            <a:r>
              <a:rPr lang="en-US" sz="1600" baseline="30000" dirty="0">
                <a:solidFill>
                  <a:schemeClr val="dk2"/>
                </a:solidFill>
              </a:rPr>
              <a:t>1</a:t>
            </a:r>
            <a:endParaRPr dirty="0"/>
          </a:p>
          <a:p>
            <a:pPr marL="457200" lvl="0" indent="-330200" algn="l" rtl="0">
              <a:lnSpc>
                <a:spcPct val="150000"/>
              </a:lnSpc>
              <a:spcBef>
                <a:spcPts val="0"/>
              </a:spcBef>
              <a:spcAft>
                <a:spcPts val="0"/>
              </a:spcAft>
              <a:buSzPts val="1600"/>
              <a:buChar char="•"/>
            </a:pPr>
            <a:r>
              <a:rPr lang="en-US" sz="1600" b="1" dirty="0" err="1">
                <a:solidFill>
                  <a:schemeClr val="dk2"/>
                </a:solidFill>
              </a:rPr>
              <a:t>Dyslipidaemia</a:t>
            </a:r>
            <a:r>
              <a:rPr lang="en-US" sz="1600" dirty="0">
                <a:solidFill>
                  <a:schemeClr val="dk2"/>
                </a:solidFill>
              </a:rPr>
              <a:t> was infrequent, mostly </a:t>
            </a:r>
            <a:r>
              <a:rPr lang="en-US" sz="1600" b="1" dirty="0">
                <a:solidFill>
                  <a:schemeClr val="dk2"/>
                </a:solidFill>
              </a:rPr>
              <a:t>grade 1</a:t>
            </a:r>
            <a:r>
              <a:rPr lang="en-US" sz="1600" dirty="0">
                <a:solidFill>
                  <a:schemeClr val="dk2"/>
                </a:solidFill>
              </a:rPr>
              <a:t>, there were </a:t>
            </a:r>
            <a:r>
              <a:rPr lang="en-US" sz="1600" b="1" dirty="0">
                <a:solidFill>
                  <a:schemeClr val="dk2"/>
                </a:solidFill>
              </a:rPr>
              <a:t>no discontinuations</a:t>
            </a:r>
            <a:r>
              <a:rPr lang="en-US" sz="1600" dirty="0">
                <a:solidFill>
                  <a:schemeClr val="dk2"/>
                </a:solidFill>
              </a:rPr>
              <a:t>, and it was similar to SoC</a:t>
            </a:r>
            <a:r>
              <a:rPr lang="en-US" sz="1600" baseline="30000" dirty="0">
                <a:solidFill>
                  <a:schemeClr val="dk2"/>
                </a:solidFill>
              </a:rPr>
              <a:t>2</a:t>
            </a:r>
            <a:endParaRPr dirty="0"/>
          </a:p>
          <a:p>
            <a:pPr marL="457200" lvl="0" indent="-330200" algn="l" rtl="0">
              <a:lnSpc>
                <a:spcPct val="150000"/>
              </a:lnSpc>
              <a:spcBef>
                <a:spcPts val="0"/>
              </a:spcBef>
              <a:spcAft>
                <a:spcPts val="0"/>
              </a:spcAft>
              <a:buSzPts val="1600"/>
              <a:buChar char="•"/>
            </a:pPr>
            <a:r>
              <a:rPr lang="en-US" sz="1600" b="1" dirty="0">
                <a:solidFill>
                  <a:schemeClr val="dk2"/>
                </a:solidFill>
              </a:rPr>
              <a:t>No deaths</a:t>
            </a:r>
            <a:r>
              <a:rPr lang="en-US" sz="1600" dirty="0">
                <a:solidFill>
                  <a:schemeClr val="dk2"/>
                </a:solidFill>
              </a:rPr>
              <a:t> assessed as treatment-related were reported in either arm</a:t>
            </a:r>
            <a:r>
              <a:rPr lang="en-US" sz="1600" baseline="30000" dirty="0">
                <a:solidFill>
                  <a:schemeClr val="dk2"/>
                </a:solidFill>
              </a:rPr>
              <a:t>1</a:t>
            </a:r>
            <a:endParaRPr dirty="0"/>
          </a:p>
          <a:p>
            <a:pPr marL="457200" lvl="0" indent="-330200" algn="l" rtl="0">
              <a:lnSpc>
                <a:spcPct val="150000"/>
              </a:lnSpc>
              <a:spcBef>
                <a:spcPts val="0"/>
              </a:spcBef>
              <a:spcAft>
                <a:spcPts val="0"/>
              </a:spcAft>
              <a:buSzPts val="1600"/>
              <a:buChar char="•"/>
            </a:pPr>
            <a:r>
              <a:rPr lang="en-US" sz="1600" b="1" dirty="0">
                <a:solidFill>
                  <a:schemeClr val="dk2"/>
                </a:solidFill>
              </a:rPr>
              <a:t>No hematologic </a:t>
            </a:r>
            <a:r>
              <a:rPr lang="en-US" sz="1600" dirty="0">
                <a:solidFill>
                  <a:schemeClr val="dk2"/>
                </a:solidFill>
              </a:rPr>
              <a:t>safety signal was observed</a:t>
            </a:r>
            <a:r>
              <a:rPr lang="en-US" sz="1600" baseline="30000" dirty="0">
                <a:solidFill>
                  <a:schemeClr val="dk2"/>
                </a:solidFill>
              </a:rPr>
              <a:t>3</a:t>
            </a:r>
            <a:endParaRPr dirty="0"/>
          </a:p>
        </p:txBody>
      </p:sp>
      <p:sp>
        <p:nvSpPr>
          <p:cNvPr id="1219" name="Google Shape;1219;g2939ea8730e_0_3"/>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dirty="0"/>
              <a:t>EMERALD TRIAL: A CLOSER LOOK AT THE ADVERSE EVENTS  </a:t>
            </a:r>
            <a:endParaRPr dirty="0"/>
          </a:p>
          <a:p>
            <a:pPr marL="0" lvl="0" indent="0" algn="l" rtl="0">
              <a:lnSpc>
                <a:spcPct val="100000"/>
              </a:lnSpc>
              <a:spcBef>
                <a:spcPts val="0"/>
              </a:spcBef>
              <a:spcAft>
                <a:spcPts val="0"/>
              </a:spcAft>
              <a:buSzPts val="2800"/>
              <a:buNone/>
            </a:pPr>
            <a:endParaRPr dirty="0"/>
          </a:p>
        </p:txBody>
      </p:sp>
      <p:sp>
        <p:nvSpPr>
          <p:cNvPr id="1220" name="Google Shape;1220;g2939ea8730e_0_3"/>
          <p:cNvSpPr txBox="1">
            <a:spLocks noGrp="1"/>
          </p:cNvSpPr>
          <p:nvPr>
            <p:ph type="body" idx="2"/>
          </p:nvPr>
        </p:nvSpPr>
        <p:spPr>
          <a:xfrm>
            <a:off x="620182" y="6356351"/>
            <a:ext cx="11356227" cy="365100"/>
          </a:xfrm>
          <a:prstGeom prst="rect">
            <a:avLst/>
          </a:prstGeom>
          <a:noFill/>
          <a:ln>
            <a:noFill/>
          </a:ln>
        </p:spPr>
        <p:txBody>
          <a:bodyPr spcFirstLastPara="1" wrap="square" lIns="0" tIns="0" rIns="0" bIns="0" anchor="b" anchorCtr="0">
            <a:noAutofit/>
          </a:bodyPr>
          <a:lstStyle/>
          <a:p>
            <a:pPr marL="0" lvl="0" indent="0" algn="l" rtl="0">
              <a:lnSpc>
                <a:spcPct val="150000"/>
              </a:lnSpc>
              <a:spcBef>
                <a:spcPts val="1200"/>
              </a:spcBef>
              <a:spcAft>
                <a:spcPts val="0"/>
              </a:spcAft>
              <a:buSzPts val="1200"/>
              <a:buNone/>
            </a:pPr>
            <a:r>
              <a:rPr lang="en-US" sz="1000">
                <a:solidFill>
                  <a:schemeClr val="dk2"/>
                </a:solidFill>
              </a:rPr>
              <a:t>AI, aromatase inhibitor; Ful, fulvestrant; SoC, standard of care; TRAE, treatment-related adverse event</a:t>
            </a:r>
            <a:endParaRPr/>
          </a:p>
          <a:p>
            <a:pPr marL="0" lvl="0" indent="0" algn="l" rtl="0">
              <a:lnSpc>
                <a:spcPct val="100000"/>
              </a:lnSpc>
              <a:spcBef>
                <a:spcPts val="300"/>
              </a:spcBef>
              <a:spcAft>
                <a:spcPts val="0"/>
              </a:spcAft>
              <a:buSzPts val="1200"/>
              <a:buNone/>
            </a:pPr>
            <a:r>
              <a:rPr lang="en-US" sz="1000">
                <a:solidFill>
                  <a:schemeClr val="dk2"/>
                </a:solidFill>
              </a:rPr>
              <a:t>1. Bidard F-C, et al. J Clin Oncol. 2022;40:3246-3256</a:t>
            </a:r>
            <a:endParaRPr sz="1000">
              <a:solidFill>
                <a:schemeClr val="dk2"/>
              </a:solidFill>
              <a:highlight>
                <a:srgbClr val="FFFF00"/>
              </a:highlight>
            </a:endParaRPr>
          </a:p>
          <a:p>
            <a:pPr marL="0" lvl="0" indent="0" algn="l" rtl="0">
              <a:lnSpc>
                <a:spcPct val="100000"/>
              </a:lnSpc>
              <a:spcBef>
                <a:spcPts val="300"/>
              </a:spcBef>
              <a:spcAft>
                <a:spcPts val="0"/>
              </a:spcAft>
              <a:buSzPts val="1200"/>
              <a:buNone/>
            </a:pPr>
            <a:r>
              <a:rPr lang="en-US" sz="1000">
                <a:solidFill>
                  <a:schemeClr val="dk2"/>
                </a:solidFill>
              </a:rPr>
              <a:t>2. Cortes J. et al. ESMO Op. 2023;8(suppl 4):101377. Available at: </a:t>
            </a:r>
            <a:r>
              <a:rPr lang="en-US" sz="1000" u="sng">
                <a:solidFill>
                  <a:schemeClr val="dk2"/>
                </a:solidFill>
                <a:hlinkClick r:id="rId3">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a:p>
            <a:pPr marL="0" lvl="0" indent="0" algn="l" rtl="0">
              <a:lnSpc>
                <a:spcPct val="100000"/>
              </a:lnSpc>
              <a:spcBef>
                <a:spcPts val="300"/>
              </a:spcBef>
              <a:spcAft>
                <a:spcPts val="0"/>
              </a:spcAft>
              <a:buSzPts val="1200"/>
              <a:buNone/>
            </a:pPr>
            <a:r>
              <a:rPr lang="en-US" sz="1000">
                <a:solidFill>
                  <a:schemeClr val="dk2"/>
                </a:solidFill>
              </a:rPr>
              <a:t>3. Bardia A, et al. Presented at SABCS 2022. December 6-10, 2022. Abstract GS3-01</a:t>
            </a:r>
            <a:endParaRPr/>
          </a:p>
        </p:txBody>
      </p:sp>
      <p:pic>
        <p:nvPicPr>
          <p:cNvPr id="1221" name="Google Shape;1221;g2939ea8730e_0_3" descr="A table with numbers and text&#10;&#10;Description automatically generated"/>
          <p:cNvPicPr preferRelativeResize="0"/>
          <p:nvPr/>
        </p:nvPicPr>
        <p:blipFill rotWithShape="1">
          <a:blip r:embed="rId4">
            <a:alphaModFix/>
          </a:blip>
          <a:srcRect/>
          <a:stretch/>
        </p:blipFill>
        <p:spPr>
          <a:xfrm>
            <a:off x="6497044" y="1977986"/>
            <a:ext cx="4911701" cy="3535970"/>
          </a:xfrm>
          <a:prstGeom prst="rect">
            <a:avLst/>
          </a:prstGeom>
          <a:noFill/>
          <a:ln>
            <a:noFill/>
          </a:ln>
        </p:spPr>
      </p:pic>
      <p:sp>
        <p:nvSpPr>
          <p:cNvPr id="1222" name="Google Shape;1222;g2939ea8730e_0_3"/>
          <p:cNvSpPr txBox="1"/>
          <p:nvPr/>
        </p:nvSpPr>
        <p:spPr>
          <a:xfrm>
            <a:off x="6497044" y="1604288"/>
            <a:ext cx="4393580" cy="307777"/>
          </a:xfrm>
          <a:prstGeom prst="rect">
            <a:avLst/>
          </a:prstGeom>
          <a:noFill/>
          <a:ln>
            <a:noFill/>
          </a:ln>
        </p:spPr>
        <p:txBody>
          <a:bodyPr spcFirstLastPara="1" wrap="square" lIns="0"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Nausea summary</a:t>
            </a:r>
            <a:r>
              <a:rPr lang="en-US" sz="1400" b="1" i="0" u="none" strike="noStrike" cap="none" baseline="30000">
                <a:solidFill>
                  <a:schemeClr val="dk2"/>
                </a:solidFill>
                <a:latin typeface="Arial"/>
                <a:ea typeface="Arial"/>
                <a:cs typeface="Arial"/>
                <a:sym typeface="Arial"/>
              </a:rPr>
              <a:t>2</a:t>
            </a:r>
            <a:endParaRPr/>
          </a:p>
        </p:txBody>
      </p:sp>
      <p:sp>
        <p:nvSpPr>
          <p:cNvPr id="1223" name="Google Shape;1223;g2939ea8730e_0_3"/>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g2939ea8730e_0_1298"/>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lt1"/>
              </a:buClr>
              <a:buSzPts val="4000"/>
              <a:buFont typeface="Arial"/>
              <a:buNone/>
            </a:pPr>
            <a:r>
              <a:rPr lang="en-US"/>
              <a:t>EMERALD TRIAL: PATIENT CENTERED OUTCOME ANALYSIS </a:t>
            </a:r>
            <a:endParaRPr/>
          </a:p>
        </p:txBody>
      </p:sp>
      <p:sp>
        <p:nvSpPr>
          <p:cNvPr id="1231" name="Google Shape;1231;g2939ea8730e_0_129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g2939ea8730e_0_1305"/>
          <p:cNvSpPr txBox="1">
            <a:spLocks noGrp="1"/>
          </p:cNvSpPr>
          <p:nvPr>
            <p:ph type="body" idx="1"/>
          </p:nvPr>
        </p:nvSpPr>
        <p:spPr>
          <a:xfrm>
            <a:off x="6963275" y="1282725"/>
            <a:ext cx="4887000" cy="4444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dirty="0">
                <a:solidFill>
                  <a:schemeClr val="accent1"/>
                </a:solidFill>
                <a:latin typeface="Roboto"/>
                <a:ea typeface="Roboto"/>
                <a:cs typeface="Roboto"/>
                <a:sym typeface="Roboto"/>
              </a:rPr>
              <a:t>Endpoints: </a:t>
            </a:r>
            <a:r>
              <a:rPr lang="en-US" sz="1400" dirty="0">
                <a:solidFill>
                  <a:schemeClr val="accent1"/>
                </a:solidFill>
                <a:latin typeface="Roboto"/>
                <a:ea typeface="Roboto"/>
                <a:cs typeface="Roboto"/>
                <a:sym typeface="Roboto"/>
              </a:rPr>
              <a:t> </a:t>
            </a:r>
            <a:r>
              <a:rPr lang="en-US" sz="1400" dirty="0">
                <a:solidFill>
                  <a:schemeClr val="dk2"/>
                </a:solidFill>
              </a:rPr>
              <a:t>Mean score change and change from baseline between treatment groups for EORTC QLQ-C30, PRO‑CTCAE and EQ-5D-5L</a:t>
            </a:r>
            <a:endParaRPr dirty="0"/>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endParaRPr>
          </a:p>
          <a:p>
            <a:pPr marL="0" lvl="0" indent="0" algn="l" rtl="0">
              <a:lnSpc>
                <a:spcPct val="170000"/>
              </a:lnSpc>
              <a:spcBef>
                <a:spcPts val="0"/>
              </a:spcBef>
              <a:spcAft>
                <a:spcPts val="0"/>
              </a:spcAft>
              <a:buClr>
                <a:schemeClr val="dk1"/>
              </a:buClr>
              <a:buSzPts val="1100"/>
              <a:buFont typeface="Arial"/>
              <a:buNone/>
            </a:pPr>
            <a:r>
              <a:rPr lang="en-US" sz="1400" b="1" dirty="0">
                <a:solidFill>
                  <a:schemeClr val="accent1"/>
                </a:solidFill>
                <a:latin typeface="Roboto"/>
                <a:ea typeface="Roboto"/>
                <a:cs typeface="Roboto"/>
                <a:sym typeface="Roboto"/>
              </a:rPr>
              <a:t>PRO tools </a:t>
            </a:r>
            <a:r>
              <a:rPr lang="en-US" sz="1400" dirty="0">
                <a:solidFill>
                  <a:schemeClr val="dk2"/>
                </a:solidFill>
                <a:latin typeface="Roboto"/>
                <a:ea typeface="Roboto"/>
                <a:cs typeface="Roboto"/>
                <a:sym typeface="Roboto"/>
              </a:rPr>
              <a:t>were assessed for all patient &amp; patient with </a:t>
            </a:r>
            <a:r>
              <a:rPr lang="en-US" sz="1400" i="1" dirty="0">
                <a:solidFill>
                  <a:schemeClr val="dk2"/>
                </a:solidFill>
                <a:latin typeface="Roboto"/>
                <a:ea typeface="Roboto"/>
                <a:cs typeface="Roboto"/>
                <a:sym typeface="Roboto"/>
              </a:rPr>
              <a:t>ESR1</a:t>
            </a:r>
            <a:r>
              <a:rPr lang="en-US" sz="1400" dirty="0">
                <a:solidFill>
                  <a:schemeClr val="dk2"/>
                </a:solidFill>
                <a:latin typeface="Roboto"/>
                <a:ea typeface="Roboto"/>
                <a:cs typeface="Roboto"/>
                <a:sym typeface="Roboto"/>
              </a:rPr>
              <a:t>m</a:t>
            </a:r>
            <a:endParaRPr dirty="0"/>
          </a:p>
          <a:p>
            <a:pPr marL="0" lvl="0" indent="0" algn="l" rtl="0">
              <a:lnSpc>
                <a:spcPct val="170000"/>
              </a:lnSpc>
              <a:spcBef>
                <a:spcPts val="0"/>
              </a:spcBef>
              <a:spcAft>
                <a:spcPts val="0"/>
              </a:spcAft>
              <a:buClr>
                <a:schemeClr val="dk1"/>
              </a:buClr>
              <a:buSzPts val="1100"/>
              <a:buFont typeface="Arial"/>
              <a:buNone/>
            </a:pPr>
            <a:r>
              <a:rPr lang="en-US" sz="1400" b="1" dirty="0">
                <a:solidFill>
                  <a:schemeClr val="accent1"/>
                </a:solidFill>
                <a:latin typeface="Roboto"/>
                <a:ea typeface="Roboto"/>
                <a:cs typeface="Roboto"/>
                <a:sym typeface="Roboto"/>
              </a:rPr>
              <a:t>PRO completions rate</a:t>
            </a:r>
            <a:endParaRPr sz="1400" dirty="0">
              <a:solidFill>
                <a:schemeClr val="dk2"/>
              </a:solidFill>
              <a:latin typeface="Roboto"/>
              <a:ea typeface="Roboto"/>
              <a:cs typeface="Roboto"/>
              <a:sym typeface="Roboto"/>
            </a:endParaRPr>
          </a:p>
          <a:p>
            <a:pPr marL="457200" lvl="0" indent="-317500" algn="l" rtl="0">
              <a:lnSpc>
                <a:spcPct val="170000"/>
              </a:lnSpc>
              <a:spcBef>
                <a:spcPts val="0"/>
              </a:spcBef>
              <a:spcAft>
                <a:spcPts val="0"/>
              </a:spcAft>
              <a:buClr>
                <a:schemeClr val="dk2"/>
              </a:buClr>
              <a:buSzPts val="1400"/>
              <a:buFont typeface="Roboto"/>
              <a:buChar char="•"/>
            </a:pPr>
            <a:r>
              <a:rPr lang="en-US" sz="1400" dirty="0">
                <a:solidFill>
                  <a:schemeClr val="dk2"/>
                </a:solidFill>
                <a:latin typeface="Roboto"/>
                <a:ea typeface="Roboto"/>
                <a:cs typeface="Roboto"/>
                <a:sym typeface="Roboto"/>
              </a:rPr>
              <a:t>80% and 90% until cycle 4</a:t>
            </a:r>
            <a:endParaRPr dirty="0"/>
          </a:p>
          <a:p>
            <a:pPr marL="457200" lvl="0" indent="-317500" algn="l" rtl="0">
              <a:lnSpc>
                <a:spcPct val="170000"/>
              </a:lnSpc>
              <a:spcBef>
                <a:spcPts val="0"/>
              </a:spcBef>
              <a:spcAft>
                <a:spcPts val="0"/>
              </a:spcAft>
              <a:buClr>
                <a:schemeClr val="dk2"/>
              </a:buClr>
              <a:buSzPts val="1400"/>
              <a:buFont typeface="Roboto"/>
              <a:buChar char="•"/>
            </a:pPr>
            <a:r>
              <a:rPr lang="en-US" sz="1400" dirty="0">
                <a:solidFill>
                  <a:schemeClr val="dk2"/>
                </a:solidFill>
                <a:latin typeface="Roboto"/>
                <a:ea typeface="Roboto"/>
                <a:cs typeface="Roboto"/>
                <a:sym typeface="Roboto"/>
              </a:rPr>
              <a:t>~70% by cycle 6</a:t>
            </a:r>
            <a:endParaRPr dirty="0"/>
          </a:p>
          <a:p>
            <a:pPr marL="0" lvl="0" indent="0" algn="l" rtl="0">
              <a:lnSpc>
                <a:spcPct val="170000"/>
              </a:lnSpc>
              <a:spcBef>
                <a:spcPts val="900"/>
              </a:spcBef>
              <a:spcAft>
                <a:spcPts val="0"/>
              </a:spcAft>
              <a:buSzPts val="2000"/>
              <a:buNone/>
            </a:pPr>
            <a:r>
              <a:rPr lang="en-US" sz="1400" b="1" dirty="0">
                <a:solidFill>
                  <a:schemeClr val="accent1"/>
                </a:solidFill>
                <a:latin typeface="Roboto"/>
                <a:ea typeface="Roboto"/>
                <a:cs typeface="Roboto"/>
                <a:sym typeface="Roboto"/>
              </a:rPr>
              <a:t>Incomplete PRO assessments where primarily due to: </a:t>
            </a:r>
            <a:endParaRPr dirty="0"/>
          </a:p>
          <a:p>
            <a:pPr marL="457200" lvl="0" indent="-317500" algn="l" rtl="0">
              <a:lnSpc>
                <a:spcPct val="170000"/>
              </a:lnSpc>
              <a:spcBef>
                <a:spcPts val="900"/>
              </a:spcBef>
              <a:spcAft>
                <a:spcPts val="0"/>
              </a:spcAft>
              <a:buClr>
                <a:schemeClr val="dk2"/>
              </a:buClr>
              <a:buSzPts val="1400"/>
              <a:buFont typeface="Roboto"/>
              <a:buChar char="•"/>
            </a:pPr>
            <a:r>
              <a:rPr lang="en-US" sz="1400" dirty="0">
                <a:solidFill>
                  <a:schemeClr val="dk2"/>
                </a:solidFill>
                <a:latin typeface="Roboto"/>
                <a:ea typeface="Roboto"/>
                <a:cs typeface="Roboto"/>
                <a:sym typeface="Roboto"/>
              </a:rPr>
              <a:t>Patient language </a:t>
            </a:r>
            <a:endParaRPr dirty="0"/>
          </a:p>
          <a:p>
            <a:pPr marL="457200" lvl="0" indent="-317500" algn="l" rtl="0">
              <a:lnSpc>
                <a:spcPct val="170000"/>
              </a:lnSpc>
              <a:spcBef>
                <a:spcPts val="0"/>
              </a:spcBef>
              <a:spcAft>
                <a:spcPts val="0"/>
              </a:spcAft>
              <a:buClr>
                <a:schemeClr val="dk2"/>
              </a:buClr>
              <a:buSzPts val="1400"/>
              <a:buFont typeface="Roboto"/>
              <a:buChar char="•"/>
            </a:pPr>
            <a:r>
              <a:rPr lang="en-US" sz="1400" dirty="0">
                <a:solidFill>
                  <a:schemeClr val="dk2"/>
                </a:solidFill>
                <a:latin typeface="Roboto"/>
                <a:ea typeface="Roboto"/>
                <a:cs typeface="Roboto"/>
                <a:sym typeface="Roboto"/>
              </a:rPr>
              <a:t>Patient refusal </a:t>
            </a:r>
            <a:endParaRPr dirty="0"/>
          </a:p>
          <a:p>
            <a:pPr marL="457200" lvl="0" indent="-317500" algn="l" rtl="0">
              <a:lnSpc>
                <a:spcPct val="170000"/>
              </a:lnSpc>
              <a:spcBef>
                <a:spcPts val="0"/>
              </a:spcBef>
              <a:spcAft>
                <a:spcPts val="0"/>
              </a:spcAft>
              <a:buClr>
                <a:schemeClr val="dk2"/>
              </a:buClr>
              <a:buSzPts val="1400"/>
              <a:buFont typeface="Roboto"/>
              <a:buChar char="•"/>
            </a:pPr>
            <a:r>
              <a:rPr lang="en-US" sz="1400" dirty="0">
                <a:solidFill>
                  <a:schemeClr val="dk2"/>
                </a:solidFill>
                <a:latin typeface="Roboto"/>
                <a:ea typeface="Roboto"/>
                <a:cs typeface="Roboto"/>
                <a:sym typeface="Roboto"/>
              </a:rPr>
              <a:t>Technical problems </a:t>
            </a:r>
            <a:endParaRPr dirty="0"/>
          </a:p>
          <a:p>
            <a:pPr marL="457200" lvl="0" indent="-317500" algn="l" rtl="0">
              <a:lnSpc>
                <a:spcPct val="170000"/>
              </a:lnSpc>
              <a:spcBef>
                <a:spcPts val="0"/>
              </a:spcBef>
              <a:spcAft>
                <a:spcPts val="0"/>
              </a:spcAft>
              <a:buClr>
                <a:schemeClr val="dk2"/>
              </a:buClr>
              <a:buSzPts val="1400"/>
              <a:buFont typeface="Roboto"/>
              <a:buChar char="•"/>
            </a:pPr>
            <a:r>
              <a:rPr lang="en-US" sz="1400" dirty="0">
                <a:solidFill>
                  <a:srgbClr val="0000FF"/>
                </a:solidFill>
                <a:latin typeface="Roboto"/>
                <a:ea typeface="Roboto"/>
                <a:cs typeface="Roboto"/>
                <a:sym typeface="Roboto"/>
              </a:rPr>
              <a:t>COVID-19-related</a:t>
            </a:r>
            <a:r>
              <a:rPr lang="en-US" sz="1400" dirty="0">
                <a:solidFill>
                  <a:schemeClr val="dk2"/>
                </a:solidFill>
                <a:latin typeface="Roboto"/>
                <a:ea typeface="Roboto"/>
                <a:cs typeface="Roboto"/>
                <a:sym typeface="Roboto"/>
              </a:rPr>
              <a:t> issues (study overlap with pandemic) </a:t>
            </a:r>
            <a:endParaRPr dirty="0"/>
          </a:p>
          <a:p>
            <a:pPr marL="0" lvl="0" indent="0" algn="l" rtl="0">
              <a:lnSpc>
                <a:spcPct val="170000"/>
              </a:lnSpc>
              <a:spcBef>
                <a:spcPts val="900"/>
              </a:spcBef>
              <a:spcAft>
                <a:spcPts val="0"/>
              </a:spcAft>
              <a:buSzPts val="2000"/>
              <a:buNone/>
            </a:pPr>
            <a:endParaRPr sz="1400" dirty="0">
              <a:solidFill>
                <a:schemeClr val="dk2"/>
              </a:solidFill>
              <a:latin typeface="Roboto"/>
              <a:ea typeface="Roboto"/>
              <a:cs typeface="Roboto"/>
              <a:sym typeface="Roboto"/>
            </a:endParaRPr>
          </a:p>
          <a:p>
            <a:pPr marL="0" lvl="0" indent="0" algn="l" rtl="0">
              <a:lnSpc>
                <a:spcPct val="170000"/>
              </a:lnSpc>
              <a:spcBef>
                <a:spcPts val="900"/>
              </a:spcBef>
              <a:spcAft>
                <a:spcPts val="900"/>
              </a:spcAft>
              <a:buSzPts val="2000"/>
              <a:buNone/>
            </a:pPr>
            <a:endParaRPr sz="1400" dirty="0">
              <a:solidFill>
                <a:schemeClr val="dk2"/>
              </a:solidFill>
            </a:endParaRPr>
          </a:p>
        </p:txBody>
      </p:sp>
      <p:sp>
        <p:nvSpPr>
          <p:cNvPr id="1237" name="Google Shape;1237;g2939ea8730e_0_1305"/>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dirty="0"/>
              <a:t>PATIENT CENTERED OUTCOME ANALYSIS: EMERALD TRIAL</a:t>
            </a:r>
            <a:endParaRPr dirty="0"/>
          </a:p>
          <a:p>
            <a:pPr marL="0" lvl="0" indent="0" algn="l" rtl="0">
              <a:lnSpc>
                <a:spcPct val="100000"/>
              </a:lnSpc>
              <a:spcBef>
                <a:spcPts val="0"/>
              </a:spcBef>
              <a:spcAft>
                <a:spcPts val="0"/>
              </a:spcAft>
              <a:buSzPts val="2800"/>
              <a:buNone/>
            </a:pPr>
            <a:r>
              <a:rPr lang="en-US" sz="2400" dirty="0">
                <a:solidFill>
                  <a:schemeClr val="accent1"/>
                </a:solidFill>
              </a:rPr>
              <a:t>METHODOLOGY  </a:t>
            </a:r>
            <a:endParaRPr dirty="0"/>
          </a:p>
        </p:txBody>
      </p:sp>
      <p:sp>
        <p:nvSpPr>
          <p:cNvPr id="1238" name="Google Shape;1238;g2939ea8730e_0_1305"/>
          <p:cNvSpPr txBox="1">
            <a:spLocks noGrp="1"/>
          </p:cNvSpPr>
          <p:nvPr>
            <p:ph type="body" idx="2"/>
          </p:nvPr>
        </p:nvSpPr>
        <p:spPr>
          <a:xfrm>
            <a:off x="619207" y="6262413"/>
            <a:ext cx="11290295" cy="406675"/>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950">
                <a:solidFill>
                  <a:schemeClr val="dk2"/>
                </a:solidFill>
              </a:rPr>
              <a:t>COVID-19, coronavirus disease 2019; EQ-5D-5L, EuroQol 5-Dimensions 5-Levels; EORTC QLQ-C30, European Organisation for Research and Treatment of Cancer Quality of Life Questionnaire-Core 30; ESR1m, estrogen receptor 1 (gene) mutation; ITT, intent-to-treat; PRO, patient-reported outcome; PRO-CTCAE, Patient-Reported Outcomes version of the Common Terminology Criteria for Adverse Events</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3">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239" name="Google Shape;1239;g2939ea8730e_0_1305"/>
          <p:cNvSpPr/>
          <p:nvPr/>
        </p:nvSpPr>
        <p:spPr>
          <a:xfrm>
            <a:off x="565825" y="2879506"/>
            <a:ext cx="2409600" cy="965400"/>
          </a:xfrm>
          <a:prstGeom prst="roundRect">
            <a:avLst>
              <a:gd name="adj" fmla="val 16667"/>
            </a:avLst>
          </a:prstGeom>
          <a:solidFill>
            <a:srgbClr val="5D829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dirty="0">
                <a:solidFill>
                  <a:schemeClr val="lt1"/>
                </a:solidFill>
                <a:latin typeface="Arial"/>
                <a:ea typeface="Arial"/>
                <a:cs typeface="Arial"/>
                <a:sym typeface="Arial"/>
              </a:rPr>
              <a:t>EMERALD TRIAL </a:t>
            </a:r>
            <a:endParaRPr dirty="0"/>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dirty="0">
                <a:solidFill>
                  <a:schemeClr val="lt1"/>
                </a:solidFill>
                <a:latin typeface="Arial"/>
                <a:ea typeface="Arial"/>
                <a:cs typeface="Arial"/>
                <a:sym typeface="Arial"/>
              </a:rPr>
              <a:t>PRO ANALYSIS</a:t>
            </a:r>
            <a:endParaRPr dirty="0"/>
          </a:p>
        </p:txBody>
      </p:sp>
      <p:cxnSp>
        <p:nvCxnSpPr>
          <p:cNvPr id="1240" name="Google Shape;1240;g2939ea8730e_0_1305"/>
          <p:cNvCxnSpPr>
            <a:stCxn id="1239" idx="3"/>
            <a:endCxn id="1241" idx="1"/>
          </p:cNvCxnSpPr>
          <p:nvPr/>
        </p:nvCxnSpPr>
        <p:spPr>
          <a:xfrm rot="10800000" flipH="1">
            <a:off x="2975425" y="2362306"/>
            <a:ext cx="1670400" cy="999900"/>
          </a:xfrm>
          <a:prstGeom prst="straightConnector1">
            <a:avLst/>
          </a:prstGeom>
          <a:noFill/>
          <a:ln w="28575" cap="flat" cmpd="sng">
            <a:solidFill>
              <a:schemeClr val="dk2"/>
            </a:solidFill>
            <a:prstDash val="solid"/>
            <a:round/>
            <a:headEnd type="none" w="sm" len="sm"/>
            <a:tailEnd type="triangle" w="med" len="med"/>
          </a:ln>
        </p:spPr>
      </p:cxnSp>
      <p:sp>
        <p:nvSpPr>
          <p:cNvPr id="1242" name="Google Shape;1242;g2939ea8730e_0_1305"/>
          <p:cNvSpPr/>
          <p:nvPr/>
        </p:nvSpPr>
        <p:spPr>
          <a:xfrm>
            <a:off x="4645928" y="2736353"/>
            <a:ext cx="1798800" cy="553800"/>
          </a:xfrm>
          <a:prstGeom prst="roundRect">
            <a:avLst>
              <a:gd name="adj" fmla="val 16667"/>
            </a:avLst>
          </a:prstGeom>
          <a:solidFill>
            <a:srgbClr val="DBB3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EORTC QLQ-C30</a:t>
            </a:r>
            <a:endParaRPr/>
          </a:p>
        </p:txBody>
      </p:sp>
      <p:sp>
        <p:nvSpPr>
          <p:cNvPr id="1241" name="Google Shape;1241;g2939ea8730e_0_1305"/>
          <p:cNvSpPr/>
          <p:nvPr/>
        </p:nvSpPr>
        <p:spPr>
          <a:xfrm>
            <a:off x="4645928" y="2085356"/>
            <a:ext cx="1798800" cy="553800"/>
          </a:xfrm>
          <a:prstGeom prst="roundRect">
            <a:avLst>
              <a:gd name="adj" fmla="val 16667"/>
            </a:avLst>
          </a:prstGeom>
          <a:solidFill>
            <a:srgbClr val="DBB3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EQ-5D-5L</a:t>
            </a:r>
            <a:endParaRPr/>
          </a:p>
        </p:txBody>
      </p:sp>
      <p:sp>
        <p:nvSpPr>
          <p:cNvPr id="1243" name="Google Shape;1243;g2939ea8730e_0_1305"/>
          <p:cNvSpPr/>
          <p:nvPr/>
        </p:nvSpPr>
        <p:spPr>
          <a:xfrm>
            <a:off x="4645928" y="1434375"/>
            <a:ext cx="1798800" cy="553800"/>
          </a:xfrm>
          <a:prstGeom prst="roundRect">
            <a:avLst>
              <a:gd name="adj" fmla="val 16667"/>
            </a:avLst>
          </a:prstGeom>
          <a:solidFill>
            <a:srgbClr val="DBB3A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PRO-CTCAE </a:t>
            </a:r>
            <a:endParaRPr/>
          </a:p>
        </p:txBody>
      </p:sp>
      <p:sp>
        <p:nvSpPr>
          <p:cNvPr id="1244" name="Google Shape;1244;g2939ea8730e_0_1305"/>
          <p:cNvSpPr txBox="1"/>
          <p:nvPr/>
        </p:nvSpPr>
        <p:spPr>
          <a:xfrm>
            <a:off x="2785152" y="2190943"/>
            <a:ext cx="1619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C78880"/>
                </a:solidFill>
                <a:latin typeface="Arial"/>
                <a:ea typeface="Arial"/>
                <a:cs typeface="Arial"/>
                <a:sym typeface="Arial"/>
              </a:rPr>
              <a:t>Measurement </a:t>
            </a:r>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C78880"/>
                </a:solidFill>
                <a:latin typeface="Arial"/>
                <a:ea typeface="Arial"/>
                <a:cs typeface="Arial"/>
                <a:sym typeface="Arial"/>
              </a:rPr>
              <a:t>tools</a:t>
            </a:r>
            <a:endParaRPr/>
          </a:p>
        </p:txBody>
      </p:sp>
      <p:sp>
        <p:nvSpPr>
          <p:cNvPr id="1245" name="Google Shape;1245;g2939ea8730e_0_1305"/>
          <p:cNvSpPr/>
          <p:nvPr/>
        </p:nvSpPr>
        <p:spPr>
          <a:xfrm>
            <a:off x="4645928" y="3596953"/>
            <a:ext cx="1798800" cy="553800"/>
          </a:xfrm>
          <a:prstGeom prst="roundRect">
            <a:avLst>
              <a:gd name="adj" fmla="val 16667"/>
            </a:avLst>
          </a:prstGeom>
          <a:solidFill>
            <a:srgbClr val="D45D3F"/>
          </a:solidFill>
          <a:ln w="9525" cap="flat" cmpd="sng">
            <a:solidFill>
              <a:srgbClr val="D45D3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Time of Screening </a:t>
            </a:r>
            <a:endParaRPr/>
          </a:p>
        </p:txBody>
      </p:sp>
      <p:sp>
        <p:nvSpPr>
          <p:cNvPr id="1246" name="Google Shape;1246;g2939ea8730e_0_1305"/>
          <p:cNvSpPr/>
          <p:nvPr/>
        </p:nvSpPr>
        <p:spPr>
          <a:xfrm>
            <a:off x="4645928" y="4231639"/>
            <a:ext cx="1798800" cy="553800"/>
          </a:xfrm>
          <a:prstGeom prst="roundRect">
            <a:avLst>
              <a:gd name="adj" fmla="val 16667"/>
            </a:avLst>
          </a:prstGeom>
          <a:solidFill>
            <a:srgbClr val="D45D3F"/>
          </a:solidFill>
          <a:ln w="9525" cap="flat" cmpd="sng">
            <a:solidFill>
              <a:srgbClr val="D45D3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Cycle 1</a:t>
            </a:r>
            <a:endParaRPr/>
          </a:p>
        </p:txBody>
      </p:sp>
      <p:sp>
        <p:nvSpPr>
          <p:cNvPr id="1247" name="Google Shape;1247;g2939ea8730e_0_1305"/>
          <p:cNvSpPr/>
          <p:nvPr/>
        </p:nvSpPr>
        <p:spPr>
          <a:xfrm>
            <a:off x="4645928" y="4866326"/>
            <a:ext cx="1798800" cy="553800"/>
          </a:xfrm>
          <a:prstGeom prst="roundRect">
            <a:avLst>
              <a:gd name="adj" fmla="val 16667"/>
            </a:avLst>
          </a:prstGeom>
          <a:solidFill>
            <a:srgbClr val="D45D3F"/>
          </a:solidFill>
          <a:ln w="9525" cap="flat" cmpd="sng">
            <a:solidFill>
              <a:srgbClr val="D45D3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Arial"/>
                <a:ea typeface="Arial"/>
                <a:cs typeface="Arial"/>
                <a:sym typeface="Arial"/>
              </a:rPr>
              <a:t>All Subsequent cycles </a:t>
            </a:r>
            <a:endParaRPr/>
          </a:p>
        </p:txBody>
      </p:sp>
      <p:sp>
        <p:nvSpPr>
          <p:cNvPr id="1248" name="Google Shape;1248;g2939ea8730e_0_1305"/>
          <p:cNvSpPr txBox="1"/>
          <p:nvPr/>
        </p:nvSpPr>
        <p:spPr>
          <a:xfrm>
            <a:off x="2655525" y="4059096"/>
            <a:ext cx="16197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chemeClr val="accent1"/>
                </a:solidFill>
                <a:latin typeface="Arial"/>
                <a:ea typeface="Arial"/>
                <a:cs typeface="Arial"/>
                <a:sym typeface="Arial"/>
              </a:rPr>
              <a:t>Assessment conducted at </a:t>
            </a:r>
            <a:endParaRPr/>
          </a:p>
        </p:txBody>
      </p:sp>
      <p:cxnSp>
        <p:nvCxnSpPr>
          <p:cNvPr id="1249" name="Google Shape;1249;g2939ea8730e_0_1305"/>
          <p:cNvCxnSpPr>
            <a:stCxn id="1239" idx="3"/>
            <a:endCxn id="1246" idx="1"/>
          </p:cNvCxnSpPr>
          <p:nvPr/>
        </p:nvCxnSpPr>
        <p:spPr>
          <a:xfrm>
            <a:off x="2975425" y="3362206"/>
            <a:ext cx="1670400" cy="1146300"/>
          </a:xfrm>
          <a:prstGeom prst="straightConnector1">
            <a:avLst/>
          </a:prstGeom>
          <a:noFill/>
          <a:ln w="28575" cap="flat" cmpd="sng">
            <a:solidFill>
              <a:schemeClr val="dk2"/>
            </a:solidFill>
            <a:prstDash val="solid"/>
            <a:round/>
            <a:headEnd type="none" w="sm" len="sm"/>
            <a:tailEnd type="triangle" w="med" len="med"/>
          </a:ln>
        </p:spPr>
      </p:cxnSp>
      <p:sp>
        <p:nvSpPr>
          <p:cNvPr id="1250" name="Google Shape;1250;g2939ea8730e_0_1305"/>
          <p:cNvSpPr txBox="1"/>
          <p:nvPr/>
        </p:nvSpPr>
        <p:spPr>
          <a:xfrm>
            <a:off x="700125" y="5452505"/>
            <a:ext cx="5530500" cy="666306"/>
          </a:xfrm>
          <a:prstGeom prst="rect">
            <a:avLst/>
          </a:prstGeom>
          <a:noFill/>
          <a:ln>
            <a:noFill/>
          </a:ln>
        </p:spPr>
        <p:txBody>
          <a:bodyPr spcFirstLastPara="1" wrap="square" lIns="91425" tIns="91425" rIns="91425" bIns="91425" anchor="t" anchorCtr="0">
            <a:spAutoFit/>
          </a:bodyPr>
          <a:lstStyle/>
          <a:p>
            <a:pPr marL="0" marR="0" lvl="0" indent="0" algn="ctr" rtl="0">
              <a:lnSpc>
                <a:spcPct val="170000"/>
              </a:lnSpc>
              <a:spcBef>
                <a:spcPts val="0"/>
              </a:spcBef>
              <a:spcAft>
                <a:spcPts val="900"/>
              </a:spcAft>
              <a:buClr>
                <a:srgbClr val="000000"/>
              </a:buClr>
              <a:buSzPts val="1400"/>
              <a:buFont typeface="Arial"/>
              <a:buNone/>
            </a:pPr>
            <a:r>
              <a:rPr lang="en-US" sz="1400" b="0" i="0" u="none" strike="noStrike" cap="none">
                <a:solidFill>
                  <a:schemeClr val="dk2"/>
                </a:solidFill>
                <a:latin typeface="Roboto"/>
                <a:ea typeface="Roboto"/>
                <a:cs typeface="Roboto"/>
                <a:sym typeface="Roboto"/>
              </a:rPr>
              <a:t>*</a:t>
            </a:r>
            <a:r>
              <a:rPr lang="en-US" sz="1400" b="0" i="0" u="none" strike="noStrike" cap="none">
                <a:solidFill>
                  <a:schemeClr val="dk2"/>
                </a:solidFill>
                <a:latin typeface="Arial"/>
                <a:ea typeface="Arial"/>
                <a:cs typeface="Arial"/>
                <a:sym typeface="Arial"/>
              </a:rPr>
              <a:t>All PRO data are for the full ITT population up to cycle 6</a:t>
            </a:r>
            <a:endParaRPr sz="1400" b="0" i="0" u="none" strike="noStrike" cap="none">
              <a:solidFill>
                <a:schemeClr val="dk2"/>
              </a:solidFill>
              <a:latin typeface="Roboto"/>
              <a:ea typeface="Roboto"/>
              <a:cs typeface="Roboto"/>
              <a:sym typeface="Roboto"/>
            </a:endParaRPr>
          </a:p>
        </p:txBody>
      </p:sp>
      <p:sp>
        <p:nvSpPr>
          <p:cNvPr id="1251" name="Google Shape;1251;g2939ea8730e_0_1305"/>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pic>
        <p:nvPicPr>
          <p:cNvPr id="1256" name="Google Shape;1256;g2939ea8730e_0_1323" descr="A diagram of several different types of domain&#10;&#10;Description automatically generated with medium confidence"/>
          <p:cNvPicPr preferRelativeResize="0"/>
          <p:nvPr/>
        </p:nvPicPr>
        <p:blipFill rotWithShape="1">
          <a:blip r:embed="rId3">
            <a:alphaModFix/>
          </a:blip>
          <a:srcRect/>
          <a:stretch/>
        </p:blipFill>
        <p:spPr>
          <a:xfrm>
            <a:off x="1702855" y="611608"/>
            <a:ext cx="8012906" cy="5669059"/>
          </a:xfrm>
          <a:prstGeom prst="rect">
            <a:avLst/>
          </a:prstGeom>
          <a:noFill/>
          <a:ln>
            <a:noFill/>
          </a:ln>
        </p:spPr>
      </p:pic>
      <p:sp>
        <p:nvSpPr>
          <p:cNvPr id="1257" name="Google Shape;1257;g2939ea8730e_0_1323"/>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EORTC QLQ-C30: Methods</a:t>
            </a:r>
            <a:endParaRPr/>
          </a:p>
        </p:txBody>
      </p:sp>
      <p:sp>
        <p:nvSpPr>
          <p:cNvPr id="1258" name="Google Shape;1258;g2939ea8730e_0_1323"/>
          <p:cNvSpPr txBox="1">
            <a:spLocks noGrp="1"/>
          </p:cNvSpPr>
          <p:nvPr>
            <p:ph type="body" idx="2"/>
          </p:nvPr>
        </p:nvSpPr>
        <p:spPr>
          <a:xfrm>
            <a:off x="619208" y="6282126"/>
            <a:ext cx="11386938" cy="38696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1000">
                <a:solidFill>
                  <a:schemeClr val="dk2"/>
                </a:solidFill>
              </a:rPr>
              <a:t>EORTC QLQ-C30, European Organisation for Research and Treatment of Cancer Quality of Life Questionnaire-Core 30; QoL, quality of life</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4">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259" name="Google Shape;1259;g2939ea8730e_0_1323"/>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g2939ea8730e_0_1329"/>
          <p:cNvSpPr txBox="1">
            <a:spLocks noGrp="1"/>
          </p:cNvSpPr>
          <p:nvPr>
            <p:ph type="body" idx="1"/>
          </p:nvPr>
        </p:nvSpPr>
        <p:spPr>
          <a:xfrm>
            <a:off x="614409" y="734744"/>
            <a:ext cx="10329816" cy="1072626"/>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US"/>
              <a:t>EORTC QLQ-C30 scores were similar for elacestrant and SoC, with no differences across all time points for functional, symptom, and global health status/QoL domains</a:t>
            </a:r>
            <a:endParaRPr/>
          </a:p>
          <a:p>
            <a:pPr marL="457200" lvl="0" indent="0" algn="l" rtl="0">
              <a:lnSpc>
                <a:spcPct val="100000"/>
              </a:lnSpc>
              <a:spcBef>
                <a:spcPts val="1200"/>
              </a:spcBef>
              <a:spcAft>
                <a:spcPts val="0"/>
              </a:spcAft>
              <a:buSzPts val="2000"/>
              <a:buNone/>
            </a:pPr>
            <a:endParaRPr/>
          </a:p>
        </p:txBody>
      </p:sp>
      <p:sp>
        <p:nvSpPr>
          <p:cNvPr id="1265" name="Google Shape;1265;g2939ea8730e_0_1329"/>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EORTC QLQ-C30: RESULTS</a:t>
            </a:r>
            <a:endParaRPr/>
          </a:p>
        </p:txBody>
      </p:sp>
      <p:sp>
        <p:nvSpPr>
          <p:cNvPr id="1266" name="Google Shape;1266;g2939ea8730e_0_1329"/>
          <p:cNvSpPr txBox="1">
            <a:spLocks noGrp="1"/>
          </p:cNvSpPr>
          <p:nvPr>
            <p:ph type="body" idx="2"/>
          </p:nvPr>
        </p:nvSpPr>
        <p:spPr>
          <a:xfrm>
            <a:off x="614409" y="6101224"/>
            <a:ext cx="11347132" cy="567864"/>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1000">
                <a:solidFill>
                  <a:schemeClr val="dk2"/>
                </a:solidFill>
              </a:rPr>
              <a:t>EORTC QLQ-C30, European Organisation for Research and Treatment of Cancer Quality of Life Questionnaire-Core 30; ESR1, estrogen receptor 1 (gene); mut, mutant; QoL, quality of life; SD, standard deviation; SoC, standard of care</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3">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pic>
        <p:nvPicPr>
          <p:cNvPr id="1267" name="Google Shape;1267;g2939ea8730e_0_1329" descr="A graph of function and role functions&#10;&#10;Description automatically generated with medium confidence"/>
          <p:cNvPicPr preferRelativeResize="0"/>
          <p:nvPr/>
        </p:nvPicPr>
        <p:blipFill rotWithShape="1">
          <a:blip r:embed="rId4">
            <a:alphaModFix/>
          </a:blip>
          <a:srcRect/>
          <a:stretch/>
        </p:blipFill>
        <p:spPr>
          <a:xfrm>
            <a:off x="1642034" y="1713044"/>
            <a:ext cx="8274565" cy="4287812"/>
          </a:xfrm>
          <a:prstGeom prst="rect">
            <a:avLst/>
          </a:prstGeom>
          <a:noFill/>
          <a:ln>
            <a:noFill/>
          </a:ln>
        </p:spPr>
      </p:pic>
      <p:sp>
        <p:nvSpPr>
          <p:cNvPr id="1268" name="Google Shape;1268;g2939ea8730e_0_1329"/>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PRO-CTCAE: METHODS</a:t>
            </a:r>
            <a:endParaRPr/>
          </a:p>
        </p:txBody>
      </p:sp>
      <p:sp>
        <p:nvSpPr>
          <p:cNvPr id="1274" name="Google Shape;1274;p2"/>
          <p:cNvSpPr txBox="1">
            <a:spLocks noGrp="1"/>
          </p:cNvSpPr>
          <p:nvPr>
            <p:ph type="body" idx="2"/>
          </p:nvPr>
        </p:nvSpPr>
        <p:spPr>
          <a:xfrm>
            <a:off x="620183" y="6356351"/>
            <a:ext cx="11439404" cy="3127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endParaRPr sz="1000">
              <a:solidFill>
                <a:schemeClr val="dk2"/>
              </a:solidFill>
            </a:endParaRPr>
          </a:p>
          <a:p>
            <a:pPr marL="0" lvl="0" indent="0" algn="l" rtl="0">
              <a:lnSpc>
                <a:spcPct val="100000"/>
              </a:lnSpc>
              <a:spcBef>
                <a:spcPts val="300"/>
              </a:spcBef>
              <a:spcAft>
                <a:spcPts val="0"/>
              </a:spcAft>
              <a:buSzPts val="1200"/>
              <a:buNone/>
            </a:pPr>
            <a:r>
              <a:rPr lang="en-US" sz="1000">
                <a:solidFill>
                  <a:schemeClr val="dk2"/>
                </a:solidFill>
              </a:rPr>
              <a:t>AE, adverse event; PRO-CTCAE, Patient-Reported Outcomes version of the Common Terminology Criteria for Adverse Events</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3">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275" name="Google Shape;1275;p2"/>
          <p:cNvSpPr txBox="1"/>
          <p:nvPr/>
        </p:nvSpPr>
        <p:spPr>
          <a:xfrm>
            <a:off x="13951919" y="7835274"/>
            <a:ext cx="12323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Interference</a:t>
            </a:r>
            <a:endParaRPr/>
          </a:p>
        </p:txBody>
      </p:sp>
      <p:grpSp>
        <p:nvGrpSpPr>
          <p:cNvPr id="1276" name="Google Shape;1276;p2"/>
          <p:cNvGrpSpPr/>
          <p:nvPr/>
        </p:nvGrpSpPr>
        <p:grpSpPr>
          <a:xfrm>
            <a:off x="1868066" y="1156605"/>
            <a:ext cx="8131629" cy="4365173"/>
            <a:chOff x="1847849" y="1287234"/>
            <a:chExt cx="8621486" cy="4789715"/>
          </a:xfrm>
        </p:grpSpPr>
        <p:sp>
          <p:nvSpPr>
            <p:cNvPr id="1277" name="Google Shape;1277;p2"/>
            <p:cNvSpPr/>
            <p:nvPr/>
          </p:nvSpPr>
          <p:spPr>
            <a:xfrm>
              <a:off x="1847849" y="1287234"/>
              <a:ext cx="8621486" cy="4789715"/>
            </a:xfrm>
            <a:prstGeom prst="roundRect">
              <a:avLst>
                <a:gd name="adj" fmla="val 16667"/>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78" name="Google Shape;1278;p2"/>
            <p:cNvSpPr/>
            <p:nvPr/>
          </p:nvSpPr>
          <p:spPr>
            <a:xfrm>
              <a:off x="2190750" y="1551213"/>
              <a:ext cx="7837713" cy="4234542"/>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79" name="Google Shape;1279;p2"/>
            <p:cNvSpPr/>
            <p:nvPr/>
          </p:nvSpPr>
          <p:spPr>
            <a:xfrm>
              <a:off x="6253843" y="4030435"/>
              <a:ext cx="1556657" cy="489857"/>
            </a:xfrm>
            <a:prstGeom prst="flowChartTerminator">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80" name="Google Shape;1280;p2"/>
            <p:cNvSpPr/>
            <p:nvPr/>
          </p:nvSpPr>
          <p:spPr>
            <a:xfrm>
              <a:off x="4675414" y="3997778"/>
              <a:ext cx="1556657" cy="489857"/>
            </a:xfrm>
            <a:prstGeom prst="flowChartTerminator">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sp>
          <p:nvSpPr>
            <p:cNvPr id="1281" name="Google Shape;1281;p2"/>
            <p:cNvSpPr/>
            <p:nvPr/>
          </p:nvSpPr>
          <p:spPr>
            <a:xfrm>
              <a:off x="2731856" y="4019550"/>
              <a:ext cx="1556657" cy="489857"/>
            </a:xfrm>
            <a:prstGeom prst="flowChartTerminator">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Arial"/>
                  <a:ea typeface="Arial"/>
                  <a:cs typeface="Arial"/>
                  <a:sym typeface="Arial"/>
                </a:rPr>
                <a:t>Measurements</a:t>
              </a:r>
              <a:endParaRPr sz="1400" b="0" i="0" u="none" strike="noStrike" cap="none">
                <a:solidFill>
                  <a:srgbClr val="FFFFFF"/>
                </a:solidFill>
                <a:latin typeface="Arial"/>
                <a:ea typeface="Arial"/>
                <a:cs typeface="Arial"/>
                <a:sym typeface="Arial"/>
              </a:endParaRPr>
            </a:p>
          </p:txBody>
        </p:sp>
        <p:grpSp>
          <p:nvGrpSpPr>
            <p:cNvPr id="1282" name="Google Shape;1282;p2"/>
            <p:cNvGrpSpPr/>
            <p:nvPr/>
          </p:nvGrpSpPr>
          <p:grpSpPr>
            <a:xfrm>
              <a:off x="5617027" y="3556905"/>
              <a:ext cx="1486358" cy="1426028"/>
              <a:chOff x="8011884" y="3970563"/>
              <a:chExt cx="1486358" cy="1426028"/>
            </a:xfrm>
          </p:grpSpPr>
          <p:sp>
            <p:nvSpPr>
              <p:cNvPr id="1283" name="Google Shape;1283;p2"/>
              <p:cNvSpPr/>
              <p:nvPr/>
            </p:nvSpPr>
            <p:spPr>
              <a:xfrm>
                <a:off x="8011884" y="3970563"/>
                <a:ext cx="1480457" cy="1426028"/>
              </a:xfrm>
              <a:prstGeom prst="ellipse">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84" name="Google Shape;1284;p2"/>
              <p:cNvSpPr txBox="1"/>
              <p:nvPr/>
            </p:nvSpPr>
            <p:spPr>
              <a:xfrm>
                <a:off x="8023533" y="4526017"/>
                <a:ext cx="1474709" cy="337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Interference</a:t>
                </a:r>
                <a:endParaRPr sz="1400" b="0" i="0" u="none" strike="noStrike" cap="none">
                  <a:solidFill>
                    <a:srgbClr val="000000"/>
                  </a:solidFill>
                  <a:latin typeface="Arial"/>
                  <a:ea typeface="Arial"/>
                  <a:cs typeface="Arial"/>
                  <a:sym typeface="Arial"/>
                </a:endParaRPr>
              </a:p>
            </p:txBody>
          </p:sp>
        </p:grpSp>
        <p:grpSp>
          <p:nvGrpSpPr>
            <p:cNvPr id="1285" name="Google Shape;1285;p2"/>
            <p:cNvGrpSpPr/>
            <p:nvPr/>
          </p:nvGrpSpPr>
          <p:grpSpPr>
            <a:xfrm>
              <a:off x="4056992" y="3548648"/>
              <a:ext cx="1480457" cy="1426028"/>
              <a:chOff x="4231163" y="3526877"/>
              <a:chExt cx="1480457" cy="1426028"/>
            </a:xfrm>
          </p:grpSpPr>
          <p:sp>
            <p:nvSpPr>
              <p:cNvPr id="1286" name="Google Shape;1286;p2"/>
              <p:cNvSpPr/>
              <p:nvPr/>
            </p:nvSpPr>
            <p:spPr>
              <a:xfrm>
                <a:off x="4231163" y="3526877"/>
                <a:ext cx="1480457" cy="1426028"/>
              </a:xfrm>
              <a:prstGeom prst="ellipse">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87" name="Google Shape;1287;p2"/>
              <p:cNvSpPr txBox="1"/>
              <p:nvPr/>
            </p:nvSpPr>
            <p:spPr>
              <a:xfrm>
                <a:off x="4361604" y="4090588"/>
                <a:ext cx="1232339" cy="337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Frequency</a:t>
                </a:r>
                <a:endParaRPr sz="1400" b="0" i="0" u="none" strike="noStrike" cap="none">
                  <a:solidFill>
                    <a:srgbClr val="000000"/>
                  </a:solidFill>
                  <a:latin typeface="Arial"/>
                  <a:ea typeface="Arial"/>
                  <a:cs typeface="Arial"/>
                  <a:sym typeface="Arial"/>
                </a:endParaRPr>
              </a:p>
            </p:txBody>
          </p:sp>
        </p:grpSp>
        <p:grpSp>
          <p:nvGrpSpPr>
            <p:cNvPr id="1288" name="Google Shape;1288;p2"/>
            <p:cNvGrpSpPr/>
            <p:nvPr/>
          </p:nvGrpSpPr>
          <p:grpSpPr>
            <a:xfrm>
              <a:off x="7192078" y="3559533"/>
              <a:ext cx="1480457" cy="1426028"/>
              <a:chOff x="4231165" y="3526877"/>
              <a:chExt cx="1480457" cy="1426028"/>
            </a:xfrm>
          </p:grpSpPr>
          <p:sp>
            <p:nvSpPr>
              <p:cNvPr id="1289" name="Google Shape;1289;p2"/>
              <p:cNvSpPr/>
              <p:nvPr/>
            </p:nvSpPr>
            <p:spPr>
              <a:xfrm>
                <a:off x="4231165" y="3526877"/>
                <a:ext cx="1480457" cy="1426028"/>
              </a:xfrm>
              <a:prstGeom prst="ellipse">
                <a:avLst/>
              </a:prstGeom>
              <a:solidFill>
                <a:schemeClr val="accent1"/>
              </a:solidFill>
              <a:ln w="25400" cap="flat" cmpd="sng">
                <a:solidFill>
                  <a:srgbClr val="5324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290" name="Google Shape;1290;p2"/>
              <p:cNvSpPr txBox="1"/>
              <p:nvPr/>
            </p:nvSpPr>
            <p:spPr>
              <a:xfrm>
                <a:off x="4361604" y="4090588"/>
                <a:ext cx="1232339" cy="3377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Severity</a:t>
                </a:r>
                <a:endParaRPr/>
              </a:p>
            </p:txBody>
          </p:sp>
        </p:grpSp>
      </p:grpSp>
      <p:sp>
        <p:nvSpPr>
          <p:cNvPr id="1291" name="Google Shape;1291;p2"/>
          <p:cNvSpPr txBox="1"/>
          <p:nvPr/>
        </p:nvSpPr>
        <p:spPr>
          <a:xfrm>
            <a:off x="2416628" y="1896835"/>
            <a:ext cx="685799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Questionnaire measuring subject-reported frequency, severity &amp; interference of AEs of interest including </a:t>
            </a:r>
            <a:r>
              <a:rPr lang="en-US" sz="1600" b="1" i="0" u="none" strike="noStrike" cap="none" dirty="0">
                <a:solidFill>
                  <a:srgbClr val="000000"/>
                </a:solidFill>
                <a:latin typeface="Arial"/>
                <a:ea typeface="Arial"/>
                <a:cs typeface="Arial"/>
                <a:sym typeface="Arial"/>
              </a:rPr>
              <a:t>nausea, vomiting, joint &amp; muscle pain, &amp; hot flashe</a:t>
            </a:r>
            <a:r>
              <a:rPr lang="en-US" sz="1600" b="1" dirty="0"/>
              <a:t>s</a:t>
            </a:r>
            <a:r>
              <a:rPr lang="en-US" sz="1600" b="0" i="0" u="none" strike="noStrike" cap="none" dirty="0">
                <a:solidFill>
                  <a:srgbClr val="000000"/>
                </a:solidFill>
                <a:latin typeface="Arial"/>
                <a:ea typeface="Arial"/>
                <a:cs typeface="Arial"/>
                <a:sym typeface="Arial"/>
              </a:rPr>
              <a:t> occurring during cancer clinical trials</a:t>
            </a:r>
            <a:endParaRPr dirty="0"/>
          </a:p>
        </p:txBody>
      </p:sp>
      <p:sp>
        <p:nvSpPr>
          <p:cNvPr id="1292" name="Google Shape;1292;p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pic>
        <p:nvPicPr>
          <p:cNvPr id="1297" name="Google Shape;1297;g2939ea8730e_0_1342" descr="A screenshot of a medical report&#10;&#10;Description automatically generated"/>
          <p:cNvPicPr preferRelativeResize="0"/>
          <p:nvPr/>
        </p:nvPicPr>
        <p:blipFill rotWithShape="1">
          <a:blip r:embed="rId3">
            <a:alphaModFix/>
          </a:blip>
          <a:srcRect/>
          <a:stretch/>
        </p:blipFill>
        <p:spPr>
          <a:xfrm>
            <a:off x="251424" y="304895"/>
            <a:ext cx="11707813" cy="6066893"/>
          </a:xfrm>
          <a:prstGeom prst="rect">
            <a:avLst/>
          </a:prstGeom>
          <a:noFill/>
          <a:ln>
            <a:noFill/>
          </a:ln>
        </p:spPr>
      </p:pic>
      <p:sp>
        <p:nvSpPr>
          <p:cNvPr id="1298" name="Google Shape;1298;g2939ea8730e_0_134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PRO-CTCAE: ADVERSE EVENTS RESULTS</a:t>
            </a:r>
            <a:endParaRPr/>
          </a:p>
        </p:txBody>
      </p:sp>
      <p:sp>
        <p:nvSpPr>
          <p:cNvPr id="1299" name="Google Shape;1299;g2939ea8730e_0_1342"/>
          <p:cNvSpPr txBox="1">
            <a:spLocks noGrp="1"/>
          </p:cNvSpPr>
          <p:nvPr>
            <p:ph type="body" idx="2"/>
          </p:nvPr>
        </p:nvSpPr>
        <p:spPr>
          <a:xfrm>
            <a:off x="605314" y="6303988"/>
            <a:ext cx="11289319" cy="36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1000">
                <a:solidFill>
                  <a:schemeClr val="dk2"/>
                </a:solidFill>
              </a:rPr>
              <a:t>ESR1, estrogen receptor 1 (gene); ET, Endocrine Therapy; mut, mutation; n, number with event; N, number in population; PRO, patient-reported outcome; PRO-CTCAE, Patient-Reported Outcomes version of the Common Terminology Criteria for Adverse Events; SoC, standard of care</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4">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300" name="Google Shape;1300;g2939ea8730e_0_134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pic>
        <p:nvPicPr>
          <p:cNvPr id="1305" name="Google Shape;1305;g2939ea8730e_0_1348" descr="A close-up of a chart&#10;&#10;Description automatically generated"/>
          <p:cNvPicPr preferRelativeResize="0"/>
          <p:nvPr/>
        </p:nvPicPr>
        <p:blipFill rotWithShape="1">
          <a:blip r:embed="rId3">
            <a:alphaModFix/>
          </a:blip>
          <a:srcRect/>
          <a:stretch/>
        </p:blipFill>
        <p:spPr>
          <a:xfrm>
            <a:off x="2003537" y="533613"/>
            <a:ext cx="8184928" cy="5790773"/>
          </a:xfrm>
          <a:prstGeom prst="rect">
            <a:avLst/>
          </a:prstGeom>
          <a:noFill/>
          <a:ln>
            <a:noFill/>
          </a:ln>
        </p:spPr>
      </p:pic>
      <p:sp>
        <p:nvSpPr>
          <p:cNvPr id="1306" name="Google Shape;1306;g2939ea8730e_0_1348"/>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EQ-5D-5L: METHODS</a:t>
            </a:r>
            <a:endParaRPr/>
          </a:p>
        </p:txBody>
      </p:sp>
      <p:sp>
        <p:nvSpPr>
          <p:cNvPr id="1307" name="Google Shape;1307;g2939ea8730e_0_1348"/>
          <p:cNvSpPr txBox="1">
            <a:spLocks noGrp="1"/>
          </p:cNvSpPr>
          <p:nvPr>
            <p:ph type="body" idx="2"/>
          </p:nvPr>
        </p:nvSpPr>
        <p:spPr>
          <a:xfrm>
            <a:off x="620183" y="6356351"/>
            <a:ext cx="11408266" cy="3127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1000">
                <a:solidFill>
                  <a:schemeClr val="dk2"/>
                </a:solidFill>
              </a:rPr>
              <a:t>EQ-5D-5L, EuroQol 5-Dimensions 5-Levels; EQ-VAS, EuroQol visual analogue scale</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4">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308" name="Google Shape;1308;g2939ea8730e_0_134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8c17512033_0_220"/>
          <p:cNvSpPr txBox="1">
            <a:spLocks noGrp="1"/>
          </p:cNvSpPr>
          <p:nvPr>
            <p:ph type="body" idx="1"/>
          </p:nvPr>
        </p:nvSpPr>
        <p:spPr>
          <a:xfrm>
            <a:off x="620184" y="1329344"/>
            <a:ext cx="10963200" cy="4836000"/>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20000"/>
              </a:lnSpc>
              <a:spcBef>
                <a:spcPts val="0"/>
              </a:spcBef>
              <a:spcAft>
                <a:spcPts val="0"/>
              </a:spcAft>
              <a:buSzPct val="100000"/>
              <a:buNone/>
            </a:pPr>
            <a:r>
              <a:rPr lang="en-US" b="1">
                <a:latin typeface="Arial"/>
                <a:ea typeface="Arial"/>
                <a:cs typeface="Arial"/>
                <a:sym typeface="Arial"/>
              </a:rPr>
              <a:t>This programme is developed by </a:t>
            </a:r>
            <a:r>
              <a:rPr lang="en-US" b="1"/>
              <a:t>BREAST CANCER</a:t>
            </a:r>
            <a:r>
              <a:rPr lang="en-US" b="1">
                <a:latin typeface="Arial"/>
                <a:ea typeface="Arial"/>
                <a:cs typeface="Arial"/>
                <a:sym typeface="Arial"/>
              </a:rPr>
              <a:t> </a:t>
            </a:r>
            <a:br>
              <a:rPr lang="en-US" b="1">
                <a:latin typeface="Arial"/>
                <a:ea typeface="Arial"/>
                <a:cs typeface="Arial"/>
                <a:sym typeface="Arial"/>
              </a:rPr>
            </a:br>
            <a:r>
              <a:rPr lang="en-US" b="1">
                <a:latin typeface="Arial"/>
                <a:ea typeface="Arial"/>
                <a:cs typeface="Arial"/>
                <a:sym typeface="Arial"/>
              </a:rPr>
              <a:t>CONNECT, an international group of experts in the field </a:t>
            </a:r>
            <a:br>
              <a:rPr lang="en-US" b="1">
                <a:latin typeface="Arial"/>
                <a:ea typeface="Arial"/>
                <a:cs typeface="Arial"/>
                <a:sym typeface="Arial"/>
              </a:rPr>
            </a:br>
            <a:r>
              <a:rPr lang="en-US" b="1">
                <a:latin typeface="Arial"/>
                <a:ea typeface="Arial"/>
                <a:cs typeface="Arial"/>
                <a:sym typeface="Arial"/>
              </a:rPr>
              <a:t>of </a:t>
            </a:r>
            <a:r>
              <a:rPr lang="en-US" b="1"/>
              <a:t>breast cancer</a:t>
            </a:r>
            <a:r>
              <a:rPr lang="en-US" b="1">
                <a:latin typeface="Arial"/>
                <a:ea typeface="Arial"/>
                <a:cs typeface="Arial"/>
                <a:sym typeface="Arial"/>
              </a:rPr>
              <a:t>. </a:t>
            </a:r>
            <a:endParaRPr/>
          </a:p>
          <a:p>
            <a:pPr marL="0" lvl="0" indent="0" algn="l" rtl="0">
              <a:lnSpc>
                <a:spcPct val="120000"/>
              </a:lnSpc>
              <a:spcBef>
                <a:spcPts val="600"/>
              </a:spcBef>
              <a:spcAft>
                <a:spcPts val="0"/>
              </a:spcAft>
              <a:buSzPct val="100000"/>
              <a:buNone/>
            </a:pPr>
            <a:endParaRPr>
              <a:latin typeface="Arial"/>
              <a:ea typeface="Arial"/>
              <a:cs typeface="Arial"/>
              <a:sym typeface="Arial"/>
            </a:endParaRPr>
          </a:p>
          <a:p>
            <a:pPr marL="0" lvl="0" indent="0" algn="l" rtl="0">
              <a:lnSpc>
                <a:spcPct val="110000"/>
              </a:lnSpc>
              <a:spcBef>
                <a:spcPts val="600"/>
              </a:spcBef>
              <a:spcAft>
                <a:spcPts val="0"/>
              </a:spcAft>
              <a:buSzPct val="100000"/>
              <a:buNone/>
            </a:pPr>
            <a:r>
              <a:rPr lang="en-US" sz="1900" b="1">
                <a:solidFill>
                  <a:schemeClr val="accent1"/>
                </a:solidFill>
                <a:latin typeface="Arial"/>
                <a:ea typeface="Arial"/>
                <a:cs typeface="Arial"/>
                <a:sym typeface="Arial"/>
              </a:rPr>
              <a:t>Acknowledgement and disclosures</a:t>
            </a:r>
            <a:endParaRPr sz="1900" b="1">
              <a:solidFill>
                <a:schemeClr val="accent1"/>
              </a:solidFill>
              <a:latin typeface="Arial"/>
              <a:ea typeface="Arial"/>
              <a:cs typeface="Arial"/>
              <a:sym typeface="Arial"/>
            </a:endParaRPr>
          </a:p>
          <a:p>
            <a:pPr marL="0" lvl="0" indent="0" algn="l" rtl="0">
              <a:lnSpc>
                <a:spcPct val="110000"/>
              </a:lnSpc>
              <a:spcBef>
                <a:spcPts val="1200"/>
              </a:spcBef>
              <a:spcAft>
                <a:spcPts val="0"/>
              </a:spcAft>
              <a:buSzPct val="100000"/>
              <a:buNone/>
            </a:pPr>
            <a:r>
              <a:rPr lang="en-US" sz="1900">
                <a:latin typeface="Arial"/>
                <a:ea typeface="Arial"/>
                <a:cs typeface="Arial"/>
                <a:sym typeface="Arial"/>
              </a:rPr>
              <a:t>This BREAST CANCER CONNECT programme is supported through an independent educational grant from Menarini Stemline Oncology. The programme is therefore independent, the content is not influenced by the supporter and is under the sole responsibility of the experts.</a:t>
            </a:r>
            <a:endParaRPr sz="1900">
              <a:latin typeface="Arial"/>
              <a:ea typeface="Arial"/>
              <a:cs typeface="Arial"/>
              <a:sym typeface="Arial"/>
            </a:endParaRPr>
          </a:p>
          <a:p>
            <a:pPr marL="0" lvl="0" indent="0" algn="l" rtl="0">
              <a:lnSpc>
                <a:spcPct val="110000"/>
              </a:lnSpc>
              <a:spcBef>
                <a:spcPts val="1200"/>
              </a:spcBef>
              <a:spcAft>
                <a:spcPts val="0"/>
              </a:spcAft>
              <a:buSzPct val="100000"/>
              <a:buNone/>
            </a:pPr>
            <a:r>
              <a:rPr lang="en-US" sz="1900" b="1">
                <a:latin typeface="Arial"/>
                <a:ea typeface="Arial"/>
                <a:cs typeface="Arial"/>
                <a:sym typeface="Arial"/>
              </a:rPr>
              <a:t>Please note:</a:t>
            </a:r>
            <a:r>
              <a:rPr lang="en-US" sz="1900">
                <a:latin typeface="Arial"/>
                <a:ea typeface="Arial"/>
                <a:cs typeface="Arial"/>
                <a:sym typeface="Arial"/>
              </a:rPr>
              <a:t> The views expressed within this programme are the personal opinions of the experts. They do not necessarily represent the views of the experts’ institutions, or the rest of the BREAST CANCER CONNECT group.</a:t>
            </a:r>
            <a:endParaRPr sz="1900"/>
          </a:p>
          <a:p>
            <a:pPr marL="0" lvl="0" indent="0" algn="l" rtl="0">
              <a:lnSpc>
                <a:spcPct val="110000"/>
              </a:lnSpc>
              <a:spcBef>
                <a:spcPts val="1200"/>
              </a:spcBef>
              <a:spcAft>
                <a:spcPts val="0"/>
              </a:spcAft>
              <a:buSzPct val="100000"/>
              <a:buNone/>
            </a:pPr>
            <a:r>
              <a:rPr lang="en-US" sz="1900">
                <a:latin typeface="Arial"/>
                <a:ea typeface="Arial"/>
                <a:cs typeface="Arial"/>
                <a:sym typeface="Arial"/>
              </a:rPr>
              <a:t>Expert Disclaimers:</a:t>
            </a:r>
            <a:endParaRPr sz="1900"/>
          </a:p>
          <a:p>
            <a:pPr marL="356870" lvl="0" indent="-356901" algn="l" rtl="0">
              <a:lnSpc>
                <a:spcPct val="110000"/>
              </a:lnSpc>
              <a:spcBef>
                <a:spcPts val="1200"/>
              </a:spcBef>
              <a:spcAft>
                <a:spcPts val="0"/>
              </a:spcAft>
              <a:buSzPct val="100000"/>
              <a:buChar char="•"/>
            </a:pPr>
            <a:r>
              <a:rPr lang="en-US" sz="1900" b="1">
                <a:solidFill>
                  <a:srgbClr val="C6573B"/>
                </a:solidFill>
              </a:rPr>
              <a:t>Prof. Maria Vittoria Dieci</a:t>
            </a:r>
            <a:r>
              <a:rPr lang="en-US" sz="1900">
                <a:solidFill>
                  <a:schemeClr val="dk2"/>
                </a:solidFill>
              </a:rPr>
              <a:t> has received financial support/sponsorship for research support, consultation, or speaker fees from the following companies: Eli Lilly, Pfizer, Novartis, Roche, Exact Science, Daiichi Sankyo, Gilead, Seagen.</a:t>
            </a:r>
            <a:endParaRPr sz="1900">
              <a:solidFill>
                <a:schemeClr val="dk2"/>
              </a:solidFill>
            </a:endParaRPr>
          </a:p>
        </p:txBody>
      </p:sp>
      <p:sp>
        <p:nvSpPr>
          <p:cNvPr id="710" name="Google Shape;710;g28c17512033_0_22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latin typeface="Arial"/>
                <a:ea typeface="Arial"/>
                <a:cs typeface="Arial"/>
                <a:sym typeface="Arial"/>
              </a:rPr>
              <a:t>DEVELOPED BY BREAST CANCER CONNECT</a:t>
            </a:r>
            <a:endParaRPr>
              <a:latin typeface="Arial"/>
              <a:ea typeface="Arial"/>
              <a:cs typeface="Arial"/>
              <a:sym typeface="Arial"/>
            </a:endParaRPr>
          </a:p>
        </p:txBody>
      </p:sp>
      <p:sp>
        <p:nvSpPr>
          <p:cNvPr id="711" name="Google Shape;711;g28c17512033_0_22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US">
                <a:latin typeface="Arial"/>
                <a:ea typeface="Arial"/>
                <a:cs typeface="Arial"/>
                <a:sym typeface="Arial"/>
              </a:rPr>
              <a:t>2</a:t>
            </a:fld>
            <a:endParaRPr>
              <a:latin typeface="Arial"/>
              <a:ea typeface="Arial"/>
              <a:cs typeface="Arial"/>
              <a:sym typeface="Arial"/>
            </a:endParaRPr>
          </a:p>
        </p:txBody>
      </p:sp>
      <p:sp>
        <p:nvSpPr>
          <p:cNvPr id="712" name="Google Shape;712;g28c17512033_0_220"/>
          <p:cNvSpPr txBox="1"/>
          <p:nvPr/>
        </p:nvSpPr>
        <p:spPr>
          <a:xfrm>
            <a:off x="-10510" y="-1513490"/>
            <a:ext cx="184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505050"/>
              </a:solidFill>
              <a:latin typeface="Arial"/>
              <a:ea typeface="Arial"/>
              <a:cs typeface="Arial"/>
              <a:sym typeface="Arial"/>
            </a:endParaRPr>
          </a:p>
        </p:txBody>
      </p:sp>
      <p:pic>
        <p:nvPicPr>
          <p:cNvPr id="713" name="Google Shape;713;g28c17512033_0_220" descr="Text&#10;&#10;Description automatically generated with medium confidence"/>
          <p:cNvPicPr preferRelativeResize="0"/>
          <p:nvPr/>
        </p:nvPicPr>
        <p:blipFill rotWithShape="1">
          <a:blip r:embed="rId3">
            <a:alphaModFix/>
          </a:blip>
          <a:srcRect/>
          <a:stretch/>
        </p:blipFill>
        <p:spPr>
          <a:xfrm>
            <a:off x="7896200" y="1196752"/>
            <a:ext cx="2999655" cy="1311407"/>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pic>
        <p:nvPicPr>
          <p:cNvPr id="1313" name="Google Shape;1313;g2939ea8730e_0_1354" descr="A graph showing the cycle&#10;&#10;Description automatically generated with medium confidence"/>
          <p:cNvPicPr preferRelativeResize="0"/>
          <p:nvPr/>
        </p:nvPicPr>
        <p:blipFill rotWithShape="1">
          <a:blip r:embed="rId3">
            <a:alphaModFix/>
          </a:blip>
          <a:srcRect/>
          <a:stretch/>
        </p:blipFill>
        <p:spPr>
          <a:xfrm>
            <a:off x="597702" y="1987200"/>
            <a:ext cx="10924739" cy="4156856"/>
          </a:xfrm>
          <a:prstGeom prst="rect">
            <a:avLst/>
          </a:prstGeom>
          <a:noFill/>
          <a:ln>
            <a:noFill/>
          </a:ln>
        </p:spPr>
      </p:pic>
      <p:sp>
        <p:nvSpPr>
          <p:cNvPr id="1314" name="Google Shape;1314;g2939ea8730e_0_1354"/>
          <p:cNvSpPr txBox="1">
            <a:spLocks noGrp="1"/>
          </p:cNvSpPr>
          <p:nvPr>
            <p:ph type="body" idx="1"/>
          </p:nvPr>
        </p:nvSpPr>
        <p:spPr>
          <a:xfrm>
            <a:off x="619209" y="1123200"/>
            <a:ext cx="10963200" cy="45252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US"/>
              <a:t>EQ-5D-5L scores were generally comparable in all patients (elacestrant vs SoC) for mobility, self-care, and usual activities</a:t>
            </a:r>
            <a:endParaRPr/>
          </a:p>
          <a:p>
            <a:pPr marL="457200" lvl="0" indent="0" algn="l" rtl="0">
              <a:lnSpc>
                <a:spcPct val="100000"/>
              </a:lnSpc>
              <a:spcBef>
                <a:spcPts val="1200"/>
              </a:spcBef>
              <a:spcAft>
                <a:spcPts val="0"/>
              </a:spcAft>
              <a:buSzPts val="2000"/>
              <a:buNone/>
            </a:pPr>
            <a:endParaRPr/>
          </a:p>
        </p:txBody>
      </p:sp>
      <p:sp>
        <p:nvSpPr>
          <p:cNvPr id="1315" name="Google Shape;1315;g2939ea8730e_0_1354"/>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EQ-5D-5L: RESULTS </a:t>
            </a:r>
            <a:endParaRPr/>
          </a:p>
        </p:txBody>
      </p:sp>
      <p:sp>
        <p:nvSpPr>
          <p:cNvPr id="1316" name="Google Shape;1316;g2939ea8730e_0_1354"/>
          <p:cNvSpPr txBox="1">
            <a:spLocks noGrp="1"/>
          </p:cNvSpPr>
          <p:nvPr>
            <p:ph type="body" idx="2"/>
          </p:nvPr>
        </p:nvSpPr>
        <p:spPr>
          <a:xfrm>
            <a:off x="620183" y="6356351"/>
            <a:ext cx="11430568" cy="3127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endParaRPr sz="1000">
              <a:solidFill>
                <a:schemeClr val="dk2"/>
              </a:solidFill>
            </a:endParaRPr>
          </a:p>
          <a:p>
            <a:pPr marL="0" lvl="0" indent="0" algn="l" rtl="0">
              <a:lnSpc>
                <a:spcPct val="100000"/>
              </a:lnSpc>
              <a:spcBef>
                <a:spcPts val="300"/>
              </a:spcBef>
              <a:spcAft>
                <a:spcPts val="0"/>
              </a:spcAft>
              <a:buSzPts val="1200"/>
              <a:buNone/>
            </a:pPr>
            <a:r>
              <a:rPr lang="en-US" sz="1000">
                <a:solidFill>
                  <a:schemeClr val="dk2"/>
                </a:solidFill>
              </a:rPr>
              <a:t>EQ-5D-5L, EuroQol 5-Dimensions 5-Levels; ESR1, estrogen receptor 1 (gene); SD, standard deviation; SoC, standard of care; VAS, visual analogue scale</a:t>
            </a:r>
            <a:endParaRPr/>
          </a:p>
          <a:p>
            <a:pPr marL="0" lvl="0" indent="0" algn="l" rtl="0">
              <a:lnSpc>
                <a:spcPct val="100000"/>
              </a:lnSpc>
              <a:spcBef>
                <a:spcPts val="300"/>
              </a:spcBef>
              <a:spcAft>
                <a:spcPts val="0"/>
              </a:spcAft>
              <a:buSzPts val="1200"/>
              <a:buNone/>
            </a:pPr>
            <a:r>
              <a:rPr lang="en-US" sz="1000">
                <a:solidFill>
                  <a:schemeClr val="dk2"/>
                </a:solidFill>
              </a:rPr>
              <a:t>Cortes J. et al. ESMO Op. 2023;8(suppl 4):101377. Available at: </a:t>
            </a:r>
            <a:r>
              <a:rPr lang="en-US" sz="1000" u="sng">
                <a:solidFill>
                  <a:schemeClr val="dk2"/>
                </a:solidFill>
                <a:hlinkClick r:id="rId4">
                  <a:extLst>
                    <a:ext uri="{A12FA001-AC4F-418D-AE19-62706E023703}">
                      <ahyp:hlinkClr xmlns:ahyp="http://schemas.microsoft.com/office/drawing/2018/hyperlinkcolor" val="tx"/>
                    </a:ext>
                  </a:extLst>
                </a:hlinkClick>
              </a:rPr>
              <a:t>https://doi.org/10.1016/j.esmoop.2023.101377</a:t>
            </a:r>
            <a:r>
              <a:rPr lang="en-US" sz="1000">
                <a:solidFill>
                  <a:schemeClr val="dk2"/>
                </a:solidFill>
              </a:rPr>
              <a:t> (accessed November 2023). Presented at ESMO Breast Cancer Annual Congress (2023). Abstract 188O</a:t>
            </a:r>
            <a:endParaRPr/>
          </a:p>
        </p:txBody>
      </p:sp>
      <p:sp>
        <p:nvSpPr>
          <p:cNvPr id="1317" name="Google Shape;1317;g2939ea8730e_0_1354"/>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g28c17512033_0_784"/>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dk1"/>
              </a:buClr>
              <a:buSzPts val="1100"/>
              <a:buFont typeface="Arial"/>
              <a:buNone/>
            </a:pPr>
            <a:endParaRPr/>
          </a:p>
          <a:p>
            <a:pPr marL="0" lvl="0" indent="0" algn="ctr" rtl="0">
              <a:lnSpc>
                <a:spcPct val="100000"/>
              </a:lnSpc>
              <a:spcBef>
                <a:spcPts val="0"/>
              </a:spcBef>
              <a:spcAft>
                <a:spcPts val="0"/>
              </a:spcAft>
              <a:buClr>
                <a:schemeClr val="dk1"/>
              </a:buClr>
              <a:buSzPts val="1100"/>
              <a:buFont typeface="Arial"/>
              <a:buNone/>
            </a:pPr>
            <a:r>
              <a:rPr lang="en-US"/>
              <a:t>ELACESTRANT AND MANAGING TREATMENT RELATED ADVERSE EVENTS</a:t>
            </a:r>
            <a:endParaRPr/>
          </a:p>
          <a:p>
            <a:pPr marL="0" lvl="0" indent="0" algn="ctr" rtl="0">
              <a:lnSpc>
                <a:spcPct val="100000"/>
              </a:lnSpc>
              <a:spcBef>
                <a:spcPts val="0"/>
              </a:spcBef>
              <a:spcAft>
                <a:spcPts val="0"/>
              </a:spcAft>
              <a:buClr>
                <a:schemeClr val="dk1"/>
              </a:buClr>
              <a:buSzPts val="1100"/>
              <a:buFont typeface="Arial"/>
              <a:buNone/>
            </a:pPr>
            <a:endParaRPr/>
          </a:p>
          <a:p>
            <a:pPr marL="0" lvl="0" indent="0" algn="ctr" rtl="0">
              <a:lnSpc>
                <a:spcPct val="100000"/>
              </a:lnSpc>
              <a:spcBef>
                <a:spcPts val="0"/>
              </a:spcBef>
              <a:spcAft>
                <a:spcPts val="0"/>
              </a:spcAft>
              <a:buClr>
                <a:schemeClr val="lt1"/>
              </a:buClr>
              <a:buSzPts val="4000"/>
              <a:buFont typeface="Arial"/>
              <a:buNone/>
            </a:pPr>
            <a:endParaRPr/>
          </a:p>
        </p:txBody>
      </p:sp>
      <p:sp>
        <p:nvSpPr>
          <p:cNvPr id="1325" name="Google Shape;1325;g28c17512033_0_784"/>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g28c175126f4_0_0"/>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2"/>
                </a:solidFill>
              </a:rPr>
              <a:t>ELACESTRANT AND TREATMENT RELATED ADVERSE EVENTS</a:t>
            </a:r>
            <a:endParaRPr/>
          </a:p>
          <a:p>
            <a:pPr marL="0" lvl="0" indent="0" algn="l" rtl="0">
              <a:lnSpc>
                <a:spcPct val="107142"/>
              </a:lnSpc>
              <a:spcBef>
                <a:spcPts val="0"/>
              </a:spcBef>
              <a:spcAft>
                <a:spcPts val="0"/>
              </a:spcAft>
              <a:buClr>
                <a:schemeClr val="dk2"/>
              </a:buClr>
              <a:buSzPts val="2800"/>
              <a:buFont typeface="Arial"/>
              <a:buNone/>
            </a:pPr>
            <a:r>
              <a:rPr lang="en-US" sz="2400">
                <a:solidFill>
                  <a:schemeClr val="accent1"/>
                </a:solidFill>
              </a:rPr>
              <a:t>PATIENT CASE DEVELOPMENT  </a:t>
            </a:r>
            <a:endParaRPr>
              <a:solidFill>
                <a:schemeClr val="accent1"/>
              </a:solidFill>
            </a:endParaRPr>
          </a:p>
        </p:txBody>
      </p:sp>
      <p:sp>
        <p:nvSpPr>
          <p:cNvPr id="1331" name="Google Shape;1331;g28c175126f4_0_0"/>
          <p:cNvSpPr txBox="1">
            <a:spLocks noGrp="1"/>
          </p:cNvSpPr>
          <p:nvPr>
            <p:ph type="body" idx="2"/>
          </p:nvPr>
        </p:nvSpPr>
        <p:spPr>
          <a:xfrm>
            <a:off x="620183" y="6356351"/>
            <a:ext cx="11247766" cy="31273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Clr>
                <a:schemeClr val="dk1"/>
              </a:buClr>
              <a:buSzPts val="1200"/>
              <a:buNone/>
            </a:pPr>
            <a:r>
              <a:rPr lang="en-US" sz="1000">
                <a:solidFill>
                  <a:schemeClr val="dk2"/>
                </a:solidFill>
              </a:rPr>
              <a:t>2L, second-line; AE, adverse event;  BMI, body mass index; ER, estrogen receptor; FH, family history; G2, grade 2; HER2, human epidermal growth factor receptor 2; mBC, metastatic breast cancer; mets, metastases; y.o, years old</a:t>
            </a:r>
            <a:endParaRPr>
              <a:solidFill>
                <a:schemeClr val="dk2"/>
              </a:solidFill>
            </a:endParaRPr>
          </a:p>
        </p:txBody>
      </p:sp>
      <p:sp>
        <p:nvSpPr>
          <p:cNvPr id="1332" name="Google Shape;1332;g28c175126f4_0_0"/>
          <p:cNvSpPr/>
          <p:nvPr/>
        </p:nvSpPr>
        <p:spPr>
          <a:xfrm>
            <a:off x="5267925" y="346337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ER+/HER2- </a:t>
            </a:r>
            <a:r>
              <a:rPr lang="en-US" sz="1400" b="0" i="1" u="none" strike="noStrike" cap="none">
                <a:solidFill>
                  <a:srgbClr val="FFFFFF"/>
                </a:solidFill>
                <a:latin typeface="Arial"/>
                <a:ea typeface="Arial"/>
                <a:cs typeface="Arial"/>
                <a:sym typeface="Arial"/>
              </a:rPr>
              <a:t>de novo</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mBC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 (bone mets)</a:t>
            </a:r>
            <a:endParaRPr/>
          </a:p>
        </p:txBody>
      </p:sp>
      <p:sp>
        <p:nvSpPr>
          <p:cNvPr id="1333" name="Google Shape;1333;g28c175126f4_0_0"/>
          <p:cNvSpPr/>
          <p:nvPr/>
        </p:nvSpPr>
        <p:spPr>
          <a:xfrm>
            <a:off x="7439475" y="346337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Elacestrant </a:t>
            </a:r>
            <a:endParaRPr sz="1400" b="0" i="0" u="none" strike="noStrike" cap="none">
              <a:solidFill>
                <a:srgbClr val="000000"/>
              </a:solidFill>
              <a:latin typeface="Arial"/>
              <a:ea typeface="Arial"/>
              <a:cs typeface="Arial"/>
              <a:sym typeface="Arial"/>
            </a:endParaRPr>
          </a:p>
        </p:txBody>
      </p:sp>
      <p:sp>
        <p:nvSpPr>
          <p:cNvPr id="1334" name="Google Shape;1334;g28c175126f4_0_0"/>
          <p:cNvSpPr txBox="1"/>
          <p:nvPr/>
        </p:nvSpPr>
        <p:spPr>
          <a:xfrm>
            <a:off x="7414724" y="271478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2L TREATMENT (2023) </a:t>
            </a:r>
            <a:endParaRPr sz="1400" b="0" i="0" u="none" strike="noStrike" cap="none">
              <a:solidFill>
                <a:srgbClr val="000000"/>
              </a:solidFill>
              <a:latin typeface="Arial"/>
              <a:ea typeface="Arial"/>
              <a:cs typeface="Arial"/>
              <a:sym typeface="Arial"/>
            </a:endParaRPr>
          </a:p>
        </p:txBody>
      </p:sp>
      <p:sp>
        <p:nvSpPr>
          <p:cNvPr id="1335" name="Google Shape;1335;g28c175126f4_0_0"/>
          <p:cNvSpPr txBox="1"/>
          <p:nvPr/>
        </p:nvSpPr>
        <p:spPr>
          <a:xfrm>
            <a:off x="5243177" y="271478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DIAGNOSIS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grpSp>
        <p:nvGrpSpPr>
          <p:cNvPr id="1336" name="Google Shape;1336;g28c175126f4_0_0"/>
          <p:cNvGrpSpPr/>
          <p:nvPr/>
        </p:nvGrpSpPr>
        <p:grpSpPr>
          <a:xfrm>
            <a:off x="600017" y="2637337"/>
            <a:ext cx="4378800" cy="2157300"/>
            <a:chOff x="617114" y="1529365"/>
            <a:chExt cx="4378800" cy="2157300"/>
          </a:xfrm>
        </p:grpSpPr>
        <p:sp>
          <p:nvSpPr>
            <p:cNvPr id="1337" name="Google Shape;1337;g28c175126f4_0_0"/>
            <p:cNvSpPr/>
            <p:nvPr/>
          </p:nvSpPr>
          <p:spPr>
            <a:xfrm>
              <a:off x="617114" y="1529365"/>
              <a:ext cx="4378800" cy="2157300"/>
            </a:xfrm>
            <a:prstGeom prst="rect">
              <a:avLst/>
            </a:prstGeom>
            <a:solidFill>
              <a:srgbClr val="D45D3F"/>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38" name="Google Shape;1338;g28c175126f4_0_0"/>
            <p:cNvSpPr/>
            <p:nvPr/>
          </p:nvSpPr>
          <p:spPr>
            <a:xfrm>
              <a:off x="2229653" y="1634005"/>
              <a:ext cx="2693700" cy="2007000"/>
            </a:xfrm>
            <a:prstGeom prst="roundRect">
              <a:avLst>
                <a:gd name="adj" fmla="val 16667"/>
              </a:avLst>
            </a:prstGeom>
            <a:solidFill>
              <a:srgbClr val="D45D3F"/>
            </a:solidFill>
            <a:ln w="25400" cap="flat" cmpd="sng">
              <a:solidFill>
                <a:srgbClr val="D45D3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AGE </a:t>
              </a:r>
              <a:endParaRPr sz="1200" b="0" i="0" u="none" strike="noStrike" cap="none">
                <a:solidFill>
                  <a:srgbClr val="FFFF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54 y.o. postmenopausal woman</a:t>
              </a:r>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MEDICAL HISTORY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Well controlled hypertension, osteopenic, BMI=29</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+FH of prostate cancer in father, 80 y.o</a:t>
              </a:r>
              <a:endParaRPr/>
            </a:p>
          </p:txBody>
        </p:sp>
        <p:pic>
          <p:nvPicPr>
            <p:cNvPr id="1339" name="Google Shape;1339;g28c175126f4_0_0" descr="A person smiling at camera&#10;&#10;Description automatically generated"/>
            <p:cNvPicPr preferRelativeResize="0"/>
            <p:nvPr/>
          </p:nvPicPr>
          <p:blipFill rotWithShape="1">
            <a:blip r:embed="rId3">
              <a:alphaModFix/>
            </a:blip>
            <a:srcRect/>
            <a:stretch/>
          </p:blipFill>
          <p:spPr>
            <a:xfrm>
              <a:off x="749993" y="1630652"/>
              <a:ext cx="1419225" cy="1428750"/>
            </a:xfrm>
            <a:prstGeom prst="rect">
              <a:avLst/>
            </a:prstGeom>
            <a:noFill/>
            <a:ln w="28575" cap="flat" cmpd="sng">
              <a:solidFill>
                <a:srgbClr val="5D8298"/>
              </a:solidFill>
              <a:prstDash val="solid"/>
              <a:round/>
              <a:headEnd type="none" w="sm" len="sm"/>
              <a:tailEnd type="none" w="sm" len="sm"/>
            </a:ln>
          </p:spPr>
        </p:pic>
        <p:sp>
          <p:nvSpPr>
            <p:cNvPr id="1340" name="Google Shape;1340;g28c175126f4_0_0"/>
            <p:cNvSpPr txBox="1"/>
            <p:nvPr/>
          </p:nvSpPr>
          <p:spPr>
            <a:xfrm>
              <a:off x="759317" y="3158006"/>
              <a:ext cx="141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MONICA D. </a:t>
              </a:r>
              <a:endParaRPr sz="1400" b="0" i="0" u="none" strike="noStrike" cap="none">
                <a:solidFill>
                  <a:srgbClr val="000000"/>
                </a:solidFill>
                <a:latin typeface="Arial"/>
                <a:ea typeface="Arial"/>
                <a:cs typeface="Arial"/>
                <a:sym typeface="Arial"/>
              </a:endParaRPr>
            </a:p>
          </p:txBody>
        </p:sp>
      </p:grpSp>
      <p:sp>
        <p:nvSpPr>
          <p:cNvPr id="1341" name="Google Shape;1341;g28c175126f4_0_0"/>
          <p:cNvSpPr txBox="1"/>
          <p:nvPr/>
        </p:nvSpPr>
        <p:spPr>
          <a:xfrm>
            <a:off x="9825274" y="271613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TREATMENT RELATED AEs </a:t>
            </a:r>
            <a:endParaRPr sz="1400" b="0" i="0" u="none" strike="noStrike" cap="none">
              <a:solidFill>
                <a:srgbClr val="000000"/>
              </a:solidFill>
              <a:latin typeface="Arial"/>
              <a:ea typeface="Arial"/>
              <a:cs typeface="Arial"/>
              <a:sym typeface="Arial"/>
            </a:endParaRPr>
          </a:p>
        </p:txBody>
      </p:sp>
      <p:sp>
        <p:nvSpPr>
          <p:cNvPr id="1342" name="Google Shape;1342;g28c175126f4_0_0"/>
          <p:cNvSpPr/>
          <p:nvPr/>
        </p:nvSpPr>
        <p:spPr>
          <a:xfrm>
            <a:off x="9850025" y="346472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Nausea (G2) </a:t>
            </a:r>
            <a:endParaRPr sz="1400" b="0" i="0" u="none" strike="noStrike" cap="none">
              <a:solidFill>
                <a:srgbClr val="000000"/>
              </a:solidFill>
              <a:latin typeface="Arial"/>
              <a:ea typeface="Arial"/>
              <a:cs typeface="Arial"/>
              <a:sym typeface="Arial"/>
            </a:endParaRPr>
          </a:p>
        </p:txBody>
      </p:sp>
      <p:cxnSp>
        <p:nvCxnSpPr>
          <p:cNvPr id="1343" name="Google Shape;1343;g28c175126f4_0_0"/>
          <p:cNvCxnSpPr>
            <a:stCxn id="1333" idx="2"/>
            <a:endCxn id="1332" idx="6"/>
          </p:cNvCxnSpPr>
          <p:nvPr/>
        </p:nvCxnSpPr>
        <p:spPr>
          <a:xfrm rot="10800000">
            <a:off x="6985275" y="4112725"/>
            <a:ext cx="454200" cy="0"/>
          </a:xfrm>
          <a:prstGeom prst="straightConnector1">
            <a:avLst/>
          </a:prstGeom>
          <a:noFill/>
          <a:ln w="28575" cap="flat" cmpd="sng">
            <a:solidFill>
              <a:schemeClr val="dk2"/>
            </a:solidFill>
            <a:prstDash val="dot"/>
            <a:round/>
            <a:headEnd type="none" w="sm" len="sm"/>
            <a:tailEnd type="none" w="sm" len="sm"/>
          </a:ln>
        </p:spPr>
      </p:cxnSp>
      <p:cxnSp>
        <p:nvCxnSpPr>
          <p:cNvPr id="1344" name="Google Shape;1344;g28c175126f4_0_0"/>
          <p:cNvCxnSpPr>
            <a:stCxn id="1342" idx="2"/>
            <a:endCxn id="1333" idx="6"/>
          </p:cNvCxnSpPr>
          <p:nvPr/>
        </p:nvCxnSpPr>
        <p:spPr>
          <a:xfrm rot="10800000">
            <a:off x="9156725" y="4112875"/>
            <a:ext cx="693300" cy="1200"/>
          </a:xfrm>
          <a:prstGeom prst="straightConnector1">
            <a:avLst/>
          </a:prstGeom>
          <a:noFill/>
          <a:ln w="9525" cap="flat" cmpd="sng">
            <a:solidFill>
              <a:schemeClr val="dk2"/>
            </a:solidFill>
            <a:prstDash val="solid"/>
            <a:round/>
            <a:headEnd type="none" w="sm" len="sm"/>
            <a:tailEnd type="none" w="sm" len="sm"/>
          </a:ln>
        </p:spPr>
      </p:cxnSp>
      <p:sp>
        <p:nvSpPr>
          <p:cNvPr id="1345" name="Google Shape;1345;g28c175126f4_0_0"/>
          <p:cNvSpPr/>
          <p:nvPr/>
        </p:nvSpPr>
        <p:spPr>
          <a:xfrm>
            <a:off x="5122375" y="2560175"/>
            <a:ext cx="4059000" cy="2359200"/>
          </a:xfrm>
          <a:prstGeom prst="roundRect">
            <a:avLst>
              <a:gd name="adj" fmla="val 16667"/>
            </a:avLst>
          </a:prstGeom>
          <a:solidFill>
            <a:srgbClr val="FFFFFF">
              <a:alpha val="5176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g28c175126f4_0_0"/>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1"/>
          <p:cNvSpPr txBox="1">
            <a:spLocks noGrp="1"/>
          </p:cNvSpPr>
          <p:nvPr>
            <p:ph type="body" idx="1"/>
          </p:nvPr>
        </p:nvSpPr>
        <p:spPr>
          <a:xfrm>
            <a:off x="620175" y="1425600"/>
            <a:ext cx="10963200" cy="4525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000"/>
              <a:buNone/>
            </a:pPr>
            <a:r>
              <a:rPr lang="en-US" sz="1300" b="1">
                <a:solidFill>
                  <a:schemeClr val="dk2"/>
                </a:solidFill>
              </a:rPr>
              <a:t>Initial dose recommendations</a:t>
            </a:r>
            <a:endParaRPr sz="1300">
              <a:solidFill>
                <a:schemeClr val="dk2"/>
              </a:solidFill>
            </a:endParaRPr>
          </a:p>
          <a:p>
            <a:pPr marL="457200" lvl="0" indent="-311150" algn="l" rtl="0">
              <a:lnSpc>
                <a:spcPct val="115000"/>
              </a:lnSpc>
              <a:spcBef>
                <a:spcPts val="0"/>
              </a:spcBef>
              <a:spcAft>
                <a:spcPts val="0"/>
              </a:spcAft>
              <a:buSzPts val="1300"/>
              <a:buChar char="●"/>
            </a:pPr>
            <a:r>
              <a:rPr lang="en-US" sz="1300">
                <a:solidFill>
                  <a:schemeClr val="dk2"/>
                </a:solidFill>
              </a:rPr>
              <a:t>345 mg/day (PO)</a:t>
            </a:r>
            <a:endParaRPr/>
          </a:p>
          <a:p>
            <a:pPr marL="457200" lvl="0" indent="0" algn="l" rtl="0">
              <a:lnSpc>
                <a:spcPct val="115000"/>
              </a:lnSpc>
              <a:spcBef>
                <a:spcPts val="0"/>
              </a:spcBef>
              <a:spcAft>
                <a:spcPts val="0"/>
              </a:spcAft>
              <a:buSzPts val="2000"/>
              <a:buNone/>
            </a:pPr>
            <a:endParaRPr sz="1300">
              <a:solidFill>
                <a:schemeClr val="dk2"/>
              </a:solidFill>
            </a:endParaRPr>
          </a:p>
          <a:p>
            <a:pPr marL="0" lvl="0" indent="0" algn="l" rtl="0">
              <a:lnSpc>
                <a:spcPct val="115000"/>
              </a:lnSpc>
              <a:spcBef>
                <a:spcPts val="0"/>
              </a:spcBef>
              <a:spcAft>
                <a:spcPts val="0"/>
              </a:spcAft>
              <a:buSzPts val="2000"/>
              <a:buNone/>
            </a:pPr>
            <a:r>
              <a:rPr lang="en-US" sz="1300" b="1">
                <a:solidFill>
                  <a:schemeClr val="dk2"/>
                </a:solidFill>
              </a:rPr>
              <a:t>Dose reduction recommendations for adverse reactions</a:t>
            </a:r>
            <a:endParaRPr sz="1300">
              <a:solidFill>
                <a:schemeClr val="dk2"/>
              </a:solidFill>
            </a:endParaRPr>
          </a:p>
          <a:p>
            <a:pPr marL="457200" lvl="0" indent="-311150" algn="l" rtl="0">
              <a:lnSpc>
                <a:spcPct val="115000"/>
              </a:lnSpc>
              <a:spcBef>
                <a:spcPts val="0"/>
              </a:spcBef>
              <a:spcAft>
                <a:spcPts val="0"/>
              </a:spcAft>
              <a:buSzPts val="1300"/>
              <a:buChar char="●"/>
            </a:pPr>
            <a:r>
              <a:rPr lang="en-US" sz="1300">
                <a:solidFill>
                  <a:schemeClr val="dk2"/>
                </a:solidFill>
              </a:rPr>
              <a:t>First dose reduction: 258 mg/day</a:t>
            </a:r>
            <a:endParaRPr/>
          </a:p>
          <a:p>
            <a:pPr marL="457200" lvl="0" indent="-317500" algn="l" rtl="0">
              <a:lnSpc>
                <a:spcPct val="115000"/>
              </a:lnSpc>
              <a:spcBef>
                <a:spcPts val="0"/>
              </a:spcBef>
              <a:spcAft>
                <a:spcPts val="0"/>
              </a:spcAft>
              <a:buSzPts val="1400"/>
              <a:buChar char="●"/>
            </a:pPr>
            <a:r>
              <a:rPr lang="en-US" sz="1300">
                <a:solidFill>
                  <a:schemeClr val="dk2"/>
                </a:solidFill>
              </a:rPr>
              <a:t>Second dose reduction: 172 mg/day</a:t>
            </a:r>
            <a:endParaRPr/>
          </a:p>
          <a:p>
            <a:pPr marL="457200" lvl="0" indent="-317500" algn="l" rtl="0">
              <a:lnSpc>
                <a:spcPct val="115000"/>
              </a:lnSpc>
              <a:spcBef>
                <a:spcPts val="0"/>
              </a:spcBef>
              <a:spcAft>
                <a:spcPts val="0"/>
              </a:spcAft>
              <a:buSzPts val="1400"/>
              <a:buChar char="●"/>
            </a:pPr>
            <a:r>
              <a:rPr lang="en-US" sz="1300">
                <a:solidFill>
                  <a:schemeClr val="dk2"/>
                </a:solidFill>
              </a:rPr>
              <a:t>Permanently discontinue if dose reduction &lt;172 mg/day required</a:t>
            </a:r>
            <a:endParaRPr>
              <a:solidFill>
                <a:schemeClr val="dk2"/>
              </a:solidFill>
            </a:endParaRPr>
          </a:p>
          <a:p>
            <a:pPr marL="0" lvl="0" indent="0" algn="l" rtl="0">
              <a:lnSpc>
                <a:spcPct val="115000"/>
              </a:lnSpc>
              <a:spcBef>
                <a:spcPts val="0"/>
              </a:spcBef>
              <a:spcAft>
                <a:spcPts val="0"/>
              </a:spcAft>
              <a:buSzPts val="2000"/>
              <a:buNone/>
            </a:pPr>
            <a:endParaRPr sz="1300">
              <a:solidFill>
                <a:schemeClr val="dk2"/>
              </a:solidFill>
            </a:endParaRPr>
          </a:p>
          <a:p>
            <a:pPr marL="0" lvl="0" indent="0" algn="l" rtl="0">
              <a:lnSpc>
                <a:spcPct val="115000"/>
              </a:lnSpc>
              <a:spcBef>
                <a:spcPts val="0"/>
              </a:spcBef>
              <a:spcAft>
                <a:spcPts val="0"/>
              </a:spcAft>
              <a:buSzPts val="2000"/>
              <a:buNone/>
            </a:pPr>
            <a:r>
              <a:rPr lang="en-US" sz="1300" b="1">
                <a:solidFill>
                  <a:schemeClr val="dk2"/>
                </a:solidFill>
              </a:rPr>
              <a:t>Modifications for adverse reactions</a:t>
            </a:r>
            <a:endParaRPr sz="1300">
              <a:solidFill>
                <a:schemeClr val="dk2"/>
              </a:solidFill>
            </a:endParaRPr>
          </a:p>
          <a:p>
            <a:pPr marL="457200" lvl="0" indent="-311150" algn="l" rtl="0">
              <a:lnSpc>
                <a:spcPct val="115000"/>
              </a:lnSpc>
              <a:spcBef>
                <a:spcPts val="0"/>
              </a:spcBef>
              <a:spcAft>
                <a:spcPts val="0"/>
              </a:spcAft>
              <a:buSzPts val="1300"/>
              <a:buChar char="●"/>
            </a:pPr>
            <a:r>
              <a:rPr lang="en-US" sz="1300">
                <a:solidFill>
                  <a:schemeClr val="dk2"/>
                </a:solidFill>
              </a:rPr>
              <a:t>Grade 1: Continue at current dose level</a:t>
            </a:r>
            <a:endParaRPr/>
          </a:p>
          <a:p>
            <a:pPr marL="457200" lvl="0" indent="-311150" algn="l" rtl="0">
              <a:lnSpc>
                <a:spcPct val="115000"/>
              </a:lnSpc>
              <a:spcBef>
                <a:spcPts val="0"/>
              </a:spcBef>
              <a:spcAft>
                <a:spcPts val="0"/>
              </a:spcAft>
              <a:buSzPts val="1300"/>
              <a:buChar char="●"/>
            </a:pPr>
            <a:r>
              <a:rPr lang="en-US" sz="1300">
                <a:solidFill>
                  <a:schemeClr val="dk2"/>
                </a:solidFill>
              </a:rPr>
              <a:t>Grade 2: Consider dose interruption until recovery to Grade ≤1 or baseline, then resume at same dose</a:t>
            </a:r>
            <a:endParaRPr/>
          </a:p>
          <a:p>
            <a:pPr marL="457200" lvl="0" indent="-311150" algn="l" rtl="0">
              <a:lnSpc>
                <a:spcPct val="115000"/>
              </a:lnSpc>
              <a:spcBef>
                <a:spcPts val="0"/>
              </a:spcBef>
              <a:spcAft>
                <a:spcPts val="0"/>
              </a:spcAft>
              <a:buSzPts val="1300"/>
              <a:buChar char="●"/>
            </a:pPr>
            <a:r>
              <a:rPr lang="en-US" sz="1300">
                <a:solidFill>
                  <a:schemeClr val="dk2"/>
                </a:solidFill>
              </a:rPr>
              <a:t>Grade 3:</a:t>
            </a:r>
            <a:endParaRPr/>
          </a:p>
          <a:p>
            <a:pPr marL="914400" lvl="1" indent="-311150" algn="l" rtl="0">
              <a:lnSpc>
                <a:spcPct val="115000"/>
              </a:lnSpc>
              <a:spcBef>
                <a:spcPts val="0"/>
              </a:spcBef>
              <a:spcAft>
                <a:spcPts val="0"/>
              </a:spcAft>
              <a:buClr>
                <a:schemeClr val="accent1"/>
              </a:buClr>
              <a:buSzPts val="1300"/>
              <a:buFont typeface="Arial"/>
              <a:buChar char="○"/>
            </a:pPr>
            <a:r>
              <a:rPr lang="en-US" sz="1300">
                <a:solidFill>
                  <a:schemeClr val="dk2"/>
                </a:solidFill>
              </a:rPr>
              <a:t>Interrupt dose until recovery to Grade ≤1 or baseline, then resume at next lower dose</a:t>
            </a:r>
            <a:endParaRPr/>
          </a:p>
          <a:p>
            <a:pPr marL="914400" lvl="1" indent="-311150" algn="l" rtl="0">
              <a:lnSpc>
                <a:spcPct val="115000"/>
              </a:lnSpc>
              <a:spcBef>
                <a:spcPts val="0"/>
              </a:spcBef>
              <a:spcAft>
                <a:spcPts val="0"/>
              </a:spcAft>
              <a:buClr>
                <a:schemeClr val="accent1"/>
              </a:buClr>
              <a:buSzPts val="1300"/>
              <a:buFont typeface="Arial"/>
              <a:buChar char="○"/>
            </a:pPr>
            <a:r>
              <a:rPr lang="en-US" sz="1300">
                <a:solidFill>
                  <a:schemeClr val="dk2"/>
                </a:solidFill>
              </a:rPr>
              <a:t>If Grade 3 toxicity recurs, interrupt until recovery to Grade ≤1 or baseline, then resume elacestrant reduced by another dose level</a:t>
            </a:r>
            <a:endParaRPr/>
          </a:p>
          <a:p>
            <a:pPr marL="457200" lvl="0" indent="-311150" algn="l" rtl="0">
              <a:lnSpc>
                <a:spcPct val="115000"/>
              </a:lnSpc>
              <a:spcBef>
                <a:spcPts val="0"/>
              </a:spcBef>
              <a:spcAft>
                <a:spcPts val="0"/>
              </a:spcAft>
              <a:buSzPts val="1300"/>
              <a:buChar char="●"/>
            </a:pPr>
            <a:r>
              <a:rPr lang="en-US" sz="1300">
                <a:solidFill>
                  <a:schemeClr val="dk2"/>
                </a:solidFill>
              </a:rPr>
              <a:t>Grade 4:</a:t>
            </a:r>
            <a:endParaRPr/>
          </a:p>
          <a:p>
            <a:pPr marL="914400" lvl="1" indent="-311150" algn="l" rtl="0">
              <a:lnSpc>
                <a:spcPct val="115000"/>
              </a:lnSpc>
              <a:spcBef>
                <a:spcPts val="0"/>
              </a:spcBef>
              <a:spcAft>
                <a:spcPts val="0"/>
              </a:spcAft>
              <a:buClr>
                <a:schemeClr val="accent1"/>
              </a:buClr>
              <a:buSzPts val="1300"/>
              <a:buFont typeface="Arial"/>
              <a:buChar char="○"/>
            </a:pPr>
            <a:r>
              <a:rPr lang="en-US" sz="1300">
                <a:solidFill>
                  <a:schemeClr val="dk2"/>
                </a:solidFill>
              </a:rPr>
              <a:t>Interrupt dose until recovery to Grade ≤1 or baseline, then resume at next lower dose</a:t>
            </a:r>
            <a:endParaRPr/>
          </a:p>
          <a:p>
            <a:pPr marL="914400" lvl="1" indent="-311150" algn="l" rtl="0">
              <a:lnSpc>
                <a:spcPct val="115000"/>
              </a:lnSpc>
              <a:spcBef>
                <a:spcPts val="0"/>
              </a:spcBef>
              <a:spcAft>
                <a:spcPts val="0"/>
              </a:spcAft>
              <a:buClr>
                <a:schemeClr val="accent1"/>
              </a:buClr>
              <a:buSzPts val="1300"/>
              <a:buFont typeface="Arial"/>
              <a:buChar char="○"/>
            </a:pPr>
            <a:r>
              <a:rPr lang="en-US" sz="1300">
                <a:solidFill>
                  <a:schemeClr val="dk2"/>
                </a:solidFill>
              </a:rPr>
              <a:t>Permanently discontinue if Grade 4 or intolerable adverse reaction recurs</a:t>
            </a:r>
            <a:endParaRPr/>
          </a:p>
          <a:p>
            <a:pPr marL="914400" lvl="0" indent="0" algn="l" rtl="0">
              <a:lnSpc>
                <a:spcPct val="115000"/>
              </a:lnSpc>
              <a:spcBef>
                <a:spcPts val="0"/>
              </a:spcBef>
              <a:spcAft>
                <a:spcPts val="0"/>
              </a:spcAft>
              <a:buSzPts val="2000"/>
              <a:buNone/>
            </a:pPr>
            <a:endParaRPr sz="1300">
              <a:solidFill>
                <a:schemeClr val="dk2"/>
              </a:solidFill>
            </a:endParaRPr>
          </a:p>
          <a:p>
            <a:pPr marL="0" lvl="0" indent="0" algn="l" rtl="0">
              <a:lnSpc>
                <a:spcPct val="115000"/>
              </a:lnSpc>
              <a:spcBef>
                <a:spcPts val="0"/>
              </a:spcBef>
              <a:spcAft>
                <a:spcPts val="0"/>
              </a:spcAft>
              <a:buSzPts val="2000"/>
              <a:buNone/>
            </a:pPr>
            <a:endParaRPr sz="1300">
              <a:solidFill>
                <a:schemeClr val="dk2"/>
              </a:solidFill>
            </a:endParaRPr>
          </a:p>
          <a:p>
            <a:pPr marL="0" lvl="0" indent="0" algn="l" rtl="0">
              <a:lnSpc>
                <a:spcPct val="100000"/>
              </a:lnSpc>
              <a:spcBef>
                <a:spcPts val="1200"/>
              </a:spcBef>
              <a:spcAft>
                <a:spcPts val="0"/>
              </a:spcAft>
              <a:buSzPts val="2000"/>
              <a:buNone/>
            </a:pPr>
            <a:endParaRPr sz="1300">
              <a:solidFill>
                <a:schemeClr val="dk2"/>
              </a:solidFill>
            </a:endParaRPr>
          </a:p>
        </p:txBody>
      </p:sp>
      <p:sp>
        <p:nvSpPr>
          <p:cNvPr id="1352" name="Google Shape;1352;p1"/>
          <p:cNvSpPr txBox="1">
            <a:spLocks noGrp="1"/>
          </p:cNvSpPr>
          <p:nvPr>
            <p:ph type="title"/>
          </p:nvPr>
        </p:nvSpPr>
        <p:spPr>
          <a:xfrm>
            <a:off x="619200" y="259200"/>
            <a:ext cx="10963200" cy="8802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t>ELACESTRANT AND TREATMENT RELATED ADVERSE EVENTS</a:t>
            </a:r>
            <a:endParaRPr/>
          </a:p>
          <a:p>
            <a:pPr marL="0" lvl="0" indent="0" algn="l" rtl="0">
              <a:lnSpc>
                <a:spcPct val="100000"/>
              </a:lnSpc>
              <a:spcBef>
                <a:spcPts val="0"/>
              </a:spcBef>
              <a:spcAft>
                <a:spcPts val="0"/>
              </a:spcAft>
              <a:buSzPts val="2800"/>
              <a:buNone/>
            </a:pPr>
            <a:r>
              <a:rPr lang="en-US" sz="2400">
                <a:solidFill>
                  <a:schemeClr val="accent1"/>
                </a:solidFill>
              </a:rPr>
              <a:t>DOSING RECOMMENDATIONS</a:t>
            </a:r>
            <a:endParaRPr/>
          </a:p>
        </p:txBody>
      </p:sp>
      <p:sp>
        <p:nvSpPr>
          <p:cNvPr id="1353" name="Google Shape;1353;p1"/>
          <p:cNvSpPr txBox="1">
            <a:spLocks noGrp="1"/>
          </p:cNvSpPr>
          <p:nvPr>
            <p:ph type="body" idx="2"/>
          </p:nvPr>
        </p:nvSpPr>
        <p:spPr>
          <a:xfrm>
            <a:off x="620175" y="6356350"/>
            <a:ext cx="10823700" cy="312738"/>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sz="1000">
                <a:solidFill>
                  <a:schemeClr val="dk2"/>
                </a:solidFill>
              </a:rPr>
              <a:t>PO, orally</a:t>
            </a:r>
            <a:endParaRPr/>
          </a:p>
          <a:p>
            <a:pPr marL="0" lvl="0" indent="0" algn="l" rtl="0">
              <a:lnSpc>
                <a:spcPct val="100000"/>
              </a:lnSpc>
              <a:spcBef>
                <a:spcPts val="300"/>
              </a:spcBef>
              <a:spcAft>
                <a:spcPts val="0"/>
              </a:spcAft>
              <a:buSzPts val="1200"/>
              <a:buNone/>
            </a:pPr>
            <a:r>
              <a:rPr lang="en-US" sz="1000">
                <a:solidFill>
                  <a:schemeClr val="dk2"/>
                </a:solidFill>
              </a:rPr>
              <a:t>Medscape. Elacestrant Dosage &amp; Usage. 2023. Available at: </a:t>
            </a:r>
            <a:r>
              <a:rPr lang="en-US" sz="1000" u="sng">
                <a:solidFill>
                  <a:schemeClr val="dk2"/>
                </a:solidFill>
                <a:hlinkClick r:id="rId3">
                  <a:extLst>
                    <a:ext uri="{A12FA001-AC4F-418D-AE19-62706E023703}">
                      <ahyp:hlinkClr xmlns:ahyp="http://schemas.microsoft.com/office/drawing/2018/hyperlinkcolor" val="tx"/>
                    </a:ext>
                  </a:extLst>
                </a:hlinkClick>
              </a:rPr>
              <a:t>https://reference.medscape.com/drug/orserdu-elacestrant-4000317</a:t>
            </a:r>
            <a:r>
              <a:rPr lang="en-US" sz="1000">
                <a:solidFill>
                  <a:schemeClr val="dk2"/>
                </a:solidFill>
              </a:rPr>
              <a:t> (accessed November 2023)</a:t>
            </a:r>
            <a:endParaRPr/>
          </a:p>
        </p:txBody>
      </p:sp>
      <p:sp>
        <p:nvSpPr>
          <p:cNvPr id="1354" name="Google Shape;1354;p1"/>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14"/>
          <p:cNvSpPr/>
          <p:nvPr/>
        </p:nvSpPr>
        <p:spPr>
          <a:xfrm>
            <a:off x="614400" y="4551525"/>
            <a:ext cx="10963200" cy="928200"/>
          </a:xfrm>
          <a:prstGeom prst="roundRect">
            <a:avLst>
              <a:gd name="adj" fmla="val 16667"/>
            </a:avLst>
          </a:prstGeom>
          <a:solidFill>
            <a:srgbClr val="A2C4C9"/>
          </a:solidFill>
          <a:ln w="9525" cap="flat" cmpd="sng">
            <a:solidFill>
              <a:srgbClr val="A2C4C9"/>
            </a:solidFill>
            <a:prstDash val="solid"/>
            <a:round/>
            <a:headEnd type="none" w="sm" len="sm"/>
            <a:tailEnd type="none" w="sm" len="sm"/>
          </a:ln>
          <a:effectLst>
            <a:outerShdw blurRad="57150" dist="19050" dir="5400000" algn="bl" rotWithShape="0">
              <a:srgbClr val="000000">
                <a:alpha val="49411"/>
              </a:srgbClr>
            </a:outerShdw>
            <a:reflection stA="20000" endPos="10000" dist="38100" dir="5400000" fadeDir="5400012" sy="-100000" algn="bl" rotWithShape="0"/>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14"/>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a:solidFill>
                  <a:schemeClr val="dk2"/>
                </a:solidFill>
              </a:rPr>
              <a:t>ELACESTRANT AND TREATMENT RELATED ADVERSE EVENTS</a:t>
            </a:r>
            <a:endParaRPr/>
          </a:p>
          <a:p>
            <a:pPr marL="0" lvl="0" indent="0" algn="l" rtl="0">
              <a:lnSpc>
                <a:spcPct val="107142"/>
              </a:lnSpc>
              <a:spcBef>
                <a:spcPts val="0"/>
              </a:spcBef>
              <a:spcAft>
                <a:spcPts val="0"/>
              </a:spcAft>
              <a:buClr>
                <a:schemeClr val="dk2"/>
              </a:buClr>
              <a:buSzPts val="2800"/>
              <a:buFont typeface="Arial"/>
              <a:buNone/>
            </a:pPr>
            <a:r>
              <a:rPr lang="en-US" sz="2400">
                <a:solidFill>
                  <a:schemeClr val="accent1"/>
                </a:solidFill>
              </a:rPr>
              <a:t>PATIENT CASE DEVELOPMENT  </a:t>
            </a:r>
            <a:endParaRPr>
              <a:solidFill>
                <a:schemeClr val="accent1"/>
              </a:solidFill>
            </a:endParaRPr>
          </a:p>
        </p:txBody>
      </p:sp>
      <p:sp>
        <p:nvSpPr>
          <p:cNvPr id="1361" name="Google Shape;1361;p14"/>
          <p:cNvSpPr txBox="1">
            <a:spLocks noGrp="1"/>
          </p:cNvSpPr>
          <p:nvPr>
            <p:ph type="body" idx="2"/>
          </p:nvPr>
        </p:nvSpPr>
        <p:spPr>
          <a:xfrm>
            <a:off x="620183" y="6356351"/>
            <a:ext cx="11324769" cy="31273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sz="1000">
                <a:solidFill>
                  <a:schemeClr val="dk2"/>
                </a:solidFill>
              </a:rPr>
              <a:t>2L, second-line; AE, adverse event;  BMI, body mass index; ER, estrogen receptor; FH, family history; G2, grade 2; HER2, human epidermal growth factor receptor 2; mBC, metastatic breast cancer; mets, metastases; y.o, years old</a:t>
            </a:r>
            <a:endParaRPr>
              <a:solidFill>
                <a:schemeClr val="dk2"/>
              </a:solidFill>
            </a:endParaRPr>
          </a:p>
        </p:txBody>
      </p:sp>
      <p:sp>
        <p:nvSpPr>
          <p:cNvPr id="1362" name="Google Shape;1362;p14"/>
          <p:cNvSpPr/>
          <p:nvPr/>
        </p:nvSpPr>
        <p:spPr>
          <a:xfrm>
            <a:off x="5258350" y="2376200"/>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ER+/HER2- </a:t>
            </a:r>
            <a:r>
              <a:rPr lang="en-US" sz="1400" b="0" i="1" u="none" strike="noStrike" cap="none">
                <a:solidFill>
                  <a:srgbClr val="FFFFFF"/>
                </a:solidFill>
                <a:latin typeface="Arial"/>
                <a:ea typeface="Arial"/>
                <a:cs typeface="Arial"/>
                <a:sym typeface="Arial"/>
              </a:rPr>
              <a:t>de novo</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mBC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 (bone mets)</a:t>
            </a:r>
            <a:endParaRPr/>
          </a:p>
        </p:txBody>
      </p:sp>
      <p:sp>
        <p:nvSpPr>
          <p:cNvPr id="1363" name="Google Shape;1363;p14"/>
          <p:cNvSpPr/>
          <p:nvPr/>
        </p:nvSpPr>
        <p:spPr>
          <a:xfrm>
            <a:off x="7429900" y="2376200"/>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Elacestrant </a:t>
            </a:r>
            <a:endParaRPr sz="1400" b="0" i="0" u="none" strike="noStrike" cap="none">
              <a:solidFill>
                <a:srgbClr val="000000"/>
              </a:solidFill>
              <a:latin typeface="Arial"/>
              <a:ea typeface="Arial"/>
              <a:cs typeface="Arial"/>
              <a:sym typeface="Arial"/>
            </a:endParaRPr>
          </a:p>
        </p:txBody>
      </p:sp>
      <p:sp>
        <p:nvSpPr>
          <p:cNvPr id="1364" name="Google Shape;1364;p14"/>
          <p:cNvSpPr txBox="1"/>
          <p:nvPr/>
        </p:nvSpPr>
        <p:spPr>
          <a:xfrm>
            <a:off x="7405149" y="1627607"/>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2L TREATMENT (2023) </a:t>
            </a:r>
            <a:endParaRPr sz="1400" b="0" i="0" u="none" strike="noStrike" cap="none">
              <a:solidFill>
                <a:srgbClr val="000000"/>
              </a:solidFill>
              <a:latin typeface="Arial"/>
              <a:ea typeface="Arial"/>
              <a:cs typeface="Arial"/>
              <a:sym typeface="Arial"/>
            </a:endParaRPr>
          </a:p>
        </p:txBody>
      </p:sp>
      <p:sp>
        <p:nvSpPr>
          <p:cNvPr id="1365" name="Google Shape;1365;p14"/>
          <p:cNvSpPr txBox="1"/>
          <p:nvPr/>
        </p:nvSpPr>
        <p:spPr>
          <a:xfrm>
            <a:off x="5233602" y="1627607"/>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DIAGNOSIS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grpSp>
        <p:nvGrpSpPr>
          <p:cNvPr id="1366" name="Google Shape;1366;p14"/>
          <p:cNvGrpSpPr/>
          <p:nvPr/>
        </p:nvGrpSpPr>
        <p:grpSpPr>
          <a:xfrm>
            <a:off x="590442" y="1550162"/>
            <a:ext cx="4378800" cy="2157300"/>
            <a:chOff x="617114" y="1529365"/>
            <a:chExt cx="4378800" cy="2157300"/>
          </a:xfrm>
        </p:grpSpPr>
        <p:sp>
          <p:nvSpPr>
            <p:cNvPr id="1367" name="Google Shape;1367;p14"/>
            <p:cNvSpPr/>
            <p:nvPr/>
          </p:nvSpPr>
          <p:spPr>
            <a:xfrm>
              <a:off x="617114" y="1529365"/>
              <a:ext cx="4378800" cy="2157300"/>
            </a:xfrm>
            <a:prstGeom prst="rect">
              <a:avLst/>
            </a:prstGeom>
            <a:solidFill>
              <a:srgbClr val="D45D3F"/>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68" name="Google Shape;1368;p14"/>
            <p:cNvSpPr/>
            <p:nvPr/>
          </p:nvSpPr>
          <p:spPr>
            <a:xfrm>
              <a:off x="2229653" y="1634005"/>
              <a:ext cx="2693700" cy="2007000"/>
            </a:xfrm>
            <a:prstGeom prst="roundRect">
              <a:avLst>
                <a:gd name="adj" fmla="val 16667"/>
              </a:avLst>
            </a:prstGeom>
            <a:solidFill>
              <a:srgbClr val="D45D3F"/>
            </a:solidFill>
            <a:ln w="25400" cap="flat" cmpd="sng">
              <a:solidFill>
                <a:srgbClr val="D45D3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AGE </a:t>
              </a:r>
              <a:endParaRPr sz="1200" b="0" i="0" u="none" strike="noStrike" cap="none">
                <a:solidFill>
                  <a:srgbClr val="FFFF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54 y.o. postmenopausal woman</a:t>
              </a:r>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MEDICAL HISTORY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Well controlled hypertension, osteopenic, BMI=29</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+FH of prostate cancer in father, 80 y.o</a:t>
              </a:r>
              <a:endParaRPr/>
            </a:p>
          </p:txBody>
        </p:sp>
        <p:pic>
          <p:nvPicPr>
            <p:cNvPr id="1369" name="Google Shape;1369;p14" descr="A person smiling at camera&#10;&#10;Description automatically generated"/>
            <p:cNvPicPr preferRelativeResize="0"/>
            <p:nvPr/>
          </p:nvPicPr>
          <p:blipFill rotWithShape="1">
            <a:blip r:embed="rId3">
              <a:alphaModFix/>
            </a:blip>
            <a:srcRect/>
            <a:stretch/>
          </p:blipFill>
          <p:spPr>
            <a:xfrm>
              <a:off x="749993" y="1630652"/>
              <a:ext cx="1419225" cy="1428750"/>
            </a:xfrm>
            <a:prstGeom prst="rect">
              <a:avLst/>
            </a:prstGeom>
            <a:noFill/>
            <a:ln w="28575" cap="flat" cmpd="sng">
              <a:solidFill>
                <a:srgbClr val="5D8298"/>
              </a:solidFill>
              <a:prstDash val="solid"/>
              <a:round/>
              <a:headEnd type="none" w="sm" len="sm"/>
              <a:tailEnd type="none" w="sm" len="sm"/>
            </a:ln>
          </p:spPr>
        </p:pic>
        <p:sp>
          <p:nvSpPr>
            <p:cNvPr id="1370" name="Google Shape;1370;p14"/>
            <p:cNvSpPr txBox="1"/>
            <p:nvPr/>
          </p:nvSpPr>
          <p:spPr>
            <a:xfrm>
              <a:off x="759317" y="3158006"/>
              <a:ext cx="141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MONICA D. </a:t>
              </a:r>
              <a:endParaRPr sz="1400" b="0" i="0" u="none" strike="noStrike" cap="none">
                <a:solidFill>
                  <a:srgbClr val="000000"/>
                </a:solidFill>
                <a:latin typeface="Arial"/>
                <a:ea typeface="Arial"/>
                <a:cs typeface="Arial"/>
                <a:sym typeface="Arial"/>
              </a:endParaRPr>
            </a:p>
          </p:txBody>
        </p:sp>
      </p:grpSp>
      <p:sp>
        <p:nvSpPr>
          <p:cNvPr id="1371" name="Google Shape;1371;p14"/>
          <p:cNvSpPr txBox="1"/>
          <p:nvPr/>
        </p:nvSpPr>
        <p:spPr>
          <a:xfrm>
            <a:off x="9815699" y="1628957"/>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TREATMENT RELATED AEs </a:t>
            </a:r>
            <a:endParaRPr sz="1400" b="0" i="0" u="none" strike="noStrike" cap="none">
              <a:solidFill>
                <a:srgbClr val="000000"/>
              </a:solidFill>
              <a:latin typeface="Arial"/>
              <a:ea typeface="Arial"/>
              <a:cs typeface="Arial"/>
              <a:sym typeface="Arial"/>
            </a:endParaRPr>
          </a:p>
        </p:txBody>
      </p:sp>
      <p:sp>
        <p:nvSpPr>
          <p:cNvPr id="1372" name="Google Shape;1372;p14"/>
          <p:cNvSpPr/>
          <p:nvPr/>
        </p:nvSpPr>
        <p:spPr>
          <a:xfrm>
            <a:off x="9840450" y="2377550"/>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Nausea (G2) </a:t>
            </a:r>
            <a:endParaRPr sz="1400" b="0" i="0" u="none" strike="noStrike" cap="none">
              <a:solidFill>
                <a:srgbClr val="000000"/>
              </a:solidFill>
              <a:latin typeface="Arial"/>
              <a:ea typeface="Arial"/>
              <a:cs typeface="Arial"/>
              <a:sym typeface="Arial"/>
            </a:endParaRPr>
          </a:p>
        </p:txBody>
      </p:sp>
      <p:cxnSp>
        <p:nvCxnSpPr>
          <p:cNvPr id="1373" name="Google Shape;1373;p14"/>
          <p:cNvCxnSpPr>
            <a:stCxn id="1363" idx="2"/>
            <a:endCxn id="1362" idx="6"/>
          </p:cNvCxnSpPr>
          <p:nvPr/>
        </p:nvCxnSpPr>
        <p:spPr>
          <a:xfrm rot="10800000">
            <a:off x="6975700" y="3025550"/>
            <a:ext cx="454200" cy="0"/>
          </a:xfrm>
          <a:prstGeom prst="straightConnector1">
            <a:avLst/>
          </a:prstGeom>
          <a:noFill/>
          <a:ln w="28575" cap="flat" cmpd="sng">
            <a:solidFill>
              <a:schemeClr val="dk2"/>
            </a:solidFill>
            <a:prstDash val="dot"/>
            <a:round/>
            <a:headEnd type="none" w="sm" len="sm"/>
            <a:tailEnd type="none" w="sm" len="sm"/>
          </a:ln>
        </p:spPr>
      </p:cxnSp>
      <p:cxnSp>
        <p:nvCxnSpPr>
          <p:cNvPr id="1374" name="Google Shape;1374;p14"/>
          <p:cNvCxnSpPr>
            <a:stCxn id="1372" idx="2"/>
            <a:endCxn id="1363" idx="6"/>
          </p:cNvCxnSpPr>
          <p:nvPr/>
        </p:nvCxnSpPr>
        <p:spPr>
          <a:xfrm rot="10800000">
            <a:off x="9147150" y="3025700"/>
            <a:ext cx="693300" cy="1200"/>
          </a:xfrm>
          <a:prstGeom prst="straightConnector1">
            <a:avLst/>
          </a:prstGeom>
          <a:noFill/>
          <a:ln w="9525" cap="flat" cmpd="sng">
            <a:solidFill>
              <a:schemeClr val="dk2"/>
            </a:solidFill>
            <a:prstDash val="solid"/>
            <a:round/>
            <a:headEnd type="none" w="sm" len="sm"/>
            <a:tailEnd type="none" w="sm" len="sm"/>
          </a:ln>
        </p:spPr>
      </p:cxnSp>
      <p:sp>
        <p:nvSpPr>
          <p:cNvPr id="1375" name="Google Shape;1375;p14"/>
          <p:cNvSpPr/>
          <p:nvPr/>
        </p:nvSpPr>
        <p:spPr>
          <a:xfrm>
            <a:off x="5112800" y="1473000"/>
            <a:ext cx="4059000" cy="2359200"/>
          </a:xfrm>
          <a:prstGeom prst="roundRect">
            <a:avLst>
              <a:gd name="adj" fmla="val 16667"/>
            </a:avLst>
          </a:prstGeom>
          <a:solidFill>
            <a:srgbClr val="FFFFFF">
              <a:alpha val="51764"/>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4"/>
          <p:cNvSpPr txBox="1"/>
          <p:nvPr/>
        </p:nvSpPr>
        <p:spPr>
          <a:xfrm>
            <a:off x="590450" y="4644650"/>
            <a:ext cx="10963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Adverse event management recommendations for Monica: </a:t>
            </a:r>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Drug was suspended for 1 week, then restarted at the same dose🡪 no Grade </a:t>
            </a:r>
            <a:r>
              <a:rPr lang="en-US" sz="1400" b="0" i="0" u="sng" strike="noStrike" cap="none">
                <a:solidFill>
                  <a:srgbClr val="000000"/>
                </a:solidFill>
                <a:latin typeface="Arial"/>
                <a:ea typeface="Arial"/>
                <a:cs typeface="Arial"/>
                <a:sym typeface="Arial"/>
              </a:rPr>
              <a:t>&gt;</a:t>
            </a:r>
            <a:r>
              <a:rPr lang="en-US" sz="1400" b="0" i="0" u="none" strike="noStrike" cap="none">
                <a:solidFill>
                  <a:srgbClr val="000000"/>
                </a:solidFill>
                <a:latin typeface="Arial"/>
                <a:ea typeface="Arial"/>
                <a:cs typeface="Arial"/>
                <a:sym typeface="Arial"/>
              </a:rPr>
              <a:t>2 AEs occurred thereafter</a:t>
            </a:r>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Drug to be taken with food to reduce nausea </a:t>
            </a:r>
            <a:endParaRPr sz="1400" b="0" i="0" u="none" strike="noStrike" cap="none">
              <a:solidFill>
                <a:srgbClr val="000000"/>
              </a:solidFill>
              <a:latin typeface="Arial"/>
              <a:ea typeface="Arial"/>
              <a:cs typeface="Arial"/>
              <a:sym typeface="Arial"/>
            </a:endParaRPr>
          </a:p>
        </p:txBody>
      </p:sp>
      <p:sp>
        <p:nvSpPr>
          <p:cNvPr id="1377" name="Google Shape;1377;p14"/>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4" name="Google Shape;1384;g28c17512033_0_791"/>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SzPts val="4000"/>
              <a:buNone/>
            </a:pPr>
            <a:r>
              <a:rPr lang="en-US" sz="3100"/>
              <a:t>DISEASE PROGRESSION: BEYOND ELACESTRANT</a:t>
            </a:r>
            <a:endParaRPr/>
          </a:p>
        </p:txBody>
      </p:sp>
      <p:sp>
        <p:nvSpPr>
          <p:cNvPr id="1385" name="Google Shape;1385;g28c17512033_0_791"/>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0" name="Google Shape;1390;g28c17512033_0_90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800"/>
              <a:buNone/>
            </a:pPr>
            <a:r>
              <a:rPr lang="en-US">
                <a:solidFill>
                  <a:schemeClr val="dk2"/>
                </a:solidFill>
              </a:rPr>
              <a:t>DISEASE PROGRESSION: BEYOND ELACESTRANT</a:t>
            </a:r>
            <a:endParaRPr/>
          </a:p>
          <a:p>
            <a:pPr marL="0" lvl="0" indent="0" algn="l" rtl="0">
              <a:lnSpc>
                <a:spcPct val="100000"/>
              </a:lnSpc>
              <a:spcBef>
                <a:spcPts val="0"/>
              </a:spcBef>
              <a:spcAft>
                <a:spcPts val="0"/>
              </a:spcAft>
              <a:buSzPts val="2800"/>
              <a:buNone/>
            </a:pPr>
            <a:r>
              <a:rPr lang="en-US" sz="2400">
                <a:solidFill>
                  <a:schemeClr val="accent1"/>
                </a:solidFill>
              </a:rPr>
              <a:t>PATIENT CASE DEVELOPMENT </a:t>
            </a:r>
            <a:endParaRPr/>
          </a:p>
        </p:txBody>
      </p:sp>
      <p:sp>
        <p:nvSpPr>
          <p:cNvPr id="1391" name="Google Shape;1391;g28c17512033_0_902"/>
          <p:cNvSpPr/>
          <p:nvPr/>
        </p:nvSpPr>
        <p:spPr>
          <a:xfrm>
            <a:off x="1260157" y="4672581"/>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ER+/HER2- </a:t>
            </a:r>
            <a:r>
              <a:rPr lang="en-US" sz="1400" b="0" i="1" u="none" strike="noStrike" cap="none">
                <a:solidFill>
                  <a:srgbClr val="FFFFFF"/>
                </a:solidFill>
                <a:latin typeface="Arial"/>
                <a:ea typeface="Arial"/>
                <a:cs typeface="Arial"/>
                <a:sym typeface="Arial"/>
              </a:rPr>
              <a:t>de novo</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mBC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 (bone mets)</a:t>
            </a:r>
            <a:endParaRPr/>
          </a:p>
        </p:txBody>
      </p:sp>
      <p:sp>
        <p:nvSpPr>
          <p:cNvPr id="1392" name="Google Shape;1392;g28c17512033_0_902"/>
          <p:cNvSpPr/>
          <p:nvPr/>
        </p:nvSpPr>
        <p:spPr>
          <a:xfrm>
            <a:off x="3431700" y="467257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Elacestrant </a:t>
            </a:r>
            <a:endParaRPr sz="1400" b="0" i="0" u="none" strike="noStrike" cap="none">
              <a:solidFill>
                <a:srgbClr val="000000"/>
              </a:solidFill>
              <a:latin typeface="Arial"/>
              <a:ea typeface="Arial"/>
              <a:cs typeface="Arial"/>
              <a:sym typeface="Arial"/>
            </a:endParaRPr>
          </a:p>
        </p:txBody>
      </p:sp>
      <p:sp>
        <p:nvSpPr>
          <p:cNvPr id="1393" name="Google Shape;1393;g28c17512033_0_902"/>
          <p:cNvSpPr txBox="1"/>
          <p:nvPr/>
        </p:nvSpPr>
        <p:spPr>
          <a:xfrm>
            <a:off x="3406949" y="392398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2L TREATMENT (2023) </a:t>
            </a:r>
            <a:endParaRPr sz="1400" b="0" i="0" u="none" strike="noStrike" cap="none">
              <a:solidFill>
                <a:srgbClr val="000000"/>
              </a:solidFill>
              <a:latin typeface="Arial"/>
              <a:ea typeface="Arial"/>
              <a:cs typeface="Arial"/>
              <a:sym typeface="Arial"/>
            </a:endParaRPr>
          </a:p>
        </p:txBody>
      </p:sp>
      <p:sp>
        <p:nvSpPr>
          <p:cNvPr id="1394" name="Google Shape;1394;g28c17512033_0_902"/>
          <p:cNvSpPr txBox="1"/>
          <p:nvPr/>
        </p:nvSpPr>
        <p:spPr>
          <a:xfrm>
            <a:off x="1235402" y="392398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DIAGNOSIS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grpSp>
        <p:nvGrpSpPr>
          <p:cNvPr id="1395" name="Google Shape;1395;g28c17512033_0_902"/>
          <p:cNvGrpSpPr/>
          <p:nvPr/>
        </p:nvGrpSpPr>
        <p:grpSpPr>
          <a:xfrm>
            <a:off x="3520868" y="1229962"/>
            <a:ext cx="4378800" cy="2157300"/>
            <a:chOff x="617114" y="1529365"/>
            <a:chExt cx="4378800" cy="2157300"/>
          </a:xfrm>
        </p:grpSpPr>
        <p:sp>
          <p:nvSpPr>
            <p:cNvPr id="1396" name="Google Shape;1396;g28c17512033_0_902"/>
            <p:cNvSpPr/>
            <p:nvPr/>
          </p:nvSpPr>
          <p:spPr>
            <a:xfrm>
              <a:off x="617114" y="1529365"/>
              <a:ext cx="4378800" cy="2157300"/>
            </a:xfrm>
            <a:prstGeom prst="rect">
              <a:avLst/>
            </a:prstGeom>
            <a:solidFill>
              <a:srgbClr val="D45D3F"/>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397" name="Google Shape;1397;g28c17512033_0_902"/>
            <p:cNvSpPr/>
            <p:nvPr/>
          </p:nvSpPr>
          <p:spPr>
            <a:xfrm>
              <a:off x="2229653" y="1634005"/>
              <a:ext cx="2693700" cy="2007000"/>
            </a:xfrm>
            <a:prstGeom prst="roundRect">
              <a:avLst>
                <a:gd name="adj" fmla="val 16667"/>
              </a:avLst>
            </a:prstGeom>
            <a:solidFill>
              <a:srgbClr val="D45D3F"/>
            </a:solidFill>
            <a:ln w="25400" cap="flat" cmpd="sng">
              <a:solidFill>
                <a:srgbClr val="D45D3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AGE </a:t>
              </a:r>
              <a:endParaRPr sz="1200" b="0" i="0" u="none" strike="noStrike" cap="none">
                <a:solidFill>
                  <a:srgbClr val="FFFF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57 y.o. postmenopausal woman</a:t>
              </a:r>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MEDICAL HISTORY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Well controlled hypertension, osteopenic, BMI=29</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+FH of prostate cancer in father, 80 y.o</a:t>
              </a:r>
              <a:endParaRPr/>
            </a:p>
          </p:txBody>
        </p:sp>
        <p:pic>
          <p:nvPicPr>
            <p:cNvPr id="1398" name="Google Shape;1398;g28c17512033_0_902" descr="A person smiling at camera&#10;&#10;Description automatically generated"/>
            <p:cNvPicPr preferRelativeResize="0"/>
            <p:nvPr/>
          </p:nvPicPr>
          <p:blipFill rotWithShape="1">
            <a:blip r:embed="rId3">
              <a:alphaModFix/>
            </a:blip>
            <a:srcRect/>
            <a:stretch/>
          </p:blipFill>
          <p:spPr>
            <a:xfrm>
              <a:off x="749993" y="1630652"/>
              <a:ext cx="1419225" cy="1428750"/>
            </a:xfrm>
            <a:prstGeom prst="rect">
              <a:avLst/>
            </a:prstGeom>
            <a:noFill/>
            <a:ln w="28575" cap="flat" cmpd="sng">
              <a:solidFill>
                <a:srgbClr val="5D8298"/>
              </a:solidFill>
              <a:prstDash val="solid"/>
              <a:round/>
              <a:headEnd type="none" w="sm" len="sm"/>
              <a:tailEnd type="none" w="sm" len="sm"/>
            </a:ln>
          </p:spPr>
        </p:pic>
        <p:sp>
          <p:nvSpPr>
            <p:cNvPr id="1399" name="Google Shape;1399;g28c17512033_0_902"/>
            <p:cNvSpPr txBox="1"/>
            <p:nvPr/>
          </p:nvSpPr>
          <p:spPr>
            <a:xfrm>
              <a:off x="759317" y="3158006"/>
              <a:ext cx="141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MONICA D. </a:t>
              </a:r>
              <a:endParaRPr sz="1400" b="0" i="0" u="none" strike="noStrike" cap="none">
                <a:solidFill>
                  <a:srgbClr val="000000"/>
                </a:solidFill>
                <a:latin typeface="Arial"/>
                <a:ea typeface="Arial"/>
                <a:cs typeface="Arial"/>
                <a:sym typeface="Arial"/>
              </a:endParaRPr>
            </a:p>
          </p:txBody>
        </p:sp>
      </p:grpSp>
      <p:sp>
        <p:nvSpPr>
          <p:cNvPr id="1400" name="Google Shape;1400;g28c17512033_0_902"/>
          <p:cNvSpPr txBox="1"/>
          <p:nvPr/>
        </p:nvSpPr>
        <p:spPr>
          <a:xfrm>
            <a:off x="5987699" y="3879057"/>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TREATMENT RELATED AEs </a:t>
            </a:r>
            <a:endParaRPr sz="1400" b="0" i="0" u="none" strike="noStrike" cap="none">
              <a:solidFill>
                <a:srgbClr val="000000"/>
              </a:solidFill>
              <a:latin typeface="Arial"/>
              <a:ea typeface="Arial"/>
              <a:cs typeface="Arial"/>
              <a:sym typeface="Arial"/>
            </a:endParaRPr>
          </a:p>
        </p:txBody>
      </p:sp>
      <p:sp>
        <p:nvSpPr>
          <p:cNvPr id="1401" name="Google Shape;1401;g28c17512033_0_902"/>
          <p:cNvSpPr/>
          <p:nvPr/>
        </p:nvSpPr>
        <p:spPr>
          <a:xfrm>
            <a:off x="6012450" y="467257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Nausea (G3)</a:t>
            </a:r>
            <a:endParaRPr sz="1400" b="0" i="0" u="none" strike="noStrike" cap="none">
              <a:solidFill>
                <a:srgbClr val="000000"/>
              </a:solidFill>
              <a:latin typeface="Arial"/>
              <a:ea typeface="Arial"/>
              <a:cs typeface="Arial"/>
              <a:sym typeface="Arial"/>
            </a:endParaRPr>
          </a:p>
        </p:txBody>
      </p:sp>
      <p:cxnSp>
        <p:nvCxnSpPr>
          <p:cNvPr id="1402" name="Google Shape;1402;g28c17512033_0_902"/>
          <p:cNvCxnSpPr>
            <a:stCxn id="1392" idx="2"/>
            <a:endCxn id="1391" idx="6"/>
          </p:cNvCxnSpPr>
          <p:nvPr/>
        </p:nvCxnSpPr>
        <p:spPr>
          <a:xfrm rot="10800000">
            <a:off x="2977500" y="5321925"/>
            <a:ext cx="454200" cy="0"/>
          </a:xfrm>
          <a:prstGeom prst="straightConnector1">
            <a:avLst/>
          </a:prstGeom>
          <a:noFill/>
          <a:ln w="28575" cap="flat" cmpd="sng">
            <a:solidFill>
              <a:schemeClr val="dk2"/>
            </a:solidFill>
            <a:prstDash val="dot"/>
            <a:round/>
            <a:headEnd type="none" w="sm" len="sm"/>
            <a:tailEnd type="none" w="sm" len="sm"/>
          </a:ln>
        </p:spPr>
      </p:cxnSp>
      <p:cxnSp>
        <p:nvCxnSpPr>
          <p:cNvPr id="1403" name="Google Shape;1403;g28c17512033_0_902"/>
          <p:cNvCxnSpPr>
            <a:stCxn id="1401" idx="2"/>
            <a:endCxn id="1392" idx="6"/>
          </p:cNvCxnSpPr>
          <p:nvPr/>
        </p:nvCxnSpPr>
        <p:spPr>
          <a:xfrm rot="10800000">
            <a:off x="5149050" y="5321925"/>
            <a:ext cx="863400" cy="0"/>
          </a:xfrm>
          <a:prstGeom prst="straightConnector1">
            <a:avLst/>
          </a:prstGeom>
          <a:noFill/>
          <a:ln w="9525" cap="flat" cmpd="sng">
            <a:solidFill>
              <a:schemeClr val="dk2"/>
            </a:solidFill>
            <a:prstDash val="solid"/>
            <a:round/>
            <a:headEnd type="none" w="sm" len="sm"/>
            <a:tailEnd type="none" w="sm" len="sm"/>
          </a:ln>
        </p:spPr>
      </p:cxnSp>
      <p:sp>
        <p:nvSpPr>
          <p:cNvPr id="1404" name="Google Shape;1404;g28c17512033_0_902"/>
          <p:cNvSpPr txBox="1"/>
          <p:nvPr/>
        </p:nvSpPr>
        <p:spPr>
          <a:xfrm>
            <a:off x="8568449" y="3923982"/>
            <a:ext cx="1766700" cy="523200"/>
          </a:xfrm>
          <a:prstGeom prst="rect">
            <a:avLst/>
          </a:prstGeom>
          <a:gradFill>
            <a:gsLst>
              <a:gs pos="0">
                <a:srgbClr val="F5E8E5"/>
              </a:gs>
              <a:gs pos="100000">
                <a:srgbClr val="FFF1EA"/>
              </a:gs>
            </a:gsLst>
            <a:lin ang="16200038"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PROGRESSION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a:t>
            </a:r>
            <a:endParaRPr/>
          </a:p>
        </p:txBody>
      </p:sp>
      <p:sp>
        <p:nvSpPr>
          <p:cNvPr id="1405" name="Google Shape;1405;g28c17512033_0_902"/>
          <p:cNvSpPr/>
          <p:nvPr/>
        </p:nvSpPr>
        <p:spPr>
          <a:xfrm>
            <a:off x="8593200" y="467257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406" name="Google Shape;1406;g28c17512033_0_902"/>
          <p:cNvCxnSpPr>
            <a:stCxn id="1405" idx="2"/>
          </p:cNvCxnSpPr>
          <p:nvPr/>
        </p:nvCxnSpPr>
        <p:spPr>
          <a:xfrm rot="10800000">
            <a:off x="7729500" y="5321925"/>
            <a:ext cx="863700" cy="0"/>
          </a:xfrm>
          <a:prstGeom prst="straightConnector1">
            <a:avLst/>
          </a:prstGeom>
          <a:noFill/>
          <a:ln w="9525" cap="flat" cmpd="sng">
            <a:solidFill>
              <a:schemeClr val="dk2"/>
            </a:solidFill>
            <a:prstDash val="solid"/>
            <a:round/>
            <a:headEnd type="none" w="sm" len="sm"/>
            <a:tailEnd type="none" w="sm" len="sm"/>
          </a:ln>
        </p:spPr>
      </p:cxnSp>
      <p:sp>
        <p:nvSpPr>
          <p:cNvPr id="1407" name="Google Shape;1407;g28c17512033_0_902"/>
          <p:cNvSpPr txBox="1">
            <a:spLocks noGrp="1"/>
          </p:cNvSpPr>
          <p:nvPr>
            <p:ph type="body" idx="2"/>
          </p:nvPr>
        </p:nvSpPr>
        <p:spPr>
          <a:xfrm>
            <a:off x="620183" y="6356351"/>
            <a:ext cx="11257392" cy="31273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sz="1000">
                <a:solidFill>
                  <a:schemeClr val="dk2"/>
                </a:solidFill>
              </a:rPr>
              <a:t>2L, second-line; AE, adverse event; BMI, body mass index; ER, estrogen receptor; FH, family history; G3, grade 3; HER2, human epidermal growth factor receptor 2; mBC, metastatic breast cancer; mets, metastases; y.o, years old</a:t>
            </a:r>
            <a:endParaRPr>
              <a:solidFill>
                <a:schemeClr val="dk2"/>
              </a:solidFill>
            </a:endParaRPr>
          </a:p>
        </p:txBody>
      </p:sp>
      <p:sp>
        <p:nvSpPr>
          <p:cNvPr id="1408" name="Google Shape;1408;g28c17512033_0_90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pic>
        <p:nvPicPr>
          <p:cNvPr id="1413" name="Google Shape;1413;g28c17512033_0_911" descr="A diagram of a company&#10;&#10;Description automatically generated"/>
          <p:cNvPicPr preferRelativeResize="0"/>
          <p:nvPr/>
        </p:nvPicPr>
        <p:blipFill rotWithShape="1">
          <a:blip r:embed="rId3">
            <a:alphaModFix/>
          </a:blip>
          <a:srcRect/>
          <a:stretch/>
        </p:blipFill>
        <p:spPr>
          <a:xfrm>
            <a:off x="227063" y="917492"/>
            <a:ext cx="10880649" cy="5155146"/>
          </a:xfrm>
          <a:prstGeom prst="rect">
            <a:avLst/>
          </a:prstGeom>
          <a:noFill/>
          <a:ln>
            <a:noFill/>
          </a:ln>
        </p:spPr>
      </p:pic>
      <p:sp>
        <p:nvSpPr>
          <p:cNvPr id="1414" name="Google Shape;1414;g28c17512033_0_911"/>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SzPct val="100358"/>
              <a:buNone/>
            </a:pPr>
            <a:r>
              <a:rPr lang="en-US" sz="3100">
                <a:solidFill>
                  <a:schemeClr val="dk2"/>
                </a:solidFill>
              </a:rPr>
              <a:t>DISEASE PROGRESSION: BEYOND ELACESTRANT</a:t>
            </a:r>
            <a:br>
              <a:rPr lang="en-US" sz="3100">
                <a:solidFill>
                  <a:schemeClr val="dk2"/>
                </a:solidFill>
              </a:rPr>
            </a:br>
            <a:r>
              <a:rPr lang="en-US" sz="2650">
                <a:solidFill>
                  <a:schemeClr val="accent1"/>
                </a:solidFill>
              </a:rPr>
              <a:t>ESMO 2023 RECOMMENDATIONS</a:t>
            </a:r>
            <a:endParaRPr/>
          </a:p>
        </p:txBody>
      </p:sp>
      <p:sp>
        <p:nvSpPr>
          <p:cNvPr id="1415" name="Google Shape;1415;g28c17512033_0_911"/>
          <p:cNvSpPr txBox="1"/>
          <p:nvPr/>
        </p:nvSpPr>
        <p:spPr>
          <a:xfrm>
            <a:off x="322674" y="6353448"/>
            <a:ext cx="11323200" cy="31564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300"/>
              </a:spcBef>
              <a:spcAft>
                <a:spcPts val="0"/>
              </a:spcAft>
              <a:buNone/>
            </a:pPr>
            <a:r>
              <a:rPr lang="en-US" sz="900" b="0" i="0" u="none" strike="noStrike" cap="none">
                <a:solidFill>
                  <a:schemeClr val="dk2"/>
                </a:solidFill>
                <a:latin typeface="Arial"/>
                <a:ea typeface="Arial"/>
                <a:cs typeface="Arial"/>
                <a:sym typeface="Arial"/>
              </a:rPr>
              <a:t>BRCA, breast cancer susceptibility gene; CDK4/6, cyclin-dependent kinase 4/6; ChT, chemotherapy; ctDNA, circulating tumour DNA; ESR1m, estrogen receptor 1 (gene) mutation; ESCAT I-A, ESMO Scale for Clinical Actionability of Molecular Targets; gBRCAm, germline BRCA mutations; HER2, human epidermal growth factor receptor 2; MCBS, magnitude of clinical benefit scale (ESMO); PALB2m, partner and localizer of BRCA2 (gene) mutation; PARP, poly(ADP-ribose) polymerase; PD, progression disease; PIK3CAm, phosphatidylinositol-4,5-bisphosphate 3-kinase catalytic subunit alpha (gene) mutation</a:t>
            </a:r>
            <a:endParaRPr sz="900" b="0" i="0" u="none" strike="noStrike" cap="none">
              <a:solidFill>
                <a:schemeClr val="dk2"/>
              </a:solidFill>
              <a:latin typeface="Arial"/>
              <a:ea typeface="Arial"/>
              <a:cs typeface="Arial"/>
              <a:sym typeface="Arial"/>
            </a:endParaRPr>
          </a:p>
          <a:p>
            <a:pPr marL="0" marR="0" lvl="0" indent="0" algn="l" rtl="0">
              <a:lnSpc>
                <a:spcPct val="100000"/>
              </a:lnSpc>
              <a:spcBef>
                <a:spcPts val="300"/>
              </a:spcBef>
              <a:spcAft>
                <a:spcPts val="0"/>
              </a:spcAft>
              <a:buClr>
                <a:schemeClr val="accent2"/>
              </a:buClr>
              <a:buSzPts val="1200"/>
              <a:buFont typeface="Arial"/>
              <a:buNone/>
            </a:pPr>
            <a:r>
              <a:rPr lang="en-US" sz="900" b="0" i="0" u="none" strike="noStrike" cap="none">
                <a:solidFill>
                  <a:schemeClr val="dk2"/>
                </a:solidFill>
                <a:latin typeface="Arial"/>
                <a:ea typeface="Arial"/>
                <a:cs typeface="Arial"/>
                <a:sym typeface="Arial"/>
              </a:rPr>
              <a:t>Gennari A, et al. Ann Oncol. 2021 Dec;32(12):1475-1495; Curigliano G, et al. ESMO Metastatic Breast Cancer Living Guidelines, v1.1 May 2023 (ER-positive HER2-negative Breast Cancer). Available at: </a:t>
            </a:r>
            <a:r>
              <a:rPr lang="en-US" sz="9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https://www.esmo.org/living-guidelines/esmo-metastatic-breast-cancer-living-guideline/er-positive-her2-negative-breast-cancer</a:t>
            </a:r>
            <a:r>
              <a:rPr lang="en-US" sz="900" b="0" i="0" u="none" strike="noStrike" cap="none">
                <a:solidFill>
                  <a:schemeClr val="dk2"/>
                </a:solidFill>
                <a:latin typeface="Arial"/>
                <a:ea typeface="Arial"/>
                <a:cs typeface="Arial"/>
                <a:sym typeface="Arial"/>
              </a:rPr>
              <a:t> (accessed November 2023)</a:t>
            </a:r>
            <a:endParaRPr sz="900" b="0" i="0" u="none" strike="noStrike" cap="none">
              <a:solidFill>
                <a:schemeClr val="dk2"/>
              </a:solidFill>
              <a:latin typeface="Arial"/>
              <a:ea typeface="Arial"/>
              <a:cs typeface="Arial"/>
              <a:sym typeface="Arial"/>
            </a:endParaRPr>
          </a:p>
        </p:txBody>
      </p:sp>
      <p:sp>
        <p:nvSpPr>
          <p:cNvPr id="1416" name="Google Shape;1416;g28c17512033_0_911"/>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pic>
        <p:nvPicPr>
          <p:cNvPr id="1421" name="Google Shape;1421;p15" descr="A graph of a patient's health&#10;&#10;Description automatically generated with medium confidence"/>
          <p:cNvPicPr preferRelativeResize="0"/>
          <p:nvPr/>
        </p:nvPicPr>
        <p:blipFill rotWithShape="1">
          <a:blip r:embed="rId3">
            <a:alphaModFix/>
          </a:blip>
          <a:srcRect/>
          <a:stretch/>
        </p:blipFill>
        <p:spPr>
          <a:xfrm>
            <a:off x="426100" y="1711450"/>
            <a:ext cx="11339800" cy="4549652"/>
          </a:xfrm>
          <a:prstGeom prst="rect">
            <a:avLst/>
          </a:prstGeom>
          <a:noFill/>
          <a:ln>
            <a:noFill/>
          </a:ln>
        </p:spPr>
      </p:pic>
      <p:sp>
        <p:nvSpPr>
          <p:cNvPr id="1422" name="Google Shape;1422;p15"/>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OPTIMAL TREATMENT SEQUENCE IN ER+/HER2- mBC IN 2023</a:t>
            </a:r>
            <a:endParaRPr/>
          </a:p>
          <a:p>
            <a:pPr marL="0" lvl="0" indent="0" algn="l" rtl="0">
              <a:lnSpc>
                <a:spcPct val="100000"/>
              </a:lnSpc>
              <a:spcBef>
                <a:spcPts val="0"/>
              </a:spcBef>
              <a:spcAft>
                <a:spcPts val="0"/>
              </a:spcAft>
              <a:buClr>
                <a:srgbClr val="5D8298"/>
              </a:buClr>
              <a:buSzPts val="2800"/>
              <a:buFont typeface="Arial"/>
              <a:buNone/>
            </a:pPr>
            <a:r>
              <a:rPr lang="en-US">
                <a:solidFill>
                  <a:schemeClr val="accent1"/>
                </a:solidFill>
              </a:rPr>
              <a:t>ADCs IN 2L &amp; 3L SETTING</a:t>
            </a:r>
            <a:endParaRPr/>
          </a:p>
        </p:txBody>
      </p:sp>
      <p:sp>
        <p:nvSpPr>
          <p:cNvPr id="1423" name="Google Shape;1423;p15"/>
          <p:cNvSpPr txBox="1">
            <a:spLocks noGrp="1"/>
          </p:cNvSpPr>
          <p:nvPr>
            <p:ph type="body" idx="2"/>
          </p:nvPr>
        </p:nvSpPr>
        <p:spPr>
          <a:xfrm>
            <a:off x="619208" y="6261101"/>
            <a:ext cx="11190990" cy="40798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200"/>
              <a:buNone/>
            </a:pPr>
            <a:r>
              <a:rPr lang="en-US" sz="1100">
                <a:solidFill>
                  <a:schemeClr val="dk2"/>
                </a:solidFill>
              </a:rPr>
              <a:t>2L, second-line; 3L, third-line; ADC, antibody-drug conjugate; CI, confidence interval; ER, estrogen receptor; HER2, human epidermal growth factor receptor 2; mBC, metastatic breast cancer; SoC, standard of care</a:t>
            </a:r>
            <a:endParaRPr sz="1100">
              <a:solidFill>
                <a:schemeClr val="dk2"/>
              </a:solidFill>
              <a:highlight>
                <a:srgbClr val="00FF00"/>
              </a:highlight>
            </a:endParaRPr>
          </a:p>
          <a:p>
            <a:pPr marL="0" lvl="0" indent="0" algn="l" rtl="0">
              <a:lnSpc>
                <a:spcPct val="100000"/>
              </a:lnSpc>
              <a:spcBef>
                <a:spcPts val="300"/>
              </a:spcBef>
              <a:spcAft>
                <a:spcPts val="0"/>
              </a:spcAft>
              <a:buSzPts val="1200"/>
              <a:buNone/>
            </a:pPr>
            <a:r>
              <a:rPr lang="en-US" sz="1100">
                <a:solidFill>
                  <a:schemeClr val="dk2"/>
                </a:solidFill>
              </a:rPr>
              <a:t>1. Modi S, et al. N Eng J Med. 2022;387:9-20; 2. Rugo HS, et al. Lancet. 2023;402:1423-1433</a:t>
            </a:r>
            <a:endParaRPr/>
          </a:p>
        </p:txBody>
      </p:sp>
      <p:sp>
        <p:nvSpPr>
          <p:cNvPr id="1424" name="Google Shape;1424;p15"/>
          <p:cNvSpPr txBox="1"/>
          <p:nvPr/>
        </p:nvSpPr>
        <p:spPr>
          <a:xfrm>
            <a:off x="5944067" y="1301084"/>
            <a:ext cx="38652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latin typeface="Arial"/>
                <a:ea typeface="Arial"/>
                <a:cs typeface="Arial"/>
                <a:sym typeface="Arial"/>
              </a:rPr>
              <a:t>TROP</a:t>
            </a:r>
            <a:r>
              <a:rPr lang="en-US" b="1">
                <a:solidFill>
                  <a:schemeClr val="dk2"/>
                </a:solidFill>
              </a:rPr>
              <a:t>i</a:t>
            </a:r>
            <a:r>
              <a:rPr lang="en-US" sz="1400" b="1" i="0" u="none" strike="noStrike" cap="none">
                <a:solidFill>
                  <a:schemeClr val="dk2"/>
                </a:solidFill>
                <a:latin typeface="Arial"/>
                <a:ea typeface="Arial"/>
                <a:cs typeface="Arial"/>
                <a:sym typeface="Arial"/>
              </a:rPr>
              <a:t>CS</a:t>
            </a:r>
            <a:r>
              <a:rPr lang="en-US" b="1">
                <a:solidFill>
                  <a:schemeClr val="dk2"/>
                </a:solidFill>
              </a:rPr>
              <a:t>-</a:t>
            </a:r>
            <a:r>
              <a:rPr lang="en-US" sz="1400" b="1" i="0" u="none" strike="noStrike" cap="none">
                <a:solidFill>
                  <a:schemeClr val="dk2"/>
                </a:solidFill>
                <a:latin typeface="Arial"/>
                <a:ea typeface="Arial"/>
                <a:cs typeface="Arial"/>
                <a:sym typeface="Arial"/>
              </a:rPr>
              <a:t>02: Sacituzumab govitecan vs SoC 3L +, all comers</a:t>
            </a:r>
            <a:r>
              <a:rPr lang="en-US" sz="1400" b="1" i="0" u="none" strike="noStrike" cap="none" baseline="30000">
                <a:solidFill>
                  <a:srgbClr val="0000FF"/>
                </a:solidFill>
                <a:latin typeface="Arial"/>
                <a:ea typeface="Arial"/>
                <a:cs typeface="Arial"/>
                <a:sym typeface="Arial"/>
              </a:rPr>
              <a:t>2</a:t>
            </a:r>
            <a:endParaRPr sz="1400" b="1" i="0" u="none" strike="noStrike" cap="none" baseline="30000">
              <a:solidFill>
                <a:srgbClr val="0000FF"/>
              </a:solidFill>
              <a:latin typeface="Arial"/>
              <a:ea typeface="Arial"/>
              <a:cs typeface="Arial"/>
              <a:sym typeface="Arial"/>
            </a:endParaRPr>
          </a:p>
        </p:txBody>
      </p:sp>
      <p:sp>
        <p:nvSpPr>
          <p:cNvPr id="1425" name="Google Shape;1425;p15"/>
          <p:cNvSpPr txBox="1"/>
          <p:nvPr/>
        </p:nvSpPr>
        <p:spPr>
          <a:xfrm>
            <a:off x="536886" y="1301121"/>
            <a:ext cx="4260300" cy="615523"/>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400" b="1" i="0" u="none" strike="noStrike" cap="none">
                <a:solidFill>
                  <a:schemeClr val="dk2"/>
                </a:solidFill>
                <a:highlight>
                  <a:schemeClr val="lt1"/>
                </a:highlight>
                <a:latin typeface="Arial"/>
                <a:ea typeface="Arial"/>
                <a:cs typeface="Arial"/>
                <a:sym typeface="Arial"/>
              </a:rPr>
              <a:t>DESTINY-Breast04: Trastuzumab deruxtecan vs </a:t>
            </a:r>
            <a:br>
              <a:rPr lang="en-US" sz="1400" b="1" i="0" u="none" strike="noStrike" cap="none">
                <a:solidFill>
                  <a:schemeClr val="dk2"/>
                </a:solidFill>
                <a:highlight>
                  <a:schemeClr val="lt1"/>
                </a:highlight>
                <a:latin typeface="Arial"/>
                <a:ea typeface="Arial"/>
                <a:cs typeface="Arial"/>
                <a:sym typeface="Arial"/>
              </a:rPr>
            </a:br>
            <a:r>
              <a:rPr lang="en-US" sz="1400" b="1" i="0" u="none" strike="noStrike" cap="none">
                <a:solidFill>
                  <a:schemeClr val="dk2"/>
                </a:solidFill>
                <a:highlight>
                  <a:schemeClr val="lt1"/>
                </a:highlight>
                <a:latin typeface="Arial"/>
                <a:ea typeface="Arial"/>
                <a:cs typeface="Arial"/>
                <a:sym typeface="Arial"/>
              </a:rPr>
              <a:t>SoC 2L +, HER2-low only</a:t>
            </a:r>
            <a:r>
              <a:rPr lang="en-US" sz="1400" b="1" i="0" u="none" strike="noStrike" cap="none" baseline="30000">
                <a:solidFill>
                  <a:srgbClr val="0000FF"/>
                </a:solidFill>
                <a:highlight>
                  <a:schemeClr val="lt1"/>
                </a:highlight>
                <a:latin typeface="Arial"/>
                <a:ea typeface="Arial"/>
                <a:cs typeface="Arial"/>
                <a:sym typeface="Arial"/>
              </a:rPr>
              <a:t>1</a:t>
            </a:r>
            <a:endParaRPr>
              <a:highlight>
                <a:schemeClr val="lt1"/>
              </a:highlight>
            </a:endParaRPr>
          </a:p>
        </p:txBody>
      </p:sp>
      <p:sp>
        <p:nvSpPr>
          <p:cNvPr id="1426" name="Google Shape;1426;p15"/>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28</a:t>
            </a:fld>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g28c17512033_0_798"/>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lt1"/>
              </a:buClr>
              <a:buSzPts val="4000"/>
              <a:buFont typeface="Arial"/>
              <a:buNone/>
            </a:pPr>
            <a:r>
              <a:rPr lang="en-US"/>
              <a:t>ORAL SERDS FUTURE PERSPECTIVES </a:t>
            </a:r>
            <a:endParaRPr/>
          </a:p>
          <a:p>
            <a:pPr marL="0" lvl="0" indent="0" algn="ctr" rtl="0">
              <a:lnSpc>
                <a:spcPct val="100000"/>
              </a:lnSpc>
              <a:spcBef>
                <a:spcPts val="0"/>
              </a:spcBef>
              <a:spcAft>
                <a:spcPts val="0"/>
              </a:spcAft>
              <a:buClr>
                <a:schemeClr val="lt1"/>
              </a:buClr>
              <a:buSzPts val="4000"/>
              <a:buFont typeface="Arial"/>
              <a:buNone/>
            </a:pPr>
            <a:r>
              <a:rPr lang="en-US"/>
              <a:t>&amp; CONCLUSION</a:t>
            </a:r>
            <a:endParaRPr/>
          </a:p>
        </p:txBody>
      </p:sp>
      <p:sp>
        <p:nvSpPr>
          <p:cNvPr id="1434" name="Google Shape;1434;g28c17512033_0_79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29</a:t>
            </a:fld>
            <a:endParaRPr/>
          </a:p>
        </p:txBody>
      </p:sp>
      <p:sp>
        <p:nvSpPr>
          <p:cNvPr id="1435" name="Google Shape;1435;g28c17512033_0_798"/>
          <p:cNvSpPr txBox="1"/>
          <p:nvPr/>
        </p:nvSpPr>
        <p:spPr>
          <a:xfrm>
            <a:off x="619200" y="6399570"/>
            <a:ext cx="10423200" cy="276959"/>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SERD, selective estrogen receptor degrader</a:t>
            </a:r>
            <a:endParaRPr sz="1200" b="0" i="0" u="none" strike="noStrike" cap="none">
              <a:solidFill>
                <a:schemeClr val="lt1"/>
              </a:solidFill>
              <a:highlight>
                <a:srgbClr val="FF00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g28c17512033_0_230"/>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3600"/>
              <a:buFont typeface="Arial"/>
              <a:buNone/>
            </a:pPr>
            <a:r>
              <a:rPr lang="en-US" sz="3600">
                <a:latin typeface="Arial"/>
                <a:ea typeface="Arial"/>
                <a:cs typeface="Arial"/>
                <a:sym typeface="Arial"/>
              </a:rPr>
              <a:t>BREAST CANCER CONNECT</a:t>
            </a:r>
            <a:br>
              <a:rPr lang="en-US" sz="3600"/>
            </a:br>
            <a:r>
              <a:rPr lang="en-US" sz="3600">
                <a:latin typeface="Arial"/>
                <a:ea typeface="Arial"/>
                <a:cs typeface="Arial"/>
                <a:sym typeface="Arial"/>
              </a:rPr>
              <a:t>ANIMATED VIDEO</a:t>
            </a:r>
            <a:endParaRPr/>
          </a:p>
          <a:p>
            <a:pPr marL="0" lvl="0" indent="0" algn="ctr" rtl="0">
              <a:lnSpc>
                <a:spcPct val="100000"/>
              </a:lnSpc>
              <a:spcBef>
                <a:spcPts val="0"/>
              </a:spcBef>
              <a:spcAft>
                <a:spcPts val="0"/>
              </a:spcAft>
              <a:buClr>
                <a:schemeClr val="lt1"/>
              </a:buClr>
              <a:buSzPts val="3600"/>
              <a:buFont typeface="Arial"/>
              <a:buNone/>
            </a:pPr>
            <a:endParaRPr/>
          </a:p>
          <a:p>
            <a:pPr marL="0" lvl="0" indent="0" algn="ctr" rtl="0">
              <a:lnSpc>
                <a:spcPct val="100000"/>
              </a:lnSpc>
              <a:spcBef>
                <a:spcPts val="0"/>
              </a:spcBef>
              <a:spcAft>
                <a:spcPts val="0"/>
              </a:spcAft>
              <a:buClr>
                <a:schemeClr val="lt1"/>
              </a:buClr>
              <a:buSzPts val="3600"/>
              <a:buFont typeface="Arial"/>
              <a:buNone/>
            </a:pPr>
            <a:r>
              <a:rPr lang="en-US"/>
              <a:t>ER+ METASTATIC BREAST CANCER: THE </a:t>
            </a:r>
            <a:r>
              <a:rPr lang="en-US" cap="none"/>
              <a:t>PATIENT JOURNEY ON ELACESTRANT TREATMENT</a:t>
            </a:r>
            <a:br>
              <a:rPr lang="en-US"/>
            </a:br>
            <a:br>
              <a:rPr lang="en-US" sz="2400"/>
            </a:br>
            <a:r>
              <a:rPr lang="en-US" sz="3200"/>
              <a:t>Prof. Maria Vittoria Dieci</a:t>
            </a:r>
            <a:br>
              <a:rPr lang="en-US" sz="2200"/>
            </a:br>
            <a:br>
              <a:rPr lang="en-US" sz="3200"/>
            </a:br>
            <a:r>
              <a:rPr lang="en-US" sz="2400"/>
              <a:t>November</a:t>
            </a:r>
            <a:r>
              <a:rPr lang="en-US" sz="2400" cap="none">
                <a:latin typeface="Arial"/>
                <a:ea typeface="Arial"/>
                <a:cs typeface="Arial"/>
                <a:sym typeface="Arial"/>
              </a:rPr>
              <a:t> 2023</a:t>
            </a:r>
            <a:endParaRPr sz="2400"/>
          </a:p>
        </p:txBody>
      </p:sp>
      <p:sp>
        <p:nvSpPr>
          <p:cNvPr id="721" name="Google Shape;721;g28c17512033_0_230"/>
          <p:cNvSpPr txBox="1">
            <a:spLocks noGrp="1"/>
          </p:cNvSpPr>
          <p:nvPr>
            <p:ph type="sldNum" idx="12"/>
          </p:nvPr>
        </p:nvSpPr>
        <p:spPr>
          <a:xfrm>
            <a:off x="10512491" y="6356351"/>
            <a:ext cx="1069800" cy="3651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100"/>
              <a:buFont typeface="Arial"/>
              <a:buNone/>
            </a:pPr>
            <a:fld id="{00000000-1234-1234-1234-123412341234}" type="slidenum">
              <a:rPr lang="en-US" sz="1100" b="0" i="0" u="none" strike="noStrike" cap="none">
                <a:solidFill>
                  <a:schemeClr val="lt1"/>
                </a:solidFill>
                <a:latin typeface="Arial"/>
                <a:ea typeface="Arial"/>
                <a:cs typeface="Arial"/>
                <a:sym typeface="Arial"/>
              </a:rPr>
              <a:t>3</a:t>
            </a:fld>
            <a:endParaRPr sz="1100" b="0" i="0" u="none" strike="noStrike" cap="none">
              <a:solidFill>
                <a:schemeClr val="lt1"/>
              </a:solidFill>
              <a:latin typeface="Arial"/>
              <a:ea typeface="Arial"/>
              <a:cs typeface="Arial"/>
              <a:sym typeface="Arial"/>
            </a:endParaRPr>
          </a:p>
        </p:txBody>
      </p:sp>
      <p:sp>
        <p:nvSpPr>
          <p:cNvPr id="722" name="Google Shape;722;g28c17512033_0_230"/>
          <p:cNvSpPr txBox="1"/>
          <p:nvPr/>
        </p:nvSpPr>
        <p:spPr>
          <a:xfrm>
            <a:off x="619200" y="6399570"/>
            <a:ext cx="10423200" cy="276959"/>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ER+, estrogen receptor positive</a:t>
            </a:r>
            <a:endParaRPr sz="1200" b="0" i="0" u="none" strike="noStrike" cap="none">
              <a:solidFill>
                <a:schemeClr val="lt1"/>
              </a:solidFill>
              <a:highlight>
                <a:srgbClr val="FF00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g28c17512033_0_1482"/>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latin typeface="Arial"/>
                <a:ea typeface="Arial"/>
                <a:cs typeface="Arial"/>
                <a:sym typeface="Arial"/>
              </a:rPr>
              <a:t>ONGOING ORAL SERDS PHASE 3 TRIALS </a:t>
            </a:r>
            <a:r>
              <a:rPr lang="en-US"/>
              <a:t>IN ER+/HER2- mBC </a:t>
            </a:r>
            <a:endParaRPr/>
          </a:p>
        </p:txBody>
      </p:sp>
      <p:sp>
        <p:nvSpPr>
          <p:cNvPr id="1441" name="Google Shape;1441;g28c17512033_0_1482"/>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30</a:t>
            </a:fld>
            <a:endParaRPr/>
          </a:p>
        </p:txBody>
      </p:sp>
      <p:sp>
        <p:nvSpPr>
          <p:cNvPr id="1442" name="Google Shape;1442;g28c17512033_0_1482"/>
          <p:cNvSpPr txBox="1">
            <a:spLocks noGrp="1"/>
          </p:cNvSpPr>
          <p:nvPr>
            <p:ph type="body" idx="2"/>
          </p:nvPr>
        </p:nvSpPr>
        <p:spPr>
          <a:xfrm>
            <a:off x="547186" y="6010964"/>
            <a:ext cx="10858138" cy="782496"/>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000"/>
              <a:buNone/>
            </a:pPr>
            <a:r>
              <a:rPr lang="en-US" sz="900" dirty="0">
                <a:solidFill>
                  <a:schemeClr val="dk2"/>
                </a:solidFill>
              </a:rPr>
              <a:t>1L, first-line; AI, aromatase inhibitor; C, comparator; CDK4/6i, cyclin-dependent kinase 4/6 inhibitor; E, experimental; ER, estrogen receptor; ESR1, estrogen receptor 1 (gene); HER2, human epidermal growth factor receptor 2; </a:t>
            </a:r>
            <a:r>
              <a:rPr lang="en-US" sz="900" dirty="0" err="1">
                <a:solidFill>
                  <a:schemeClr val="dk2"/>
                </a:solidFill>
              </a:rPr>
              <a:t>mBC</a:t>
            </a:r>
            <a:r>
              <a:rPr lang="en-US" sz="900" dirty="0">
                <a:solidFill>
                  <a:schemeClr val="dk2"/>
                </a:solidFill>
              </a:rPr>
              <a:t>, metastatic breast cancer; </a:t>
            </a:r>
            <a:r>
              <a:rPr lang="en-US" sz="900" dirty="0" err="1">
                <a:solidFill>
                  <a:schemeClr val="dk2"/>
                </a:solidFill>
              </a:rPr>
              <a:t>mPFS</a:t>
            </a:r>
            <a:r>
              <a:rPr lang="en-US" sz="900" dirty="0">
                <a:solidFill>
                  <a:schemeClr val="dk2"/>
                </a:solidFill>
              </a:rPr>
              <a:t>, median progression-free survival; TAM, tamoxifen</a:t>
            </a:r>
            <a:endParaRPr sz="900" dirty="0">
              <a:solidFill>
                <a:schemeClr val="dk2"/>
              </a:solidFill>
              <a:latin typeface="Arial"/>
              <a:ea typeface="Arial"/>
              <a:cs typeface="Arial"/>
              <a:sym typeface="Arial"/>
            </a:endParaRPr>
          </a:p>
          <a:p>
            <a:pPr marL="228600" lvl="0" indent="-228600" algn="l" rtl="0">
              <a:lnSpc>
                <a:spcPct val="100000"/>
              </a:lnSpc>
              <a:spcBef>
                <a:spcPts val="200"/>
              </a:spcBef>
              <a:spcAft>
                <a:spcPts val="0"/>
              </a:spcAft>
              <a:buSzPts val="1000"/>
              <a:buFont typeface="Arial"/>
              <a:buAutoNum type="arabicPeriod"/>
            </a:pPr>
            <a:r>
              <a:rPr lang="en-US" sz="900" u="sng" dirty="0">
                <a:solidFill>
                  <a:schemeClr val="accent1"/>
                </a:solidFill>
                <a:hlinkClick r:id="rId3">
                  <a:extLst>
                    <a:ext uri="{A12FA001-AC4F-418D-AE19-62706E023703}">
                      <ahyp:hlinkClr xmlns:ahyp="http://schemas.microsoft.com/office/drawing/2018/hyperlinkcolor" val="tx"/>
                    </a:ext>
                  </a:extLst>
                </a:hlinkClick>
              </a:rPr>
              <a:t>https://www.clinicaltrials.gov/study/NCT04964934</a:t>
            </a:r>
            <a:r>
              <a:rPr lang="en-US" sz="900" u="sng" dirty="0">
                <a:solidFill>
                  <a:schemeClr val="accent1"/>
                </a:solidFill>
              </a:rPr>
              <a:t> </a:t>
            </a:r>
            <a:r>
              <a:rPr lang="en-US" sz="900" u="sng" dirty="0">
                <a:solidFill>
                  <a:schemeClr val="dk2"/>
                </a:solidFill>
              </a:rPr>
              <a:t>(</a:t>
            </a:r>
            <a:r>
              <a:rPr lang="en-US" sz="900" dirty="0">
                <a:solidFill>
                  <a:schemeClr val="dk2"/>
                </a:solidFill>
              </a:rPr>
              <a:t>accessed November 2023)</a:t>
            </a:r>
            <a:endParaRPr dirty="0"/>
          </a:p>
          <a:p>
            <a:pPr marL="228600" lvl="0" indent="-228600" algn="l" rtl="0">
              <a:lnSpc>
                <a:spcPct val="100000"/>
              </a:lnSpc>
              <a:spcBef>
                <a:spcPts val="200"/>
              </a:spcBef>
              <a:spcAft>
                <a:spcPts val="0"/>
              </a:spcAft>
              <a:buSzPts val="1000"/>
              <a:buFont typeface="Arial"/>
              <a:buAutoNum type="arabicPeriod"/>
            </a:pPr>
            <a:r>
              <a:rPr lang="en-US" sz="900" u="sng" dirty="0">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https://www.clinicaltrials.gov/study/NCT04711252</a:t>
            </a:r>
            <a:r>
              <a:rPr lang="en-US" sz="900" u="sng" dirty="0">
                <a:solidFill>
                  <a:schemeClr val="accent1"/>
                </a:solidFill>
                <a:latin typeface="Arial"/>
                <a:ea typeface="Arial"/>
                <a:cs typeface="Arial"/>
                <a:sym typeface="Arial"/>
              </a:rPr>
              <a:t> </a:t>
            </a:r>
            <a:r>
              <a:rPr lang="en-US" sz="900" dirty="0">
                <a:solidFill>
                  <a:schemeClr val="dk2"/>
                </a:solidFill>
                <a:latin typeface="Arial"/>
                <a:ea typeface="Arial"/>
                <a:cs typeface="Arial"/>
                <a:sym typeface="Arial"/>
              </a:rPr>
              <a:t>(</a:t>
            </a:r>
            <a:r>
              <a:rPr lang="en-US" sz="900" dirty="0">
                <a:solidFill>
                  <a:schemeClr val="dk2"/>
                </a:solidFill>
              </a:rPr>
              <a:t>accessed November 2023)</a:t>
            </a:r>
            <a:endParaRPr dirty="0"/>
          </a:p>
          <a:p>
            <a:pPr marL="228600" lvl="0" indent="-228600" algn="l" rtl="0">
              <a:lnSpc>
                <a:spcPct val="100000"/>
              </a:lnSpc>
              <a:spcBef>
                <a:spcPts val="200"/>
              </a:spcBef>
              <a:spcAft>
                <a:spcPts val="0"/>
              </a:spcAft>
              <a:buSzPts val="1000"/>
              <a:buFont typeface="Arial"/>
              <a:buAutoNum type="arabicPeriod"/>
            </a:pPr>
            <a:r>
              <a:rPr lang="en-US" sz="900" u="sng" dirty="0">
                <a:solidFill>
                  <a:schemeClr val="accent1"/>
                </a:solidFill>
                <a:hlinkClick r:id="rId5">
                  <a:extLst>
                    <a:ext uri="{A12FA001-AC4F-418D-AE19-62706E023703}">
                      <ahyp:hlinkClr xmlns:ahyp="http://schemas.microsoft.com/office/drawing/2018/hyperlinkcolor" val="tx"/>
                    </a:ext>
                  </a:extLst>
                </a:hlinkClick>
              </a:rPr>
              <a:t>https://clinicaltrials.gov/study/NCT04975308</a:t>
            </a:r>
            <a:r>
              <a:rPr lang="en-US" sz="900" u="sng" dirty="0">
                <a:solidFill>
                  <a:schemeClr val="accent1"/>
                </a:solidFill>
              </a:rPr>
              <a:t> </a:t>
            </a:r>
            <a:r>
              <a:rPr lang="en-US" sz="900" dirty="0">
                <a:solidFill>
                  <a:schemeClr val="dk2"/>
                </a:solidFill>
              </a:rPr>
              <a:t>(accessed November 2023)</a:t>
            </a:r>
            <a:endParaRPr dirty="0"/>
          </a:p>
          <a:p>
            <a:pPr marL="228600" lvl="0" indent="-228600" algn="l" rtl="0">
              <a:lnSpc>
                <a:spcPct val="100000"/>
              </a:lnSpc>
              <a:spcBef>
                <a:spcPts val="200"/>
              </a:spcBef>
              <a:spcAft>
                <a:spcPts val="0"/>
              </a:spcAft>
              <a:buSzPts val="1000"/>
              <a:buFont typeface="Arial"/>
              <a:buAutoNum type="arabicPeriod"/>
            </a:pPr>
            <a:r>
              <a:rPr lang="en-US" sz="900" u="sng" dirty="0">
                <a:solidFill>
                  <a:schemeClr val="hlink"/>
                </a:solidFill>
                <a:hlinkClick r:id="rId6"/>
              </a:rPr>
              <a:t>https://clinicaltrials.gov/study/NCT05306340</a:t>
            </a:r>
            <a:r>
              <a:rPr lang="en-US" sz="900" u="sng" dirty="0">
                <a:solidFill>
                  <a:schemeClr val="hlink"/>
                </a:solidFill>
              </a:rPr>
              <a:t> </a:t>
            </a:r>
            <a:r>
              <a:rPr lang="en-US" sz="900" dirty="0">
                <a:solidFill>
                  <a:schemeClr val="dk2"/>
                </a:solidFill>
              </a:rPr>
              <a:t>(accessed November 2023)</a:t>
            </a:r>
            <a:endParaRPr dirty="0"/>
          </a:p>
          <a:p>
            <a:pPr marL="228600" lvl="0" indent="-228600" algn="l" rtl="0">
              <a:lnSpc>
                <a:spcPct val="100000"/>
              </a:lnSpc>
              <a:spcBef>
                <a:spcPts val="200"/>
              </a:spcBef>
              <a:spcAft>
                <a:spcPts val="200"/>
              </a:spcAft>
              <a:buSzPts val="1000"/>
              <a:buFont typeface="Arial"/>
              <a:buAutoNum type="arabicPeriod"/>
            </a:pPr>
            <a:r>
              <a:rPr lang="en-US" sz="900" u="sng" dirty="0">
                <a:solidFill>
                  <a:schemeClr val="hlink"/>
                </a:solidFill>
                <a:hlinkClick r:id="rId7"/>
              </a:rPr>
              <a:t>https://clinicaltrials.gov/study/NCT04546009</a:t>
            </a:r>
            <a:r>
              <a:rPr lang="en-US" sz="900" u="sng" dirty="0">
                <a:solidFill>
                  <a:schemeClr val="hlink"/>
                </a:solidFill>
              </a:rPr>
              <a:t> </a:t>
            </a:r>
            <a:r>
              <a:rPr lang="en-US" sz="900" dirty="0">
                <a:solidFill>
                  <a:schemeClr val="dk2"/>
                </a:solidFill>
              </a:rPr>
              <a:t>(accessed November 2023)</a:t>
            </a:r>
            <a:endParaRPr dirty="0"/>
          </a:p>
        </p:txBody>
      </p:sp>
      <p:pic>
        <p:nvPicPr>
          <p:cNvPr id="1443" name="Google Shape;1443;g28c17512033_0_1482" descr="A table with text and numbers&#10;&#10;Description automatically generated"/>
          <p:cNvPicPr preferRelativeResize="0"/>
          <p:nvPr/>
        </p:nvPicPr>
        <p:blipFill rotWithShape="1">
          <a:blip r:embed="rId8">
            <a:alphaModFix/>
          </a:blip>
          <a:srcRect b="5053"/>
          <a:stretch/>
        </p:blipFill>
        <p:spPr>
          <a:xfrm>
            <a:off x="105477" y="691200"/>
            <a:ext cx="11467321" cy="4882906"/>
          </a:xfrm>
          <a:prstGeom prst="rect">
            <a:avLst/>
          </a:prstGeom>
          <a:noFill/>
          <a:ln>
            <a:noFill/>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sp>
        <p:nvSpPr>
          <p:cNvPr id="1448" name="Google Shape;1448;p16"/>
          <p:cNvSpPr txBox="1">
            <a:spLocks noGrp="1"/>
          </p:cNvSpPr>
          <p:nvPr>
            <p:ph type="title"/>
          </p:nvPr>
        </p:nvSpPr>
        <p:spPr>
          <a:xfrm>
            <a:off x="619202"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ONGOING PHASE 3 TRIALS IN ER+/HER2- eBC </a:t>
            </a:r>
            <a:endParaRPr/>
          </a:p>
        </p:txBody>
      </p:sp>
      <p:sp>
        <p:nvSpPr>
          <p:cNvPr id="1449" name="Google Shape;1449;p16"/>
          <p:cNvSpPr txBox="1">
            <a:spLocks noGrp="1"/>
          </p:cNvSpPr>
          <p:nvPr>
            <p:ph type="body" idx="2"/>
          </p:nvPr>
        </p:nvSpPr>
        <p:spPr>
          <a:xfrm>
            <a:off x="556109" y="6028277"/>
            <a:ext cx="10654584" cy="365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sz="900">
                <a:solidFill>
                  <a:schemeClr val="dk2"/>
                </a:solidFill>
              </a:rPr>
              <a:t>C, comparator; ctDNA, circulating tumour DNA; DMFS, distant metastasis-free survival; E, experimental; eBC, early breast cancer; ER, estrogen receptor; ET, endocrine therapy; HER2, human epidermal growth factor receptor 2; iBCFS, invasive breast cancer-free survival; iDFS, invasive disease-free survival; pts, patients; ypT1c, residual tumour at surgery of ≥1 cm; ypN+, pathological lymph node involvement</a:t>
            </a:r>
            <a:endParaRPr/>
          </a:p>
          <a:p>
            <a:pPr marL="228600" lvl="0" indent="-228600" algn="l" rtl="0">
              <a:lnSpc>
                <a:spcPct val="100000"/>
              </a:lnSpc>
              <a:spcBef>
                <a:spcPts val="300"/>
              </a:spcBef>
              <a:spcAft>
                <a:spcPts val="0"/>
              </a:spcAft>
              <a:buSzPts val="900"/>
              <a:buFont typeface="Arial"/>
              <a:buAutoNum type="arabicPeriod"/>
            </a:pPr>
            <a:r>
              <a:rPr lang="en-US" sz="900" u="sng">
                <a:solidFill>
                  <a:schemeClr val="hlink"/>
                </a:solidFill>
                <a:hlinkClick r:id="rId3"/>
              </a:rPr>
              <a:t>https://www.clinicaltrials.gov/study/NCT05512364</a:t>
            </a:r>
            <a:r>
              <a:rPr lang="en-US" sz="900">
                <a:solidFill>
                  <a:schemeClr val="hlink"/>
                </a:solidFill>
              </a:rPr>
              <a:t> </a:t>
            </a:r>
            <a:r>
              <a:rPr lang="en-US" sz="900">
                <a:solidFill>
                  <a:schemeClr val="dk2"/>
                </a:solidFill>
              </a:rPr>
              <a:t>(accessed November 2023)</a:t>
            </a:r>
            <a:endParaRPr/>
          </a:p>
          <a:p>
            <a:pPr marL="228600" lvl="0" indent="-228600" algn="l" rtl="0">
              <a:lnSpc>
                <a:spcPct val="100000"/>
              </a:lnSpc>
              <a:spcBef>
                <a:spcPts val="300"/>
              </a:spcBef>
              <a:spcAft>
                <a:spcPts val="0"/>
              </a:spcAft>
              <a:buSzPts val="900"/>
              <a:buFont typeface="Arial"/>
              <a:buAutoNum type="arabicPeriod"/>
            </a:pPr>
            <a:r>
              <a:rPr lang="en-US" sz="900" u="sng">
                <a:solidFill>
                  <a:schemeClr val="hlink"/>
                </a:solidFill>
                <a:hlinkClick r:id="rId4"/>
              </a:rPr>
              <a:t>https://www.clinicaltrials.gov/study/NCT04961996?cond=BREAST%20CANCER&amp;intr=GIREDESTRANT&amp;term=EARLY%20BREAST%20CANCER%20&amp;rank=3</a:t>
            </a:r>
            <a:r>
              <a:rPr lang="en-US" sz="900"/>
              <a:t> </a:t>
            </a:r>
            <a:r>
              <a:rPr lang="en-US" sz="900" u="sng">
                <a:solidFill>
                  <a:schemeClr val="dk2"/>
                </a:solidFill>
              </a:rPr>
              <a:t> (</a:t>
            </a:r>
            <a:r>
              <a:rPr lang="en-US" sz="900">
                <a:solidFill>
                  <a:schemeClr val="dk2"/>
                </a:solidFill>
              </a:rPr>
              <a:t>accessed </a:t>
            </a:r>
            <a:r>
              <a:rPr lang="en-US" sz="900">
                <a:solidFill>
                  <a:srgbClr val="0000FF"/>
                </a:solidFill>
              </a:rPr>
              <a:t>November </a:t>
            </a:r>
            <a:r>
              <a:rPr lang="en-US" sz="900">
                <a:solidFill>
                  <a:schemeClr val="dk2"/>
                </a:solidFill>
              </a:rPr>
              <a:t>2023)</a:t>
            </a:r>
            <a:endParaRPr/>
          </a:p>
          <a:p>
            <a:pPr marL="228600" lvl="0" indent="-228600" algn="l" rtl="0">
              <a:lnSpc>
                <a:spcPct val="100000"/>
              </a:lnSpc>
              <a:spcBef>
                <a:spcPts val="300"/>
              </a:spcBef>
              <a:spcAft>
                <a:spcPts val="0"/>
              </a:spcAft>
              <a:buSzPts val="900"/>
              <a:buFont typeface="Arial"/>
              <a:buAutoNum type="arabicPeriod"/>
            </a:pPr>
            <a:r>
              <a:rPr lang="en-US" sz="900" u="sng">
                <a:solidFill>
                  <a:schemeClr val="hlink"/>
                </a:solidFill>
                <a:hlinkClick r:id="rId5"/>
              </a:rPr>
              <a:t>https://clinicaltrials.gov/study/NCT05774951</a:t>
            </a:r>
            <a:r>
              <a:rPr lang="en-US" sz="900" u="sng">
                <a:solidFill>
                  <a:schemeClr val="hlink"/>
                </a:solidFill>
              </a:rPr>
              <a:t> </a:t>
            </a:r>
            <a:r>
              <a:rPr lang="en-US" sz="900" u="sng">
                <a:solidFill>
                  <a:schemeClr val="dk2"/>
                </a:solidFill>
              </a:rPr>
              <a:t>(</a:t>
            </a:r>
            <a:r>
              <a:rPr lang="en-US" sz="900">
                <a:solidFill>
                  <a:schemeClr val="dk2"/>
                </a:solidFill>
              </a:rPr>
              <a:t>accessed November 2023)</a:t>
            </a:r>
            <a:endParaRPr/>
          </a:p>
        </p:txBody>
      </p:sp>
      <p:sp>
        <p:nvSpPr>
          <p:cNvPr id="1450" name="Google Shape;1450;p16"/>
          <p:cNvSpPr txBox="1">
            <a:spLocks noGrp="1"/>
          </p:cNvSpPr>
          <p:nvPr>
            <p:ph type="sldNum" idx="12"/>
          </p:nvPr>
        </p:nvSpPr>
        <p:spPr>
          <a:xfrm>
            <a:off x="10800524" y="6428360"/>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31</a:t>
            </a:fld>
            <a:endParaRPr/>
          </a:p>
        </p:txBody>
      </p:sp>
      <p:pic>
        <p:nvPicPr>
          <p:cNvPr id="1451" name="Google Shape;1451;p16" descr="A table with text and numbers&#10;&#10;Description automatically generated"/>
          <p:cNvPicPr preferRelativeResize="0"/>
          <p:nvPr/>
        </p:nvPicPr>
        <p:blipFill rotWithShape="1">
          <a:blip r:embed="rId6">
            <a:alphaModFix/>
          </a:blip>
          <a:srcRect/>
          <a:stretch/>
        </p:blipFill>
        <p:spPr>
          <a:xfrm>
            <a:off x="243347" y="691200"/>
            <a:ext cx="11459497" cy="5139278"/>
          </a:xfrm>
          <a:prstGeom prst="rect">
            <a:avLst/>
          </a:prstGeom>
          <a:noFill/>
          <a:ln>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g28c17512033_0_1692"/>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US"/>
              <a:t>PRO results demonstrate no difference between treatment arms in the EMERALD trial, support elacestrant as a clinically meaningful option in this setting</a:t>
            </a:r>
            <a:endParaRPr/>
          </a:p>
          <a:p>
            <a:pPr marL="457200" lvl="0" indent="0" algn="l" rtl="0">
              <a:lnSpc>
                <a:spcPct val="100000"/>
              </a:lnSpc>
              <a:spcBef>
                <a:spcPts val="1200"/>
              </a:spcBef>
              <a:spcAft>
                <a:spcPts val="0"/>
              </a:spcAft>
              <a:buSzPts val="2000"/>
              <a:buNone/>
            </a:pPr>
            <a:endParaRPr/>
          </a:p>
          <a:p>
            <a:pPr marL="457200" lvl="0" indent="-355600" algn="l" rtl="0">
              <a:lnSpc>
                <a:spcPct val="100000"/>
              </a:lnSpc>
              <a:spcBef>
                <a:spcPts val="1200"/>
              </a:spcBef>
              <a:spcAft>
                <a:spcPts val="0"/>
              </a:spcAft>
              <a:buSzPts val="2000"/>
              <a:buChar char="•"/>
            </a:pPr>
            <a:r>
              <a:rPr lang="en-US"/>
              <a:t>Elacestrant has a manageable safety profile </a:t>
            </a:r>
            <a:endParaRPr/>
          </a:p>
          <a:p>
            <a:pPr marL="457200" lvl="0" indent="0" algn="l" rtl="0">
              <a:lnSpc>
                <a:spcPct val="100000"/>
              </a:lnSpc>
              <a:spcBef>
                <a:spcPts val="1200"/>
              </a:spcBef>
              <a:spcAft>
                <a:spcPts val="0"/>
              </a:spcAft>
              <a:buSzPts val="2000"/>
              <a:buNone/>
            </a:pPr>
            <a:endParaRPr/>
          </a:p>
          <a:p>
            <a:pPr marL="457200" lvl="0" indent="-355600" algn="l" rtl="0">
              <a:lnSpc>
                <a:spcPct val="100000"/>
              </a:lnSpc>
              <a:spcBef>
                <a:spcPts val="1200"/>
              </a:spcBef>
              <a:spcAft>
                <a:spcPts val="0"/>
              </a:spcAft>
              <a:buSzPts val="2000"/>
              <a:buChar char="•"/>
            </a:pPr>
            <a:r>
              <a:rPr lang="en-US"/>
              <a:t>If a patient progresses on elacestrant, the choice of subsequent therapy line should be based on multiple factors including sensitivity to prior treatments, disease burden, tumour biology. In this context, ADCs represent a new option</a:t>
            </a:r>
            <a:endParaRPr/>
          </a:p>
          <a:p>
            <a:pPr marL="457200" lvl="0" indent="0" algn="l" rtl="0">
              <a:lnSpc>
                <a:spcPct val="100000"/>
              </a:lnSpc>
              <a:spcBef>
                <a:spcPts val="1200"/>
              </a:spcBef>
              <a:spcAft>
                <a:spcPts val="0"/>
              </a:spcAft>
              <a:buSzPts val="2000"/>
              <a:buNone/>
            </a:pPr>
            <a:endParaRPr/>
          </a:p>
        </p:txBody>
      </p:sp>
      <p:sp>
        <p:nvSpPr>
          <p:cNvPr id="1457" name="Google Shape;1457;g28c17512033_0_169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CLINICAL TAKEAWAYS </a:t>
            </a:r>
            <a:endParaRPr/>
          </a:p>
        </p:txBody>
      </p:sp>
      <p:sp>
        <p:nvSpPr>
          <p:cNvPr id="1458" name="Google Shape;1458;g28c17512033_0_169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32</a:t>
            </a:fld>
            <a:endParaRPr/>
          </a:p>
        </p:txBody>
      </p:sp>
      <p:sp>
        <p:nvSpPr>
          <p:cNvPr id="1459" name="Google Shape;1459;g28c17512033_0_1692"/>
          <p:cNvSpPr txBox="1">
            <a:spLocks noGrp="1"/>
          </p:cNvSpPr>
          <p:nvPr>
            <p:ph type="body" idx="2"/>
          </p:nvPr>
        </p:nvSpPr>
        <p:spPr>
          <a:xfrm>
            <a:off x="620183" y="6356351"/>
            <a:ext cx="10180200" cy="365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a:t>ADC, antibody-drug conjugate; PRO, patient-reported outcome</a:t>
            </a:r>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8c17512033_0_239"/>
          <p:cNvSpPr txBox="1">
            <a:spLocks noGrp="1"/>
          </p:cNvSpPr>
          <p:nvPr>
            <p:ph type="body" idx="1"/>
          </p:nvPr>
        </p:nvSpPr>
        <p:spPr>
          <a:xfrm>
            <a:off x="620184" y="1425600"/>
            <a:ext cx="10963200" cy="45252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1200"/>
              </a:spcBef>
              <a:spcAft>
                <a:spcPts val="0"/>
              </a:spcAft>
              <a:buSzPts val="2000"/>
              <a:buChar char="•"/>
            </a:pPr>
            <a:r>
              <a:rPr lang="en-US">
                <a:solidFill>
                  <a:schemeClr val="dk2"/>
                </a:solidFill>
              </a:rPr>
              <a:t>PROs results demonstrating no difference between treatment arms in the EMERALD trial, support elacestrant as a clinically meaningful option in this setting</a:t>
            </a:r>
            <a:endParaRPr/>
          </a:p>
          <a:p>
            <a:pPr marL="457200" lvl="0" indent="0" algn="l" rtl="0">
              <a:lnSpc>
                <a:spcPct val="100000"/>
              </a:lnSpc>
              <a:spcBef>
                <a:spcPts val="1200"/>
              </a:spcBef>
              <a:spcAft>
                <a:spcPts val="0"/>
              </a:spcAft>
              <a:buSzPts val="2000"/>
              <a:buNone/>
            </a:pPr>
            <a:endParaRPr>
              <a:solidFill>
                <a:schemeClr val="dk2"/>
              </a:solidFill>
            </a:endParaRPr>
          </a:p>
          <a:p>
            <a:pPr marL="457200" lvl="0" indent="-355600" algn="l" rtl="0">
              <a:lnSpc>
                <a:spcPct val="100000"/>
              </a:lnSpc>
              <a:spcBef>
                <a:spcPts val="1200"/>
              </a:spcBef>
              <a:spcAft>
                <a:spcPts val="0"/>
              </a:spcAft>
              <a:buSzPts val="2000"/>
              <a:buChar char="•"/>
            </a:pPr>
            <a:r>
              <a:rPr lang="en-US"/>
              <a:t>Elacestrant has a manageable safety profile </a:t>
            </a:r>
            <a:endParaRPr/>
          </a:p>
          <a:p>
            <a:pPr marL="914400" lvl="0" indent="0" algn="l" rtl="0">
              <a:lnSpc>
                <a:spcPct val="100000"/>
              </a:lnSpc>
              <a:spcBef>
                <a:spcPts val="1200"/>
              </a:spcBef>
              <a:spcAft>
                <a:spcPts val="0"/>
              </a:spcAft>
              <a:buSzPts val="2000"/>
              <a:buNone/>
            </a:pPr>
            <a:endParaRPr/>
          </a:p>
          <a:p>
            <a:pPr marL="457200" lvl="0" indent="-355600" algn="l" rtl="0">
              <a:lnSpc>
                <a:spcPct val="100000"/>
              </a:lnSpc>
              <a:spcBef>
                <a:spcPts val="1200"/>
              </a:spcBef>
              <a:spcAft>
                <a:spcPts val="0"/>
              </a:spcAft>
              <a:buSzPts val="20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If a patient progresses on elacestrant, the choice of subsequent therapy line should be based on multiple factors including sensitivity to prior treatments, disease burden, tumour biology. In this context, ADCs represent a new option</a:t>
            </a:r>
            <a:endParaRPr/>
          </a:p>
          <a:p>
            <a:pPr marL="101600" lvl="0" indent="0" algn="l" rtl="0">
              <a:lnSpc>
                <a:spcPct val="100000"/>
              </a:lnSpc>
              <a:spcBef>
                <a:spcPts val="1200"/>
              </a:spcBef>
              <a:spcAft>
                <a:spcPts val="0"/>
              </a:spcAft>
              <a:buSzPts val="2000"/>
              <a:buNone/>
            </a:pPr>
            <a:endParaRPr/>
          </a:p>
        </p:txBody>
      </p:sp>
      <p:sp>
        <p:nvSpPr>
          <p:cNvPr id="728" name="Google Shape;728;g28c17512033_0_239"/>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CLINICAL TAKEAWAYS </a:t>
            </a:r>
            <a:endParaRPr/>
          </a:p>
        </p:txBody>
      </p:sp>
      <p:sp>
        <p:nvSpPr>
          <p:cNvPr id="729" name="Google Shape;729;g28c17512033_0_239"/>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a:p>
        </p:txBody>
      </p:sp>
      <p:sp>
        <p:nvSpPr>
          <p:cNvPr id="730" name="Google Shape;730;g28c17512033_0_239"/>
          <p:cNvSpPr txBox="1"/>
          <p:nvPr/>
        </p:nvSpPr>
        <p:spPr>
          <a:xfrm>
            <a:off x="619200" y="6399570"/>
            <a:ext cx="10423200" cy="276959"/>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2"/>
                </a:solidFill>
                <a:latin typeface="Arial"/>
                <a:ea typeface="Arial"/>
                <a:cs typeface="Arial"/>
                <a:sym typeface="Arial"/>
              </a:rPr>
              <a:t>ADC, antibody-drug conjugate; PRO, patient-reported outcome</a:t>
            </a:r>
            <a:endParaRPr sz="1200" b="0" i="0" u="none" strike="noStrike" cap="none">
              <a:solidFill>
                <a:schemeClr val="dk2"/>
              </a:solidFill>
              <a:highlight>
                <a:srgbClr val="FF00FF"/>
              </a:highlight>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28c17512033_0_598"/>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lt1"/>
              </a:buClr>
              <a:buSzPts val="4000"/>
              <a:buFont typeface="Arial"/>
              <a:buNone/>
            </a:pPr>
            <a:r>
              <a:rPr lang="en-US"/>
              <a:t>CLINICAL SCENARIO</a:t>
            </a:r>
            <a:endParaRPr/>
          </a:p>
          <a:p>
            <a:pPr marL="0" lvl="0" indent="0" algn="l" rtl="0">
              <a:lnSpc>
                <a:spcPct val="100000"/>
              </a:lnSpc>
              <a:spcBef>
                <a:spcPts val="0"/>
              </a:spcBef>
              <a:spcAft>
                <a:spcPts val="0"/>
              </a:spcAft>
              <a:buClr>
                <a:schemeClr val="lt1"/>
              </a:buClr>
              <a:buSzPts val="4000"/>
              <a:buFont typeface="Arial"/>
              <a:buNone/>
            </a:pPr>
            <a:endParaRPr/>
          </a:p>
        </p:txBody>
      </p:sp>
      <p:sp>
        <p:nvSpPr>
          <p:cNvPr id="738" name="Google Shape;738;g28c17512033_0_598"/>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28c17512033_0_1712"/>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7142"/>
              </a:lnSpc>
              <a:spcBef>
                <a:spcPts val="0"/>
              </a:spcBef>
              <a:spcAft>
                <a:spcPts val="0"/>
              </a:spcAft>
              <a:buClr>
                <a:schemeClr val="dk2"/>
              </a:buClr>
              <a:buSzPts val="2800"/>
              <a:buFont typeface="Arial"/>
              <a:buNone/>
            </a:pPr>
            <a:r>
              <a:rPr lang="en-US">
                <a:solidFill>
                  <a:schemeClr val="dk2"/>
                </a:solidFill>
              </a:rPr>
              <a:t>THE ROAD AFTER SELECTING ELACESTRANT</a:t>
            </a:r>
            <a:endParaRPr/>
          </a:p>
          <a:p>
            <a:pPr marL="0" lvl="0" indent="0" algn="l" rtl="0">
              <a:lnSpc>
                <a:spcPct val="107142"/>
              </a:lnSpc>
              <a:spcBef>
                <a:spcPts val="0"/>
              </a:spcBef>
              <a:spcAft>
                <a:spcPts val="0"/>
              </a:spcAft>
              <a:buClr>
                <a:schemeClr val="dk2"/>
              </a:buClr>
              <a:buSzPts val="2800"/>
              <a:buFont typeface="Arial"/>
              <a:buNone/>
            </a:pPr>
            <a:r>
              <a:rPr lang="en-US" sz="2400">
                <a:solidFill>
                  <a:schemeClr val="accent1"/>
                </a:solidFill>
              </a:rPr>
              <a:t>PATIENT CASE OVERVIEW </a:t>
            </a:r>
            <a:endParaRPr>
              <a:solidFill>
                <a:schemeClr val="accent1"/>
              </a:solidFill>
            </a:endParaRPr>
          </a:p>
        </p:txBody>
      </p:sp>
      <p:sp>
        <p:nvSpPr>
          <p:cNvPr id="744" name="Google Shape;744;g28c17512033_0_1712"/>
          <p:cNvSpPr txBox="1">
            <a:spLocks noGrp="1"/>
          </p:cNvSpPr>
          <p:nvPr>
            <p:ph type="body" idx="2"/>
          </p:nvPr>
        </p:nvSpPr>
        <p:spPr>
          <a:xfrm>
            <a:off x="620182" y="6356350"/>
            <a:ext cx="10352617" cy="38576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300"/>
              </a:spcBef>
              <a:spcAft>
                <a:spcPts val="0"/>
              </a:spcAft>
              <a:buSzPts val="1200"/>
              <a:buNone/>
            </a:pPr>
            <a:r>
              <a:rPr lang="en-US" sz="1000">
                <a:solidFill>
                  <a:schemeClr val="dk2"/>
                </a:solidFill>
              </a:rPr>
              <a:t>1L, first-line; 2L, second-line; BMI, body mass index; ER, estrogen receptor; ESR1, estrogen receptor 1 (gene); FH, family history; HER2, human epidermal growth factor receptor 2; mBC, metastatic breast cancer; mets, metastases; y.o, years old</a:t>
            </a:r>
            <a:endParaRPr/>
          </a:p>
        </p:txBody>
      </p:sp>
      <p:grpSp>
        <p:nvGrpSpPr>
          <p:cNvPr id="745" name="Google Shape;745;g28c17512033_0_1712"/>
          <p:cNvGrpSpPr/>
          <p:nvPr/>
        </p:nvGrpSpPr>
        <p:grpSpPr>
          <a:xfrm>
            <a:off x="1010352" y="4092232"/>
            <a:ext cx="10180897" cy="2047286"/>
            <a:chOff x="1057140" y="3058730"/>
            <a:chExt cx="10180897" cy="2047286"/>
          </a:xfrm>
        </p:grpSpPr>
        <p:sp>
          <p:nvSpPr>
            <p:cNvPr id="746" name="Google Shape;746;g28c17512033_0_1712"/>
            <p:cNvSpPr txBox="1"/>
            <p:nvPr/>
          </p:nvSpPr>
          <p:spPr>
            <a:xfrm>
              <a:off x="5296437" y="3058731"/>
              <a:ext cx="1766700" cy="523200"/>
            </a:xfrm>
            <a:prstGeom prst="rect">
              <a:avLst/>
            </a:prstGeom>
            <a:gradFill>
              <a:gsLst>
                <a:gs pos="0">
                  <a:srgbClr val="F5E8E5"/>
                </a:gs>
                <a:gs pos="100000">
                  <a:srgbClr val="FFF1EA"/>
                </a:gs>
              </a:gsLst>
              <a:lin ang="16198662"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PROGRESSION (2023)</a:t>
              </a:r>
              <a:endParaRPr sz="1400" b="0" i="0" u="none" strike="noStrike" cap="none">
                <a:solidFill>
                  <a:srgbClr val="000000"/>
                </a:solidFill>
                <a:latin typeface="Arial"/>
                <a:ea typeface="Arial"/>
                <a:cs typeface="Arial"/>
                <a:sym typeface="Arial"/>
              </a:endParaRPr>
            </a:p>
          </p:txBody>
        </p:sp>
        <p:grpSp>
          <p:nvGrpSpPr>
            <p:cNvPr id="747" name="Google Shape;747;g28c17512033_0_1712"/>
            <p:cNvGrpSpPr/>
            <p:nvPr/>
          </p:nvGrpSpPr>
          <p:grpSpPr>
            <a:xfrm>
              <a:off x="1057140" y="3058730"/>
              <a:ext cx="10180897" cy="2047286"/>
              <a:chOff x="1057140" y="3058730"/>
              <a:chExt cx="10180897" cy="2047286"/>
            </a:xfrm>
          </p:grpSpPr>
          <p:sp>
            <p:nvSpPr>
              <p:cNvPr id="748" name="Google Shape;748;g28c17512033_0_1712"/>
              <p:cNvSpPr txBox="1"/>
              <p:nvPr/>
            </p:nvSpPr>
            <p:spPr>
              <a:xfrm>
                <a:off x="5293217" y="4026794"/>
                <a:ext cx="2743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g28c17512033_0_1712"/>
              <p:cNvSpPr/>
              <p:nvPr/>
            </p:nvSpPr>
            <p:spPr>
              <a:xfrm>
                <a:off x="1191295" y="3807316"/>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ER+/HER2- </a:t>
                </a:r>
                <a:r>
                  <a:rPr lang="en-US" sz="1400" b="0" i="1" u="none" strike="noStrike" cap="none">
                    <a:solidFill>
                      <a:srgbClr val="FFFFFF"/>
                    </a:solidFill>
                    <a:latin typeface="Arial"/>
                    <a:ea typeface="Arial"/>
                    <a:cs typeface="Arial"/>
                    <a:sym typeface="Arial"/>
                  </a:rPr>
                  <a:t>de novo</a:t>
                </a:r>
                <a:r>
                  <a:rPr lang="en-US" sz="1400" b="0" i="0" u="none" strike="noStrike" cap="none">
                    <a:solidFill>
                      <a:srgbClr val="FFFFFF"/>
                    </a:solidFill>
                    <a:latin typeface="Arial"/>
                    <a:ea typeface="Arial"/>
                    <a:cs typeface="Arial"/>
                    <a:sym typeface="Arial"/>
                  </a:rPr>
                  <a:t> </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mBC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 (bone mets)</a:t>
                </a:r>
                <a:endParaRPr/>
              </a:p>
            </p:txBody>
          </p:sp>
          <p:sp>
            <p:nvSpPr>
              <p:cNvPr id="750" name="Google Shape;750;g28c17512033_0_1712"/>
              <p:cNvSpPr/>
              <p:nvPr/>
            </p:nvSpPr>
            <p:spPr>
              <a:xfrm>
                <a:off x="3273380" y="3807316"/>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Letrozole + ribociclib </a:t>
                </a:r>
                <a:endParaRPr sz="1400" b="0" i="0" u="none" strike="noStrike" cap="none">
                  <a:solidFill>
                    <a:srgbClr val="000000"/>
                  </a:solidFill>
                  <a:latin typeface="Arial"/>
                  <a:ea typeface="Arial"/>
                  <a:cs typeface="Arial"/>
                  <a:sym typeface="Arial"/>
                </a:endParaRPr>
              </a:p>
            </p:txBody>
          </p:sp>
          <p:sp>
            <p:nvSpPr>
              <p:cNvPr id="751" name="Google Shape;751;g28c17512033_0_1712"/>
              <p:cNvSpPr/>
              <p:nvPr/>
            </p:nvSpPr>
            <p:spPr>
              <a:xfrm>
                <a:off x="5355464" y="3807316"/>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New Bone &amp; Liver mets </a:t>
                </a:r>
                <a:endParaRPr sz="1400" b="0" i="0" u="none" strike="noStrike" cap="none">
                  <a:solidFill>
                    <a:srgbClr val="000000"/>
                  </a:solidFill>
                  <a:latin typeface="Arial"/>
                  <a:ea typeface="Arial"/>
                  <a:cs typeface="Arial"/>
                  <a:sym typeface="Arial"/>
                </a:endParaRPr>
              </a:p>
            </p:txBody>
          </p:sp>
          <p:sp>
            <p:nvSpPr>
              <p:cNvPr id="752" name="Google Shape;752;g28c17512033_0_1712"/>
              <p:cNvSpPr/>
              <p:nvPr/>
            </p:nvSpPr>
            <p:spPr>
              <a:xfrm>
                <a:off x="7373155" y="3807316"/>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a:solidFill>
                      <a:srgbClr val="FFFFFF"/>
                    </a:solidFill>
                    <a:latin typeface="Arial"/>
                    <a:ea typeface="Arial"/>
                    <a:cs typeface="Arial"/>
                    <a:sym typeface="Arial"/>
                  </a:rPr>
                  <a:t>ESR1 </a:t>
                </a:r>
                <a:r>
                  <a:rPr lang="en-US" sz="1400" b="0" i="0" u="none" strike="noStrike" cap="none">
                    <a:solidFill>
                      <a:srgbClr val="FFFFFF"/>
                    </a:solidFill>
                    <a:latin typeface="Arial"/>
                    <a:ea typeface="Arial"/>
                    <a:cs typeface="Arial"/>
                    <a:sym typeface="Arial"/>
                  </a:rPr>
                  <a:t>mutation</a:t>
                </a:r>
                <a:endParaRPr sz="1400" b="0" i="0" u="none" strike="noStrike" cap="none">
                  <a:solidFill>
                    <a:srgbClr val="000000"/>
                  </a:solidFill>
                  <a:latin typeface="Arial"/>
                  <a:ea typeface="Arial"/>
                  <a:cs typeface="Arial"/>
                  <a:sym typeface="Arial"/>
                </a:endParaRPr>
              </a:p>
            </p:txBody>
          </p:sp>
          <p:sp>
            <p:nvSpPr>
              <p:cNvPr id="753" name="Google Shape;753;g28c17512033_0_1712"/>
              <p:cNvSpPr/>
              <p:nvPr/>
            </p:nvSpPr>
            <p:spPr>
              <a:xfrm>
                <a:off x="9455240" y="3807315"/>
                <a:ext cx="1717200" cy="1298700"/>
              </a:xfrm>
              <a:prstGeom prst="ellipse">
                <a:avLst/>
              </a:prstGeom>
              <a:solidFill>
                <a:srgbClr val="5D8298"/>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Arial"/>
                    <a:ea typeface="Arial"/>
                    <a:cs typeface="Arial"/>
                    <a:sym typeface="Arial"/>
                  </a:rPr>
                  <a:t>Elacestrant </a:t>
                </a:r>
                <a:endParaRPr sz="1400" b="0" i="0" u="none" strike="noStrike" cap="none">
                  <a:solidFill>
                    <a:srgbClr val="000000"/>
                  </a:solidFill>
                  <a:latin typeface="Arial"/>
                  <a:ea typeface="Arial"/>
                  <a:cs typeface="Arial"/>
                  <a:sym typeface="Arial"/>
                </a:endParaRPr>
              </a:p>
            </p:txBody>
          </p:sp>
          <p:sp>
            <p:nvSpPr>
              <p:cNvPr id="754" name="Google Shape;754;g28c17512033_0_1712"/>
              <p:cNvSpPr txBox="1"/>
              <p:nvPr/>
            </p:nvSpPr>
            <p:spPr>
              <a:xfrm>
                <a:off x="9471337" y="3058730"/>
                <a:ext cx="1766700" cy="523200"/>
              </a:xfrm>
              <a:prstGeom prst="rect">
                <a:avLst/>
              </a:prstGeom>
              <a:gradFill>
                <a:gsLst>
                  <a:gs pos="0">
                    <a:srgbClr val="F5E8E5"/>
                  </a:gs>
                  <a:gs pos="100000">
                    <a:srgbClr val="FFF1EA"/>
                  </a:gs>
                </a:gsLst>
                <a:lin ang="16198662"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FFFFFF"/>
                    </a:solidFill>
                    <a:latin typeface="Arial"/>
                    <a:ea typeface="Arial"/>
                    <a:cs typeface="Arial"/>
                    <a:sym typeface="Arial"/>
                  </a:rPr>
                  <a:t>V</a:t>
                </a:r>
                <a:r>
                  <a:rPr lang="en-US" sz="1400" b="1" i="0" u="none" strike="noStrike" cap="none">
                    <a:solidFill>
                      <a:srgbClr val="5D8298"/>
                    </a:solidFill>
                    <a:latin typeface="Arial"/>
                    <a:ea typeface="Arial"/>
                    <a:cs typeface="Arial"/>
                    <a:sym typeface="Arial"/>
                  </a:rPr>
                  <a:t>2L TREATMENT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(2023)</a:t>
                </a:r>
                <a:endParaRPr sz="1400" b="0" i="0" u="none" strike="noStrike" cap="none">
                  <a:solidFill>
                    <a:srgbClr val="000000"/>
                  </a:solidFill>
                  <a:latin typeface="Arial"/>
                  <a:ea typeface="Arial"/>
                  <a:cs typeface="Arial"/>
                  <a:sym typeface="Arial"/>
                </a:endParaRPr>
              </a:p>
            </p:txBody>
          </p:sp>
          <p:grpSp>
            <p:nvGrpSpPr>
              <p:cNvPr id="755" name="Google Shape;755;g28c17512033_0_1712"/>
              <p:cNvGrpSpPr/>
              <p:nvPr/>
            </p:nvGrpSpPr>
            <p:grpSpPr>
              <a:xfrm>
                <a:off x="1057140" y="3058730"/>
                <a:ext cx="8088081" cy="523201"/>
                <a:chOff x="1057140" y="3058730"/>
                <a:chExt cx="8088081" cy="523201"/>
              </a:xfrm>
            </p:grpSpPr>
            <p:sp>
              <p:nvSpPr>
                <p:cNvPr id="756" name="Google Shape;756;g28c17512033_0_1712"/>
                <p:cNvSpPr txBox="1"/>
                <p:nvPr/>
              </p:nvSpPr>
              <p:spPr>
                <a:xfrm>
                  <a:off x="7378521" y="3058731"/>
                  <a:ext cx="1766700" cy="523200"/>
                </a:xfrm>
                <a:prstGeom prst="rect">
                  <a:avLst/>
                </a:prstGeom>
                <a:gradFill>
                  <a:gsLst>
                    <a:gs pos="0">
                      <a:srgbClr val="F5E8E5"/>
                    </a:gs>
                    <a:gs pos="100000">
                      <a:srgbClr val="FFF1EA"/>
                    </a:gs>
                  </a:gsLst>
                  <a:lin ang="16198662"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MUTATION TEST RESULTS</a:t>
                  </a:r>
                  <a:endParaRPr/>
                </a:p>
              </p:txBody>
            </p:sp>
            <p:sp>
              <p:nvSpPr>
                <p:cNvPr id="757" name="Google Shape;757;g28c17512033_0_1712"/>
                <p:cNvSpPr txBox="1"/>
                <p:nvPr/>
              </p:nvSpPr>
              <p:spPr>
                <a:xfrm>
                  <a:off x="3171421" y="3058730"/>
                  <a:ext cx="1766700" cy="523200"/>
                </a:xfrm>
                <a:prstGeom prst="rect">
                  <a:avLst/>
                </a:prstGeom>
                <a:gradFill>
                  <a:gsLst>
                    <a:gs pos="0">
                      <a:srgbClr val="F5E8E5"/>
                    </a:gs>
                    <a:gs pos="100000">
                      <a:srgbClr val="FFF1EA"/>
                    </a:gs>
                  </a:gsLst>
                  <a:lin ang="16198662"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US" sz="600" b="1" i="0" u="none" strike="noStrike" cap="none">
                      <a:solidFill>
                        <a:srgbClr val="FFFFFF"/>
                      </a:solidFill>
                      <a:latin typeface="Arial"/>
                      <a:ea typeface="Arial"/>
                      <a:cs typeface="Arial"/>
                      <a:sym typeface="Arial"/>
                    </a:rPr>
                    <a:t>V</a:t>
                  </a:r>
                  <a:r>
                    <a:rPr lang="en-US" sz="1400" b="1" i="0" u="none" strike="noStrike" cap="none">
                      <a:solidFill>
                        <a:srgbClr val="5D8298"/>
                      </a:solidFill>
                      <a:latin typeface="Arial"/>
                      <a:ea typeface="Arial"/>
                      <a:cs typeface="Arial"/>
                      <a:sym typeface="Arial"/>
                    </a:rPr>
                    <a:t>1L TREATMENT</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(2021) </a:t>
                  </a:r>
                  <a:endParaRPr sz="1400" b="0" i="0" u="none" strike="noStrike" cap="none">
                    <a:solidFill>
                      <a:srgbClr val="000000"/>
                    </a:solidFill>
                    <a:latin typeface="Arial"/>
                    <a:ea typeface="Arial"/>
                    <a:cs typeface="Arial"/>
                    <a:sym typeface="Arial"/>
                  </a:endParaRPr>
                </a:p>
              </p:txBody>
            </p:sp>
            <p:sp>
              <p:nvSpPr>
                <p:cNvPr id="758" name="Google Shape;758;g28c17512033_0_1712"/>
                <p:cNvSpPr txBox="1"/>
                <p:nvPr/>
              </p:nvSpPr>
              <p:spPr>
                <a:xfrm>
                  <a:off x="1057140" y="3058730"/>
                  <a:ext cx="1766700" cy="523200"/>
                </a:xfrm>
                <a:prstGeom prst="rect">
                  <a:avLst/>
                </a:prstGeom>
                <a:gradFill>
                  <a:gsLst>
                    <a:gs pos="0">
                      <a:srgbClr val="F5E8E5"/>
                    </a:gs>
                    <a:gs pos="100000">
                      <a:srgbClr val="FFF1EA"/>
                    </a:gs>
                  </a:gsLst>
                  <a:lin ang="16198662" scaled="0"/>
                </a:gradFill>
                <a:ln>
                  <a:noFill/>
                </a:ln>
                <a:effectLst>
                  <a:outerShdw blurRad="40000" dist="23000" dir="5400000" rotWithShape="0">
                    <a:srgbClr val="000000">
                      <a:alpha val="3372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DIAGNOSIS </a:t>
                  </a:r>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5D8298"/>
                      </a:solidFill>
                      <a:latin typeface="Arial"/>
                      <a:ea typeface="Arial"/>
                      <a:cs typeface="Arial"/>
                      <a:sym typeface="Arial"/>
                    </a:rPr>
                    <a:t>(2021)</a:t>
                  </a:r>
                  <a:endParaRPr sz="1400" b="0" i="0" u="none" strike="noStrike" cap="none">
                    <a:solidFill>
                      <a:srgbClr val="000000"/>
                    </a:solidFill>
                    <a:latin typeface="Arial"/>
                    <a:ea typeface="Arial"/>
                    <a:cs typeface="Arial"/>
                    <a:sym typeface="Arial"/>
                  </a:endParaRPr>
                </a:p>
              </p:txBody>
            </p:sp>
          </p:grpSp>
        </p:grpSp>
      </p:grpSp>
      <p:grpSp>
        <p:nvGrpSpPr>
          <p:cNvPr id="759" name="Google Shape;759;g28c17512033_0_1712"/>
          <p:cNvGrpSpPr/>
          <p:nvPr/>
        </p:nvGrpSpPr>
        <p:grpSpPr>
          <a:xfrm>
            <a:off x="4004693" y="1468162"/>
            <a:ext cx="4378800" cy="2157300"/>
            <a:chOff x="617114" y="1529365"/>
            <a:chExt cx="4378800" cy="2157300"/>
          </a:xfrm>
        </p:grpSpPr>
        <p:sp>
          <p:nvSpPr>
            <p:cNvPr id="760" name="Google Shape;760;g28c17512033_0_1712"/>
            <p:cNvSpPr/>
            <p:nvPr/>
          </p:nvSpPr>
          <p:spPr>
            <a:xfrm>
              <a:off x="617114" y="1529365"/>
              <a:ext cx="4378800" cy="2157300"/>
            </a:xfrm>
            <a:prstGeom prst="rect">
              <a:avLst/>
            </a:prstGeom>
            <a:solidFill>
              <a:srgbClr val="D45D3F"/>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761" name="Google Shape;761;g28c17512033_0_1712"/>
            <p:cNvSpPr/>
            <p:nvPr/>
          </p:nvSpPr>
          <p:spPr>
            <a:xfrm>
              <a:off x="2229653" y="1634005"/>
              <a:ext cx="2693700" cy="2007000"/>
            </a:xfrm>
            <a:prstGeom prst="roundRect">
              <a:avLst>
                <a:gd name="adj" fmla="val 16667"/>
              </a:avLst>
            </a:prstGeom>
            <a:solidFill>
              <a:srgbClr val="D45D3F"/>
            </a:solidFill>
            <a:ln w="25400" cap="flat" cmpd="sng">
              <a:solidFill>
                <a:srgbClr val="D45D3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AGE </a:t>
              </a:r>
              <a:endParaRPr sz="1200" b="0" i="0" u="none" strike="noStrike" cap="none">
                <a:solidFill>
                  <a:srgbClr val="FFFFFF"/>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54 y.o. postmenopausal woman</a:t>
              </a:r>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MEDICAL HISTORY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Well controlled hypertension, osteopenic, BMI=29</a:t>
              </a:r>
              <a:endParaRPr/>
            </a:p>
            <a:p>
              <a:pPr marL="285750" marR="0" lvl="0" indent="-285750" algn="l" rtl="0">
                <a:lnSpc>
                  <a:spcPct val="100000"/>
                </a:lnSpc>
                <a:spcBef>
                  <a:spcPts val="0"/>
                </a:spcBef>
                <a:spcAft>
                  <a:spcPts val="0"/>
                </a:spcAft>
                <a:buClr>
                  <a:srgbClr val="000000"/>
                </a:buClr>
                <a:buSzPts val="1200"/>
                <a:buFont typeface="Arial"/>
                <a:buChar char="•"/>
              </a:pPr>
              <a:r>
                <a:rPr lang="en-US" sz="1200" b="0" i="0" u="none" strike="noStrike" cap="none">
                  <a:solidFill>
                    <a:srgbClr val="FFFFFF"/>
                  </a:solidFill>
                  <a:latin typeface="Arial"/>
                  <a:ea typeface="Arial"/>
                  <a:cs typeface="Arial"/>
                  <a:sym typeface="Arial"/>
                </a:rPr>
                <a:t>+FH of prostate cancer in father, 80 y.o</a:t>
              </a:r>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FFFFFF"/>
                </a:solidFill>
                <a:latin typeface="Arial"/>
                <a:ea typeface="Arial"/>
                <a:cs typeface="Arial"/>
                <a:sym typeface="Arial"/>
              </a:endParaRPr>
            </a:p>
          </p:txBody>
        </p:sp>
        <p:pic>
          <p:nvPicPr>
            <p:cNvPr id="762" name="Google Shape;762;g28c17512033_0_1712" descr="A person smiling at camera&#10;&#10;Description automatically generated"/>
            <p:cNvPicPr preferRelativeResize="0"/>
            <p:nvPr/>
          </p:nvPicPr>
          <p:blipFill rotWithShape="1">
            <a:blip r:embed="rId3">
              <a:alphaModFix/>
            </a:blip>
            <a:srcRect/>
            <a:stretch/>
          </p:blipFill>
          <p:spPr>
            <a:xfrm>
              <a:off x="749993" y="1630652"/>
              <a:ext cx="1419225" cy="1428750"/>
            </a:xfrm>
            <a:prstGeom prst="rect">
              <a:avLst/>
            </a:prstGeom>
            <a:noFill/>
            <a:ln w="28575" cap="flat" cmpd="sng">
              <a:solidFill>
                <a:srgbClr val="5D8298"/>
              </a:solidFill>
              <a:prstDash val="solid"/>
              <a:round/>
              <a:headEnd type="none" w="sm" len="sm"/>
              <a:tailEnd type="none" w="sm" len="sm"/>
            </a:ln>
          </p:spPr>
        </p:pic>
        <p:sp>
          <p:nvSpPr>
            <p:cNvPr id="763" name="Google Shape;763;g28c17512033_0_1712"/>
            <p:cNvSpPr txBox="1"/>
            <p:nvPr/>
          </p:nvSpPr>
          <p:spPr>
            <a:xfrm>
              <a:off x="759317" y="3158006"/>
              <a:ext cx="1412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MONICA D. </a:t>
              </a:r>
              <a:endParaRPr sz="1400" b="0" i="0" u="none" strike="noStrike" cap="none">
                <a:solidFill>
                  <a:srgbClr val="000000"/>
                </a:solidFill>
                <a:latin typeface="Arial"/>
                <a:ea typeface="Arial"/>
                <a:cs typeface="Arial"/>
                <a:sym typeface="Arial"/>
              </a:endParaRPr>
            </a:p>
          </p:txBody>
        </p:sp>
      </p:grpSp>
      <p:sp>
        <p:nvSpPr>
          <p:cNvPr id="764" name="Google Shape;764;g28c17512033_0_1712"/>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28c17512033_0_1737"/>
          <p:cNvSpPr txBox="1">
            <a:spLocks noGrp="1"/>
          </p:cNvSpPr>
          <p:nvPr>
            <p:ph type="title"/>
          </p:nvPr>
        </p:nvSpPr>
        <p:spPr>
          <a:xfrm>
            <a:off x="609600" y="274638"/>
            <a:ext cx="10972800" cy="58215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000"/>
              <a:buFont typeface="Arial"/>
              <a:buNone/>
            </a:pPr>
            <a:endParaRPr/>
          </a:p>
          <a:p>
            <a:pPr marL="0" lvl="0" indent="0" algn="ctr" rtl="0">
              <a:lnSpc>
                <a:spcPct val="100000"/>
              </a:lnSpc>
              <a:spcBef>
                <a:spcPts val="0"/>
              </a:spcBef>
              <a:spcAft>
                <a:spcPts val="0"/>
              </a:spcAft>
              <a:buClr>
                <a:schemeClr val="lt1"/>
              </a:buClr>
              <a:buSzPts val="4000"/>
              <a:buFont typeface="Arial"/>
              <a:buNone/>
            </a:pPr>
            <a:r>
              <a:rPr lang="en-US"/>
              <a:t>EMERALD TRIAL PFS RESULTS: </a:t>
            </a:r>
            <a:br>
              <a:rPr lang="en-US"/>
            </a:br>
            <a:r>
              <a:rPr lang="en-US"/>
              <a:t>LANDMARK ANALYSIS &amp; </a:t>
            </a:r>
            <a:br>
              <a:rPr lang="en-US"/>
            </a:br>
            <a:r>
              <a:rPr lang="en-US"/>
              <a:t>PFS BY DURATION OF PRIOR CDK4/6i</a:t>
            </a:r>
            <a:endParaRPr/>
          </a:p>
        </p:txBody>
      </p:sp>
      <p:sp>
        <p:nvSpPr>
          <p:cNvPr id="772" name="Google Shape;772;g28c17512033_0_1737"/>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7</a:t>
            </a:fld>
            <a:endParaRPr/>
          </a:p>
        </p:txBody>
      </p:sp>
      <p:sp>
        <p:nvSpPr>
          <p:cNvPr id="773" name="Google Shape;773;g28c17512033_0_1737"/>
          <p:cNvSpPr txBox="1"/>
          <p:nvPr/>
        </p:nvSpPr>
        <p:spPr>
          <a:xfrm>
            <a:off x="619200" y="6399570"/>
            <a:ext cx="10423200" cy="276959"/>
          </a:xfrm>
          <a:prstGeom prst="rect">
            <a:avLst/>
          </a:prstGeom>
          <a:noFill/>
          <a:ln>
            <a:noFill/>
          </a:ln>
        </p:spPr>
        <p:txBody>
          <a:bodyPr spcFirstLastPara="1" wrap="square" lIns="0" tIns="45700" rIns="91425" bIns="45700" anchor="ctr"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CDK4/6i, cyclin-dependent kinase 4/6 inhibitor; PFS, progression-free survival</a:t>
            </a:r>
            <a:endParaRPr sz="1200" b="0" i="0" u="none" strike="noStrike" cap="none">
              <a:solidFill>
                <a:schemeClr val="lt1"/>
              </a:solidFill>
              <a:highlight>
                <a:srgbClr val="FF00FF"/>
              </a:highlight>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g2939ea8730e_0_687"/>
          <p:cNvSpPr txBox="1">
            <a:spLocks noGrp="1"/>
          </p:cNvSpPr>
          <p:nvPr>
            <p:ph type="body" idx="1"/>
          </p:nvPr>
        </p:nvSpPr>
        <p:spPr>
          <a:xfrm>
            <a:off x="620184" y="1052736"/>
            <a:ext cx="10963200" cy="4525200"/>
          </a:xfrm>
          <a:prstGeom prst="rect">
            <a:avLst/>
          </a:prstGeom>
          <a:noFill/>
          <a:ln>
            <a:noFill/>
          </a:ln>
        </p:spPr>
        <p:txBody>
          <a:bodyPr spcFirstLastPara="1" wrap="square" lIns="0" tIns="0" rIns="0" bIns="0" anchor="t" anchorCtr="0">
            <a:noAutofit/>
          </a:bodyPr>
          <a:lstStyle/>
          <a:p>
            <a:pPr marL="357187" lvl="0" indent="-357187" algn="l" rtl="0">
              <a:lnSpc>
                <a:spcPct val="100000"/>
              </a:lnSpc>
              <a:spcBef>
                <a:spcPts val="0"/>
              </a:spcBef>
              <a:spcAft>
                <a:spcPts val="0"/>
              </a:spcAft>
              <a:buSzPts val="2000"/>
              <a:buChar char="•"/>
            </a:pPr>
            <a:r>
              <a:rPr lang="en-US"/>
              <a:t>A multicentre, international, randomised, open-label, active-controlled phase 3 trial for postmenopausal patients with ER+/HER2- mBC</a:t>
            </a:r>
            <a:endParaRPr/>
          </a:p>
          <a:p>
            <a:pPr marL="357187" lvl="0" indent="-230186" algn="l" rtl="0">
              <a:lnSpc>
                <a:spcPct val="100000"/>
              </a:lnSpc>
              <a:spcBef>
                <a:spcPts val="1200"/>
              </a:spcBef>
              <a:spcAft>
                <a:spcPts val="0"/>
              </a:spcAft>
              <a:buSzPts val="2000"/>
              <a:buNone/>
            </a:pPr>
            <a:endParaRPr/>
          </a:p>
          <a:p>
            <a:pPr marL="357187" lvl="0" indent="-230186" algn="l" rtl="0">
              <a:lnSpc>
                <a:spcPct val="100000"/>
              </a:lnSpc>
              <a:spcBef>
                <a:spcPts val="1200"/>
              </a:spcBef>
              <a:spcAft>
                <a:spcPts val="0"/>
              </a:spcAft>
              <a:buSzPts val="2000"/>
              <a:buNone/>
            </a:pPr>
            <a:endParaRPr/>
          </a:p>
          <a:p>
            <a:pPr marL="357187" lvl="0" indent="-230186" algn="l" rtl="0">
              <a:lnSpc>
                <a:spcPct val="100000"/>
              </a:lnSpc>
              <a:spcBef>
                <a:spcPts val="1200"/>
              </a:spcBef>
              <a:spcAft>
                <a:spcPts val="0"/>
              </a:spcAft>
              <a:buSzPts val="2000"/>
              <a:buNone/>
            </a:pPr>
            <a:endParaRPr/>
          </a:p>
          <a:p>
            <a:pPr marL="357187" lvl="0" indent="-357187" algn="l" rtl="0">
              <a:lnSpc>
                <a:spcPct val="100000"/>
              </a:lnSpc>
              <a:spcBef>
                <a:spcPts val="1200"/>
              </a:spcBef>
              <a:spcAft>
                <a:spcPts val="0"/>
              </a:spcAft>
              <a:buSzPts val="2000"/>
              <a:buChar char="•"/>
            </a:pPr>
            <a:r>
              <a:rPr lang="en-US"/>
              <a:t>Primary end point: assess PFS in all patients and those with m</a:t>
            </a:r>
            <a:r>
              <a:rPr lang="en-US" i="1"/>
              <a:t>ESR1</a:t>
            </a:r>
            <a:endParaRPr/>
          </a:p>
          <a:p>
            <a:pPr marL="357187" lvl="0" indent="-357187" algn="l" rtl="0">
              <a:lnSpc>
                <a:spcPct val="100000"/>
              </a:lnSpc>
              <a:spcBef>
                <a:spcPts val="1200"/>
              </a:spcBef>
              <a:spcAft>
                <a:spcPts val="0"/>
              </a:spcAft>
              <a:buSzPts val="2000"/>
              <a:buChar char="•"/>
            </a:pPr>
            <a:r>
              <a:rPr lang="en-US"/>
              <a:t>Secondary end point: assess OS in all patients and those with m</a:t>
            </a:r>
            <a:r>
              <a:rPr lang="en-US" i="1"/>
              <a:t>ESR1</a:t>
            </a:r>
            <a:endParaRPr/>
          </a:p>
          <a:p>
            <a:pPr marL="357187" lvl="0" indent="-357187" algn="l" rtl="0">
              <a:lnSpc>
                <a:spcPct val="100000"/>
              </a:lnSpc>
              <a:spcBef>
                <a:spcPts val="1200"/>
              </a:spcBef>
              <a:spcAft>
                <a:spcPts val="0"/>
              </a:spcAft>
              <a:buSzPts val="2000"/>
              <a:buChar char="•"/>
            </a:pPr>
            <a:r>
              <a:rPr lang="en-US"/>
              <a:t>Study design considerations:</a:t>
            </a:r>
            <a:endParaRPr/>
          </a:p>
          <a:p>
            <a:pPr marL="714375" lvl="1" indent="-257175" algn="l" rtl="0">
              <a:lnSpc>
                <a:spcPct val="100000"/>
              </a:lnSpc>
              <a:spcBef>
                <a:spcPts val="400"/>
              </a:spcBef>
              <a:spcAft>
                <a:spcPts val="0"/>
              </a:spcAft>
              <a:buSzPts val="1700"/>
              <a:buChar char="–"/>
            </a:pPr>
            <a:r>
              <a:rPr lang="en-US" sz="1700"/>
              <a:t>planned sample size: 466 patients (randomised 1:1)</a:t>
            </a:r>
            <a:endParaRPr/>
          </a:p>
          <a:p>
            <a:pPr marL="714375" lvl="1" indent="-257175" algn="l" rtl="0">
              <a:lnSpc>
                <a:spcPct val="100000"/>
              </a:lnSpc>
              <a:spcBef>
                <a:spcPts val="400"/>
              </a:spcBef>
              <a:spcAft>
                <a:spcPts val="0"/>
              </a:spcAft>
              <a:buSzPts val="1700"/>
              <a:buChar char="–"/>
            </a:pPr>
            <a:r>
              <a:rPr lang="en-US" sz="1700"/>
              <a:t>planned number of countries/study sites: ~17/215</a:t>
            </a:r>
            <a:endParaRPr/>
          </a:p>
          <a:p>
            <a:pPr marL="714375" lvl="1" indent="-257175" algn="l" rtl="0">
              <a:lnSpc>
                <a:spcPct val="100000"/>
              </a:lnSpc>
              <a:spcBef>
                <a:spcPts val="400"/>
              </a:spcBef>
              <a:spcAft>
                <a:spcPts val="0"/>
              </a:spcAft>
              <a:buSzPts val="1700"/>
              <a:buChar char="–"/>
            </a:pPr>
            <a:r>
              <a:rPr lang="en-US" sz="1700"/>
              <a:t>planned study duration: ~30–33 months</a:t>
            </a:r>
            <a:endParaRPr/>
          </a:p>
          <a:p>
            <a:pPr marL="714375" lvl="1" indent="-257175" algn="l" rtl="0">
              <a:lnSpc>
                <a:spcPct val="100000"/>
              </a:lnSpc>
              <a:spcBef>
                <a:spcPts val="400"/>
              </a:spcBef>
              <a:spcAft>
                <a:spcPts val="0"/>
              </a:spcAft>
              <a:buSzPts val="1700"/>
              <a:buChar char="–"/>
            </a:pPr>
            <a:r>
              <a:rPr lang="en-US" sz="1700"/>
              <a:t>stratification factors: m</a:t>
            </a:r>
            <a:r>
              <a:rPr lang="en-US" sz="1700" i="1"/>
              <a:t>ESR1</a:t>
            </a:r>
            <a:r>
              <a:rPr lang="en-US" sz="1700"/>
              <a:t> status (detected by ctDNA), prior fulvestrant and presence of visceral disease</a:t>
            </a:r>
            <a:endParaRPr/>
          </a:p>
        </p:txBody>
      </p:sp>
      <p:sp>
        <p:nvSpPr>
          <p:cNvPr id="781" name="Google Shape;781;g2939ea8730e_0_687"/>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PHASE 3 EMERALD: STUDY DESIGN</a:t>
            </a:r>
            <a:endParaRPr/>
          </a:p>
        </p:txBody>
      </p:sp>
      <p:sp>
        <p:nvSpPr>
          <p:cNvPr id="782" name="Google Shape;782;g2939ea8730e_0_687"/>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sp>
        <p:nvSpPr>
          <p:cNvPr id="783" name="Google Shape;783;g2939ea8730e_0_687"/>
          <p:cNvSpPr txBox="1">
            <a:spLocks noGrp="1"/>
          </p:cNvSpPr>
          <p:nvPr>
            <p:ph type="body" idx="2"/>
          </p:nvPr>
        </p:nvSpPr>
        <p:spPr>
          <a:xfrm>
            <a:off x="620183" y="6364800"/>
            <a:ext cx="10180200" cy="36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200"/>
              <a:buNone/>
            </a:pPr>
            <a:r>
              <a:rPr lang="en-US" sz="1100">
                <a:solidFill>
                  <a:schemeClr val="dk2"/>
                </a:solidFill>
              </a:rPr>
              <a:t>CDK4/6, cyclin-dependent kinase 4/6; ctDNA, circulating tumour DNA; ECOG PS; Eastern Cooperative Oncology Group performance status; ER, estrogen receptor; ET, endocrine therapy; HER2, hormone epidermal growth factor receptor 2; mBC, metastatic breast cancer; mESR1, estrogen receptor 1 (gene) mutation; OS, overall survival; PFS, progression-free survival; QD, use "every day"</a:t>
            </a:r>
            <a:endParaRPr/>
          </a:p>
          <a:p>
            <a:pPr marL="0" lvl="0" indent="0" algn="l" rtl="0">
              <a:lnSpc>
                <a:spcPct val="100000"/>
              </a:lnSpc>
              <a:spcBef>
                <a:spcPts val="300"/>
              </a:spcBef>
              <a:spcAft>
                <a:spcPts val="0"/>
              </a:spcAft>
              <a:buSzPts val="1200"/>
              <a:buNone/>
            </a:pPr>
            <a:r>
              <a:rPr lang="en-US" sz="1100">
                <a:solidFill>
                  <a:schemeClr val="dk2"/>
                </a:solidFill>
              </a:rPr>
              <a:t>Bardia A, et al. Cancer Res 2022;82(4 Suppl):Abstract nr GS2-02 (SABCS 2021. Oral presentation); Bidard F-C, et al. J Clin Oncol. 2022;40:3246-3256</a:t>
            </a:r>
            <a:endParaRPr/>
          </a:p>
        </p:txBody>
      </p:sp>
      <p:grpSp>
        <p:nvGrpSpPr>
          <p:cNvPr id="784" name="Google Shape;784;g2939ea8730e_0_687"/>
          <p:cNvGrpSpPr/>
          <p:nvPr/>
        </p:nvGrpSpPr>
        <p:grpSpPr>
          <a:xfrm>
            <a:off x="485458" y="1809522"/>
            <a:ext cx="11219284" cy="1226050"/>
            <a:chOff x="282719" y="1463691"/>
            <a:chExt cx="11517590" cy="1400400"/>
          </a:xfrm>
        </p:grpSpPr>
        <p:grpSp>
          <p:nvGrpSpPr>
            <p:cNvPr id="785" name="Google Shape;785;g2939ea8730e_0_687"/>
            <p:cNvGrpSpPr/>
            <p:nvPr/>
          </p:nvGrpSpPr>
          <p:grpSpPr>
            <a:xfrm>
              <a:off x="7201619" y="1503155"/>
              <a:ext cx="4598690" cy="1313711"/>
              <a:chOff x="4428400" y="962590"/>
              <a:chExt cx="3298207" cy="971105"/>
            </a:xfrm>
          </p:grpSpPr>
          <p:sp>
            <p:nvSpPr>
              <p:cNvPr id="786" name="Google Shape;786;g2939ea8730e_0_687"/>
              <p:cNvSpPr/>
              <p:nvPr/>
            </p:nvSpPr>
            <p:spPr>
              <a:xfrm>
                <a:off x="4767407" y="962590"/>
                <a:ext cx="2959200" cy="414300"/>
              </a:xfrm>
              <a:prstGeom prst="roundRect">
                <a:avLst>
                  <a:gd name="adj" fmla="val 13261"/>
                </a:avLst>
              </a:prstGeom>
              <a:solidFill>
                <a:schemeClr val="accent1"/>
              </a:solidFill>
              <a:ln w="25400" cap="flat" cmpd="sng">
                <a:solidFill>
                  <a:schemeClr val="accent1"/>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US" sz="1467" b="1" i="0" u="none" strike="noStrike" cap="none">
                    <a:solidFill>
                      <a:schemeClr val="lt1"/>
                    </a:solidFill>
                    <a:latin typeface="Arial"/>
                    <a:ea typeface="Arial"/>
                    <a:cs typeface="Arial"/>
                    <a:sym typeface="Arial"/>
                  </a:rPr>
                  <a:t>Elacestrant (400 mg oral QD)</a:t>
                </a:r>
                <a:endParaRPr sz="1467" b="0" i="0" u="none" strike="noStrike" cap="none">
                  <a:solidFill>
                    <a:schemeClr val="lt1"/>
                  </a:solidFill>
                  <a:latin typeface="Arial"/>
                  <a:ea typeface="Arial"/>
                  <a:cs typeface="Arial"/>
                  <a:sym typeface="Arial"/>
                </a:endParaRPr>
              </a:p>
            </p:txBody>
          </p:sp>
          <p:sp>
            <p:nvSpPr>
              <p:cNvPr id="787" name="Google Shape;787;g2939ea8730e_0_687"/>
              <p:cNvSpPr/>
              <p:nvPr/>
            </p:nvSpPr>
            <p:spPr>
              <a:xfrm>
                <a:off x="4767407" y="1519395"/>
                <a:ext cx="2959200" cy="414300"/>
              </a:xfrm>
              <a:prstGeom prst="roundRect">
                <a:avLst>
                  <a:gd name="adj" fmla="val 13261"/>
                </a:avLst>
              </a:prstGeom>
              <a:solidFill>
                <a:schemeClr val="dk2"/>
              </a:solidFill>
              <a:ln w="25400" cap="flat" cmpd="sng">
                <a:solidFill>
                  <a:schemeClr val="dk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US" sz="1467" b="0" i="0" u="none" strike="noStrike" cap="none">
                    <a:solidFill>
                      <a:schemeClr val="lt1"/>
                    </a:solidFill>
                    <a:latin typeface="Arial"/>
                    <a:ea typeface="Arial"/>
                    <a:cs typeface="Arial"/>
                    <a:sym typeface="Arial"/>
                  </a:rPr>
                  <a:t>Investigator’s choice of fulvestrant, anastrozole, letrozole, exemestane</a:t>
                </a:r>
                <a:endParaRPr sz="1733" b="0" i="0" u="none" strike="noStrike" cap="none">
                  <a:solidFill>
                    <a:schemeClr val="lt1"/>
                  </a:solidFill>
                  <a:latin typeface="Arial"/>
                  <a:ea typeface="Arial"/>
                  <a:cs typeface="Arial"/>
                  <a:sym typeface="Arial"/>
                </a:endParaRPr>
              </a:p>
            </p:txBody>
          </p:sp>
          <p:cxnSp>
            <p:nvCxnSpPr>
              <p:cNvPr id="788" name="Google Shape;788;g2939ea8730e_0_687"/>
              <p:cNvCxnSpPr>
                <a:stCxn id="789" idx="3"/>
                <a:endCxn id="787" idx="1"/>
              </p:cNvCxnSpPr>
              <p:nvPr/>
            </p:nvCxnSpPr>
            <p:spPr>
              <a:xfrm>
                <a:off x="4428400" y="1451011"/>
                <a:ext cx="339000" cy="275400"/>
              </a:xfrm>
              <a:prstGeom prst="straightConnector1">
                <a:avLst/>
              </a:prstGeom>
              <a:noFill/>
              <a:ln w="19050" cap="flat" cmpd="sng">
                <a:solidFill>
                  <a:schemeClr val="dk1"/>
                </a:solidFill>
                <a:prstDash val="solid"/>
                <a:round/>
                <a:headEnd type="none" w="sm" len="sm"/>
                <a:tailEnd type="triangle" w="med" len="med"/>
              </a:ln>
            </p:spPr>
          </p:cxnSp>
          <p:cxnSp>
            <p:nvCxnSpPr>
              <p:cNvPr id="790" name="Google Shape;790;g2939ea8730e_0_687"/>
              <p:cNvCxnSpPr>
                <a:stCxn id="789" idx="3"/>
                <a:endCxn id="786" idx="1"/>
              </p:cNvCxnSpPr>
              <p:nvPr/>
            </p:nvCxnSpPr>
            <p:spPr>
              <a:xfrm rot="10800000" flipH="1">
                <a:off x="4428400" y="1169611"/>
                <a:ext cx="339000" cy="281400"/>
              </a:xfrm>
              <a:prstGeom prst="straightConnector1">
                <a:avLst/>
              </a:prstGeom>
              <a:noFill/>
              <a:ln w="19050" cap="flat" cmpd="sng">
                <a:solidFill>
                  <a:schemeClr val="dk1"/>
                </a:solidFill>
                <a:prstDash val="solid"/>
                <a:round/>
                <a:headEnd type="none" w="sm" len="sm"/>
                <a:tailEnd type="triangle" w="med" len="med"/>
              </a:ln>
            </p:spPr>
          </p:cxnSp>
        </p:grpSp>
        <p:sp>
          <p:nvSpPr>
            <p:cNvPr id="789" name="Google Shape;789;g2939ea8730e_0_687"/>
            <p:cNvSpPr/>
            <p:nvPr/>
          </p:nvSpPr>
          <p:spPr>
            <a:xfrm>
              <a:off x="282719" y="1463691"/>
              <a:ext cx="6918900" cy="1400400"/>
            </a:xfrm>
            <a:prstGeom prst="roundRect">
              <a:avLst>
                <a:gd name="adj" fmla="val 13261"/>
              </a:avLst>
            </a:prstGeom>
            <a:solidFill>
              <a:schemeClr val="accent6"/>
            </a:solidFill>
            <a:ln w="25400" cap="flat" cmpd="sng">
              <a:solidFill>
                <a:schemeClr val="accent6"/>
              </a:solidFill>
              <a:prstDash val="solid"/>
              <a:round/>
              <a:headEnd type="none" w="sm" len="sm"/>
              <a:tailEnd type="none" w="sm" len="sm"/>
            </a:ln>
          </p:spPr>
          <p:txBody>
            <a:bodyPr spcFirstLastPara="1" wrap="square" lIns="180000" tIns="60925" rIns="180000" bIns="60925" anchor="ctr" anchorCtr="0">
              <a:noAutofit/>
            </a:bodyPr>
            <a:lstStyle/>
            <a:p>
              <a:pPr marL="0" marR="0" lvl="0" indent="0" algn="ctr" rtl="0">
                <a:lnSpc>
                  <a:spcPct val="100000"/>
                </a:lnSpc>
                <a:spcBef>
                  <a:spcPts val="0"/>
                </a:spcBef>
                <a:spcAft>
                  <a:spcPts val="0"/>
                </a:spcAft>
                <a:buClr>
                  <a:schemeClr val="lt1"/>
                </a:buClr>
                <a:buSzPts val="1467"/>
                <a:buFont typeface="Arial"/>
                <a:buNone/>
              </a:pPr>
              <a:r>
                <a:rPr lang="en-US" sz="1467" b="1" i="0" u="none" strike="noStrike" cap="none">
                  <a:solidFill>
                    <a:schemeClr val="lt1"/>
                  </a:solidFill>
                  <a:latin typeface="Arial"/>
                  <a:ea typeface="Arial"/>
                  <a:cs typeface="Arial"/>
                  <a:sym typeface="Arial"/>
                </a:rPr>
                <a:t>Key inclusion criteria</a:t>
              </a:r>
              <a:endParaRPr sz="1733"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450"/>
                <a:buFont typeface="Arial"/>
                <a:buNone/>
              </a:pPr>
              <a:r>
                <a:rPr lang="en-US" sz="1450" b="0" i="0" u="none" strike="noStrike" cap="none">
                  <a:solidFill>
                    <a:schemeClr val="lt1"/>
                  </a:solidFill>
                  <a:latin typeface="Arial"/>
                  <a:ea typeface="Arial"/>
                  <a:cs typeface="Arial"/>
                  <a:sym typeface="Arial"/>
                </a:rPr>
                <a:t>Advanced/metastatic ER+/HER2- breast cancer; progressed or relapsed on or after one or two lines of ET, one of which was given in combination with a CDK4/6 inhibitor, for advanced or mBC; </a:t>
              </a:r>
              <a:br>
                <a:rPr lang="en-US" sz="1450" b="0" i="0" u="none" strike="noStrike" cap="none">
                  <a:solidFill>
                    <a:srgbClr val="000000"/>
                  </a:solidFill>
                  <a:latin typeface="Arial"/>
                  <a:ea typeface="Arial"/>
                  <a:cs typeface="Arial"/>
                  <a:sym typeface="Arial"/>
                </a:rPr>
              </a:br>
              <a:r>
                <a:rPr lang="en-US" sz="1450" b="0" i="0" u="none" strike="noStrike" cap="none">
                  <a:solidFill>
                    <a:schemeClr val="lt1"/>
                  </a:solidFill>
                  <a:latin typeface="Arial"/>
                  <a:ea typeface="Arial"/>
                  <a:cs typeface="Arial"/>
                  <a:sym typeface="Arial"/>
                </a:rPr>
                <a:t>ECOG PS 0 or 1</a:t>
              </a:r>
              <a:endParaRPr sz="1733" b="0" i="0" u="none" strike="noStrike" cap="none">
                <a:solidFill>
                  <a:schemeClr val="lt1"/>
                </a:solidFill>
                <a:latin typeface="Arial"/>
                <a:ea typeface="Arial"/>
                <a:cs typeface="Arial"/>
                <a:sym typeface="Arial"/>
              </a:endParaRPr>
            </a:p>
          </p:txBody>
        </p:sp>
      </p:gr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2939ea8730e_0_703"/>
          <p:cNvSpPr txBox="1">
            <a:spLocks noGrp="1"/>
          </p:cNvSpPr>
          <p:nvPr>
            <p:ph type="body" idx="1"/>
          </p:nvPr>
        </p:nvSpPr>
        <p:spPr>
          <a:xfrm>
            <a:off x="620184" y="5158393"/>
            <a:ext cx="10963200" cy="792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000"/>
              <a:buNone/>
            </a:pPr>
            <a:r>
              <a:rPr lang="en-US"/>
              <a:t>Elacestrant demonstrated a higher PFS rate versus SoC ET at 6 and 12 months in patients with ER+/HER2- advanced/metastatic breast cancer following prior CDK4/6i therapy</a:t>
            </a:r>
            <a:endParaRPr/>
          </a:p>
        </p:txBody>
      </p:sp>
      <p:sp>
        <p:nvSpPr>
          <p:cNvPr id="796" name="Google Shape;796;g2939ea8730e_0_703"/>
          <p:cNvSpPr txBox="1">
            <a:spLocks noGrp="1"/>
          </p:cNvSpPr>
          <p:nvPr>
            <p:ph type="title"/>
          </p:nvPr>
        </p:nvSpPr>
        <p:spPr>
          <a:xfrm>
            <a:off x="619201" y="259200"/>
            <a:ext cx="10963200" cy="86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5D8298"/>
              </a:buClr>
              <a:buSzPts val="2800"/>
              <a:buFont typeface="Arial"/>
              <a:buNone/>
            </a:pPr>
            <a:r>
              <a:rPr lang="en-US"/>
              <a:t>EMERALD: PFS RATE AT 6 &amp; 12 MONTHS ALL PATIENTS AND </a:t>
            </a:r>
            <a:r>
              <a:rPr lang="en-US" cap="none"/>
              <a:t>m</a:t>
            </a:r>
            <a:r>
              <a:rPr lang="en-US" i="1"/>
              <a:t>ESR1</a:t>
            </a:r>
            <a:r>
              <a:rPr lang="en-US"/>
              <a:t> GROUP  </a:t>
            </a:r>
            <a:endParaRPr/>
          </a:p>
        </p:txBody>
      </p:sp>
      <p:sp>
        <p:nvSpPr>
          <p:cNvPr id="797" name="Google Shape;797;g2939ea8730e_0_703"/>
          <p:cNvSpPr txBox="1">
            <a:spLocks noGrp="1"/>
          </p:cNvSpPr>
          <p:nvPr>
            <p:ph type="sldNum" idx="12"/>
          </p:nvPr>
        </p:nvSpPr>
        <p:spPr>
          <a:xfrm>
            <a:off x="10800523" y="6428359"/>
            <a:ext cx="781800" cy="365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5D8298"/>
              </a:buClr>
              <a:buSzPts val="1100"/>
              <a:buFont typeface="Arial"/>
              <a:buNone/>
            </a:pPr>
            <a:fld id="{00000000-1234-1234-1234-123412341234}" type="slidenum">
              <a:rPr lang="en-US"/>
              <a:t>9</a:t>
            </a:fld>
            <a:endParaRPr/>
          </a:p>
        </p:txBody>
      </p:sp>
      <p:sp>
        <p:nvSpPr>
          <p:cNvPr id="798" name="Google Shape;798;g2939ea8730e_0_703"/>
          <p:cNvSpPr txBox="1">
            <a:spLocks noGrp="1"/>
          </p:cNvSpPr>
          <p:nvPr>
            <p:ph type="body" idx="2"/>
          </p:nvPr>
        </p:nvSpPr>
        <p:spPr>
          <a:xfrm>
            <a:off x="620183" y="6364800"/>
            <a:ext cx="11020500" cy="3651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300"/>
              </a:spcBef>
              <a:spcAft>
                <a:spcPts val="0"/>
              </a:spcAft>
              <a:buSzPts val="1100"/>
              <a:buNone/>
            </a:pPr>
            <a:r>
              <a:rPr lang="en-US">
                <a:solidFill>
                  <a:schemeClr val="dk2"/>
                </a:solidFill>
              </a:rPr>
              <a:t>CDK4/6i, cyclin-dependent kinase 4/6 inhibitor; CI, confidence interval; ER, estrogen receptor; ET, endocrine therapy; HER2, human epidermal growth factor receptor 2; mESR1, estrogen receptor 1 (gene) mutation; N, sample size; PFS, progression-free survival; SoC, standard of care</a:t>
            </a:r>
            <a:endParaRPr/>
          </a:p>
          <a:p>
            <a:pPr marL="0" lvl="0" indent="0" algn="l" rtl="0">
              <a:lnSpc>
                <a:spcPct val="100000"/>
              </a:lnSpc>
              <a:spcBef>
                <a:spcPts val="300"/>
              </a:spcBef>
              <a:spcAft>
                <a:spcPts val="0"/>
              </a:spcAft>
              <a:buSzPts val="1200"/>
              <a:buNone/>
            </a:pPr>
            <a:r>
              <a:rPr lang="en-US" sz="1200">
                <a:solidFill>
                  <a:schemeClr val="dk2"/>
                </a:solidFill>
              </a:rPr>
              <a:t>Bidard F-C, et al. J Clin Oncol. 2022;40:3246-3256</a:t>
            </a:r>
            <a:endParaRPr>
              <a:solidFill>
                <a:schemeClr val="dk2"/>
              </a:solidFill>
              <a:highlight>
                <a:srgbClr val="FFFF00"/>
              </a:highlight>
            </a:endParaRPr>
          </a:p>
        </p:txBody>
      </p:sp>
      <p:sp>
        <p:nvSpPr>
          <p:cNvPr id="799" name="Google Shape;799;g2939ea8730e_0_703"/>
          <p:cNvSpPr txBox="1"/>
          <p:nvPr/>
        </p:nvSpPr>
        <p:spPr>
          <a:xfrm>
            <a:off x="2890219" y="1222334"/>
            <a:ext cx="12438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All patients</a:t>
            </a:r>
            <a:endParaRPr sz="1800" b="0" i="0" u="none" strike="noStrike" cap="none">
              <a:solidFill>
                <a:schemeClr val="dk1"/>
              </a:solidFill>
              <a:latin typeface="Calibri"/>
              <a:ea typeface="Calibri"/>
              <a:cs typeface="Calibri"/>
              <a:sym typeface="Calibri"/>
            </a:endParaRPr>
          </a:p>
        </p:txBody>
      </p:sp>
      <p:sp>
        <p:nvSpPr>
          <p:cNvPr id="800" name="Google Shape;800;g2939ea8730e_0_703"/>
          <p:cNvSpPr txBox="1"/>
          <p:nvPr/>
        </p:nvSpPr>
        <p:spPr>
          <a:xfrm>
            <a:off x="1241604" y="4573680"/>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239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238</a:t>
            </a:r>
            <a:endParaRPr sz="1800" b="0" i="0" u="none" strike="noStrike" cap="none">
              <a:solidFill>
                <a:schemeClr val="dk1"/>
              </a:solidFill>
              <a:latin typeface="Calibri"/>
              <a:ea typeface="Calibri"/>
              <a:cs typeface="Calibri"/>
              <a:sym typeface="Calibri"/>
            </a:endParaRPr>
          </a:p>
        </p:txBody>
      </p:sp>
      <p:sp>
        <p:nvSpPr>
          <p:cNvPr id="801" name="Google Shape;801;g2939ea8730e_0_703"/>
          <p:cNvSpPr txBox="1"/>
          <p:nvPr/>
        </p:nvSpPr>
        <p:spPr>
          <a:xfrm>
            <a:off x="647934" y="4536747"/>
            <a:ext cx="556200" cy="246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US"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US"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sp>
        <p:nvSpPr>
          <p:cNvPr id="802" name="Google Shape;802;g2939ea8730e_0_703"/>
          <p:cNvSpPr txBox="1"/>
          <p:nvPr/>
        </p:nvSpPr>
        <p:spPr>
          <a:xfrm>
            <a:off x="6925949" y="1222334"/>
            <a:ext cx="45654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Patients with tumours harbouring m</a:t>
            </a:r>
            <a:r>
              <a:rPr lang="en-US" sz="1400" b="1" i="1" u="none" strike="noStrike" cap="none">
                <a:solidFill>
                  <a:srgbClr val="000000"/>
                </a:solidFill>
                <a:latin typeface="Arial"/>
                <a:ea typeface="Arial"/>
                <a:cs typeface="Arial"/>
                <a:sym typeface="Arial"/>
              </a:rPr>
              <a:t>ESR1</a:t>
            </a:r>
            <a:endParaRPr sz="1800" b="0" i="0" u="none" strike="noStrike" cap="none">
              <a:solidFill>
                <a:schemeClr val="dk1"/>
              </a:solidFill>
              <a:latin typeface="Calibri"/>
              <a:ea typeface="Calibri"/>
              <a:cs typeface="Calibri"/>
              <a:sym typeface="Calibri"/>
            </a:endParaRPr>
          </a:p>
        </p:txBody>
      </p:sp>
      <p:sp>
        <p:nvSpPr>
          <p:cNvPr id="803" name="Google Shape;803;g2939ea8730e_0_703"/>
          <p:cNvSpPr txBox="1"/>
          <p:nvPr/>
        </p:nvSpPr>
        <p:spPr>
          <a:xfrm rot="-5400000">
            <a:off x="293453" y="3013725"/>
            <a:ext cx="13368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804" name="Google Shape;804;g2939ea8730e_0_703"/>
          <p:cNvSpPr txBox="1"/>
          <p:nvPr/>
        </p:nvSpPr>
        <p:spPr>
          <a:xfrm>
            <a:off x="1239899" y="4025426"/>
            <a:ext cx="642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05" name="Google Shape;805;g2939ea8730e_0_703"/>
          <p:cNvCxnSpPr/>
          <p:nvPr/>
        </p:nvCxnSpPr>
        <p:spPr>
          <a:xfrm>
            <a:off x="1333527" y="4099437"/>
            <a:ext cx="54000" cy="0"/>
          </a:xfrm>
          <a:prstGeom prst="straightConnector1">
            <a:avLst/>
          </a:prstGeom>
          <a:noFill/>
          <a:ln w="12700" cap="flat" cmpd="sng">
            <a:solidFill>
              <a:schemeClr val="dk1"/>
            </a:solidFill>
            <a:prstDash val="solid"/>
            <a:round/>
            <a:headEnd type="none" w="sm" len="sm"/>
            <a:tailEnd type="none" w="sm" len="sm"/>
          </a:ln>
        </p:spPr>
      </p:cxnSp>
      <p:cxnSp>
        <p:nvCxnSpPr>
          <p:cNvPr id="806" name="Google Shape;806;g2939ea8730e_0_703"/>
          <p:cNvCxnSpPr/>
          <p:nvPr/>
        </p:nvCxnSpPr>
        <p:spPr>
          <a:xfrm>
            <a:off x="1387526" y="4140699"/>
            <a:ext cx="4500000" cy="0"/>
          </a:xfrm>
          <a:prstGeom prst="straightConnector1">
            <a:avLst/>
          </a:prstGeom>
          <a:noFill/>
          <a:ln w="12700" cap="flat" cmpd="sng">
            <a:solidFill>
              <a:schemeClr val="dk1"/>
            </a:solidFill>
            <a:prstDash val="solid"/>
            <a:round/>
            <a:headEnd type="none" w="sm" len="sm"/>
            <a:tailEnd type="none" w="sm" len="sm"/>
          </a:ln>
        </p:spPr>
      </p:cxnSp>
      <p:cxnSp>
        <p:nvCxnSpPr>
          <p:cNvPr id="807" name="Google Shape;807;g2939ea8730e_0_703"/>
          <p:cNvCxnSpPr/>
          <p:nvPr/>
        </p:nvCxnSpPr>
        <p:spPr>
          <a:xfrm rot="10800000">
            <a:off x="1388606" y="2075978"/>
            <a:ext cx="0" cy="2065800"/>
          </a:xfrm>
          <a:prstGeom prst="straightConnector1">
            <a:avLst/>
          </a:prstGeom>
          <a:noFill/>
          <a:ln w="12700" cap="flat" cmpd="sng">
            <a:solidFill>
              <a:schemeClr val="dk1"/>
            </a:solidFill>
            <a:prstDash val="solid"/>
            <a:round/>
            <a:headEnd type="none" w="sm" len="sm"/>
            <a:tailEnd type="none" w="sm" len="sm"/>
          </a:ln>
        </p:spPr>
      </p:cxnSp>
      <p:cxnSp>
        <p:nvCxnSpPr>
          <p:cNvPr id="808" name="Google Shape;808;g2939ea8730e_0_703"/>
          <p:cNvCxnSpPr/>
          <p:nvPr/>
        </p:nvCxnSpPr>
        <p:spPr>
          <a:xfrm rot="-5400000">
            <a:off x="1930342" y="4169254"/>
            <a:ext cx="54000" cy="0"/>
          </a:xfrm>
          <a:prstGeom prst="straightConnector1">
            <a:avLst/>
          </a:prstGeom>
          <a:noFill/>
          <a:ln w="12700" cap="flat" cmpd="sng">
            <a:solidFill>
              <a:schemeClr val="dk1"/>
            </a:solidFill>
            <a:prstDash val="solid"/>
            <a:round/>
            <a:headEnd type="none" w="sm" len="sm"/>
            <a:tailEnd type="none" w="sm" len="sm"/>
          </a:ln>
        </p:spPr>
      </p:cxnSp>
      <p:sp>
        <p:nvSpPr>
          <p:cNvPr id="809" name="Google Shape;809;g2939ea8730e_0_703"/>
          <p:cNvSpPr txBox="1"/>
          <p:nvPr/>
        </p:nvSpPr>
        <p:spPr>
          <a:xfrm>
            <a:off x="1925282"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cxnSp>
        <p:nvCxnSpPr>
          <p:cNvPr id="810" name="Google Shape;810;g2939ea8730e_0_703"/>
          <p:cNvCxnSpPr/>
          <p:nvPr/>
        </p:nvCxnSpPr>
        <p:spPr>
          <a:xfrm rot="-5400000">
            <a:off x="3172223" y="4169254"/>
            <a:ext cx="54000" cy="0"/>
          </a:xfrm>
          <a:prstGeom prst="straightConnector1">
            <a:avLst/>
          </a:prstGeom>
          <a:noFill/>
          <a:ln w="12700" cap="flat" cmpd="sng">
            <a:solidFill>
              <a:schemeClr val="dk1"/>
            </a:solidFill>
            <a:prstDash val="solid"/>
            <a:round/>
            <a:headEnd type="none" w="sm" len="sm"/>
            <a:tailEnd type="none" w="sm" len="sm"/>
          </a:ln>
        </p:spPr>
      </p:cxnSp>
      <p:sp>
        <p:nvSpPr>
          <p:cNvPr id="811" name="Google Shape;811;g2939ea8730e_0_703"/>
          <p:cNvSpPr txBox="1"/>
          <p:nvPr/>
        </p:nvSpPr>
        <p:spPr>
          <a:xfrm>
            <a:off x="3135103"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812" name="Google Shape;812;g2939ea8730e_0_703"/>
          <p:cNvCxnSpPr/>
          <p:nvPr/>
        </p:nvCxnSpPr>
        <p:spPr>
          <a:xfrm rot="-5400000">
            <a:off x="492706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13" name="Google Shape;813;g2939ea8730e_0_703"/>
          <p:cNvSpPr txBox="1"/>
          <p:nvPr/>
        </p:nvSpPr>
        <p:spPr>
          <a:xfrm>
            <a:off x="488994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814" name="Google Shape;814;g2939ea8730e_0_703"/>
          <p:cNvCxnSpPr/>
          <p:nvPr/>
        </p:nvCxnSpPr>
        <p:spPr>
          <a:xfrm rot="-5400000">
            <a:off x="1404222" y="4169254"/>
            <a:ext cx="54000" cy="0"/>
          </a:xfrm>
          <a:prstGeom prst="straightConnector1">
            <a:avLst/>
          </a:prstGeom>
          <a:noFill/>
          <a:ln w="12700" cap="flat" cmpd="sng">
            <a:solidFill>
              <a:schemeClr val="dk1"/>
            </a:solidFill>
            <a:prstDash val="solid"/>
            <a:round/>
            <a:headEnd type="none" w="sm" len="sm"/>
            <a:tailEnd type="none" w="sm" len="sm"/>
          </a:ln>
        </p:spPr>
      </p:cxnSp>
      <p:sp>
        <p:nvSpPr>
          <p:cNvPr id="815" name="Google Shape;815;g2939ea8730e_0_703"/>
          <p:cNvSpPr txBox="1"/>
          <p:nvPr/>
        </p:nvSpPr>
        <p:spPr>
          <a:xfrm>
            <a:off x="1399162"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816" name="Google Shape;816;g2939ea8730e_0_703"/>
          <p:cNvCxnSpPr/>
          <p:nvPr/>
        </p:nvCxnSpPr>
        <p:spPr>
          <a:xfrm rot="-5400000">
            <a:off x="4042646" y="4169254"/>
            <a:ext cx="54000" cy="0"/>
          </a:xfrm>
          <a:prstGeom prst="straightConnector1">
            <a:avLst/>
          </a:prstGeom>
          <a:noFill/>
          <a:ln w="12700" cap="flat" cmpd="sng">
            <a:solidFill>
              <a:schemeClr val="dk1"/>
            </a:solidFill>
            <a:prstDash val="solid"/>
            <a:round/>
            <a:headEnd type="none" w="sm" len="sm"/>
            <a:tailEnd type="none" w="sm" len="sm"/>
          </a:ln>
        </p:spPr>
      </p:cxnSp>
      <p:sp>
        <p:nvSpPr>
          <p:cNvPr id="817" name="Google Shape;817;g2939ea8730e_0_703"/>
          <p:cNvSpPr txBox="1"/>
          <p:nvPr/>
        </p:nvSpPr>
        <p:spPr>
          <a:xfrm>
            <a:off x="4005526"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818" name="Google Shape;818;g2939ea8730e_0_703"/>
          <p:cNvCxnSpPr/>
          <p:nvPr/>
        </p:nvCxnSpPr>
        <p:spPr>
          <a:xfrm rot="-5400000">
            <a:off x="422153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19" name="Google Shape;819;g2939ea8730e_0_703"/>
          <p:cNvSpPr txBox="1"/>
          <p:nvPr/>
        </p:nvSpPr>
        <p:spPr>
          <a:xfrm>
            <a:off x="418441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820" name="Google Shape;820;g2939ea8730e_0_703"/>
          <p:cNvSpPr txBox="1"/>
          <p:nvPr/>
        </p:nvSpPr>
        <p:spPr>
          <a:xfrm>
            <a:off x="1175779" y="2843609"/>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821" name="Google Shape;821;g2939ea8730e_0_703"/>
          <p:cNvCxnSpPr/>
          <p:nvPr/>
        </p:nvCxnSpPr>
        <p:spPr>
          <a:xfrm>
            <a:off x="1333527" y="2917620"/>
            <a:ext cx="54000" cy="0"/>
          </a:xfrm>
          <a:prstGeom prst="straightConnector1">
            <a:avLst/>
          </a:prstGeom>
          <a:noFill/>
          <a:ln w="12700" cap="flat" cmpd="sng">
            <a:solidFill>
              <a:schemeClr val="dk1"/>
            </a:solidFill>
            <a:prstDash val="solid"/>
            <a:round/>
            <a:headEnd type="none" w="sm" len="sm"/>
            <a:tailEnd type="none" w="sm" len="sm"/>
          </a:ln>
        </p:spPr>
      </p:cxnSp>
      <p:sp>
        <p:nvSpPr>
          <p:cNvPr id="822" name="Google Shape;822;g2939ea8730e_0_703"/>
          <p:cNvSpPr txBox="1"/>
          <p:nvPr/>
        </p:nvSpPr>
        <p:spPr>
          <a:xfrm>
            <a:off x="1175779" y="24458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823" name="Google Shape;823;g2939ea8730e_0_703"/>
          <p:cNvCxnSpPr/>
          <p:nvPr/>
        </p:nvCxnSpPr>
        <p:spPr>
          <a:xfrm>
            <a:off x="1333527" y="2519878"/>
            <a:ext cx="54000" cy="0"/>
          </a:xfrm>
          <a:prstGeom prst="straightConnector1">
            <a:avLst/>
          </a:prstGeom>
          <a:noFill/>
          <a:ln w="12700" cap="flat" cmpd="sng">
            <a:solidFill>
              <a:schemeClr val="dk1"/>
            </a:solidFill>
            <a:prstDash val="solid"/>
            <a:round/>
            <a:headEnd type="none" w="sm" len="sm"/>
            <a:tailEnd type="none" w="sm" len="sm"/>
          </a:ln>
        </p:spPr>
      </p:cxnSp>
      <p:sp>
        <p:nvSpPr>
          <p:cNvPr id="824" name="Google Shape;824;g2939ea8730e_0_703"/>
          <p:cNvSpPr txBox="1"/>
          <p:nvPr/>
        </p:nvSpPr>
        <p:spPr>
          <a:xfrm>
            <a:off x="1111659" y="2055239"/>
            <a:ext cx="1923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825" name="Google Shape;825;g2939ea8730e_0_703"/>
          <p:cNvCxnSpPr/>
          <p:nvPr/>
        </p:nvCxnSpPr>
        <p:spPr>
          <a:xfrm>
            <a:off x="1333527" y="2129250"/>
            <a:ext cx="54000" cy="0"/>
          </a:xfrm>
          <a:prstGeom prst="straightConnector1">
            <a:avLst/>
          </a:prstGeom>
          <a:noFill/>
          <a:ln w="12700" cap="flat" cmpd="sng">
            <a:solidFill>
              <a:schemeClr val="dk1"/>
            </a:solidFill>
            <a:prstDash val="solid"/>
            <a:round/>
            <a:headEnd type="none" w="sm" len="sm"/>
            <a:tailEnd type="none" w="sm" len="sm"/>
          </a:ln>
        </p:spPr>
      </p:cxnSp>
      <p:cxnSp>
        <p:nvCxnSpPr>
          <p:cNvPr id="826" name="Google Shape;826;g2939ea8730e_0_703"/>
          <p:cNvCxnSpPr/>
          <p:nvPr/>
        </p:nvCxnSpPr>
        <p:spPr>
          <a:xfrm rot="-5400000">
            <a:off x="1585197" y="4169254"/>
            <a:ext cx="54000" cy="0"/>
          </a:xfrm>
          <a:prstGeom prst="straightConnector1">
            <a:avLst/>
          </a:prstGeom>
          <a:noFill/>
          <a:ln w="12700" cap="flat" cmpd="sng">
            <a:solidFill>
              <a:schemeClr val="dk1"/>
            </a:solidFill>
            <a:prstDash val="solid"/>
            <a:round/>
            <a:headEnd type="none" w="sm" len="sm"/>
            <a:tailEnd type="none" w="sm" len="sm"/>
          </a:ln>
        </p:spPr>
      </p:cxnSp>
      <p:sp>
        <p:nvSpPr>
          <p:cNvPr id="827" name="Google Shape;827;g2939ea8730e_0_703"/>
          <p:cNvSpPr txBox="1"/>
          <p:nvPr/>
        </p:nvSpPr>
        <p:spPr>
          <a:xfrm>
            <a:off x="1580137"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cxnSp>
        <p:nvCxnSpPr>
          <p:cNvPr id="828" name="Google Shape;828;g2939ea8730e_0_703"/>
          <p:cNvCxnSpPr/>
          <p:nvPr/>
        </p:nvCxnSpPr>
        <p:spPr>
          <a:xfrm rot="-5400000">
            <a:off x="1762997" y="4169254"/>
            <a:ext cx="54000" cy="0"/>
          </a:xfrm>
          <a:prstGeom prst="straightConnector1">
            <a:avLst/>
          </a:prstGeom>
          <a:noFill/>
          <a:ln w="12700" cap="flat" cmpd="sng">
            <a:solidFill>
              <a:schemeClr val="dk1"/>
            </a:solidFill>
            <a:prstDash val="solid"/>
            <a:round/>
            <a:headEnd type="none" w="sm" len="sm"/>
            <a:tailEnd type="none" w="sm" len="sm"/>
          </a:ln>
        </p:spPr>
      </p:cxnSp>
      <p:sp>
        <p:nvSpPr>
          <p:cNvPr id="829" name="Google Shape;829;g2939ea8730e_0_703"/>
          <p:cNvSpPr txBox="1"/>
          <p:nvPr/>
        </p:nvSpPr>
        <p:spPr>
          <a:xfrm>
            <a:off x="1757937"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cxnSp>
        <p:nvCxnSpPr>
          <p:cNvPr id="830" name="Google Shape;830;g2939ea8730e_0_703"/>
          <p:cNvCxnSpPr/>
          <p:nvPr/>
        </p:nvCxnSpPr>
        <p:spPr>
          <a:xfrm rot="-5400000">
            <a:off x="21240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831" name="Google Shape;831;g2939ea8730e_0_703"/>
          <p:cNvSpPr txBox="1"/>
          <p:nvPr/>
        </p:nvSpPr>
        <p:spPr>
          <a:xfrm>
            <a:off x="2118957"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cxnSp>
        <p:nvCxnSpPr>
          <p:cNvPr id="832" name="Google Shape;832;g2939ea8730e_0_703"/>
          <p:cNvCxnSpPr/>
          <p:nvPr/>
        </p:nvCxnSpPr>
        <p:spPr>
          <a:xfrm rot="-5400000">
            <a:off x="2285942" y="4169254"/>
            <a:ext cx="54000" cy="0"/>
          </a:xfrm>
          <a:prstGeom prst="straightConnector1">
            <a:avLst/>
          </a:prstGeom>
          <a:noFill/>
          <a:ln w="12700" cap="flat" cmpd="sng">
            <a:solidFill>
              <a:schemeClr val="dk1"/>
            </a:solidFill>
            <a:prstDash val="solid"/>
            <a:round/>
            <a:headEnd type="none" w="sm" len="sm"/>
            <a:tailEnd type="none" w="sm" len="sm"/>
          </a:ln>
        </p:spPr>
      </p:cxnSp>
      <p:sp>
        <p:nvSpPr>
          <p:cNvPr id="833" name="Google Shape;833;g2939ea8730e_0_703"/>
          <p:cNvSpPr txBox="1"/>
          <p:nvPr/>
        </p:nvSpPr>
        <p:spPr>
          <a:xfrm>
            <a:off x="2280882"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cxnSp>
        <p:nvCxnSpPr>
          <p:cNvPr id="834" name="Google Shape;834;g2939ea8730e_0_703"/>
          <p:cNvCxnSpPr/>
          <p:nvPr/>
        </p:nvCxnSpPr>
        <p:spPr>
          <a:xfrm rot="-5400000">
            <a:off x="24669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835" name="Google Shape;835;g2939ea8730e_0_703"/>
          <p:cNvSpPr txBox="1"/>
          <p:nvPr/>
        </p:nvSpPr>
        <p:spPr>
          <a:xfrm>
            <a:off x="2461857"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cxnSp>
        <p:nvCxnSpPr>
          <p:cNvPr id="836" name="Google Shape;836;g2939ea8730e_0_703"/>
          <p:cNvCxnSpPr/>
          <p:nvPr/>
        </p:nvCxnSpPr>
        <p:spPr>
          <a:xfrm rot="-5400000">
            <a:off x="2644717" y="4169254"/>
            <a:ext cx="54000" cy="0"/>
          </a:xfrm>
          <a:prstGeom prst="straightConnector1">
            <a:avLst/>
          </a:prstGeom>
          <a:noFill/>
          <a:ln w="12700" cap="flat" cmpd="sng">
            <a:solidFill>
              <a:schemeClr val="dk1"/>
            </a:solidFill>
            <a:prstDash val="solid"/>
            <a:round/>
            <a:headEnd type="none" w="sm" len="sm"/>
            <a:tailEnd type="none" w="sm" len="sm"/>
          </a:ln>
        </p:spPr>
      </p:cxnSp>
      <p:sp>
        <p:nvSpPr>
          <p:cNvPr id="837" name="Google Shape;837;g2939ea8730e_0_703"/>
          <p:cNvSpPr txBox="1"/>
          <p:nvPr/>
        </p:nvSpPr>
        <p:spPr>
          <a:xfrm>
            <a:off x="2639657"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cxnSp>
        <p:nvCxnSpPr>
          <p:cNvPr id="838" name="Google Shape;838;g2939ea8730e_0_703"/>
          <p:cNvCxnSpPr/>
          <p:nvPr/>
        </p:nvCxnSpPr>
        <p:spPr>
          <a:xfrm rot="-5400000">
            <a:off x="2812992" y="4169254"/>
            <a:ext cx="54000" cy="0"/>
          </a:xfrm>
          <a:prstGeom prst="straightConnector1">
            <a:avLst/>
          </a:prstGeom>
          <a:noFill/>
          <a:ln w="12700" cap="flat" cmpd="sng">
            <a:solidFill>
              <a:schemeClr val="dk1"/>
            </a:solidFill>
            <a:prstDash val="solid"/>
            <a:round/>
            <a:headEnd type="none" w="sm" len="sm"/>
            <a:tailEnd type="none" w="sm" len="sm"/>
          </a:ln>
        </p:spPr>
      </p:cxnSp>
      <p:sp>
        <p:nvSpPr>
          <p:cNvPr id="839" name="Google Shape;839;g2939ea8730e_0_703"/>
          <p:cNvSpPr txBox="1"/>
          <p:nvPr/>
        </p:nvSpPr>
        <p:spPr>
          <a:xfrm>
            <a:off x="2807932"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cxnSp>
        <p:nvCxnSpPr>
          <p:cNvPr id="840" name="Google Shape;840;g2939ea8730e_0_703"/>
          <p:cNvCxnSpPr/>
          <p:nvPr/>
        </p:nvCxnSpPr>
        <p:spPr>
          <a:xfrm rot="-5400000">
            <a:off x="2990792" y="4169254"/>
            <a:ext cx="54000" cy="0"/>
          </a:xfrm>
          <a:prstGeom prst="straightConnector1">
            <a:avLst/>
          </a:prstGeom>
          <a:noFill/>
          <a:ln w="12700" cap="flat" cmpd="sng">
            <a:solidFill>
              <a:schemeClr val="dk1"/>
            </a:solidFill>
            <a:prstDash val="solid"/>
            <a:round/>
            <a:headEnd type="none" w="sm" len="sm"/>
            <a:tailEnd type="none" w="sm" len="sm"/>
          </a:ln>
        </p:spPr>
      </p:cxnSp>
      <p:sp>
        <p:nvSpPr>
          <p:cNvPr id="841" name="Google Shape;841;g2939ea8730e_0_703"/>
          <p:cNvSpPr txBox="1"/>
          <p:nvPr/>
        </p:nvSpPr>
        <p:spPr>
          <a:xfrm>
            <a:off x="2985732"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cxnSp>
        <p:nvCxnSpPr>
          <p:cNvPr id="842" name="Google Shape;842;g2939ea8730e_0_703"/>
          <p:cNvCxnSpPr/>
          <p:nvPr/>
        </p:nvCxnSpPr>
        <p:spPr>
          <a:xfrm rot="-5400000">
            <a:off x="33404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43" name="Google Shape;843;g2939ea8730e_0_703"/>
          <p:cNvSpPr txBox="1"/>
          <p:nvPr/>
        </p:nvSpPr>
        <p:spPr>
          <a:xfrm>
            <a:off x="330337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cxnSp>
        <p:nvCxnSpPr>
          <p:cNvPr id="844" name="Google Shape;844;g2939ea8730e_0_703"/>
          <p:cNvCxnSpPr/>
          <p:nvPr/>
        </p:nvCxnSpPr>
        <p:spPr>
          <a:xfrm rot="-5400000">
            <a:off x="3515123" y="4169254"/>
            <a:ext cx="54000" cy="0"/>
          </a:xfrm>
          <a:prstGeom prst="straightConnector1">
            <a:avLst/>
          </a:prstGeom>
          <a:noFill/>
          <a:ln w="12700" cap="flat" cmpd="sng">
            <a:solidFill>
              <a:schemeClr val="dk1"/>
            </a:solidFill>
            <a:prstDash val="solid"/>
            <a:round/>
            <a:headEnd type="none" w="sm" len="sm"/>
            <a:tailEnd type="none" w="sm" len="sm"/>
          </a:ln>
        </p:spPr>
      </p:cxnSp>
      <p:sp>
        <p:nvSpPr>
          <p:cNvPr id="845" name="Google Shape;845;g2939ea8730e_0_703"/>
          <p:cNvSpPr txBox="1"/>
          <p:nvPr/>
        </p:nvSpPr>
        <p:spPr>
          <a:xfrm>
            <a:off x="3478003"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cxnSp>
        <p:nvCxnSpPr>
          <p:cNvPr id="846" name="Google Shape;846;g2939ea8730e_0_703"/>
          <p:cNvCxnSpPr/>
          <p:nvPr/>
        </p:nvCxnSpPr>
        <p:spPr>
          <a:xfrm rot="-5400000">
            <a:off x="36960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47" name="Google Shape;847;g2939ea8730e_0_703"/>
          <p:cNvSpPr txBox="1"/>
          <p:nvPr/>
        </p:nvSpPr>
        <p:spPr>
          <a:xfrm>
            <a:off x="365897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p:txBody>
      </p:sp>
      <p:cxnSp>
        <p:nvCxnSpPr>
          <p:cNvPr id="848" name="Google Shape;848;g2939ea8730e_0_703"/>
          <p:cNvCxnSpPr/>
          <p:nvPr/>
        </p:nvCxnSpPr>
        <p:spPr>
          <a:xfrm rot="-5400000">
            <a:off x="387389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49" name="Google Shape;849;g2939ea8730e_0_703"/>
          <p:cNvSpPr txBox="1"/>
          <p:nvPr/>
        </p:nvSpPr>
        <p:spPr>
          <a:xfrm>
            <a:off x="383677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p:txBody>
      </p:sp>
      <p:cxnSp>
        <p:nvCxnSpPr>
          <p:cNvPr id="850" name="Google Shape;850;g2939ea8730e_0_703"/>
          <p:cNvCxnSpPr/>
          <p:nvPr/>
        </p:nvCxnSpPr>
        <p:spPr>
          <a:xfrm rot="-5400000">
            <a:off x="5809185" y="4169254"/>
            <a:ext cx="54000" cy="0"/>
          </a:xfrm>
          <a:prstGeom prst="straightConnector1">
            <a:avLst/>
          </a:prstGeom>
          <a:noFill/>
          <a:ln w="12700" cap="flat" cmpd="sng">
            <a:solidFill>
              <a:schemeClr val="dk1"/>
            </a:solidFill>
            <a:prstDash val="solid"/>
            <a:round/>
            <a:headEnd type="none" w="sm" len="sm"/>
            <a:tailEnd type="none" w="sm" len="sm"/>
          </a:ln>
        </p:spPr>
      </p:cxnSp>
      <p:sp>
        <p:nvSpPr>
          <p:cNvPr id="851" name="Google Shape;851;g2939ea8730e_0_703"/>
          <p:cNvSpPr txBox="1"/>
          <p:nvPr/>
        </p:nvSpPr>
        <p:spPr>
          <a:xfrm>
            <a:off x="5772065"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852" name="Google Shape;852;g2939ea8730e_0_703"/>
          <p:cNvCxnSpPr/>
          <p:nvPr/>
        </p:nvCxnSpPr>
        <p:spPr>
          <a:xfrm rot="-5400000">
            <a:off x="56250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853" name="Google Shape;853;g2939ea8730e_0_703"/>
          <p:cNvSpPr txBox="1"/>
          <p:nvPr/>
        </p:nvSpPr>
        <p:spPr>
          <a:xfrm>
            <a:off x="5587915"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p:txBody>
      </p:sp>
      <p:cxnSp>
        <p:nvCxnSpPr>
          <p:cNvPr id="854" name="Google Shape;854;g2939ea8730e_0_703"/>
          <p:cNvCxnSpPr/>
          <p:nvPr/>
        </p:nvCxnSpPr>
        <p:spPr>
          <a:xfrm rot="-5400000">
            <a:off x="5450410" y="4169254"/>
            <a:ext cx="54000" cy="0"/>
          </a:xfrm>
          <a:prstGeom prst="straightConnector1">
            <a:avLst/>
          </a:prstGeom>
          <a:noFill/>
          <a:ln w="12700" cap="flat" cmpd="sng">
            <a:solidFill>
              <a:schemeClr val="dk1"/>
            </a:solidFill>
            <a:prstDash val="solid"/>
            <a:round/>
            <a:headEnd type="none" w="sm" len="sm"/>
            <a:tailEnd type="none" w="sm" len="sm"/>
          </a:ln>
        </p:spPr>
      </p:cxnSp>
      <p:sp>
        <p:nvSpPr>
          <p:cNvPr id="855" name="Google Shape;855;g2939ea8730e_0_703"/>
          <p:cNvSpPr txBox="1"/>
          <p:nvPr/>
        </p:nvSpPr>
        <p:spPr>
          <a:xfrm>
            <a:off x="5413290"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p:txBody>
      </p:sp>
      <p:cxnSp>
        <p:nvCxnSpPr>
          <p:cNvPr id="856" name="Google Shape;856;g2939ea8730e_0_703"/>
          <p:cNvCxnSpPr/>
          <p:nvPr/>
        </p:nvCxnSpPr>
        <p:spPr>
          <a:xfrm rot="-5400000">
            <a:off x="50916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857" name="Google Shape;857;g2939ea8730e_0_703"/>
          <p:cNvSpPr txBox="1"/>
          <p:nvPr/>
        </p:nvSpPr>
        <p:spPr>
          <a:xfrm>
            <a:off x="5054515"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cxnSp>
        <p:nvCxnSpPr>
          <p:cNvPr id="858" name="Google Shape;858;g2939ea8730e_0_703"/>
          <p:cNvCxnSpPr/>
          <p:nvPr/>
        </p:nvCxnSpPr>
        <p:spPr>
          <a:xfrm rot="-5400000">
            <a:off x="5282135" y="4169254"/>
            <a:ext cx="54000" cy="0"/>
          </a:xfrm>
          <a:prstGeom prst="straightConnector1">
            <a:avLst/>
          </a:prstGeom>
          <a:noFill/>
          <a:ln w="12700" cap="flat" cmpd="sng">
            <a:solidFill>
              <a:schemeClr val="dk1"/>
            </a:solidFill>
            <a:prstDash val="solid"/>
            <a:round/>
            <a:headEnd type="none" w="sm" len="sm"/>
            <a:tailEnd type="none" w="sm" len="sm"/>
          </a:ln>
        </p:spPr>
      </p:cxnSp>
      <p:sp>
        <p:nvSpPr>
          <p:cNvPr id="859" name="Google Shape;859;g2939ea8730e_0_703"/>
          <p:cNvSpPr txBox="1"/>
          <p:nvPr/>
        </p:nvSpPr>
        <p:spPr>
          <a:xfrm>
            <a:off x="5245015"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22</a:t>
            </a:r>
            <a:endParaRPr sz="1800" b="0" i="0" u="none" strike="noStrike" cap="none">
              <a:solidFill>
                <a:schemeClr val="dk1"/>
              </a:solidFill>
              <a:latin typeface="Calibri"/>
              <a:ea typeface="Calibri"/>
              <a:cs typeface="Calibri"/>
              <a:sym typeface="Calibri"/>
            </a:endParaRPr>
          </a:p>
        </p:txBody>
      </p:sp>
      <p:cxnSp>
        <p:nvCxnSpPr>
          <p:cNvPr id="860" name="Google Shape;860;g2939ea8730e_0_703"/>
          <p:cNvCxnSpPr/>
          <p:nvPr/>
        </p:nvCxnSpPr>
        <p:spPr>
          <a:xfrm rot="-5400000">
            <a:off x="4746093" y="4169254"/>
            <a:ext cx="54000" cy="0"/>
          </a:xfrm>
          <a:prstGeom prst="straightConnector1">
            <a:avLst/>
          </a:prstGeom>
          <a:noFill/>
          <a:ln w="12700" cap="flat" cmpd="sng">
            <a:solidFill>
              <a:schemeClr val="dk1"/>
            </a:solidFill>
            <a:prstDash val="solid"/>
            <a:round/>
            <a:headEnd type="none" w="sm" len="sm"/>
            <a:tailEnd type="none" w="sm" len="sm"/>
          </a:ln>
        </p:spPr>
      </p:cxnSp>
      <p:sp>
        <p:nvSpPr>
          <p:cNvPr id="861" name="Google Shape;861;g2939ea8730e_0_703"/>
          <p:cNvSpPr txBox="1"/>
          <p:nvPr/>
        </p:nvSpPr>
        <p:spPr>
          <a:xfrm>
            <a:off x="4708973"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cxnSp>
        <p:nvCxnSpPr>
          <p:cNvPr id="862" name="Google Shape;862;g2939ea8730e_0_703"/>
          <p:cNvCxnSpPr/>
          <p:nvPr/>
        </p:nvCxnSpPr>
        <p:spPr>
          <a:xfrm rot="-5400000">
            <a:off x="457146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63" name="Google Shape;863;g2939ea8730e_0_703"/>
          <p:cNvSpPr txBox="1"/>
          <p:nvPr/>
        </p:nvSpPr>
        <p:spPr>
          <a:xfrm>
            <a:off x="453434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cxnSp>
        <p:nvCxnSpPr>
          <p:cNvPr id="864" name="Google Shape;864;g2939ea8730e_0_703"/>
          <p:cNvCxnSpPr/>
          <p:nvPr/>
        </p:nvCxnSpPr>
        <p:spPr>
          <a:xfrm rot="-5400000">
            <a:off x="4399338" y="4169254"/>
            <a:ext cx="54000" cy="0"/>
          </a:xfrm>
          <a:prstGeom prst="straightConnector1">
            <a:avLst/>
          </a:prstGeom>
          <a:noFill/>
          <a:ln w="12700" cap="flat" cmpd="sng">
            <a:solidFill>
              <a:schemeClr val="dk1"/>
            </a:solidFill>
            <a:prstDash val="solid"/>
            <a:round/>
            <a:headEnd type="none" w="sm" len="sm"/>
            <a:tailEnd type="none" w="sm" len="sm"/>
          </a:ln>
        </p:spPr>
      </p:cxnSp>
      <p:sp>
        <p:nvSpPr>
          <p:cNvPr id="865" name="Google Shape;865;g2939ea8730e_0_703"/>
          <p:cNvSpPr txBox="1"/>
          <p:nvPr/>
        </p:nvSpPr>
        <p:spPr>
          <a:xfrm>
            <a:off x="4362218"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17</a:t>
            </a:r>
            <a:endParaRPr sz="1800" b="0" i="0" u="none" strike="noStrike" cap="none">
              <a:solidFill>
                <a:schemeClr val="dk1"/>
              </a:solidFill>
              <a:latin typeface="Calibri"/>
              <a:ea typeface="Calibri"/>
              <a:cs typeface="Calibri"/>
              <a:sym typeface="Calibri"/>
            </a:endParaRPr>
          </a:p>
        </p:txBody>
      </p:sp>
      <p:sp>
        <p:nvSpPr>
          <p:cNvPr id="866" name="Google Shape;866;g2939ea8730e_0_703"/>
          <p:cNvSpPr txBox="1"/>
          <p:nvPr/>
        </p:nvSpPr>
        <p:spPr>
          <a:xfrm>
            <a:off x="314673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sp>
        <p:nvSpPr>
          <p:cNvPr id="867" name="Google Shape;867;g2939ea8730e_0_703"/>
          <p:cNvSpPr txBox="1"/>
          <p:nvPr/>
        </p:nvSpPr>
        <p:spPr>
          <a:xfrm>
            <a:off x="3346764"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868" name="Google Shape;868;g2939ea8730e_0_703"/>
          <p:cNvSpPr txBox="1"/>
          <p:nvPr/>
        </p:nvSpPr>
        <p:spPr>
          <a:xfrm>
            <a:off x="352773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sp>
        <p:nvSpPr>
          <p:cNvPr id="869" name="Google Shape;869;g2939ea8730e_0_703"/>
          <p:cNvSpPr txBox="1"/>
          <p:nvPr/>
        </p:nvSpPr>
        <p:spPr>
          <a:xfrm>
            <a:off x="296893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sp>
        <p:nvSpPr>
          <p:cNvPr id="870" name="Google Shape;870;g2939ea8730e_0_703"/>
          <p:cNvSpPr txBox="1"/>
          <p:nvPr/>
        </p:nvSpPr>
        <p:spPr>
          <a:xfrm>
            <a:off x="278478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871" name="Google Shape;871;g2939ea8730e_0_703"/>
          <p:cNvSpPr txBox="1"/>
          <p:nvPr/>
        </p:nvSpPr>
        <p:spPr>
          <a:xfrm>
            <a:off x="2584764"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sp>
        <p:nvSpPr>
          <p:cNvPr id="872" name="Google Shape;872;g2939ea8730e_0_703"/>
          <p:cNvSpPr txBox="1"/>
          <p:nvPr/>
        </p:nvSpPr>
        <p:spPr>
          <a:xfrm>
            <a:off x="241013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42</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sp>
        <p:nvSpPr>
          <p:cNvPr id="873" name="Google Shape;873;g2939ea8730e_0_703"/>
          <p:cNvSpPr txBox="1"/>
          <p:nvPr/>
        </p:nvSpPr>
        <p:spPr>
          <a:xfrm>
            <a:off x="221328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38</a:t>
            </a:r>
            <a:endParaRPr sz="1800" b="0" i="0" u="none" strike="noStrike" cap="none">
              <a:solidFill>
                <a:schemeClr val="dk1"/>
              </a:solidFill>
              <a:latin typeface="Calibri"/>
              <a:ea typeface="Calibri"/>
              <a:cs typeface="Calibri"/>
              <a:sym typeface="Calibri"/>
            </a:endParaRPr>
          </a:p>
        </p:txBody>
      </p:sp>
      <p:sp>
        <p:nvSpPr>
          <p:cNvPr id="874" name="Google Shape;874;g2939ea8730e_0_703"/>
          <p:cNvSpPr txBox="1"/>
          <p:nvPr/>
        </p:nvSpPr>
        <p:spPr>
          <a:xfrm>
            <a:off x="2041839"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39</a:t>
            </a:r>
            <a:endParaRPr sz="1800" b="0" i="0" u="none" strike="noStrike" cap="none">
              <a:solidFill>
                <a:schemeClr val="dk1"/>
              </a:solidFill>
              <a:latin typeface="Calibri"/>
              <a:ea typeface="Calibri"/>
              <a:cs typeface="Calibri"/>
              <a:sym typeface="Calibri"/>
            </a:endParaRPr>
          </a:p>
        </p:txBody>
      </p:sp>
      <p:sp>
        <p:nvSpPr>
          <p:cNvPr id="875" name="Google Shape;875;g2939ea8730e_0_703"/>
          <p:cNvSpPr txBox="1"/>
          <p:nvPr/>
        </p:nvSpPr>
        <p:spPr>
          <a:xfrm>
            <a:off x="1841814"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68</a:t>
            </a:r>
            <a:endParaRPr sz="1800" b="0" i="0" u="none" strike="noStrike" cap="none">
              <a:solidFill>
                <a:schemeClr val="dk1"/>
              </a:solidFill>
              <a:latin typeface="Calibri"/>
              <a:ea typeface="Calibri"/>
              <a:cs typeface="Calibri"/>
              <a:sym typeface="Calibri"/>
            </a:endParaRPr>
          </a:p>
        </p:txBody>
      </p:sp>
      <p:sp>
        <p:nvSpPr>
          <p:cNvPr id="876" name="Google Shape;876;g2939ea8730e_0_703"/>
          <p:cNvSpPr txBox="1"/>
          <p:nvPr/>
        </p:nvSpPr>
        <p:spPr>
          <a:xfrm>
            <a:off x="1638335" y="4573680"/>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106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84</a:t>
            </a:r>
            <a:endParaRPr sz="1800" b="0" i="0" u="none" strike="noStrike" cap="none">
              <a:solidFill>
                <a:schemeClr val="dk1"/>
              </a:solidFill>
              <a:latin typeface="Calibri"/>
              <a:ea typeface="Calibri"/>
              <a:cs typeface="Calibri"/>
              <a:sym typeface="Calibri"/>
            </a:endParaRPr>
          </a:p>
        </p:txBody>
      </p:sp>
      <p:sp>
        <p:nvSpPr>
          <p:cNvPr id="877" name="Google Shape;877;g2939ea8730e_0_703"/>
          <p:cNvSpPr txBox="1"/>
          <p:nvPr/>
        </p:nvSpPr>
        <p:spPr>
          <a:xfrm>
            <a:off x="1444660" y="4573680"/>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223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206</a:t>
            </a:r>
            <a:endParaRPr sz="1800" b="0" i="0" u="none" strike="noStrike" cap="none">
              <a:solidFill>
                <a:schemeClr val="dk1"/>
              </a:solidFill>
              <a:latin typeface="Calibri"/>
              <a:ea typeface="Calibri"/>
              <a:cs typeface="Calibri"/>
              <a:sym typeface="Calibri"/>
            </a:endParaRPr>
          </a:p>
        </p:txBody>
      </p:sp>
      <p:sp>
        <p:nvSpPr>
          <p:cNvPr id="878" name="Google Shape;878;g2939ea8730e_0_703"/>
          <p:cNvSpPr txBox="1"/>
          <p:nvPr/>
        </p:nvSpPr>
        <p:spPr>
          <a:xfrm>
            <a:off x="5045668"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79" name="Google Shape;879;g2939ea8730e_0_703"/>
          <p:cNvSpPr txBox="1"/>
          <p:nvPr/>
        </p:nvSpPr>
        <p:spPr>
          <a:xfrm>
            <a:off x="4861518"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80" name="Google Shape;880;g2939ea8730e_0_703"/>
          <p:cNvSpPr txBox="1"/>
          <p:nvPr/>
        </p:nvSpPr>
        <p:spPr>
          <a:xfrm>
            <a:off x="5242518"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81" name="Google Shape;881;g2939ea8730e_0_703"/>
          <p:cNvSpPr txBox="1"/>
          <p:nvPr/>
        </p:nvSpPr>
        <p:spPr>
          <a:xfrm>
            <a:off x="5429843"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82" name="Google Shape;882;g2939ea8730e_0_703"/>
          <p:cNvSpPr txBox="1"/>
          <p:nvPr/>
        </p:nvSpPr>
        <p:spPr>
          <a:xfrm>
            <a:off x="5613993"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83" name="Google Shape;883;g2939ea8730e_0_703"/>
          <p:cNvSpPr txBox="1"/>
          <p:nvPr/>
        </p:nvSpPr>
        <p:spPr>
          <a:xfrm>
            <a:off x="5807668"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884" name="Google Shape;884;g2939ea8730e_0_703"/>
          <p:cNvSpPr txBox="1"/>
          <p:nvPr/>
        </p:nvSpPr>
        <p:spPr>
          <a:xfrm>
            <a:off x="4667843"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sp>
        <p:nvSpPr>
          <p:cNvPr id="885" name="Google Shape;885;g2939ea8730e_0_703"/>
          <p:cNvSpPr txBox="1"/>
          <p:nvPr/>
        </p:nvSpPr>
        <p:spPr>
          <a:xfrm>
            <a:off x="4490043" y="4573680"/>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886" name="Google Shape;886;g2939ea8730e_0_703"/>
          <p:cNvSpPr txBox="1"/>
          <p:nvPr/>
        </p:nvSpPr>
        <p:spPr>
          <a:xfrm>
            <a:off x="4309068" y="4573680"/>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887" name="Google Shape;887;g2939ea8730e_0_703"/>
          <p:cNvSpPr txBox="1"/>
          <p:nvPr/>
        </p:nvSpPr>
        <p:spPr>
          <a:xfrm>
            <a:off x="4118568" y="4573680"/>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88" name="Google Shape;888;g2939ea8730e_0_703"/>
          <p:cNvSpPr txBox="1"/>
          <p:nvPr/>
        </p:nvSpPr>
        <p:spPr>
          <a:xfrm>
            <a:off x="3911914"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sp>
        <p:nvSpPr>
          <p:cNvPr id="889" name="Google Shape;889;g2939ea8730e_0_703"/>
          <p:cNvSpPr txBox="1"/>
          <p:nvPr/>
        </p:nvSpPr>
        <p:spPr>
          <a:xfrm>
            <a:off x="3708714"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sp>
        <p:nvSpPr>
          <p:cNvPr id="890" name="Google Shape;890;g2939ea8730e_0_703"/>
          <p:cNvSpPr txBox="1"/>
          <p:nvPr/>
        </p:nvSpPr>
        <p:spPr>
          <a:xfrm>
            <a:off x="1175779" y="264271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70</a:t>
            </a:r>
            <a:endParaRPr sz="1800" b="0" i="0" u="none" strike="noStrike" cap="none">
              <a:solidFill>
                <a:schemeClr val="dk1"/>
              </a:solidFill>
              <a:latin typeface="Calibri"/>
              <a:ea typeface="Calibri"/>
              <a:cs typeface="Calibri"/>
              <a:sym typeface="Calibri"/>
            </a:endParaRPr>
          </a:p>
        </p:txBody>
      </p:sp>
      <p:cxnSp>
        <p:nvCxnSpPr>
          <p:cNvPr id="891" name="Google Shape;891;g2939ea8730e_0_703"/>
          <p:cNvCxnSpPr/>
          <p:nvPr/>
        </p:nvCxnSpPr>
        <p:spPr>
          <a:xfrm>
            <a:off x="1333527" y="2716728"/>
            <a:ext cx="54000" cy="0"/>
          </a:xfrm>
          <a:prstGeom prst="straightConnector1">
            <a:avLst/>
          </a:prstGeom>
          <a:noFill/>
          <a:ln w="12700" cap="flat" cmpd="sng">
            <a:solidFill>
              <a:schemeClr val="dk1"/>
            </a:solidFill>
            <a:prstDash val="solid"/>
            <a:round/>
            <a:headEnd type="none" w="sm" len="sm"/>
            <a:tailEnd type="none" w="sm" len="sm"/>
          </a:ln>
        </p:spPr>
      </p:cxnSp>
      <p:sp>
        <p:nvSpPr>
          <p:cNvPr id="892" name="Google Shape;892;g2939ea8730e_0_703"/>
          <p:cNvSpPr txBox="1"/>
          <p:nvPr/>
        </p:nvSpPr>
        <p:spPr>
          <a:xfrm>
            <a:off x="1175779" y="30268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p:txBody>
      </p:sp>
      <p:cxnSp>
        <p:nvCxnSpPr>
          <p:cNvPr id="893" name="Google Shape;893;g2939ea8730e_0_703"/>
          <p:cNvCxnSpPr/>
          <p:nvPr/>
        </p:nvCxnSpPr>
        <p:spPr>
          <a:xfrm>
            <a:off x="1333527" y="3100903"/>
            <a:ext cx="54000" cy="0"/>
          </a:xfrm>
          <a:prstGeom prst="straightConnector1">
            <a:avLst/>
          </a:prstGeom>
          <a:noFill/>
          <a:ln w="12700" cap="flat" cmpd="sng">
            <a:solidFill>
              <a:schemeClr val="dk1"/>
            </a:solidFill>
            <a:prstDash val="solid"/>
            <a:round/>
            <a:headEnd type="none" w="sm" len="sm"/>
            <a:tailEnd type="none" w="sm" len="sm"/>
          </a:ln>
        </p:spPr>
      </p:cxnSp>
      <p:sp>
        <p:nvSpPr>
          <p:cNvPr id="894" name="Google Shape;894;g2939ea8730e_0_703"/>
          <p:cNvSpPr txBox="1"/>
          <p:nvPr/>
        </p:nvSpPr>
        <p:spPr>
          <a:xfrm>
            <a:off x="1175779" y="322691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895" name="Google Shape;895;g2939ea8730e_0_703"/>
          <p:cNvCxnSpPr/>
          <p:nvPr/>
        </p:nvCxnSpPr>
        <p:spPr>
          <a:xfrm>
            <a:off x="1333527" y="3300928"/>
            <a:ext cx="54000" cy="0"/>
          </a:xfrm>
          <a:prstGeom prst="straightConnector1">
            <a:avLst/>
          </a:prstGeom>
          <a:noFill/>
          <a:ln w="12700" cap="flat" cmpd="sng">
            <a:solidFill>
              <a:schemeClr val="dk1"/>
            </a:solidFill>
            <a:prstDash val="solid"/>
            <a:round/>
            <a:headEnd type="none" w="sm" len="sm"/>
            <a:tailEnd type="none" w="sm" len="sm"/>
          </a:ln>
        </p:spPr>
      </p:cxnSp>
      <p:sp>
        <p:nvSpPr>
          <p:cNvPr id="896" name="Google Shape;896;g2939ea8730e_0_703"/>
          <p:cNvSpPr txBox="1"/>
          <p:nvPr/>
        </p:nvSpPr>
        <p:spPr>
          <a:xfrm>
            <a:off x="1175779" y="34237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cxnSp>
        <p:nvCxnSpPr>
          <p:cNvPr id="897" name="Google Shape;897;g2939ea8730e_0_703"/>
          <p:cNvCxnSpPr/>
          <p:nvPr/>
        </p:nvCxnSpPr>
        <p:spPr>
          <a:xfrm>
            <a:off x="1333527" y="3497778"/>
            <a:ext cx="54000" cy="0"/>
          </a:xfrm>
          <a:prstGeom prst="straightConnector1">
            <a:avLst/>
          </a:prstGeom>
          <a:noFill/>
          <a:ln w="12700" cap="flat" cmpd="sng">
            <a:solidFill>
              <a:schemeClr val="dk1"/>
            </a:solidFill>
            <a:prstDash val="solid"/>
            <a:round/>
            <a:headEnd type="none" w="sm" len="sm"/>
            <a:tailEnd type="none" w="sm" len="sm"/>
          </a:ln>
        </p:spPr>
      </p:cxnSp>
      <p:sp>
        <p:nvSpPr>
          <p:cNvPr id="898" name="Google Shape;898;g2939ea8730e_0_703"/>
          <p:cNvSpPr txBox="1"/>
          <p:nvPr/>
        </p:nvSpPr>
        <p:spPr>
          <a:xfrm>
            <a:off x="1175779" y="36269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899" name="Google Shape;899;g2939ea8730e_0_703"/>
          <p:cNvCxnSpPr/>
          <p:nvPr/>
        </p:nvCxnSpPr>
        <p:spPr>
          <a:xfrm>
            <a:off x="1333527" y="3700978"/>
            <a:ext cx="54000" cy="0"/>
          </a:xfrm>
          <a:prstGeom prst="straightConnector1">
            <a:avLst/>
          </a:prstGeom>
          <a:noFill/>
          <a:ln w="12700" cap="flat" cmpd="sng">
            <a:solidFill>
              <a:schemeClr val="dk1"/>
            </a:solidFill>
            <a:prstDash val="solid"/>
            <a:round/>
            <a:headEnd type="none" w="sm" len="sm"/>
            <a:tailEnd type="none" w="sm" len="sm"/>
          </a:ln>
        </p:spPr>
      </p:cxnSp>
      <p:sp>
        <p:nvSpPr>
          <p:cNvPr id="900" name="Google Shape;900;g2939ea8730e_0_703"/>
          <p:cNvSpPr txBox="1"/>
          <p:nvPr/>
        </p:nvSpPr>
        <p:spPr>
          <a:xfrm>
            <a:off x="1175779" y="38269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901" name="Google Shape;901;g2939ea8730e_0_703"/>
          <p:cNvCxnSpPr/>
          <p:nvPr/>
        </p:nvCxnSpPr>
        <p:spPr>
          <a:xfrm>
            <a:off x="1333527" y="3901003"/>
            <a:ext cx="54000" cy="0"/>
          </a:xfrm>
          <a:prstGeom prst="straightConnector1">
            <a:avLst/>
          </a:prstGeom>
          <a:noFill/>
          <a:ln w="12700" cap="flat" cmpd="sng">
            <a:solidFill>
              <a:schemeClr val="dk1"/>
            </a:solidFill>
            <a:prstDash val="solid"/>
            <a:round/>
            <a:headEnd type="none" w="sm" len="sm"/>
            <a:tailEnd type="none" w="sm" len="sm"/>
          </a:ln>
        </p:spPr>
      </p:cxnSp>
      <p:sp>
        <p:nvSpPr>
          <p:cNvPr id="902" name="Google Shape;902;g2939ea8730e_0_703"/>
          <p:cNvSpPr txBox="1"/>
          <p:nvPr/>
        </p:nvSpPr>
        <p:spPr>
          <a:xfrm>
            <a:off x="1175779" y="22394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90</a:t>
            </a:r>
            <a:endParaRPr sz="1800" b="0" i="0" u="none" strike="noStrike" cap="none">
              <a:solidFill>
                <a:schemeClr val="dk1"/>
              </a:solidFill>
              <a:latin typeface="Calibri"/>
              <a:ea typeface="Calibri"/>
              <a:cs typeface="Calibri"/>
              <a:sym typeface="Calibri"/>
            </a:endParaRPr>
          </a:p>
        </p:txBody>
      </p:sp>
      <p:cxnSp>
        <p:nvCxnSpPr>
          <p:cNvPr id="903" name="Google Shape;903;g2939ea8730e_0_703"/>
          <p:cNvCxnSpPr/>
          <p:nvPr/>
        </p:nvCxnSpPr>
        <p:spPr>
          <a:xfrm>
            <a:off x="1333527" y="2324564"/>
            <a:ext cx="54000" cy="0"/>
          </a:xfrm>
          <a:prstGeom prst="straightConnector1">
            <a:avLst/>
          </a:prstGeom>
          <a:noFill/>
          <a:ln w="12700" cap="flat" cmpd="sng">
            <a:solidFill>
              <a:schemeClr val="dk1"/>
            </a:solidFill>
            <a:prstDash val="solid"/>
            <a:round/>
            <a:headEnd type="none" w="sm" len="sm"/>
            <a:tailEnd type="none" w="sm" len="sm"/>
          </a:ln>
        </p:spPr>
      </p:cxnSp>
      <p:sp>
        <p:nvSpPr>
          <p:cNvPr id="904" name="Google Shape;904;g2939ea8730e_0_703"/>
          <p:cNvSpPr txBox="1"/>
          <p:nvPr/>
        </p:nvSpPr>
        <p:spPr>
          <a:xfrm>
            <a:off x="3206571" y="4353448"/>
            <a:ext cx="8832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sp>
        <p:nvSpPr>
          <p:cNvPr id="905" name="Google Shape;905;g2939ea8730e_0_703"/>
          <p:cNvSpPr txBox="1"/>
          <p:nvPr/>
        </p:nvSpPr>
        <p:spPr>
          <a:xfrm>
            <a:off x="6884451" y="4573680"/>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113</a:t>
            </a:r>
            <a:endParaRPr sz="1800" b="0" i="0" u="none" strike="noStrike" cap="none">
              <a:solidFill>
                <a:schemeClr val="dk1"/>
              </a:solidFill>
              <a:latin typeface="Calibri"/>
              <a:ea typeface="Calibri"/>
              <a:cs typeface="Calibri"/>
              <a:sym typeface="Calibri"/>
            </a:endParaRPr>
          </a:p>
        </p:txBody>
      </p:sp>
      <p:sp>
        <p:nvSpPr>
          <p:cNvPr id="906" name="Google Shape;906;g2939ea8730e_0_703"/>
          <p:cNvSpPr txBox="1"/>
          <p:nvPr/>
        </p:nvSpPr>
        <p:spPr>
          <a:xfrm>
            <a:off x="6271849" y="4536747"/>
            <a:ext cx="556200" cy="246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chemeClr val="accent1"/>
              </a:buClr>
              <a:buSzPts val="800"/>
              <a:buFont typeface="Arial"/>
              <a:buNone/>
            </a:pPr>
            <a:r>
              <a:rPr lang="en-US" sz="800" b="1" i="0" u="none" strike="noStrike" cap="none">
                <a:solidFill>
                  <a:schemeClr val="accent1"/>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chemeClr val="dk2"/>
              </a:buClr>
              <a:buSzPts val="800"/>
              <a:buFont typeface="Arial"/>
              <a:buNone/>
            </a:pPr>
            <a:r>
              <a:rPr lang="en-US" sz="800" b="1" i="0" u="none" strike="noStrike" cap="none">
                <a:solidFill>
                  <a:schemeClr val="dk2"/>
                </a:solidFill>
                <a:latin typeface="Arial"/>
                <a:ea typeface="Arial"/>
                <a:cs typeface="Arial"/>
                <a:sym typeface="Arial"/>
              </a:rPr>
              <a:t>SOC</a:t>
            </a:r>
            <a:endParaRPr sz="1800" b="0" i="0" u="none" strike="noStrike" cap="none">
              <a:solidFill>
                <a:schemeClr val="dk1"/>
              </a:solidFill>
              <a:latin typeface="Calibri"/>
              <a:ea typeface="Calibri"/>
              <a:cs typeface="Calibri"/>
              <a:sym typeface="Calibri"/>
            </a:endParaRPr>
          </a:p>
        </p:txBody>
      </p:sp>
      <p:sp>
        <p:nvSpPr>
          <p:cNvPr id="907" name="Google Shape;907;g2939ea8730e_0_703"/>
          <p:cNvSpPr txBox="1"/>
          <p:nvPr/>
        </p:nvSpPr>
        <p:spPr>
          <a:xfrm rot="-5400000">
            <a:off x="5815319" y="3013725"/>
            <a:ext cx="13368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Probability of PFS (%)</a:t>
            </a:r>
            <a:endParaRPr sz="1800" b="0" i="0" u="none" strike="noStrike" cap="none">
              <a:solidFill>
                <a:schemeClr val="dk1"/>
              </a:solidFill>
              <a:latin typeface="Calibri"/>
              <a:ea typeface="Calibri"/>
              <a:cs typeface="Calibri"/>
              <a:sym typeface="Calibri"/>
            </a:endParaRPr>
          </a:p>
        </p:txBody>
      </p:sp>
      <p:sp>
        <p:nvSpPr>
          <p:cNvPr id="908" name="Google Shape;908;g2939ea8730e_0_703"/>
          <p:cNvSpPr txBox="1"/>
          <p:nvPr/>
        </p:nvSpPr>
        <p:spPr>
          <a:xfrm>
            <a:off x="6761765" y="4025426"/>
            <a:ext cx="642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909" name="Google Shape;909;g2939ea8730e_0_703"/>
          <p:cNvCxnSpPr/>
          <p:nvPr/>
        </p:nvCxnSpPr>
        <p:spPr>
          <a:xfrm>
            <a:off x="6855393" y="4099437"/>
            <a:ext cx="54000" cy="0"/>
          </a:xfrm>
          <a:prstGeom prst="straightConnector1">
            <a:avLst/>
          </a:prstGeom>
          <a:noFill/>
          <a:ln w="12700" cap="flat" cmpd="sng">
            <a:solidFill>
              <a:schemeClr val="dk1"/>
            </a:solidFill>
            <a:prstDash val="solid"/>
            <a:round/>
            <a:headEnd type="none" w="sm" len="sm"/>
            <a:tailEnd type="none" w="sm" len="sm"/>
          </a:ln>
        </p:spPr>
      </p:cxnSp>
      <p:cxnSp>
        <p:nvCxnSpPr>
          <p:cNvPr id="910" name="Google Shape;910;g2939ea8730e_0_703"/>
          <p:cNvCxnSpPr/>
          <p:nvPr/>
        </p:nvCxnSpPr>
        <p:spPr>
          <a:xfrm>
            <a:off x="6909392" y="4140699"/>
            <a:ext cx="4536000" cy="0"/>
          </a:xfrm>
          <a:prstGeom prst="straightConnector1">
            <a:avLst/>
          </a:prstGeom>
          <a:noFill/>
          <a:ln w="12700" cap="flat" cmpd="sng">
            <a:solidFill>
              <a:schemeClr val="dk1"/>
            </a:solidFill>
            <a:prstDash val="solid"/>
            <a:round/>
            <a:headEnd type="none" w="sm" len="sm"/>
            <a:tailEnd type="none" w="sm" len="sm"/>
          </a:ln>
        </p:spPr>
      </p:cxnSp>
      <p:cxnSp>
        <p:nvCxnSpPr>
          <p:cNvPr id="911" name="Google Shape;911;g2939ea8730e_0_703"/>
          <p:cNvCxnSpPr/>
          <p:nvPr/>
        </p:nvCxnSpPr>
        <p:spPr>
          <a:xfrm rot="10800000">
            <a:off x="6910472" y="2075978"/>
            <a:ext cx="0" cy="2065800"/>
          </a:xfrm>
          <a:prstGeom prst="straightConnector1">
            <a:avLst/>
          </a:prstGeom>
          <a:noFill/>
          <a:ln w="12700" cap="flat" cmpd="sng">
            <a:solidFill>
              <a:schemeClr val="dk1"/>
            </a:solidFill>
            <a:prstDash val="solid"/>
            <a:round/>
            <a:headEnd type="none" w="sm" len="sm"/>
            <a:tailEnd type="none" w="sm" len="sm"/>
          </a:ln>
        </p:spPr>
      </p:cxnSp>
      <p:cxnSp>
        <p:nvCxnSpPr>
          <p:cNvPr id="912" name="Google Shape;912;g2939ea8730e_0_703"/>
          <p:cNvCxnSpPr/>
          <p:nvPr/>
        </p:nvCxnSpPr>
        <p:spPr>
          <a:xfrm rot="-5400000">
            <a:off x="7452208" y="4169254"/>
            <a:ext cx="54000" cy="0"/>
          </a:xfrm>
          <a:prstGeom prst="straightConnector1">
            <a:avLst/>
          </a:prstGeom>
          <a:noFill/>
          <a:ln w="12700" cap="flat" cmpd="sng">
            <a:solidFill>
              <a:schemeClr val="dk1"/>
            </a:solidFill>
            <a:prstDash val="solid"/>
            <a:round/>
            <a:headEnd type="none" w="sm" len="sm"/>
            <a:tailEnd type="none" w="sm" len="sm"/>
          </a:ln>
        </p:spPr>
      </p:cxnSp>
      <p:sp>
        <p:nvSpPr>
          <p:cNvPr id="913" name="Google Shape;913;g2939ea8730e_0_703"/>
          <p:cNvSpPr txBox="1"/>
          <p:nvPr/>
        </p:nvSpPr>
        <p:spPr>
          <a:xfrm>
            <a:off x="7447148"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a:t>
            </a:r>
            <a:endParaRPr sz="1800" b="0" i="0" u="none" strike="noStrike" cap="none">
              <a:solidFill>
                <a:schemeClr val="dk1"/>
              </a:solidFill>
              <a:latin typeface="Calibri"/>
              <a:ea typeface="Calibri"/>
              <a:cs typeface="Calibri"/>
              <a:sym typeface="Calibri"/>
            </a:endParaRPr>
          </a:p>
        </p:txBody>
      </p:sp>
      <p:cxnSp>
        <p:nvCxnSpPr>
          <p:cNvPr id="914" name="Google Shape;914;g2939ea8730e_0_703"/>
          <p:cNvCxnSpPr/>
          <p:nvPr/>
        </p:nvCxnSpPr>
        <p:spPr>
          <a:xfrm rot="-5400000">
            <a:off x="8694089" y="4169254"/>
            <a:ext cx="54000" cy="0"/>
          </a:xfrm>
          <a:prstGeom prst="straightConnector1">
            <a:avLst/>
          </a:prstGeom>
          <a:noFill/>
          <a:ln w="12700" cap="flat" cmpd="sng">
            <a:solidFill>
              <a:schemeClr val="dk1"/>
            </a:solidFill>
            <a:prstDash val="solid"/>
            <a:round/>
            <a:headEnd type="none" w="sm" len="sm"/>
            <a:tailEnd type="none" w="sm" len="sm"/>
          </a:ln>
        </p:spPr>
      </p:cxnSp>
      <p:sp>
        <p:nvSpPr>
          <p:cNvPr id="915" name="Google Shape;915;g2939ea8730e_0_703"/>
          <p:cNvSpPr txBox="1"/>
          <p:nvPr/>
        </p:nvSpPr>
        <p:spPr>
          <a:xfrm>
            <a:off x="8656969"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916" name="Google Shape;916;g2939ea8730e_0_703"/>
          <p:cNvCxnSpPr/>
          <p:nvPr/>
        </p:nvCxnSpPr>
        <p:spPr>
          <a:xfrm rot="-5400000">
            <a:off x="1044893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17" name="Google Shape;917;g2939ea8730e_0_703"/>
          <p:cNvSpPr txBox="1"/>
          <p:nvPr/>
        </p:nvSpPr>
        <p:spPr>
          <a:xfrm>
            <a:off x="1041181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918" name="Google Shape;918;g2939ea8730e_0_703"/>
          <p:cNvCxnSpPr/>
          <p:nvPr/>
        </p:nvCxnSpPr>
        <p:spPr>
          <a:xfrm rot="-5400000">
            <a:off x="6926088" y="4169254"/>
            <a:ext cx="54000" cy="0"/>
          </a:xfrm>
          <a:prstGeom prst="straightConnector1">
            <a:avLst/>
          </a:prstGeom>
          <a:noFill/>
          <a:ln w="12700" cap="flat" cmpd="sng">
            <a:solidFill>
              <a:schemeClr val="dk1"/>
            </a:solidFill>
            <a:prstDash val="solid"/>
            <a:round/>
            <a:headEnd type="none" w="sm" len="sm"/>
            <a:tailEnd type="none" w="sm" len="sm"/>
          </a:ln>
        </p:spPr>
      </p:cxnSp>
      <p:sp>
        <p:nvSpPr>
          <p:cNvPr id="919" name="Google Shape;919;g2939ea8730e_0_703"/>
          <p:cNvSpPr txBox="1"/>
          <p:nvPr/>
        </p:nvSpPr>
        <p:spPr>
          <a:xfrm>
            <a:off x="6921028"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cxnSp>
        <p:nvCxnSpPr>
          <p:cNvPr id="920" name="Google Shape;920;g2939ea8730e_0_703"/>
          <p:cNvCxnSpPr/>
          <p:nvPr/>
        </p:nvCxnSpPr>
        <p:spPr>
          <a:xfrm rot="-5400000">
            <a:off x="9564512" y="4169254"/>
            <a:ext cx="54000" cy="0"/>
          </a:xfrm>
          <a:prstGeom prst="straightConnector1">
            <a:avLst/>
          </a:prstGeom>
          <a:noFill/>
          <a:ln w="12700" cap="flat" cmpd="sng">
            <a:solidFill>
              <a:schemeClr val="dk1"/>
            </a:solidFill>
            <a:prstDash val="solid"/>
            <a:round/>
            <a:headEnd type="none" w="sm" len="sm"/>
            <a:tailEnd type="none" w="sm" len="sm"/>
          </a:ln>
        </p:spPr>
      </p:cxnSp>
      <p:sp>
        <p:nvSpPr>
          <p:cNvPr id="921" name="Google Shape;921;g2939ea8730e_0_703"/>
          <p:cNvSpPr txBox="1"/>
          <p:nvPr/>
        </p:nvSpPr>
        <p:spPr>
          <a:xfrm>
            <a:off x="9527392"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15</a:t>
            </a:r>
            <a:endParaRPr sz="1800" b="0" i="0" u="none" strike="noStrike" cap="none">
              <a:solidFill>
                <a:schemeClr val="dk1"/>
              </a:solidFill>
              <a:latin typeface="Calibri"/>
              <a:ea typeface="Calibri"/>
              <a:cs typeface="Calibri"/>
              <a:sym typeface="Calibri"/>
            </a:endParaRPr>
          </a:p>
        </p:txBody>
      </p:sp>
      <p:cxnSp>
        <p:nvCxnSpPr>
          <p:cNvPr id="922" name="Google Shape;922;g2939ea8730e_0_703"/>
          <p:cNvCxnSpPr/>
          <p:nvPr/>
        </p:nvCxnSpPr>
        <p:spPr>
          <a:xfrm rot="-5400000">
            <a:off x="974340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23" name="Google Shape;923;g2939ea8730e_0_703"/>
          <p:cNvSpPr txBox="1"/>
          <p:nvPr/>
        </p:nvSpPr>
        <p:spPr>
          <a:xfrm>
            <a:off x="970628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p:txBody>
      </p:sp>
      <p:sp>
        <p:nvSpPr>
          <p:cNvPr id="924" name="Google Shape;924;g2939ea8730e_0_703"/>
          <p:cNvSpPr txBox="1"/>
          <p:nvPr/>
        </p:nvSpPr>
        <p:spPr>
          <a:xfrm>
            <a:off x="6697645" y="2843609"/>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60</a:t>
            </a:r>
            <a:endParaRPr sz="1800" b="0" i="0" u="none" strike="noStrike" cap="none">
              <a:solidFill>
                <a:schemeClr val="dk1"/>
              </a:solidFill>
              <a:latin typeface="Calibri"/>
              <a:ea typeface="Calibri"/>
              <a:cs typeface="Calibri"/>
              <a:sym typeface="Calibri"/>
            </a:endParaRPr>
          </a:p>
        </p:txBody>
      </p:sp>
      <p:cxnSp>
        <p:nvCxnSpPr>
          <p:cNvPr id="925" name="Google Shape;925;g2939ea8730e_0_703"/>
          <p:cNvCxnSpPr/>
          <p:nvPr/>
        </p:nvCxnSpPr>
        <p:spPr>
          <a:xfrm>
            <a:off x="6855393" y="2917620"/>
            <a:ext cx="54000" cy="0"/>
          </a:xfrm>
          <a:prstGeom prst="straightConnector1">
            <a:avLst/>
          </a:prstGeom>
          <a:noFill/>
          <a:ln w="12700" cap="flat" cmpd="sng">
            <a:solidFill>
              <a:schemeClr val="dk1"/>
            </a:solidFill>
            <a:prstDash val="solid"/>
            <a:round/>
            <a:headEnd type="none" w="sm" len="sm"/>
            <a:tailEnd type="none" w="sm" len="sm"/>
          </a:ln>
        </p:spPr>
      </p:cxnSp>
      <p:sp>
        <p:nvSpPr>
          <p:cNvPr id="926" name="Google Shape;926;g2939ea8730e_0_703"/>
          <p:cNvSpPr txBox="1"/>
          <p:nvPr/>
        </p:nvSpPr>
        <p:spPr>
          <a:xfrm>
            <a:off x="6697645" y="24458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80</a:t>
            </a:r>
            <a:endParaRPr sz="1800" b="0" i="0" u="none" strike="noStrike" cap="none">
              <a:solidFill>
                <a:schemeClr val="dk1"/>
              </a:solidFill>
              <a:latin typeface="Calibri"/>
              <a:ea typeface="Calibri"/>
              <a:cs typeface="Calibri"/>
              <a:sym typeface="Calibri"/>
            </a:endParaRPr>
          </a:p>
        </p:txBody>
      </p:sp>
      <p:cxnSp>
        <p:nvCxnSpPr>
          <p:cNvPr id="927" name="Google Shape;927;g2939ea8730e_0_703"/>
          <p:cNvCxnSpPr/>
          <p:nvPr/>
        </p:nvCxnSpPr>
        <p:spPr>
          <a:xfrm>
            <a:off x="6855393" y="2519878"/>
            <a:ext cx="54000" cy="0"/>
          </a:xfrm>
          <a:prstGeom prst="straightConnector1">
            <a:avLst/>
          </a:prstGeom>
          <a:noFill/>
          <a:ln w="12700" cap="flat" cmpd="sng">
            <a:solidFill>
              <a:schemeClr val="dk1"/>
            </a:solidFill>
            <a:prstDash val="solid"/>
            <a:round/>
            <a:headEnd type="none" w="sm" len="sm"/>
            <a:tailEnd type="none" w="sm" len="sm"/>
          </a:ln>
        </p:spPr>
      </p:cxnSp>
      <p:sp>
        <p:nvSpPr>
          <p:cNvPr id="928" name="Google Shape;928;g2939ea8730e_0_703"/>
          <p:cNvSpPr txBox="1"/>
          <p:nvPr/>
        </p:nvSpPr>
        <p:spPr>
          <a:xfrm>
            <a:off x="6633525" y="2055239"/>
            <a:ext cx="1923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100</a:t>
            </a:r>
            <a:endParaRPr sz="1800" b="0" i="0" u="none" strike="noStrike" cap="none">
              <a:solidFill>
                <a:schemeClr val="dk1"/>
              </a:solidFill>
              <a:latin typeface="Calibri"/>
              <a:ea typeface="Calibri"/>
              <a:cs typeface="Calibri"/>
              <a:sym typeface="Calibri"/>
            </a:endParaRPr>
          </a:p>
        </p:txBody>
      </p:sp>
      <p:cxnSp>
        <p:nvCxnSpPr>
          <p:cNvPr id="929" name="Google Shape;929;g2939ea8730e_0_703"/>
          <p:cNvCxnSpPr/>
          <p:nvPr/>
        </p:nvCxnSpPr>
        <p:spPr>
          <a:xfrm>
            <a:off x="6855393" y="2129250"/>
            <a:ext cx="54000" cy="0"/>
          </a:xfrm>
          <a:prstGeom prst="straightConnector1">
            <a:avLst/>
          </a:prstGeom>
          <a:noFill/>
          <a:ln w="12700" cap="flat" cmpd="sng">
            <a:solidFill>
              <a:schemeClr val="dk1"/>
            </a:solidFill>
            <a:prstDash val="solid"/>
            <a:round/>
            <a:headEnd type="none" w="sm" len="sm"/>
            <a:tailEnd type="none" w="sm" len="sm"/>
          </a:ln>
        </p:spPr>
      </p:cxnSp>
      <p:cxnSp>
        <p:nvCxnSpPr>
          <p:cNvPr id="930" name="Google Shape;930;g2939ea8730e_0_703"/>
          <p:cNvCxnSpPr/>
          <p:nvPr/>
        </p:nvCxnSpPr>
        <p:spPr>
          <a:xfrm rot="-5400000">
            <a:off x="7107063" y="4169254"/>
            <a:ext cx="54000" cy="0"/>
          </a:xfrm>
          <a:prstGeom prst="straightConnector1">
            <a:avLst/>
          </a:prstGeom>
          <a:noFill/>
          <a:ln w="12700" cap="flat" cmpd="sng">
            <a:solidFill>
              <a:schemeClr val="dk1"/>
            </a:solidFill>
            <a:prstDash val="solid"/>
            <a:round/>
            <a:headEnd type="none" w="sm" len="sm"/>
            <a:tailEnd type="none" w="sm" len="sm"/>
          </a:ln>
        </p:spPr>
      </p:cxnSp>
      <p:sp>
        <p:nvSpPr>
          <p:cNvPr id="931" name="Google Shape;931;g2939ea8730e_0_703"/>
          <p:cNvSpPr txBox="1"/>
          <p:nvPr/>
        </p:nvSpPr>
        <p:spPr>
          <a:xfrm>
            <a:off x="7102003"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cxnSp>
        <p:nvCxnSpPr>
          <p:cNvPr id="932" name="Google Shape;932;g2939ea8730e_0_703"/>
          <p:cNvCxnSpPr/>
          <p:nvPr/>
        </p:nvCxnSpPr>
        <p:spPr>
          <a:xfrm rot="-5400000">
            <a:off x="7284863" y="4169254"/>
            <a:ext cx="54000" cy="0"/>
          </a:xfrm>
          <a:prstGeom prst="straightConnector1">
            <a:avLst/>
          </a:prstGeom>
          <a:noFill/>
          <a:ln w="12700" cap="flat" cmpd="sng">
            <a:solidFill>
              <a:schemeClr val="dk1"/>
            </a:solidFill>
            <a:prstDash val="solid"/>
            <a:round/>
            <a:headEnd type="none" w="sm" len="sm"/>
            <a:tailEnd type="none" w="sm" len="sm"/>
          </a:ln>
        </p:spPr>
      </p:cxnSp>
      <p:sp>
        <p:nvSpPr>
          <p:cNvPr id="933" name="Google Shape;933;g2939ea8730e_0_703"/>
          <p:cNvSpPr txBox="1"/>
          <p:nvPr/>
        </p:nvSpPr>
        <p:spPr>
          <a:xfrm>
            <a:off x="7279803"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a:t>
            </a:r>
            <a:endParaRPr sz="1800" b="0" i="0" u="none" strike="noStrike" cap="none">
              <a:solidFill>
                <a:schemeClr val="dk1"/>
              </a:solidFill>
              <a:latin typeface="Calibri"/>
              <a:ea typeface="Calibri"/>
              <a:cs typeface="Calibri"/>
              <a:sym typeface="Calibri"/>
            </a:endParaRPr>
          </a:p>
        </p:txBody>
      </p:sp>
      <p:cxnSp>
        <p:nvCxnSpPr>
          <p:cNvPr id="934" name="Google Shape;934;g2939ea8730e_0_703"/>
          <p:cNvCxnSpPr/>
          <p:nvPr/>
        </p:nvCxnSpPr>
        <p:spPr>
          <a:xfrm rot="-5400000">
            <a:off x="76458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935" name="Google Shape;935;g2939ea8730e_0_703"/>
          <p:cNvSpPr txBox="1"/>
          <p:nvPr/>
        </p:nvSpPr>
        <p:spPr>
          <a:xfrm>
            <a:off x="7640823"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cxnSp>
        <p:nvCxnSpPr>
          <p:cNvPr id="936" name="Google Shape;936;g2939ea8730e_0_703"/>
          <p:cNvCxnSpPr/>
          <p:nvPr/>
        </p:nvCxnSpPr>
        <p:spPr>
          <a:xfrm rot="-5400000">
            <a:off x="7807808" y="4169254"/>
            <a:ext cx="54000" cy="0"/>
          </a:xfrm>
          <a:prstGeom prst="straightConnector1">
            <a:avLst/>
          </a:prstGeom>
          <a:noFill/>
          <a:ln w="12700" cap="flat" cmpd="sng">
            <a:solidFill>
              <a:schemeClr val="dk1"/>
            </a:solidFill>
            <a:prstDash val="solid"/>
            <a:round/>
            <a:headEnd type="none" w="sm" len="sm"/>
            <a:tailEnd type="none" w="sm" len="sm"/>
          </a:ln>
        </p:spPr>
      </p:cxnSp>
      <p:sp>
        <p:nvSpPr>
          <p:cNvPr id="937" name="Google Shape;937;g2939ea8730e_0_703"/>
          <p:cNvSpPr txBox="1"/>
          <p:nvPr/>
        </p:nvSpPr>
        <p:spPr>
          <a:xfrm>
            <a:off x="7802748"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cxnSp>
        <p:nvCxnSpPr>
          <p:cNvPr id="938" name="Google Shape;938;g2939ea8730e_0_703"/>
          <p:cNvCxnSpPr/>
          <p:nvPr/>
        </p:nvCxnSpPr>
        <p:spPr>
          <a:xfrm rot="-5400000">
            <a:off x="79887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939" name="Google Shape;939;g2939ea8730e_0_703"/>
          <p:cNvSpPr txBox="1"/>
          <p:nvPr/>
        </p:nvSpPr>
        <p:spPr>
          <a:xfrm>
            <a:off x="7983723"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6</a:t>
            </a:r>
            <a:endParaRPr sz="1800" b="0" i="0" u="none" strike="noStrike" cap="none">
              <a:solidFill>
                <a:schemeClr val="dk1"/>
              </a:solidFill>
              <a:latin typeface="Calibri"/>
              <a:ea typeface="Calibri"/>
              <a:cs typeface="Calibri"/>
              <a:sym typeface="Calibri"/>
            </a:endParaRPr>
          </a:p>
        </p:txBody>
      </p:sp>
      <p:cxnSp>
        <p:nvCxnSpPr>
          <p:cNvPr id="940" name="Google Shape;940;g2939ea8730e_0_703"/>
          <p:cNvCxnSpPr/>
          <p:nvPr/>
        </p:nvCxnSpPr>
        <p:spPr>
          <a:xfrm rot="-5400000">
            <a:off x="8166583" y="4169254"/>
            <a:ext cx="54000" cy="0"/>
          </a:xfrm>
          <a:prstGeom prst="straightConnector1">
            <a:avLst/>
          </a:prstGeom>
          <a:noFill/>
          <a:ln w="12700" cap="flat" cmpd="sng">
            <a:solidFill>
              <a:schemeClr val="dk1"/>
            </a:solidFill>
            <a:prstDash val="solid"/>
            <a:round/>
            <a:headEnd type="none" w="sm" len="sm"/>
            <a:tailEnd type="none" w="sm" len="sm"/>
          </a:ln>
        </p:spPr>
      </p:cxnSp>
      <p:sp>
        <p:nvSpPr>
          <p:cNvPr id="941" name="Google Shape;941;g2939ea8730e_0_703"/>
          <p:cNvSpPr txBox="1"/>
          <p:nvPr/>
        </p:nvSpPr>
        <p:spPr>
          <a:xfrm>
            <a:off x="8161523"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p:txBody>
      </p:sp>
      <p:cxnSp>
        <p:nvCxnSpPr>
          <p:cNvPr id="942" name="Google Shape;942;g2939ea8730e_0_703"/>
          <p:cNvCxnSpPr/>
          <p:nvPr/>
        </p:nvCxnSpPr>
        <p:spPr>
          <a:xfrm rot="-5400000">
            <a:off x="8334858" y="4169254"/>
            <a:ext cx="54000" cy="0"/>
          </a:xfrm>
          <a:prstGeom prst="straightConnector1">
            <a:avLst/>
          </a:prstGeom>
          <a:noFill/>
          <a:ln w="12700" cap="flat" cmpd="sng">
            <a:solidFill>
              <a:schemeClr val="dk1"/>
            </a:solidFill>
            <a:prstDash val="solid"/>
            <a:round/>
            <a:headEnd type="none" w="sm" len="sm"/>
            <a:tailEnd type="none" w="sm" len="sm"/>
          </a:ln>
        </p:spPr>
      </p:cxnSp>
      <p:sp>
        <p:nvSpPr>
          <p:cNvPr id="943" name="Google Shape;943;g2939ea8730e_0_703"/>
          <p:cNvSpPr txBox="1"/>
          <p:nvPr/>
        </p:nvSpPr>
        <p:spPr>
          <a:xfrm>
            <a:off x="8329798"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8</a:t>
            </a:r>
            <a:endParaRPr sz="1800" b="0" i="0" u="none" strike="noStrike" cap="none">
              <a:solidFill>
                <a:schemeClr val="dk1"/>
              </a:solidFill>
              <a:latin typeface="Calibri"/>
              <a:ea typeface="Calibri"/>
              <a:cs typeface="Calibri"/>
              <a:sym typeface="Calibri"/>
            </a:endParaRPr>
          </a:p>
        </p:txBody>
      </p:sp>
      <p:cxnSp>
        <p:nvCxnSpPr>
          <p:cNvPr id="944" name="Google Shape;944;g2939ea8730e_0_703"/>
          <p:cNvCxnSpPr/>
          <p:nvPr/>
        </p:nvCxnSpPr>
        <p:spPr>
          <a:xfrm rot="-5400000">
            <a:off x="8512658" y="4169254"/>
            <a:ext cx="54000" cy="0"/>
          </a:xfrm>
          <a:prstGeom prst="straightConnector1">
            <a:avLst/>
          </a:prstGeom>
          <a:noFill/>
          <a:ln w="12700" cap="flat" cmpd="sng">
            <a:solidFill>
              <a:schemeClr val="dk1"/>
            </a:solidFill>
            <a:prstDash val="solid"/>
            <a:round/>
            <a:headEnd type="none" w="sm" len="sm"/>
            <a:tailEnd type="none" w="sm" len="sm"/>
          </a:ln>
        </p:spPr>
      </p:cxnSp>
      <p:sp>
        <p:nvSpPr>
          <p:cNvPr id="945" name="Google Shape;945;g2939ea8730e_0_703"/>
          <p:cNvSpPr txBox="1"/>
          <p:nvPr/>
        </p:nvSpPr>
        <p:spPr>
          <a:xfrm>
            <a:off x="8507598" y="4201043"/>
            <a:ext cx="642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cxnSp>
        <p:nvCxnSpPr>
          <p:cNvPr id="946" name="Google Shape;946;g2939ea8730e_0_703"/>
          <p:cNvCxnSpPr/>
          <p:nvPr/>
        </p:nvCxnSpPr>
        <p:spPr>
          <a:xfrm rot="-5400000">
            <a:off x="88623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47" name="Google Shape;947;g2939ea8730e_0_703"/>
          <p:cNvSpPr txBox="1"/>
          <p:nvPr/>
        </p:nvSpPr>
        <p:spPr>
          <a:xfrm>
            <a:off x="882524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p:txBody>
      </p:sp>
      <p:cxnSp>
        <p:nvCxnSpPr>
          <p:cNvPr id="948" name="Google Shape;948;g2939ea8730e_0_703"/>
          <p:cNvCxnSpPr/>
          <p:nvPr/>
        </p:nvCxnSpPr>
        <p:spPr>
          <a:xfrm rot="-5400000">
            <a:off x="9036989" y="4169254"/>
            <a:ext cx="54000" cy="0"/>
          </a:xfrm>
          <a:prstGeom prst="straightConnector1">
            <a:avLst/>
          </a:prstGeom>
          <a:noFill/>
          <a:ln w="12700" cap="flat" cmpd="sng">
            <a:solidFill>
              <a:schemeClr val="dk1"/>
            </a:solidFill>
            <a:prstDash val="solid"/>
            <a:round/>
            <a:headEnd type="none" w="sm" len="sm"/>
            <a:tailEnd type="none" w="sm" len="sm"/>
          </a:ln>
        </p:spPr>
      </p:cxnSp>
      <p:sp>
        <p:nvSpPr>
          <p:cNvPr id="949" name="Google Shape;949;g2939ea8730e_0_703"/>
          <p:cNvSpPr txBox="1"/>
          <p:nvPr/>
        </p:nvSpPr>
        <p:spPr>
          <a:xfrm>
            <a:off x="8999869"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cxnSp>
        <p:nvCxnSpPr>
          <p:cNvPr id="950" name="Google Shape;950;g2939ea8730e_0_703"/>
          <p:cNvCxnSpPr/>
          <p:nvPr/>
        </p:nvCxnSpPr>
        <p:spPr>
          <a:xfrm rot="-5400000">
            <a:off x="92179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51" name="Google Shape;951;g2939ea8730e_0_703"/>
          <p:cNvSpPr txBox="1"/>
          <p:nvPr/>
        </p:nvSpPr>
        <p:spPr>
          <a:xfrm>
            <a:off x="918084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13</a:t>
            </a:r>
            <a:endParaRPr sz="1800" b="0" i="0" u="none" strike="noStrike" cap="none">
              <a:solidFill>
                <a:schemeClr val="dk1"/>
              </a:solidFill>
              <a:latin typeface="Calibri"/>
              <a:ea typeface="Calibri"/>
              <a:cs typeface="Calibri"/>
              <a:sym typeface="Calibri"/>
            </a:endParaRPr>
          </a:p>
        </p:txBody>
      </p:sp>
      <p:cxnSp>
        <p:nvCxnSpPr>
          <p:cNvPr id="952" name="Google Shape;952;g2939ea8730e_0_703"/>
          <p:cNvCxnSpPr/>
          <p:nvPr/>
        </p:nvCxnSpPr>
        <p:spPr>
          <a:xfrm rot="-5400000">
            <a:off x="939576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53" name="Google Shape;953;g2939ea8730e_0_703"/>
          <p:cNvSpPr txBox="1"/>
          <p:nvPr/>
        </p:nvSpPr>
        <p:spPr>
          <a:xfrm>
            <a:off x="935864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p:txBody>
      </p:sp>
      <p:cxnSp>
        <p:nvCxnSpPr>
          <p:cNvPr id="954" name="Google Shape;954;g2939ea8730e_0_703"/>
          <p:cNvCxnSpPr/>
          <p:nvPr/>
        </p:nvCxnSpPr>
        <p:spPr>
          <a:xfrm rot="-5400000">
            <a:off x="11331051" y="4169254"/>
            <a:ext cx="54000" cy="0"/>
          </a:xfrm>
          <a:prstGeom prst="straightConnector1">
            <a:avLst/>
          </a:prstGeom>
          <a:noFill/>
          <a:ln w="12700" cap="flat" cmpd="sng">
            <a:solidFill>
              <a:schemeClr val="dk1"/>
            </a:solidFill>
            <a:prstDash val="solid"/>
            <a:round/>
            <a:headEnd type="none" w="sm" len="sm"/>
            <a:tailEnd type="none" w="sm" len="sm"/>
          </a:ln>
        </p:spPr>
      </p:cxnSp>
      <p:sp>
        <p:nvSpPr>
          <p:cNvPr id="955" name="Google Shape;955;g2939ea8730e_0_703"/>
          <p:cNvSpPr txBox="1"/>
          <p:nvPr/>
        </p:nvSpPr>
        <p:spPr>
          <a:xfrm>
            <a:off x="11293931"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25</a:t>
            </a:r>
            <a:endParaRPr sz="1800" b="0" i="0" u="none" strike="noStrike" cap="none">
              <a:solidFill>
                <a:schemeClr val="dk1"/>
              </a:solidFill>
              <a:latin typeface="Calibri"/>
              <a:ea typeface="Calibri"/>
              <a:cs typeface="Calibri"/>
              <a:sym typeface="Calibri"/>
            </a:endParaRPr>
          </a:p>
        </p:txBody>
      </p:sp>
      <p:cxnSp>
        <p:nvCxnSpPr>
          <p:cNvPr id="956" name="Google Shape;956;g2939ea8730e_0_703"/>
          <p:cNvCxnSpPr/>
          <p:nvPr/>
        </p:nvCxnSpPr>
        <p:spPr>
          <a:xfrm rot="-5400000">
            <a:off x="111469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957" name="Google Shape;957;g2939ea8730e_0_703"/>
          <p:cNvSpPr txBox="1"/>
          <p:nvPr/>
        </p:nvSpPr>
        <p:spPr>
          <a:xfrm>
            <a:off x="11109781"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24</a:t>
            </a:r>
            <a:endParaRPr sz="1800" b="0" i="0" u="none" strike="noStrike" cap="none">
              <a:solidFill>
                <a:schemeClr val="dk1"/>
              </a:solidFill>
              <a:latin typeface="Calibri"/>
              <a:ea typeface="Calibri"/>
              <a:cs typeface="Calibri"/>
              <a:sym typeface="Calibri"/>
            </a:endParaRPr>
          </a:p>
        </p:txBody>
      </p:sp>
      <p:cxnSp>
        <p:nvCxnSpPr>
          <p:cNvPr id="958" name="Google Shape;958;g2939ea8730e_0_703"/>
          <p:cNvCxnSpPr/>
          <p:nvPr/>
        </p:nvCxnSpPr>
        <p:spPr>
          <a:xfrm rot="-5400000">
            <a:off x="10972276" y="4169254"/>
            <a:ext cx="54000" cy="0"/>
          </a:xfrm>
          <a:prstGeom prst="straightConnector1">
            <a:avLst/>
          </a:prstGeom>
          <a:noFill/>
          <a:ln w="12700" cap="flat" cmpd="sng">
            <a:solidFill>
              <a:schemeClr val="dk1"/>
            </a:solidFill>
            <a:prstDash val="solid"/>
            <a:round/>
            <a:headEnd type="none" w="sm" len="sm"/>
            <a:tailEnd type="none" w="sm" len="sm"/>
          </a:ln>
        </p:spPr>
      </p:cxnSp>
      <p:sp>
        <p:nvSpPr>
          <p:cNvPr id="959" name="Google Shape;959;g2939ea8730e_0_703"/>
          <p:cNvSpPr txBox="1"/>
          <p:nvPr/>
        </p:nvSpPr>
        <p:spPr>
          <a:xfrm>
            <a:off x="10935156"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23</a:t>
            </a:r>
            <a:endParaRPr sz="1800" b="0" i="0" u="none" strike="noStrike" cap="none">
              <a:solidFill>
                <a:schemeClr val="dk1"/>
              </a:solidFill>
              <a:latin typeface="Calibri"/>
              <a:ea typeface="Calibri"/>
              <a:cs typeface="Calibri"/>
              <a:sym typeface="Calibri"/>
            </a:endParaRPr>
          </a:p>
        </p:txBody>
      </p:sp>
      <p:cxnSp>
        <p:nvCxnSpPr>
          <p:cNvPr id="960" name="Google Shape;960;g2939ea8730e_0_703"/>
          <p:cNvCxnSpPr/>
          <p:nvPr/>
        </p:nvCxnSpPr>
        <p:spPr>
          <a:xfrm rot="-5400000">
            <a:off x="106135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961" name="Google Shape;961;g2939ea8730e_0_703"/>
          <p:cNvSpPr txBox="1"/>
          <p:nvPr/>
        </p:nvSpPr>
        <p:spPr>
          <a:xfrm>
            <a:off x="10576381"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p:txBody>
      </p:sp>
      <p:cxnSp>
        <p:nvCxnSpPr>
          <p:cNvPr id="962" name="Google Shape;962;g2939ea8730e_0_703"/>
          <p:cNvCxnSpPr/>
          <p:nvPr/>
        </p:nvCxnSpPr>
        <p:spPr>
          <a:xfrm rot="-5400000">
            <a:off x="10804001" y="4169254"/>
            <a:ext cx="54000" cy="0"/>
          </a:xfrm>
          <a:prstGeom prst="straightConnector1">
            <a:avLst/>
          </a:prstGeom>
          <a:noFill/>
          <a:ln w="12700" cap="flat" cmpd="sng">
            <a:solidFill>
              <a:schemeClr val="dk1"/>
            </a:solidFill>
            <a:prstDash val="solid"/>
            <a:round/>
            <a:headEnd type="none" w="sm" len="sm"/>
            <a:tailEnd type="none" w="sm" len="sm"/>
          </a:ln>
        </p:spPr>
      </p:cxnSp>
      <p:sp>
        <p:nvSpPr>
          <p:cNvPr id="963" name="Google Shape;963;g2939ea8730e_0_703"/>
          <p:cNvSpPr txBox="1"/>
          <p:nvPr/>
        </p:nvSpPr>
        <p:spPr>
          <a:xfrm>
            <a:off x="10766881"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22</a:t>
            </a:r>
            <a:endParaRPr sz="1800" b="0" i="0" u="none" strike="noStrike" cap="none">
              <a:solidFill>
                <a:schemeClr val="dk1"/>
              </a:solidFill>
              <a:latin typeface="Calibri"/>
              <a:ea typeface="Calibri"/>
              <a:cs typeface="Calibri"/>
              <a:sym typeface="Calibri"/>
            </a:endParaRPr>
          </a:p>
        </p:txBody>
      </p:sp>
      <p:cxnSp>
        <p:nvCxnSpPr>
          <p:cNvPr id="964" name="Google Shape;964;g2939ea8730e_0_703"/>
          <p:cNvCxnSpPr/>
          <p:nvPr/>
        </p:nvCxnSpPr>
        <p:spPr>
          <a:xfrm rot="-5400000">
            <a:off x="10267959" y="4169254"/>
            <a:ext cx="54000" cy="0"/>
          </a:xfrm>
          <a:prstGeom prst="straightConnector1">
            <a:avLst/>
          </a:prstGeom>
          <a:noFill/>
          <a:ln w="12700" cap="flat" cmpd="sng">
            <a:solidFill>
              <a:schemeClr val="dk1"/>
            </a:solidFill>
            <a:prstDash val="solid"/>
            <a:round/>
            <a:headEnd type="none" w="sm" len="sm"/>
            <a:tailEnd type="none" w="sm" len="sm"/>
          </a:ln>
        </p:spPr>
      </p:cxnSp>
      <p:sp>
        <p:nvSpPr>
          <p:cNvPr id="965" name="Google Shape;965;g2939ea8730e_0_703"/>
          <p:cNvSpPr txBox="1"/>
          <p:nvPr/>
        </p:nvSpPr>
        <p:spPr>
          <a:xfrm>
            <a:off x="10230839"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cxnSp>
        <p:nvCxnSpPr>
          <p:cNvPr id="966" name="Google Shape;966;g2939ea8730e_0_703"/>
          <p:cNvCxnSpPr/>
          <p:nvPr/>
        </p:nvCxnSpPr>
        <p:spPr>
          <a:xfrm rot="-5400000">
            <a:off x="1009333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67" name="Google Shape;967;g2939ea8730e_0_703"/>
          <p:cNvSpPr txBox="1"/>
          <p:nvPr/>
        </p:nvSpPr>
        <p:spPr>
          <a:xfrm>
            <a:off x="1005621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cxnSp>
        <p:nvCxnSpPr>
          <p:cNvPr id="968" name="Google Shape;968;g2939ea8730e_0_703"/>
          <p:cNvCxnSpPr/>
          <p:nvPr/>
        </p:nvCxnSpPr>
        <p:spPr>
          <a:xfrm rot="-5400000">
            <a:off x="9921204" y="4169254"/>
            <a:ext cx="54000" cy="0"/>
          </a:xfrm>
          <a:prstGeom prst="straightConnector1">
            <a:avLst/>
          </a:prstGeom>
          <a:noFill/>
          <a:ln w="12700" cap="flat" cmpd="sng">
            <a:solidFill>
              <a:schemeClr val="dk1"/>
            </a:solidFill>
            <a:prstDash val="solid"/>
            <a:round/>
            <a:headEnd type="none" w="sm" len="sm"/>
            <a:tailEnd type="none" w="sm" len="sm"/>
          </a:ln>
        </p:spPr>
      </p:cxnSp>
      <p:sp>
        <p:nvSpPr>
          <p:cNvPr id="969" name="Google Shape;969;g2939ea8730e_0_703"/>
          <p:cNvSpPr txBox="1"/>
          <p:nvPr/>
        </p:nvSpPr>
        <p:spPr>
          <a:xfrm>
            <a:off x="9884084" y="4201043"/>
            <a:ext cx="128100" cy="138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17</a:t>
            </a:r>
            <a:endParaRPr sz="1800" b="0" i="0" u="none" strike="noStrike" cap="none">
              <a:solidFill>
                <a:schemeClr val="dk1"/>
              </a:solidFill>
              <a:latin typeface="Calibri"/>
              <a:ea typeface="Calibri"/>
              <a:cs typeface="Calibri"/>
              <a:sym typeface="Calibri"/>
            </a:endParaRPr>
          </a:p>
        </p:txBody>
      </p:sp>
      <p:sp>
        <p:nvSpPr>
          <p:cNvPr id="970" name="Google Shape;970;g2939ea8730e_0_703"/>
          <p:cNvSpPr txBox="1"/>
          <p:nvPr/>
        </p:nvSpPr>
        <p:spPr>
          <a:xfrm>
            <a:off x="8749938"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971" name="Google Shape;971;g2939ea8730e_0_703"/>
          <p:cNvSpPr txBox="1"/>
          <p:nvPr/>
        </p:nvSpPr>
        <p:spPr>
          <a:xfrm>
            <a:off x="8931348"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72" name="Google Shape;972;g2939ea8730e_0_703"/>
          <p:cNvSpPr txBox="1"/>
          <p:nvPr/>
        </p:nvSpPr>
        <p:spPr>
          <a:xfrm>
            <a:off x="9131796"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73" name="Google Shape;973;g2939ea8730e_0_703"/>
          <p:cNvSpPr txBox="1"/>
          <p:nvPr/>
        </p:nvSpPr>
        <p:spPr>
          <a:xfrm>
            <a:off x="8570238"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974" name="Google Shape;974;g2939ea8730e_0_703"/>
          <p:cNvSpPr txBox="1"/>
          <p:nvPr/>
        </p:nvSpPr>
        <p:spPr>
          <a:xfrm>
            <a:off x="8385671"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21</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p:txBody>
      </p:sp>
      <p:sp>
        <p:nvSpPr>
          <p:cNvPr id="975" name="Google Shape;975;g2939ea8730e_0_703"/>
          <p:cNvSpPr txBox="1"/>
          <p:nvPr/>
        </p:nvSpPr>
        <p:spPr>
          <a:xfrm>
            <a:off x="8205048"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976" name="Google Shape;976;g2939ea8730e_0_703"/>
          <p:cNvSpPr txBox="1"/>
          <p:nvPr/>
        </p:nvSpPr>
        <p:spPr>
          <a:xfrm>
            <a:off x="8018530"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26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12</a:t>
            </a:r>
            <a:endParaRPr sz="1800" b="0" i="0" u="none" strike="noStrike" cap="none">
              <a:solidFill>
                <a:schemeClr val="dk1"/>
              </a:solidFill>
              <a:latin typeface="Calibri"/>
              <a:ea typeface="Calibri"/>
              <a:cs typeface="Calibri"/>
              <a:sym typeface="Calibri"/>
            </a:endParaRPr>
          </a:p>
        </p:txBody>
      </p:sp>
      <p:sp>
        <p:nvSpPr>
          <p:cNvPr id="977" name="Google Shape;977;g2939ea8730e_0_703"/>
          <p:cNvSpPr txBox="1"/>
          <p:nvPr/>
        </p:nvSpPr>
        <p:spPr>
          <a:xfrm>
            <a:off x="7846126"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33</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18</a:t>
            </a:r>
            <a:endParaRPr sz="1800" b="0" i="0" u="none" strike="noStrike" cap="none">
              <a:solidFill>
                <a:schemeClr val="dk1"/>
              </a:solidFill>
              <a:latin typeface="Calibri"/>
              <a:ea typeface="Calibri"/>
              <a:cs typeface="Calibri"/>
              <a:sym typeface="Calibri"/>
            </a:endParaRPr>
          </a:p>
        </p:txBody>
      </p:sp>
      <p:sp>
        <p:nvSpPr>
          <p:cNvPr id="978" name="Google Shape;978;g2939ea8730e_0_703"/>
          <p:cNvSpPr txBox="1"/>
          <p:nvPr/>
        </p:nvSpPr>
        <p:spPr>
          <a:xfrm>
            <a:off x="7649340"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19</a:t>
            </a:r>
            <a:endParaRPr sz="1800" b="0" i="0" u="none" strike="noStrike" cap="none">
              <a:solidFill>
                <a:schemeClr val="dk1"/>
              </a:solidFill>
              <a:latin typeface="Calibri"/>
              <a:ea typeface="Calibri"/>
              <a:cs typeface="Calibri"/>
              <a:sym typeface="Calibri"/>
            </a:endParaRPr>
          </a:p>
        </p:txBody>
      </p:sp>
      <p:sp>
        <p:nvSpPr>
          <p:cNvPr id="979" name="Google Shape;979;g2939ea8730e_0_703"/>
          <p:cNvSpPr txBox="1"/>
          <p:nvPr/>
        </p:nvSpPr>
        <p:spPr>
          <a:xfrm>
            <a:off x="7477802"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46</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34</a:t>
            </a:r>
            <a:endParaRPr sz="1800" b="0" i="0" u="none" strike="noStrike" cap="none">
              <a:solidFill>
                <a:schemeClr val="dk1"/>
              </a:solidFill>
              <a:latin typeface="Calibri"/>
              <a:ea typeface="Calibri"/>
              <a:cs typeface="Calibri"/>
              <a:sym typeface="Calibri"/>
            </a:endParaRPr>
          </a:p>
        </p:txBody>
      </p:sp>
      <p:sp>
        <p:nvSpPr>
          <p:cNvPr id="980" name="Google Shape;980;g2939ea8730e_0_703"/>
          <p:cNvSpPr txBox="1"/>
          <p:nvPr/>
        </p:nvSpPr>
        <p:spPr>
          <a:xfrm>
            <a:off x="7293750" y="4573680"/>
            <a:ext cx="1155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54</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39</a:t>
            </a:r>
            <a:endParaRPr sz="1800" b="0" i="0" u="none" strike="noStrike" cap="none">
              <a:solidFill>
                <a:schemeClr val="dk1"/>
              </a:solidFill>
              <a:latin typeface="Calibri"/>
              <a:ea typeface="Calibri"/>
              <a:cs typeface="Calibri"/>
              <a:sym typeface="Calibri"/>
            </a:endParaRPr>
          </a:p>
        </p:txBody>
      </p:sp>
      <p:sp>
        <p:nvSpPr>
          <p:cNvPr id="981" name="Google Shape;981;g2939ea8730e_0_703"/>
          <p:cNvSpPr txBox="1"/>
          <p:nvPr/>
        </p:nvSpPr>
        <p:spPr>
          <a:xfrm>
            <a:off x="7069348" y="4573680"/>
            <a:ext cx="1731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105</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99</a:t>
            </a:r>
            <a:endParaRPr sz="1800" b="0" i="0" u="none" strike="noStrike" cap="none">
              <a:solidFill>
                <a:schemeClr val="dk1"/>
              </a:solidFill>
              <a:latin typeface="Calibri"/>
              <a:ea typeface="Calibri"/>
              <a:cs typeface="Calibri"/>
              <a:sym typeface="Calibri"/>
            </a:endParaRPr>
          </a:p>
        </p:txBody>
      </p:sp>
      <p:sp>
        <p:nvSpPr>
          <p:cNvPr id="982" name="Google Shape;982;g2939ea8730e_0_703"/>
          <p:cNvSpPr txBox="1"/>
          <p:nvPr/>
        </p:nvSpPr>
        <p:spPr>
          <a:xfrm>
            <a:off x="10620806"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83" name="Google Shape;983;g2939ea8730e_0_703"/>
          <p:cNvSpPr txBox="1"/>
          <p:nvPr/>
        </p:nvSpPr>
        <p:spPr>
          <a:xfrm>
            <a:off x="10443437"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84" name="Google Shape;984;g2939ea8730e_0_703"/>
          <p:cNvSpPr txBox="1"/>
          <p:nvPr/>
        </p:nvSpPr>
        <p:spPr>
          <a:xfrm>
            <a:off x="10802216"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85" name="Google Shape;985;g2939ea8730e_0_703"/>
          <p:cNvSpPr txBox="1"/>
          <p:nvPr/>
        </p:nvSpPr>
        <p:spPr>
          <a:xfrm>
            <a:off x="10987955"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86" name="Google Shape;986;g2939ea8730e_0_703"/>
          <p:cNvSpPr txBox="1"/>
          <p:nvPr/>
        </p:nvSpPr>
        <p:spPr>
          <a:xfrm>
            <a:off x="11176277"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87" name="Google Shape;987;g2939ea8730e_0_703"/>
          <p:cNvSpPr txBox="1"/>
          <p:nvPr/>
        </p:nvSpPr>
        <p:spPr>
          <a:xfrm>
            <a:off x="11329533" y="4573680"/>
            <a:ext cx="927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988" name="Google Shape;988;g2939ea8730e_0_703"/>
          <p:cNvSpPr txBox="1"/>
          <p:nvPr/>
        </p:nvSpPr>
        <p:spPr>
          <a:xfrm>
            <a:off x="10262027"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989" name="Google Shape;989;g2939ea8730e_0_703"/>
          <p:cNvSpPr txBox="1"/>
          <p:nvPr/>
        </p:nvSpPr>
        <p:spPr>
          <a:xfrm>
            <a:off x="10069000"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4</a:t>
            </a:r>
            <a:endParaRPr sz="1800" b="0" i="0" u="none" strike="noStrike" cap="none">
              <a:solidFill>
                <a:schemeClr val="dk1"/>
              </a:solidFill>
              <a:latin typeface="Calibri"/>
              <a:ea typeface="Calibri"/>
              <a:cs typeface="Calibri"/>
              <a:sym typeface="Calibri"/>
            </a:endParaRPr>
          </a:p>
        </p:txBody>
      </p:sp>
      <p:sp>
        <p:nvSpPr>
          <p:cNvPr id="990" name="Google Shape;990;g2939ea8730e_0_703"/>
          <p:cNvSpPr txBox="1"/>
          <p:nvPr/>
        </p:nvSpPr>
        <p:spPr>
          <a:xfrm>
            <a:off x="9892989"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991" name="Google Shape;991;g2939ea8730e_0_703"/>
          <p:cNvSpPr txBox="1"/>
          <p:nvPr/>
        </p:nvSpPr>
        <p:spPr>
          <a:xfrm>
            <a:off x="9706471" y="4573680"/>
            <a:ext cx="57600" cy="1047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5</a:t>
            </a:r>
            <a:endParaRPr sz="1800" b="0" i="0" u="none" strike="noStrike" cap="none">
              <a:solidFill>
                <a:schemeClr val="dk1"/>
              </a:solidFill>
              <a:latin typeface="Calibri"/>
              <a:ea typeface="Calibri"/>
              <a:cs typeface="Calibri"/>
              <a:sym typeface="Calibri"/>
            </a:endParaRPr>
          </a:p>
        </p:txBody>
      </p:sp>
      <p:sp>
        <p:nvSpPr>
          <p:cNvPr id="992" name="Google Shape;992;g2939ea8730e_0_703"/>
          <p:cNvSpPr txBox="1"/>
          <p:nvPr/>
        </p:nvSpPr>
        <p:spPr>
          <a:xfrm>
            <a:off x="9525992" y="4573680"/>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7</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0</a:t>
            </a:r>
            <a:endParaRPr sz="1800" b="0" i="0" u="none" strike="noStrike" cap="none">
              <a:solidFill>
                <a:schemeClr val="dk1"/>
              </a:solidFill>
              <a:latin typeface="Calibri"/>
              <a:ea typeface="Calibri"/>
              <a:cs typeface="Calibri"/>
              <a:sym typeface="Calibri"/>
            </a:endParaRPr>
          </a:p>
        </p:txBody>
      </p:sp>
      <p:sp>
        <p:nvSpPr>
          <p:cNvPr id="993" name="Google Shape;993;g2939ea8730e_0_703"/>
          <p:cNvSpPr txBox="1"/>
          <p:nvPr/>
        </p:nvSpPr>
        <p:spPr>
          <a:xfrm>
            <a:off x="9344582" y="4573680"/>
            <a:ext cx="57600" cy="209400"/>
          </a:xfrm>
          <a:prstGeom prst="rect">
            <a:avLst/>
          </a:prstGeom>
          <a:noFill/>
          <a:ln>
            <a:noFill/>
          </a:ln>
        </p:spPr>
        <p:txBody>
          <a:bodyPr spcFirstLastPara="1" wrap="square" lIns="0" tIns="0" rIns="0" bIns="0" anchor="t" anchorCtr="0">
            <a:spAutoFit/>
          </a:bodyPr>
          <a:lstStyle/>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9</a:t>
            </a:r>
            <a:endParaRPr sz="1800" b="0" i="0" u="none" strike="noStrike" cap="none">
              <a:solidFill>
                <a:schemeClr val="dk1"/>
              </a:solidFill>
              <a:latin typeface="Calibri"/>
              <a:ea typeface="Calibri"/>
              <a:cs typeface="Calibri"/>
              <a:sym typeface="Calibri"/>
            </a:endParaRPr>
          </a:p>
          <a:p>
            <a:pPr marL="0" marR="0" lvl="0" indent="0" algn="ctr" rtl="0">
              <a:lnSpc>
                <a:spcPct val="85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1</a:t>
            </a:r>
            <a:endParaRPr sz="1800" b="0" i="0" u="none" strike="noStrike" cap="none">
              <a:solidFill>
                <a:schemeClr val="dk1"/>
              </a:solidFill>
              <a:latin typeface="Calibri"/>
              <a:ea typeface="Calibri"/>
              <a:cs typeface="Calibri"/>
              <a:sym typeface="Calibri"/>
            </a:endParaRPr>
          </a:p>
        </p:txBody>
      </p:sp>
      <p:sp>
        <p:nvSpPr>
          <p:cNvPr id="994" name="Google Shape;994;g2939ea8730e_0_703"/>
          <p:cNvSpPr txBox="1"/>
          <p:nvPr/>
        </p:nvSpPr>
        <p:spPr>
          <a:xfrm>
            <a:off x="6697645" y="264271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70</a:t>
            </a:r>
            <a:endParaRPr sz="1800" b="0" i="0" u="none" strike="noStrike" cap="none">
              <a:solidFill>
                <a:schemeClr val="dk1"/>
              </a:solidFill>
              <a:latin typeface="Calibri"/>
              <a:ea typeface="Calibri"/>
              <a:cs typeface="Calibri"/>
              <a:sym typeface="Calibri"/>
            </a:endParaRPr>
          </a:p>
        </p:txBody>
      </p:sp>
      <p:cxnSp>
        <p:nvCxnSpPr>
          <p:cNvPr id="995" name="Google Shape;995;g2939ea8730e_0_703"/>
          <p:cNvCxnSpPr/>
          <p:nvPr/>
        </p:nvCxnSpPr>
        <p:spPr>
          <a:xfrm>
            <a:off x="6855393" y="2716728"/>
            <a:ext cx="54000" cy="0"/>
          </a:xfrm>
          <a:prstGeom prst="straightConnector1">
            <a:avLst/>
          </a:prstGeom>
          <a:noFill/>
          <a:ln w="12700" cap="flat" cmpd="sng">
            <a:solidFill>
              <a:schemeClr val="dk1"/>
            </a:solidFill>
            <a:prstDash val="solid"/>
            <a:round/>
            <a:headEnd type="none" w="sm" len="sm"/>
            <a:tailEnd type="none" w="sm" len="sm"/>
          </a:ln>
        </p:spPr>
      </p:cxnSp>
      <p:sp>
        <p:nvSpPr>
          <p:cNvPr id="996" name="Google Shape;996;g2939ea8730e_0_703"/>
          <p:cNvSpPr txBox="1"/>
          <p:nvPr/>
        </p:nvSpPr>
        <p:spPr>
          <a:xfrm>
            <a:off x="6697645" y="30268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50</a:t>
            </a:r>
            <a:endParaRPr sz="1800" b="0" i="0" u="none" strike="noStrike" cap="none">
              <a:solidFill>
                <a:schemeClr val="dk1"/>
              </a:solidFill>
              <a:latin typeface="Calibri"/>
              <a:ea typeface="Calibri"/>
              <a:cs typeface="Calibri"/>
              <a:sym typeface="Calibri"/>
            </a:endParaRPr>
          </a:p>
        </p:txBody>
      </p:sp>
      <p:cxnSp>
        <p:nvCxnSpPr>
          <p:cNvPr id="997" name="Google Shape;997;g2939ea8730e_0_703"/>
          <p:cNvCxnSpPr/>
          <p:nvPr/>
        </p:nvCxnSpPr>
        <p:spPr>
          <a:xfrm>
            <a:off x="6855393" y="3100903"/>
            <a:ext cx="54000" cy="0"/>
          </a:xfrm>
          <a:prstGeom prst="straightConnector1">
            <a:avLst/>
          </a:prstGeom>
          <a:noFill/>
          <a:ln w="12700" cap="flat" cmpd="sng">
            <a:solidFill>
              <a:schemeClr val="dk1"/>
            </a:solidFill>
            <a:prstDash val="solid"/>
            <a:round/>
            <a:headEnd type="none" w="sm" len="sm"/>
            <a:tailEnd type="none" w="sm" len="sm"/>
          </a:ln>
        </p:spPr>
      </p:cxnSp>
      <p:sp>
        <p:nvSpPr>
          <p:cNvPr id="998" name="Google Shape;998;g2939ea8730e_0_703"/>
          <p:cNvSpPr txBox="1"/>
          <p:nvPr/>
        </p:nvSpPr>
        <p:spPr>
          <a:xfrm>
            <a:off x="6697645" y="322691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40</a:t>
            </a:r>
            <a:endParaRPr sz="1800" b="0" i="0" u="none" strike="noStrike" cap="none">
              <a:solidFill>
                <a:schemeClr val="dk1"/>
              </a:solidFill>
              <a:latin typeface="Calibri"/>
              <a:ea typeface="Calibri"/>
              <a:cs typeface="Calibri"/>
              <a:sym typeface="Calibri"/>
            </a:endParaRPr>
          </a:p>
        </p:txBody>
      </p:sp>
      <p:cxnSp>
        <p:nvCxnSpPr>
          <p:cNvPr id="999" name="Google Shape;999;g2939ea8730e_0_703"/>
          <p:cNvCxnSpPr/>
          <p:nvPr/>
        </p:nvCxnSpPr>
        <p:spPr>
          <a:xfrm>
            <a:off x="6855393" y="3300928"/>
            <a:ext cx="54000" cy="0"/>
          </a:xfrm>
          <a:prstGeom prst="straightConnector1">
            <a:avLst/>
          </a:prstGeom>
          <a:noFill/>
          <a:ln w="12700" cap="flat" cmpd="sng">
            <a:solidFill>
              <a:schemeClr val="dk1"/>
            </a:solidFill>
            <a:prstDash val="solid"/>
            <a:round/>
            <a:headEnd type="none" w="sm" len="sm"/>
            <a:tailEnd type="none" w="sm" len="sm"/>
          </a:ln>
        </p:spPr>
      </p:cxnSp>
      <p:sp>
        <p:nvSpPr>
          <p:cNvPr id="1000" name="Google Shape;1000;g2939ea8730e_0_703"/>
          <p:cNvSpPr txBox="1"/>
          <p:nvPr/>
        </p:nvSpPr>
        <p:spPr>
          <a:xfrm>
            <a:off x="6697645" y="34237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30</a:t>
            </a:r>
            <a:endParaRPr sz="1800" b="0" i="0" u="none" strike="noStrike" cap="none">
              <a:solidFill>
                <a:schemeClr val="dk1"/>
              </a:solidFill>
              <a:latin typeface="Calibri"/>
              <a:ea typeface="Calibri"/>
              <a:cs typeface="Calibri"/>
              <a:sym typeface="Calibri"/>
            </a:endParaRPr>
          </a:p>
        </p:txBody>
      </p:sp>
      <p:cxnSp>
        <p:nvCxnSpPr>
          <p:cNvPr id="1001" name="Google Shape;1001;g2939ea8730e_0_703"/>
          <p:cNvCxnSpPr/>
          <p:nvPr/>
        </p:nvCxnSpPr>
        <p:spPr>
          <a:xfrm>
            <a:off x="6855393" y="3497778"/>
            <a:ext cx="54000" cy="0"/>
          </a:xfrm>
          <a:prstGeom prst="straightConnector1">
            <a:avLst/>
          </a:prstGeom>
          <a:noFill/>
          <a:ln w="12700" cap="flat" cmpd="sng">
            <a:solidFill>
              <a:schemeClr val="dk1"/>
            </a:solidFill>
            <a:prstDash val="solid"/>
            <a:round/>
            <a:headEnd type="none" w="sm" len="sm"/>
            <a:tailEnd type="none" w="sm" len="sm"/>
          </a:ln>
        </p:spPr>
      </p:cxnSp>
      <p:sp>
        <p:nvSpPr>
          <p:cNvPr id="1002" name="Google Shape;1002;g2939ea8730e_0_703"/>
          <p:cNvSpPr txBox="1"/>
          <p:nvPr/>
        </p:nvSpPr>
        <p:spPr>
          <a:xfrm>
            <a:off x="6697645" y="3626967"/>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20</a:t>
            </a:r>
            <a:endParaRPr sz="1800" b="0" i="0" u="none" strike="noStrike" cap="none">
              <a:solidFill>
                <a:schemeClr val="dk1"/>
              </a:solidFill>
              <a:latin typeface="Calibri"/>
              <a:ea typeface="Calibri"/>
              <a:cs typeface="Calibri"/>
              <a:sym typeface="Calibri"/>
            </a:endParaRPr>
          </a:p>
        </p:txBody>
      </p:sp>
      <p:cxnSp>
        <p:nvCxnSpPr>
          <p:cNvPr id="1003" name="Google Shape;1003;g2939ea8730e_0_703"/>
          <p:cNvCxnSpPr/>
          <p:nvPr/>
        </p:nvCxnSpPr>
        <p:spPr>
          <a:xfrm>
            <a:off x="6855393" y="3700978"/>
            <a:ext cx="54000" cy="0"/>
          </a:xfrm>
          <a:prstGeom prst="straightConnector1">
            <a:avLst/>
          </a:prstGeom>
          <a:noFill/>
          <a:ln w="12700" cap="flat" cmpd="sng">
            <a:solidFill>
              <a:schemeClr val="dk1"/>
            </a:solidFill>
            <a:prstDash val="solid"/>
            <a:round/>
            <a:headEnd type="none" w="sm" len="sm"/>
            <a:tailEnd type="none" w="sm" len="sm"/>
          </a:ln>
        </p:spPr>
      </p:cxnSp>
      <p:sp>
        <p:nvSpPr>
          <p:cNvPr id="1004" name="Google Shape;1004;g2939ea8730e_0_703"/>
          <p:cNvSpPr txBox="1"/>
          <p:nvPr/>
        </p:nvSpPr>
        <p:spPr>
          <a:xfrm>
            <a:off x="6697645" y="38269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10</a:t>
            </a:r>
            <a:endParaRPr sz="1800" b="0" i="0" u="none" strike="noStrike" cap="none">
              <a:solidFill>
                <a:schemeClr val="dk1"/>
              </a:solidFill>
              <a:latin typeface="Calibri"/>
              <a:ea typeface="Calibri"/>
              <a:cs typeface="Calibri"/>
              <a:sym typeface="Calibri"/>
            </a:endParaRPr>
          </a:p>
        </p:txBody>
      </p:sp>
      <p:cxnSp>
        <p:nvCxnSpPr>
          <p:cNvPr id="1005" name="Google Shape;1005;g2939ea8730e_0_703"/>
          <p:cNvCxnSpPr/>
          <p:nvPr/>
        </p:nvCxnSpPr>
        <p:spPr>
          <a:xfrm>
            <a:off x="6855393" y="3901003"/>
            <a:ext cx="54000" cy="0"/>
          </a:xfrm>
          <a:prstGeom prst="straightConnector1">
            <a:avLst/>
          </a:prstGeom>
          <a:noFill/>
          <a:ln w="12700" cap="flat" cmpd="sng">
            <a:solidFill>
              <a:schemeClr val="dk1"/>
            </a:solidFill>
            <a:prstDash val="solid"/>
            <a:round/>
            <a:headEnd type="none" w="sm" len="sm"/>
            <a:tailEnd type="none" w="sm" len="sm"/>
          </a:ln>
        </p:spPr>
      </p:cxnSp>
      <p:sp>
        <p:nvSpPr>
          <p:cNvPr id="1006" name="Google Shape;1006;g2939ea8730e_0_703"/>
          <p:cNvSpPr txBox="1"/>
          <p:nvPr/>
        </p:nvSpPr>
        <p:spPr>
          <a:xfrm>
            <a:off x="6697645" y="2239492"/>
            <a:ext cx="1281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90</a:t>
            </a:r>
            <a:endParaRPr sz="1800" b="0" i="0" u="none" strike="noStrike" cap="none">
              <a:solidFill>
                <a:schemeClr val="dk1"/>
              </a:solidFill>
              <a:latin typeface="Calibri"/>
              <a:ea typeface="Calibri"/>
              <a:cs typeface="Calibri"/>
              <a:sym typeface="Calibri"/>
            </a:endParaRPr>
          </a:p>
        </p:txBody>
      </p:sp>
      <p:cxnSp>
        <p:nvCxnSpPr>
          <p:cNvPr id="1007" name="Google Shape;1007;g2939ea8730e_0_703"/>
          <p:cNvCxnSpPr/>
          <p:nvPr/>
        </p:nvCxnSpPr>
        <p:spPr>
          <a:xfrm>
            <a:off x="6855393" y="2324564"/>
            <a:ext cx="54000" cy="0"/>
          </a:xfrm>
          <a:prstGeom prst="straightConnector1">
            <a:avLst/>
          </a:prstGeom>
          <a:noFill/>
          <a:ln w="12700" cap="flat" cmpd="sng">
            <a:solidFill>
              <a:schemeClr val="dk1"/>
            </a:solidFill>
            <a:prstDash val="solid"/>
            <a:round/>
            <a:headEnd type="none" w="sm" len="sm"/>
            <a:tailEnd type="none" w="sm" len="sm"/>
          </a:ln>
        </p:spPr>
      </p:cxnSp>
      <p:sp>
        <p:nvSpPr>
          <p:cNvPr id="1008" name="Google Shape;1008;g2939ea8730e_0_703"/>
          <p:cNvSpPr txBox="1"/>
          <p:nvPr/>
        </p:nvSpPr>
        <p:spPr>
          <a:xfrm>
            <a:off x="8728437" y="4353448"/>
            <a:ext cx="883200" cy="153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000000"/>
                </a:solidFill>
                <a:latin typeface="Arial"/>
                <a:ea typeface="Arial"/>
                <a:cs typeface="Arial"/>
                <a:sym typeface="Arial"/>
              </a:rPr>
              <a:t>Time (months)</a:t>
            </a:r>
            <a:endParaRPr sz="1800" b="0" i="0" u="none" strike="noStrike" cap="none">
              <a:solidFill>
                <a:schemeClr val="dk1"/>
              </a:solidFill>
              <a:latin typeface="Calibri"/>
              <a:ea typeface="Calibri"/>
              <a:cs typeface="Calibri"/>
              <a:sym typeface="Calibri"/>
            </a:endParaRPr>
          </a:p>
        </p:txBody>
      </p:sp>
      <p:cxnSp>
        <p:nvCxnSpPr>
          <p:cNvPr id="1009" name="Google Shape;1009;g2939ea8730e_0_703"/>
          <p:cNvCxnSpPr/>
          <p:nvPr/>
        </p:nvCxnSpPr>
        <p:spPr>
          <a:xfrm rot="10800000">
            <a:off x="2493917" y="3447699"/>
            <a:ext cx="0" cy="693000"/>
          </a:xfrm>
          <a:prstGeom prst="straightConnector1">
            <a:avLst/>
          </a:prstGeom>
          <a:noFill/>
          <a:ln w="12700" cap="flat" cmpd="sng">
            <a:solidFill>
              <a:schemeClr val="accent6"/>
            </a:solidFill>
            <a:prstDash val="dash"/>
            <a:round/>
            <a:headEnd type="none" w="sm" len="sm"/>
            <a:tailEnd type="none" w="sm" len="sm"/>
          </a:ln>
        </p:spPr>
      </p:cxnSp>
      <p:cxnSp>
        <p:nvCxnSpPr>
          <p:cNvPr id="1010" name="Google Shape;1010;g2939ea8730e_0_703"/>
          <p:cNvCxnSpPr/>
          <p:nvPr/>
        </p:nvCxnSpPr>
        <p:spPr>
          <a:xfrm rot="10800000">
            <a:off x="3541667" y="3645099"/>
            <a:ext cx="0" cy="495600"/>
          </a:xfrm>
          <a:prstGeom prst="straightConnector1">
            <a:avLst/>
          </a:prstGeom>
          <a:noFill/>
          <a:ln w="12700" cap="flat" cmpd="sng">
            <a:solidFill>
              <a:schemeClr val="accent6"/>
            </a:solidFill>
            <a:prstDash val="dash"/>
            <a:round/>
            <a:headEnd type="none" w="sm" len="sm"/>
            <a:tailEnd type="none" w="sm" len="sm"/>
          </a:ln>
        </p:spPr>
      </p:cxnSp>
      <p:grpSp>
        <p:nvGrpSpPr>
          <p:cNvPr id="1011" name="Google Shape;1011;g2939ea8730e_0_703"/>
          <p:cNvGrpSpPr/>
          <p:nvPr/>
        </p:nvGrpSpPr>
        <p:grpSpPr>
          <a:xfrm>
            <a:off x="1441465" y="3807457"/>
            <a:ext cx="999711" cy="246300"/>
            <a:chOff x="2936174" y="2050178"/>
            <a:chExt cx="999711" cy="246300"/>
          </a:xfrm>
        </p:grpSpPr>
        <p:sp>
          <p:nvSpPr>
            <p:cNvPr id="1012" name="Google Shape;1012;g2939ea8730e_0_703"/>
            <p:cNvSpPr txBox="1"/>
            <p:nvPr/>
          </p:nvSpPr>
          <p:spPr>
            <a:xfrm>
              <a:off x="3148685" y="2050178"/>
              <a:ext cx="7872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1013" name="Google Shape;1013;g2939ea8730e_0_703"/>
            <p:cNvCxnSpPr/>
            <p:nvPr/>
          </p:nvCxnSpPr>
          <p:spPr>
            <a:xfrm>
              <a:off x="2936174" y="2116641"/>
              <a:ext cx="159900" cy="0"/>
            </a:xfrm>
            <a:prstGeom prst="straightConnector1">
              <a:avLst/>
            </a:prstGeom>
            <a:noFill/>
            <a:ln w="12700" cap="flat" cmpd="sng">
              <a:solidFill>
                <a:schemeClr val="accent1"/>
              </a:solidFill>
              <a:prstDash val="solid"/>
              <a:round/>
              <a:headEnd type="none" w="sm" len="sm"/>
              <a:tailEnd type="none" w="sm" len="sm"/>
            </a:ln>
          </p:spPr>
        </p:cxnSp>
        <p:sp>
          <p:nvSpPr>
            <p:cNvPr id="1014" name="Google Shape;1014;g2939ea8730e_0_703"/>
            <p:cNvSpPr/>
            <p:nvPr/>
          </p:nvSpPr>
          <p:spPr>
            <a:xfrm>
              <a:off x="2977000" y="2077547"/>
              <a:ext cx="78300" cy="78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1015" name="Google Shape;1015;g2939ea8730e_0_703"/>
            <p:cNvCxnSpPr/>
            <p:nvPr/>
          </p:nvCxnSpPr>
          <p:spPr>
            <a:xfrm>
              <a:off x="2936174" y="2240466"/>
              <a:ext cx="159900" cy="0"/>
            </a:xfrm>
            <a:prstGeom prst="straightConnector1">
              <a:avLst/>
            </a:prstGeom>
            <a:noFill/>
            <a:ln w="12700" cap="flat" cmpd="sng">
              <a:solidFill>
                <a:schemeClr val="dk2"/>
              </a:solidFill>
              <a:prstDash val="solid"/>
              <a:round/>
              <a:headEnd type="none" w="sm" len="sm"/>
              <a:tailEnd type="none" w="sm" len="sm"/>
            </a:ln>
          </p:spPr>
        </p:cxnSp>
        <p:sp>
          <p:nvSpPr>
            <p:cNvPr id="1016" name="Google Shape;1016;g2939ea8730e_0_703"/>
            <p:cNvSpPr/>
            <p:nvPr/>
          </p:nvSpPr>
          <p:spPr>
            <a:xfrm>
              <a:off x="2977000" y="2201372"/>
              <a:ext cx="78300" cy="783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pic>
        <p:nvPicPr>
          <p:cNvPr id="1017" name="Google Shape;1017;g2939ea8730e_0_703" descr="A picture containing map, screenshot&#10;&#10;Description automatically generated"/>
          <p:cNvPicPr preferRelativeResize="0"/>
          <p:nvPr/>
        </p:nvPicPr>
        <p:blipFill rotWithShape="1">
          <a:blip r:embed="rId3">
            <a:alphaModFix/>
          </a:blip>
          <a:srcRect/>
          <a:stretch/>
        </p:blipFill>
        <p:spPr>
          <a:xfrm>
            <a:off x="1410795" y="2080539"/>
            <a:ext cx="4279900" cy="1854201"/>
          </a:xfrm>
          <a:prstGeom prst="rect">
            <a:avLst/>
          </a:prstGeom>
          <a:noFill/>
          <a:ln>
            <a:noFill/>
          </a:ln>
        </p:spPr>
      </p:pic>
      <p:graphicFrame>
        <p:nvGraphicFramePr>
          <p:cNvPr id="1018" name="Google Shape;1018;g2939ea8730e_0_703"/>
          <p:cNvGraphicFramePr/>
          <p:nvPr/>
        </p:nvGraphicFramePr>
        <p:xfrm>
          <a:off x="2575877" y="1632878"/>
          <a:ext cx="3466375" cy="1202400"/>
        </p:xfrm>
        <a:graphic>
          <a:graphicData uri="http://schemas.openxmlformats.org/drawingml/2006/table">
            <a:tbl>
              <a:tblPr firstRow="1" bandRow="1">
                <a:noFill/>
                <a:tableStyleId>{1C5B779C-BBCE-418D-9099-FCB53875FBCD}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Elacestrant</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SoC</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N</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239</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238</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PFS rate at 6 months</a:t>
                      </a:r>
                      <a:br>
                        <a:rPr lang="en-US" sz="1000" b="0" u="none" strike="noStrike" cap="none">
                          <a:latin typeface="Arial"/>
                          <a:ea typeface="Arial"/>
                          <a:cs typeface="Arial"/>
                          <a:sym typeface="Arial"/>
                        </a:rPr>
                      </a:br>
                      <a:r>
                        <a:rPr lang="en-US" sz="1000" b="0" u="none" strike="noStrike" cap="none">
                          <a:latin typeface="Arial"/>
                          <a:ea typeface="Arial"/>
                          <a:cs typeface="Arial"/>
                          <a:sym typeface="Arial"/>
                        </a:rPr>
                        <a:t>(95% CI), %</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34.3</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(27.2-41.5)</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20.4</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(14.1-26.7)</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PFS rate at 12 months</a:t>
                      </a:r>
                      <a:br>
                        <a:rPr lang="en-US" sz="1000" b="0" u="none" strike="noStrike" cap="none">
                          <a:latin typeface="Arial"/>
                          <a:ea typeface="Arial"/>
                          <a:cs typeface="Arial"/>
                          <a:sym typeface="Arial"/>
                        </a:rPr>
                      </a:br>
                      <a:r>
                        <a:rPr lang="en-US" sz="1000" b="0" u="none" strike="noStrike" cap="none">
                          <a:latin typeface="Arial"/>
                          <a:ea typeface="Arial"/>
                          <a:cs typeface="Arial"/>
                          <a:sym typeface="Arial"/>
                        </a:rPr>
                        <a:t>(95% CI), %</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22.3</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(15.2-29.4)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9.4</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(4.0-14.8)</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3"/>
                  </a:ext>
                </a:extLst>
              </a:tr>
            </a:tbl>
          </a:graphicData>
        </a:graphic>
      </p:graphicFrame>
      <p:cxnSp>
        <p:nvCxnSpPr>
          <p:cNvPr id="1019" name="Google Shape;1019;g2939ea8730e_0_703"/>
          <p:cNvCxnSpPr/>
          <p:nvPr/>
        </p:nvCxnSpPr>
        <p:spPr>
          <a:xfrm rot="10800000">
            <a:off x="8016175" y="3300999"/>
            <a:ext cx="0" cy="839700"/>
          </a:xfrm>
          <a:prstGeom prst="straightConnector1">
            <a:avLst/>
          </a:prstGeom>
          <a:noFill/>
          <a:ln w="12700" cap="flat" cmpd="sng">
            <a:solidFill>
              <a:schemeClr val="accent6"/>
            </a:solidFill>
            <a:prstDash val="dash"/>
            <a:round/>
            <a:headEnd type="none" w="sm" len="sm"/>
            <a:tailEnd type="none" w="sm" len="sm"/>
          </a:ln>
        </p:spPr>
      </p:cxnSp>
      <p:cxnSp>
        <p:nvCxnSpPr>
          <p:cNvPr id="1020" name="Google Shape;1020;g2939ea8730e_0_703"/>
          <p:cNvCxnSpPr/>
          <p:nvPr/>
        </p:nvCxnSpPr>
        <p:spPr>
          <a:xfrm rot="10800000">
            <a:off x="9063925" y="3562299"/>
            <a:ext cx="0" cy="578400"/>
          </a:xfrm>
          <a:prstGeom prst="straightConnector1">
            <a:avLst/>
          </a:prstGeom>
          <a:noFill/>
          <a:ln w="12700" cap="flat" cmpd="sng">
            <a:solidFill>
              <a:schemeClr val="accent6"/>
            </a:solidFill>
            <a:prstDash val="dash"/>
            <a:round/>
            <a:headEnd type="none" w="sm" len="sm"/>
            <a:tailEnd type="none" w="sm" len="sm"/>
          </a:ln>
        </p:spPr>
      </p:cxnSp>
      <p:pic>
        <p:nvPicPr>
          <p:cNvPr id="1021" name="Google Shape;1021;g2939ea8730e_0_703" descr="A picture containing map, screenshot&#10;&#10;Description automatically generated"/>
          <p:cNvPicPr preferRelativeResize="0"/>
          <p:nvPr/>
        </p:nvPicPr>
        <p:blipFill rotWithShape="1">
          <a:blip r:embed="rId4">
            <a:alphaModFix/>
          </a:blip>
          <a:srcRect/>
          <a:stretch/>
        </p:blipFill>
        <p:spPr>
          <a:xfrm>
            <a:off x="6938901" y="2087305"/>
            <a:ext cx="4279900" cy="1879600"/>
          </a:xfrm>
          <a:prstGeom prst="rect">
            <a:avLst/>
          </a:prstGeom>
          <a:noFill/>
          <a:ln>
            <a:noFill/>
          </a:ln>
        </p:spPr>
      </p:pic>
      <p:grpSp>
        <p:nvGrpSpPr>
          <p:cNvPr id="1022" name="Google Shape;1022;g2939ea8730e_0_703"/>
          <p:cNvGrpSpPr/>
          <p:nvPr/>
        </p:nvGrpSpPr>
        <p:grpSpPr>
          <a:xfrm>
            <a:off x="6963331" y="3807457"/>
            <a:ext cx="999711" cy="246300"/>
            <a:chOff x="2936174" y="2050178"/>
            <a:chExt cx="999711" cy="246300"/>
          </a:xfrm>
        </p:grpSpPr>
        <p:sp>
          <p:nvSpPr>
            <p:cNvPr id="1023" name="Google Shape;1023;g2939ea8730e_0_703"/>
            <p:cNvSpPr txBox="1"/>
            <p:nvPr/>
          </p:nvSpPr>
          <p:spPr>
            <a:xfrm>
              <a:off x="3148685" y="2050178"/>
              <a:ext cx="7872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Elacestrant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Standard of Care</a:t>
              </a:r>
              <a:endParaRPr sz="1800" b="0" i="0" u="none" strike="noStrike" cap="none">
                <a:solidFill>
                  <a:schemeClr val="dk1"/>
                </a:solidFill>
                <a:latin typeface="Calibri"/>
                <a:ea typeface="Calibri"/>
                <a:cs typeface="Calibri"/>
                <a:sym typeface="Calibri"/>
              </a:endParaRPr>
            </a:p>
          </p:txBody>
        </p:sp>
        <p:cxnSp>
          <p:nvCxnSpPr>
            <p:cNvPr id="1024" name="Google Shape;1024;g2939ea8730e_0_703"/>
            <p:cNvCxnSpPr/>
            <p:nvPr/>
          </p:nvCxnSpPr>
          <p:spPr>
            <a:xfrm>
              <a:off x="2936174" y="2116641"/>
              <a:ext cx="159900" cy="0"/>
            </a:xfrm>
            <a:prstGeom prst="straightConnector1">
              <a:avLst/>
            </a:prstGeom>
            <a:noFill/>
            <a:ln w="12700" cap="flat" cmpd="sng">
              <a:solidFill>
                <a:schemeClr val="accent1"/>
              </a:solidFill>
              <a:prstDash val="solid"/>
              <a:round/>
              <a:headEnd type="none" w="sm" len="sm"/>
              <a:tailEnd type="none" w="sm" len="sm"/>
            </a:ln>
          </p:spPr>
        </p:cxnSp>
        <p:sp>
          <p:nvSpPr>
            <p:cNvPr id="1025" name="Google Shape;1025;g2939ea8730e_0_703"/>
            <p:cNvSpPr/>
            <p:nvPr/>
          </p:nvSpPr>
          <p:spPr>
            <a:xfrm>
              <a:off x="2977000" y="2077547"/>
              <a:ext cx="78300" cy="783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cxnSp>
          <p:nvCxnSpPr>
            <p:cNvPr id="1026" name="Google Shape;1026;g2939ea8730e_0_703"/>
            <p:cNvCxnSpPr/>
            <p:nvPr/>
          </p:nvCxnSpPr>
          <p:spPr>
            <a:xfrm>
              <a:off x="2936174" y="2240466"/>
              <a:ext cx="159900" cy="0"/>
            </a:xfrm>
            <a:prstGeom prst="straightConnector1">
              <a:avLst/>
            </a:prstGeom>
            <a:noFill/>
            <a:ln w="12700" cap="flat" cmpd="sng">
              <a:solidFill>
                <a:schemeClr val="dk2"/>
              </a:solidFill>
              <a:prstDash val="solid"/>
              <a:round/>
              <a:headEnd type="none" w="sm" len="sm"/>
              <a:tailEnd type="none" w="sm" len="sm"/>
            </a:ln>
          </p:spPr>
        </p:cxnSp>
        <p:sp>
          <p:nvSpPr>
            <p:cNvPr id="1027" name="Google Shape;1027;g2939ea8730e_0_703"/>
            <p:cNvSpPr/>
            <p:nvPr/>
          </p:nvSpPr>
          <p:spPr>
            <a:xfrm>
              <a:off x="2977000" y="2201372"/>
              <a:ext cx="78300" cy="783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grpSp>
      <p:graphicFrame>
        <p:nvGraphicFramePr>
          <p:cNvPr id="1028" name="Google Shape;1028;g2939ea8730e_0_703"/>
          <p:cNvGraphicFramePr/>
          <p:nvPr/>
        </p:nvGraphicFramePr>
        <p:xfrm>
          <a:off x="8097743" y="1632878"/>
          <a:ext cx="3466375" cy="1202400"/>
        </p:xfrm>
        <a:graphic>
          <a:graphicData uri="http://schemas.openxmlformats.org/drawingml/2006/table">
            <a:tbl>
              <a:tblPr firstRow="1" bandRow="1">
                <a:noFill/>
                <a:tableStyleId>{1C5B779C-BBCE-418D-9099-FCB53875FBCD}</a:tableStyleId>
              </a:tblPr>
              <a:tblGrid>
                <a:gridCol w="1681575">
                  <a:extLst>
                    <a:ext uri="{9D8B030D-6E8A-4147-A177-3AD203B41FA5}">
                      <a16:colId xmlns:a16="http://schemas.microsoft.com/office/drawing/2014/main" val="20000"/>
                    </a:ext>
                  </a:extLst>
                </a:gridCol>
                <a:gridCol w="892400">
                  <a:extLst>
                    <a:ext uri="{9D8B030D-6E8A-4147-A177-3AD203B41FA5}">
                      <a16:colId xmlns:a16="http://schemas.microsoft.com/office/drawing/2014/main" val="20001"/>
                    </a:ext>
                  </a:extLst>
                </a:gridCol>
                <a:gridCol w="892400">
                  <a:extLst>
                    <a:ext uri="{9D8B030D-6E8A-4147-A177-3AD203B41FA5}">
                      <a16:colId xmlns:a16="http://schemas.microsoft.com/office/drawing/2014/main" val="20002"/>
                    </a:ext>
                  </a:extLst>
                </a:gridCol>
              </a:tblGrid>
              <a:tr h="127000">
                <a:tc>
                  <a:txBody>
                    <a:bodyPr/>
                    <a:lstStyle/>
                    <a:p>
                      <a:pPr marL="0" marR="0" lvl="0" indent="0" algn="l" rtl="0">
                        <a:lnSpc>
                          <a:spcPct val="100000"/>
                        </a:lnSpc>
                        <a:spcBef>
                          <a:spcPts val="0"/>
                        </a:spcBef>
                        <a:spcAft>
                          <a:spcPts val="0"/>
                        </a:spcAft>
                        <a:buClr>
                          <a:schemeClr val="dk1"/>
                        </a:buClr>
                        <a:buSzPts val="1000"/>
                        <a:buFont typeface="Calibri"/>
                        <a:buNone/>
                      </a:pPr>
                      <a:endParaRPr sz="10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Elacestrant</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SoC</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0"/>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N</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115</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b="1" u="none" strike="noStrike" cap="none">
                          <a:latin typeface="Arial"/>
                          <a:ea typeface="Arial"/>
                          <a:cs typeface="Arial"/>
                          <a:sym typeface="Arial"/>
                        </a:rPr>
                        <a:t>113</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1"/>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PFS rate at 6 months</a:t>
                      </a:r>
                      <a:br>
                        <a:rPr lang="en-US" sz="1000" b="0" u="none" strike="noStrike" cap="none">
                          <a:latin typeface="Arial"/>
                          <a:ea typeface="Arial"/>
                          <a:cs typeface="Arial"/>
                          <a:sym typeface="Arial"/>
                        </a:rPr>
                      </a:br>
                      <a:r>
                        <a:rPr lang="en-US" sz="1000" b="0" u="none" strike="noStrike" cap="none">
                          <a:latin typeface="Arial"/>
                          <a:ea typeface="Arial"/>
                          <a:cs typeface="Arial"/>
                          <a:sym typeface="Arial"/>
                        </a:rPr>
                        <a:t>(95% CI), %</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40.8</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(30.1-51.4)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19.1</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(10.5-27.8)</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2"/>
                  </a:ext>
                </a:extLst>
              </a:tr>
              <a:tr h="127000">
                <a:tc>
                  <a:txBody>
                    <a:bodyPr/>
                    <a:lstStyle/>
                    <a:p>
                      <a:pPr marL="0" marR="0" lvl="0" indent="0" algn="l" rtl="0">
                        <a:lnSpc>
                          <a:spcPct val="100000"/>
                        </a:lnSpc>
                        <a:spcBef>
                          <a:spcPts val="0"/>
                        </a:spcBef>
                        <a:spcAft>
                          <a:spcPts val="0"/>
                        </a:spcAft>
                        <a:buClr>
                          <a:schemeClr val="dk1"/>
                        </a:buClr>
                        <a:buSzPts val="1000"/>
                        <a:buFont typeface="Arial"/>
                        <a:buNone/>
                      </a:pPr>
                      <a:r>
                        <a:rPr lang="en-US" sz="1000" b="0" u="none" strike="noStrike" cap="none">
                          <a:latin typeface="Arial"/>
                          <a:ea typeface="Arial"/>
                          <a:cs typeface="Arial"/>
                          <a:sym typeface="Arial"/>
                        </a:rPr>
                        <a:t>PFS rate at 12 months</a:t>
                      </a:r>
                      <a:br>
                        <a:rPr lang="en-US" sz="1000" b="0" u="none" strike="noStrike" cap="none">
                          <a:latin typeface="Arial"/>
                          <a:ea typeface="Arial"/>
                          <a:cs typeface="Arial"/>
                          <a:sym typeface="Arial"/>
                        </a:rPr>
                      </a:br>
                      <a:r>
                        <a:rPr lang="en-US" sz="1000" b="0" u="none" strike="noStrike" cap="none">
                          <a:latin typeface="Arial"/>
                          <a:ea typeface="Arial"/>
                          <a:cs typeface="Arial"/>
                          <a:sym typeface="Arial"/>
                        </a:rPr>
                        <a:t>(95% CI), %</a:t>
                      </a:r>
                      <a:endParaRPr sz="1800" b="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26.8</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(16.2-37.4)</a:t>
                      </a:r>
                      <a:endParaRPr sz="1800" u="none" strike="noStrike" cap="none">
                        <a:latin typeface="Arial"/>
                        <a:ea typeface="Arial"/>
                        <a:cs typeface="Arial"/>
                        <a:sym typeface="Arial"/>
                      </a:endParaRPr>
                    </a:p>
                  </a:txBody>
                  <a:tcPr marL="55450" marR="55450" marT="36000" marB="36000"/>
                </a:tc>
                <a:tc>
                  <a:txBody>
                    <a:bodyPr/>
                    <a:lstStyle/>
                    <a:p>
                      <a:pPr marL="0" marR="0" lvl="0" indent="0" algn="ctr" rtl="0">
                        <a:lnSpc>
                          <a:spcPct val="100000"/>
                        </a:lnSpc>
                        <a:spcBef>
                          <a:spcPts val="0"/>
                        </a:spcBef>
                        <a:spcAft>
                          <a:spcPts val="0"/>
                        </a:spcAft>
                        <a:buClr>
                          <a:schemeClr val="dk1"/>
                        </a:buClr>
                        <a:buSzPts val="1000"/>
                        <a:buFont typeface="Arial"/>
                        <a:buNone/>
                      </a:pPr>
                      <a:r>
                        <a:rPr lang="en-US" sz="1000" u="none" strike="noStrike" cap="none">
                          <a:latin typeface="Arial"/>
                          <a:ea typeface="Arial"/>
                          <a:cs typeface="Arial"/>
                          <a:sym typeface="Arial"/>
                        </a:rPr>
                        <a:t>8.2</a:t>
                      </a:r>
                      <a:br>
                        <a:rPr lang="en-US" sz="1000" u="none" strike="noStrike" cap="none">
                          <a:latin typeface="Arial"/>
                          <a:ea typeface="Arial"/>
                          <a:cs typeface="Arial"/>
                          <a:sym typeface="Arial"/>
                        </a:rPr>
                      </a:br>
                      <a:r>
                        <a:rPr lang="en-US" sz="1000" u="none" strike="noStrike" cap="none">
                          <a:latin typeface="Arial"/>
                          <a:ea typeface="Arial"/>
                          <a:cs typeface="Arial"/>
                          <a:sym typeface="Arial"/>
                        </a:rPr>
                        <a:t>(1.3-15.1)</a:t>
                      </a:r>
                      <a:endParaRPr sz="1800" u="none" strike="noStrike" cap="none">
                        <a:latin typeface="Arial"/>
                        <a:ea typeface="Arial"/>
                        <a:cs typeface="Arial"/>
                        <a:sym typeface="Arial"/>
                      </a:endParaRPr>
                    </a:p>
                  </a:txBody>
                  <a:tcPr marL="55450" marR="55450" marT="36000" marB="36000"/>
                </a:tc>
                <a:extLst>
                  <a:ext uri="{0D108BD9-81ED-4DB2-BD59-A6C34878D82A}">
                    <a16:rowId xmlns:a16="http://schemas.microsoft.com/office/drawing/2014/main" val="10003"/>
                  </a:ext>
                </a:extLst>
              </a:tr>
            </a:tbl>
          </a:graphicData>
        </a:graphic>
      </p:graphicFrame>
    </p:spTree>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4813</Words>
  <Application>Microsoft Office PowerPoint</Application>
  <PresentationFormat>Widescreen</PresentationFormat>
  <Paragraphs>851</Paragraphs>
  <Slides>33</Slides>
  <Notes>33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Times New Roman</vt:lpstr>
      <vt:lpstr>Calibri</vt:lpstr>
      <vt:lpstr>PT Sans Narrow</vt:lpstr>
      <vt:lpstr>Roboto</vt:lpstr>
      <vt:lpstr>Thème Office</vt:lpstr>
      <vt:lpstr>Thème Office</vt:lpstr>
      <vt:lpstr>Thème Office</vt:lpstr>
      <vt:lpstr>Thème Office</vt:lpstr>
      <vt:lpstr>PowerPoint Presentation</vt:lpstr>
      <vt:lpstr>DEVELOPED BY BREAST CANCER CONNECT</vt:lpstr>
      <vt:lpstr>BREAST CANCER CONNECT ANIMATED VIDEO  ER+ METASTATIC BREAST CANCER: THE PATIENT JOURNEY ON ELACESTRANT TREATMENT  Prof. Maria Vittoria Dieci  November 2023</vt:lpstr>
      <vt:lpstr>CLINICAL TAKEAWAYS </vt:lpstr>
      <vt:lpstr> CLINICAL SCENARIO </vt:lpstr>
      <vt:lpstr>THE ROAD AFTER SELECTING ELACESTRANT PATIENT CASE OVERVIEW </vt:lpstr>
      <vt:lpstr> EMERALD TRIAL PFS RESULTS:  LANDMARK ANALYSIS &amp;  PFS BY DURATION OF PRIOR CDK4/6i</vt:lpstr>
      <vt:lpstr>PHASE 3 EMERALD: STUDY DESIGN</vt:lpstr>
      <vt:lpstr>EMERALD: PFS RATE AT 6 &amp; 12 MONTHS ALL PATIENTS AND mESR1 GROUP  </vt:lpstr>
      <vt:lpstr>EMERALD: PFS BY DURATION OF CDK4/6i (mESR1) </vt:lpstr>
      <vt:lpstr>ELACESTRANT VS SOC: ADVERSE EVENTS</vt:lpstr>
      <vt:lpstr>EMERALD TRIAL: A CLOSER LOOK AT THE ADVERSE EVENTS   </vt:lpstr>
      <vt:lpstr> EMERALD TRIAL: PATIENT CENTERED OUTCOME ANALYSIS </vt:lpstr>
      <vt:lpstr>PATIENT CENTERED OUTCOME ANALYSIS: EMERALD TRIAL METHODOLOGY  </vt:lpstr>
      <vt:lpstr>EORTC QLQ-C30: Methods</vt:lpstr>
      <vt:lpstr>EORTC QLQ-C30: RESULTS</vt:lpstr>
      <vt:lpstr>PRO-CTCAE: METHODS</vt:lpstr>
      <vt:lpstr>PRO-CTCAE: ADVERSE EVENTS RESULTS</vt:lpstr>
      <vt:lpstr>EQ-5D-5L: METHODS</vt:lpstr>
      <vt:lpstr>EQ-5D-5L: RESULTS </vt:lpstr>
      <vt:lpstr>  ELACESTRANT AND MANAGING TREATMENT RELATED ADVERSE EVENTS  </vt:lpstr>
      <vt:lpstr>ELACESTRANT AND TREATMENT RELATED ADVERSE EVENTS PATIENT CASE DEVELOPMENT  </vt:lpstr>
      <vt:lpstr>ELACESTRANT AND TREATMENT RELATED ADVERSE EVENTS DOSING RECOMMENDATIONS</vt:lpstr>
      <vt:lpstr>ELACESTRANT AND TREATMENT RELATED ADVERSE EVENTS PATIENT CASE DEVELOPMENT  </vt:lpstr>
      <vt:lpstr> DISEASE PROGRESSION: BEYOND ELACESTRANT</vt:lpstr>
      <vt:lpstr>DISEASE PROGRESSION: BEYOND ELACESTRANT PATIENT CASE DEVELOPMENT </vt:lpstr>
      <vt:lpstr>DISEASE PROGRESSION: BEYOND ELACESTRANT ESMO 2023 RECOMMENDATIONS</vt:lpstr>
      <vt:lpstr>OPTIMAL TREATMENT SEQUENCE IN ER+/HER2- mBC IN 2023 ADCs IN 2L &amp; 3L SETTING</vt:lpstr>
      <vt:lpstr> ORAL SERDS FUTURE PERSPECTIVES  &amp; CONCLUSION</vt:lpstr>
      <vt:lpstr>ONGOING ORAL SERDS PHASE 3 TRIALS IN ER+/HER2- mBC </vt:lpstr>
      <vt:lpstr>ONGOING PHASE 3 TRIALS IN ER+/HER2- eBC </vt:lpstr>
      <vt:lpstr>CLINICAL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Vittoria Dieci</dc:creator>
  <cp:lastModifiedBy>Selina Gill</cp:lastModifiedBy>
  <cp:revision>5</cp:revision>
  <dcterms:created xsi:type="dcterms:W3CDTF">2023-10-13T07:42:57Z</dcterms:created>
  <dcterms:modified xsi:type="dcterms:W3CDTF">2024-02-26T16:13:08Z</dcterms:modified>
</cp:coreProperties>
</file>