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12543" r:id="rId2"/>
    <p:sldId id="12544" r:id="rId3"/>
    <p:sldId id="12538" r:id="rId4"/>
    <p:sldId id="259" r:id="rId5"/>
    <p:sldId id="260" r:id="rId6"/>
    <p:sldId id="261" r:id="rId7"/>
    <p:sldId id="262" r:id="rId8"/>
    <p:sldId id="263" r:id="rId9"/>
    <p:sldId id="12545" r:id="rId10"/>
    <p:sldId id="264" r:id="rId11"/>
    <p:sldId id="265" r:id="rId12"/>
    <p:sldId id="12546" r:id="rId13"/>
    <p:sldId id="268" r:id="rId14"/>
    <p:sldId id="269" r:id="rId15"/>
    <p:sldId id="12547" r:id="rId16"/>
    <p:sldId id="12548" r:id="rId17"/>
    <p:sldId id="274" r:id="rId18"/>
    <p:sldId id="275" r:id="rId19"/>
    <p:sldId id="333" r:id="rId2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7AF03-7F2A-D443-650A-918F6F249B0B}" name="Mahir Karababa" initials="MK" userId="WRCUP3wBdXiFmhyqw9F5KrEwgjHsXj4D073kefX16qw=" providerId="None"/>
  <p188:author id="{D7B71071-9208-3838-F9A1-91C47A6A4250}" name="Tan Chee Kiat" initials="TCK" userId="S::tan.chee.kiat@singhealth.com.sg::37a8449e-829b-4db5-a894-4778cf33eea7" providerId="AD"/>
  <p188:author id="{CE5B27BC-C8B7-C26C-25B9-82A484D957EC}" name="Iain Murdoch" initials="IM" userId="6b5015b24b1942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73B"/>
    <a:srgbClr val="5D8298"/>
    <a:srgbClr val="C7573C"/>
    <a:srgbClr val="03C750"/>
    <a:srgbClr val="FFA402"/>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0"/>
    <p:restoredTop sz="86359"/>
  </p:normalViewPr>
  <p:slideViewPr>
    <p:cSldViewPr snapToObjects="1">
      <p:cViewPr varScale="1">
        <p:scale>
          <a:sx n="137" d="100"/>
          <a:sy n="137" d="100"/>
        </p:scale>
        <p:origin x="1752"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a:t>Surveillance imaging method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E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MRI</c:v>
                </c:pt>
                <c:pt idx="2">
                  <c:v>CT</c:v>
                </c:pt>
                <c:pt idx="3">
                  <c:v>Ultrasound</c:v>
                </c:pt>
              </c:strCache>
            </c:strRef>
          </c:cat>
          <c:val>
            <c:numRef>
              <c:f>Sheet1!$B$2:$B$5</c:f>
              <c:numCache>
                <c:formatCode>General</c:formatCode>
                <c:ptCount val="4"/>
                <c:pt idx="0">
                  <c:v>7</c:v>
                </c:pt>
                <c:pt idx="1">
                  <c:v>19</c:v>
                </c:pt>
                <c:pt idx="2">
                  <c:v>33</c:v>
                </c:pt>
                <c:pt idx="3">
                  <c:v>99</c:v>
                </c:pt>
              </c:numCache>
            </c:numRef>
          </c:val>
          <c:extLst>
            <c:ext xmlns:c16="http://schemas.microsoft.com/office/drawing/2014/chart" uri="{C3380CC4-5D6E-409C-BE32-E72D297353CC}">
              <c16:uniqueId val="{00000000-0853-384F-B6A7-6BCA6E61E470}"/>
            </c:ext>
          </c:extLst>
        </c:ser>
        <c:dLbls>
          <c:showLegendKey val="0"/>
          <c:showVal val="0"/>
          <c:showCatName val="0"/>
          <c:showSerName val="0"/>
          <c:showPercent val="0"/>
          <c:showBubbleSize val="0"/>
        </c:dLbls>
        <c:gapWidth val="60"/>
        <c:axId val="1547873391"/>
        <c:axId val="429830064"/>
      </c:barChart>
      <c:catAx>
        <c:axId val="1547873391"/>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429830064"/>
        <c:crosses val="autoZero"/>
        <c:auto val="1"/>
        <c:lblAlgn val="ctr"/>
        <c:lblOffset val="100"/>
        <c:noMultiLvlLbl val="0"/>
      </c:catAx>
      <c:valAx>
        <c:axId val="429830064"/>
        <c:scaling>
          <c:orientation val="minMax"/>
          <c:max val="10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b="1" dirty="0"/>
                  <a:t>Respondents,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547873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dirty="0"/>
              <a:t>Diagnosis method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ES"/>
        </a:p>
      </c:txPr>
    </c:title>
    <c:autoTitleDeleted val="0"/>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c:v>
                </c:pt>
                <c:pt idx="1">
                  <c:v>Liver biopsy</c:v>
                </c:pt>
                <c:pt idx="2">
                  <c:v>CT or MRI</c:v>
                </c:pt>
              </c:strCache>
            </c:strRef>
          </c:cat>
          <c:val>
            <c:numRef>
              <c:f>Sheet1!$B$2:$B$4</c:f>
              <c:numCache>
                <c:formatCode>General</c:formatCode>
                <c:ptCount val="3"/>
                <c:pt idx="0">
                  <c:v>8</c:v>
                </c:pt>
                <c:pt idx="1">
                  <c:v>66</c:v>
                </c:pt>
                <c:pt idx="2">
                  <c:v>100</c:v>
                </c:pt>
              </c:numCache>
            </c:numRef>
          </c:val>
          <c:extLst>
            <c:ext xmlns:c16="http://schemas.microsoft.com/office/drawing/2014/chart" uri="{C3380CC4-5D6E-409C-BE32-E72D297353CC}">
              <c16:uniqueId val="{00000000-0853-384F-B6A7-6BCA6E61E470}"/>
            </c:ext>
          </c:extLst>
        </c:ser>
        <c:dLbls>
          <c:showLegendKey val="0"/>
          <c:showVal val="0"/>
          <c:showCatName val="0"/>
          <c:showSerName val="0"/>
          <c:showPercent val="0"/>
          <c:showBubbleSize val="0"/>
        </c:dLbls>
        <c:gapWidth val="60"/>
        <c:axId val="1547873391"/>
        <c:axId val="429830064"/>
      </c:barChart>
      <c:catAx>
        <c:axId val="1547873391"/>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429830064"/>
        <c:crosses val="autoZero"/>
        <c:auto val="1"/>
        <c:lblAlgn val="ctr"/>
        <c:lblOffset val="100"/>
        <c:noMultiLvlLbl val="0"/>
      </c:catAx>
      <c:valAx>
        <c:axId val="429830064"/>
        <c:scaling>
          <c:orientation val="minMax"/>
          <c:max val="100"/>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Respondents, %</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547873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dirty="0"/>
              <a:t>Patients diagnosed by method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E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c:v>
                </c:pt>
                <c:pt idx="1">
                  <c:v>Liver biopsy</c:v>
                </c:pt>
                <c:pt idx="2">
                  <c:v>CT or MRI</c:v>
                </c:pt>
              </c:strCache>
            </c:strRef>
          </c:cat>
          <c:val>
            <c:numRef>
              <c:f>Sheet1!$B$2:$B$4</c:f>
              <c:numCache>
                <c:formatCode>General</c:formatCode>
                <c:ptCount val="3"/>
                <c:pt idx="0">
                  <c:v>1</c:v>
                </c:pt>
                <c:pt idx="1">
                  <c:v>10</c:v>
                </c:pt>
                <c:pt idx="2">
                  <c:v>89</c:v>
                </c:pt>
              </c:numCache>
            </c:numRef>
          </c:val>
          <c:extLst>
            <c:ext xmlns:c16="http://schemas.microsoft.com/office/drawing/2014/chart" uri="{C3380CC4-5D6E-409C-BE32-E72D297353CC}">
              <c16:uniqueId val="{00000000-0853-384F-B6A7-6BCA6E61E470}"/>
            </c:ext>
          </c:extLst>
        </c:ser>
        <c:dLbls>
          <c:showLegendKey val="0"/>
          <c:showVal val="0"/>
          <c:showCatName val="0"/>
          <c:showSerName val="0"/>
          <c:showPercent val="0"/>
          <c:showBubbleSize val="0"/>
        </c:dLbls>
        <c:gapWidth val="60"/>
        <c:axId val="1547873391"/>
        <c:axId val="429830064"/>
      </c:barChart>
      <c:catAx>
        <c:axId val="1547873391"/>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429830064"/>
        <c:crosses val="autoZero"/>
        <c:auto val="1"/>
        <c:lblAlgn val="ctr"/>
        <c:lblOffset val="100"/>
        <c:noMultiLvlLbl val="0"/>
      </c:catAx>
      <c:valAx>
        <c:axId val="429830064"/>
        <c:scaling>
          <c:orientation val="minMax"/>
          <c:max val="100"/>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Patients, %</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547873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7/30/24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7/30/24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1990" y="4711383"/>
            <a:ext cx="5455920" cy="446341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30" name="Google Shape;130;p2:notes"/>
          <p:cNvSpPr txBox="1">
            <a:spLocks noGrp="1"/>
          </p:cNvSpPr>
          <p:nvPr>
            <p:ph type="ftr" idx="11"/>
          </p:nvPr>
        </p:nvSpPr>
        <p:spPr>
          <a:xfrm>
            <a:off x="0" y="9421044"/>
            <a:ext cx="2955290" cy="4959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131" name="Google Shape;131;p2:notes"/>
          <p:cNvSpPr txBox="1">
            <a:spLocks noGrp="1"/>
          </p:cNvSpPr>
          <p:nvPr>
            <p:ph type="sldNum" idx="12"/>
          </p:nvPr>
        </p:nvSpPr>
        <p:spPr>
          <a:xfrm>
            <a:off x="3863032" y="9421044"/>
            <a:ext cx="2955290"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17: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40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0: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34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20: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33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390629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eb6d6d955_0_23: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5eb6d6d955_0_23: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g25eb6d6d955_0_23: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dirty="0"/>
          </a:p>
        </p:txBody>
      </p:sp>
    </p:spTree>
    <p:extLst>
      <p:ext uri="{BB962C8B-B14F-4D97-AF65-F5344CB8AC3E}">
        <p14:creationId xmlns:p14="http://schemas.microsoft.com/office/powerpoint/2010/main" val="259608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5eb6d6d955_0_31: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5eb6d6d955_0_31: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7" name="Google Shape;307;g25eb6d6d955_0_31: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dirty="0"/>
          </a:p>
        </p:txBody>
      </p:sp>
    </p:spTree>
    <p:extLst>
      <p:ext uri="{BB962C8B-B14F-4D97-AF65-F5344CB8AC3E}">
        <p14:creationId xmlns:p14="http://schemas.microsoft.com/office/powerpoint/2010/main" val="35849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8939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eb6d6d955_0_15: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eb6d6d955_0_15: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25eb6d6d955_0_15: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dirty="0"/>
          </a:p>
        </p:txBody>
      </p:sp>
    </p:spTree>
    <p:extLst>
      <p:ext uri="{BB962C8B-B14F-4D97-AF65-F5344CB8AC3E}">
        <p14:creationId xmlns:p14="http://schemas.microsoft.com/office/powerpoint/2010/main" val="408921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3: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49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eb6d6d955_0_64: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eb6d6d955_0_64:notes"/>
          <p:cNvSpPr txBox="1">
            <a:spLocks noGrp="1"/>
          </p:cNvSpPr>
          <p:nvPr>
            <p:ph type="body" idx="1"/>
          </p:nvPr>
        </p:nvSpPr>
        <p:spPr>
          <a:xfrm>
            <a:off x="681990" y="4711383"/>
            <a:ext cx="5455800" cy="446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g25eb6d6d955_0_64:notes"/>
          <p:cNvSpPr txBox="1">
            <a:spLocks noGrp="1"/>
          </p:cNvSpPr>
          <p:nvPr>
            <p:ph type="sldNum" idx="12"/>
          </p:nvPr>
        </p:nvSpPr>
        <p:spPr>
          <a:xfrm>
            <a:off x="3863032" y="9421044"/>
            <a:ext cx="2955300" cy="495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dirty="0"/>
          </a:p>
        </p:txBody>
      </p:sp>
    </p:spTree>
    <p:extLst>
      <p:ext uri="{BB962C8B-B14F-4D97-AF65-F5344CB8AC3E}">
        <p14:creationId xmlns:p14="http://schemas.microsoft.com/office/powerpoint/2010/main" val="28253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21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p10: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46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p10: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38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8: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88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1990" y="4711383"/>
            <a:ext cx="545592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1:notes"/>
          <p:cNvSpPr>
            <a:spLocks noGrp="1" noRot="1" noChangeAspect="1"/>
          </p:cNvSpPr>
          <p:nvPr>
            <p:ph type="sldImg" idx="2"/>
          </p:nvPr>
        </p:nvSpPr>
        <p:spPr>
          <a:xfrm>
            <a:off x="1047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526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9.png"/><Relationship Id="rId18" Type="http://schemas.openxmlformats.org/officeDocument/2006/relationships/image" Target="../media/image13.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hyperlink" Target="https://www.linkedin.com/company/cor2ed/" TargetMode="External"/><Relationship Id="rId12" Type="http://schemas.openxmlformats.org/officeDocument/2006/relationships/hyperlink" Target="https://twitter.com/COR2EDMedEd" TargetMode="External"/><Relationship Id="rId17"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hyperlink" Target="mailto:info@cor2ed.com" TargetMode="External"/><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8.svg"/><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image" Target="../media/image11.svg"/><Relationship Id="rId23"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hyperlink" Target="https://cor2ed.com/" TargetMode="External"/><Relationship Id="rId14" Type="http://schemas.openxmlformats.org/officeDocument/2006/relationships/image" Target="../media/image10.png"/><Relationship Id="rId22"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hyperlink" Target="https://youtu.be/-frXH01_UXY" TargetMode="External"/><Relationship Id="rId12" Type="http://schemas.openxmlformats.org/officeDocument/2006/relationships/hyperlink" Target="mailto:info@cor2ed.com" TargetMode="External"/><Relationship Id="rId17" Type="http://schemas.openxmlformats.org/officeDocument/2006/relationships/image" Target="../media/image16.png"/><Relationship Id="rId2" Type="http://schemas.openxmlformats.org/officeDocument/2006/relationships/image" Target="../media/image20.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image" Target="../media/image8.svg"/><Relationship Id="rId19" Type="http://schemas.openxmlformats.org/officeDocument/2006/relationships/image" Target="../media/image18.pn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4" name="Image 4">
            <a:extLst>
              <a:ext uri="{FF2B5EF4-FFF2-40B4-BE49-F238E27FC236}">
                <a16:creationId xmlns:a16="http://schemas.microsoft.com/office/drawing/2014/main" id="{14387B29-F50D-2040-8C97-7FCDF346B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ACAFAA1B-DD9E-D12A-041A-2478C7EF6A0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76671A92-8E7E-7CF5-89DA-B5258B69D53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536470EF-27EB-F92D-4A4C-4B75E7C7DBB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5C49C56-D619-F575-28CE-284F9724A09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22" name="Titre 1">
            <a:extLst>
              <a:ext uri="{FF2B5EF4-FFF2-40B4-BE49-F238E27FC236}">
                <a16:creationId xmlns:a16="http://schemas.microsoft.com/office/drawing/2014/main" id="{7D2F2D88-C863-C64B-8B27-F5B0C60E99C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8" name="Group 27">
            <a:extLst>
              <a:ext uri="{FF2B5EF4-FFF2-40B4-BE49-F238E27FC236}">
                <a16:creationId xmlns:a16="http://schemas.microsoft.com/office/drawing/2014/main" id="{619FF232-4850-224E-BBA0-624CDB282CC3}"/>
              </a:ext>
            </a:extLst>
          </p:cNvPr>
          <p:cNvGrpSpPr/>
          <p:nvPr userDrawn="1"/>
        </p:nvGrpSpPr>
        <p:grpSpPr>
          <a:xfrm>
            <a:off x="418902" y="3063588"/>
            <a:ext cx="356400" cy="356400"/>
            <a:chOff x="761970" y="3386221"/>
            <a:chExt cx="356400" cy="356400"/>
          </a:xfrm>
        </p:grpSpPr>
        <p:sp>
          <p:nvSpPr>
            <p:cNvPr id="29" name="Oval 28">
              <a:extLst>
                <a:ext uri="{FF2B5EF4-FFF2-40B4-BE49-F238E27FC236}">
                  <a16:creationId xmlns:a16="http://schemas.microsoft.com/office/drawing/2014/main" id="{8B93650B-AD78-2D40-9E09-A0F596F44E14}"/>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0" name="Graphic 29" descr="Speaker Phone">
              <a:extLst>
                <a:ext uri="{FF2B5EF4-FFF2-40B4-BE49-F238E27FC236}">
                  <a16:creationId xmlns:a16="http://schemas.microsoft.com/office/drawing/2014/main" id="{BCC8E367-C7A4-A049-8A2F-852B0C2CDC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1" name="Oval 30">
            <a:extLst>
              <a:ext uri="{FF2B5EF4-FFF2-40B4-BE49-F238E27FC236}">
                <a16:creationId xmlns:a16="http://schemas.microsoft.com/office/drawing/2014/main" id="{ED6FBE6E-43BC-8C46-BA6B-8E319F0D2063}"/>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2" name="Graphic 31" descr="Envelope">
            <a:extLst>
              <a:ext uri="{FF2B5EF4-FFF2-40B4-BE49-F238E27FC236}">
                <a16:creationId xmlns:a16="http://schemas.microsoft.com/office/drawing/2014/main" id="{D748C46E-5A9C-E046-9A47-DDA77B4BEC5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33" name="Group 32">
            <a:extLst>
              <a:ext uri="{FF2B5EF4-FFF2-40B4-BE49-F238E27FC236}">
                <a16:creationId xmlns:a16="http://schemas.microsoft.com/office/drawing/2014/main" id="{9B5A0090-E0C3-0C49-99EB-2D32FCF67E0D}"/>
              </a:ext>
            </a:extLst>
          </p:cNvPr>
          <p:cNvGrpSpPr/>
          <p:nvPr userDrawn="1"/>
        </p:nvGrpSpPr>
        <p:grpSpPr>
          <a:xfrm>
            <a:off x="423995" y="4414481"/>
            <a:ext cx="356400" cy="356400"/>
            <a:chOff x="761970" y="3386221"/>
            <a:chExt cx="356400" cy="356400"/>
          </a:xfrm>
        </p:grpSpPr>
        <p:sp>
          <p:nvSpPr>
            <p:cNvPr id="34" name="Oval 33">
              <a:extLst>
                <a:ext uri="{FF2B5EF4-FFF2-40B4-BE49-F238E27FC236}">
                  <a16:creationId xmlns:a16="http://schemas.microsoft.com/office/drawing/2014/main" id="{736D01D0-BF46-B04F-8D3D-304A7069C4D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5" name="Graphic 34" descr="Speaker Phone">
              <a:extLst>
                <a:ext uri="{FF2B5EF4-FFF2-40B4-BE49-F238E27FC236}">
                  <a16:creationId xmlns:a16="http://schemas.microsoft.com/office/drawing/2014/main" id="{5C0044D9-F95E-9948-8963-45EDF68B33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6" name="Oval 35">
            <a:extLst>
              <a:ext uri="{FF2B5EF4-FFF2-40B4-BE49-F238E27FC236}">
                <a16:creationId xmlns:a16="http://schemas.microsoft.com/office/drawing/2014/main" id="{D89C2DAA-7338-5242-A65D-4977E27C8388}"/>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37" name="Graphic 36" descr="Envelope">
            <a:extLst>
              <a:ext uri="{FF2B5EF4-FFF2-40B4-BE49-F238E27FC236}">
                <a16:creationId xmlns:a16="http://schemas.microsoft.com/office/drawing/2014/main" id="{CEB92A65-5E87-F541-BD37-BD00ED61553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38" name="Titre 1">
            <a:extLst>
              <a:ext uri="{FF2B5EF4-FFF2-40B4-BE49-F238E27FC236}">
                <a16:creationId xmlns:a16="http://schemas.microsoft.com/office/drawing/2014/main" id="{08DC0A97-6AE6-374D-8DE8-21F4681223F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2" name="Titre 1">
            <a:extLst>
              <a:ext uri="{FF2B5EF4-FFF2-40B4-BE49-F238E27FC236}">
                <a16:creationId xmlns:a16="http://schemas.microsoft.com/office/drawing/2014/main" id="{07D00C85-A6C8-F046-AB48-7DC46D532347}"/>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9"/>
            <a:extLst>
              <a:ext uri="{FF2B5EF4-FFF2-40B4-BE49-F238E27FC236}">
                <a16:creationId xmlns:a16="http://schemas.microsoft.com/office/drawing/2014/main" id="{BA63285A-459E-4B4D-B8B8-4C384DADE30E}"/>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89" y="6070903"/>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501522" y="6033094"/>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2"/>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2"/>
            <a:extLst>
              <a:ext uri="{FF2B5EF4-FFF2-40B4-BE49-F238E27FC236}">
                <a16:creationId xmlns:a16="http://schemas.microsoft.com/office/drawing/2014/main" id="{D59F0703-8804-EA47-AA67-3E0C47D9EB54}"/>
              </a:ext>
            </a:extLst>
          </p:cNvPr>
          <p:cNvSpPr/>
          <p:nvPr userDrawn="1"/>
        </p:nvSpPr>
        <p:spPr>
          <a:xfrm>
            <a:off x="3083140" y="600504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FEBC6954-39C9-0845-B3B3-17EB0B380DE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845538" y="809204"/>
            <a:ext cx="9308741" cy="4474895"/>
          </a:xfrm>
          <a:prstGeom prst="rect">
            <a:avLst/>
          </a:prstGeom>
          <a:ln w="19050">
            <a:noFill/>
          </a:ln>
          <a:effectLst/>
        </p:spPr>
      </p:pic>
      <p:pic>
        <p:nvPicPr>
          <p:cNvPr id="69" name="Graphic 68" descr="Marker with solid fill">
            <a:extLst>
              <a:ext uri="{FF2B5EF4-FFF2-40B4-BE49-F238E27FC236}">
                <a16:creationId xmlns:a16="http://schemas.microsoft.com/office/drawing/2014/main" id="{DE3958FC-0522-604A-A7DE-EAFE45DE1D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89006" y="1949574"/>
            <a:ext cx="313184" cy="313184"/>
          </a:xfrm>
          <a:prstGeom prst="rect">
            <a:avLst/>
          </a:prstGeom>
        </p:spPr>
      </p:pic>
      <p:pic>
        <p:nvPicPr>
          <p:cNvPr id="70" name="Graphic 69" descr="Marker with solid fill">
            <a:extLst>
              <a:ext uri="{FF2B5EF4-FFF2-40B4-BE49-F238E27FC236}">
                <a16:creationId xmlns:a16="http://schemas.microsoft.com/office/drawing/2014/main" id="{2578FDB9-D3BF-B64A-ACD8-C060D7DB17F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49789" y="2084249"/>
            <a:ext cx="313184" cy="313184"/>
          </a:xfrm>
          <a:prstGeom prst="rect">
            <a:avLst/>
          </a:prstGeom>
        </p:spPr>
      </p:pic>
      <p:pic>
        <p:nvPicPr>
          <p:cNvPr id="71" name="Graphic 70" descr="Marker with solid fill">
            <a:extLst>
              <a:ext uri="{FF2B5EF4-FFF2-40B4-BE49-F238E27FC236}">
                <a16:creationId xmlns:a16="http://schemas.microsoft.com/office/drawing/2014/main" id="{B8174C9F-7E14-D446-B4BA-713EF2836AA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87336" y="1753300"/>
            <a:ext cx="313184" cy="313184"/>
          </a:xfrm>
          <a:prstGeom prst="rect">
            <a:avLst/>
          </a:prstGeom>
        </p:spPr>
      </p:pic>
      <p:pic>
        <p:nvPicPr>
          <p:cNvPr id="72" name="Graphic 71" descr="Marker with solid fill">
            <a:extLst>
              <a:ext uri="{FF2B5EF4-FFF2-40B4-BE49-F238E27FC236}">
                <a16:creationId xmlns:a16="http://schemas.microsoft.com/office/drawing/2014/main" id="{CD5632E1-BC51-4F4F-BFFD-0E91A65E11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900460" y="1561745"/>
            <a:ext cx="313184" cy="313184"/>
          </a:xfrm>
          <a:prstGeom prst="rect">
            <a:avLst/>
          </a:prstGeom>
        </p:spPr>
      </p:pic>
      <p:pic>
        <p:nvPicPr>
          <p:cNvPr id="73" name="Graphic 72" descr="Marker with solid fill">
            <a:extLst>
              <a:ext uri="{FF2B5EF4-FFF2-40B4-BE49-F238E27FC236}">
                <a16:creationId xmlns:a16="http://schemas.microsoft.com/office/drawing/2014/main" id="{9AB2573B-7EBC-0640-8003-7533FD0C8E4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65606" y="1405153"/>
            <a:ext cx="313184" cy="313184"/>
          </a:xfrm>
          <a:prstGeom prst="rect">
            <a:avLst/>
          </a:prstGeom>
        </p:spPr>
      </p:pic>
      <p:pic>
        <p:nvPicPr>
          <p:cNvPr id="74" name="Graphic 73" descr="Marker with solid fill">
            <a:extLst>
              <a:ext uri="{FF2B5EF4-FFF2-40B4-BE49-F238E27FC236}">
                <a16:creationId xmlns:a16="http://schemas.microsoft.com/office/drawing/2014/main" id="{F512EB56-72CD-754E-9386-C5CC723B6E5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88933" y="1753300"/>
            <a:ext cx="313184" cy="313184"/>
          </a:xfrm>
          <a:prstGeom prst="rect">
            <a:avLst/>
          </a:prstGeom>
        </p:spPr>
      </p:pic>
      <p:pic>
        <p:nvPicPr>
          <p:cNvPr id="75" name="Graphic 74" descr="Marker with solid fill">
            <a:extLst>
              <a:ext uri="{FF2B5EF4-FFF2-40B4-BE49-F238E27FC236}">
                <a16:creationId xmlns:a16="http://schemas.microsoft.com/office/drawing/2014/main" id="{82E24632-59FF-F24A-B187-3D1CFA910F0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535322" y="1877944"/>
            <a:ext cx="313184" cy="313184"/>
          </a:xfrm>
          <a:prstGeom prst="rect">
            <a:avLst/>
          </a:prstGeom>
        </p:spPr>
      </p:pic>
      <p:pic>
        <p:nvPicPr>
          <p:cNvPr id="76" name="Graphic 75" descr="Marker with solid fill">
            <a:extLst>
              <a:ext uri="{FF2B5EF4-FFF2-40B4-BE49-F238E27FC236}">
                <a16:creationId xmlns:a16="http://schemas.microsoft.com/office/drawing/2014/main" id="{C72E22A1-1523-2646-9874-53774999120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62927" y="1796720"/>
            <a:ext cx="313184" cy="313184"/>
          </a:xfrm>
          <a:prstGeom prst="rect">
            <a:avLst/>
          </a:prstGeom>
        </p:spPr>
      </p:pic>
      <p:pic>
        <p:nvPicPr>
          <p:cNvPr id="77" name="Graphic 76" descr="Marker with solid fill">
            <a:extLst>
              <a:ext uri="{FF2B5EF4-FFF2-40B4-BE49-F238E27FC236}">
                <a16:creationId xmlns:a16="http://schemas.microsoft.com/office/drawing/2014/main" id="{B0B340FE-F2E2-B441-A805-EFD46133010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010495" y="1154147"/>
            <a:ext cx="313184" cy="313184"/>
          </a:xfrm>
          <a:prstGeom prst="rect">
            <a:avLst/>
          </a:prstGeom>
        </p:spPr>
      </p:pic>
      <p:pic>
        <p:nvPicPr>
          <p:cNvPr id="78" name="Graphic 77" descr="Marker with solid fill">
            <a:extLst>
              <a:ext uri="{FF2B5EF4-FFF2-40B4-BE49-F238E27FC236}">
                <a16:creationId xmlns:a16="http://schemas.microsoft.com/office/drawing/2014/main" id="{6BAE1E12-2111-D046-8690-4525ADC70A4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275599" y="1962644"/>
            <a:ext cx="313184" cy="313184"/>
          </a:xfrm>
          <a:prstGeom prst="rect">
            <a:avLst/>
          </a:prstGeom>
        </p:spPr>
      </p:pic>
      <p:pic>
        <p:nvPicPr>
          <p:cNvPr id="79" name="Graphic 78" descr="Marker with solid fill">
            <a:extLst>
              <a:ext uri="{FF2B5EF4-FFF2-40B4-BE49-F238E27FC236}">
                <a16:creationId xmlns:a16="http://schemas.microsoft.com/office/drawing/2014/main" id="{4C77DA28-3492-B04F-B7A7-0D2E807FAF9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147911" y="1824071"/>
            <a:ext cx="313184" cy="313184"/>
          </a:xfrm>
          <a:prstGeom prst="rect">
            <a:avLst/>
          </a:prstGeom>
        </p:spPr>
      </p:pic>
      <p:pic>
        <p:nvPicPr>
          <p:cNvPr id="80" name="Graphic 79" descr="Marker with solid fill">
            <a:extLst>
              <a:ext uri="{FF2B5EF4-FFF2-40B4-BE49-F238E27FC236}">
                <a16:creationId xmlns:a16="http://schemas.microsoft.com/office/drawing/2014/main" id="{5E46572E-4DEA-F24F-8D22-392AA4F3ACA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723932" y="3054706"/>
            <a:ext cx="313184" cy="313184"/>
          </a:xfrm>
          <a:prstGeom prst="rect">
            <a:avLst/>
          </a:prstGeom>
        </p:spPr>
      </p:pic>
      <p:sp>
        <p:nvSpPr>
          <p:cNvPr id="83" name="TextBox 82">
            <a:extLst>
              <a:ext uri="{FF2B5EF4-FFF2-40B4-BE49-F238E27FC236}">
                <a16:creationId xmlns:a16="http://schemas.microsoft.com/office/drawing/2014/main" id="{27305AF6-0A35-D04C-8153-D567CB18956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6"/>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6"/>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583571" y="5510213"/>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143403" y="6035310"/>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5510213"/>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90" name="Graphic 89" descr="Marker with solid fill">
            <a:extLst>
              <a:ext uri="{FF2B5EF4-FFF2-40B4-BE49-F238E27FC236}">
                <a16:creationId xmlns:a16="http://schemas.microsoft.com/office/drawing/2014/main" id="{24FB0AF4-9B96-9341-9519-C1DE6A45BE2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66693" y="2391159"/>
            <a:ext cx="313184" cy="313184"/>
          </a:xfrm>
          <a:prstGeom prst="rect">
            <a:avLst/>
          </a:prstGeom>
        </p:spPr>
      </p:pic>
      <p:pic>
        <p:nvPicPr>
          <p:cNvPr id="91" name="Graphic 90" descr="Marker with solid fill">
            <a:extLst>
              <a:ext uri="{FF2B5EF4-FFF2-40B4-BE49-F238E27FC236}">
                <a16:creationId xmlns:a16="http://schemas.microsoft.com/office/drawing/2014/main" id="{2DFE7DA8-C2FF-F543-B02B-8A778E24BC7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60009" y="1792711"/>
            <a:ext cx="313184" cy="313184"/>
          </a:xfrm>
          <a:prstGeom prst="rect">
            <a:avLst/>
          </a:prstGeom>
        </p:spPr>
      </p:pic>
      <p:pic>
        <p:nvPicPr>
          <p:cNvPr id="92" name="Graphic 91" descr="Marker with solid fill">
            <a:extLst>
              <a:ext uri="{FF2B5EF4-FFF2-40B4-BE49-F238E27FC236}">
                <a16:creationId xmlns:a16="http://schemas.microsoft.com/office/drawing/2014/main" id="{5E2EB517-37DB-324F-B082-F4BE5BDA814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75004" y="1970736"/>
            <a:ext cx="313184" cy="313184"/>
          </a:xfrm>
          <a:prstGeom prst="rect">
            <a:avLst/>
          </a:prstGeom>
        </p:spPr>
      </p:pic>
      <p:pic>
        <p:nvPicPr>
          <p:cNvPr id="93" name="Graphic 92" descr="Marker with solid fill">
            <a:extLst>
              <a:ext uri="{FF2B5EF4-FFF2-40B4-BE49-F238E27FC236}">
                <a16:creationId xmlns:a16="http://schemas.microsoft.com/office/drawing/2014/main" id="{AB8E1AEB-F664-5144-B1FB-065A4EDC9BB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676647" y="2164582"/>
            <a:ext cx="313184" cy="313184"/>
          </a:xfrm>
          <a:prstGeom prst="rect">
            <a:avLst/>
          </a:prstGeom>
        </p:spPr>
      </p:pic>
      <p:pic>
        <p:nvPicPr>
          <p:cNvPr id="94" name="Graphic 93" descr="Marker with solid fill">
            <a:extLst>
              <a:ext uri="{FF2B5EF4-FFF2-40B4-BE49-F238E27FC236}">
                <a16:creationId xmlns:a16="http://schemas.microsoft.com/office/drawing/2014/main" id="{510C23CF-1602-A745-9B20-AE2F005C4A9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961794" y="1306180"/>
            <a:ext cx="313184" cy="313184"/>
          </a:xfrm>
          <a:prstGeom prst="rect">
            <a:avLst/>
          </a:prstGeom>
        </p:spPr>
      </p:pic>
      <p:pic>
        <p:nvPicPr>
          <p:cNvPr id="95" name="Graphic 94" descr="Marker with solid fill">
            <a:extLst>
              <a:ext uri="{FF2B5EF4-FFF2-40B4-BE49-F238E27FC236}">
                <a16:creationId xmlns:a16="http://schemas.microsoft.com/office/drawing/2014/main" id="{3235DEAF-0DF1-4549-B607-D2724772B3B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8622" y="1897545"/>
            <a:ext cx="313184" cy="313184"/>
          </a:xfrm>
          <a:prstGeom prst="rect">
            <a:avLst/>
          </a:prstGeom>
        </p:spPr>
      </p:pic>
      <p:pic>
        <p:nvPicPr>
          <p:cNvPr id="96" name="Graphic 95" descr="Marker with solid fill">
            <a:extLst>
              <a:ext uri="{FF2B5EF4-FFF2-40B4-BE49-F238E27FC236}">
                <a16:creationId xmlns:a16="http://schemas.microsoft.com/office/drawing/2014/main" id="{8ED1E4BB-6CD4-9944-829E-C17510B4A7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84975" y="3540815"/>
            <a:ext cx="313184" cy="313184"/>
          </a:xfrm>
          <a:prstGeom prst="rect">
            <a:avLst/>
          </a:prstGeom>
        </p:spPr>
      </p:pic>
      <p:pic>
        <p:nvPicPr>
          <p:cNvPr id="97" name="Graphic 96" descr="Marker with solid fill">
            <a:extLst>
              <a:ext uri="{FF2B5EF4-FFF2-40B4-BE49-F238E27FC236}">
                <a16:creationId xmlns:a16="http://schemas.microsoft.com/office/drawing/2014/main" id="{DEE37AC4-B85C-F54D-9FAF-E0B1D242D67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289497" y="3912462"/>
            <a:ext cx="313184" cy="313184"/>
          </a:xfrm>
          <a:prstGeom prst="rect">
            <a:avLst/>
          </a:prstGeom>
        </p:spPr>
      </p:pic>
      <p:pic>
        <p:nvPicPr>
          <p:cNvPr id="98" name="Graphic 97" descr="Marker with solid fill">
            <a:extLst>
              <a:ext uri="{FF2B5EF4-FFF2-40B4-BE49-F238E27FC236}">
                <a16:creationId xmlns:a16="http://schemas.microsoft.com/office/drawing/2014/main" id="{DC2B3215-544E-4244-BD0D-5AE3DD1FF23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82000" y="4300880"/>
            <a:ext cx="313184" cy="313184"/>
          </a:xfrm>
          <a:prstGeom prst="rect">
            <a:avLst/>
          </a:prstGeom>
        </p:spPr>
      </p:pic>
      <p:pic>
        <p:nvPicPr>
          <p:cNvPr id="99" name="Graphic 98" descr="Marker with solid fill">
            <a:extLst>
              <a:ext uri="{FF2B5EF4-FFF2-40B4-BE49-F238E27FC236}">
                <a16:creationId xmlns:a16="http://schemas.microsoft.com/office/drawing/2014/main" id="{4D16B3E8-FE8C-D642-BB50-9877F0E456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545030" y="3200363"/>
            <a:ext cx="313184" cy="313184"/>
          </a:xfrm>
          <a:prstGeom prst="rect">
            <a:avLst/>
          </a:prstGeom>
        </p:spPr>
      </p:pic>
      <p:pic>
        <p:nvPicPr>
          <p:cNvPr id="100" name="Graphic 99" descr="Marker with solid fill">
            <a:extLst>
              <a:ext uri="{FF2B5EF4-FFF2-40B4-BE49-F238E27FC236}">
                <a16:creationId xmlns:a16="http://schemas.microsoft.com/office/drawing/2014/main" id="{DB3D2FB8-589C-F34E-96B1-71ED9B422A7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687274" y="2439712"/>
            <a:ext cx="313184" cy="313184"/>
          </a:xfrm>
          <a:prstGeom prst="rect">
            <a:avLst/>
          </a:prstGeom>
        </p:spPr>
      </p:pic>
      <p:pic>
        <p:nvPicPr>
          <p:cNvPr id="101" name="Graphic 100" descr="Marker with solid fill">
            <a:extLst>
              <a:ext uri="{FF2B5EF4-FFF2-40B4-BE49-F238E27FC236}">
                <a16:creationId xmlns:a16="http://schemas.microsoft.com/office/drawing/2014/main" id="{E7E9FF33-ED25-B44F-9C8E-BCA5FC63506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319722" y="2262274"/>
            <a:ext cx="313184" cy="313184"/>
          </a:xfrm>
          <a:prstGeom prst="rect">
            <a:avLst/>
          </a:prstGeom>
        </p:spPr>
      </p:pic>
      <p:pic>
        <p:nvPicPr>
          <p:cNvPr id="102" name="Graphic 101" descr="Marker with solid fill">
            <a:extLst>
              <a:ext uri="{FF2B5EF4-FFF2-40B4-BE49-F238E27FC236}">
                <a16:creationId xmlns:a16="http://schemas.microsoft.com/office/drawing/2014/main" id="{0557F424-7382-6449-9737-94AF5B6FA5B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58162" y="1573864"/>
            <a:ext cx="313184" cy="313184"/>
          </a:xfrm>
          <a:prstGeom prst="rect">
            <a:avLst/>
          </a:prstGeom>
        </p:spPr>
      </p:pic>
      <p:pic>
        <p:nvPicPr>
          <p:cNvPr id="103" name="Graphic 102" descr="Marker with solid fill">
            <a:extLst>
              <a:ext uri="{FF2B5EF4-FFF2-40B4-BE49-F238E27FC236}">
                <a16:creationId xmlns:a16="http://schemas.microsoft.com/office/drawing/2014/main" id="{7795F296-781A-BE49-89B6-CE149E559A4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28690" y="1598140"/>
            <a:ext cx="313184" cy="313184"/>
          </a:xfrm>
          <a:prstGeom prst="rect">
            <a:avLst/>
          </a:prstGeom>
        </p:spPr>
      </p:pic>
      <p:pic>
        <p:nvPicPr>
          <p:cNvPr id="104" name="Graphic 103" descr="Marker with solid fill">
            <a:extLst>
              <a:ext uri="{FF2B5EF4-FFF2-40B4-BE49-F238E27FC236}">
                <a16:creationId xmlns:a16="http://schemas.microsoft.com/office/drawing/2014/main" id="{94EA6A21-BEA6-0945-A1F0-D0BAE2D2D4A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85334" y="1679060"/>
            <a:ext cx="313184" cy="313184"/>
          </a:xfrm>
          <a:prstGeom prst="rect">
            <a:avLst/>
          </a:prstGeom>
        </p:spPr>
      </p:pic>
      <p:pic>
        <p:nvPicPr>
          <p:cNvPr id="105" name="Graphic 104" descr="Marker with solid fill">
            <a:extLst>
              <a:ext uri="{FF2B5EF4-FFF2-40B4-BE49-F238E27FC236}">
                <a16:creationId xmlns:a16="http://schemas.microsoft.com/office/drawing/2014/main" id="{BEE228D7-6F6F-6144-BB87-A5693E1831D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75536" y="1670968"/>
            <a:ext cx="313184" cy="313184"/>
          </a:xfrm>
          <a:prstGeom prst="rect">
            <a:avLst/>
          </a:prstGeom>
        </p:spPr>
      </p:pic>
      <p:pic>
        <p:nvPicPr>
          <p:cNvPr id="106" name="Graphic 105" descr="Marker with solid fill">
            <a:extLst>
              <a:ext uri="{FF2B5EF4-FFF2-40B4-BE49-F238E27FC236}">
                <a16:creationId xmlns:a16="http://schemas.microsoft.com/office/drawing/2014/main" id="{DFFD0F06-278E-4C40-833A-D3223BBE575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094021" y="1565772"/>
            <a:ext cx="313184" cy="313184"/>
          </a:xfrm>
          <a:prstGeom prst="rect">
            <a:avLst/>
          </a:prstGeom>
        </p:spPr>
      </p:pic>
      <p:pic>
        <p:nvPicPr>
          <p:cNvPr id="107" name="Graphic 106" descr="Marker with solid fill">
            <a:extLst>
              <a:ext uri="{FF2B5EF4-FFF2-40B4-BE49-F238E27FC236}">
                <a16:creationId xmlns:a16="http://schemas.microsoft.com/office/drawing/2014/main" id="{6D2C8C37-DE8A-194E-B162-29737231A4B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215401" y="1598140"/>
            <a:ext cx="313184" cy="313184"/>
          </a:xfrm>
          <a:prstGeom prst="rect">
            <a:avLst/>
          </a:prstGeom>
        </p:spPr>
      </p:pic>
      <p:pic>
        <p:nvPicPr>
          <p:cNvPr id="108" name="Graphic 107" descr="Marker with solid fill">
            <a:extLst>
              <a:ext uri="{FF2B5EF4-FFF2-40B4-BE49-F238E27FC236}">
                <a16:creationId xmlns:a16="http://schemas.microsoft.com/office/drawing/2014/main" id="{568C0411-5B0A-E24A-8848-AC5381D8B20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81562" y="1987144"/>
            <a:ext cx="313184" cy="313184"/>
          </a:xfrm>
          <a:prstGeom prst="rect">
            <a:avLst/>
          </a:prstGeom>
        </p:spPr>
      </p:pic>
      <p:pic>
        <p:nvPicPr>
          <p:cNvPr id="109" name="Graphic 108" descr="Marker with solid fill">
            <a:extLst>
              <a:ext uri="{FF2B5EF4-FFF2-40B4-BE49-F238E27FC236}">
                <a16:creationId xmlns:a16="http://schemas.microsoft.com/office/drawing/2014/main" id="{5B8E2982-7EDB-9649-80C3-85DFB87FA72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376366" y="1946684"/>
            <a:ext cx="313184" cy="313184"/>
          </a:xfrm>
          <a:prstGeom prst="rect">
            <a:avLst/>
          </a:prstGeom>
        </p:spPr>
      </p:pic>
      <p:pic>
        <p:nvPicPr>
          <p:cNvPr id="110" name="Graphic 109" descr="Marker with solid fill">
            <a:extLst>
              <a:ext uri="{FF2B5EF4-FFF2-40B4-BE49-F238E27FC236}">
                <a16:creationId xmlns:a16="http://schemas.microsoft.com/office/drawing/2014/main" id="{6DEE2089-4221-6946-98D3-0D0222D788C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085053" y="1623003"/>
            <a:ext cx="313184" cy="313184"/>
          </a:xfrm>
          <a:prstGeom prst="rect">
            <a:avLst/>
          </a:prstGeom>
        </p:spPr>
      </p:pic>
      <p:pic>
        <p:nvPicPr>
          <p:cNvPr id="111" name="Graphic 110" descr="Marker with solid fill">
            <a:extLst>
              <a:ext uri="{FF2B5EF4-FFF2-40B4-BE49-F238E27FC236}">
                <a16:creationId xmlns:a16="http://schemas.microsoft.com/office/drawing/2014/main" id="{E02DFED8-3CA9-4146-B359-047160DC7BC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82157" y="1720107"/>
            <a:ext cx="313184" cy="313184"/>
          </a:xfrm>
          <a:prstGeom prst="rect">
            <a:avLst/>
          </a:prstGeom>
        </p:spPr>
      </p:pic>
      <p:pic>
        <p:nvPicPr>
          <p:cNvPr id="112" name="Graphic 111" descr="Marker with solid fill">
            <a:extLst>
              <a:ext uri="{FF2B5EF4-FFF2-40B4-BE49-F238E27FC236}">
                <a16:creationId xmlns:a16="http://schemas.microsoft.com/office/drawing/2014/main" id="{4C421058-43F9-0848-AE19-4CFD8E5453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65973" y="1792935"/>
            <a:ext cx="313184" cy="313184"/>
          </a:xfrm>
          <a:prstGeom prst="rect">
            <a:avLst/>
          </a:prstGeom>
        </p:spPr>
      </p:pic>
      <p:pic>
        <p:nvPicPr>
          <p:cNvPr id="113" name="Graphic 112" descr="Marker with solid fill">
            <a:extLst>
              <a:ext uri="{FF2B5EF4-FFF2-40B4-BE49-F238E27FC236}">
                <a16:creationId xmlns:a16="http://schemas.microsoft.com/office/drawing/2014/main" id="{9996D4E1-58C5-6C4D-98C8-C71E669C31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12820" y="1703922"/>
            <a:ext cx="313184" cy="313184"/>
          </a:xfrm>
          <a:prstGeom prst="rect">
            <a:avLst/>
          </a:prstGeom>
        </p:spPr>
      </p:pic>
      <p:pic>
        <p:nvPicPr>
          <p:cNvPr id="114" name="Graphic 113" descr="Marker with solid fill">
            <a:extLst>
              <a:ext uri="{FF2B5EF4-FFF2-40B4-BE49-F238E27FC236}">
                <a16:creationId xmlns:a16="http://schemas.microsoft.com/office/drawing/2014/main" id="{73544125-D650-C642-B45C-D2767A5DE1D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77555" y="1970961"/>
            <a:ext cx="313184" cy="313184"/>
          </a:xfrm>
          <a:prstGeom prst="rect">
            <a:avLst/>
          </a:prstGeom>
        </p:spPr>
      </p:pic>
      <p:pic>
        <p:nvPicPr>
          <p:cNvPr id="115" name="Graphic 114" descr="Marker with solid fill">
            <a:extLst>
              <a:ext uri="{FF2B5EF4-FFF2-40B4-BE49-F238E27FC236}">
                <a16:creationId xmlns:a16="http://schemas.microsoft.com/office/drawing/2014/main" id="{A78782B0-924B-0548-9D04-0E964615CF8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42291" y="2084249"/>
            <a:ext cx="313184" cy="313184"/>
          </a:xfrm>
          <a:prstGeom prst="rect">
            <a:avLst/>
          </a:prstGeom>
        </p:spPr>
      </p:pic>
      <p:pic>
        <p:nvPicPr>
          <p:cNvPr id="116" name="Graphic 115" descr="Marker with solid fill">
            <a:extLst>
              <a:ext uri="{FF2B5EF4-FFF2-40B4-BE49-F238E27FC236}">
                <a16:creationId xmlns:a16="http://schemas.microsoft.com/office/drawing/2014/main" id="{C67745D1-0413-D442-AF4A-B14B643C1AF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89137" y="2148985"/>
            <a:ext cx="313184" cy="313184"/>
          </a:xfrm>
          <a:prstGeom prst="rect">
            <a:avLst/>
          </a:prstGeom>
        </p:spPr>
      </p:pic>
      <p:pic>
        <p:nvPicPr>
          <p:cNvPr id="117" name="Graphic 116" descr="Marker with solid fill">
            <a:extLst>
              <a:ext uri="{FF2B5EF4-FFF2-40B4-BE49-F238E27FC236}">
                <a16:creationId xmlns:a16="http://schemas.microsoft.com/office/drawing/2014/main" id="{D00F5A6F-5FF4-8F4A-8ED4-F43EBF912FD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24401" y="1987144"/>
            <a:ext cx="313184" cy="313184"/>
          </a:xfrm>
          <a:prstGeom prst="rect">
            <a:avLst/>
          </a:prstGeom>
        </p:spPr>
      </p:pic>
      <p:sp>
        <p:nvSpPr>
          <p:cNvPr id="118" name="Rectangle 117">
            <a:hlinkClick r:id="rId16"/>
            <a:extLst>
              <a:ext uri="{FF2B5EF4-FFF2-40B4-BE49-F238E27FC236}">
                <a16:creationId xmlns:a16="http://schemas.microsoft.com/office/drawing/2014/main" id="{82A0FE22-ED4D-904C-A351-E6C5B7471E0E}"/>
              </a:ext>
            </a:extLst>
          </p:cNvPr>
          <p:cNvSpPr/>
          <p:nvPr userDrawn="1"/>
        </p:nvSpPr>
        <p:spPr>
          <a:xfrm>
            <a:off x="5558949" y="5466125"/>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7"/>
            <a:extLst>
              <a:ext uri="{FF2B5EF4-FFF2-40B4-BE49-F238E27FC236}">
                <a16:creationId xmlns:a16="http://schemas.microsoft.com/office/drawing/2014/main" id="{013F39C3-AF84-9343-8EDC-233E7A9EBAE9}"/>
              </a:ext>
            </a:extLst>
          </p:cNvPr>
          <p:cNvSpPr/>
          <p:nvPr userDrawn="1"/>
        </p:nvSpPr>
        <p:spPr>
          <a:xfrm>
            <a:off x="358738" y="5485779"/>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8"/>
            <a:extLst>
              <a:ext uri="{FF2B5EF4-FFF2-40B4-BE49-F238E27FC236}">
                <a16:creationId xmlns:a16="http://schemas.microsoft.com/office/drawing/2014/main" id="{5BB80133-EE31-1E40-AFC9-92A91F12B0CF}"/>
              </a:ext>
            </a:extLst>
          </p:cNvPr>
          <p:cNvSpPr/>
          <p:nvPr userDrawn="1"/>
        </p:nvSpPr>
        <p:spPr>
          <a:xfrm>
            <a:off x="3083141" y="54825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1968478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pic>
        <p:nvPicPr>
          <p:cNvPr id="4" name="Picture 3" descr="A map of people with circles and dots&#10;&#10;Description automatically generated">
            <a:extLst>
              <a:ext uri="{FF2B5EF4-FFF2-40B4-BE49-F238E27FC236}">
                <a16:creationId xmlns:a16="http://schemas.microsoft.com/office/drawing/2014/main" id="{08F4C289-3ABF-3EA7-9342-470674D515A7}"/>
              </a:ext>
            </a:extLst>
          </p:cNvPr>
          <p:cNvPicPr>
            <a:picLocks noChangeAspect="1"/>
          </p:cNvPicPr>
          <p:nvPr userDrawn="1"/>
        </p:nvPicPr>
        <p:blipFill rotWithShape="1">
          <a:blip r:embed="rId2"/>
          <a:srcRect t="16644" r="9788" b="12156"/>
          <a:stretch/>
        </p:blipFill>
        <p:spPr>
          <a:xfrm>
            <a:off x="5992020" y="0"/>
            <a:ext cx="6199980" cy="6311802"/>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5"/>
          <a:stretch>
            <a:fillRect/>
          </a:stretch>
        </p:blipFill>
        <p:spPr>
          <a:xfrm>
            <a:off x="423740" y="602124"/>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6"/>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8"/>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8"/>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1"/>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1"/>
            <a:extLst>
              <a:ext uri="{FF2B5EF4-FFF2-40B4-BE49-F238E27FC236}">
                <a16:creationId xmlns:a16="http://schemas.microsoft.com/office/drawing/2014/main" id="{D59F0703-8804-EA47-AA67-3E0C47D9EB54}"/>
              </a:ext>
            </a:extLst>
          </p:cNvPr>
          <p:cNvSpPr/>
          <p:nvPr userDrawn="1"/>
        </p:nvSpPr>
        <p:spPr>
          <a:xfrm>
            <a:off x="3014669"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3393" y="5878956"/>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74932" y="5317529"/>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47860" y="4792432"/>
            <a:ext cx="373380" cy="373380"/>
          </a:xfrm>
          <a:prstGeom prst="rect">
            <a:avLst/>
          </a:prstGeom>
        </p:spPr>
      </p:pic>
      <p:sp>
        <p:nvSpPr>
          <p:cNvPr id="118" name="Rectangle 117">
            <a:hlinkClick r:id="rId12"/>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6"/>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7"/>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1038515163"/>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0749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6988436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pic>
        <p:nvPicPr>
          <p:cNvPr id="6" name="Image 4">
            <a:extLst>
              <a:ext uri="{FF2B5EF4-FFF2-40B4-BE49-F238E27FC236}">
                <a16:creationId xmlns:a16="http://schemas.microsoft.com/office/drawing/2014/main" id="{362DAD1A-9CA4-C144-AFCB-29FFCC6B6D5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AFF454F5-B99C-A19E-FBE9-6A92E57774C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Espace réservé du numéro de diapositive 6">
            <a:extLst>
              <a:ext uri="{FF2B5EF4-FFF2-40B4-BE49-F238E27FC236}">
                <a16:creationId xmlns:a16="http://schemas.microsoft.com/office/drawing/2014/main" id="{D96C15DF-DF46-1A05-1B71-21450202F09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pic>
        <p:nvPicPr>
          <p:cNvPr id="8" name="Image 4">
            <a:extLst>
              <a:ext uri="{FF2B5EF4-FFF2-40B4-BE49-F238E27FC236}">
                <a16:creationId xmlns:a16="http://schemas.microsoft.com/office/drawing/2014/main" id="{1720F905-5C14-8C4E-9AF1-86A206A4F6A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9AC0C9F2-A63B-6396-8B10-F2D7158F22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B3D872F2-4CEF-FFB5-EE88-9DD31EA7443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453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D612B0E-A0D9-0BD1-3046-A78CD906638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19">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662" r:id="rId4"/>
    <p:sldLayoutId id="2147483661" r:id="rId5"/>
    <p:sldLayoutId id="2147483658" r:id="rId6"/>
    <p:sldLayoutId id="2147483652" r:id="rId7"/>
    <p:sldLayoutId id="2147483694" r:id="rId8"/>
    <p:sldLayoutId id="2147483657" r:id="rId9"/>
    <p:sldLayoutId id="2147483654" r:id="rId10"/>
    <p:sldLayoutId id="2147483655" r:id="rId11"/>
    <p:sldLayoutId id="2147483675" r:id="rId12"/>
    <p:sldLayoutId id="2147483676" r:id="rId13"/>
    <p:sldLayoutId id="2147483656" r:id="rId14"/>
    <p:sldLayoutId id="2147483677" r:id="rId15"/>
    <p:sldLayoutId id="2147483691" r:id="rId16"/>
    <p:sldLayoutId id="2147483696"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link.springer.com/article/10.1007/s12029-024-01089-5"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link.springer.com/article/10.1007/s12029-024-01089-5"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0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PATIENT SURVEY RESULTS</a:t>
            </a:r>
            <a:br>
              <a:rPr lang="en-GB" dirty="0"/>
            </a:br>
            <a:r>
              <a:rPr lang="en-GB" dirty="0"/>
              <a:t>N=130</a:t>
            </a:r>
          </a:p>
        </p:txBody>
      </p:sp>
      <p:sp>
        <p:nvSpPr>
          <p:cNvPr id="5" name="Slide Number Placeholder 4">
            <a:extLst>
              <a:ext uri="{FF2B5EF4-FFF2-40B4-BE49-F238E27FC236}">
                <a16:creationId xmlns:a16="http://schemas.microsoft.com/office/drawing/2014/main" id="{F473F23C-0D48-6C0B-B72A-4E44E5375EE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38256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C4FCF016-2BF7-5FE5-223D-9DBA7C720DFC}"/>
              </a:ext>
            </a:extLst>
          </p:cNvPr>
          <p:cNvGraphicFramePr>
            <a:graphicFrameLocks noGrp="1"/>
          </p:cNvGraphicFramePr>
          <p:nvPr>
            <p:ph sz="quarter" idx="12"/>
          </p:nvPr>
        </p:nvGraphicFramePr>
        <p:xfrm>
          <a:off x="620713" y="1425575"/>
          <a:ext cx="10963270" cy="4084320"/>
        </p:xfrm>
        <a:graphic>
          <a:graphicData uri="http://schemas.openxmlformats.org/drawingml/2006/table">
            <a:tbl>
              <a:tblPr firstRow="1" bandRow="1">
                <a:tableStyleId>{5C22544A-7EE6-4342-B048-85BDC9FD1C3A}</a:tableStyleId>
              </a:tblPr>
              <a:tblGrid>
                <a:gridCol w="3387055">
                  <a:extLst>
                    <a:ext uri="{9D8B030D-6E8A-4147-A177-3AD203B41FA5}">
                      <a16:colId xmlns:a16="http://schemas.microsoft.com/office/drawing/2014/main" val="2214674918"/>
                    </a:ext>
                  </a:extLst>
                </a:gridCol>
                <a:gridCol w="1515243">
                  <a:extLst>
                    <a:ext uri="{9D8B030D-6E8A-4147-A177-3AD203B41FA5}">
                      <a16:colId xmlns:a16="http://schemas.microsoft.com/office/drawing/2014/main" val="1141352127"/>
                    </a:ext>
                  </a:extLst>
                </a:gridCol>
                <a:gridCol w="1515243">
                  <a:extLst>
                    <a:ext uri="{9D8B030D-6E8A-4147-A177-3AD203B41FA5}">
                      <a16:colId xmlns:a16="http://schemas.microsoft.com/office/drawing/2014/main" val="3983895460"/>
                    </a:ext>
                  </a:extLst>
                </a:gridCol>
                <a:gridCol w="1515243">
                  <a:extLst>
                    <a:ext uri="{9D8B030D-6E8A-4147-A177-3AD203B41FA5}">
                      <a16:colId xmlns:a16="http://schemas.microsoft.com/office/drawing/2014/main" val="2973761010"/>
                    </a:ext>
                  </a:extLst>
                </a:gridCol>
                <a:gridCol w="1515243">
                  <a:extLst>
                    <a:ext uri="{9D8B030D-6E8A-4147-A177-3AD203B41FA5}">
                      <a16:colId xmlns:a16="http://schemas.microsoft.com/office/drawing/2014/main" val="2873084182"/>
                    </a:ext>
                  </a:extLst>
                </a:gridCol>
                <a:gridCol w="1515243">
                  <a:extLst>
                    <a:ext uri="{9D8B030D-6E8A-4147-A177-3AD203B41FA5}">
                      <a16:colId xmlns:a16="http://schemas.microsoft.com/office/drawing/2014/main" val="1764430961"/>
                    </a:ext>
                  </a:extLst>
                </a:gridCol>
              </a:tblGrid>
              <a:tr h="0">
                <a:tc>
                  <a:txBody>
                    <a:bodyPr/>
                    <a:lstStyle/>
                    <a:p>
                      <a:r>
                        <a:rPr lang="en-GB" sz="1400" noProof="0">
                          <a:latin typeface="Arial" panose="020B0604020202020204" pitchFamily="34" charset="0"/>
                          <a:cs typeface="Arial" panose="020B0604020202020204" pitchFamily="34" charset="0"/>
                        </a:rPr>
                        <a:t>Risk factor</a:t>
                      </a:r>
                    </a:p>
                  </a:txBody>
                  <a:tcPr>
                    <a:lnB w="38100" cap="flat" cmpd="sng" algn="ctr">
                      <a:noFill/>
                      <a:prstDash val="solid"/>
                      <a:round/>
                      <a:headEnd type="none" w="med" len="med"/>
                      <a:tailEnd type="none" w="med" len="med"/>
                    </a:lnB>
                  </a:tcPr>
                </a:tc>
                <a:tc gridSpan="5">
                  <a:txBody>
                    <a:bodyPr/>
                    <a:lstStyle/>
                    <a:p>
                      <a:r>
                        <a:rPr lang="en-GB" sz="1400" noProof="0">
                          <a:latin typeface="Arial" panose="020B0604020202020204" pitchFamily="34" charset="0"/>
                          <a:cs typeface="Arial" panose="020B0604020202020204" pitchFamily="34" charset="0"/>
                        </a:rPr>
                        <a:t>Change in knowledge since diagnosis of HCC, % respondents</a:t>
                      </a:r>
                    </a:p>
                  </a:txBody>
                  <a:tcPr>
                    <a:lnB w="12700" cap="flat" cmpd="sng" algn="ctr">
                      <a:solidFill>
                        <a:schemeClr val="bg1"/>
                      </a:solidFill>
                      <a:prstDash val="solid"/>
                      <a:round/>
                      <a:headEnd type="none" w="med" len="med"/>
                      <a:tailEnd type="none" w="med" len="med"/>
                    </a:lnB>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0043489"/>
                  </a:ext>
                </a:extLst>
              </a:tr>
              <a:tr h="140816">
                <a:tc>
                  <a:txBody>
                    <a:bodyPr/>
                    <a:lstStyle/>
                    <a:p>
                      <a:endParaRPr lang="en-GB" sz="1400" noProof="0">
                        <a:latin typeface="Arial" panose="020B0604020202020204" pitchFamily="34" charset="0"/>
                        <a:cs typeface="Arial" panose="020B0604020202020204" pitchFamily="34" charset="0"/>
                      </a:endParaRPr>
                    </a:p>
                  </a:txBody>
                  <a:tcP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0" dirty="0">
                          <a:solidFill>
                            <a:schemeClr val="bg1"/>
                          </a:solidFill>
                          <a:latin typeface="Arial" panose="020B0604020202020204" pitchFamily="34" charset="0"/>
                          <a:cs typeface="Arial" panose="020B0604020202020204" pitchFamily="34" charset="0"/>
                        </a:rPr>
                        <a:t>Significantly improved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0">
                          <a:solidFill>
                            <a:schemeClr val="bg1"/>
                          </a:solidFill>
                          <a:latin typeface="Arial" panose="020B0604020202020204" pitchFamily="34" charset="0"/>
                          <a:cs typeface="Arial" panose="020B0604020202020204" pitchFamily="34" charset="0"/>
                        </a:rPr>
                        <a:t>Somewhat improved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0">
                          <a:solidFill>
                            <a:schemeClr val="bg1"/>
                          </a:solidFill>
                          <a:latin typeface="Arial" panose="020B0604020202020204" pitchFamily="34" charset="0"/>
                          <a:cs typeface="Arial" panose="020B0604020202020204" pitchFamily="34" charset="0"/>
                        </a:rPr>
                        <a:t>Slightly </a:t>
                      </a:r>
                      <a:br>
                        <a:rPr lang="en-GB" sz="1400" b="1" noProof="0">
                          <a:solidFill>
                            <a:schemeClr val="bg1"/>
                          </a:solidFill>
                          <a:latin typeface="Arial" panose="020B0604020202020204" pitchFamily="34" charset="0"/>
                          <a:cs typeface="Arial" panose="020B0604020202020204" pitchFamily="34" charset="0"/>
                        </a:rPr>
                      </a:br>
                      <a:r>
                        <a:rPr lang="en-GB" sz="1400" b="1" noProof="0">
                          <a:solidFill>
                            <a:schemeClr val="bg1"/>
                          </a:solidFill>
                          <a:latin typeface="Arial" panose="020B0604020202020204" pitchFamily="34" charset="0"/>
                          <a:cs typeface="Arial" panose="020B0604020202020204" pitchFamily="34" charset="0"/>
                        </a:rPr>
                        <a:t>improved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0">
                          <a:solidFill>
                            <a:schemeClr val="bg1"/>
                          </a:solidFill>
                          <a:latin typeface="Arial" panose="020B0604020202020204" pitchFamily="34" charset="0"/>
                          <a:cs typeface="Arial" panose="020B0604020202020204" pitchFamily="34" charset="0"/>
                        </a:rPr>
                        <a:t>No change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GB" sz="1400" b="1" noProof="0">
                          <a:solidFill>
                            <a:schemeClr val="bg1"/>
                          </a:solidFill>
                          <a:latin typeface="Arial" panose="020B0604020202020204" pitchFamily="34" charset="0"/>
                          <a:cs typeface="Arial" panose="020B0604020202020204" pitchFamily="34" charset="0"/>
                        </a:rPr>
                        <a:t>Not aware of </a:t>
                      </a:r>
                      <a:br>
                        <a:rPr lang="en-GB" sz="1400" b="1" noProof="0">
                          <a:solidFill>
                            <a:schemeClr val="bg1"/>
                          </a:solidFill>
                          <a:latin typeface="Arial" panose="020B0604020202020204" pitchFamily="34" charset="0"/>
                          <a:cs typeface="Arial" panose="020B0604020202020204" pitchFamily="34" charset="0"/>
                        </a:rPr>
                      </a:br>
                      <a:r>
                        <a:rPr lang="en-GB" sz="1400" b="1" noProof="0">
                          <a:solidFill>
                            <a:schemeClr val="bg1"/>
                          </a:solidFill>
                          <a:latin typeface="Arial" panose="020B0604020202020204" pitchFamily="34" charset="0"/>
                          <a:cs typeface="Arial" panose="020B0604020202020204" pitchFamily="34" charset="0"/>
                        </a:rPr>
                        <a:t>this factor</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832220"/>
                  </a:ext>
                </a:extLst>
              </a:tr>
              <a:tr h="0">
                <a:tc>
                  <a:txBody>
                    <a:bodyPr/>
                    <a:lstStyle/>
                    <a:p>
                      <a:r>
                        <a:rPr lang="en-GB" sz="1400" b="1" noProof="0">
                          <a:latin typeface="Arial" panose="020B0604020202020204" pitchFamily="34" charset="0"/>
                          <a:cs typeface="Arial" panose="020B0604020202020204" pitchFamily="34" charset="0"/>
                        </a:rPr>
                        <a:t>Cirrhosis</a:t>
                      </a:r>
                    </a:p>
                  </a:txBody>
                  <a:tcPr>
                    <a:lnT w="38100" cap="flat" cmpd="sng" algn="ctr">
                      <a:solidFill>
                        <a:schemeClr val="bg1"/>
                      </a:solidFill>
                      <a:prstDash val="solid"/>
                      <a:round/>
                      <a:headEnd type="none" w="med" len="med"/>
                      <a:tailEnd type="none" w="med" len="med"/>
                    </a:lnT>
                  </a:tcPr>
                </a:tc>
                <a:tc>
                  <a:txBody>
                    <a:bodyPr/>
                    <a:lstStyle/>
                    <a:p>
                      <a:r>
                        <a:rPr lang="en-GB" sz="1400" noProof="0">
                          <a:latin typeface="Arial" panose="020B0604020202020204" pitchFamily="34" charset="0"/>
                          <a:cs typeface="Arial" panose="020B0604020202020204" pitchFamily="34" charset="0"/>
                        </a:rPr>
                        <a:t>50</a:t>
                      </a:r>
                    </a:p>
                  </a:txBody>
                  <a:tcPr>
                    <a:lnT w="38100" cap="flat" cmpd="sng" algn="ctr">
                      <a:solidFill>
                        <a:schemeClr val="bg1"/>
                      </a:solidFill>
                      <a:prstDash val="solid"/>
                      <a:round/>
                      <a:headEnd type="none" w="med" len="med"/>
                      <a:tailEnd type="none" w="med" len="med"/>
                    </a:lnT>
                  </a:tcPr>
                </a:tc>
                <a:tc>
                  <a:txBody>
                    <a:bodyPr/>
                    <a:lstStyle/>
                    <a:p>
                      <a:r>
                        <a:rPr lang="en-GB" sz="1400" noProof="0">
                          <a:latin typeface="Arial" panose="020B0604020202020204" pitchFamily="34" charset="0"/>
                          <a:cs typeface="Arial" panose="020B0604020202020204" pitchFamily="34" charset="0"/>
                        </a:rPr>
                        <a:t>24</a:t>
                      </a:r>
                    </a:p>
                  </a:txBody>
                  <a:tcPr>
                    <a:lnT w="38100" cap="flat" cmpd="sng" algn="ctr">
                      <a:solidFill>
                        <a:schemeClr val="bg1"/>
                      </a:solidFill>
                      <a:prstDash val="solid"/>
                      <a:round/>
                      <a:headEnd type="none" w="med" len="med"/>
                      <a:tailEnd type="none" w="med" len="med"/>
                    </a:lnT>
                  </a:tcPr>
                </a:tc>
                <a:tc>
                  <a:txBody>
                    <a:bodyPr/>
                    <a:lstStyle/>
                    <a:p>
                      <a:r>
                        <a:rPr lang="en-GB" sz="1400" noProof="0">
                          <a:latin typeface="Arial" panose="020B0604020202020204" pitchFamily="34" charset="0"/>
                          <a:cs typeface="Arial" panose="020B0604020202020204" pitchFamily="34" charset="0"/>
                        </a:rPr>
                        <a:t>12</a:t>
                      </a:r>
                    </a:p>
                  </a:txBody>
                  <a:tcPr>
                    <a:lnT w="38100" cap="flat" cmpd="sng" algn="ctr">
                      <a:solidFill>
                        <a:schemeClr val="bg1"/>
                      </a:solidFill>
                      <a:prstDash val="solid"/>
                      <a:round/>
                      <a:headEnd type="none" w="med" len="med"/>
                      <a:tailEnd type="none" w="med" len="med"/>
                    </a:lnT>
                  </a:tcPr>
                </a:tc>
                <a:tc>
                  <a:txBody>
                    <a:bodyPr/>
                    <a:lstStyle/>
                    <a:p>
                      <a:r>
                        <a:rPr lang="en-GB" sz="1400" noProof="0">
                          <a:latin typeface="Arial" panose="020B0604020202020204" pitchFamily="34" charset="0"/>
                          <a:cs typeface="Arial" panose="020B0604020202020204" pitchFamily="34" charset="0"/>
                        </a:rPr>
                        <a:t>11</a:t>
                      </a:r>
                    </a:p>
                  </a:txBody>
                  <a:tcPr>
                    <a:lnT w="38100" cap="flat" cmpd="sng" algn="ctr">
                      <a:solidFill>
                        <a:schemeClr val="bg1"/>
                      </a:solidFill>
                      <a:prstDash val="solid"/>
                      <a:round/>
                      <a:headEnd type="none" w="med" len="med"/>
                      <a:tailEnd type="none" w="med" len="med"/>
                    </a:lnT>
                  </a:tcPr>
                </a:tc>
                <a:tc>
                  <a:txBody>
                    <a:bodyPr/>
                    <a:lstStyle/>
                    <a:p>
                      <a:r>
                        <a:rPr lang="en-GB" sz="1400" noProof="0">
                          <a:latin typeface="Arial" panose="020B0604020202020204" pitchFamily="34" charset="0"/>
                          <a:cs typeface="Arial" panose="020B0604020202020204" pitchFamily="34" charset="0"/>
                        </a:rPr>
                        <a:t>4</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95510664"/>
                  </a:ext>
                </a:extLst>
              </a:tr>
              <a:tr h="0">
                <a:tc>
                  <a:txBody>
                    <a:bodyPr/>
                    <a:lstStyle/>
                    <a:p>
                      <a:r>
                        <a:rPr lang="en-GB" sz="1400" b="1" noProof="0">
                          <a:latin typeface="Arial" panose="020B0604020202020204" pitchFamily="34" charset="0"/>
                          <a:cs typeface="Arial" panose="020B0604020202020204" pitchFamily="34" charset="0"/>
                        </a:rPr>
                        <a:t>Alcohol consumption</a:t>
                      </a:r>
                    </a:p>
                  </a:txBody>
                  <a:tcPr/>
                </a:tc>
                <a:tc>
                  <a:txBody>
                    <a:bodyPr/>
                    <a:lstStyle/>
                    <a:p>
                      <a:r>
                        <a:rPr lang="en-GB" sz="1400" noProof="0">
                          <a:latin typeface="Arial" panose="020B0604020202020204" pitchFamily="34" charset="0"/>
                          <a:cs typeface="Arial" panose="020B0604020202020204" pitchFamily="34" charset="0"/>
                        </a:rPr>
                        <a:t>49</a:t>
                      </a:r>
                    </a:p>
                  </a:txBody>
                  <a:tcPr/>
                </a:tc>
                <a:tc>
                  <a:txBody>
                    <a:bodyPr/>
                    <a:lstStyle/>
                    <a:p>
                      <a:r>
                        <a:rPr lang="en-GB" sz="1400" noProof="0">
                          <a:latin typeface="Arial" panose="020B0604020202020204" pitchFamily="34" charset="0"/>
                          <a:cs typeface="Arial" panose="020B0604020202020204" pitchFamily="34" charset="0"/>
                        </a:rPr>
                        <a:t>25</a:t>
                      </a:r>
                    </a:p>
                  </a:txBody>
                  <a:tcPr/>
                </a:tc>
                <a:tc>
                  <a:txBody>
                    <a:bodyPr/>
                    <a:lstStyle/>
                    <a:p>
                      <a:r>
                        <a:rPr lang="en-GB" sz="1400" noProof="0">
                          <a:latin typeface="Arial" panose="020B0604020202020204" pitchFamily="34" charset="0"/>
                          <a:cs typeface="Arial" panose="020B0604020202020204" pitchFamily="34" charset="0"/>
                        </a:rPr>
                        <a:t>14</a:t>
                      </a:r>
                    </a:p>
                  </a:txBody>
                  <a:tcPr/>
                </a:tc>
                <a:tc>
                  <a:txBody>
                    <a:bodyPr/>
                    <a:lstStyle/>
                    <a:p>
                      <a:r>
                        <a:rPr lang="en-GB" sz="1400" noProof="0">
                          <a:latin typeface="Arial" panose="020B0604020202020204" pitchFamily="34" charset="0"/>
                          <a:cs typeface="Arial" panose="020B0604020202020204" pitchFamily="34" charset="0"/>
                        </a:rPr>
                        <a:t>8</a:t>
                      </a:r>
                    </a:p>
                  </a:txBody>
                  <a:tcPr/>
                </a:tc>
                <a:tc>
                  <a:txBody>
                    <a:bodyPr/>
                    <a:lstStyle/>
                    <a:p>
                      <a:r>
                        <a:rPr lang="en-GB" sz="1400" noProof="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2614465919"/>
                  </a:ext>
                </a:extLst>
              </a:tr>
              <a:tr h="0">
                <a:tc>
                  <a:txBody>
                    <a:bodyPr/>
                    <a:lstStyle/>
                    <a:p>
                      <a:r>
                        <a:rPr lang="en-GB" sz="1400" b="1" noProof="0">
                          <a:latin typeface="Arial" panose="020B0604020202020204" pitchFamily="34" charset="0"/>
                          <a:cs typeface="Arial" panose="020B0604020202020204" pitchFamily="34" charset="0"/>
                        </a:rPr>
                        <a:t>Hepatitis B or C</a:t>
                      </a:r>
                    </a:p>
                  </a:txBody>
                  <a:tcPr/>
                </a:tc>
                <a:tc>
                  <a:txBody>
                    <a:bodyPr/>
                    <a:lstStyle/>
                    <a:p>
                      <a:r>
                        <a:rPr lang="en-GB" sz="1400" noProof="0">
                          <a:latin typeface="Arial" panose="020B0604020202020204" pitchFamily="34" charset="0"/>
                          <a:cs typeface="Arial" panose="020B0604020202020204" pitchFamily="34" charset="0"/>
                        </a:rPr>
                        <a:t>45</a:t>
                      </a:r>
                    </a:p>
                  </a:txBody>
                  <a:tcPr/>
                </a:tc>
                <a:tc>
                  <a:txBody>
                    <a:bodyPr/>
                    <a:lstStyle/>
                    <a:p>
                      <a:r>
                        <a:rPr lang="en-GB" sz="1400" noProof="0">
                          <a:latin typeface="Arial" panose="020B0604020202020204" pitchFamily="34" charset="0"/>
                          <a:cs typeface="Arial" panose="020B0604020202020204" pitchFamily="34" charset="0"/>
                        </a:rPr>
                        <a:t>27</a:t>
                      </a:r>
                    </a:p>
                  </a:txBody>
                  <a:tcPr/>
                </a:tc>
                <a:tc>
                  <a:txBody>
                    <a:bodyPr/>
                    <a:lstStyle/>
                    <a:p>
                      <a:r>
                        <a:rPr lang="en-GB" sz="1400" noProof="0">
                          <a:latin typeface="Arial" panose="020B0604020202020204" pitchFamily="34" charset="0"/>
                          <a:cs typeface="Arial" panose="020B0604020202020204" pitchFamily="34" charset="0"/>
                        </a:rPr>
                        <a:t>15</a:t>
                      </a:r>
                    </a:p>
                  </a:txBody>
                  <a:tcPr/>
                </a:tc>
                <a:tc>
                  <a:txBody>
                    <a:bodyPr/>
                    <a:lstStyle/>
                    <a:p>
                      <a:r>
                        <a:rPr lang="en-GB" sz="1400" noProof="0">
                          <a:latin typeface="Arial" panose="020B0604020202020204" pitchFamily="34" charset="0"/>
                          <a:cs typeface="Arial" panose="020B0604020202020204" pitchFamily="34" charset="0"/>
                        </a:rPr>
                        <a:t>7</a:t>
                      </a:r>
                    </a:p>
                  </a:txBody>
                  <a:tcPr/>
                </a:tc>
                <a:tc>
                  <a:txBody>
                    <a:bodyPr/>
                    <a:lstStyle/>
                    <a:p>
                      <a:r>
                        <a:rPr lang="en-GB" sz="1400" noProof="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2696475628"/>
                  </a:ext>
                </a:extLst>
              </a:tr>
              <a:tr h="0">
                <a:tc>
                  <a:txBody>
                    <a:bodyPr/>
                    <a:lstStyle/>
                    <a:p>
                      <a:r>
                        <a:rPr lang="en-GB" sz="1400" b="1" noProof="0">
                          <a:latin typeface="Arial" panose="020B0604020202020204" pitchFamily="34" charset="0"/>
                          <a:cs typeface="Arial" panose="020B0604020202020204" pitchFamily="34" charset="0"/>
                        </a:rPr>
                        <a:t>HCV infection</a:t>
                      </a:r>
                    </a:p>
                  </a:txBody>
                  <a:tcPr/>
                </a:tc>
                <a:tc>
                  <a:txBody>
                    <a:bodyPr/>
                    <a:lstStyle/>
                    <a:p>
                      <a:r>
                        <a:rPr lang="en-GB" sz="1400" noProof="0">
                          <a:latin typeface="Arial" panose="020B0604020202020204" pitchFamily="34" charset="0"/>
                          <a:cs typeface="Arial" panose="020B0604020202020204" pitchFamily="34" charset="0"/>
                        </a:rPr>
                        <a:t>45</a:t>
                      </a:r>
                    </a:p>
                  </a:txBody>
                  <a:tcPr/>
                </a:tc>
                <a:tc>
                  <a:txBody>
                    <a:bodyPr/>
                    <a:lstStyle/>
                    <a:p>
                      <a:r>
                        <a:rPr lang="en-GB" sz="1400" noProof="0">
                          <a:latin typeface="Arial" panose="020B0604020202020204" pitchFamily="34" charset="0"/>
                          <a:cs typeface="Arial" panose="020B0604020202020204" pitchFamily="34" charset="0"/>
                        </a:rPr>
                        <a:t>27</a:t>
                      </a:r>
                    </a:p>
                  </a:txBody>
                  <a:tcPr/>
                </a:tc>
                <a:tc>
                  <a:txBody>
                    <a:bodyPr/>
                    <a:lstStyle/>
                    <a:p>
                      <a:r>
                        <a:rPr lang="en-GB" sz="1400" noProof="0">
                          <a:latin typeface="Arial" panose="020B0604020202020204" pitchFamily="34" charset="0"/>
                          <a:cs typeface="Arial" panose="020B0604020202020204" pitchFamily="34" charset="0"/>
                        </a:rPr>
                        <a:t>12</a:t>
                      </a:r>
                    </a:p>
                  </a:txBody>
                  <a:tcPr/>
                </a:tc>
                <a:tc>
                  <a:txBody>
                    <a:bodyPr/>
                    <a:lstStyle/>
                    <a:p>
                      <a:r>
                        <a:rPr lang="en-GB" sz="1400" noProof="0">
                          <a:latin typeface="Arial" panose="020B0604020202020204" pitchFamily="34" charset="0"/>
                          <a:cs typeface="Arial" panose="020B0604020202020204" pitchFamily="34" charset="0"/>
                        </a:rPr>
                        <a:t>7</a:t>
                      </a:r>
                    </a:p>
                  </a:txBody>
                  <a:tcPr/>
                </a:tc>
                <a:tc>
                  <a:txBody>
                    <a:bodyPr/>
                    <a:lstStyle/>
                    <a:p>
                      <a:r>
                        <a:rPr lang="en-GB" sz="1400" noProof="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805871026"/>
                  </a:ext>
                </a:extLst>
              </a:tr>
              <a:tr h="0">
                <a:tc>
                  <a:txBody>
                    <a:bodyPr/>
                    <a:lstStyle/>
                    <a:p>
                      <a:r>
                        <a:rPr lang="en-GB" sz="1400" b="1" noProof="0">
                          <a:latin typeface="Arial" panose="020B0604020202020204" pitchFamily="34" charset="0"/>
                          <a:cs typeface="Arial" panose="020B0604020202020204" pitchFamily="34" charset="0"/>
                        </a:rPr>
                        <a:t>HBV infection</a:t>
                      </a:r>
                    </a:p>
                  </a:txBody>
                  <a:tcPr/>
                </a:tc>
                <a:tc>
                  <a:txBody>
                    <a:bodyPr/>
                    <a:lstStyle/>
                    <a:p>
                      <a:r>
                        <a:rPr lang="en-GB" sz="1400" noProof="0">
                          <a:latin typeface="Arial" panose="020B0604020202020204" pitchFamily="34" charset="0"/>
                          <a:cs typeface="Arial" panose="020B0604020202020204" pitchFamily="34" charset="0"/>
                        </a:rPr>
                        <a:t>42</a:t>
                      </a:r>
                    </a:p>
                  </a:txBody>
                  <a:tcPr/>
                </a:tc>
                <a:tc>
                  <a:txBody>
                    <a:bodyPr/>
                    <a:lstStyle/>
                    <a:p>
                      <a:r>
                        <a:rPr lang="en-GB" sz="1400" noProof="0">
                          <a:latin typeface="Arial" panose="020B0604020202020204" pitchFamily="34" charset="0"/>
                          <a:cs typeface="Arial" panose="020B0604020202020204" pitchFamily="34" charset="0"/>
                        </a:rPr>
                        <a:t>28</a:t>
                      </a:r>
                    </a:p>
                  </a:txBody>
                  <a:tcPr/>
                </a:tc>
                <a:tc>
                  <a:txBody>
                    <a:bodyPr/>
                    <a:lstStyle/>
                    <a:p>
                      <a:r>
                        <a:rPr lang="en-GB" sz="1400" noProof="0">
                          <a:latin typeface="Arial" panose="020B0604020202020204" pitchFamily="34" charset="0"/>
                          <a:cs typeface="Arial" panose="020B0604020202020204" pitchFamily="34" charset="0"/>
                        </a:rPr>
                        <a:t>12</a:t>
                      </a:r>
                    </a:p>
                  </a:txBody>
                  <a:tcPr/>
                </a:tc>
                <a:tc>
                  <a:txBody>
                    <a:bodyPr/>
                    <a:lstStyle/>
                    <a:p>
                      <a:r>
                        <a:rPr lang="en-GB" sz="1400" noProof="0">
                          <a:latin typeface="Arial" panose="020B0604020202020204" pitchFamily="34" charset="0"/>
                          <a:cs typeface="Arial" panose="020B0604020202020204" pitchFamily="34" charset="0"/>
                        </a:rPr>
                        <a:t>7</a:t>
                      </a:r>
                    </a:p>
                  </a:txBody>
                  <a:tcPr/>
                </a:tc>
                <a:tc>
                  <a:txBody>
                    <a:bodyPr/>
                    <a:lstStyle/>
                    <a:p>
                      <a:r>
                        <a:rPr lang="en-GB" sz="1400" noProof="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3701664324"/>
                  </a:ext>
                </a:extLst>
              </a:tr>
              <a:tr h="0">
                <a:tc>
                  <a:txBody>
                    <a:bodyPr/>
                    <a:lstStyle/>
                    <a:p>
                      <a:r>
                        <a:rPr lang="en-GB" sz="1400" b="1" noProof="0">
                          <a:latin typeface="Arial" panose="020B0604020202020204" pitchFamily="34" charset="0"/>
                          <a:cs typeface="Arial" panose="020B0604020202020204" pitchFamily="34" charset="0"/>
                        </a:rPr>
                        <a:t>Family History</a:t>
                      </a:r>
                    </a:p>
                  </a:txBody>
                  <a:tcPr/>
                </a:tc>
                <a:tc>
                  <a:txBody>
                    <a:bodyPr/>
                    <a:lstStyle/>
                    <a:p>
                      <a:r>
                        <a:rPr lang="en-GB" sz="1400" noProof="0">
                          <a:latin typeface="Arial" panose="020B0604020202020204" pitchFamily="34" charset="0"/>
                          <a:cs typeface="Arial" panose="020B0604020202020204" pitchFamily="34" charset="0"/>
                        </a:rPr>
                        <a:t>42</a:t>
                      </a:r>
                    </a:p>
                  </a:txBody>
                  <a:tcPr/>
                </a:tc>
                <a:tc>
                  <a:txBody>
                    <a:bodyPr/>
                    <a:lstStyle/>
                    <a:p>
                      <a:r>
                        <a:rPr lang="en-GB" sz="1400" noProof="0">
                          <a:latin typeface="Arial" panose="020B0604020202020204" pitchFamily="34" charset="0"/>
                          <a:cs typeface="Arial" panose="020B0604020202020204" pitchFamily="34" charset="0"/>
                        </a:rPr>
                        <a:t>26</a:t>
                      </a:r>
                    </a:p>
                  </a:txBody>
                  <a:tcPr/>
                </a:tc>
                <a:tc>
                  <a:txBody>
                    <a:bodyPr/>
                    <a:lstStyle/>
                    <a:p>
                      <a:r>
                        <a:rPr lang="en-GB" sz="1400" noProof="0">
                          <a:latin typeface="Arial" panose="020B0604020202020204" pitchFamily="34" charset="0"/>
                          <a:cs typeface="Arial" panose="020B0604020202020204" pitchFamily="34" charset="0"/>
                        </a:rPr>
                        <a:t>12</a:t>
                      </a:r>
                    </a:p>
                  </a:txBody>
                  <a:tcPr/>
                </a:tc>
                <a:tc>
                  <a:txBody>
                    <a:bodyPr/>
                    <a:lstStyle/>
                    <a:p>
                      <a:r>
                        <a:rPr lang="en-GB" sz="1400" noProof="0">
                          <a:latin typeface="Arial" panose="020B0604020202020204" pitchFamily="34" charset="0"/>
                          <a:cs typeface="Arial" panose="020B0604020202020204" pitchFamily="34" charset="0"/>
                        </a:rPr>
                        <a:t>12</a:t>
                      </a:r>
                    </a:p>
                  </a:txBody>
                  <a:tcPr/>
                </a:tc>
                <a:tc>
                  <a:txBody>
                    <a:bodyPr/>
                    <a:lstStyle/>
                    <a:p>
                      <a:r>
                        <a:rPr lang="en-GB" sz="1400" noProof="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826212429"/>
                  </a:ext>
                </a:extLst>
              </a:tr>
              <a:tr h="0">
                <a:tc>
                  <a:txBody>
                    <a:bodyPr/>
                    <a:lstStyle/>
                    <a:p>
                      <a:r>
                        <a:rPr lang="en-GB" sz="1400" b="1" noProof="0">
                          <a:latin typeface="Arial" panose="020B0604020202020204" pitchFamily="34" charset="0"/>
                          <a:cs typeface="Arial" panose="020B0604020202020204" pitchFamily="34" charset="0"/>
                        </a:rPr>
                        <a:t>NASH</a:t>
                      </a:r>
                    </a:p>
                  </a:txBody>
                  <a:tcPr/>
                </a:tc>
                <a:tc>
                  <a:txBody>
                    <a:bodyPr/>
                    <a:lstStyle/>
                    <a:p>
                      <a:r>
                        <a:rPr lang="en-GB" sz="1400" noProof="0">
                          <a:latin typeface="Arial" panose="020B0604020202020204" pitchFamily="34" charset="0"/>
                          <a:cs typeface="Arial" panose="020B0604020202020204" pitchFamily="34" charset="0"/>
                        </a:rPr>
                        <a:t>40</a:t>
                      </a:r>
                    </a:p>
                  </a:txBody>
                  <a:tcPr/>
                </a:tc>
                <a:tc>
                  <a:txBody>
                    <a:bodyPr/>
                    <a:lstStyle/>
                    <a:p>
                      <a:r>
                        <a:rPr lang="en-GB" sz="1400" noProof="0">
                          <a:latin typeface="Arial" panose="020B0604020202020204" pitchFamily="34" charset="0"/>
                          <a:cs typeface="Arial" panose="020B0604020202020204" pitchFamily="34" charset="0"/>
                        </a:rPr>
                        <a:t>20</a:t>
                      </a:r>
                    </a:p>
                  </a:txBody>
                  <a:tcPr/>
                </a:tc>
                <a:tc>
                  <a:txBody>
                    <a:bodyPr/>
                    <a:lstStyle/>
                    <a:p>
                      <a:r>
                        <a:rPr lang="en-GB" sz="1400" noProof="0">
                          <a:latin typeface="Arial" panose="020B0604020202020204" pitchFamily="34" charset="0"/>
                          <a:cs typeface="Arial" panose="020B0604020202020204" pitchFamily="34" charset="0"/>
                        </a:rPr>
                        <a:t>18</a:t>
                      </a:r>
                    </a:p>
                  </a:txBody>
                  <a:tcPr/>
                </a:tc>
                <a:tc>
                  <a:txBody>
                    <a:bodyPr/>
                    <a:lstStyle/>
                    <a:p>
                      <a:r>
                        <a:rPr lang="en-GB" sz="1400" noProof="0">
                          <a:latin typeface="Arial" panose="020B0604020202020204" pitchFamily="34" charset="0"/>
                          <a:cs typeface="Arial" panose="020B0604020202020204" pitchFamily="34" charset="0"/>
                        </a:rPr>
                        <a:t>7</a:t>
                      </a:r>
                    </a:p>
                  </a:txBody>
                  <a:tcPr/>
                </a:tc>
                <a:tc>
                  <a:txBody>
                    <a:bodyPr/>
                    <a:lstStyle/>
                    <a:p>
                      <a:r>
                        <a:rPr lang="en-GB" sz="1400" noProof="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3677817359"/>
                  </a:ext>
                </a:extLst>
              </a:tr>
              <a:tr h="0">
                <a:tc>
                  <a:txBody>
                    <a:bodyPr/>
                    <a:lstStyle/>
                    <a:p>
                      <a:r>
                        <a:rPr lang="en-GB" sz="1400" b="1" noProof="0">
                          <a:latin typeface="Arial" panose="020B0604020202020204" pitchFamily="34" charset="0"/>
                          <a:cs typeface="Arial" panose="020B0604020202020204" pitchFamily="34" charset="0"/>
                        </a:rPr>
                        <a:t>Drug abuse</a:t>
                      </a:r>
                    </a:p>
                  </a:txBody>
                  <a:tcPr/>
                </a:tc>
                <a:tc>
                  <a:txBody>
                    <a:bodyPr/>
                    <a:lstStyle/>
                    <a:p>
                      <a:r>
                        <a:rPr lang="en-GB" sz="1400" noProof="0">
                          <a:latin typeface="Arial" panose="020B0604020202020204" pitchFamily="34" charset="0"/>
                          <a:cs typeface="Arial" panose="020B0604020202020204" pitchFamily="34" charset="0"/>
                        </a:rPr>
                        <a:t>34</a:t>
                      </a:r>
                    </a:p>
                  </a:txBody>
                  <a:tcPr/>
                </a:tc>
                <a:tc>
                  <a:txBody>
                    <a:bodyPr/>
                    <a:lstStyle/>
                    <a:p>
                      <a:r>
                        <a:rPr lang="en-GB" sz="1400" noProof="0">
                          <a:latin typeface="Arial" panose="020B0604020202020204" pitchFamily="34" charset="0"/>
                          <a:cs typeface="Arial" panose="020B0604020202020204" pitchFamily="34" charset="0"/>
                        </a:rPr>
                        <a:t>25</a:t>
                      </a:r>
                    </a:p>
                  </a:txBody>
                  <a:tcPr/>
                </a:tc>
                <a:tc>
                  <a:txBody>
                    <a:bodyPr/>
                    <a:lstStyle/>
                    <a:p>
                      <a:r>
                        <a:rPr lang="en-GB" sz="1400" noProof="0">
                          <a:latin typeface="Arial" panose="020B0604020202020204" pitchFamily="34" charset="0"/>
                          <a:cs typeface="Arial" panose="020B0604020202020204" pitchFamily="34" charset="0"/>
                        </a:rPr>
                        <a:t>19</a:t>
                      </a:r>
                    </a:p>
                  </a:txBody>
                  <a:tcPr/>
                </a:tc>
                <a:tc>
                  <a:txBody>
                    <a:bodyPr/>
                    <a:lstStyle/>
                    <a:p>
                      <a:r>
                        <a:rPr lang="en-GB" sz="1400" noProof="0">
                          <a:latin typeface="Arial" panose="020B0604020202020204" pitchFamily="34" charset="0"/>
                          <a:cs typeface="Arial" panose="020B0604020202020204" pitchFamily="34" charset="0"/>
                        </a:rPr>
                        <a:t>7</a:t>
                      </a:r>
                    </a:p>
                  </a:txBody>
                  <a:tcPr/>
                </a:tc>
                <a:tc>
                  <a:txBody>
                    <a:bodyPr/>
                    <a:lstStyle/>
                    <a:p>
                      <a:r>
                        <a:rPr lang="en-GB" sz="1400" noProof="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1116119364"/>
                  </a:ext>
                </a:extLst>
              </a:tr>
              <a:tr h="0">
                <a:tc>
                  <a:txBody>
                    <a:bodyPr/>
                    <a:lstStyle/>
                    <a:p>
                      <a:r>
                        <a:rPr lang="en-GB" sz="1400" b="1" noProof="0" dirty="0">
                          <a:latin typeface="Arial" panose="020B0604020202020204" pitchFamily="34" charset="0"/>
                          <a:cs typeface="Arial" panose="020B0604020202020204" pitchFamily="34" charset="0"/>
                        </a:rPr>
                        <a:t>Metabolic </a:t>
                      </a:r>
                      <a:r>
                        <a:rPr lang="en-GB" sz="1400" b="1" noProof="0" dirty="0" err="1">
                          <a:latin typeface="Arial" panose="020B0604020202020204" pitchFamily="34" charset="0"/>
                          <a:cs typeface="Arial" panose="020B0604020202020204" pitchFamily="34" charset="0"/>
                        </a:rPr>
                        <a:t>syndrome</a:t>
                      </a:r>
                      <a:r>
                        <a:rPr lang="en-GB" sz="1400" b="1" baseline="30000" noProof="0" dirty="0" err="1">
                          <a:latin typeface="Arial" panose="020B0604020202020204" pitchFamily="34" charset="0"/>
                          <a:cs typeface="Arial" panose="020B0604020202020204" pitchFamily="34" charset="0"/>
                        </a:rPr>
                        <a:t>a</a:t>
                      </a:r>
                      <a:endParaRPr lang="en-GB" sz="1400" b="1" baseline="30000" noProof="0" dirty="0">
                        <a:latin typeface="Arial" panose="020B0604020202020204" pitchFamily="34" charset="0"/>
                        <a:cs typeface="Arial" panose="020B0604020202020204" pitchFamily="34" charset="0"/>
                      </a:endParaRPr>
                    </a:p>
                  </a:txBody>
                  <a:tcPr/>
                </a:tc>
                <a:tc>
                  <a:txBody>
                    <a:bodyPr/>
                    <a:lstStyle/>
                    <a:p>
                      <a:r>
                        <a:rPr lang="en-GB" sz="1400" noProof="0">
                          <a:latin typeface="Arial" panose="020B0604020202020204" pitchFamily="34" charset="0"/>
                          <a:cs typeface="Arial" panose="020B0604020202020204" pitchFamily="34" charset="0"/>
                        </a:rPr>
                        <a:t>34</a:t>
                      </a:r>
                    </a:p>
                  </a:txBody>
                  <a:tcPr/>
                </a:tc>
                <a:tc>
                  <a:txBody>
                    <a:bodyPr/>
                    <a:lstStyle/>
                    <a:p>
                      <a:r>
                        <a:rPr lang="en-GB" sz="1400" noProof="0">
                          <a:latin typeface="Arial" panose="020B0604020202020204" pitchFamily="34" charset="0"/>
                          <a:cs typeface="Arial" panose="020B0604020202020204" pitchFamily="34" charset="0"/>
                        </a:rPr>
                        <a:t>26</a:t>
                      </a:r>
                    </a:p>
                  </a:txBody>
                  <a:tcPr/>
                </a:tc>
                <a:tc>
                  <a:txBody>
                    <a:bodyPr/>
                    <a:lstStyle/>
                    <a:p>
                      <a:r>
                        <a:rPr lang="en-GB" sz="1400" noProof="0">
                          <a:latin typeface="Arial" panose="020B0604020202020204" pitchFamily="34" charset="0"/>
                          <a:cs typeface="Arial" panose="020B0604020202020204" pitchFamily="34" charset="0"/>
                        </a:rPr>
                        <a:t>15</a:t>
                      </a:r>
                    </a:p>
                  </a:txBody>
                  <a:tcPr/>
                </a:tc>
                <a:tc>
                  <a:txBody>
                    <a:bodyPr/>
                    <a:lstStyle/>
                    <a:p>
                      <a:r>
                        <a:rPr lang="en-GB" sz="1400" noProof="0">
                          <a:latin typeface="Arial" panose="020B0604020202020204" pitchFamily="34" charset="0"/>
                          <a:cs typeface="Arial" panose="020B0604020202020204" pitchFamily="34" charset="0"/>
                        </a:rPr>
                        <a:t>12</a:t>
                      </a:r>
                    </a:p>
                  </a:txBody>
                  <a:tcPr/>
                </a:tc>
                <a:tc>
                  <a:txBody>
                    <a:bodyPr/>
                    <a:lstStyle/>
                    <a:p>
                      <a:r>
                        <a:rPr lang="en-GB" sz="1400" noProof="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4080809079"/>
                  </a:ext>
                </a:extLst>
              </a:tr>
              <a:tr h="0">
                <a:tc>
                  <a:txBody>
                    <a:bodyPr/>
                    <a:lstStyle/>
                    <a:p>
                      <a:r>
                        <a:rPr lang="en-GB" sz="1400" b="1" noProof="0">
                          <a:latin typeface="Arial" panose="020B0604020202020204" pitchFamily="34" charset="0"/>
                          <a:cs typeface="Arial" panose="020B0604020202020204" pitchFamily="34" charset="0"/>
                        </a:rPr>
                        <a:t>Blood transfusion haemodialysis, shared needles</a:t>
                      </a:r>
                    </a:p>
                  </a:txBody>
                  <a:tcPr/>
                </a:tc>
                <a:tc>
                  <a:txBody>
                    <a:bodyPr/>
                    <a:lstStyle/>
                    <a:p>
                      <a:r>
                        <a:rPr lang="en-GB" sz="1400" noProof="0">
                          <a:latin typeface="Arial" panose="020B0604020202020204" pitchFamily="34" charset="0"/>
                          <a:cs typeface="Arial" panose="020B0604020202020204" pitchFamily="34" charset="0"/>
                        </a:rPr>
                        <a:t>33</a:t>
                      </a:r>
                    </a:p>
                  </a:txBody>
                  <a:tcPr/>
                </a:tc>
                <a:tc>
                  <a:txBody>
                    <a:bodyPr/>
                    <a:lstStyle/>
                    <a:p>
                      <a:r>
                        <a:rPr lang="en-GB" sz="1400" noProof="0">
                          <a:latin typeface="Arial" panose="020B0604020202020204" pitchFamily="34" charset="0"/>
                          <a:cs typeface="Arial" panose="020B0604020202020204" pitchFamily="34" charset="0"/>
                        </a:rPr>
                        <a:t>25</a:t>
                      </a:r>
                    </a:p>
                  </a:txBody>
                  <a:tcPr/>
                </a:tc>
                <a:tc>
                  <a:txBody>
                    <a:bodyPr/>
                    <a:lstStyle/>
                    <a:p>
                      <a:r>
                        <a:rPr lang="en-GB" sz="1400" noProof="0">
                          <a:latin typeface="Arial" panose="020B0604020202020204" pitchFamily="34" charset="0"/>
                          <a:cs typeface="Arial" panose="020B0604020202020204" pitchFamily="34" charset="0"/>
                        </a:rPr>
                        <a:t>15</a:t>
                      </a:r>
                    </a:p>
                  </a:txBody>
                  <a:tcPr/>
                </a:tc>
                <a:tc>
                  <a:txBody>
                    <a:bodyPr/>
                    <a:lstStyle/>
                    <a:p>
                      <a:r>
                        <a:rPr lang="en-GB" sz="1400" noProof="0">
                          <a:latin typeface="Arial" panose="020B0604020202020204" pitchFamily="34" charset="0"/>
                          <a:cs typeface="Arial" panose="020B0604020202020204" pitchFamily="34" charset="0"/>
                        </a:rPr>
                        <a:t>6</a:t>
                      </a:r>
                    </a:p>
                  </a:txBody>
                  <a:tcPr/>
                </a:tc>
                <a:tc>
                  <a:txBody>
                    <a:bodyPr/>
                    <a:lstStyle/>
                    <a:p>
                      <a:r>
                        <a:rPr lang="en-GB" sz="1400" noProof="0" dirty="0">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141058593"/>
                  </a:ext>
                </a:extLst>
              </a:tr>
            </a:tbl>
          </a:graphicData>
        </a:graphic>
      </p:graphicFrame>
      <p:sp>
        <p:nvSpPr>
          <p:cNvPr id="199" name="Google Shape;199;p11"/>
          <p:cNvSpPr txBox="1">
            <a:spLocks noGrp="1"/>
          </p:cNvSpPr>
          <p:nvPr>
            <p:ph type="title"/>
          </p:nvPr>
        </p:nvSpPr>
        <p:spPr>
          <a:xfrm>
            <a:off x="619125" y="258763"/>
            <a:ext cx="11381531" cy="865187"/>
          </a:xfrm>
          <a:noFill/>
          <a:ln>
            <a:noFill/>
          </a:ln>
        </p:spPr>
        <p:txBody>
          <a:bodyPr spcFirstLastPara="1" wrap="square" lIns="0" tIns="0" rIns="0" bIns="0" anchor="t" anchorCtr="0">
            <a:noAutofit/>
          </a:bodyPr>
          <a:lstStyle/>
          <a:p>
            <a:pPr lvl="0"/>
            <a:r>
              <a:rPr lang="en-GB" spc="-30" dirty="0"/>
              <a:t>Since receiving diagnosis, patients substantially</a:t>
            </a:r>
            <a:br>
              <a:rPr lang="en-GB" spc="-30" dirty="0"/>
            </a:br>
            <a:r>
              <a:rPr lang="en-GB" spc="-30" dirty="0"/>
              <a:t>improved their knowledge of the risk factors for HCC</a:t>
            </a:r>
          </a:p>
        </p:txBody>
      </p:sp>
      <p:sp>
        <p:nvSpPr>
          <p:cNvPr id="201" name="Google Shape;201;p11"/>
          <p:cNvSpPr txBox="1">
            <a:spLocks noGrp="1"/>
          </p:cNvSpPr>
          <p:nvPr>
            <p:ph type="sldNum" sz="quarter" idx="4"/>
          </p:nvPr>
        </p:nvSpPr>
        <p:spPr>
          <a:xfrm>
            <a:off x="10800523" y="6357600"/>
            <a:ext cx="781877" cy="365125"/>
          </a:xfrm>
          <a:noFill/>
          <a:ln>
            <a:noFill/>
          </a:ln>
        </p:spPr>
        <p:txBody>
          <a:bodyPr spcFirstLastPara="1" wrap="square" lIns="0" tIns="0" rIns="0" bIns="0" anchor="ctr" anchorCtr="0">
            <a:noAutofit/>
          </a:bodyPr>
          <a:lstStyle/>
          <a:p>
            <a:pPr lvl="0"/>
            <a:fld id="{00000000-1234-1234-1234-123412341234}" type="slidenum">
              <a:rPr lang="en-GB"/>
              <a:pPr lvl="0"/>
              <a:t>11</a:t>
            </a:fld>
            <a:endParaRPr lang="en-GB" dirty="0"/>
          </a:p>
        </p:txBody>
      </p:sp>
      <p:sp>
        <p:nvSpPr>
          <p:cNvPr id="13" name="Content Placeholder 12">
            <a:extLst>
              <a:ext uri="{FF2B5EF4-FFF2-40B4-BE49-F238E27FC236}">
                <a16:creationId xmlns:a16="http://schemas.microsoft.com/office/drawing/2014/main" id="{7F41A76D-B7BF-5B8F-DA0E-9517763FD189}"/>
              </a:ext>
            </a:extLst>
          </p:cNvPr>
          <p:cNvSpPr>
            <a:spLocks noGrp="1"/>
          </p:cNvSpPr>
          <p:nvPr>
            <p:ph sz="quarter" idx="15"/>
          </p:nvPr>
        </p:nvSpPr>
        <p:spPr/>
        <p:txBody>
          <a:bodyPr/>
          <a:lstStyle/>
          <a:p>
            <a:r>
              <a:rPr lang="en-GB" sz="1200" b="0" baseline="30000" noProof="0" dirty="0">
                <a:latin typeface="Arial" panose="020B0604020202020204" pitchFamily="34" charset="0"/>
                <a:cs typeface="Arial" panose="020B0604020202020204" pitchFamily="34" charset="0"/>
              </a:rPr>
              <a:t>a </a:t>
            </a:r>
            <a:r>
              <a:rPr lang="en-GB" sz="1200" b="0" noProof="0" dirty="0">
                <a:latin typeface="Arial" panose="020B0604020202020204" pitchFamily="34" charset="0"/>
                <a:cs typeface="Arial" panose="020B0604020202020204" pitchFamily="34" charset="0"/>
              </a:rPr>
              <a:t>Obesity, diabetes, arterial hypertension</a:t>
            </a:r>
          </a:p>
          <a:p>
            <a:r>
              <a:rPr lang="en-GB" sz="1200" b="0" noProof="0" dirty="0">
                <a:latin typeface="Arial" panose="020B0604020202020204" pitchFamily="34" charset="0"/>
                <a:cs typeface="Arial" panose="020B0604020202020204" pitchFamily="34" charset="0"/>
              </a:rPr>
              <a:t>HBV, hepatitis B virus; HCC, hepatocellular carcinoma; HCV, hepatitis C virus; NASH, non-alcohol-related steatohepatitis</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GB" sz="1200" b="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2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5F3E-07BA-F480-D1C3-81C088392A34}"/>
              </a:ext>
            </a:extLst>
          </p:cNvPr>
          <p:cNvSpPr>
            <a:spLocks noGrp="1"/>
          </p:cNvSpPr>
          <p:nvPr>
            <p:ph type="title"/>
          </p:nvPr>
        </p:nvSpPr>
        <p:spPr>
          <a:xfrm>
            <a:off x="619201" y="259200"/>
            <a:ext cx="10963199" cy="864000"/>
          </a:xfrm>
        </p:spPr>
        <p:txBody>
          <a:bodyPr>
            <a:normAutofit/>
          </a:bodyPr>
          <a:lstStyle/>
          <a:p>
            <a:r>
              <a:rPr lang="en-GB" dirty="0"/>
              <a:t>One third of patients would have liked better communication to help them understand the disease</a:t>
            </a:r>
          </a:p>
        </p:txBody>
      </p:sp>
      <p:sp>
        <p:nvSpPr>
          <p:cNvPr id="4" name="Slide Number Placeholder 3">
            <a:extLst>
              <a:ext uri="{FF2B5EF4-FFF2-40B4-BE49-F238E27FC236}">
                <a16:creationId xmlns:a16="http://schemas.microsoft.com/office/drawing/2014/main" id="{E15E2AC6-A33A-9C0F-84D9-BFCA65B5C40A}"/>
              </a:ext>
            </a:extLst>
          </p:cNvPr>
          <p:cNvSpPr>
            <a:spLocks noGrp="1"/>
          </p:cNvSpPr>
          <p:nvPr>
            <p:ph type="sldNum" sz="quarter" idx="4"/>
          </p:nvPr>
        </p:nvSpPr>
        <p:spPr>
          <a:xfrm>
            <a:off x="10800523" y="6357600"/>
            <a:ext cx="781877" cy="365125"/>
          </a:xfrm>
        </p:spPr>
        <p:txBody>
          <a:bodyPr/>
          <a:lstStyle/>
          <a:p>
            <a:fld id="{FCE43C0F-8A7B-3A4B-9DB5-B3472E36E833}" type="slidenum">
              <a:rPr lang="en-GB" smtClean="0"/>
              <a:pPr/>
              <a:t>12</a:t>
            </a:fld>
            <a:endParaRPr lang="en-GB" dirty="0"/>
          </a:p>
        </p:txBody>
      </p:sp>
      <p:graphicFrame>
        <p:nvGraphicFramePr>
          <p:cNvPr id="20" name="Content Placeholder 19">
            <a:extLst>
              <a:ext uri="{FF2B5EF4-FFF2-40B4-BE49-F238E27FC236}">
                <a16:creationId xmlns:a16="http://schemas.microsoft.com/office/drawing/2014/main" id="{E3B69B49-1122-7F6E-6E0E-D454443AA353}"/>
              </a:ext>
            </a:extLst>
          </p:cNvPr>
          <p:cNvGraphicFramePr>
            <a:graphicFrameLocks noGrp="1"/>
          </p:cNvGraphicFramePr>
          <p:nvPr>
            <p:ph sz="quarter" idx="12"/>
            <p:extLst>
              <p:ext uri="{D42A27DB-BD31-4B8C-83A1-F6EECF244321}">
                <p14:modId xmlns:p14="http://schemas.microsoft.com/office/powerpoint/2010/main" val="2025540181"/>
              </p:ext>
            </p:extLst>
          </p:nvPr>
        </p:nvGraphicFramePr>
        <p:xfrm>
          <a:off x="620713" y="1425575"/>
          <a:ext cx="10963271" cy="2850960"/>
        </p:xfrm>
        <a:graphic>
          <a:graphicData uri="http://schemas.openxmlformats.org/drawingml/2006/table">
            <a:tbl>
              <a:tblPr firstRow="1" bandRow="1">
                <a:tableStyleId>{5C22544A-7EE6-4342-B048-85BDC9FD1C3A}</a:tableStyleId>
              </a:tblPr>
              <a:tblGrid>
                <a:gridCol w="5259263">
                  <a:extLst>
                    <a:ext uri="{9D8B030D-6E8A-4147-A177-3AD203B41FA5}">
                      <a16:colId xmlns:a16="http://schemas.microsoft.com/office/drawing/2014/main" val="653213261"/>
                    </a:ext>
                  </a:extLst>
                </a:gridCol>
                <a:gridCol w="1901336">
                  <a:extLst>
                    <a:ext uri="{9D8B030D-6E8A-4147-A177-3AD203B41FA5}">
                      <a16:colId xmlns:a16="http://schemas.microsoft.com/office/drawing/2014/main" val="2218211507"/>
                    </a:ext>
                  </a:extLst>
                </a:gridCol>
                <a:gridCol w="1901336">
                  <a:extLst>
                    <a:ext uri="{9D8B030D-6E8A-4147-A177-3AD203B41FA5}">
                      <a16:colId xmlns:a16="http://schemas.microsoft.com/office/drawing/2014/main" val="2331033339"/>
                    </a:ext>
                  </a:extLst>
                </a:gridCol>
                <a:gridCol w="1901336">
                  <a:extLst>
                    <a:ext uri="{9D8B030D-6E8A-4147-A177-3AD203B41FA5}">
                      <a16:colId xmlns:a16="http://schemas.microsoft.com/office/drawing/2014/main" val="2062571002"/>
                    </a:ext>
                  </a:extLst>
                </a:gridCol>
              </a:tblGrid>
              <a:tr h="273961">
                <a:tc>
                  <a:txBody>
                    <a:bodyPr/>
                    <a:lstStyle/>
                    <a:p>
                      <a:r>
                        <a:rPr lang="en-US" sz="1600" dirty="0">
                          <a:latin typeface="Arial" panose="020B0604020202020204" pitchFamily="34" charset="0"/>
                          <a:cs typeface="Arial" panose="020B0604020202020204" pitchFamily="34" charset="0"/>
                        </a:rPr>
                        <a:t>Factor to improve</a:t>
                      </a:r>
                    </a:p>
                  </a:txBody>
                  <a:tcPr marT="81720" marB="81720">
                    <a:lnB w="12700" cap="flat" cmpd="sng" algn="ctr">
                      <a:noFill/>
                      <a:prstDash val="solid"/>
                      <a:round/>
                      <a:headEnd type="none" w="med" len="med"/>
                      <a:tailEnd type="none" w="med" len="med"/>
                    </a:lnB>
                  </a:tcPr>
                </a:tc>
                <a:tc gridSpan="3">
                  <a:txBody>
                    <a:bodyPr/>
                    <a:lstStyle/>
                    <a:p>
                      <a:r>
                        <a:rPr lang="en-US" sz="1600" dirty="0">
                          <a:latin typeface="Arial" panose="020B0604020202020204" pitchFamily="34" charset="0"/>
                          <a:cs typeface="Arial" panose="020B0604020202020204" pitchFamily="34" charset="0"/>
                        </a:rPr>
                        <a:t>Patient respondents, %</a:t>
                      </a:r>
                    </a:p>
                  </a:txBody>
                  <a:tcPr marT="81720" marB="81720">
                    <a:lnB w="12700" cap="flat" cmpd="sng" algn="ctr">
                      <a:solidFill>
                        <a:schemeClr val="bg1"/>
                      </a:solidFill>
                      <a:prstDash val="solid"/>
                      <a:round/>
                      <a:headEnd type="none" w="med" len="med"/>
                      <a:tailEnd type="none" w="med" len="med"/>
                    </a:lnB>
                  </a:tcPr>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5566100"/>
                  </a:ext>
                </a:extLst>
              </a:tr>
              <a:tr h="273961">
                <a:tc>
                  <a:txBody>
                    <a:bodyPr/>
                    <a:lstStyle/>
                    <a:p>
                      <a:endParaRPr lang="en-US" sz="1600" b="1" dirty="0">
                        <a:solidFill>
                          <a:schemeClr val="bg1"/>
                        </a:solidFill>
                        <a:latin typeface="Arial" panose="020B0604020202020204" pitchFamily="34" charset="0"/>
                        <a:cs typeface="Arial" panose="020B0604020202020204" pitchFamily="34" charset="0"/>
                      </a:endParaRPr>
                    </a:p>
                  </a:txBody>
                  <a:tcPr marT="81720" marB="81720">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600" b="1" dirty="0">
                          <a:solidFill>
                            <a:schemeClr val="bg1"/>
                          </a:solidFill>
                          <a:latin typeface="Arial" panose="020B0604020202020204" pitchFamily="34" charset="0"/>
                          <a:cs typeface="Arial" panose="020B0604020202020204" pitchFamily="34" charset="0"/>
                        </a:rPr>
                        <a:t>Male</a:t>
                      </a:r>
                    </a:p>
                  </a:txBody>
                  <a:tcPr marT="81720" marB="8172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600" b="1" dirty="0">
                          <a:solidFill>
                            <a:schemeClr val="bg1"/>
                          </a:solidFill>
                          <a:latin typeface="Arial" panose="020B0604020202020204" pitchFamily="34" charset="0"/>
                          <a:cs typeface="Arial" panose="020B0604020202020204" pitchFamily="34" charset="0"/>
                        </a:rPr>
                        <a:t>Female</a:t>
                      </a:r>
                    </a:p>
                  </a:txBody>
                  <a:tcPr marT="81720" marB="8172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sz="1600" b="1" dirty="0">
                          <a:solidFill>
                            <a:schemeClr val="bg1"/>
                          </a:solidFill>
                          <a:latin typeface="Arial" panose="020B0604020202020204" pitchFamily="34" charset="0"/>
                          <a:cs typeface="Arial" panose="020B0604020202020204" pitchFamily="34" charset="0"/>
                        </a:rPr>
                        <a:t>Total</a:t>
                      </a:r>
                    </a:p>
                  </a:txBody>
                  <a:tcPr marT="81720" marB="8172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58981696"/>
                  </a:ext>
                </a:extLst>
              </a:tr>
              <a:tr h="273961">
                <a:tc>
                  <a:txBody>
                    <a:bodyPr/>
                    <a:lstStyle/>
                    <a:p>
                      <a:r>
                        <a:rPr lang="en-US" sz="1600" b="1" dirty="0">
                          <a:latin typeface="Arial" panose="020B0604020202020204" pitchFamily="34" charset="0"/>
                          <a:cs typeface="Arial" panose="020B0604020202020204" pitchFamily="34" charset="0"/>
                        </a:rPr>
                        <a:t>Communication by doctor</a:t>
                      </a:r>
                    </a:p>
                  </a:txBody>
                  <a:tcPr marT="81720" marB="81720">
                    <a:lnT w="38100" cap="flat" cmpd="sng" algn="ctr">
                      <a:solidFill>
                        <a:schemeClr val="bg1"/>
                      </a:solidFill>
                      <a:prstDash val="solid"/>
                      <a:round/>
                      <a:headEnd type="none" w="med" len="med"/>
                      <a:tailEnd type="none" w="med" len="med"/>
                    </a:lnT>
                  </a:tcPr>
                </a:tc>
                <a:tc>
                  <a:txBody>
                    <a:bodyPr/>
                    <a:lstStyle/>
                    <a:p>
                      <a:r>
                        <a:rPr lang="en-US" sz="1600" dirty="0">
                          <a:latin typeface="Arial" panose="020B0604020202020204" pitchFamily="34" charset="0"/>
                          <a:cs typeface="Arial" panose="020B0604020202020204" pitchFamily="34" charset="0"/>
                        </a:rPr>
                        <a:t>30</a:t>
                      </a:r>
                    </a:p>
                  </a:txBody>
                  <a:tcPr marT="81720" marB="81720">
                    <a:lnT w="38100" cap="flat" cmpd="sng" algn="ctr">
                      <a:solidFill>
                        <a:schemeClr val="bg1"/>
                      </a:solidFill>
                      <a:prstDash val="solid"/>
                      <a:round/>
                      <a:headEnd type="none" w="med" len="med"/>
                      <a:tailEnd type="none" w="med" len="med"/>
                    </a:lnT>
                  </a:tcPr>
                </a:tc>
                <a:tc>
                  <a:txBody>
                    <a:bodyPr/>
                    <a:lstStyle/>
                    <a:p>
                      <a:r>
                        <a:rPr lang="en-US" sz="1600" dirty="0">
                          <a:latin typeface="Arial" panose="020B0604020202020204" pitchFamily="34" charset="0"/>
                          <a:cs typeface="Arial" panose="020B0604020202020204" pitchFamily="34" charset="0"/>
                        </a:rPr>
                        <a:t>38</a:t>
                      </a:r>
                    </a:p>
                  </a:txBody>
                  <a:tcPr marT="81720" marB="81720">
                    <a:lnT w="38100" cap="flat" cmpd="sng" algn="ctr">
                      <a:solidFill>
                        <a:schemeClr val="bg1"/>
                      </a:solidFill>
                      <a:prstDash val="solid"/>
                      <a:round/>
                      <a:headEnd type="none" w="med" len="med"/>
                      <a:tailEnd type="none" w="med" len="med"/>
                    </a:lnT>
                  </a:tcPr>
                </a:tc>
                <a:tc>
                  <a:txBody>
                    <a:bodyPr/>
                    <a:lstStyle/>
                    <a:p>
                      <a:r>
                        <a:rPr lang="en-US" sz="1600" dirty="0">
                          <a:latin typeface="Arial" panose="020B0604020202020204" pitchFamily="34" charset="0"/>
                          <a:cs typeface="Arial" panose="020B0604020202020204" pitchFamily="34" charset="0"/>
                        </a:rPr>
                        <a:t>33</a:t>
                      </a:r>
                    </a:p>
                  </a:txBody>
                  <a:tcPr marT="81720" marB="8172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34329099"/>
                  </a:ext>
                </a:extLst>
              </a:tr>
              <a:tr h="273961">
                <a:tc>
                  <a:txBody>
                    <a:bodyPr/>
                    <a:lstStyle/>
                    <a:p>
                      <a:r>
                        <a:rPr lang="en-US" sz="1600" b="1" dirty="0">
                          <a:latin typeface="Arial" panose="020B0604020202020204" pitchFamily="34" charset="0"/>
                          <a:cs typeface="Arial" panose="020B0604020202020204" pitchFamily="34" charset="0"/>
                        </a:rPr>
                        <a:t>Speed of diagnosis</a:t>
                      </a:r>
                    </a:p>
                  </a:txBody>
                  <a:tcPr marT="81720" marB="81720"/>
                </a:tc>
                <a:tc>
                  <a:txBody>
                    <a:bodyPr/>
                    <a:lstStyle/>
                    <a:p>
                      <a:r>
                        <a:rPr lang="en-US" sz="1600" dirty="0">
                          <a:latin typeface="Arial" panose="020B0604020202020204" pitchFamily="34" charset="0"/>
                          <a:cs typeface="Arial" panose="020B0604020202020204" pitchFamily="34" charset="0"/>
                        </a:rPr>
                        <a:t>27</a:t>
                      </a:r>
                    </a:p>
                  </a:txBody>
                  <a:tcPr marT="81720" marB="81720"/>
                </a:tc>
                <a:tc>
                  <a:txBody>
                    <a:bodyPr/>
                    <a:lstStyle/>
                    <a:p>
                      <a:r>
                        <a:rPr lang="en-US" sz="1600" dirty="0">
                          <a:latin typeface="Arial" panose="020B0604020202020204" pitchFamily="34" charset="0"/>
                          <a:cs typeface="Arial" panose="020B0604020202020204" pitchFamily="34" charset="0"/>
                        </a:rPr>
                        <a:t>40</a:t>
                      </a:r>
                    </a:p>
                  </a:txBody>
                  <a:tcPr marT="81720" marB="81720"/>
                </a:tc>
                <a:tc>
                  <a:txBody>
                    <a:bodyPr/>
                    <a:lstStyle/>
                    <a:p>
                      <a:r>
                        <a:rPr lang="en-US" sz="1600" dirty="0">
                          <a:latin typeface="Arial" panose="020B0604020202020204" pitchFamily="34" charset="0"/>
                          <a:cs typeface="Arial" panose="020B0604020202020204" pitchFamily="34" charset="0"/>
                        </a:rPr>
                        <a:t>31</a:t>
                      </a:r>
                    </a:p>
                  </a:txBody>
                  <a:tcPr marT="81720" marB="81720"/>
                </a:tc>
                <a:extLst>
                  <a:ext uri="{0D108BD9-81ED-4DB2-BD59-A6C34878D82A}">
                    <a16:rowId xmlns:a16="http://schemas.microsoft.com/office/drawing/2014/main" val="751855709"/>
                  </a:ext>
                </a:extLst>
              </a:tr>
              <a:tr h="273961">
                <a:tc>
                  <a:txBody>
                    <a:bodyPr/>
                    <a:lstStyle/>
                    <a:p>
                      <a:r>
                        <a:rPr lang="en-US" sz="1600" b="1" dirty="0">
                          <a:latin typeface="Arial" panose="020B0604020202020204" pitchFamily="34" charset="0"/>
                          <a:cs typeface="Arial" panose="020B0604020202020204" pitchFamily="34" charset="0"/>
                        </a:rPr>
                        <a:t>Access to imaging</a:t>
                      </a:r>
                    </a:p>
                  </a:txBody>
                  <a:tcPr marT="81720" marB="81720"/>
                </a:tc>
                <a:tc>
                  <a:txBody>
                    <a:bodyPr/>
                    <a:lstStyle/>
                    <a:p>
                      <a:r>
                        <a:rPr lang="en-US" sz="1600" dirty="0">
                          <a:latin typeface="Arial" panose="020B0604020202020204" pitchFamily="34" charset="0"/>
                          <a:cs typeface="Arial" panose="020B0604020202020204" pitchFamily="34" charset="0"/>
                        </a:rPr>
                        <a:t>15</a:t>
                      </a:r>
                    </a:p>
                  </a:txBody>
                  <a:tcPr marT="81720" marB="81720"/>
                </a:tc>
                <a:tc>
                  <a:txBody>
                    <a:bodyPr/>
                    <a:lstStyle/>
                    <a:p>
                      <a:r>
                        <a:rPr lang="en-US" sz="1600" dirty="0">
                          <a:latin typeface="Arial" panose="020B0604020202020204" pitchFamily="34" charset="0"/>
                          <a:cs typeface="Arial" panose="020B0604020202020204" pitchFamily="34" charset="0"/>
                        </a:rPr>
                        <a:t>33</a:t>
                      </a:r>
                    </a:p>
                  </a:txBody>
                  <a:tcPr marT="81720" marB="81720"/>
                </a:tc>
                <a:tc>
                  <a:txBody>
                    <a:bodyPr/>
                    <a:lstStyle/>
                    <a:p>
                      <a:r>
                        <a:rPr lang="en-US" sz="1600" dirty="0">
                          <a:latin typeface="Arial" panose="020B0604020202020204" pitchFamily="34" charset="0"/>
                          <a:cs typeface="Arial" panose="020B0604020202020204" pitchFamily="34" charset="0"/>
                        </a:rPr>
                        <a:t>20</a:t>
                      </a:r>
                    </a:p>
                  </a:txBody>
                  <a:tcPr marT="81720" marB="81720"/>
                </a:tc>
                <a:extLst>
                  <a:ext uri="{0D108BD9-81ED-4DB2-BD59-A6C34878D82A}">
                    <a16:rowId xmlns:a16="http://schemas.microsoft.com/office/drawing/2014/main" val="1608578833"/>
                  </a:ext>
                </a:extLst>
              </a:tr>
              <a:tr h="382795">
                <a:tc>
                  <a:txBody>
                    <a:bodyPr/>
                    <a:lstStyle/>
                    <a:p>
                      <a:r>
                        <a:rPr lang="en-US" sz="1600" b="1" dirty="0">
                          <a:latin typeface="Arial" panose="020B0604020202020204" pitchFamily="34" charset="0"/>
                          <a:cs typeface="Arial" panose="020B0604020202020204" pitchFamily="34" charset="0"/>
                        </a:rPr>
                        <a:t>Availability of patient association or group support</a:t>
                      </a:r>
                    </a:p>
                  </a:txBody>
                  <a:tcPr marT="81720" marB="81720"/>
                </a:tc>
                <a:tc>
                  <a:txBody>
                    <a:bodyPr/>
                    <a:lstStyle/>
                    <a:p>
                      <a:r>
                        <a:rPr lang="en-US" sz="1600" dirty="0">
                          <a:latin typeface="Arial" panose="020B0604020202020204" pitchFamily="34" charset="0"/>
                          <a:cs typeface="Arial" panose="020B0604020202020204" pitchFamily="34" charset="0"/>
                        </a:rPr>
                        <a:t>18</a:t>
                      </a:r>
                    </a:p>
                  </a:txBody>
                  <a:tcPr marT="81720" marB="81720"/>
                </a:tc>
                <a:tc>
                  <a:txBody>
                    <a:bodyPr/>
                    <a:lstStyle/>
                    <a:p>
                      <a:r>
                        <a:rPr lang="en-US" sz="1600" dirty="0">
                          <a:latin typeface="Arial" panose="020B0604020202020204" pitchFamily="34" charset="0"/>
                          <a:cs typeface="Arial" panose="020B0604020202020204" pitchFamily="34" charset="0"/>
                        </a:rPr>
                        <a:t>23</a:t>
                      </a:r>
                    </a:p>
                  </a:txBody>
                  <a:tcPr marT="81720" marB="81720"/>
                </a:tc>
                <a:tc>
                  <a:txBody>
                    <a:bodyPr/>
                    <a:lstStyle/>
                    <a:p>
                      <a:r>
                        <a:rPr lang="en-US" sz="1600" dirty="0">
                          <a:latin typeface="Arial" panose="020B0604020202020204" pitchFamily="34" charset="0"/>
                          <a:cs typeface="Arial" panose="020B0604020202020204" pitchFamily="34" charset="0"/>
                        </a:rPr>
                        <a:t>19</a:t>
                      </a:r>
                    </a:p>
                  </a:txBody>
                  <a:tcPr marT="81720" marB="81720"/>
                </a:tc>
                <a:extLst>
                  <a:ext uri="{0D108BD9-81ED-4DB2-BD59-A6C34878D82A}">
                    <a16:rowId xmlns:a16="http://schemas.microsoft.com/office/drawing/2014/main" val="1410511541"/>
                  </a:ext>
                </a:extLst>
              </a:tr>
              <a:tr h="273961">
                <a:tc>
                  <a:txBody>
                    <a:bodyPr/>
                    <a:lstStyle/>
                    <a:p>
                      <a:r>
                        <a:rPr lang="en-US" sz="1600" b="1" dirty="0">
                          <a:latin typeface="Arial" panose="020B0604020202020204" pitchFamily="34" charset="0"/>
                          <a:cs typeface="Arial" panose="020B0604020202020204" pitchFamily="34" charset="0"/>
                        </a:rPr>
                        <a:t>Other</a:t>
                      </a:r>
                      <a:endParaRPr lang="en-US" sz="1600" b="1" baseline="30000" dirty="0">
                        <a:latin typeface="Arial" panose="020B0604020202020204" pitchFamily="34" charset="0"/>
                        <a:cs typeface="Arial" panose="020B0604020202020204" pitchFamily="34" charset="0"/>
                      </a:endParaRPr>
                    </a:p>
                  </a:txBody>
                  <a:tcPr marT="81720" marB="81720"/>
                </a:tc>
                <a:tc>
                  <a:txBody>
                    <a:bodyPr/>
                    <a:lstStyle/>
                    <a:p>
                      <a:r>
                        <a:rPr lang="en-US" sz="1600" dirty="0">
                          <a:latin typeface="Arial" panose="020B0604020202020204" pitchFamily="34" charset="0"/>
                          <a:cs typeface="Arial" panose="020B0604020202020204" pitchFamily="34" charset="0"/>
                        </a:rPr>
                        <a:t>9</a:t>
                      </a:r>
                    </a:p>
                  </a:txBody>
                  <a:tcPr marT="81720" marB="81720"/>
                </a:tc>
                <a:tc>
                  <a:txBody>
                    <a:bodyPr/>
                    <a:lstStyle/>
                    <a:p>
                      <a:r>
                        <a:rPr lang="en-US" sz="1600" dirty="0">
                          <a:latin typeface="Arial" panose="020B0604020202020204" pitchFamily="34" charset="0"/>
                          <a:cs typeface="Arial" panose="020B0604020202020204" pitchFamily="34" charset="0"/>
                        </a:rPr>
                        <a:t>8</a:t>
                      </a:r>
                    </a:p>
                  </a:txBody>
                  <a:tcPr marT="81720" marB="81720"/>
                </a:tc>
                <a:tc>
                  <a:txBody>
                    <a:bodyPr/>
                    <a:lstStyle/>
                    <a:p>
                      <a:r>
                        <a:rPr lang="en-US" sz="1600" dirty="0">
                          <a:latin typeface="Arial" panose="020B0604020202020204" pitchFamily="34" charset="0"/>
                          <a:cs typeface="Arial" panose="020B0604020202020204" pitchFamily="34" charset="0"/>
                        </a:rPr>
                        <a:t>8</a:t>
                      </a:r>
                    </a:p>
                  </a:txBody>
                  <a:tcPr marT="81720" marB="81720"/>
                </a:tc>
                <a:extLst>
                  <a:ext uri="{0D108BD9-81ED-4DB2-BD59-A6C34878D82A}">
                    <a16:rowId xmlns:a16="http://schemas.microsoft.com/office/drawing/2014/main" val="3449190114"/>
                  </a:ext>
                </a:extLst>
              </a:tr>
            </a:tbl>
          </a:graphicData>
        </a:graphic>
      </p:graphicFrame>
      <p:sp>
        <p:nvSpPr>
          <p:cNvPr id="5" name="TextBox 4">
            <a:extLst>
              <a:ext uri="{FF2B5EF4-FFF2-40B4-BE49-F238E27FC236}">
                <a16:creationId xmlns:a16="http://schemas.microsoft.com/office/drawing/2014/main" id="{6654E936-B55B-4F86-797D-54D8815A5F9E}"/>
              </a:ext>
            </a:extLst>
          </p:cNvPr>
          <p:cNvSpPr txBox="1"/>
          <p:nvPr/>
        </p:nvSpPr>
        <p:spPr>
          <a:xfrm>
            <a:off x="191344" y="6346188"/>
            <a:ext cx="8932244" cy="276999"/>
          </a:xfrm>
          <a:prstGeom prst="rect">
            <a:avLst/>
          </a:prstGeom>
          <a:noFill/>
        </p:spPr>
        <p:txBody>
          <a:bodyPr wrap="square">
            <a:spAutoFit/>
          </a:bodyPr>
          <a:lstStyle/>
          <a:p>
            <a:r>
              <a:rPr lang="en-GB" sz="1200" spc="-30" dirty="0">
                <a:solidFill>
                  <a:srgbClr val="5D8298"/>
                </a:solidFill>
                <a:latin typeface="Arial" panose="020B0604020202020204" pitchFamily="34" charset="0"/>
                <a:cs typeface="Arial" panose="020B0604020202020204" pitchFamily="34" charset="0"/>
              </a:rPr>
              <a:t>Mohamed, R et al. J </a:t>
            </a:r>
            <a:r>
              <a:rPr lang="en-GB" sz="1200" spc="-30" dirty="0" err="1">
                <a:solidFill>
                  <a:srgbClr val="5D8298"/>
                </a:solidFill>
                <a:latin typeface="Arial" panose="020B0604020202020204" pitchFamily="34" charset="0"/>
                <a:cs typeface="Arial" panose="020B0604020202020204" pitchFamily="34" charset="0"/>
              </a:rPr>
              <a:t>Gastrointest</a:t>
            </a:r>
            <a:r>
              <a:rPr lang="en-GB" sz="1200" spc="-30" dirty="0">
                <a:solidFill>
                  <a:srgbClr val="5D8298"/>
                </a:solidFill>
                <a:latin typeface="Arial" panose="020B0604020202020204" pitchFamily="34" charset="0"/>
                <a:cs typeface="Arial" panose="020B0604020202020204" pitchFamily="34" charset="0"/>
              </a:rPr>
              <a:t> </a:t>
            </a:r>
            <a:r>
              <a:rPr lang="en-GB" sz="1200" spc="-30" dirty="0" err="1">
                <a:solidFill>
                  <a:srgbClr val="5D8298"/>
                </a:solidFill>
                <a:latin typeface="Arial" panose="020B0604020202020204" pitchFamily="34" charset="0"/>
                <a:cs typeface="Arial" panose="020B0604020202020204" pitchFamily="34" charset="0"/>
              </a:rPr>
              <a:t>Canc</a:t>
            </a:r>
            <a:r>
              <a:rPr lang="en-GB" sz="1200" spc="-30" dirty="0">
                <a:solidFill>
                  <a:srgbClr val="5D8298"/>
                </a:solidFill>
                <a:latin typeface="Arial" panose="020B0604020202020204" pitchFamily="34" charset="0"/>
                <a:cs typeface="Arial" panose="020B0604020202020204" pitchFamily="34" charset="0"/>
              </a:rPr>
              <a:t> (2024). </a:t>
            </a:r>
            <a:r>
              <a:rPr lang="en-GB" sz="1200" dirty="0">
                <a:latin typeface="Arial" panose="020B0604020202020204" pitchFamily="34" charset="0"/>
                <a:cs typeface="Arial" panose="020B0604020202020204" pitchFamily="34" charset="0"/>
                <a:hlinkClick r:id="rId2"/>
              </a:rPr>
              <a:t>https://doi.org/10.1007/s12029-024-01089-5</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9519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4000"/>
              <a:buFont typeface="Arial"/>
              <a:buNone/>
            </a:pPr>
            <a:r>
              <a:rPr lang="en-GB" dirty="0"/>
              <a:t>HCP SURVEY RESULTS</a:t>
            </a:r>
            <a:br>
              <a:rPr lang="en-GB" dirty="0"/>
            </a:br>
            <a:r>
              <a:rPr lang="en-GB" dirty="0"/>
              <a:t>N=276</a:t>
            </a:r>
            <a:endParaRPr dirty="0"/>
          </a:p>
        </p:txBody>
      </p:sp>
      <p:sp>
        <p:nvSpPr>
          <p:cNvPr id="231" name="Google Shape;231;p17"/>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13</a:t>
            </a:fld>
            <a:endParaRPr dirty="0"/>
          </a:p>
        </p:txBody>
      </p:sp>
      <p:sp>
        <p:nvSpPr>
          <p:cNvPr id="2" name="Google Shape;177;p6">
            <a:extLst>
              <a:ext uri="{FF2B5EF4-FFF2-40B4-BE49-F238E27FC236}">
                <a16:creationId xmlns:a16="http://schemas.microsoft.com/office/drawing/2014/main" id="{D3D42055-6CB8-0959-02F1-FC9ED2CF95D3}"/>
              </a:ext>
            </a:extLst>
          </p:cNvPr>
          <p:cNvSpPr txBox="1">
            <a:spLocks/>
          </p:cNvSpPr>
          <p:nvPr/>
        </p:nvSpPr>
        <p:spPr>
          <a:xfrm>
            <a:off x="619200" y="6356350"/>
            <a:ext cx="8116888" cy="365125"/>
          </a:xfrm>
          <a:prstGeom prst="rect">
            <a:avLst/>
          </a:prstGeom>
        </p:spPr>
        <p:txBody>
          <a:bodyPr spcFirstLastPara="1" vert="horz" wrap="square" lIns="0" tIns="0" rIns="0" bIns="0" rtlCol="0" anchor="b" anchorCtr="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SzPts val="440"/>
              <a:buFont typeface="Arial"/>
              <a:buNone/>
            </a:pPr>
            <a:r>
              <a:rPr lang="en-GB" sz="1100" dirty="0">
                <a:solidFill>
                  <a:schemeClr val="lt1"/>
                </a:solidFill>
              </a:rPr>
              <a:t>HCP, healthcare professional</a:t>
            </a:r>
          </a:p>
        </p:txBody>
      </p:sp>
    </p:spTree>
    <p:extLst>
      <p:ext uri="{BB962C8B-B14F-4D97-AF65-F5344CB8AC3E}">
        <p14:creationId xmlns:p14="http://schemas.microsoft.com/office/powerpoint/2010/main" val="211278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0" name="Content Placeholder 19">
            <a:extLst>
              <a:ext uri="{FF2B5EF4-FFF2-40B4-BE49-F238E27FC236}">
                <a16:creationId xmlns:a16="http://schemas.microsoft.com/office/drawing/2014/main" id="{95BE5161-3D81-8CE4-70BF-6BBE84A35AC5}"/>
              </a:ext>
            </a:extLst>
          </p:cNvPr>
          <p:cNvGraphicFramePr>
            <a:graphicFrameLocks noGrp="1"/>
          </p:cNvGraphicFramePr>
          <p:nvPr>
            <p:ph sz="quarter" idx="12"/>
            <p:extLst>
              <p:ext uri="{D42A27DB-BD31-4B8C-83A1-F6EECF244321}">
                <p14:modId xmlns:p14="http://schemas.microsoft.com/office/powerpoint/2010/main" val="3224404707"/>
              </p:ext>
            </p:extLst>
          </p:nvPr>
        </p:nvGraphicFramePr>
        <p:xfrm>
          <a:off x="620713" y="1425575"/>
          <a:ext cx="10963271" cy="4257960"/>
        </p:xfrm>
        <a:graphic>
          <a:graphicData uri="http://schemas.openxmlformats.org/drawingml/2006/table">
            <a:tbl>
              <a:tblPr firstRow="1" bandRow="1">
                <a:tableStyleId>{5C22544A-7EE6-4342-B048-85BDC9FD1C3A}</a:tableStyleId>
              </a:tblPr>
              <a:tblGrid>
                <a:gridCol w="2450951">
                  <a:extLst>
                    <a:ext uri="{9D8B030D-6E8A-4147-A177-3AD203B41FA5}">
                      <a16:colId xmlns:a16="http://schemas.microsoft.com/office/drawing/2014/main" val="4080211193"/>
                    </a:ext>
                  </a:extLst>
                </a:gridCol>
                <a:gridCol w="1064040">
                  <a:extLst>
                    <a:ext uri="{9D8B030D-6E8A-4147-A177-3AD203B41FA5}">
                      <a16:colId xmlns:a16="http://schemas.microsoft.com/office/drawing/2014/main" val="2752963240"/>
                    </a:ext>
                  </a:extLst>
                </a:gridCol>
                <a:gridCol w="1064040">
                  <a:extLst>
                    <a:ext uri="{9D8B030D-6E8A-4147-A177-3AD203B41FA5}">
                      <a16:colId xmlns:a16="http://schemas.microsoft.com/office/drawing/2014/main" val="3657216295"/>
                    </a:ext>
                  </a:extLst>
                </a:gridCol>
                <a:gridCol w="1064040">
                  <a:extLst>
                    <a:ext uri="{9D8B030D-6E8A-4147-A177-3AD203B41FA5}">
                      <a16:colId xmlns:a16="http://schemas.microsoft.com/office/drawing/2014/main" val="1569120465"/>
                    </a:ext>
                  </a:extLst>
                </a:gridCol>
                <a:gridCol w="1064040">
                  <a:extLst>
                    <a:ext uri="{9D8B030D-6E8A-4147-A177-3AD203B41FA5}">
                      <a16:colId xmlns:a16="http://schemas.microsoft.com/office/drawing/2014/main" val="745476973"/>
                    </a:ext>
                  </a:extLst>
                </a:gridCol>
                <a:gridCol w="1064040">
                  <a:extLst>
                    <a:ext uri="{9D8B030D-6E8A-4147-A177-3AD203B41FA5}">
                      <a16:colId xmlns:a16="http://schemas.microsoft.com/office/drawing/2014/main" val="2672808796"/>
                    </a:ext>
                  </a:extLst>
                </a:gridCol>
                <a:gridCol w="1064040">
                  <a:extLst>
                    <a:ext uri="{9D8B030D-6E8A-4147-A177-3AD203B41FA5}">
                      <a16:colId xmlns:a16="http://schemas.microsoft.com/office/drawing/2014/main" val="4233264137"/>
                    </a:ext>
                  </a:extLst>
                </a:gridCol>
                <a:gridCol w="1064040">
                  <a:extLst>
                    <a:ext uri="{9D8B030D-6E8A-4147-A177-3AD203B41FA5}">
                      <a16:colId xmlns:a16="http://schemas.microsoft.com/office/drawing/2014/main" val="2508381587"/>
                    </a:ext>
                  </a:extLst>
                </a:gridCol>
                <a:gridCol w="1064040">
                  <a:extLst>
                    <a:ext uri="{9D8B030D-6E8A-4147-A177-3AD203B41FA5}">
                      <a16:colId xmlns:a16="http://schemas.microsoft.com/office/drawing/2014/main" val="1134227123"/>
                    </a:ext>
                  </a:extLst>
                </a:gridCol>
              </a:tblGrid>
              <a:tr h="0">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Indonesia</a:t>
                      </a:r>
                    </a:p>
                  </a:txBody>
                  <a:tcPr/>
                </a:tc>
                <a:tc>
                  <a:txBody>
                    <a:bodyPr/>
                    <a:lstStyle/>
                    <a:p>
                      <a:r>
                        <a:rPr lang="en-US" sz="1400" dirty="0">
                          <a:latin typeface="Arial" panose="020B0604020202020204" pitchFamily="34" charset="0"/>
                          <a:cs typeface="Arial" panose="020B0604020202020204" pitchFamily="34" charset="0"/>
                        </a:rPr>
                        <a:t>Korea</a:t>
                      </a:r>
                    </a:p>
                  </a:txBody>
                  <a:tcPr/>
                </a:tc>
                <a:tc>
                  <a:txBody>
                    <a:bodyPr/>
                    <a:lstStyle/>
                    <a:p>
                      <a:r>
                        <a:rPr lang="en-US" sz="1400" dirty="0">
                          <a:latin typeface="Arial" panose="020B0604020202020204" pitchFamily="34" charset="0"/>
                          <a:cs typeface="Arial" panose="020B0604020202020204" pitchFamily="34" charset="0"/>
                        </a:rPr>
                        <a:t>Malaysia</a:t>
                      </a:r>
                    </a:p>
                  </a:txBody>
                  <a:tcPr/>
                </a:tc>
                <a:tc>
                  <a:txBody>
                    <a:bodyPr/>
                    <a:lstStyle/>
                    <a:p>
                      <a:r>
                        <a:rPr lang="en-US" sz="1400" dirty="0">
                          <a:latin typeface="Arial" panose="020B0604020202020204" pitchFamily="34" charset="0"/>
                          <a:cs typeface="Arial" panose="020B0604020202020204" pitchFamily="34" charset="0"/>
                        </a:rPr>
                        <a:t>Singapore</a:t>
                      </a:r>
                    </a:p>
                  </a:txBody>
                  <a:tcPr/>
                </a:tc>
                <a:tc>
                  <a:txBody>
                    <a:bodyPr/>
                    <a:lstStyle/>
                    <a:p>
                      <a:r>
                        <a:rPr lang="en-US" sz="1400" dirty="0">
                          <a:latin typeface="Arial" panose="020B0604020202020204" pitchFamily="34" charset="0"/>
                          <a:cs typeface="Arial" panose="020B0604020202020204" pitchFamily="34" charset="0"/>
                        </a:rPr>
                        <a:t>Taiwan</a:t>
                      </a:r>
                    </a:p>
                  </a:txBody>
                  <a:tcPr/>
                </a:tc>
                <a:tc>
                  <a:txBody>
                    <a:bodyPr/>
                    <a:lstStyle/>
                    <a:p>
                      <a:r>
                        <a:rPr lang="en-US" sz="1400" dirty="0">
                          <a:latin typeface="Arial" panose="020B0604020202020204" pitchFamily="34" charset="0"/>
                          <a:cs typeface="Arial" panose="020B0604020202020204" pitchFamily="34" charset="0"/>
                        </a:rPr>
                        <a:t>Thailand</a:t>
                      </a:r>
                    </a:p>
                  </a:txBody>
                  <a:tcPr/>
                </a:tc>
                <a:tc>
                  <a:txBody>
                    <a:bodyPr/>
                    <a:lstStyle/>
                    <a:p>
                      <a:r>
                        <a:rPr lang="en-US" sz="1400" dirty="0">
                          <a:latin typeface="Arial" panose="020B0604020202020204" pitchFamily="34" charset="0"/>
                          <a:cs typeface="Arial" panose="020B0604020202020204" pitchFamily="34" charset="0"/>
                        </a:rPr>
                        <a:t>Vietnam</a:t>
                      </a:r>
                    </a:p>
                  </a:txBody>
                  <a:tcPr/>
                </a:tc>
                <a:tc>
                  <a:txBody>
                    <a:bodyPr/>
                    <a:lstStyle/>
                    <a:p>
                      <a:r>
                        <a:rPr lang="en-US" sz="1400" dirty="0">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2438271999"/>
                  </a:ext>
                </a:extLst>
              </a:tr>
              <a:tr h="0">
                <a:tc gridSpan="9">
                  <a:txBody>
                    <a:bodyPr/>
                    <a:lstStyle/>
                    <a:p>
                      <a:pPr>
                        <a:lnSpc>
                          <a:spcPct val="90000"/>
                        </a:lnSpc>
                      </a:pPr>
                      <a:r>
                        <a:rPr lang="en-US" sz="1400" b="1" dirty="0">
                          <a:latin typeface="Arial"/>
                          <a:cs typeface="Arial"/>
                        </a:rPr>
                        <a:t>Patients identified, respondents, %</a:t>
                      </a: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063632289"/>
                  </a:ext>
                </a:extLst>
              </a:tr>
              <a:tr h="0">
                <a:tc>
                  <a:txBody>
                    <a:bodyPr/>
                    <a:lstStyle/>
                    <a:p>
                      <a:pPr marL="0" indent="182245">
                        <a:lnSpc>
                          <a:spcPct val="90000"/>
                        </a:lnSpc>
                        <a:tabLst/>
                      </a:pPr>
                      <a:r>
                        <a:rPr lang="en-US" sz="1400" b="0" dirty="0">
                          <a:latin typeface="Arial"/>
                          <a:cs typeface="Arial"/>
                        </a:rPr>
                        <a:t>≤10%</a:t>
                      </a:r>
                      <a:endParaRPr lang="en-US" sz="1400" b="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28</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21</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53</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22</a:t>
                      </a:r>
                    </a:p>
                  </a:txBody>
                  <a:tcPr marT="36000" marB="36000"/>
                </a:tc>
                <a:extLst>
                  <a:ext uri="{0D108BD9-81ED-4DB2-BD59-A6C34878D82A}">
                    <a16:rowId xmlns:a16="http://schemas.microsoft.com/office/drawing/2014/main" val="3249738695"/>
                  </a:ext>
                </a:extLst>
              </a:tr>
              <a:tr h="0">
                <a:tc>
                  <a:txBody>
                    <a:bodyPr/>
                    <a:lstStyle/>
                    <a:p>
                      <a:pPr marL="0" indent="182245">
                        <a:lnSpc>
                          <a:spcPct val="90000"/>
                        </a:lnSpc>
                        <a:tabLst/>
                      </a:pPr>
                      <a:r>
                        <a:rPr lang="en-US" sz="1400" b="0" dirty="0">
                          <a:latin typeface="Arial"/>
                          <a:cs typeface="Arial"/>
                        </a:rPr>
                        <a:t>10%-&lt;20%</a:t>
                      </a:r>
                      <a:endParaRPr lang="en-US" sz="1400" b="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34</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27</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21</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34</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25</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28</a:t>
                      </a:r>
                    </a:p>
                  </a:txBody>
                  <a:tcPr marT="36000" marB="36000"/>
                </a:tc>
                <a:extLst>
                  <a:ext uri="{0D108BD9-81ED-4DB2-BD59-A6C34878D82A}">
                    <a16:rowId xmlns:a16="http://schemas.microsoft.com/office/drawing/2014/main" val="3240054590"/>
                  </a:ext>
                </a:extLst>
              </a:tr>
              <a:tr h="0">
                <a:tc>
                  <a:txBody>
                    <a:bodyPr/>
                    <a:lstStyle/>
                    <a:p>
                      <a:pPr marL="0" indent="182245">
                        <a:lnSpc>
                          <a:spcPct val="90000"/>
                        </a:lnSpc>
                        <a:tabLst/>
                      </a:pPr>
                      <a:r>
                        <a:rPr lang="en-US" sz="1400" b="0" dirty="0">
                          <a:latin typeface="Arial"/>
                          <a:cs typeface="Arial"/>
                        </a:rPr>
                        <a:t>20%-&lt;40%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55</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21</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26</a:t>
                      </a:r>
                    </a:p>
                  </a:txBody>
                  <a:tcPr marT="36000" marB="36000"/>
                </a:tc>
                <a:extLst>
                  <a:ext uri="{0D108BD9-81ED-4DB2-BD59-A6C34878D82A}">
                    <a16:rowId xmlns:a16="http://schemas.microsoft.com/office/drawing/2014/main" val="1797527693"/>
                  </a:ext>
                </a:extLst>
              </a:tr>
              <a:tr h="0">
                <a:tc>
                  <a:txBody>
                    <a:bodyPr/>
                    <a:lstStyle/>
                    <a:p>
                      <a:pPr marL="0" indent="182245">
                        <a:lnSpc>
                          <a:spcPct val="90000"/>
                        </a:lnSpc>
                        <a:tabLst/>
                      </a:pPr>
                      <a:r>
                        <a:rPr lang="en-US" sz="1400" b="0" dirty="0">
                          <a:latin typeface="Arial"/>
                          <a:cs typeface="Arial"/>
                        </a:rPr>
                        <a:t>40%-&lt;50%</a:t>
                      </a:r>
                      <a:endParaRPr lang="en-US" sz="1400" b="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36000"/>
                </a:tc>
                <a:extLst>
                  <a:ext uri="{0D108BD9-81ED-4DB2-BD59-A6C34878D82A}">
                    <a16:rowId xmlns:a16="http://schemas.microsoft.com/office/drawing/2014/main" val="2560539056"/>
                  </a:ext>
                </a:extLst>
              </a:tr>
              <a:tr h="0">
                <a:tc>
                  <a:txBody>
                    <a:bodyPr/>
                    <a:lstStyle/>
                    <a:p>
                      <a:pPr marL="0" indent="182245">
                        <a:lnSpc>
                          <a:spcPct val="90000"/>
                        </a:lnSpc>
                        <a:tabLst/>
                      </a:pPr>
                      <a:r>
                        <a:rPr lang="en-US" sz="1400" b="0" dirty="0">
                          <a:latin typeface="Arial"/>
                          <a:cs typeface="Arial"/>
                        </a:rPr>
                        <a:t>50%-&lt;70%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7</a:t>
                      </a:r>
                    </a:p>
                  </a:txBody>
                  <a:tcPr marT="36000" marB="36000"/>
                </a:tc>
                <a:extLst>
                  <a:ext uri="{0D108BD9-81ED-4DB2-BD59-A6C34878D82A}">
                    <a16:rowId xmlns:a16="http://schemas.microsoft.com/office/drawing/2014/main" val="2804791033"/>
                  </a:ext>
                </a:extLst>
              </a:tr>
              <a:tr h="0">
                <a:tc>
                  <a:txBody>
                    <a:bodyPr/>
                    <a:lstStyle/>
                    <a:p>
                      <a:pPr marL="0" indent="182245">
                        <a:lnSpc>
                          <a:spcPct val="90000"/>
                        </a:lnSpc>
                        <a:tabLst/>
                      </a:pPr>
                      <a:r>
                        <a:rPr lang="en-US" sz="1400" b="0" dirty="0">
                          <a:latin typeface="Arial"/>
                          <a:cs typeface="Arial"/>
                        </a:rPr>
                        <a:t>70%-&lt;90%</a:t>
                      </a:r>
                      <a:endParaRPr lang="en-US" sz="1400" b="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4</a:t>
                      </a:r>
                    </a:p>
                  </a:txBody>
                  <a:tcPr marT="36000" marB="36000"/>
                </a:tc>
                <a:extLst>
                  <a:ext uri="{0D108BD9-81ED-4DB2-BD59-A6C34878D82A}">
                    <a16:rowId xmlns:a16="http://schemas.microsoft.com/office/drawing/2014/main" val="1351636284"/>
                  </a:ext>
                </a:extLst>
              </a:tr>
              <a:tr h="0">
                <a:tc>
                  <a:txBody>
                    <a:bodyPr/>
                    <a:lstStyle/>
                    <a:p>
                      <a:pPr marL="0" indent="182245">
                        <a:lnSpc>
                          <a:spcPct val="90000"/>
                        </a:lnSpc>
                        <a:tabLst/>
                      </a:pPr>
                      <a:r>
                        <a:rPr lang="en-US" sz="1400" b="0" dirty="0">
                          <a:latin typeface="Arial"/>
                          <a:cs typeface="Arial"/>
                        </a:rPr>
                        <a:t>&gt;90%</a:t>
                      </a:r>
                      <a:endParaRPr lang="en-US" sz="1400" b="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4</a:t>
                      </a:r>
                    </a:p>
                  </a:txBody>
                  <a:tcPr marT="36000" marB="36000"/>
                </a:tc>
                <a:extLst>
                  <a:ext uri="{0D108BD9-81ED-4DB2-BD59-A6C34878D82A}">
                    <a16:rowId xmlns:a16="http://schemas.microsoft.com/office/drawing/2014/main" val="831459710"/>
                  </a:ext>
                </a:extLst>
              </a:tr>
              <a:tr h="0">
                <a:tc gridSpan="8">
                  <a:txBody>
                    <a:bodyPr/>
                    <a:lstStyle/>
                    <a:p>
                      <a:pPr marL="0" indent="7938">
                        <a:lnSpc>
                          <a:spcPct val="90000"/>
                        </a:lnSpc>
                        <a:tabLst/>
                      </a:pPr>
                      <a:r>
                        <a:rPr lang="en-US" sz="1400" b="1" dirty="0">
                          <a:latin typeface="Arial" panose="020B0604020202020204" pitchFamily="34" charset="0"/>
                          <a:cs typeface="Arial" panose="020B0604020202020204" pitchFamily="34" charset="0"/>
                        </a:rPr>
                        <a:t>Group at risk, patients, %</a:t>
                      </a: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tc>
                  <a:txBody>
                    <a:bodyPr/>
                    <a:lstStyle/>
                    <a:p>
                      <a:pPr>
                        <a:lnSpc>
                          <a:spcPct val="90000"/>
                        </a:lnSpc>
                      </a:pPr>
                      <a:endParaRPr lang="en-US" sz="14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01835202"/>
                  </a:ext>
                </a:extLst>
              </a:tr>
              <a:tr h="0">
                <a:tc>
                  <a:txBody>
                    <a:bodyPr/>
                    <a:lstStyle/>
                    <a:p>
                      <a:pPr marL="0" indent="182563">
                        <a:lnSpc>
                          <a:spcPct val="90000"/>
                        </a:lnSpc>
                        <a:tabLst/>
                      </a:pPr>
                      <a:r>
                        <a:rPr lang="en-US" sz="1400" b="0" dirty="0">
                          <a:latin typeface="Arial" panose="020B0604020202020204" pitchFamily="34" charset="0"/>
                          <a:cs typeface="Arial" panose="020B0604020202020204" pitchFamily="34" charset="0"/>
                        </a:rPr>
                        <a:t>HBV infected</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37</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42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35</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46</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37</a:t>
                      </a:r>
                    </a:p>
                  </a:txBody>
                  <a:tcPr marT="36000" marB="36000"/>
                </a:tc>
                <a:extLst>
                  <a:ext uri="{0D108BD9-81ED-4DB2-BD59-A6C34878D82A}">
                    <a16:rowId xmlns:a16="http://schemas.microsoft.com/office/drawing/2014/main" val="3130611574"/>
                  </a:ext>
                </a:extLst>
              </a:tr>
              <a:tr h="0">
                <a:tc>
                  <a:txBody>
                    <a:bodyPr/>
                    <a:lstStyle/>
                    <a:p>
                      <a:pPr marL="0" indent="182563">
                        <a:lnSpc>
                          <a:spcPct val="90000"/>
                        </a:lnSpc>
                        <a:tabLst/>
                      </a:pPr>
                      <a:r>
                        <a:rPr lang="en-US" sz="1400" b="0" dirty="0">
                          <a:latin typeface="Arial" panose="020B0604020202020204" pitchFamily="34" charset="0"/>
                          <a:cs typeface="Arial" panose="020B0604020202020204" pitchFamily="34" charset="0"/>
                        </a:rPr>
                        <a:t>Liver cirrhosis</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37</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25</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15</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22</a:t>
                      </a:r>
                    </a:p>
                  </a:txBody>
                  <a:tcPr marT="36000" marB="36000"/>
                </a:tc>
                <a:extLst>
                  <a:ext uri="{0D108BD9-81ED-4DB2-BD59-A6C34878D82A}">
                    <a16:rowId xmlns:a16="http://schemas.microsoft.com/office/drawing/2014/main" val="925762805"/>
                  </a:ext>
                </a:extLst>
              </a:tr>
              <a:tr h="0">
                <a:tc>
                  <a:txBody>
                    <a:bodyPr/>
                    <a:lstStyle/>
                    <a:p>
                      <a:pPr marL="0" indent="182563">
                        <a:lnSpc>
                          <a:spcPct val="90000"/>
                        </a:lnSpc>
                        <a:tabLst/>
                      </a:pPr>
                      <a:r>
                        <a:rPr lang="en-US" sz="1400" b="0" dirty="0">
                          <a:latin typeface="Arial" panose="020B0604020202020204" pitchFamily="34" charset="0"/>
                          <a:cs typeface="Arial" panose="020B0604020202020204" pitchFamily="34" charset="0"/>
                        </a:rPr>
                        <a:t>HCV infected</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24</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17</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14</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15</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17</a:t>
                      </a:r>
                    </a:p>
                  </a:txBody>
                  <a:tcPr marT="36000" marB="36000"/>
                </a:tc>
                <a:extLst>
                  <a:ext uri="{0D108BD9-81ED-4DB2-BD59-A6C34878D82A}">
                    <a16:rowId xmlns:a16="http://schemas.microsoft.com/office/drawing/2014/main" val="2039273821"/>
                  </a:ext>
                </a:extLst>
              </a:tr>
              <a:tr h="0">
                <a:tc>
                  <a:txBody>
                    <a:bodyPr/>
                    <a:lstStyle/>
                    <a:p>
                      <a:pPr marL="0" indent="182563">
                        <a:lnSpc>
                          <a:spcPct val="90000"/>
                        </a:lnSpc>
                        <a:tabLst/>
                      </a:pPr>
                      <a:r>
                        <a:rPr lang="en-US" sz="1400" b="0" dirty="0">
                          <a:latin typeface="Arial" panose="020B0604020202020204" pitchFamily="34" charset="0"/>
                          <a:cs typeface="Arial" panose="020B0604020202020204" pitchFamily="34" charset="0"/>
                        </a:rPr>
                        <a:t>Fatty liver or NASH</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17</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10</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36000"/>
                </a:tc>
                <a:extLst>
                  <a:ext uri="{0D108BD9-81ED-4DB2-BD59-A6C34878D82A}">
                    <a16:rowId xmlns:a16="http://schemas.microsoft.com/office/drawing/2014/main" val="3827921179"/>
                  </a:ext>
                </a:extLst>
              </a:tr>
              <a:tr h="0">
                <a:tc>
                  <a:txBody>
                    <a:bodyPr/>
                    <a:lstStyle/>
                    <a:p>
                      <a:pPr marL="0" indent="182563">
                        <a:lnSpc>
                          <a:spcPct val="90000"/>
                        </a:lnSpc>
                        <a:tabLst/>
                      </a:pPr>
                      <a:r>
                        <a:rPr lang="en-US" sz="1400" b="0" dirty="0">
                          <a:latin typeface="Arial" panose="020B0604020202020204" pitchFamily="34" charset="0"/>
                          <a:cs typeface="Arial" panose="020B0604020202020204" pitchFamily="34" charset="0"/>
                        </a:rPr>
                        <a:t>Alcohol-related cirrhosis</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6</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8</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20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13</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12</a:t>
                      </a:r>
                    </a:p>
                  </a:txBody>
                  <a:tcPr marT="36000" marB="36000"/>
                </a:tc>
                <a:extLst>
                  <a:ext uri="{0D108BD9-81ED-4DB2-BD59-A6C34878D82A}">
                    <a16:rowId xmlns:a16="http://schemas.microsoft.com/office/drawing/2014/main" val="2492938717"/>
                  </a:ext>
                </a:extLst>
              </a:tr>
              <a:tr h="0">
                <a:tc>
                  <a:txBody>
                    <a:bodyPr/>
                    <a:lstStyle/>
                    <a:p>
                      <a:pPr marL="0" indent="182563">
                        <a:lnSpc>
                          <a:spcPct val="90000"/>
                        </a:lnSpc>
                        <a:tabLst/>
                      </a:pPr>
                      <a:r>
                        <a:rPr lang="en-US" sz="1400" b="0" dirty="0">
                          <a:latin typeface="Arial" panose="020B0604020202020204" pitchFamily="34" charset="0"/>
                          <a:cs typeface="Arial" panose="020B0604020202020204" pitchFamily="34" charset="0"/>
                        </a:rPr>
                        <a:t>Other</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1</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400" dirty="0">
                          <a:latin typeface="Arial" panose="020B0604020202020204" pitchFamily="34" charset="0"/>
                          <a:cs typeface="Arial" panose="020B0604020202020204" pitchFamily="34" charset="0"/>
                        </a:rPr>
                        <a:t>0</a:t>
                      </a:r>
                    </a:p>
                  </a:txBody>
                  <a:tcPr marT="36000" marB="36000"/>
                </a:tc>
                <a:tc>
                  <a:txBody>
                    <a:bodyPr/>
                    <a:lstStyle/>
                    <a:p>
                      <a:pPr>
                        <a:lnSpc>
                          <a:spcPct val="90000"/>
                        </a:lnSpc>
                      </a:pPr>
                      <a:r>
                        <a:rPr lang="en-US" sz="1400" dirty="0">
                          <a:latin typeface="Arial" panose="020B0604020202020204" pitchFamily="34" charset="0"/>
                          <a:cs typeface="Arial" panose="020B0604020202020204" pitchFamily="34" charset="0"/>
                        </a:rPr>
                        <a:t>1</a:t>
                      </a:r>
                    </a:p>
                  </a:txBody>
                  <a:tcPr marT="36000" marB="36000"/>
                </a:tc>
                <a:extLst>
                  <a:ext uri="{0D108BD9-81ED-4DB2-BD59-A6C34878D82A}">
                    <a16:rowId xmlns:a16="http://schemas.microsoft.com/office/drawing/2014/main" val="1985192064"/>
                  </a:ext>
                </a:extLst>
              </a:tr>
            </a:tbl>
          </a:graphicData>
        </a:graphic>
      </p:graphicFrame>
      <p:sp>
        <p:nvSpPr>
          <p:cNvPr id="237" name="Google Shape;237;p20"/>
          <p:cNvSpPr txBox="1">
            <a:spLocks noGrp="1"/>
          </p:cNvSpPr>
          <p:nvPr>
            <p:ph type="title"/>
          </p:nvPr>
        </p:nvSpPr>
        <p:spPr>
          <a:xfrm>
            <a:off x="619201" y="259200"/>
            <a:ext cx="10963199" cy="915266"/>
          </a:xfrm>
          <a:noFill/>
          <a:ln>
            <a:noFill/>
          </a:ln>
        </p:spPr>
        <p:txBody>
          <a:bodyPr spcFirstLastPara="1" wrap="square" lIns="0" tIns="0" rIns="0" bIns="0" anchor="t" anchorCtr="0">
            <a:normAutofit fontScale="90000"/>
          </a:bodyPr>
          <a:lstStyle/>
          <a:p>
            <a:pPr lvl="0"/>
            <a:r>
              <a:rPr lang="en-GB" dirty="0"/>
              <a:t>HCC surveillance is not efficient to identify HCC patients, however groups at risk of HCC are well understood</a:t>
            </a:r>
          </a:p>
        </p:txBody>
      </p:sp>
      <p:sp>
        <p:nvSpPr>
          <p:cNvPr id="18" name="Content Placeholder 17">
            <a:extLst>
              <a:ext uri="{FF2B5EF4-FFF2-40B4-BE49-F238E27FC236}">
                <a16:creationId xmlns:a16="http://schemas.microsoft.com/office/drawing/2014/main" id="{90680640-C279-C1AD-8DE1-BEE33361C464}"/>
              </a:ext>
            </a:extLst>
          </p:cNvPr>
          <p:cNvSpPr>
            <a:spLocks noGrp="1"/>
          </p:cNvSpPr>
          <p:nvPr>
            <p:ph sz="quarter" idx="15"/>
          </p:nvPr>
        </p:nvSpPr>
        <p:spPr/>
        <p:txBody>
          <a:bodyPr/>
          <a:lstStyle/>
          <a:p>
            <a:r>
              <a:rPr lang="en-US" dirty="0"/>
              <a:t>HBV, hepatitis B virus; HCC, hepatocellular carcinoma; HCV, hepatitis C virus; NASH, non-alcohol-related steatohepatitis</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US" dirty="0"/>
          </a:p>
        </p:txBody>
      </p:sp>
      <p:sp>
        <p:nvSpPr>
          <p:cNvPr id="19" name="Slide Number Placeholder 18">
            <a:extLst>
              <a:ext uri="{FF2B5EF4-FFF2-40B4-BE49-F238E27FC236}">
                <a16:creationId xmlns:a16="http://schemas.microsoft.com/office/drawing/2014/main" id="{13737160-1909-119F-132D-DFB38B20FDE3}"/>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32222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noFill/>
          <a:ln>
            <a:noFill/>
          </a:ln>
        </p:spPr>
        <p:txBody>
          <a:bodyPr spcFirstLastPara="1" wrap="square" lIns="0" tIns="0" rIns="0" bIns="0" anchor="t" anchorCtr="0">
            <a:normAutofit/>
          </a:bodyPr>
          <a:lstStyle/>
          <a:p>
            <a:pPr lvl="0"/>
            <a:r>
              <a:rPr lang="en-GB" dirty="0"/>
              <a:t>HCC surveillance: primary imaging method used for surveillance is ultrasound</a:t>
            </a:r>
          </a:p>
        </p:txBody>
      </p:sp>
      <p:sp>
        <p:nvSpPr>
          <p:cNvPr id="238" name="Google Shape;238;p20"/>
          <p:cNvSpPr txBox="1">
            <a:spLocks noGrp="1"/>
          </p:cNvSpPr>
          <p:nvPr>
            <p:ph type="sldNum" sz="quarter" idx="4"/>
          </p:nvPr>
        </p:nvSpPr>
        <p:spPr>
          <a:noFill/>
          <a:ln>
            <a:noFill/>
          </a:ln>
        </p:spPr>
        <p:txBody>
          <a:bodyPr spcFirstLastPara="1" wrap="square" lIns="0" tIns="0" rIns="0" bIns="0" anchor="ctr" anchorCtr="0">
            <a:noAutofit/>
          </a:bodyPr>
          <a:lstStyle/>
          <a:p>
            <a:pPr lvl="0"/>
            <a:fld id="{00000000-1234-1234-1234-123412341234}" type="slidenum">
              <a:rPr lang="en-GB"/>
              <a:pPr lvl="0"/>
              <a:t>15</a:t>
            </a:fld>
            <a:endParaRPr lang="en-GB" dirty="0"/>
          </a:p>
        </p:txBody>
      </p:sp>
      <p:sp>
        <p:nvSpPr>
          <p:cNvPr id="15" name="Content Placeholder 14">
            <a:extLst>
              <a:ext uri="{FF2B5EF4-FFF2-40B4-BE49-F238E27FC236}">
                <a16:creationId xmlns:a16="http://schemas.microsoft.com/office/drawing/2014/main" id="{E0C0A15E-224E-66BA-A5D1-17F3AEC6EE96}"/>
              </a:ext>
            </a:extLst>
          </p:cNvPr>
          <p:cNvSpPr>
            <a:spLocks noGrp="1"/>
          </p:cNvSpPr>
          <p:nvPr>
            <p:ph sz="quarter" idx="15"/>
          </p:nvPr>
        </p:nvSpPr>
        <p:spPr>
          <a:xfrm>
            <a:off x="191344" y="6496552"/>
            <a:ext cx="10180339" cy="365125"/>
          </a:xfrm>
        </p:spPr>
        <p:txBody>
          <a:bodyPr/>
          <a:lstStyle/>
          <a:p>
            <a:r>
              <a:rPr lang="en-US" dirty="0"/>
              <a:t>CT, computed tomography; MRI, magnetic resonance imaging</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US" dirty="0"/>
          </a:p>
        </p:txBody>
      </p:sp>
      <p:graphicFrame>
        <p:nvGraphicFramePr>
          <p:cNvPr id="18" name="Chart 17">
            <a:extLst>
              <a:ext uri="{FF2B5EF4-FFF2-40B4-BE49-F238E27FC236}">
                <a16:creationId xmlns:a16="http://schemas.microsoft.com/office/drawing/2014/main" id="{1CF1453A-E12A-237E-C7A4-59B141B05EB9}"/>
              </a:ext>
            </a:extLst>
          </p:cNvPr>
          <p:cNvGraphicFramePr/>
          <p:nvPr>
            <p:extLst>
              <p:ext uri="{D42A27DB-BD31-4B8C-83A1-F6EECF244321}">
                <p14:modId xmlns:p14="http://schemas.microsoft.com/office/powerpoint/2010/main" val="117021423"/>
              </p:ext>
            </p:extLst>
          </p:nvPr>
        </p:nvGraphicFramePr>
        <p:xfrm>
          <a:off x="619200" y="1276095"/>
          <a:ext cx="5260776" cy="2576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C1FFB3B1-8BAD-8B5B-1EC8-CDD8AB9402C3}"/>
              </a:ext>
            </a:extLst>
          </p:cNvPr>
          <p:cNvGraphicFramePr/>
          <p:nvPr>
            <p:extLst>
              <p:ext uri="{D42A27DB-BD31-4B8C-83A1-F6EECF244321}">
                <p14:modId xmlns:p14="http://schemas.microsoft.com/office/powerpoint/2010/main" val="4088285797"/>
              </p:ext>
            </p:extLst>
          </p:nvPr>
        </p:nvGraphicFramePr>
        <p:xfrm>
          <a:off x="619200" y="3852227"/>
          <a:ext cx="5260776" cy="25761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62E64C54-96ED-59F2-0881-25F4571AE42C}"/>
              </a:ext>
            </a:extLst>
          </p:cNvPr>
          <p:cNvGraphicFramePr/>
          <p:nvPr>
            <p:extLst>
              <p:ext uri="{D42A27DB-BD31-4B8C-83A1-F6EECF244321}">
                <p14:modId xmlns:p14="http://schemas.microsoft.com/office/powerpoint/2010/main" val="975892748"/>
              </p:ext>
            </p:extLst>
          </p:nvPr>
        </p:nvGraphicFramePr>
        <p:xfrm>
          <a:off x="6336509" y="3852227"/>
          <a:ext cx="5260776" cy="25761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3340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AB22788-5A7B-13F7-8493-332F1B1A8D87}"/>
              </a:ext>
            </a:extLst>
          </p:cNvPr>
          <p:cNvGraphicFramePr>
            <a:graphicFrameLocks noGrp="1"/>
          </p:cNvGraphicFramePr>
          <p:nvPr>
            <p:ph sz="quarter" idx="12"/>
            <p:extLst>
              <p:ext uri="{D42A27DB-BD31-4B8C-83A1-F6EECF244321}">
                <p14:modId xmlns:p14="http://schemas.microsoft.com/office/powerpoint/2010/main" val="2350373915"/>
              </p:ext>
            </p:extLst>
          </p:nvPr>
        </p:nvGraphicFramePr>
        <p:xfrm>
          <a:off x="379912" y="1195208"/>
          <a:ext cx="11432176" cy="4747968"/>
        </p:xfrm>
        <a:graphic>
          <a:graphicData uri="http://schemas.openxmlformats.org/drawingml/2006/table">
            <a:tbl>
              <a:tblPr firstRow="1" bandRow="1">
                <a:tableStyleId>{5C22544A-7EE6-4342-B048-85BDC9FD1C3A}</a:tableStyleId>
              </a:tblPr>
              <a:tblGrid>
                <a:gridCol w="2676769">
                  <a:extLst>
                    <a:ext uri="{9D8B030D-6E8A-4147-A177-3AD203B41FA5}">
                      <a16:colId xmlns:a16="http://schemas.microsoft.com/office/drawing/2014/main" val="1604608704"/>
                    </a:ext>
                  </a:extLst>
                </a:gridCol>
                <a:gridCol w="1133230">
                  <a:extLst>
                    <a:ext uri="{9D8B030D-6E8A-4147-A177-3AD203B41FA5}">
                      <a16:colId xmlns:a16="http://schemas.microsoft.com/office/drawing/2014/main" val="287887580"/>
                    </a:ext>
                  </a:extLst>
                </a:gridCol>
                <a:gridCol w="964883">
                  <a:extLst>
                    <a:ext uri="{9D8B030D-6E8A-4147-A177-3AD203B41FA5}">
                      <a16:colId xmlns:a16="http://schemas.microsoft.com/office/drawing/2014/main" val="997173149"/>
                    </a:ext>
                  </a:extLst>
                </a:gridCol>
                <a:gridCol w="1109549">
                  <a:extLst>
                    <a:ext uri="{9D8B030D-6E8A-4147-A177-3AD203B41FA5}">
                      <a16:colId xmlns:a16="http://schemas.microsoft.com/office/drawing/2014/main" val="1239093818"/>
                    </a:ext>
                  </a:extLst>
                </a:gridCol>
                <a:gridCol w="1109549">
                  <a:extLst>
                    <a:ext uri="{9D8B030D-6E8A-4147-A177-3AD203B41FA5}">
                      <a16:colId xmlns:a16="http://schemas.microsoft.com/office/drawing/2014/main" val="3912259181"/>
                    </a:ext>
                  </a:extLst>
                </a:gridCol>
                <a:gridCol w="1109549">
                  <a:extLst>
                    <a:ext uri="{9D8B030D-6E8A-4147-A177-3AD203B41FA5}">
                      <a16:colId xmlns:a16="http://schemas.microsoft.com/office/drawing/2014/main" val="3798872497"/>
                    </a:ext>
                  </a:extLst>
                </a:gridCol>
                <a:gridCol w="1109549">
                  <a:extLst>
                    <a:ext uri="{9D8B030D-6E8A-4147-A177-3AD203B41FA5}">
                      <a16:colId xmlns:a16="http://schemas.microsoft.com/office/drawing/2014/main" val="3121103824"/>
                    </a:ext>
                  </a:extLst>
                </a:gridCol>
                <a:gridCol w="1109549">
                  <a:extLst>
                    <a:ext uri="{9D8B030D-6E8A-4147-A177-3AD203B41FA5}">
                      <a16:colId xmlns:a16="http://schemas.microsoft.com/office/drawing/2014/main" val="3386024737"/>
                    </a:ext>
                  </a:extLst>
                </a:gridCol>
                <a:gridCol w="1109549">
                  <a:extLst>
                    <a:ext uri="{9D8B030D-6E8A-4147-A177-3AD203B41FA5}">
                      <a16:colId xmlns:a16="http://schemas.microsoft.com/office/drawing/2014/main" val="300123948"/>
                    </a:ext>
                  </a:extLst>
                </a:gridCol>
              </a:tblGrid>
              <a:tr h="147482">
                <a:tc>
                  <a:txBody>
                    <a:bodyPr/>
                    <a:lstStyle/>
                    <a:p>
                      <a:r>
                        <a:rPr lang="en-GB" sz="1200" noProof="0" dirty="0">
                          <a:latin typeface="Arial" panose="020B0604020202020204" pitchFamily="34" charset="0"/>
                          <a:cs typeface="Arial" panose="020B0604020202020204" pitchFamily="34" charset="0"/>
                        </a:rPr>
                        <a:t>Treatment</a:t>
                      </a:r>
                    </a:p>
                  </a:txBody>
                  <a:tcPr/>
                </a:tc>
                <a:tc>
                  <a:txBody>
                    <a:bodyPr/>
                    <a:lstStyle/>
                    <a:p>
                      <a:r>
                        <a:rPr lang="en-GB" sz="1200" noProof="0" dirty="0">
                          <a:latin typeface="Arial"/>
                          <a:cs typeface="Arial"/>
                        </a:rPr>
                        <a:t>Indonesia</a:t>
                      </a:r>
                    </a:p>
                  </a:txBody>
                  <a:tcPr/>
                </a:tc>
                <a:tc>
                  <a:txBody>
                    <a:bodyPr/>
                    <a:lstStyle/>
                    <a:p>
                      <a:r>
                        <a:rPr lang="en-GB" sz="1200" noProof="0" dirty="0">
                          <a:latin typeface="Arial"/>
                          <a:cs typeface="Arial"/>
                        </a:rPr>
                        <a:t>Korea</a:t>
                      </a:r>
                    </a:p>
                  </a:txBody>
                  <a:tcPr/>
                </a:tc>
                <a:tc>
                  <a:txBody>
                    <a:bodyPr/>
                    <a:lstStyle/>
                    <a:p>
                      <a:r>
                        <a:rPr lang="en-GB" sz="1200" noProof="0" dirty="0">
                          <a:latin typeface="Arial"/>
                          <a:cs typeface="Arial"/>
                        </a:rPr>
                        <a:t>Malaysia</a:t>
                      </a:r>
                    </a:p>
                  </a:txBody>
                  <a:tcPr/>
                </a:tc>
                <a:tc>
                  <a:txBody>
                    <a:bodyPr/>
                    <a:lstStyle/>
                    <a:p>
                      <a:r>
                        <a:rPr lang="en-GB" sz="1200" noProof="0" dirty="0">
                          <a:latin typeface="Arial"/>
                          <a:cs typeface="Arial"/>
                        </a:rPr>
                        <a:t>Singapore</a:t>
                      </a:r>
                    </a:p>
                  </a:txBody>
                  <a:tcPr/>
                </a:tc>
                <a:tc>
                  <a:txBody>
                    <a:bodyPr/>
                    <a:lstStyle/>
                    <a:p>
                      <a:r>
                        <a:rPr lang="en-GB" sz="1200" noProof="0" dirty="0">
                          <a:latin typeface="Arial"/>
                          <a:cs typeface="Arial"/>
                        </a:rPr>
                        <a:t>Taiwan</a:t>
                      </a:r>
                    </a:p>
                  </a:txBody>
                  <a:tcPr/>
                </a:tc>
                <a:tc>
                  <a:txBody>
                    <a:bodyPr/>
                    <a:lstStyle/>
                    <a:p>
                      <a:r>
                        <a:rPr lang="en-GB" sz="1200" noProof="0" dirty="0">
                          <a:latin typeface="Arial"/>
                          <a:cs typeface="Arial"/>
                        </a:rPr>
                        <a:t>Thailand</a:t>
                      </a:r>
                    </a:p>
                  </a:txBody>
                  <a:tcPr/>
                </a:tc>
                <a:tc>
                  <a:txBody>
                    <a:bodyPr/>
                    <a:lstStyle/>
                    <a:p>
                      <a:r>
                        <a:rPr lang="en-GB" sz="1200" noProof="0" dirty="0">
                          <a:latin typeface="Arial"/>
                          <a:cs typeface="Arial"/>
                        </a:rPr>
                        <a:t>Vietnam</a:t>
                      </a:r>
                    </a:p>
                  </a:txBody>
                  <a:tcPr/>
                </a:tc>
                <a:tc>
                  <a:txBody>
                    <a:bodyPr/>
                    <a:lstStyle/>
                    <a:p>
                      <a:r>
                        <a:rPr lang="en-GB" sz="1200" noProof="0" dirty="0">
                          <a:latin typeface="Arial"/>
                          <a:cs typeface="Arial"/>
                        </a:rPr>
                        <a:t>Total</a:t>
                      </a:r>
                    </a:p>
                  </a:txBody>
                  <a:tcPr/>
                </a:tc>
                <a:extLst>
                  <a:ext uri="{0D108BD9-81ED-4DB2-BD59-A6C34878D82A}">
                    <a16:rowId xmlns:a16="http://schemas.microsoft.com/office/drawing/2014/main" val="2002813385"/>
                  </a:ext>
                </a:extLst>
              </a:tr>
              <a:tr h="127751">
                <a:tc gridSpan="9">
                  <a:txBody>
                    <a:bodyPr/>
                    <a:lstStyle/>
                    <a:p>
                      <a:pPr marL="0" indent="7938">
                        <a:lnSpc>
                          <a:spcPct val="90000"/>
                        </a:lnSpc>
                        <a:tabLst/>
                      </a:pPr>
                      <a:r>
                        <a:rPr lang="en-GB" sz="1200" b="1" noProof="0" dirty="0">
                          <a:latin typeface="Arial" panose="020B0604020202020204" pitchFamily="34" charset="0"/>
                          <a:cs typeface="Arial" panose="020B0604020202020204" pitchFamily="34" charset="0"/>
                        </a:rPr>
                        <a:t>Early or intermediate HCC</a:t>
                      </a: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352901495"/>
                  </a:ext>
                </a:extLst>
              </a:tr>
              <a:tr h="127751">
                <a:tc>
                  <a:txBody>
                    <a:bodyPr/>
                    <a:lstStyle/>
                    <a:p>
                      <a:pPr marL="0" indent="182245">
                        <a:lnSpc>
                          <a:spcPct val="90000"/>
                        </a:lnSpc>
                      </a:pPr>
                      <a:r>
                        <a:rPr lang="en-GB" sz="1200" b="0" noProof="0" dirty="0">
                          <a:latin typeface="Arial"/>
                          <a:cs typeface="Arial"/>
                        </a:rPr>
                        <a:t>Resection,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a:cs typeface="Arial"/>
                        </a:rPr>
                        <a:t>95</a:t>
                      </a:r>
                    </a:p>
                  </a:txBody>
                  <a:tcPr marT="36000" marB="28800" anchor="ctr"/>
                </a:tc>
                <a:tc>
                  <a:txBody>
                    <a:bodyPr/>
                    <a:lstStyle/>
                    <a:p>
                      <a:pPr>
                        <a:lnSpc>
                          <a:spcPct val="90000"/>
                        </a:lnSpc>
                      </a:pPr>
                      <a:r>
                        <a:rPr lang="en-GB" sz="1200" noProof="0" dirty="0">
                          <a:latin typeface="Arial"/>
                          <a:cs typeface="Arial"/>
                        </a:rPr>
                        <a:t>97</a:t>
                      </a:r>
                    </a:p>
                  </a:txBody>
                  <a:tcPr marT="36000" marB="28800" anchor="ctr"/>
                </a:tc>
                <a:tc>
                  <a:txBody>
                    <a:bodyPr/>
                    <a:lstStyle/>
                    <a:p>
                      <a:pPr>
                        <a:lnSpc>
                          <a:spcPct val="90000"/>
                        </a:lnSpc>
                      </a:pPr>
                      <a:r>
                        <a:rPr lang="en-GB" sz="1200" noProof="0" dirty="0">
                          <a:latin typeface="Arial"/>
                          <a:cs typeface="Arial"/>
                        </a:rPr>
                        <a:t>98</a:t>
                      </a:r>
                    </a:p>
                  </a:txBody>
                  <a:tcPr marT="36000" marB="28800" anchor="ctr"/>
                </a:tc>
                <a:tc>
                  <a:txBody>
                    <a:bodyPr/>
                    <a:lstStyle/>
                    <a:p>
                      <a:pPr>
                        <a:lnSpc>
                          <a:spcPct val="90000"/>
                        </a:lnSpc>
                      </a:pPr>
                      <a:r>
                        <a:rPr lang="en-GB" sz="1200" noProof="0" dirty="0">
                          <a:latin typeface="Arial"/>
                          <a:cs typeface="Arial"/>
                        </a:rPr>
                        <a:t>97</a:t>
                      </a:r>
                    </a:p>
                  </a:txBody>
                  <a:tcPr marT="36000" marB="28800" anchor="ctr"/>
                </a:tc>
                <a:tc>
                  <a:txBody>
                    <a:bodyPr/>
                    <a:lstStyle/>
                    <a:p>
                      <a:pPr>
                        <a:lnSpc>
                          <a:spcPct val="90000"/>
                        </a:lnSpc>
                      </a:pPr>
                      <a:r>
                        <a:rPr lang="en-GB" sz="1200" noProof="0" dirty="0">
                          <a:latin typeface="Arial"/>
                          <a:cs typeface="Arial"/>
                        </a:rPr>
                        <a:t>97</a:t>
                      </a:r>
                    </a:p>
                  </a:txBody>
                  <a:tcPr marT="36000" marB="28800" anchor="ctr"/>
                </a:tc>
                <a:tc>
                  <a:txBody>
                    <a:bodyPr/>
                    <a:lstStyle/>
                    <a:p>
                      <a:pPr>
                        <a:lnSpc>
                          <a:spcPct val="90000"/>
                        </a:lnSpc>
                      </a:pPr>
                      <a:r>
                        <a:rPr lang="en-GB" sz="1200" noProof="0" dirty="0">
                          <a:latin typeface="Arial"/>
                          <a:cs typeface="Arial"/>
                        </a:rPr>
                        <a:t>97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100</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97</a:t>
                      </a:r>
                    </a:p>
                  </a:txBody>
                  <a:tcPr marT="36000" marB="36000"/>
                </a:tc>
                <a:extLst>
                  <a:ext uri="{0D108BD9-81ED-4DB2-BD59-A6C34878D82A}">
                    <a16:rowId xmlns:a16="http://schemas.microsoft.com/office/drawing/2014/main" val="2000500313"/>
                  </a:ext>
                </a:extLst>
              </a:tr>
              <a:tr h="127751">
                <a:tc>
                  <a:txBody>
                    <a:bodyPr/>
                    <a:lstStyle/>
                    <a:p>
                      <a:pPr marL="0" indent="182245">
                        <a:lnSpc>
                          <a:spcPct val="90000"/>
                        </a:lnSpc>
                      </a:pPr>
                      <a:r>
                        <a:rPr lang="en-GB" sz="1200" b="0" noProof="0" dirty="0">
                          <a:latin typeface="Arial"/>
                          <a:cs typeface="Arial"/>
                        </a:rPr>
                        <a:t>Local ablative therapy</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a:cs typeface="Arial"/>
                        </a:rPr>
                        <a:t>76</a:t>
                      </a:r>
                    </a:p>
                  </a:txBody>
                  <a:tcPr marT="36000" marB="28800" anchor="ctr"/>
                </a:tc>
                <a:tc>
                  <a:txBody>
                    <a:bodyPr/>
                    <a:lstStyle/>
                    <a:p>
                      <a:pPr>
                        <a:lnSpc>
                          <a:spcPct val="90000"/>
                        </a:lnSpc>
                      </a:pPr>
                      <a:r>
                        <a:rPr lang="en-GB" sz="1200" noProof="0" dirty="0">
                          <a:latin typeface="Arial"/>
                          <a:cs typeface="Arial"/>
                        </a:rPr>
                        <a:t>81</a:t>
                      </a:r>
                    </a:p>
                  </a:txBody>
                  <a:tcPr marT="36000" marB="28800" anchor="ctr"/>
                </a:tc>
                <a:tc>
                  <a:txBody>
                    <a:bodyPr/>
                    <a:lstStyle/>
                    <a:p>
                      <a:pPr>
                        <a:lnSpc>
                          <a:spcPct val="90000"/>
                        </a:lnSpc>
                      </a:pPr>
                      <a:r>
                        <a:rPr lang="en-GB" sz="1200" noProof="0" dirty="0">
                          <a:latin typeface="Arial"/>
                          <a:cs typeface="Arial"/>
                        </a:rPr>
                        <a:t>88</a:t>
                      </a:r>
                    </a:p>
                  </a:txBody>
                  <a:tcPr marT="36000" marB="28800" anchor="ctr"/>
                </a:tc>
                <a:tc>
                  <a:txBody>
                    <a:bodyPr/>
                    <a:lstStyle/>
                    <a:p>
                      <a:pPr>
                        <a:lnSpc>
                          <a:spcPct val="90000"/>
                        </a:lnSpc>
                      </a:pPr>
                      <a:r>
                        <a:rPr lang="en-GB" sz="1200" noProof="0" dirty="0">
                          <a:latin typeface="Arial"/>
                          <a:cs typeface="Arial"/>
                        </a:rPr>
                        <a:t>82</a:t>
                      </a:r>
                    </a:p>
                  </a:txBody>
                  <a:tcPr marT="36000" marB="28800" anchor="ctr"/>
                </a:tc>
                <a:tc>
                  <a:txBody>
                    <a:bodyPr/>
                    <a:lstStyle/>
                    <a:p>
                      <a:pPr>
                        <a:lnSpc>
                          <a:spcPct val="90000"/>
                        </a:lnSpc>
                      </a:pPr>
                      <a:r>
                        <a:rPr lang="en-GB" sz="1200" noProof="0" dirty="0">
                          <a:latin typeface="Arial"/>
                          <a:cs typeface="Arial"/>
                        </a:rPr>
                        <a:t>100</a:t>
                      </a:r>
                    </a:p>
                  </a:txBody>
                  <a:tcPr marT="36000" marB="28800" anchor="ctr"/>
                </a:tc>
                <a:tc>
                  <a:txBody>
                    <a:bodyPr/>
                    <a:lstStyle/>
                    <a:p>
                      <a:pPr>
                        <a:lnSpc>
                          <a:spcPct val="90000"/>
                        </a:lnSpc>
                      </a:pPr>
                      <a:r>
                        <a:rPr lang="en-GB" sz="1200" noProof="0" dirty="0">
                          <a:latin typeface="Arial"/>
                          <a:cs typeface="Arial"/>
                        </a:rPr>
                        <a:t>94</a:t>
                      </a:r>
                    </a:p>
                  </a:txBody>
                  <a:tcPr marT="36000" marB="28800" anchor="ctr"/>
                </a:tc>
                <a:tc>
                  <a:txBody>
                    <a:bodyPr/>
                    <a:lstStyle/>
                    <a:p>
                      <a:pPr>
                        <a:lnSpc>
                          <a:spcPct val="90000"/>
                        </a:lnSpc>
                      </a:pPr>
                      <a:r>
                        <a:rPr lang="en-GB" sz="1200" noProof="0" dirty="0">
                          <a:latin typeface="Arial"/>
                          <a:cs typeface="Arial"/>
                        </a:rPr>
                        <a:t>81</a:t>
                      </a:r>
                    </a:p>
                  </a:txBody>
                  <a:tcPr marT="36000" marB="36000"/>
                </a:tc>
                <a:tc>
                  <a:txBody>
                    <a:bodyPr/>
                    <a:lstStyle/>
                    <a:p>
                      <a:pPr>
                        <a:lnSpc>
                          <a:spcPct val="90000"/>
                        </a:lnSpc>
                      </a:pPr>
                      <a:r>
                        <a:rPr lang="en-GB" sz="1200" noProof="0" dirty="0">
                          <a:latin typeface="Arial"/>
                          <a:cs typeface="Arial"/>
                        </a:rPr>
                        <a:t>87</a:t>
                      </a:r>
                    </a:p>
                  </a:txBody>
                  <a:tcPr marT="36000" marB="36000"/>
                </a:tc>
                <a:extLst>
                  <a:ext uri="{0D108BD9-81ED-4DB2-BD59-A6C34878D82A}">
                    <a16:rowId xmlns:a16="http://schemas.microsoft.com/office/drawing/2014/main" val="955401431"/>
                  </a:ext>
                </a:extLst>
              </a:tr>
              <a:tr h="127751">
                <a:tc>
                  <a:txBody>
                    <a:bodyPr/>
                    <a:lstStyle/>
                    <a:p>
                      <a:pPr marL="0" indent="182245">
                        <a:lnSpc>
                          <a:spcPct val="90000"/>
                        </a:lnSpc>
                      </a:pPr>
                      <a:r>
                        <a:rPr lang="en-GB" sz="1200" b="0" noProof="0" dirty="0">
                          <a:latin typeface="Arial"/>
                          <a:cs typeface="Arial"/>
                        </a:rPr>
                        <a:t>TACE</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a:cs typeface="Arial"/>
                        </a:rPr>
                        <a:t>97</a:t>
                      </a:r>
                    </a:p>
                  </a:txBody>
                  <a:tcPr marT="36000" marB="28800" anchor="ctr"/>
                </a:tc>
                <a:tc>
                  <a:txBody>
                    <a:bodyPr/>
                    <a:lstStyle/>
                    <a:p>
                      <a:pPr>
                        <a:lnSpc>
                          <a:spcPct val="90000"/>
                        </a:lnSpc>
                      </a:pPr>
                      <a:r>
                        <a:rPr lang="en-GB" sz="1200" noProof="0" dirty="0">
                          <a:latin typeface="Arial"/>
                          <a:cs typeface="Arial"/>
                        </a:rPr>
                        <a:t>68</a:t>
                      </a:r>
                    </a:p>
                  </a:txBody>
                  <a:tcPr marT="36000" marB="28800" anchor="ctr"/>
                </a:tc>
                <a:tc>
                  <a:txBody>
                    <a:bodyPr/>
                    <a:lstStyle/>
                    <a:p>
                      <a:pPr>
                        <a:lnSpc>
                          <a:spcPct val="90000"/>
                        </a:lnSpc>
                      </a:pPr>
                      <a:r>
                        <a:rPr lang="en-GB" sz="1200" noProof="0" dirty="0">
                          <a:latin typeface="Arial"/>
                          <a:cs typeface="Arial"/>
                        </a:rPr>
                        <a:t>86</a:t>
                      </a:r>
                    </a:p>
                  </a:txBody>
                  <a:tcPr marT="36000" marB="28800" anchor="ctr"/>
                </a:tc>
                <a:tc>
                  <a:txBody>
                    <a:bodyPr/>
                    <a:lstStyle/>
                    <a:p>
                      <a:pPr>
                        <a:lnSpc>
                          <a:spcPct val="90000"/>
                        </a:lnSpc>
                      </a:pPr>
                      <a:r>
                        <a:rPr lang="en-GB" sz="1200" noProof="0" dirty="0">
                          <a:latin typeface="Arial"/>
                          <a:cs typeface="Arial"/>
                        </a:rPr>
                        <a:t>64</a:t>
                      </a:r>
                    </a:p>
                  </a:txBody>
                  <a:tcPr marT="36000" marB="28800" anchor="ctr"/>
                </a:tc>
                <a:tc>
                  <a:txBody>
                    <a:bodyPr/>
                    <a:lstStyle/>
                    <a:p>
                      <a:pPr>
                        <a:lnSpc>
                          <a:spcPct val="90000"/>
                        </a:lnSpc>
                      </a:pPr>
                      <a:r>
                        <a:rPr lang="en-GB" sz="1200" noProof="0" dirty="0">
                          <a:latin typeface="Arial"/>
                          <a:cs typeface="Arial"/>
                        </a:rPr>
                        <a:t>94</a:t>
                      </a:r>
                    </a:p>
                  </a:txBody>
                  <a:tcPr marT="36000" marB="28800" anchor="ctr"/>
                </a:tc>
                <a:tc>
                  <a:txBody>
                    <a:bodyPr/>
                    <a:lstStyle/>
                    <a:p>
                      <a:pPr>
                        <a:lnSpc>
                          <a:spcPct val="90000"/>
                        </a:lnSpc>
                      </a:pPr>
                      <a:r>
                        <a:rPr lang="en-GB" sz="1200" noProof="0" dirty="0">
                          <a:latin typeface="Arial"/>
                          <a:cs typeface="Arial"/>
                        </a:rPr>
                        <a:t>92</a:t>
                      </a:r>
                    </a:p>
                  </a:txBody>
                  <a:tcPr marT="36000" marB="28800" anchor="ctr"/>
                </a:tc>
                <a:tc>
                  <a:txBody>
                    <a:bodyPr/>
                    <a:lstStyle/>
                    <a:p>
                      <a:pPr>
                        <a:lnSpc>
                          <a:spcPct val="90000"/>
                        </a:lnSpc>
                      </a:pPr>
                      <a:r>
                        <a:rPr lang="en-GB" sz="1200" noProof="0" dirty="0">
                          <a:latin typeface="Arial"/>
                          <a:cs typeface="Arial"/>
                        </a:rPr>
                        <a:t>88</a:t>
                      </a:r>
                    </a:p>
                  </a:txBody>
                  <a:tcPr marT="36000" marB="36000"/>
                </a:tc>
                <a:tc>
                  <a:txBody>
                    <a:bodyPr/>
                    <a:lstStyle/>
                    <a:p>
                      <a:pPr>
                        <a:lnSpc>
                          <a:spcPct val="90000"/>
                        </a:lnSpc>
                      </a:pPr>
                      <a:r>
                        <a:rPr lang="en-GB" sz="1200" noProof="0" dirty="0">
                          <a:latin typeface="Arial"/>
                          <a:cs typeface="Arial"/>
                        </a:rPr>
                        <a:t>86</a:t>
                      </a:r>
                    </a:p>
                  </a:txBody>
                  <a:tcPr marT="36000" marB="36000"/>
                </a:tc>
                <a:extLst>
                  <a:ext uri="{0D108BD9-81ED-4DB2-BD59-A6C34878D82A}">
                    <a16:rowId xmlns:a16="http://schemas.microsoft.com/office/drawing/2014/main" val="588924934"/>
                  </a:ext>
                </a:extLst>
              </a:tr>
              <a:tr h="127751">
                <a:tc>
                  <a:txBody>
                    <a:bodyPr/>
                    <a:lstStyle/>
                    <a:p>
                      <a:pPr marL="0" indent="182245">
                        <a:lnSpc>
                          <a:spcPct val="90000"/>
                        </a:lnSpc>
                      </a:pPr>
                      <a:r>
                        <a:rPr lang="en-GB" sz="1200" b="0" noProof="0" dirty="0">
                          <a:latin typeface="Arial"/>
                          <a:cs typeface="Arial"/>
                        </a:rPr>
                        <a:t>Transplantation</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a:cs typeface="Arial"/>
                        </a:rPr>
                        <a:t>53</a:t>
                      </a:r>
                    </a:p>
                  </a:txBody>
                  <a:tcPr marT="36000" marB="28800" anchor="ctr"/>
                </a:tc>
                <a:tc>
                  <a:txBody>
                    <a:bodyPr/>
                    <a:lstStyle/>
                    <a:p>
                      <a:pPr>
                        <a:lnSpc>
                          <a:spcPct val="90000"/>
                        </a:lnSpc>
                      </a:pPr>
                      <a:r>
                        <a:rPr lang="en-GB" sz="1200" noProof="0" dirty="0">
                          <a:latin typeface="Arial"/>
                          <a:cs typeface="Arial"/>
                        </a:rPr>
                        <a:t>87</a:t>
                      </a:r>
                    </a:p>
                  </a:txBody>
                  <a:tcPr marT="36000" marB="28800" anchor="ctr"/>
                </a:tc>
                <a:tc>
                  <a:txBody>
                    <a:bodyPr/>
                    <a:lstStyle/>
                    <a:p>
                      <a:pPr>
                        <a:lnSpc>
                          <a:spcPct val="90000"/>
                        </a:lnSpc>
                      </a:pPr>
                      <a:r>
                        <a:rPr lang="en-GB" sz="1200" noProof="0" dirty="0">
                          <a:latin typeface="Arial"/>
                          <a:cs typeface="Arial"/>
                        </a:rPr>
                        <a:t>67</a:t>
                      </a:r>
                    </a:p>
                  </a:txBody>
                  <a:tcPr marT="36000" marB="28800" anchor="ctr"/>
                </a:tc>
                <a:tc>
                  <a:txBody>
                    <a:bodyPr/>
                    <a:lstStyle/>
                    <a:p>
                      <a:pPr>
                        <a:lnSpc>
                          <a:spcPct val="90000"/>
                        </a:lnSpc>
                      </a:pPr>
                      <a:r>
                        <a:rPr lang="en-GB" sz="1200" noProof="0" dirty="0">
                          <a:latin typeface="Arial"/>
                          <a:cs typeface="Arial"/>
                        </a:rPr>
                        <a:t>97</a:t>
                      </a:r>
                    </a:p>
                  </a:txBody>
                  <a:tcPr marT="36000" marB="28800" anchor="ctr"/>
                </a:tc>
                <a:tc>
                  <a:txBody>
                    <a:bodyPr/>
                    <a:lstStyle/>
                    <a:p>
                      <a:pPr>
                        <a:lnSpc>
                          <a:spcPct val="90000"/>
                        </a:lnSpc>
                      </a:pPr>
                      <a:r>
                        <a:rPr lang="en-GB" sz="1200" noProof="0" dirty="0">
                          <a:latin typeface="Arial"/>
                          <a:cs typeface="Arial"/>
                        </a:rPr>
                        <a:t>91</a:t>
                      </a:r>
                    </a:p>
                  </a:txBody>
                  <a:tcPr marT="36000" marB="28800" anchor="ctr"/>
                </a:tc>
                <a:tc>
                  <a:txBody>
                    <a:bodyPr/>
                    <a:lstStyle/>
                    <a:p>
                      <a:pPr>
                        <a:lnSpc>
                          <a:spcPct val="90000"/>
                        </a:lnSpc>
                      </a:pPr>
                      <a:r>
                        <a:rPr lang="en-GB" sz="1200" noProof="0" dirty="0">
                          <a:latin typeface="Arial"/>
                          <a:cs typeface="Arial"/>
                        </a:rPr>
                        <a:t>68</a:t>
                      </a:r>
                    </a:p>
                  </a:txBody>
                  <a:tcPr marT="36000" marB="28800" anchor="ctr"/>
                </a:tc>
                <a:tc>
                  <a:txBody>
                    <a:bodyPr/>
                    <a:lstStyle/>
                    <a:p>
                      <a:pPr>
                        <a:lnSpc>
                          <a:spcPct val="90000"/>
                        </a:lnSpc>
                      </a:pPr>
                      <a:r>
                        <a:rPr lang="en-GB" sz="1200" noProof="0" dirty="0">
                          <a:latin typeface="Arial"/>
                          <a:cs typeface="Arial"/>
                        </a:rPr>
                        <a:t>75</a:t>
                      </a:r>
                    </a:p>
                  </a:txBody>
                  <a:tcPr marT="36000" marB="36000"/>
                </a:tc>
                <a:tc>
                  <a:txBody>
                    <a:bodyPr/>
                    <a:lstStyle/>
                    <a:p>
                      <a:pPr>
                        <a:lnSpc>
                          <a:spcPct val="90000"/>
                        </a:lnSpc>
                      </a:pPr>
                      <a:r>
                        <a:rPr lang="en-GB" sz="1200" noProof="0" dirty="0">
                          <a:latin typeface="Arial"/>
                          <a:cs typeface="Arial"/>
                        </a:rPr>
                        <a:t>75</a:t>
                      </a:r>
                    </a:p>
                  </a:txBody>
                  <a:tcPr marT="36000" marB="36000"/>
                </a:tc>
                <a:extLst>
                  <a:ext uri="{0D108BD9-81ED-4DB2-BD59-A6C34878D82A}">
                    <a16:rowId xmlns:a16="http://schemas.microsoft.com/office/drawing/2014/main" val="1181738027"/>
                  </a:ext>
                </a:extLst>
              </a:tr>
              <a:tr h="127751">
                <a:tc>
                  <a:txBody>
                    <a:bodyPr/>
                    <a:lstStyle/>
                    <a:p>
                      <a:pPr marL="0" indent="182245">
                        <a:lnSpc>
                          <a:spcPct val="90000"/>
                        </a:lnSpc>
                      </a:pPr>
                      <a:r>
                        <a:rPr lang="en-GB" sz="1200" b="0" noProof="0" dirty="0" err="1">
                          <a:latin typeface="Arial"/>
                          <a:cs typeface="Arial"/>
                        </a:rPr>
                        <a:t>Radioembolisation</a:t>
                      </a:r>
                      <a:r>
                        <a:rPr lang="en-GB" sz="1200" b="0" noProof="0" dirty="0">
                          <a:latin typeface="Arial"/>
                          <a:cs typeface="Arial"/>
                        </a:rPr>
                        <a:t> or TARE</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53</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39</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70</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69</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60</a:t>
                      </a:r>
                    </a:p>
                  </a:txBody>
                  <a:tcPr marT="36000" marB="36000"/>
                </a:tc>
                <a:extLst>
                  <a:ext uri="{0D108BD9-81ED-4DB2-BD59-A6C34878D82A}">
                    <a16:rowId xmlns:a16="http://schemas.microsoft.com/office/drawing/2014/main" val="2550495805"/>
                  </a:ext>
                </a:extLst>
              </a:tr>
              <a:tr h="127751">
                <a:tc>
                  <a:txBody>
                    <a:bodyPr/>
                    <a:lstStyle/>
                    <a:p>
                      <a:pPr marL="0" indent="182245">
                        <a:lnSpc>
                          <a:spcPct val="90000"/>
                        </a:lnSpc>
                      </a:pPr>
                      <a:r>
                        <a:rPr lang="en-GB" sz="1200" b="0" noProof="0" dirty="0">
                          <a:latin typeface="Arial"/>
                          <a:cs typeface="Arial"/>
                        </a:rPr>
                        <a:t>Radiation therapy</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37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61</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61</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79</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49</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44</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53</a:t>
                      </a:r>
                    </a:p>
                  </a:txBody>
                  <a:tcPr marT="36000" marB="36000"/>
                </a:tc>
                <a:extLst>
                  <a:ext uri="{0D108BD9-81ED-4DB2-BD59-A6C34878D82A}">
                    <a16:rowId xmlns:a16="http://schemas.microsoft.com/office/drawing/2014/main" val="69616032"/>
                  </a:ext>
                </a:extLst>
              </a:tr>
              <a:tr h="127751">
                <a:tc>
                  <a:txBody>
                    <a:bodyPr/>
                    <a:lstStyle/>
                    <a:p>
                      <a:pPr marL="0" indent="7938">
                        <a:lnSpc>
                          <a:spcPct val="90000"/>
                        </a:lnSpc>
                        <a:tabLst/>
                      </a:pPr>
                      <a:r>
                        <a:rPr lang="en-GB" sz="1200" b="1" noProof="0" dirty="0">
                          <a:latin typeface="Arial" panose="020B0604020202020204" pitchFamily="34" charset="0"/>
                          <a:cs typeface="Arial" panose="020B0604020202020204" pitchFamily="34" charset="0"/>
                        </a:rPr>
                        <a:t>Advanced HCC</a:t>
                      </a: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tc>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1379890774"/>
                  </a:ext>
                </a:extLst>
              </a:tr>
              <a:tr h="127751">
                <a:tc gridSpan="9">
                  <a:txBody>
                    <a:bodyPr/>
                    <a:lstStyle/>
                    <a:p>
                      <a:pPr marL="0" indent="7938">
                        <a:lnSpc>
                          <a:spcPct val="90000"/>
                        </a:lnSpc>
                        <a:tabLst/>
                      </a:pPr>
                      <a:r>
                        <a:rPr lang="en-GB" sz="1200" b="0" noProof="0" dirty="0">
                          <a:latin typeface="Arial" panose="020B0604020202020204" pitchFamily="34" charset="0"/>
                          <a:cs typeface="Arial" panose="020B0604020202020204" pitchFamily="34" charset="0"/>
                        </a:rPr>
                        <a:t>First line</a:t>
                      </a: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848778005"/>
                  </a:ext>
                </a:extLst>
              </a:tr>
              <a:tr h="127751">
                <a:tc>
                  <a:txBody>
                    <a:bodyPr/>
                    <a:lstStyle/>
                    <a:p>
                      <a:pPr marL="0" indent="182245">
                        <a:lnSpc>
                          <a:spcPct val="90000"/>
                        </a:lnSpc>
                      </a:pPr>
                      <a:r>
                        <a:rPr lang="en-GB" sz="1200" b="0" noProof="0" dirty="0">
                          <a:latin typeface="Arial"/>
                          <a:cs typeface="Arial"/>
                        </a:rPr>
                        <a:t>Sorafenib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97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100</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73</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97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100</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89</a:t>
                      </a:r>
                    </a:p>
                  </a:txBody>
                  <a:tcPr marT="36000" marB="36000"/>
                </a:tc>
                <a:extLst>
                  <a:ext uri="{0D108BD9-81ED-4DB2-BD59-A6C34878D82A}">
                    <a16:rowId xmlns:a16="http://schemas.microsoft.com/office/drawing/2014/main" val="3701737472"/>
                  </a:ext>
                </a:extLst>
              </a:tr>
              <a:tr h="127751">
                <a:tc>
                  <a:txBody>
                    <a:bodyPr/>
                    <a:lstStyle/>
                    <a:p>
                      <a:pPr marL="0" indent="182245">
                        <a:lnSpc>
                          <a:spcPct val="90000"/>
                        </a:lnSpc>
                      </a:pPr>
                      <a:r>
                        <a:rPr lang="en-GB" sz="1200" b="0" noProof="0" dirty="0">
                          <a:latin typeface="Arial"/>
                          <a:cs typeface="Arial"/>
                        </a:rPr>
                        <a:t>Lenvatinib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89</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97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91</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85</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97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49</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81</a:t>
                      </a:r>
                    </a:p>
                  </a:txBody>
                  <a:tcPr marT="36000" marB="36000"/>
                </a:tc>
                <a:extLst>
                  <a:ext uri="{0D108BD9-81ED-4DB2-BD59-A6C34878D82A}">
                    <a16:rowId xmlns:a16="http://schemas.microsoft.com/office/drawing/2014/main" val="1382649372"/>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a:latin typeface="Arial"/>
                          <a:cs typeface="Arial"/>
                        </a:rPr>
                        <a:t>Atezolizumab + bevacizumab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76</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63</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72</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68</a:t>
                      </a:r>
                    </a:p>
                  </a:txBody>
                  <a:tcPr marT="36000" marB="36000"/>
                </a:tc>
                <a:extLst>
                  <a:ext uri="{0D108BD9-81ED-4DB2-BD59-A6C34878D82A}">
                    <a16:rowId xmlns:a16="http://schemas.microsoft.com/office/drawing/2014/main" val="222856832"/>
                  </a:ext>
                </a:extLst>
              </a:tr>
              <a:tr h="127751">
                <a:tc gridSpan="9">
                  <a:txBody>
                    <a:bodyPr/>
                    <a:lstStyle/>
                    <a:p>
                      <a:pPr marL="0" marR="0" lvl="0" indent="7938" algn="l" defTabSz="457200" rtl="0" eaLnBrk="1" fontAlgn="auto" latinLnBrk="0" hangingPunct="1">
                        <a:lnSpc>
                          <a:spcPct val="90000"/>
                        </a:lnSpc>
                        <a:spcBef>
                          <a:spcPts val="0"/>
                        </a:spcBef>
                        <a:spcAft>
                          <a:spcPts val="0"/>
                        </a:spcAft>
                        <a:buClrTx/>
                        <a:buSzTx/>
                        <a:buFontTx/>
                        <a:buNone/>
                        <a:tabLst/>
                        <a:defRPr/>
                      </a:pPr>
                      <a:r>
                        <a:rPr lang="en-GB" sz="1200" b="0" noProof="0" dirty="0">
                          <a:latin typeface="Arial" panose="020B0604020202020204" pitchFamily="34" charset="0"/>
                          <a:cs typeface="Arial" panose="020B0604020202020204" pitchFamily="34" charset="0"/>
                        </a:rPr>
                        <a:t>Second </a:t>
                      </a:r>
                      <a:r>
                        <a:rPr lang="en-GB" sz="1200" b="0" noProof="0" dirty="0" err="1">
                          <a:latin typeface="Arial" panose="020B0604020202020204" pitchFamily="34" charset="0"/>
                          <a:cs typeface="Arial" panose="020B0604020202020204" pitchFamily="34" charset="0"/>
                        </a:rPr>
                        <a:t>line</a:t>
                      </a:r>
                      <a:r>
                        <a:rPr lang="en-GB" sz="1200" b="0" baseline="30000" noProof="0" dirty="0" err="1">
                          <a:latin typeface="Arial" panose="020B0604020202020204" pitchFamily="34" charset="0"/>
                          <a:cs typeface="Arial" panose="020B0604020202020204" pitchFamily="34" charset="0"/>
                        </a:rPr>
                        <a:t>a</a:t>
                      </a:r>
                      <a:endParaRPr lang="en-GB" sz="1200" b="0" baseline="300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789127483"/>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a:latin typeface="Arial"/>
                          <a:cs typeface="Arial"/>
                        </a:rPr>
                        <a:t>Regorafenib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100</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28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76</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45</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68</a:t>
                      </a:r>
                    </a:p>
                  </a:txBody>
                  <a:tcPr marT="36000" marB="36000"/>
                </a:tc>
                <a:extLst>
                  <a:ext uri="{0D108BD9-81ED-4DB2-BD59-A6C34878D82A}">
                    <a16:rowId xmlns:a16="http://schemas.microsoft.com/office/drawing/2014/main" val="668732377"/>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a:latin typeface="Arial"/>
                          <a:cs typeface="Arial"/>
                        </a:rPr>
                        <a:t>Pembrolizumab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32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81</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51</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70</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45</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56</a:t>
                      </a:r>
                    </a:p>
                  </a:txBody>
                  <a:tcPr marT="36000" marB="36000"/>
                </a:tc>
                <a:extLst>
                  <a:ext uri="{0D108BD9-81ED-4DB2-BD59-A6C34878D82A}">
                    <a16:rowId xmlns:a16="http://schemas.microsoft.com/office/drawing/2014/main" val="4153377961"/>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a:latin typeface="Arial"/>
                          <a:cs typeface="Arial"/>
                        </a:rPr>
                        <a:t>Nivolumab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65</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26</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85</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46</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51</a:t>
                      </a:r>
                    </a:p>
                  </a:txBody>
                  <a:tcPr marT="36000" marB="36000"/>
                </a:tc>
                <a:extLst>
                  <a:ext uri="{0D108BD9-81ED-4DB2-BD59-A6C34878D82A}">
                    <a16:rowId xmlns:a16="http://schemas.microsoft.com/office/drawing/2014/main" val="3986415287"/>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a:latin typeface="Arial"/>
                          <a:cs typeface="Arial"/>
                        </a:rPr>
                        <a:t>Ramucirumab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55</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77</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20</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28</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40</a:t>
                      </a:r>
                    </a:p>
                  </a:txBody>
                  <a:tcPr marT="36000" marB="36000"/>
                </a:tc>
                <a:extLst>
                  <a:ext uri="{0D108BD9-81ED-4DB2-BD59-A6C34878D82A}">
                    <a16:rowId xmlns:a16="http://schemas.microsoft.com/office/drawing/2014/main" val="1880311893"/>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err="1">
                          <a:latin typeface="Arial"/>
                          <a:cs typeface="Arial"/>
                        </a:rPr>
                        <a:t>Cabozantinib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26</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73</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56</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33</a:t>
                      </a:r>
                    </a:p>
                  </a:txBody>
                  <a:tcPr marT="36000" marB="36000"/>
                </a:tc>
                <a:extLst>
                  <a:ext uri="{0D108BD9-81ED-4DB2-BD59-A6C34878D82A}">
                    <a16:rowId xmlns:a16="http://schemas.microsoft.com/office/drawing/2014/main" val="1240524169"/>
                  </a:ext>
                </a:extLst>
              </a:tr>
              <a:tr h="127751">
                <a:tc>
                  <a:txBody>
                    <a:bodyPr/>
                    <a:lstStyle/>
                    <a:p>
                      <a:pPr marL="0" marR="0" lvl="0" indent="182245" algn="l" rtl="0" eaLnBrk="1" fontAlgn="auto" latinLnBrk="0" hangingPunct="1">
                        <a:lnSpc>
                          <a:spcPct val="90000"/>
                        </a:lnSpc>
                        <a:spcBef>
                          <a:spcPts val="0"/>
                        </a:spcBef>
                        <a:spcAft>
                          <a:spcPts val="0"/>
                        </a:spcAft>
                        <a:buClrTx/>
                        <a:buSzTx/>
                        <a:buFontTx/>
                        <a:buNone/>
                      </a:pPr>
                      <a:r>
                        <a:rPr lang="en-GB" sz="1200" b="0" noProof="0" dirty="0">
                          <a:latin typeface="Arial"/>
                          <a:cs typeface="Arial"/>
                        </a:rPr>
                        <a:t>Nivolumab + ipilimumab</a:t>
                      </a:r>
                      <a:r>
                        <a:rPr lang="en-GB" sz="1200" b="0" i="0" u="none" strike="noStrike" noProof="0" dirty="0">
                          <a:latin typeface="Arial"/>
                        </a:rPr>
                        <a:t>, %</a:t>
                      </a:r>
                      <a:endParaRPr lang="en-GB" sz="1200" b="0" noProof="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23</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42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62</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34</a:t>
                      </a:r>
                    </a:p>
                  </a:txBody>
                  <a:tcPr marT="36000" marB="28800" anchor="ctr"/>
                </a:tc>
                <a:tc>
                  <a:txBody>
                    <a:bodyPr/>
                    <a:lstStyle/>
                    <a:p>
                      <a:pPr>
                        <a:lnSpc>
                          <a:spcPct val="90000"/>
                        </a:lnSpc>
                      </a:pPr>
                      <a:r>
                        <a:rPr lang="en-GB" sz="1200" noProof="0" dirty="0">
                          <a:latin typeface="Arial" panose="020B0604020202020204" pitchFamily="34" charset="0"/>
                          <a:cs typeface="Arial" panose="020B0604020202020204" pitchFamily="34" charset="0"/>
                        </a:rPr>
                        <a:t>9</a:t>
                      </a:r>
                    </a:p>
                  </a:txBody>
                  <a:tcPr marT="36000" marB="36000"/>
                </a:tc>
                <a:tc>
                  <a:txBody>
                    <a:bodyPr/>
                    <a:lstStyle/>
                    <a:p>
                      <a:pPr>
                        <a:lnSpc>
                          <a:spcPct val="90000"/>
                        </a:lnSpc>
                      </a:pPr>
                      <a:r>
                        <a:rPr lang="en-GB" sz="1200" noProof="0" dirty="0">
                          <a:latin typeface="Arial" panose="020B0604020202020204" pitchFamily="34" charset="0"/>
                          <a:cs typeface="Arial" panose="020B0604020202020204" pitchFamily="34" charset="0"/>
                        </a:rPr>
                        <a:t>29</a:t>
                      </a:r>
                    </a:p>
                  </a:txBody>
                  <a:tcPr marT="36000" marB="36000"/>
                </a:tc>
                <a:extLst>
                  <a:ext uri="{0D108BD9-81ED-4DB2-BD59-A6C34878D82A}">
                    <a16:rowId xmlns:a16="http://schemas.microsoft.com/office/drawing/2014/main" val="1671053194"/>
                  </a:ext>
                </a:extLst>
              </a:tr>
            </a:tbl>
          </a:graphicData>
        </a:graphic>
      </p:graphicFrame>
      <p:sp>
        <p:nvSpPr>
          <p:cNvPr id="2" name="Title 1">
            <a:extLst>
              <a:ext uri="{FF2B5EF4-FFF2-40B4-BE49-F238E27FC236}">
                <a16:creationId xmlns:a16="http://schemas.microsoft.com/office/drawing/2014/main" id="{3A485F3E-07BA-F480-D1C3-81C088392A34}"/>
              </a:ext>
            </a:extLst>
          </p:cNvPr>
          <p:cNvSpPr>
            <a:spLocks noGrp="1"/>
          </p:cNvSpPr>
          <p:nvPr>
            <p:ph type="title"/>
          </p:nvPr>
        </p:nvSpPr>
        <p:spPr/>
        <p:txBody>
          <a:bodyPr/>
          <a:lstStyle/>
          <a:p>
            <a:r>
              <a:rPr lang="en-GB" dirty="0"/>
              <a:t>Treatment of HCC: HCP perspectives from Asia</a:t>
            </a:r>
          </a:p>
        </p:txBody>
      </p:sp>
      <p:sp>
        <p:nvSpPr>
          <p:cNvPr id="4" name="Slide Number Placeholder 3">
            <a:extLst>
              <a:ext uri="{FF2B5EF4-FFF2-40B4-BE49-F238E27FC236}">
                <a16:creationId xmlns:a16="http://schemas.microsoft.com/office/drawing/2014/main" id="{E15E2AC6-A33A-9C0F-84D9-BFCA65B5C40A}"/>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3" name="Content Placeholder 2">
            <a:extLst>
              <a:ext uri="{FF2B5EF4-FFF2-40B4-BE49-F238E27FC236}">
                <a16:creationId xmlns:a16="http://schemas.microsoft.com/office/drawing/2014/main" id="{50AD3008-8CC1-E700-C390-924AB7DF8027}"/>
              </a:ext>
            </a:extLst>
          </p:cNvPr>
          <p:cNvSpPr>
            <a:spLocks noGrp="1"/>
          </p:cNvSpPr>
          <p:nvPr>
            <p:ph sz="quarter" idx="15"/>
          </p:nvPr>
        </p:nvSpPr>
        <p:spPr/>
        <p:txBody>
          <a:bodyPr/>
          <a:lstStyle/>
          <a:p>
            <a:r>
              <a:rPr lang="en-GB" sz="1200" b="0" baseline="30000" dirty="0">
                <a:latin typeface="Arial" panose="020B0604020202020204" pitchFamily="34" charset="0"/>
                <a:cs typeface="Arial" panose="020B0604020202020204" pitchFamily="34" charset="0"/>
              </a:rPr>
              <a:t>a </a:t>
            </a:r>
            <a:r>
              <a:rPr lang="en-GB" sz="1200" b="0" dirty="0">
                <a:latin typeface="Arial" panose="020B0604020202020204" pitchFamily="34" charset="0"/>
                <a:cs typeface="Arial" panose="020B0604020202020204" pitchFamily="34" charset="0"/>
              </a:rPr>
              <a:t>Other treatments (immunotherapy, tyrosine kinase inhibitor, or other) are used by ≤7% of respondents</a:t>
            </a:r>
          </a:p>
          <a:p>
            <a:r>
              <a:rPr lang="en-GB" sz="1200" b="0" dirty="0">
                <a:latin typeface="Arial" panose="020B0604020202020204" pitchFamily="34" charset="0"/>
                <a:cs typeface="Arial" panose="020B0604020202020204" pitchFamily="34" charset="0"/>
              </a:rPr>
              <a:t>HCC, hepatocellular carcinoma; </a:t>
            </a:r>
            <a:r>
              <a:rPr lang="en-GB" sz="1200" b="0" dirty="0" err="1">
                <a:latin typeface="Arial" panose="020B0604020202020204" pitchFamily="34" charset="0"/>
                <a:cs typeface="Arial" panose="020B0604020202020204" pitchFamily="34" charset="0"/>
              </a:rPr>
              <a:t>TACE</a:t>
            </a:r>
            <a:r>
              <a:rPr lang="en-GB" sz="1200" b="0" dirty="0">
                <a:latin typeface="Arial" panose="020B0604020202020204" pitchFamily="34" charset="0"/>
                <a:cs typeface="Arial" panose="020B0604020202020204" pitchFamily="34" charset="0"/>
              </a:rPr>
              <a:t>, </a:t>
            </a:r>
            <a:r>
              <a:rPr lang="en-GB" sz="1200" b="0" dirty="0" err="1">
                <a:latin typeface="Arial" panose="020B0604020202020204" pitchFamily="34" charset="0"/>
                <a:cs typeface="Arial" panose="020B0604020202020204" pitchFamily="34" charset="0"/>
              </a:rPr>
              <a:t>transarterial</a:t>
            </a:r>
            <a:r>
              <a:rPr lang="en-GB" sz="1200" b="0" dirty="0">
                <a:latin typeface="Arial" panose="020B0604020202020204" pitchFamily="34" charset="0"/>
                <a:cs typeface="Arial" panose="020B0604020202020204" pitchFamily="34" charset="0"/>
              </a:rPr>
              <a:t> </a:t>
            </a:r>
            <a:r>
              <a:rPr lang="en-GB" sz="1200" b="0" dirty="0" err="1">
                <a:latin typeface="Arial" panose="020B0604020202020204" pitchFamily="34" charset="0"/>
                <a:cs typeface="Arial" panose="020B0604020202020204" pitchFamily="34" charset="0"/>
              </a:rPr>
              <a:t>chemoembolisation</a:t>
            </a:r>
            <a:r>
              <a:rPr lang="en-GB" sz="1200" b="0" dirty="0">
                <a:latin typeface="Arial" panose="020B0604020202020204" pitchFamily="34" charset="0"/>
                <a:cs typeface="Arial" panose="020B0604020202020204" pitchFamily="34" charset="0"/>
              </a:rPr>
              <a:t>; TARE, </a:t>
            </a:r>
            <a:r>
              <a:rPr lang="en-GB" sz="1200" b="0" dirty="0" err="1">
                <a:latin typeface="Arial" panose="020B0604020202020204" pitchFamily="34" charset="0"/>
                <a:cs typeface="Arial" panose="020B0604020202020204" pitchFamily="34" charset="0"/>
              </a:rPr>
              <a:t>transarterial</a:t>
            </a:r>
            <a:r>
              <a:rPr lang="en-GB" sz="1200" b="0" dirty="0">
                <a:latin typeface="Arial" panose="020B0604020202020204" pitchFamily="34" charset="0"/>
                <a:cs typeface="Arial" panose="020B0604020202020204" pitchFamily="34" charset="0"/>
              </a:rPr>
              <a:t> radioembolization</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GB"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3058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g25eb6d6d955_0_23"/>
          <p:cNvSpPr txBox="1">
            <a:spLocks noGrp="1"/>
          </p:cNvSpPr>
          <p:nvPr>
            <p:ph type="title"/>
          </p:nvPr>
        </p:nvSpPr>
        <p:spPr>
          <a:xfrm>
            <a:off x="619201" y="259200"/>
            <a:ext cx="10963199" cy="864000"/>
          </a:xfrm>
        </p:spPr>
        <p:txBody>
          <a:bodyPr spcFirstLastPara="1" wrap="square" lIns="0" tIns="0" rIns="0" bIns="0" anchor="t" anchorCtr="0">
            <a:normAutofit/>
          </a:bodyPr>
          <a:lstStyle/>
          <a:p>
            <a:pPr lvl="0"/>
            <a:r>
              <a:rPr lang="en-GB" dirty="0"/>
              <a:t>DISCUSSION </a:t>
            </a:r>
          </a:p>
        </p:txBody>
      </p:sp>
      <p:sp>
        <p:nvSpPr>
          <p:cNvPr id="302" name="Google Shape;302;g25eb6d6d955_0_23"/>
          <p:cNvSpPr txBox="1">
            <a:spLocks noGrp="1"/>
          </p:cNvSpPr>
          <p:nvPr>
            <p:ph type="sldNum" sz="quarter" idx="4"/>
          </p:nvPr>
        </p:nvSpPr>
        <p:spPr>
          <a:xfrm>
            <a:off x="10800523" y="6428359"/>
            <a:ext cx="781877" cy="365125"/>
          </a:xfrm>
        </p:spPr>
        <p:txBody>
          <a:bodyPr spcFirstLastPara="1" wrap="square" lIns="0" tIns="0" rIns="0" bIns="0" anchor="ctr" anchorCtr="0">
            <a:noAutofit/>
          </a:bodyPr>
          <a:lstStyle/>
          <a:p>
            <a:pPr lvl="0"/>
            <a:fld id="{00000000-1234-1234-1234-123412341234}" type="slidenum">
              <a:rPr lang="en-GB"/>
              <a:pPr lvl="0"/>
              <a:t>17</a:t>
            </a:fld>
            <a:endParaRPr lang="en-GB" dirty="0"/>
          </a:p>
        </p:txBody>
      </p:sp>
      <p:sp>
        <p:nvSpPr>
          <p:cNvPr id="6" name="Content Placeholder 5">
            <a:extLst>
              <a:ext uri="{FF2B5EF4-FFF2-40B4-BE49-F238E27FC236}">
                <a16:creationId xmlns:a16="http://schemas.microsoft.com/office/drawing/2014/main" id="{B529C094-7854-3AC3-95DB-C3FA40127387}"/>
              </a:ext>
            </a:extLst>
          </p:cNvPr>
          <p:cNvSpPr>
            <a:spLocks noGrp="1"/>
          </p:cNvSpPr>
          <p:nvPr>
            <p:ph sz="quarter" idx="15"/>
          </p:nvPr>
        </p:nvSpPr>
        <p:spPr>
          <a:xfrm>
            <a:off x="620183" y="6356351"/>
            <a:ext cx="10180339" cy="365125"/>
          </a:xfrm>
        </p:spPr>
        <p:txBody>
          <a:bodyPr anchor="b"/>
          <a:lstStyle/>
          <a:p>
            <a:r>
              <a:rPr lang="en-GB" sz="1100" dirty="0"/>
              <a:t>HCP, healthcare professional; NET, neuroendocrine tumour; SRL, somatostatin receptor ligand</a:t>
            </a:r>
          </a:p>
        </p:txBody>
      </p:sp>
      <p:sp>
        <p:nvSpPr>
          <p:cNvPr id="3" name="Content Placeholder 2">
            <a:extLst>
              <a:ext uri="{FF2B5EF4-FFF2-40B4-BE49-F238E27FC236}">
                <a16:creationId xmlns:a16="http://schemas.microsoft.com/office/drawing/2014/main" id="{71A588B7-24F8-7E30-D87B-63D104E0CE13}"/>
              </a:ext>
            </a:extLst>
          </p:cNvPr>
          <p:cNvSpPr>
            <a:spLocks noGrp="1"/>
          </p:cNvSpPr>
          <p:nvPr>
            <p:ph sz="quarter" idx="12"/>
          </p:nvPr>
        </p:nvSpPr>
        <p:spPr>
          <a:xfrm>
            <a:off x="620184" y="1425600"/>
            <a:ext cx="10372360" cy="4525200"/>
          </a:xfrm>
        </p:spPr>
        <p:txBody>
          <a:bodyPr/>
          <a:lstStyle/>
          <a:p>
            <a:pPr lvl="0"/>
            <a:r>
              <a:rPr lang="en-GB" b="1" dirty="0">
                <a:solidFill>
                  <a:schemeClr val="accent1"/>
                </a:solidFill>
              </a:rPr>
              <a:t>Surveillance strategies for HCC need enhancement </a:t>
            </a:r>
            <a:r>
              <a:rPr lang="en-GB" dirty="0"/>
              <a:t>as fewer than 20% of cases are diagnosed at an early stage. </a:t>
            </a:r>
            <a:r>
              <a:rPr lang="en-GB" b="1" dirty="0">
                <a:solidFill>
                  <a:schemeClr val="accent1"/>
                </a:solidFill>
              </a:rPr>
              <a:t>Increasing the role of general practitioners and primary care providers</a:t>
            </a:r>
            <a:r>
              <a:rPr lang="en-GB" dirty="0"/>
              <a:t> in raising suspicion and awareness of HCC is essential for </a:t>
            </a:r>
            <a:r>
              <a:rPr lang="en-GB" b="1" dirty="0">
                <a:solidFill>
                  <a:schemeClr val="accent1"/>
                </a:solidFill>
              </a:rPr>
              <a:t>early detection</a:t>
            </a:r>
          </a:p>
          <a:p>
            <a:pPr lvl="0"/>
            <a:endParaRPr lang="en-GB" sz="1050" dirty="0"/>
          </a:p>
          <a:p>
            <a:pPr lvl="0"/>
            <a:r>
              <a:rPr lang="en-GB" dirty="0"/>
              <a:t>There is a </a:t>
            </a:r>
            <a:r>
              <a:rPr lang="en-GB" b="1" dirty="0">
                <a:solidFill>
                  <a:schemeClr val="accent1"/>
                </a:solidFill>
              </a:rPr>
              <a:t>significant need to improve patient education regarding HCC risk factors</a:t>
            </a:r>
            <a:r>
              <a:rPr lang="en-GB" dirty="0"/>
              <a:t>, as </a:t>
            </a:r>
            <a:r>
              <a:rPr lang="en-GB" b="1" dirty="0">
                <a:solidFill>
                  <a:schemeClr val="accent1"/>
                </a:solidFill>
              </a:rPr>
              <a:t>knowledge typically increases only after diagnosis</a:t>
            </a:r>
            <a:r>
              <a:rPr lang="en-GB" dirty="0"/>
              <a:t>. Programmes targeting both the general population and primary care can aid in early detection and management</a:t>
            </a:r>
          </a:p>
          <a:p>
            <a:pPr lvl="0"/>
            <a:endParaRPr lang="en-GB" sz="1050" dirty="0"/>
          </a:p>
          <a:p>
            <a:pPr lvl="0"/>
            <a:r>
              <a:rPr lang="en-GB" dirty="0"/>
              <a:t>While newer treatments like </a:t>
            </a:r>
            <a:r>
              <a:rPr lang="en-GB" b="1" dirty="0">
                <a:solidFill>
                  <a:schemeClr val="accent1"/>
                </a:solidFill>
              </a:rPr>
              <a:t>atezolizumab and bevacizumab are becoming more common, access and affordability remain issues</a:t>
            </a:r>
            <a:r>
              <a:rPr lang="en-GB" dirty="0"/>
              <a:t>. Improved management of</a:t>
            </a:r>
            <a:r>
              <a:rPr lang="en-GB" b="1" dirty="0">
                <a:solidFill>
                  <a:schemeClr val="accent1"/>
                </a:solidFill>
              </a:rPr>
              <a:t> treatment side effects and better support systems</a:t>
            </a:r>
            <a:r>
              <a:rPr lang="en-GB" dirty="0"/>
              <a:t>, including case managers and social care workers, can enhance patient care and satisfaction</a:t>
            </a:r>
          </a:p>
        </p:txBody>
      </p:sp>
    </p:spTree>
    <p:extLst>
      <p:ext uri="{BB962C8B-B14F-4D97-AF65-F5344CB8AC3E}">
        <p14:creationId xmlns:p14="http://schemas.microsoft.com/office/powerpoint/2010/main" val="14060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11" name="Freeform: Shape 8">
            <a:extLst>
              <a:ext uri="{FF2B5EF4-FFF2-40B4-BE49-F238E27FC236}">
                <a16:creationId xmlns:a16="http://schemas.microsoft.com/office/drawing/2014/main" id="{E28E93A7-CB67-8E8D-21E3-3AB36AC18676}"/>
              </a:ext>
            </a:extLst>
          </p:cNvPr>
          <p:cNvSpPr/>
          <p:nvPr/>
        </p:nvSpPr>
        <p:spPr>
          <a:xfrm>
            <a:off x="7991558" y="1425600"/>
            <a:ext cx="3590841" cy="4525200"/>
          </a:xfrm>
          <a:custGeom>
            <a:avLst/>
            <a:gdLst>
              <a:gd name="connsiteX0" fmla="*/ 0 w 3581240"/>
              <a:gd name="connsiteY0" fmla="*/ 358124 h 4525200"/>
              <a:gd name="connsiteX1" fmla="*/ 358124 w 3581240"/>
              <a:gd name="connsiteY1" fmla="*/ 0 h 4525200"/>
              <a:gd name="connsiteX2" fmla="*/ 3223116 w 3581240"/>
              <a:gd name="connsiteY2" fmla="*/ 0 h 4525200"/>
              <a:gd name="connsiteX3" fmla="*/ 3581240 w 3581240"/>
              <a:gd name="connsiteY3" fmla="*/ 358124 h 4525200"/>
              <a:gd name="connsiteX4" fmla="*/ 3581240 w 3581240"/>
              <a:gd name="connsiteY4" fmla="*/ 4167076 h 4525200"/>
              <a:gd name="connsiteX5" fmla="*/ 3223116 w 3581240"/>
              <a:gd name="connsiteY5" fmla="*/ 4525200 h 4525200"/>
              <a:gd name="connsiteX6" fmla="*/ 358124 w 3581240"/>
              <a:gd name="connsiteY6" fmla="*/ 4525200 h 4525200"/>
              <a:gd name="connsiteX7" fmla="*/ 0 w 3581240"/>
              <a:gd name="connsiteY7" fmla="*/ 4167076 h 4525200"/>
              <a:gd name="connsiteX8" fmla="*/ 0 w 3581240"/>
              <a:gd name="connsiteY8" fmla="*/ 358124 h 45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240" h="4525200">
                <a:moveTo>
                  <a:pt x="0" y="358124"/>
                </a:moveTo>
                <a:cubicBezTo>
                  <a:pt x="0" y="160338"/>
                  <a:pt x="160338" y="0"/>
                  <a:pt x="358124" y="0"/>
                </a:cubicBezTo>
                <a:lnTo>
                  <a:pt x="3223116" y="0"/>
                </a:lnTo>
                <a:cubicBezTo>
                  <a:pt x="3420902" y="0"/>
                  <a:pt x="3581240" y="160338"/>
                  <a:pt x="3581240" y="358124"/>
                </a:cubicBezTo>
                <a:lnTo>
                  <a:pt x="3581240" y="4167076"/>
                </a:lnTo>
                <a:cubicBezTo>
                  <a:pt x="3581240" y="4364862"/>
                  <a:pt x="3420902" y="4525200"/>
                  <a:pt x="3223116" y="4525200"/>
                </a:cubicBezTo>
                <a:lnTo>
                  <a:pt x="358124" y="4525200"/>
                </a:lnTo>
                <a:cubicBezTo>
                  <a:pt x="160338" y="4525200"/>
                  <a:pt x="0" y="4364862"/>
                  <a:pt x="0" y="4167076"/>
                </a:cubicBezTo>
                <a:lnTo>
                  <a:pt x="0" y="358124"/>
                </a:lnTo>
                <a:close/>
              </a:path>
            </a:pathLst>
          </a:cu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1938096" rIns="0" bIns="1033056" numCol="1" spcCol="1270" anchor="ctr" anchorCtr="0">
            <a:noAutofit/>
          </a:bodyPr>
          <a:lstStyle/>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r>
              <a:rPr lang="en-GB" b="1" dirty="0">
                <a:solidFill>
                  <a:schemeClr val="accent1"/>
                </a:solidFill>
                <a:latin typeface="Arial" panose="020B0604020202020204" pitchFamily="34" charset="0"/>
                <a:ea typeface="Calibri"/>
                <a:cs typeface="Arial" panose="020B0604020202020204" pitchFamily="34" charset="0"/>
                <a:sym typeface="Calibri"/>
              </a:rPr>
              <a:t>Access to treatments</a:t>
            </a:r>
          </a:p>
          <a:p>
            <a:pPr marL="0" lvl="0" indent="0" algn="ctr" rtl="0">
              <a:spcBef>
                <a:spcPts val="1200"/>
              </a:spcBef>
              <a:spcAft>
                <a:spcPts val="0"/>
              </a:spcAft>
              <a:buNone/>
            </a:pPr>
            <a:r>
              <a:rPr lang="en-GB" sz="1700" dirty="0">
                <a:solidFill>
                  <a:schemeClr val="dk2"/>
                </a:solidFill>
                <a:latin typeface="Arial" panose="020B0604020202020204" pitchFamily="34" charset="0"/>
                <a:ea typeface="Calibri"/>
                <a:cs typeface="Arial" panose="020B0604020202020204" pitchFamily="34" charset="0"/>
                <a:sym typeface="Calibri"/>
              </a:rPr>
              <a:t>Programmes are needed to enhance patients' access to proven HCC treatments that prolong survival, ensuring that financial and </a:t>
            </a:r>
            <a:br>
              <a:rPr lang="en-GB" sz="1700" dirty="0">
                <a:solidFill>
                  <a:schemeClr val="dk2"/>
                </a:solidFill>
                <a:latin typeface="Arial" panose="020B0604020202020204" pitchFamily="34" charset="0"/>
                <a:ea typeface="Calibri"/>
                <a:cs typeface="Arial" panose="020B0604020202020204" pitchFamily="34" charset="0"/>
                <a:sym typeface="Calibri"/>
              </a:rPr>
            </a:br>
            <a:r>
              <a:rPr lang="en-GB" sz="1700" dirty="0">
                <a:solidFill>
                  <a:schemeClr val="dk2"/>
                </a:solidFill>
                <a:latin typeface="Arial" panose="020B0604020202020204" pitchFamily="34" charset="0"/>
                <a:ea typeface="Calibri"/>
                <a:cs typeface="Arial" panose="020B0604020202020204" pitchFamily="34" charset="0"/>
                <a:sym typeface="Calibri"/>
              </a:rPr>
              <a:t>system barriers do not prevent patients from receiving the best available care</a:t>
            </a:r>
          </a:p>
        </p:txBody>
      </p:sp>
      <p:sp>
        <p:nvSpPr>
          <p:cNvPr id="4" name="Freeform: Shape 8">
            <a:extLst>
              <a:ext uri="{FF2B5EF4-FFF2-40B4-BE49-F238E27FC236}">
                <a16:creationId xmlns:a16="http://schemas.microsoft.com/office/drawing/2014/main" id="{5A7A4DD4-A751-060F-B444-043761984F67}"/>
              </a:ext>
            </a:extLst>
          </p:cNvPr>
          <p:cNvSpPr/>
          <p:nvPr/>
        </p:nvSpPr>
        <p:spPr>
          <a:xfrm>
            <a:off x="619201" y="1425600"/>
            <a:ext cx="3581240" cy="4525200"/>
          </a:xfrm>
          <a:custGeom>
            <a:avLst/>
            <a:gdLst>
              <a:gd name="connsiteX0" fmla="*/ 0 w 3581240"/>
              <a:gd name="connsiteY0" fmla="*/ 358124 h 4525200"/>
              <a:gd name="connsiteX1" fmla="*/ 358124 w 3581240"/>
              <a:gd name="connsiteY1" fmla="*/ 0 h 4525200"/>
              <a:gd name="connsiteX2" fmla="*/ 3223116 w 3581240"/>
              <a:gd name="connsiteY2" fmla="*/ 0 h 4525200"/>
              <a:gd name="connsiteX3" fmla="*/ 3581240 w 3581240"/>
              <a:gd name="connsiteY3" fmla="*/ 358124 h 4525200"/>
              <a:gd name="connsiteX4" fmla="*/ 3581240 w 3581240"/>
              <a:gd name="connsiteY4" fmla="*/ 4167076 h 4525200"/>
              <a:gd name="connsiteX5" fmla="*/ 3223116 w 3581240"/>
              <a:gd name="connsiteY5" fmla="*/ 4525200 h 4525200"/>
              <a:gd name="connsiteX6" fmla="*/ 358124 w 3581240"/>
              <a:gd name="connsiteY6" fmla="*/ 4525200 h 4525200"/>
              <a:gd name="connsiteX7" fmla="*/ 0 w 3581240"/>
              <a:gd name="connsiteY7" fmla="*/ 4167076 h 4525200"/>
              <a:gd name="connsiteX8" fmla="*/ 0 w 3581240"/>
              <a:gd name="connsiteY8" fmla="*/ 358124 h 45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240" h="4525200">
                <a:moveTo>
                  <a:pt x="0" y="358124"/>
                </a:moveTo>
                <a:cubicBezTo>
                  <a:pt x="0" y="160338"/>
                  <a:pt x="160338" y="0"/>
                  <a:pt x="358124" y="0"/>
                </a:cubicBezTo>
                <a:lnTo>
                  <a:pt x="3223116" y="0"/>
                </a:lnTo>
                <a:cubicBezTo>
                  <a:pt x="3420902" y="0"/>
                  <a:pt x="3581240" y="160338"/>
                  <a:pt x="3581240" y="358124"/>
                </a:cubicBezTo>
                <a:lnTo>
                  <a:pt x="3581240" y="4167076"/>
                </a:lnTo>
                <a:cubicBezTo>
                  <a:pt x="3581240" y="4364862"/>
                  <a:pt x="3420902" y="4525200"/>
                  <a:pt x="3223116" y="4525200"/>
                </a:cubicBezTo>
                <a:lnTo>
                  <a:pt x="358124" y="4525200"/>
                </a:lnTo>
                <a:cubicBezTo>
                  <a:pt x="160338" y="4525200"/>
                  <a:pt x="0" y="4364862"/>
                  <a:pt x="0" y="4167076"/>
                </a:cubicBezTo>
                <a:lnTo>
                  <a:pt x="0" y="358124"/>
                </a:lnTo>
                <a:close/>
              </a:path>
            </a:pathLst>
          </a:cu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1938096" rIns="0" bIns="1033056" numCol="1" spcCol="1270" anchor="ctr" anchorCtr="0">
            <a:noAutofit/>
          </a:bodyPr>
          <a:lstStyle/>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r>
              <a:rPr lang="en-GB" b="1" dirty="0">
                <a:solidFill>
                  <a:schemeClr val="accent1"/>
                </a:solidFill>
                <a:latin typeface="Arial" panose="020B0604020202020204" pitchFamily="34" charset="0"/>
                <a:ea typeface="Calibri"/>
                <a:cs typeface="Arial" panose="020B0604020202020204" pitchFamily="34" charset="0"/>
                <a:sym typeface="Calibri"/>
              </a:rPr>
              <a:t>Awareness</a:t>
            </a:r>
          </a:p>
          <a:p>
            <a:pPr marL="0" lvl="0" indent="0" algn="ctr" rtl="0">
              <a:spcBef>
                <a:spcPts val="1200"/>
              </a:spcBef>
              <a:spcAft>
                <a:spcPts val="0"/>
              </a:spcAft>
              <a:buClr>
                <a:schemeClr val="dk1"/>
              </a:buClr>
              <a:buSzPts val="1100"/>
              <a:buFont typeface="Arial"/>
              <a:buNone/>
            </a:pPr>
            <a:r>
              <a:rPr lang="en-GB" sz="1700" dirty="0">
                <a:latin typeface="Arial" panose="020B0604020202020204" pitchFamily="34" charset="0"/>
                <a:cs typeface="Arial" panose="020B0604020202020204" pitchFamily="34" charset="0"/>
              </a:rPr>
              <a:t>Efforts should focus on increasing awareness of HCC risk factors among primary care providers and the general population to enable early diagnosis and improve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chances of curative treatment</a:t>
            </a:r>
            <a:br>
              <a:rPr lang="en-GB" sz="1700" dirty="0">
                <a:latin typeface="Arial" panose="020B0604020202020204" pitchFamily="34" charset="0"/>
                <a:cs typeface="Arial" panose="020B0604020202020204" pitchFamily="34" charset="0"/>
              </a:rPr>
            </a:br>
            <a:endParaRPr lang="en-GB" sz="1700" dirty="0">
              <a:latin typeface="Arial" panose="020B0604020202020204" pitchFamily="34" charset="0"/>
              <a:cs typeface="Arial" panose="020B0604020202020204" pitchFamily="34" charset="0"/>
            </a:endParaRPr>
          </a:p>
        </p:txBody>
      </p:sp>
      <p:sp>
        <p:nvSpPr>
          <p:cNvPr id="310" name="Google Shape;310;g25eb6d6d955_0_31"/>
          <p:cNvSpPr txBox="1">
            <a:spLocks noGrp="1"/>
          </p:cNvSpPr>
          <p:nvPr>
            <p:ph type="title"/>
          </p:nvPr>
        </p:nvSpPr>
        <p:spPr>
          <a:xfrm>
            <a:off x="619201" y="259200"/>
            <a:ext cx="10963199" cy="864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CONCLUSION </a:t>
            </a:r>
            <a:endParaRPr dirty="0"/>
          </a:p>
        </p:txBody>
      </p:sp>
      <p:sp>
        <p:nvSpPr>
          <p:cNvPr id="311" name="Google Shape;311;g25eb6d6d955_0_31"/>
          <p:cNvSpPr txBox="1">
            <a:spLocks noGrp="1"/>
          </p:cNvSpPr>
          <p:nvPr>
            <p:ph type="sldNum" sz="quarter" idx="4"/>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18</a:t>
            </a:fld>
            <a:endParaRPr dirty="0"/>
          </a:p>
        </p:txBody>
      </p:sp>
      <p:pic>
        <p:nvPicPr>
          <p:cNvPr id="15" name="Content Placeholder 14" descr="Open hand with solid fill">
            <a:extLst>
              <a:ext uri="{FF2B5EF4-FFF2-40B4-BE49-F238E27FC236}">
                <a16:creationId xmlns:a16="http://schemas.microsoft.com/office/drawing/2014/main" id="{037F6D1C-3430-1151-8213-05C12F143DF9}"/>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rot="18991302">
            <a:off x="9547551" y="1860098"/>
            <a:ext cx="1793975" cy="1793975"/>
          </a:xfrm>
        </p:spPr>
      </p:pic>
      <p:grpSp>
        <p:nvGrpSpPr>
          <p:cNvPr id="13" name="Group 12">
            <a:extLst>
              <a:ext uri="{FF2B5EF4-FFF2-40B4-BE49-F238E27FC236}">
                <a16:creationId xmlns:a16="http://schemas.microsoft.com/office/drawing/2014/main" id="{E0462BBA-DC3C-D66C-7DEE-F96D5D44AA46}"/>
              </a:ext>
            </a:extLst>
          </p:cNvPr>
          <p:cNvGrpSpPr/>
          <p:nvPr/>
        </p:nvGrpSpPr>
        <p:grpSpPr>
          <a:xfrm>
            <a:off x="1427371" y="1556792"/>
            <a:ext cx="1722642" cy="1872208"/>
            <a:chOff x="1427371" y="1616720"/>
            <a:chExt cx="1869578" cy="2020280"/>
          </a:xfrm>
        </p:grpSpPr>
        <p:sp>
          <p:nvSpPr>
            <p:cNvPr id="5" name="Oval 4">
              <a:extLst>
                <a:ext uri="{FF2B5EF4-FFF2-40B4-BE49-F238E27FC236}">
                  <a16:creationId xmlns:a16="http://schemas.microsoft.com/office/drawing/2014/main" id="{E4EB9249-346E-F92D-7926-03160B753259}"/>
                </a:ext>
              </a:extLst>
            </p:cNvPr>
            <p:cNvSpPr/>
            <p:nvPr/>
          </p:nvSpPr>
          <p:spPr>
            <a:xfrm>
              <a:off x="1747970" y="1841677"/>
              <a:ext cx="317676" cy="3176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BC6500EF-8AC5-53EE-7D17-926022366D21}"/>
                </a:ext>
              </a:extLst>
            </p:cNvPr>
            <p:cNvSpPr/>
            <p:nvPr/>
          </p:nvSpPr>
          <p:spPr>
            <a:xfrm>
              <a:off x="1979372" y="2150811"/>
              <a:ext cx="558109" cy="5581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ADADE1D-4755-7464-E1F9-D1727FA63497}"/>
                </a:ext>
              </a:extLst>
            </p:cNvPr>
            <p:cNvSpPr/>
            <p:nvPr/>
          </p:nvSpPr>
          <p:spPr>
            <a:xfrm>
              <a:off x="1427371" y="2562870"/>
              <a:ext cx="432808" cy="4328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5AABF7D8-6C55-A3FB-31B7-E72CD8CB68E4}"/>
                </a:ext>
              </a:extLst>
            </p:cNvPr>
            <p:cNvSpPr/>
            <p:nvPr/>
          </p:nvSpPr>
          <p:spPr>
            <a:xfrm>
              <a:off x="2637046" y="1616720"/>
              <a:ext cx="432808" cy="4328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A01231AA-CDA5-B5C1-051B-C06A5DEDB021}"/>
                </a:ext>
              </a:extLst>
            </p:cNvPr>
            <p:cNvSpPr/>
            <p:nvPr/>
          </p:nvSpPr>
          <p:spPr>
            <a:xfrm>
              <a:off x="2468050" y="2808101"/>
              <a:ext cx="828899" cy="82889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77826645-0E5A-5C66-EEE6-3D9AC189BA97}"/>
                </a:ext>
              </a:extLst>
            </p:cNvPr>
            <p:cNvCxnSpPr>
              <a:cxnSpLocks/>
            </p:cNvCxnSpPr>
            <p:nvPr/>
          </p:nvCxnSpPr>
          <p:spPr>
            <a:xfrm>
              <a:off x="1894859" y="2000515"/>
              <a:ext cx="871292" cy="1084769"/>
            </a:xfrm>
            <a:prstGeom prst="line">
              <a:avLst/>
            </a:prstGeom>
            <a:ln w="60325"/>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09A45A-8824-E8A4-7B58-AF0DCBB8665F}"/>
                </a:ext>
              </a:extLst>
            </p:cNvPr>
            <p:cNvCxnSpPr>
              <a:cxnSpLocks/>
            </p:cNvCxnSpPr>
            <p:nvPr/>
          </p:nvCxnSpPr>
          <p:spPr>
            <a:xfrm flipV="1">
              <a:off x="1783648" y="2461753"/>
              <a:ext cx="406190" cy="280167"/>
            </a:xfrm>
            <a:prstGeom prst="line">
              <a:avLst/>
            </a:prstGeom>
            <a:ln w="60325"/>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E52EFB2-35D7-3C11-622C-37200197A302}"/>
                </a:ext>
              </a:extLst>
            </p:cNvPr>
            <p:cNvCxnSpPr>
              <a:cxnSpLocks/>
            </p:cNvCxnSpPr>
            <p:nvPr/>
          </p:nvCxnSpPr>
          <p:spPr>
            <a:xfrm flipV="1">
              <a:off x="2376772" y="1901334"/>
              <a:ext cx="424059" cy="420456"/>
            </a:xfrm>
            <a:prstGeom prst="line">
              <a:avLst/>
            </a:prstGeom>
            <a:ln w="60325"/>
            <a:effectLst/>
          </p:spPr>
          <p:style>
            <a:lnRef idx="2">
              <a:schemeClr val="accent1"/>
            </a:lnRef>
            <a:fillRef idx="0">
              <a:schemeClr val="accent1"/>
            </a:fillRef>
            <a:effectRef idx="1">
              <a:schemeClr val="accent1"/>
            </a:effectRef>
            <a:fontRef idx="minor">
              <a:schemeClr val="tx1"/>
            </a:fontRef>
          </p:style>
        </p:cxnSp>
      </p:grpSp>
      <p:sp>
        <p:nvSpPr>
          <p:cNvPr id="21" name="Freeform: Shape 8">
            <a:extLst>
              <a:ext uri="{FF2B5EF4-FFF2-40B4-BE49-F238E27FC236}">
                <a16:creationId xmlns:a16="http://schemas.microsoft.com/office/drawing/2014/main" id="{4AE881DA-AF52-258C-1FB2-DAD0781995F9}"/>
              </a:ext>
            </a:extLst>
          </p:cNvPr>
          <p:cNvSpPr/>
          <p:nvPr/>
        </p:nvSpPr>
        <p:spPr>
          <a:xfrm>
            <a:off x="4305380" y="1425600"/>
            <a:ext cx="3581240" cy="4525200"/>
          </a:xfrm>
          <a:custGeom>
            <a:avLst/>
            <a:gdLst>
              <a:gd name="connsiteX0" fmla="*/ 0 w 3581240"/>
              <a:gd name="connsiteY0" fmla="*/ 358124 h 4525200"/>
              <a:gd name="connsiteX1" fmla="*/ 358124 w 3581240"/>
              <a:gd name="connsiteY1" fmla="*/ 0 h 4525200"/>
              <a:gd name="connsiteX2" fmla="*/ 3223116 w 3581240"/>
              <a:gd name="connsiteY2" fmla="*/ 0 h 4525200"/>
              <a:gd name="connsiteX3" fmla="*/ 3581240 w 3581240"/>
              <a:gd name="connsiteY3" fmla="*/ 358124 h 4525200"/>
              <a:gd name="connsiteX4" fmla="*/ 3581240 w 3581240"/>
              <a:gd name="connsiteY4" fmla="*/ 4167076 h 4525200"/>
              <a:gd name="connsiteX5" fmla="*/ 3223116 w 3581240"/>
              <a:gd name="connsiteY5" fmla="*/ 4525200 h 4525200"/>
              <a:gd name="connsiteX6" fmla="*/ 358124 w 3581240"/>
              <a:gd name="connsiteY6" fmla="*/ 4525200 h 4525200"/>
              <a:gd name="connsiteX7" fmla="*/ 0 w 3581240"/>
              <a:gd name="connsiteY7" fmla="*/ 4167076 h 4525200"/>
              <a:gd name="connsiteX8" fmla="*/ 0 w 3581240"/>
              <a:gd name="connsiteY8" fmla="*/ 358124 h 45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240" h="4525200">
                <a:moveTo>
                  <a:pt x="0" y="358124"/>
                </a:moveTo>
                <a:cubicBezTo>
                  <a:pt x="0" y="160338"/>
                  <a:pt x="160338" y="0"/>
                  <a:pt x="358124" y="0"/>
                </a:cubicBezTo>
                <a:lnTo>
                  <a:pt x="3223116" y="0"/>
                </a:lnTo>
                <a:cubicBezTo>
                  <a:pt x="3420902" y="0"/>
                  <a:pt x="3581240" y="160338"/>
                  <a:pt x="3581240" y="358124"/>
                </a:cubicBezTo>
                <a:lnTo>
                  <a:pt x="3581240" y="4167076"/>
                </a:lnTo>
                <a:cubicBezTo>
                  <a:pt x="3581240" y="4364862"/>
                  <a:pt x="3420902" y="4525200"/>
                  <a:pt x="3223116" y="4525200"/>
                </a:cubicBezTo>
                <a:lnTo>
                  <a:pt x="358124" y="4525200"/>
                </a:lnTo>
                <a:cubicBezTo>
                  <a:pt x="160338" y="4525200"/>
                  <a:pt x="0" y="4364862"/>
                  <a:pt x="0" y="4167076"/>
                </a:cubicBezTo>
                <a:lnTo>
                  <a:pt x="0" y="358124"/>
                </a:lnTo>
                <a:close/>
              </a:path>
            </a:pathLst>
          </a:custGeom>
          <a:ln>
            <a:solidFill>
              <a:schemeClr val="accent1"/>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1938096" rIns="0" bIns="1033056" numCol="1" spcCol="1270" anchor="ctr" anchorCtr="0">
            <a:noAutofit/>
          </a:bodyPr>
          <a:lstStyle/>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endParaRPr lang="en-GB" sz="1800" b="1" dirty="0">
              <a:solidFill>
                <a:schemeClr val="accent1"/>
              </a:solidFill>
              <a:latin typeface="Arial" panose="020B0604020202020204" pitchFamily="34" charset="0"/>
              <a:cs typeface="Arial" panose="020B0604020202020204" pitchFamily="34" charset="0"/>
            </a:endParaRPr>
          </a:p>
          <a:p>
            <a:pPr marL="0" lvl="0" indent="0" algn="ctr" rtl="0">
              <a:spcBef>
                <a:spcPts val="1200"/>
              </a:spcBef>
              <a:spcAft>
                <a:spcPts val="0"/>
              </a:spcAft>
              <a:buNone/>
            </a:pPr>
            <a:r>
              <a:rPr lang="en-GB" b="1" dirty="0">
                <a:solidFill>
                  <a:schemeClr val="accent1"/>
                </a:solidFill>
                <a:latin typeface="Arial" panose="020B0604020202020204" pitchFamily="34" charset="0"/>
                <a:ea typeface="Calibri"/>
                <a:cs typeface="Arial" panose="020B0604020202020204" pitchFamily="34" charset="0"/>
                <a:sym typeface="Calibri"/>
              </a:rPr>
              <a:t>Doctor-patient communication</a:t>
            </a:r>
          </a:p>
          <a:p>
            <a:pPr marL="0" lvl="0" indent="0" algn="ctr" rtl="0">
              <a:spcBef>
                <a:spcPts val="1200"/>
              </a:spcBef>
              <a:spcAft>
                <a:spcPts val="0"/>
              </a:spcAft>
              <a:buNone/>
            </a:pPr>
            <a:r>
              <a:rPr lang="en-GB" sz="1700" dirty="0">
                <a:solidFill>
                  <a:schemeClr val="dk2"/>
                </a:solidFill>
                <a:latin typeface="Arial" panose="020B0604020202020204" pitchFamily="34" charset="0"/>
                <a:ea typeface="Calibri"/>
                <a:cs typeface="Arial" panose="020B0604020202020204" pitchFamily="34" charset="0"/>
                <a:sym typeface="Calibri"/>
              </a:rPr>
              <a:t>Doctors should better understand their patients' needs and concerns, particularly in managing side effects, to provide more effective support. Including trained nurses or case managers can improve patient education and support</a:t>
            </a:r>
          </a:p>
        </p:txBody>
      </p:sp>
      <p:pic>
        <p:nvPicPr>
          <p:cNvPr id="315" name="Google Shape;315;g25eb6d6d955_0_31"/>
          <p:cNvPicPr preferRelativeResize="0"/>
          <p:nvPr/>
        </p:nvPicPr>
        <p:blipFill>
          <a:blip r:embed="rId5">
            <a:alphaModFix/>
            <a:duotone>
              <a:schemeClr val="accent1">
                <a:shade val="45000"/>
                <a:satMod val="135000"/>
              </a:schemeClr>
              <a:prstClr val="white"/>
            </a:duotone>
          </a:blip>
          <a:stretch>
            <a:fillRect/>
          </a:stretch>
        </p:blipFill>
        <p:spPr>
          <a:xfrm>
            <a:off x="5045844" y="1616720"/>
            <a:ext cx="1986260" cy="1812280"/>
          </a:xfrm>
          <a:prstGeom prst="rect">
            <a:avLst/>
          </a:prstGeom>
          <a:noFill/>
          <a:ln>
            <a:noFill/>
          </a:ln>
        </p:spPr>
      </p:pic>
      <p:pic>
        <p:nvPicPr>
          <p:cNvPr id="16" name="Content Placeholder 14" descr="Open hand with solid fill">
            <a:extLst>
              <a:ext uri="{FF2B5EF4-FFF2-40B4-BE49-F238E27FC236}">
                <a16:creationId xmlns:a16="http://schemas.microsoft.com/office/drawing/2014/main" id="{CBFCDCF2-18A5-0BCF-64A3-4CEC55E1E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608698" flipH="1">
            <a:off x="8252359" y="1860099"/>
            <a:ext cx="1793975" cy="1793975"/>
          </a:xfrm>
          <a:prstGeom prst="rect">
            <a:avLst/>
          </a:prstGeom>
        </p:spPr>
      </p:pic>
      <p:pic>
        <p:nvPicPr>
          <p:cNvPr id="20" name="Graphic 19" descr="Medical with solid fill">
            <a:extLst>
              <a:ext uri="{FF2B5EF4-FFF2-40B4-BE49-F238E27FC236}">
                <a16:creationId xmlns:a16="http://schemas.microsoft.com/office/drawing/2014/main" id="{055AC1C3-D666-1C01-89D8-A889B9D4EB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9080" y="1484784"/>
            <a:ext cx="1228352" cy="1228352"/>
          </a:xfrm>
          <a:prstGeom prst="rect">
            <a:avLst/>
          </a:prstGeom>
        </p:spPr>
      </p:pic>
    </p:spTree>
    <p:extLst>
      <p:ext uri="{BB962C8B-B14F-4D97-AF65-F5344CB8AC3E}">
        <p14:creationId xmlns:p14="http://schemas.microsoft.com/office/powerpoint/2010/main" val="287499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777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2</a:t>
            </a:fld>
            <a:endParaRPr dirty="0"/>
          </a:p>
        </p:txBody>
      </p:sp>
      <p:sp>
        <p:nvSpPr>
          <p:cNvPr id="134" name="Google Shape;134;p2"/>
          <p:cNvSpPr txBox="1">
            <a:spLocks noGrp="1"/>
          </p:cNvSpPr>
          <p:nvPr>
            <p:ph type="title"/>
          </p:nvPr>
        </p:nvSpPr>
        <p:spPr>
          <a:xfrm>
            <a:off x="767408" y="1282750"/>
            <a:ext cx="10418948" cy="4162474"/>
          </a:xfrm>
          <a:prstGeom prst="rect">
            <a:avLst/>
          </a:prstGeom>
          <a:noFill/>
          <a:ln>
            <a:noFill/>
          </a:ln>
        </p:spPr>
        <p:txBody>
          <a:bodyPr spcFirstLastPara="1" wrap="square" lIns="0" tIns="0" rIns="0" bIns="0" anchor="ctr" anchorCtr="0">
            <a:normAutofit fontScale="90000"/>
          </a:bodyPr>
          <a:lstStyle/>
          <a:p>
            <a:br>
              <a:rPr lang="en-GB" dirty="0"/>
            </a:br>
            <a:r>
              <a:rPr lang="en-GB" dirty="0"/>
              <a:t>Hepatocellular Carcinoma in Asia: Physician and Patient Perspectives on</a:t>
            </a:r>
            <a:br>
              <a:rPr lang="en-GB" dirty="0"/>
            </a:br>
            <a:r>
              <a:rPr lang="en-GB" dirty="0"/>
              <a:t>Surveillance, Diagnosis, and Treatment</a:t>
            </a:r>
            <a:br>
              <a:rPr lang="en-GB" dirty="0"/>
            </a:br>
            <a:br>
              <a:rPr lang="en-GB" dirty="0"/>
            </a:br>
            <a:br>
              <a:rPr lang="en-GB" sz="1200" dirty="0"/>
            </a:br>
            <a:r>
              <a:rPr lang="en-GB" sz="1800" cap="none" dirty="0" err="1"/>
              <a:t>Rosmawati</a:t>
            </a:r>
            <a:r>
              <a:rPr lang="en-GB" sz="1800" cap="none" dirty="0"/>
              <a:t> Mohamed, Wendy Wang, </a:t>
            </a:r>
            <a:r>
              <a:rPr lang="en-GB" sz="1800" cap="none" dirty="0" err="1"/>
              <a:t>Tawesak</a:t>
            </a:r>
            <a:r>
              <a:rPr lang="en-GB" sz="1800" cap="none" dirty="0"/>
              <a:t> </a:t>
            </a:r>
            <a:r>
              <a:rPr lang="en-GB" sz="1800" cap="none" dirty="0" err="1"/>
              <a:t>Tanwandee</a:t>
            </a:r>
            <a:r>
              <a:rPr lang="en-GB" sz="1800" cap="none" dirty="0"/>
              <a:t>, </a:t>
            </a:r>
            <a:r>
              <a:rPr lang="en-GB" sz="1800" cap="none" dirty="0" err="1"/>
              <a:t>Irsan</a:t>
            </a:r>
            <a:r>
              <a:rPr lang="en-GB" sz="1800" cap="none" dirty="0"/>
              <a:t> Hasan, Cam Phuong Pham, </a:t>
            </a:r>
            <a:br>
              <a:rPr lang="en-GB" sz="1800" cap="none" dirty="0"/>
            </a:br>
            <a:r>
              <a:rPr lang="en-GB" sz="1800" cap="none" dirty="0"/>
              <a:t>Young‑Suk Lim, Sheng‑Nan Lu, </a:t>
            </a:r>
            <a:r>
              <a:rPr lang="en-GB" sz="1800" cap="none" dirty="0" err="1"/>
              <a:t>Murallitharan</a:t>
            </a:r>
            <a:r>
              <a:rPr lang="en-GB" sz="1800" cap="none" dirty="0"/>
              <a:t> </a:t>
            </a:r>
            <a:r>
              <a:rPr lang="en-GB" sz="1800" cap="none" dirty="0" err="1"/>
              <a:t>Munisamy</a:t>
            </a:r>
            <a:r>
              <a:rPr lang="en-GB" sz="1800" cap="none" dirty="0"/>
              <a:t>, </a:t>
            </a:r>
            <a:r>
              <a:rPr lang="en-GB" sz="1800" cap="none" dirty="0" err="1"/>
              <a:t>Thi</a:t>
            </a:r>
            <a:r>
              <a:rPr lang="en-GB" sz="1800" cap="none" dirty="0"/>
              <a:t> Thanh Huong Tran, Evy </a:t>
            </a:r>
            <a:r>
              <a:rPr lang="en-GB" sz="1800" cap="none" dirty="0" err="1"/>
              <a:t>Ratnawati</a:t>
            </a:r>
            <a:r>
              <a:rPr lang="en-GB" sz="1800" cap="none" dirty="0"/>
              <a:t>,</a:t>
            </a:r>
            <a:br>
              <a:rPr lang="en-GB" sz="1800" cap="none" dirty="0"/>
            </a:br>
            <a:r>
              <a:rPr lang="en-GB" sz="1800" cap="none" dirty="0"/>
              <a:t>Wattana </a:t>
            </a:r>
            <a:r>
              <a:rPr lang="en-GB" sz="1800" cap="none" dirty="0" err="1"/>
              <a:t>Sukeepaisarnjaroen</a:t>
            </a:r>
            <a:r>
              <a:rPr lang="en-GB" sz="1800" cap="none" dirty="0"/>
              <a:t>, Mahir Karababa, Chee‑</a:t>
            </a:r>
            <a:r>
              <a:rPr lang="en-GB" sz="1800" cap="none" dirty="0" err="1"/>
              <a:t>Kiat</a:t>
            </a:r>
            <a:r>
              <a:rPr lang="en-GB" sz="1800" cap="none" dirty="0"/>
              <a:t> Tan</a:t>
            </a:r>
            <a:br>
              <a:rPr lang="en-GB" sz="1800" dirty="0">
                <a:solidFill>
                  <a:schemeClr val="bg1"/>
                </a:solidFill>
                <a:effectLst/>
                <a:latin typeface="Arial" panose="020B0604020202020204" pitchFamily="34" charset="0"/>
                <a:ea typeface="Arial" panose="020B0604020202020204" pitchFamily="34" charset="0"/>
              </a:rPr>
            </a:br>
            <a:br>
              <a:rPr lang="en-GB" sz="1800" dirty="0">
                <a:solidFill>
                  <a:schemeClr val="bg1"/>
                </a:solidFill>
                <a:effectLst/>
                <a:latin typeface="Arial" panose="020B0604020202020204" pitchFamily="34" charset="0"/>
                <a:ea typeface="Arial" panose="020B0604020202020204" pitchFamily="34" charset="0"/>
              </a:rPr>
            </a:br>
            <a:br>
              <a:rPr lang="en-GB" sz="1800" dirty="0">
                <a:solidFill>
                  <a:schemeClr val="bg1"/>
                </a:solidFill>
                <a:effectLst/>
                <a:latin typeface="Arial" panose="020B0604020202020204" pitchFamily="34" charset="0"/>
                <a:ea typeface="Arial" panose="020B0604020202020204" pitchFamily="34" charset="0"/>
              </a:rPr>
            </a:br>
            <a:r>
              <a:rPr lang="en-GB" sz="2200" dirty="0">
                <a:solidFill>
                  <a:schemeClr val="bg1"/>
                </a:solidFill>
                <a:effectLst/>
                <a:latin typeface="Arial" panose="020B0604020202020204" pitchFamily="34" charset="0"/>
                <a:ea typeface="Arial" panose="020B0604020202020204" pitchFamily="34" charset="0"/>
              </a:rPr>
              <a:t>SELECTED HIGHLIGHTS</a:t>
            </a:r>
            <a:br>
              <a:rPr lang="en-GB" sz="2200" dirty="0">
                <a:solidFill>
                  <a:schemeClr val="bg1"/>
                </a:solidFill>
                <a:effectLst/>
                <a:latin typeface="Arial" panose="020B0604020202020204" pitchFamily="34" charset="0"/>
                <a:ea typeface="Arial" panose="020B0604020202020204" pitchFamily="34" charset="0"/>
              </a:rPr>
            </a:br>
            <a:r>
              <a:rPr lang="en-GB" sz="1600" dirty="0">
                <a:solidFill>
                  <a:schemeClr val="bg1"/>
                </a:solidFill>
                <a:effectLst/>
                <a:latin typeface="Arial" panose="020B0604020202020204" pitchFamily="34" charset="0"/>
                <a:ea typeface="Arial" panose="020B0604020202020204" pitchFamily="34" charset="0"/>
              </a:rPr>
              <a:t>JULY  2024</a:t>
            </a:r>
            <a:endParaRPr lang="en-GB"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6" name="Tijdelijke aanduiding voor inhoud 10">
            <a:extLst>
              <a:ext uri="{FF2B5EF4-FFF2-40B4-BE49-F238E27FC236}">
                <a16:creationId xmlns:a16="http://schemas.microsoft.com/office/drawing/2014/main" id="{5F7016E1-EED7-1EDF-52EA-55B5975BA2F2}"/>
              </a:ext>
            </a:extLst>
          </p:cNvPr>
          <p:cNvSpPr>
            <a:spLocks noGrp="1"/>
          </p:cNvSpPr>
          <p:nvPr>
            <p:ph sz="quarter" idx="12"/>
          </p:nvPr>
        </p:nvSpPr>
        <p:spPr>
          <a:xfrm>
            <a:off x="620184" y="1329344"/>
            <a:ext cx="10963200" cy="5196000"/>
          </a:xfrm>
        </p:spPr>
        <p:txBody>
          <a:bodyPr>
            <a:normAutofit fontScale="85000" lnSpcReduction="20000"/>
          </a:bodyPr>
          <a:lstStyle/>
          <a:p>
            <a:pPr marL="0" indent="0">
              <a:lnSpc>
                <a:spcPct val="120000"/>
              </a:lnSpc>
              <a:spcBef>
                <a:spcPts val="0"/>
              </a:spcBef>
              <a:buNone/>
            </a:pPr>
            <a:r>
              <a:rPr lang="en-GB" altLang="en-US" b="1" dirty="0"/>
              <a:t>COR2ED, develops and implements high quality</a:t>
            </a:r>
            <a:br>
              <a:rPr lang="en-GB" altLang="en-US" b="1" dirty="0"/>
            </a:br>
            <a:r>
              <a:rPr lang="en-GB" altLang="en-US" b="1" dirty="0"/>
              <a:t>Independent Medical Education programmes to </a:t>
            </a:r>
          </a:p>
          <a:p>
            <a:pPr marL="0" indent="0">
              <a:lnSpc>
                <a:spcPct val="120000"/>
              </a:lnSpc>
              <a:spcBef>
                <a:spcPts val="0"/>
              </a:spcBef>
              <a:buNone/>
            </a:pPr>
            <a:r>
              <a:rPr lang="en-GB" altLang="en-US" b="1" dirty="0"/>
              <a:t>help improve the health of patients globally.</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The </a:t>
            </a:r>
            <a:r>
              <a:rPr lang="en-GB" altLang="en-US" b="1" dirty="0">
                <a:solidFill>
                  <a:schemeClr val="accent1"/>
                </a:solidFill>
              </a:rPr>
              <a:t>HCC ASIA SURVEY</a:t>
            </a:r>
            <a:r>
              <a:rPr lang="en-GB" altLang="en-US" dirty="0">
                <a:latin typeface="Arial" panose="020B0604020202020204" pitchFamily="34" charset="0"/>
              </a:rPr>
              <a:t> is supported through an independent educational grant from </a:t>
            </a:r>
            <a:r>
              <a:rPr lang="en-GB" altLang="en-US" dirty="0"/>
              <a:t>Roche</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 employer, organisation or other group or individual.</a:t>
            </a:r>
          </a:p>
          <a:p>
            <a:pPr marL="0" indent="0">
              <a:buNone/>
            </a:pPr>
            <a:r>
              <a:rPr lang="en-GB" dirty="0">
                <a:latin typeface="Arial" panose="020B0604020202020204" pitchFamily="34" charset="0"/>
              </a:rPr>
              <a:t>Expert disclosures:</a:t>
            </a:r>
          </a:p>
          <a:p>
            <a:pPr>
              <a:lnSpc>
                <a:spcPct val="120000"/>
              </a:lnSpc>
              <a:spcBef>
                <a:spcPts val="600"/>
              </a:spcBef>
            </a:pPr>
            <a:r>
              <a:rPr lang="en-GB" b="1" dirty="0">
                <a:solidFill>
                  <a:schemeClr val="accent1"/>
                </a:solidFill>
              </a:rPr>
              <a:t>Young-Suk Lim </a:t>
            </a:r>
            <a:r>
              <a:rPr lang="en-GB" dirty="0"/>
              <a:t>has received grants and/or honoraria from Gilead Sciences</a:t>
            </a:r>
          </a:p>
          <a:p>
            <a:pPr>
              <a:lnSpc>
                <a:spcPct val="120000"/>
              </a:lnSpc>
              <a:spcBef>
                <a:spcPts val="600"/>
              </a:spcBef>
            </a:pPr>
            <a:r>
              <a:rPr lang="en-GB" b="1" dirty="0">
                <a:solidFill>
                  <a:schemeClr val="accent1"/>
                </a:solidFill>
              </a:rPr>
              <a:t>Sheng-Nan Lu </a:t>
            </a:r>
            <a:r>
              <a:rPr lang="en-GB" dirty="0"/>
              <a:t>and </a:t>
            </a:r>
            <a:r>
              <a:rPr lang="en-GB" b="1" dirty="0">
                <a:solidFill>
                  <a:schemeClr val="accent1"/>
                </a:solidFill>
              </a:rPr>
              <a:t>Cam Phuong Pham </a:t>
            </a:r>
            <a:r>
              <a:rPr lang="en-GB" dirty="0"/>
              <a:t>have received grants and/or honoraria from Bayer, MSD and Roche</a:t>
            </a:r>
          </a:p>
          <a:p>
            <a:pPr>
              <a:lnSpc>
                <a:spcPct val="120000"/>
              </a:lnSpc>
              <a:spcBef>
                <a:spcPts val="600"/>
              </a:spcBef>
            </a:pPr>
            <a:r>
              <a:rPr lang="en-GB" b="1" dirty="0" err="1">
                <a:solidFill>
                  <a:schemeClr val="accent1"/>
                </a:solidFill>
              </a:rPr>
              <a:t>Murallitharan</a:t>
            </a:r>
            <a:r>
              <a:rPr lang="en-GB" b="1" dirty="0">
                <a:solidFill>
                  <a:schemeClr val="accent1"/>
                </a:solidFill>
              </a:rPr>
              <a:t> </a:t>
            </a:r>
            <a:r>
              <a:rPr lang="en-GB" b="1" dirty="0" err="1">
                <a:solidFill>
                  <a:schemeClr val="accent1"/>
                </a:solidFill>
              </a:rPr>
              <a:t>Munisamy</a:t>
            </a:r>
            <a:r>
              <a:rPr lang="en-GB" b="1" dirty="0">
                <a:solidFill>
                  <a:schemeClr val="accent1"/>
                </a:solidFill>
              </a:rPr>
              <a:t> </a:t>
            </a:r>
            <a:r>
              <a:rPr lang="en-GB" dirty="0"/>
              <a:t>has received grants and/or honoraria from AstraZeneca, MSD and Pfizer</a:t>
            </a:r>
          </a:p>
          <a:p>
            <a:pPr>
              <a:lnSpc>
                <a:spcPct val="120000"/>
              </a:lnSpc>
              <a:spcBef>
                <a:spcPts val="600"/>
              </a:spcBef>
            </a:pPr>
            <a:r>
              <a:rPr lang="en-GB" b="1" dirty="0">
                <a:solidFill>
                  <a:schemeClr val="accent1"/>
                </a:solidFill>
              </a:rPr>
              <a:t>Chee </a:t>
            </a:r>
            <a:r>
              <a:rPr lang="en-GB" b="1" dirty="0" err="1">
                <a:solidFill>
                  <a:schemeClr val="accent1"/>
                </a:solidFill>
              </a:rPr>
              <a:t>Kiat</a:t>
            </a:r>
            <a:r>
              <a:rPr lang="en-GB" b="1" dirty="0">
                <a:solidFill>
                  <a:schemeClr val="accent1"/>
                </a:solidFill>
              </a:rPr>
              <a:t>-Tan </a:t>
            </a:r>
            <a:r>
              <a:rPr lang="en-GB" dirty="0"/>
              <a:t>has received grants and/or honoraria from Abbott, Astellas, Eisai, Gilead, Roche Diagnostics</a:t>
            </a:r>
          </a:p>
          <a:p>
            <a:pPr>
              <a:lnSpc>
                <a:spcPct val="120000"/>
              </a:lnSpc>
              <a:spcBef>
                <a:spcPts val="600"/>
              </a:spcBef>
            </a:pPr>
            <a:r>
              <a:rPr lang="en-GB" b="1" dirty="0" err="1">
                <a:solidFill>
                  <a:schemeClr val="accent1"/>
                </a:solidFill>
              </a:rPr>
              <a:t>Irsan</a:t>
            </a:r>
            <a:r>
              <a:rPr lang="en-GB" b="1" dirty="0">
                <a:solidFill>
                  <a:schemeClr val="accent1"/>
                </a:solidFill>
              </a:rPr>
              <a:t> Hasan, Mahir Karababa, </a:t>
            </a:r>
            <a:r>
              <a:rPr lang="en-GB" b="1" dirty="0" err="1">
                <a:solidFill>
                  <a:schemeClr val="accent1"/>
                </a:solidFill>
              </a:rPr>
              <a:t>Rosmawati</a:t>
            </a:r>
            <a:r>
              <a:rPr lang="en-GB" b="1" dirty="0">
                <a:solidFill>
                  <a:schemeClr val="accent1"/>
                </a:solidFill>
              </a:rPr>
              <a:t> Mohamed, Evy </a:t>
            </a:r>
            <a:r>
              <a:rPr lang="en-GB" b="1" dirty="0" err="1">
                <a:solidFill>
                  <a:schemeClr val="accent1"/>
                </a:solidFill>
              </a:rPr>
              <a:t>Ratnawati</a:t>
            </a:r>
            <a:r>
              <a:rPr lang="en-GB" b="1" dirty="0">
                <a:solidFill>
                  <a:schemeClr val="accent1"/>
                </a:solidFill>
              </a:rPr>
              <a:t>, Wattana </a:t>
            </a:r>
            <a:r>
              <a:rPr lang="en-GB" b="1" dirty="0" err="1">
                <a:solidFill>
                  <a:schemeClr val="accent1"/>
                </a:solidFill>
              </a:rPr>
              <a:t>Sukeepaisarnjaroen</a:t>
            </a:r>
            <a:r>
              <a:rPr lang="en-GB" b="1" dirty="0">
                <a:solidFill>
                  <a:schemeClr val="accent1"/>
                </a:solidFill>
              </a:rPr>
              <a:t>, </a:t>
            </a:r>
            <a:r>
              <a:rPr lang="en-GB" b="1" dirty="0" err="1">
                <a:solidFill>
                  <a:schemeClr val="accent1"/>
                </a:solidFill>
              </a:rPr>
              <a:t>Tawesak</a:t>
            </a:r>
            <a:r>
              <a:rPr lang="en-GB" b="1" dirty="0">
                <a:solidFill>
                  <a:schemeClr val="accent1"/>
                </a:solidFill>
              </a:rPr>
              <a:t> </a:t>
            </a:r>
            <a:r>
              <a:rPr lang="en-GB" b="1" dirty="0" err="1">
                <a:solidFill>
                  <a:schemeClr val="accent1"/>
                </a:solidFill>
              </a:rPr>
              <a:t>Tanwandee</a:t>
            </a:r>
            <a:r>
              <a:rPr lang="en-GB" b="1" dirty="0">
                <a:solidFill>
                  <a:schemeClr val="accent1"/>
                </a:solidFill>
              </a:rPr>
              <a:t>, Tran </a:t>
            </a:r>
            <a:r>
              <a:rPr lang="en-GB" b="1" dirty="0" err="1">
                <a:solidFill>
                  <a:schemeClr val="accent1"/>
                </a:solidFill>
              </a:rPr>
              <a:t>Thi</a:t>
            </a:r>
            <a:r>
              <a:rPr lang="en-GB" b="1" dirty="0">
                <a:solidFill>
                  <a:schemeClr val="accent1"/>
                </a:solidFill>
              </a:rPr>
              <a:t> Thanh Huong </a:t>
            </a:r>
            <a:r>
              <a:rPr lang="en-GB" dirty="0"/>
              <a:t>and </a:t>
            </a:r>
            <a:r>
              <a:rPr lang="en-GB" b="1" dirty="0">
                <a:solidFill>
                  <a:schemeClr val="accent1"/>
                </a:solidFill>
              </a:rPr>
              <a:t>Wendy Wang</a:t>
            </a:r>
            <a:r>
              <a:rPr lang="en-GB" dirty="0"/>
              <a:t> have nothing to disclose</a:t>
            </a:r>
          </a:p>
          <a:p>
            <a:pPr marL="0" indent="0">
              <a:buNone/>
            </a:pPr>
            <a:endParaRPr lang="en-GB" dirty="0">
              <a:latin typeface="Arial" panose="020B0604020202020204" pitchFamily="34" charset="0"/>
            </a:endParaRPr>
          </a:p>
        </p:txBody>
      </p:sp>
      <p:sp>
        <p:nvSpPr>
          <p:cNvPr id="7" name="Title 3">
            <a:extLst>
              <a:ext uri="{FF2B5EF4-FFF2-40B4-BE49-F238E27FC236}">
                <a16:creationId xmlns:a16="http://schemas.microsoft.com/office/drawing/2014/main" id="{A2BF7BC9-D078-3B37-973F-FB1C1EC9AD70}"/>
              </a:ext>
            </a:extLst>
          </p:cNvPr>
          <p:cNvSpPr>
            <a:spLocks noGrp="1"/>
          </p:cNvSpPr>
          <p:nvPr>
            <p:ph type="title"/>
          </p:nvPr>
        </p:nvSpPr>
        <p:spPr>
          <a:xfrm>
            <a:off x="619201" y="259200"/>
            <a:ext cx="10963199" cy="864000"/>
          </a:xfrm>
        </p:spPr>
        <p:txBody>
          <a:bodyPr/>
          <a:lstStyle/>
          <a:p>
            <a:r>
              <a:rPr lang="en-GB" dirty="0">
                <a:latin typeface="Arial" panose="020B0604020202020204" pitchFamily="34" charset="0"/>
              </a:rPr>
              <a:t>Developed by COR2ED</a:t>
            </a:r>
          </a:p>
        </p:txBody>
      </p:sp>
      <p:pic>
        <p:nvPicPr>
          <p:cNvPr id="8" name="Picture 7">
            <a:extLst>
              <a:ext uri="{FF2B5EF4-FFF2-40B4-BE49-F238E27FC236}">
                <a16:creationId xmlns:a16="http://schemas.microsoft.com/office/drawing/2014/main" id="{39A04D74-50C3-6FAB-9CA7-9C769B3AB81D}"/>
              </a:ext>
            </a:extLst>
          </p:cNvPr>
          <p:cNvPicPr>
            <a:picLocks noChangeAspect="1"/>
          </p:cNvPicPr>
          <p:nvPr/>
        </p:nvPicPr>
        <p:blipFill>
          <a:blip r:embed="rId2"/>
          <a:stretch>
            <a:fillRect/>
          </a:stretch>
        </p:blipFill>
        <p:spPr>
          <a:xfrm>
            <a:off x="6960096" y="1329344"/>
            <a:ext cx="2455568" cy="653143"/>
          </a:xfrm>
          <a:prstGeom prst="rect">
            <a:avLst/>
          </a:prstGeom>
        </p:spPr>
      </p:pic>
    </p:spTree>
    <p:extLst>
      <p:ext uri="{BB962C8B-B14F-4D97-AF65-F5344CB8AC3E}">
        <p14:creationId xmlns:p14="http://schemas.microsoft.com/office/powerpoint/2010/main" val="7295633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5eb6d6d955_0_15"/>
          <p:cNvSpPr txBox="1">
            <a:spLocks noGrp="1"/>
          </p:cNvSpPr>
          <p:nvPr>
            <p:ph sz="quarter" idx="12"/>
          </p:nvPr>
        </p:nvSpPr>
        <p:spPr>
          <a:xfrm>
            <a:off x="652920" y="1052736"/>
            <a:ext cx="10012320" cy="4525200"/>
          </a:xfrm>
        </p:spPr>
        <p:txBody>
          <a:bodyPr spcFirstLastPara="1" wrap="square" lIns="0" tIns="0" rIns="0" bIns="0" anchor="t" anchorCtr="0">
            <a:noAutofit/>
          </a:bodyPr>
          <a:lstStyle/>
          <a:p>
            <a:pPr lvl="0"/>
            <a:r>
              <a:rPr lang="en-GB" dirty="0"/>
              <a:t>In 2020, liver cancer caused 830,000 deaths, making it the </a:t>
            </a:r>
            <a:r>
              <a:rPr lang="en-GB" b="1" dirty="0">
                <a:solidFill>
                  <a:schemeClr val="accent1"/>
                </a:solidFill>
              </a:rPr>
              <a:t>third leading cause of cancer-related deaths worldwide</a:t>
            </a:r>
            <a:r>
              <a:rPr lang="en-GB" dirty="0"/>
              <a:t>. In Asia, liver cancer accounts for 72.5% of global cases, with the majority being hepatocellular carcinoma (HCC)</a:t>
            </a:r>
            <a:r>
              <a:rPr lang="en-GB" baseline="30000" dirty="0"/>
              <a:t>1,2</a:t>
            </a:r>
          </a:p>
          <a:p>
            <a:pPr lvl="0"/>
            <a:endParaRPr lang="en-GB" baseline="30000" dirty="0"/>
          </a:p>
          <a:p>
            <a:pPr lvl="0"/>
            <a:r>
              <a:rPr lang="en-GB" b="1" dirty="0">
                <a:solidFill>
                  <a:schemeClr val="accent1"/>
                </a:solidFill>
              </a:rPr>
              <a:t>The primary causes of HCC in Asia are chronic infections by hepatitis B virus (HBV) and hepatitis C virus (HCV)</a:t>
            </a:r>
            <a:r>
              <a:rPr lang="en-GB" dirty="0"/>
              <a:t>. Additional risk factors include aflatoxin exposure, excessive alcohol intake, smoking, obesity, type 2 diabetes mellitus, and non-alcohol-related steatohepatitis (NASH)</a:t>
            </a:r>
            <a:r>
              <a:rPr lang="en-GB" baseline="30000" dirty="0"/>
              <a:t>2,3,4</a:t>
            </a:r>
          </a:p>
          <a:p>
            <a:pPr lvl="0"/>
            <a:endParaRPr lang="en-GB" baseline="30000" dirty="0"/>
          </a:p>
          <a:p>
            <a:pPr lvl="0"/>
            <a:r>
              <a:rPr lang="en-GB" dirty="0"/>
              <a:t>The treatment landscape for HCC in Asia is changing, with systemic treatment options increasing. </a:t>
            </a:r>
            <a:r>
              <a:rPr lang="en-GB" b="1" dirty="0">
                <a:solidFill>
                  <a:schemeClr val="accent1"/>
                </a:solidFill>
              </a:rPr>
              <a:t>The combination of atezolizumab and bevacizumab is now preferred for first-line treatment of advanced HCC</a:t>
            </a:r>
            <a:r>
              <a:rPr lang="en-GB" dirty="0"/>
              <a:t>, according to the latest international guidelines</a:t>
            </a:r>
            <a:r>
              <a:rPr lang="en-GB" baseline="30000" dirty="0"/>
              <a:t>5,6</a:t>
            </a:r>
          </a:p>
        </p:txBody>
      </p:sp>
      <p:sp>
        <p:nvSpPr>
          <p:cNvPr id="151" name="Google Shape;151;g25eb6d6d955_0_15"/>
          <p:cNvSpPr txBox="1">
            <a:spLocks noGrp="1"/>
          </p:cNvSpPr>
          <p:nvPr>
            <p:ph type="title"/>
          </p:nvPr>
        </p:nvSpPr>
        <p:spPr>
          <a:xfrm>
            <a:off x="619201" y="259200"/>
            <a:ext cx="10963199" cy="864000"/>
          </a:xfrm>
        </p:spPr>
        <p:txBody>
          <a:bodyPr spcFirstLastPara="1" wrap="square" lIns="0" tIns="0" rIns="0" bIns="0" anchor="t" anchorCtr="0">
            <a:normAutofit/>
          </a:bodyPr>
          <a:lstStyle/>
          <a:p>
            <a:pPr lvl="0"/>
            <a:r>
              <a:rPr lang="en-GB" dirty="0"/>
              <a:t>BACKGROUND </a:t>
            </a:r>
          </a:p>
        </p:txBody>
      </p:sp>
      <p:sp>
        <p:nvSpPr>
          <p:cNvPr id="153" name="Google Shape;153;g25eb6d6d955_0_15"/>
          <p:cNvSpPr txBox="1">
            <a:spLocks noGrp="1"/>
          </p:cNvSpPr>
          <p:nvPr>
            <p:ph sz="quarter" idx="15"/>
          </p:nvPr>
        </p:nvSpPr>
        <p:spPr>
          <a:xfrm>
            <a:off x="620183" y="6356351"/>
            <a:ext cx="10804409" cy="365125"/>
          </a:xfrm>
        </p:spPr>
        <p:txBody>
          <a:bodyPr spcFirstLastPara="1" wrap="square" lIns="0" tIns="0" rIns="0" bIns="0" anchor="b" anchorCtr="0">
            <a:noAutofit/>
          </a:bodyPr>
          <a:lstStyle/>
          <a:p>
            <a:pPr lvl="0"/>
            <a:r>
              <a:rPr lang="en-GB" dirty="0"/>
              <a:t>1. Sung H, et al. CA Cancer J Clin. 2021;71:209-49; 2. Zhang CH, et al. Liver Int. 2022;42:2029-41; 3. Chen LT, et al. Ann Oncol. 2020;31:334-51; </a:t>
            </a:r>
            <a:br>
              <a:rPr lang="en-GB" dirty="0"/>
            </a:br>
            <a:r>
              <a:rPr lang="en-GB" dirty="0"/>
              <a:t>4. Goh GB, et al. Best </a:t>
            </a:r>
            <a:r>
              <a:rPr lang="en-GB" dirty="0" err="1"/>
              <a:t>Pract</a:t>
            </a:r>
            <a:r>
              <a:rPr lang="en-GB" dirty="0"/>
              <a:t> Res Clin Gastroenterol. 2015;29:919-28; 5. Gordan JD, et al. J Clin Oncol. 2020;38:4317-45;</a:t>
            </a:r>
            <a:br>
              <a:rPr lang="en-GB" dirty="0"/>
            </a:br>
            <a:r>
              <a:rPr lang="en-GB" dirty="0"/>
              <a:t>6. Su GL, et al. Gastroenterology.2022;162:920-34</a:t>
            </a:r>
          </a:p>
        </p:txBody>
      </p:sp>
      <p:sp>
        <p:nvSpPr>
          <p:cNvPr id="14" name="Slide Number Placeholder 13">
            <a:extLst>
              <a:ext uri="{FF2B5EF4-FFF2-40B4-BE49-F238E27FC236}">
                <a16:creationId xmlns:a16="http://schemas.microsoft.com/office/drawing/2014/main" id="{52998D0B-0E74-0279-CB7D-14F3414CB950}"/>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335523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3"/>
          <p:cNvSpPr txBox="1">
            <a:spLocks noGrp="1"/>
          </p:cNvSpPr>
          <p:nvPr>
            <p:ph sz="quarter" idx="12"/>
          </p:nvPr>
        </p:nvSpPr>
        <p:spPr>
          <a:xfrm>
            <a:off x="620184" y="1425600"/>
            <a:ext cx="10963200" cy="4091632"/>
          </a:xfrm>
          <a:solidFill>
            <a:schemeClr val="bg1"/>
          </a:solidFill>
          <a:ln w="2857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180000" tIns="0" rIns="180000" bIns="0" anchor="t" anchorCtr="0">
            <a:noAutofit/>
          </a:bodyPr>
          <a:lstStyle/>
          <a:p>
            <a:pPr marL="457200" indent="-457200">
              <a:spcBef>
                <a:spcPts val="3600"/>
              </a:spcBef>
              <a:buFont typeface="+mj-lt"/>
              <a:buAutoNum type="arabicPeriod"/>
            </a:pPr>
            <a:r>
              <a:rPr lang="en-GB" dirty="0"/>
              <a:t>Provide an overview of the </a:t>
            </a:r>
            <a:r>
              <a:rPr lang="en-GB" b="1" dirty="0">
                <a:solidFill>
                  <a:schemeClr val="accent1"/>
                </a:solidFill>
              </a:rPr>
              <a:t>different screening, diagnosis &amp; treatment strategies </a:t>
            </a:r>
            <a:r>
              <a:rPr lang="en-GB" dirty="0"/>
              <a:t>for HCC in the Asia Pacific countries</a:t>
            </a:r>
          </a:p>
          <a:p>
            <a:pPr marL="457200" indent="-457200">
              <a:spcBef>
                <a:spcPts val="3600"/>
              </a:spcBef>
              <a:buFont typeface="+mj-lt"/>
              <a:buAutoNum type="arabicPeriod"/>
            </a:pPr>
            <a:r>
              <a:rPr lang="en-GB" dirty="0"/>
              <a:t>Explore </a:t>
            </a:r>
            <a:r>
              <a:rPr lang="en-GB" b="1" dirty="0">
                <a:solidFill>
                  <a:schemeClr val="accent1"/>
                </a:solidFill>
              </a:rPr>
              <a:t>HCC patient journeys </a:t>
            </a:r>
            <a:r>
              <a:rPr lang="en-GB" dirty="0"/>
              <a:t>across the Asia Pacific region </a:t>
            </a:r>
          </a:p>
          <a:p>
            <a:pPr marL="457200" indent="-457200">
              <a:spcBef>
                <a:spcPts val="3600"/>
              </a:spcBef>
              <a:buFont typeface="+mj-lt"/>
              <a:buAutoNum type="arabicPeriod"/>
            </a:pPr>
            <a:r>
              <a:rPr lang="en-GB" dirty="0"/>
              <a:t>Improve the </a:t>
            </a:r>
            <a:r>
              <a:rPr lang="en-GB" b="1" dirty="0">
                <a:solidFill>
                  <a:schemeClr val="accent1"/>
                </a:solidFill>
              </a:rPr>
              <a:t>HCP &amp; patient collaboration </a:t>
            </a:r>
            <a:r>
              <a:rPr lang="en-GB" dirty="0"/>
              <a:t>on HCC management in the Asia Pacific region</a:t>
            </a:r>
          </a:p>
          <a:p>
            <a:pPr marL="0" lvl="0" indent="0">
              <a:spcBef>
                <a:spcPts val="3600"/>
              </a:spcBef>
              <a:buNone/>
            </a:pPr>
            <a:r>
              <a:rPr lang="en-GB" dirty="0"/>
              <a:t>……..in order to provide an overview of HCC management in the Asia Pacific region, comparison with international guidelines and insights on what should be improved as a priority</a:t>
            </a:r>
          </a:p>
        </p:txBody>
      </p:sp>
      <p:sp>
        <p:nvSpPr>
          <p:cNvPr id="158" name="Google Shape;158;p3"/>
          <p:cNvSpPr txBox="1">
            <a:spLocks noGrp="1"/>
          </p:cNvSpPr>
          <p:nvPr>
            <p:ph type="title"/>
          </p:nvPr>
        </p:nvSpPr>
        <p:spPr>
          <a:noFill/>
          <a:ln>
            <a:noFill/>
          </a:ln>
        </p:spPr>
        <p:txBody>
          <a:bodyPr spcFirstLastPara="1" wrap="square" lIns="0" tIns="0" rIns="0" bIns="0" anchor="t" anchorCtr="0">
            <a:normAutofit/>
          </a:bodyPr>
          <a:lstStyle/>
          <a:p>
            <a:pPr lvl="0"/>
            <a:r>
              <a:rPr lang="en-GB" dirty="0">
                <a:sym typeface="Calibri"/>
              </a:rPr>
              <a:t>STUDY OBJECTIVES</a:t>
            </a:r>
          </a:p>
        </p:txBody>
      </p:sp>
      <p:sp>
        <p:nvSpPr>
          <p:cNvPr id="161" name="Google Shape;161;p3"/>
          <p:cNvSpPr txBox="1">
            <a:spLocks noGrp="1"/>
          </p:cNvSpPr>
          <p:nvPr>
            <p:ph sz="quarter" idx="15"/>
          </p:nvPr>
        </p:nvSpPr>
        <p:spPr/>
        <p:txBody>
          <a:bodyPr spcFirstLastPara="1" vert="horz" wrap="square" lIns="0" tIns="0" rIns="0" bIns="0" rtlCol="0" anchor="b" anchorCtr="0">
            <a:noAutofit/>
          </a:bodyPr>
          <a:lstStyle/>
          <a:p>
            <a:r>
              <a:rPr lang="en-GB" dirty="0"/>
              <a:t>HCC, Hepatocellular carcinoma; HCP, healthcare professional</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p:txBody>
      </p:sp>
      <p:sp>
        <p:nvSpPr>
          <p:cNvPr id="7" name="Slide Number Placeholder 6">
            <a:extLst>
              <a:ext uri="{FF2B5EF4-FFF2-40B4-BE49-F238E27FC236}">
                <a16:creationId xmlns:a16="http://schemas.microsoft.com/office/drawing/2014/main" id="{2D0E98CC-A5CC-3825-367B-50FAE260E673}"/>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31303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g25eb6d6d955_0_64"/>
          <p:cNvSpPr txBox="1">
            <a:spLocks noGrp="1"/>
          </p:cNvSpPr>
          <p:nvPr>
            <p:ph type="title"/>
          </p:nvPr>
        </p:nvSpPr>
        <p:spPr>
          <a:xfrm>
            <a:off x="619201" y="259200"/>
            <a:ext cx="10963199" cy="864000"/>
          </a:xfrm>
        </p:spPr>
        <p:txBody>
          <a:bodyPr spcFirstLastPara="1" wrap="square" lIns="0" tIns="0" rIns="0" bIns="0" anchor="t" anchorCtr="0">
            <a:normAutofit/>
          </a:bodyPr>
          <a:lstStyle/>
          <a:p>
            <a:pPr lvl="0"/>
            <a:r>
              <a:rPr lang="en-GB">
                <a:sym typeface="Arial"/>
              </a:rPr>
              <a:t>PARTICIPANTS and METHODS </a:t>
            </a:r>
            <a:endParaRPr lang="en-GB" dirty="0">
              <a:sym typeface="Arial"/>
            </a:endParaRPr>
          </a:p>
        </p:txBody>
      </p:sp>
      <p:sp>
        <p:nvSpPr>
          <p:cNvPr id="17" name="Content Placeholder 16">
            <a:extLst>
              <a:ext uri="{FF2B5EF4-FFF2-40B4-BE49-F238E27FC236}">
                <a16:creationId xmlns:a16="http://schemas.microsoft.com/office/drawing/2014/main" id="{2D2BAFFB-892D-FC3F-A51D-932701F9B35D}"/>
              </a:ext>
            </a:extLst>
          </p:cNvPr>
          <p:cNvSpPr>
            <a:spLocks noGrp="1"/>
          </p:cNvSpPr>
          <p:nvPr>
            <p:ph sz="quarter" idx="15"/>
          </p:nvPr>
        </p:nvSpPr>
        <p:spPr>
          <a:xfrm>
            <a:off x="335360" y="6428358"/>
            <a:ext cx="10180339" cy="365125"/>
          </a:xfrm>
        </p:spPr>
        <p:txBody>
          <a:bodyPr/>
          <a:lstStyle/>
          <a:p>
            <a:r>
              <a:rPr lang="en-GB" dirty="0"/>
              <a:t>HCC, Hepatocellular carcinoma; HCP, healthcare professional</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GB" dirty="0"/>
          </a:p>
        </p:txBody>
      </p:sp>
      <p:sp>
        <p:nvSpPr>
          <p:cNvPr id="19" name="Content Placeholder 18">
            <a:extLst>
              <a:ext uri="{FF2B5EF4-FFF2-40B4-BE49-F238E27FC236}">
                <a16:creationId xmlns:a16="http://schemas.microsoft.com/office/drawing/2014/main" id="{FC984C23-BEE5-7F1D-E3B7-1F367A43301B}"/>
              </a:ext>
            </a:extLst>
          </p:cNvPr>
          <p:cNvSpPr>
            <a:spLocks noGrp="1"/>
          </p:cNvSpPr>
          <p:nvPr>
            <p:ph sz="quarter" idx="12"/>
          </p:nvPr>
        </p:nvSpPr>
        <p:spPr/>
        <p:txBody>
          <a:bodyPr/>
          <a:lstStyle/>
          <a:p>
            <a:pPr lvl="0"/>
            <a:r>
              <a:rPr lang="en-GB" b="1" dirty="0">
                <a:solidFill>
                  <a:schemeClr val="accent1"/>
                </a:solidFill>
                <a:sym typeface="Arial"/>
              </a:rPr>
              <a:t>Survey development</a:t>
            </a:r>
          </a:p>
          <a:p>
            <a:pPr lvl="1"/>
            <a:r>
              <a:rPr lang="en-GB" dirty="0">
                <a:sym typeface="Arial"/>
              </a:rPr>
              <a:t>Survey questions were crafted with input from the Scientific Committee, comprising HCPs and patient representatives from regional and national organisations</a:t>
            </a:r>
          </a:p>
          <a:p>
            <a:pPr lvl="1"/>
            <a:r>
              <a:rPr lang="en-GB" dirty="0">
                <a:sym typeface="Arial"/>
              </a:rPr>
              <a:t>Two surveys were created, one of 55 questions for physicians diagnosing and treating HCC, and one of 36 questions for patients diagnosed with HCC and ≥18 years old</a:t>
            </a:r>
          </a:p>
          <a:p>
            <a:pPr lvl="1"/>
            <a:r>
              <a:rPr lang="en-GB" dirty="0">
                <a:sym typeface="Arial"/>
              </a:rPr>
              <a:t>Online surveys were disseminated using a range of approaches in Indonesia, Korea, Malaysia, Singapore, Taiwan, Thailand and Vietnam</a:t>
            </a:r>
          </a:p>
          <a:p>
            <a:pPr lvl="1"/>
            <a:endParaRPr lang="en-GB" dirty="0">
              <a:sym typeface="Arial"/>
            </a:endParaRPr>
          </a:p>
          <a:p>
            <a:pPr lvl="0"/>
            <a:r>
              <a:rPr lang="en-GB" b="1" dirty="0">
                <a:solidFill>
                  <a:schemeClr val="accent1"/>
                </a:solidFill>
                <a:sym typeface="Arial"/>
              </a:rPr>
              <a:t>Survey participation and approach</a:t>
            </a:r>
          </a:p>
          <a:p>
            <a:pPr lvl="1"/>
            <a:r>
              <a:rPr lang="en-GB" dirty="0">
                <a:sym typeface="Arial"/>
              </a:rPr>
              <a:t>Two cross-sectional, anonymized, online surveys were conducted between July and December 2022</a:t>
            </a:r>
          </a:p>
          <a:p>
            <a:pPr lvl="1"/>
            <a:r>
              <a:rPr lang="en-GB" dirty="0">
                <a:sym typeface="Arial"/>
              </a:rPr>
              <a:t>Surveys were distributed via email and social media by physician authors and patient advocacy groups. Some patient surveys were administered on paper due to poor internet access</a:t>
            </a:r>
          </a:p>
          <a:p>
            <a:pPr lvl="2"/>
            <a:r>
              <a:rPr lang="en-GB" dirty="0">
                <a:sym typeface="Arial"/>
              </a:rPr>
              <a:t>276 responses received from physicians diagnosing and treating HCC across Indonesia, Korea, Malaysia, Singapore, Taiwan, Thailand, and Vietnam</a:t>
            </a:r>
          </a:p>
          <a:p>
            <a:pPr lvl="2"/>
            <a:r>
              <a:rPr lang="en-GB" dirty="0">
                <a:sym typeface="Arial"/>
              </a:rPr>
              <a:t>130 responses received from HCC patients in Thailand, Taiwan, and Vietnam</a:t>
            </a:r>
          </a:p>
        </p:txBody>
      </p:sp>
      <p:sp>
        <p:nvSpPr>
          <p:cNvPr id="20" name="Slide Number Placeholder 19">
            <a:extLst>
              <a:ext uri="{FF2B5EF4-FFF2-40B4-BE49-F238E27FC236}">
                <a16:creationId xmlns:a16="http://schemas.microsoft.com/office/drawing/2014/main" id="{F682DDAE-F025-39F9-9AFB-A5FBF16C88AA}"/>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1018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609600" y="274638"/>
            <a:ext cx="10972800" cy="5821362"/>
          </a:xfrm>
          <a:noFill/>
          <a:ln>
            <a:noFill/>
          </a:ln>
        </p:spPr>
        <p:txBody>
          <a:bodyPr spcFirstLastPara="1" wrap="square" lIns="0" tIns="0" rIns="0" bIns="0" anchor="ctr" anchorCtr="0">
            <a:normAutofit/>
          </a:bodyPr>
          <a:lstStyle/>
          <a:p>
            <a:pPr lvl="0"/>
            <a:r>
              <a:rPr lang="en-GB" dirty="0"/>
              <a:t>HCP and PATIENT SURVEY: </a:t>
            </a:r>
            <a:br>
              <a:rPr lang="en-GB" dirty="0"/>
            </a:br>
            <a:r>
              <a:rPr lang="en-GB" dirty="0"/>
              <a:t>RESPONDENTS DEMOGRAPHICS </a:t>
            </a:r>
          </a:p>
        </p:txBody>
      </p:sp>
      <p:sp>
        <p:nvSpPr>
          <p:cNvPr id="2" name="Slide Number Placeholder 1">
            <a:extLst>
              <a:ext uri="{FF2B5EF4-FFF2-40B4-BE49-F238E27FC236}">
                <a16:creationId xmlns:a16="http://schemas.microsoft.com/office/drawing/2014/main" id="{3EF98FCF-9D83-BF0B-9A36-89C395C46483}"/>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7</a:t>
            </a:fld>
            <a:endParaRPr lang="en-GB" dirty="0"/>
          </a:p>
        </p:txBody>
      </p:sp>
      <p:sp>
        <p:nvSpPr>
          <p:cNvPr id="177" name="Google Shape;177;p6"/>
          <p:cNvSpPr txBox="1">
            <a:spLocks noGrp="1"/>
          </p:cNvSpPr>
          <p:nvPr>
            <p:ph type="body" idx="4294967295"/>
          </p:nvPr>
        </p:nvSpPr>
        <p:spPr>
          <a:xfrm>
            <a:off x="619200" y="6356350"/>
            <a:ext cx="8116888" cy="365125"/>
          </a:xfrm>
          <a:prstGeom prst="rect">
            <a:avLst/>
          </a:prstGeom>
        </p:spPr>
        <p:txBody>
          <a:bodyPr spcFirstLastPara="1" wrap="square" lIns="0" tIns="0" rIns="0" bIns="0" anchor="b" anchorCtr="0">
            <a:noAutofit/>
          </a:bodyPr>
          <a:lstStyle/>
          <a:p>
            <a:pPr marL="0" lvl="0" indent="0" algn="l" rtl="0">
              <a:lnSpc>
                <a:spcPct val="80000"/>
              </a:lnSpc>
              <a:spcBef>
                <a:spcPts val="1200"/>
              </a:spcBef>
              <a:spcAft>
                <a:spcPts val="0"/>
              </a:spcAft>
              <a:buSzPts val="440"/>
              <a:buNone/>
            </a:pPr>
            <a:r>
              <a:rPr lang="en-GB" sz="1100" dirty="0">
                <a:solidFill>
                  <a:schemeClr val="lt1"/>
                </a:solidFill>
              </a:rPr>
              <a:t>HCP, healthcare professional</a:t>
            </a:r>
            <a:endParaRPr sz="1100" dirty="0">
              <a:solidFill>
                <a:schemeClr val="lt1"/>
              </a:solidFill>
            </a:endParaRPr>
          </a:p>
        </p:txBody>
      </p:sp>
    </p:spTree>
    <p:extLst>
      <p:ext uri="{BB962C8B-B14F-4D97-AF65-F5344CB8AC3E}">
        <p14:creationId xmlns:p14="http://schemas.microsoft.com/office/powerpoint/2010/main" val="21377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2AD0CFC3-3FD8-D6DC-67AD-E8506224F656}"/>
              </a:ext>
            </a:extLst>
          </p:cNvPr>
          <p:cNvGraphicFramePr>
            <a:graphicFrameLocks noGrp="1"/>
          </p:cNvGraphicFramePr>
          <p:nvPr>
            <p:ph sz="quarter" idx="12"/>
            <p:extLst>
              <p:ext uri="{D42A27DB-BD31-4B8C-83A1-F6EECF244321}">
                <p14:modId xmlns:p14="http://schemas.microsoft.com/office/powerpoint/2010/main" val="3011449895"/>
              </p:ext>
            </p:extLst>
          </p:nvPr>
        </p:nvGraphicFramePr>
        <p:xfrm>
          <a:off x="620713" y="1425575"/>
          <a:ext cx="10963263" cy="3350016"/>
        </p:xfrm>
        <a:graphic>
          <a:graphicData uri="http://schemas.openxmlformats.org/drawingml/2006/table">
            <a:tbl>
              <a:tblPr firstRow="1" bandRow="1">
                <a:tableStyleId>{5C22544A-7EE6-4342-B048-85BDC9FD1C3A}</a:tableStyleId>
              </a:tblPr>
              <a:tblGrid>
                <a:gridCol w="3387055">
                  <a:extLst>
                    <a:ext uri="{9D8B030D-6E8A-4147-A177-3AD203B41FA5}">
                      <a16:colId xmlns:a16="http://schemas.microsoft.com/office/drawing/2014/main" val="4240040991"/>
                    </a:ext>
                  </a:extLst>
                </a:gridCol>
                <a:gridCol w="947026">
                  <a:extLst>
                    <a:ext uri="{9D8B030D-6E8A-4147-A177-3AD203B41FA5}">
                      <a16:colId xmlns:a16="http://schemas.microsoft.com/office/drawing/2014/main" val="4222718579"/>
                    </a:ext>
                  </a:extLst>
                </a:gridCol>
                <a:gridCol w="947026">
                  <a:extLst>
                    <a:ext uri="{9D8B030D-6E8A-4147-A177-3AD203B41FA5}">
                      <a16:colId xmlns:a16="http://schemas.microsoft.com/office/drawing/2014/main" val="2949929133"/>
                    </a:ext>
                  </a:extLst>
                </a:gridCol>
                <a:gridCol w="947026">
                  <a:extLst>
                    <a:ext uri="{9D8B030D-6E8A-4147-A177-3AD203B41FA5}">
                      <a16:colId xmlns:a16="http://schemas.microsoft.com/office/drawing/2014/main" val="2088583392"/>
                    </a:ext>
                  </a:extLst>
                </a:gridCol>
                <a:gridCol w="947026">
                  <a:extLst>
                    <a:ext uri="{9D8B030D-6E8A-4147-A177-3AD203B41FA5}">
                      <a16:colId xmlns:a16="http://schemas.microsoft.com/office/drawing/2014/main" val="2387566833"/>
                    </a:ext>
                  </a:extLst>
                </a:gridCol>
                <a:gridCol w="947026">
                  <a:extLst>
                    <a:ext uri="{9D8B030D-6E8A-4147-A177-3AD203B41FA5}">
                      <a16:colId xmlns:a16="http://schemas.microsoft.com/office/drawing/2014/main" val="2354333552"/>
                    </a:ext>
                  </a:extLst>
                </a:gridCol>
                <a:gridCol w="947026">
                  <a:extLst>
                    <a:ext uri="{9D8B030D-6E8A-4147-A177-3AD203B41FA5}">
                      <a16:colId xmlns:a16="http://schemas.microsoft.com/office/drawing/2014/main" val="1073282953"/>
                    </a:ext>
                  </a:extLst>
                </a:gridCol>
                <a:gridCol w="947026">
                  <a:extLst>
                    <a:ext uri="{9D8B030D-6E8A-4147-A177-3AD203B41FA5}">
                      <a16:colId xmlns:a16="http://schemas.microsoft.com/office/drawing/2014/main" val="1399372392"/>
                    </a:ext>
                  </a:extLst>
                </a:gridCol>
                <a:gridCol w="947026">
                  <a:extLst>
                    <a:ext uri="{9D8B030D-6E8A-4147-A177-3AD203B41FA5}">
                      <a16:colId xmlns:a16="http://schemas.microsoft.com/office/drawing/2014/main" val="962873957"/>
                    </a:ext>
                  </a:extLst>
                </a:gridCol>
              </a:tblGrid>
              <a:tr h="0">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Indonesia</a:t>
                      </a:r>
                    </a:p>
                  </a:txBody>
                  <a:tcPr/>
                </a:tc>
                <a:tc>
                  <a:txBody>
                    <a:bodyPr/>
                    <a:lstStyle/>
                    <a:p>
                      <a:r>
                        <a:rPr lang="en-US" sz="1200" dirty="0">
                          <a:latin typeface="Arial" panose="020B0604020202020204" pitchFamily="34" charset="0"/>
                          <a:cs typeface="Arial" panose="020B0604020202020204" pitchFamily="34" charset="0"/>
                        </a:rPr>
                        <a:t>Korea</a:t>
                      </a:r>
                    </a:p>
                  </a:txBody>
                  <a:tcPr/>
                </a:tc>
                <a:tc>
                  <a:txBody>
                    <a:bodyPr/>
                    <a:lstStyle/>
                    <a:p>
                      <a:r>
                        <a:rPr lang="en-US" sz="1200" dirty="0">
                          <a:latin typeface="Arial" panose="020B0604020202020204" pitchFamily="34" charset="0"/>
                          <a:cs typeface="Arial" panose="020B0604020202020204" pitchFamily="34" charset="0"/>
                        </a:rPr>
                        <a:t>Malaysia</a:t>
                      </a:r>
                    </a:p>
                  </a:txBody>
                  <a:tcPr/>
                </a:tc>
                <a:tc>
                  <a:txBody>
                    <a:bodyPr/>
                    <a:lstStyle/>
                    <a:p>
                      <a:r>
                        <a:rPr lang="en-US" sz="1200" dirty="0">
                          <a:latin typeface="Arial" panose="020B0604020202020204" pitchFamily="34" charset="0"/>
                          <a:cs typeface="Arial" panose="020B0604020202020204" pitchFamily="34" charset="0"/>
                        </a:rPr>
                        <a:t>Singapore</a:t>
                      </a:r>
                    </a:p>
                  </a:txBody>
                  <a:tcPr/>
                </a:tc>
                <a:tc>
                  <a:txBody>
                    <a:bodyPr/>
                    <a:lstStyle/>
                    <a:p>
                      <a:r>
                        <a:rPr lang="en-US" sz="1200" dirty="0">
                          <a:latin typeface="Arial" panose="020B0604020202020204" pitchFamily="34" charset="0"/>
                          <a:cs typeface="Arial" panose="020B0604020202020204" pitchFamily="34" charset="0"/>
                        </a:rPr>
                        <a:t>Taiwan</a:t>
                      </a:r>
                    </a:p>
                  </a:txBody>
                  <a:tcPr/>
                </a:tc>
                <a:tc>
                  <a:txBody>
                    <a:bodyPr/>
                    <a:lstStyle/>
                    <a:p>
                      <a:r>
                        <a:rPr lang="en-US" sz="1200" dirty="0">
                          <a:latin typeface="Arial" panose="020B0604020202020204" pitchFamily="34" charset="0"/>
                          <a:cs typeface="Arial" panose="020B0604020202020204" pitchFamily="34" charset="0"/>
                        </a:rPr>
                        <a:t>Thailand</a:t>
                      </a:r>
                    </a:p>
                  </a:txBody>
                  <a:tcPr/>
                </a:tc>
                <a:tc>
                  <a:txBody>
                    <a:bodyPr/>
                    <a:lstStyle/>
                    <a:p>
                      <a:r>
                        <a:rPr lang="en-US" sz="1200" dirty="0">
                          <a:latin typeface="Arial" panose="020B0604020202020204" pitchFamily="34" charset="0"/>
                          <a:cs typeface="Arial" panose="020B0604020202020204" pitchFamily="34" charset="0"/>
                        </a:rPr>
                        <a:t>Vietnam</a:t>
                      </a:r>
                    </a:p>
                  </a:txBody>
                  <a:tcPr/>
                </a:tc>
                <a:tc>
                  <a:txBody>
                    <a:bodyPr/>
                    <a:lstStyle/>
                    <a:p>
                      <a:r>
                        <a:rPr lang="en-US" sz="1200" dirty="0">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2568134542"/>
                  </a:ext>
                </a:extLst>
              </a:tr>
              <a:tr h="0">
                <a:tc>
                  <a:txBody>
                    <a:bodyPr/>
                    <a:lstStyle/>
                    <a:p>
                      <a:pPr>
                        <a:lnSpc>
                          <a:spcPct val="90000"/>
                        </a:lnSpc>
                      </a:pPr>
                      <a:r>
                        <a:rPr lang="en-US" sz="1200" b="1" dirty="0">
                          <a:latin typeface="Arial" panose="020B0604020202020204" pitchFamily="34" charset="0"/>
                          <a:cs typeface="Arial" panose="020B0604020202020204" pitchFamily="34" charset="0"/>
                        </a:rPr>
                        <a:t>Physician respondents, n</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31</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43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34</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32</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276</a:t>
                      </a:r>
                    </a:p>
                  </a:txBody>
                  <a:tcPr marT="36000" marB="36000"/>
                </a:tc>
                <a:extLst>
                  <a:ext uri="{0D108BD9-81ED-4DB2-BD59-A6C34878D82A}">
                    <a16:rowId xmlns:a16="http://schemas.microsoft.com/office/drawing/2014/main" val="2201395832"/>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Hepatologist or gastroenterologist,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71</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97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19</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66</a:t>
                      </a:r>
                    </a:p>
                  </a:txBody>
                  <a:tcPr marT="36000" marB="36000"/>
                </a:tc>
                <a:extLst>
                  <a:ext uri="{0D108BD9-81ED-4DB2-BD59-A6C34878D82A}">
                    <a16:rowId xmlns:a16="http://schemas.microsoft.com/office/drawing/2014/main" val="4050676650"/>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Oncologist,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16</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24</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50</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17</a:t>
                      </a:r>
                    </a:p>
                  </a:txBody>
                  <a:tcPr marT="36000" marB="36000"/>
                </a:tc>
                <a:extLst>
                  <a:ext uri="{0D108BD9-81ED-4DB2-BD59-A6C34878D82A}">
                    <a16:rowId xmlns:a16="http://schemas.microsoft.com/office/drawing/2014/main" val="3373960378"/>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Interventional radiologist,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7</a:t>
                      </a:r>
                    </a:p>
                  </a:txBody>
                  <a:tcPr marT="36000" marB="36000"/>
                </a:tc>
                <a:extLst>
                  <a:ext uri="{0D108BD9-81ED-4DB2-BD59-A6C34878D82A}">
                    <a16:rowId xmlns:a16="http://schemas.microsoft.com/office/drawing/2014/main" val="2766209310"/>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Hepatobiliary surgeon,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11</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16</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7</a:t>
                      </a:r>
                    </a:p>
                  </a:txBody>
                  <a:tcPr marT="36000" marB="36000"/>
                </a:tc>
                <a:extLst>
                  <a:ext uri="{0D108BD9-81ED-4DB2-BD59-A6C34878D82A}">
                    <a16:rowId xmlns:a16="http://schemas.microsoft.com/office/drawing/2014/main" val="589958755"/>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Nurse,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extLst>
                  <a:ext uri="{0D108BD9-81ED-4DB2-BD59-A6C34878D82A}">
                    <a16:rowId xmlns:a16="http://schemas.microsoft.com/office/drawing/2014/main" val="1611009602"/>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Other,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a:t>
                      </a:r>
                    </a:p>
                  </a:txBody>
                  <a:tcPr marT="36000" marB="36000"/>
                </a:tc>
                <a:extLst>
                  <a:ext uri="{0D108BD9-81ED-4DB2-BD59-A6C34878D82A}">
                    <a16:rowId xmlns:a16="http://schemas.microsoft.com/office/drawing/2014/main" val="3580692502"/>
                  </a:ext>
                </a:extLst>
              </a:tr>
              <a:tr h="0">
                <a:tc>
                  <a:txBody>
                    <a:bodyPr/>
                    <a:lstStyle/>
                    <a:p>
                      <a:pPr marL="0" indent="7938">
                        <a:lnSpc>
                          <a:spcPct val="90000"/>
                        </a:lnSpc>
                        <a:tabLst/>
                      </a:pPr>
                      <a:r>
                        <a:rPr lang="en-US" sz="1200" b="1" dirty="0">
                          <a:latin typeface="Arial" panose="020B0604020202020204" pitchFamily="34" charset="0"/>
                          <a:cs typeface="Arial" panose="020B0604020202020204" pitchFamily="34" charset="0"/>
                        </a:rPr>
                        <a:t>Primary institution</a:t>
                      </a: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81694715"/>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Large national hospital or medical </a:t>
                      </a:r>
                      <a:r>
                        <a:rPr lang="en-US" sz="1200" b="0" dirty="0" err="1">
                          <a:latin typeface="Arial" panose="020B0604020202020204" pitchFamily="34" charset="0"/>
                          <a:cs typeface="Arial" panose="020B0604020202020204" pitchFamily="34" charset="0"/>
                        </a:rPr>
                        <a:t>centre</a:t>
                      </a:r>
                      <a:r>
                        <a:rPr lang="en-US" sz="1200" b="0" dirty="0">
                          <a:latin typeface="Arial" panose="020B0604020202020204" pitchFamily="34" charset="0"/>
                          <a:cs typeface="Arial" panose="020B0604020202020204" pitchFamily="34" charset="0"/>
                        </a:rPr>
                        <a:t>,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64</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71</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49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59</a:t>
                      </a:r>
                    </a:p>
                  </a:txBody>
                  <a:tcPr marT="36000" marB="36000"/>
                </a:tc>
                <a:extLst>
                  <a:ext uri="{0D108BD9-81ED-4DB2-BD59-A6C34878D82A}">
                    <a16:rowId xmlns:a16="http://schemas.microsoft.com/office/drawing/2014/main" val="2494565935"/>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Mid-sized or regional hospital,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42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26</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34</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31</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34</a:t>
                      </a:r>
                    </a:p>
                  </a:txBody>
                  <a:tcPr marT="36000" marB="36000"/>
                </a:tc>
                <a:extLst>
                  <a:ext uri="{0D108BD9-81ED-4DB2-BD59-A6C34878D82A}">
                    <a16:rowId xmlns:a16="http://schemas.microsoft.com/office/drawing/2014/main" val="3720503037"/>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Private clinic,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11</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36000"/>
                </a:tc>
                <a:extLst>
                  <a:ext uri="{0D108BD9-81ED-4DB2-BD59-A6C34878D82A}">
                    <a16:rowId xmlns:a16="http://schemas.microsoft.com/office/drawing/2014/main" val="1144657511"/>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Rural or local hospital,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a:t>
                      </a:r>
                    </a:p>
                  </a:txBody>
                  <a:tcPr marT="36000" marB="36000"/>
                </a:tc>
                <a:extLst>
                  <a:ext uri="{0D108BD9-81ED-4DB2-BD59-A6C34878D82A}">
                    <a16:rowId xmlns:a16="http://schemas.microsoft.com/office/drawing/2014/main" val="2219548071"/>
                  </a:ext>
                </a:extLst>
              </a:tr>
              <a:tr h="0">
                <a:tc>
                  <a:txBody>
                    <a:bodyPr/>
                    <a:lstStyle/>
                    <a:p>
                      <a:pPr marL="0" indent="182563">
                        <a:lnSpc>
                          <a:spcPct val="90000"/>
                        </a:lnSpc>
                        <a:tabLst/>
                      </a:pPr>
                      <a:r>
                        <a:rPr lang="en-US" sz="1200" b="0" dirty="0">
                          <a:latin typeface="Arial" panose="020B0604020202020204" pitchFamily="34" charset="0"/>
                          <a:cs typeface="Arial" panose="020B0604020202020204" pitchFamily="34" charset="0"/>
                        </a:rPr>
                        <a:t>Other,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a:t>
                      </a:r>
                    </a:p>
                  </a:txBody>
                  <a:tcPr marT="36000" marB="36000"/>
                </a:tc>
                <a:extLst>
                  <a:ext uri="{0D108BD9-81ED-4DB2-BD59-A6C34878D82A}">
                    <a16:rowId xmlns:a16="http://schemas.microsoft.com/office/drawing/2014/main" val="842279257"/>
                  </a:ext>
                </a:extLst>
              </a:tr>
            </a:tbl>
          </a:graphicData>
        </a:graphic>
      </p:graphicFrame>
      <p:sp>
        <p:nvSpPr>
          <p:cNvPr id="182" name="Google Shape;182;p10"/>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dirty="0"/>
              <a:t>Survey responders: HCP characteristics</a:t>
            </a:r>
          </a:p>
        </p:txBody>
      </p:sp>
      <p:sp>
        <p:nvSpPr>
          <p:cNvPr id="184" name="Google Shape;184;p10"/>
          <p:cNvSpPr txBox="1">
            <a:spLocks noGrp="1"/>
          </p:cNvSpPr>
          <p:nvPr>
            <p:ph type="sldNum" sz="quarter" idx="4"/>
          </p:nvPr>
        </p:nvSpPr>
        <p:spPr>
          <a:xfrm>
            <a:off x="10800523" y="6357600"/>
            <a:ext cx="781877" cy="365125"/>
          </a:xfrm>
          <a:noFill/>
          <a:ln>
            <a:noFill/>
          </a:ln>
        </p:spPr>
        <p:txBody>
          <a:bodyPr spcFirstLastPara="1" wrap="square" lIns="0" tIns="0" rIns="0" bIns="0" anchor="ctr" anchorCtr="0">
            <a:noAutofit/>
          </a:bodyPr>
          <a:lstStyle/>
          <a:p>
            <a:pPr lvl="0"/>
            <a:fld id="{00000000-1234-1234-1234-123412341234}" type="slidenum">
              <a:rPr lang="en-GB"/>
              <a:pPr lvl="0"/>
              <a:t>8</a:t>
            </a:fld>
            <a:endParaRPr lang="en-GB" dirty="0"/>
          </a:p>
        </p:txBody>
      </p:sp>
      <p:sp>
        <p:nvSpPr>
          <p:cNvPr id="10" name="Content Placeholder 9">
            <a:extLst>
              <a:ext uri="{FF2B5EF4-FFF2-40B4-BE49-F238E27FC236}">
                <a16:creationId xmlns:a16="http://schemas.microsoft.com/office/drawing/2014/main" id="{5CEF9F8D-477C-9301-022D-8146D81BB33D}"/>
              </a:ext>
            </a:extLst>
          </p:cNvPr>
          <p:cNvSpPr>
            <a:spLocks noGrp="1"/>
          </p:cNvSpPr>
          <p:nvPr>
            <p:ph sz="quarter" idx="15"/>
          </p:nvPr>
        </p:nvSpPr>
        <p:spPr/>
        <p:txBody>
          <a:bodyPr/>
          <a:lstStyle/>
          <a:p>
            <a:r>
              <a:rPr lang="en-GB" sz="1200" dirty="0">
                <a:solidFill>
                  <a:schemeClr val="tx2"/>
                </a:solidFill>
              </a:rPr>
              <a:t>HCP, healthcare professional</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GB" sz="1200" dirty="0">
              <a:solidFill>
                <a:schemeClr val="tx2"/>
              </a:solidFill>
            </a:endParaRPr>
          </a:p>
        </p:txBody>
      </p:sp>
    </p:spTree>
    <p:extLst>
      <p:ext uri="{BB962C8B-B14F-4D97-AF65-F5344CB8AC3E}">
        <p14:creationId xmlns:p14="http://schemas.microsoft.com/office/powerpoint/2010/main" val="27627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F5A99CD6-3098-77EB-2035-B6C97AAE325A}"/>
              </a:ext>
            </a:extLst>
          </p:cNvPr>
          <p:cNvGraphicFramePr>
            <a:graphicFrameLocks noGrp="1"/>
          </p:cNvGraphicFramePr>
          <p:nvPr>
            <p:ph sz="quarter" idx="12"/>
            <p:extLst>
              <p:ext uri="{D42A27DB-BD31-4B8C-83A1-F6EECF244321}">
                <p14:modId xmlns:p14="http://schemas.microsoft.com/office/powerpoint/2010/main" val="897076960"/>
              </p:ext>
            </p:extLst>
          </p:nvPr>
        </p:nvGraphicFramePr>
        <p:xfrm>
          <a:off x="2284788" y="812199"/>
          <a:ext cx="6851127" cy="5472144"/>
        </p:xfrm>
        <a:graphic>
          <a:graphicData uri="http://schemas.openxmlformats.org/drawingml/2006/table">
            <a:tbl>
              <a:tblPr firstRow="1" bandRow="1">
                <a:tableStyleId>{5C22544A-7EE6-4342-B048-85BDC9FD1C3A}</a:tableStyleId>
              </a:tblPr>
              <a:tblGrid>
                <a:gridCol w="2738983">
                  <a:extLst>
                    <a:ext uri="{9D8B030D-6E8A-4147-A177-3AD203B41FA5}">
                      <a16:colId xmlns:a16="http://schemas.microsoft.com/office/drawing/2014/main" val="941504364"/>
                    </a:ext>
                  </a:extLst>
                </a:gridCol>
                <a:gridCol w="1028036">
                  <a:extLst>
                    <a:ext uri="{9D8B030D-6E8A-4147-A177-3AD203B41FA5}">
                      <a16:colId xmlns:a16="http://schemas.microsoft.com/office/drawing/2014/main" val="2073634087"/>
                    </a:ext>
                  </a:extLst>
                </a:gridCol>
                <a:gridCol w="1028036">
                  <a:extLst>
                    <a:ext uri="{9D8B030D-6E8A-4147-A177-3AD203B41FA5}">
                      <a16:colId xmlns:a16="http://schemas.microsoft.com/office/drawing/2014/main" val="3362736436"/>
                    </a:ext>
                  </a:extLst>
                </a:gridCol>
                <a:gridCol w="1028036">
                  <a:extLst>
                    <a:ext uri="{9D8B030D-6E8A-4147-A177-3AD203B41FA5}">
                      <a16:colId xmlns:a16="http://schemas.microsoft.com/office/drawing/2014/main" val="3624402672"/>
                    </a:ext>
                  </a:extLst>
                </a:gridCol>
                <a:gridCol w="1028036">
                  <a:extLst>
                    <a:ext uri="{9D8B030D-6E8A-4147-A177-3AD203B41FA5}">
                      <a16:colId xmlns:a16="http://schemas.microsoft.com/office/drawing/2014/main" val="396896894"/>
                    </a:ext>
                  </a:extLst>
                </a:gridCol>
              </a:tblGrid>
              <a:tr h="0">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Taiwan</a:t>
                      </a:r>
                    </a:p>
                  </a:txBody>
                  <a:tcPr/>
                </a:tc>
                <a:tc>
                  <a:txBody>
                    <a:bodyPr/>
                    <a:lstStyle/>
                    <a:p>
                      <a:r>
                        <a:rPr lang="en-US" sz="1200" dirty="0">
                          <a:latin typeface="Arial" panose="020B0604020202020204" pitchFamily="34" charset="0"/>
                          <a:cs typeface="Arial" panose="020B0604020202020204" pitchFamily="34" charset="0"/>
                        </a:rPr>
                        <a:t>Thailand</a:t>
                      </a:r>
                    </a:p>
                  </a:txBody>
                  <a:tcPr/>
                </a:tc>
                <a:tc>
                  <a:txBody>
                    <a:bodyPr/>
                    <a:lstStyle/>
                    <a:p>
                      <a:r>
                        <a:rPr lang="en-US" sz="1200" dirty="0">
                          <a:latin typeface="Arial" panose="020B0604020202020204" pitchFamily="34" charset="0"/>
                          <a:cs typeface="Arial" panose="020B0604020202020204" pitchFamily="34" charset="0"/>
                        </a:rPr>
                        <a:t>Vietnam</a:t>
                      </a:r>
                    </a:p>
                  </a:txBody>
                  <a:tcPr/>
                </a:tc>
                <a:tc>
                  <a:txBody>
                    <a:bodyPr/>
                    <a:lstStyle/>
                    <a:p>
                      <a:r>
                        <a:rPr lang="en-US" sz="1200" dirty="0">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3803600194"/>
                  </a:ext>
                </a:extLst>
              </a:tr>
              <a:tr h="0">
                <a:tc>
                  <a:txBody>
                    <a:bodyPr/>
                    <a:lstStyle/>
                    <a:p>
                      <a:pPr>
                        <a:lnSpc>
                          <a:spcPct val="90000"/>
                        </a:lnSpc>
                      </a:pPr>
                      <a:r>
                        <a:rPr lang="en-US" sz="1200" b="1" dirty="0">
                          <a:latin typeface="Arial" panose="020B0604020202020204" pitchFamily="34" charset="0"/>
                          <a:cs typeface="Arial" panose="020B0604020202020204" pitchFamily="34" charset="0"/>
                        </a:rPr>
                        <a:t>Patient respondents, n</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40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31</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130</a:t>
                      </a:r>
                    </a:p>
                  </a:txBody>
                  <a:tcPr marT="36000" marB="36000"/>
                </a:tc>
                <a:extLst>
                  <a:ext uri="{0D108BD9-81ED-4DB2-BD59-A6C34878D82A}">
                    <a16:rowId xmlns:a16="http://schemas.microsoft.com/office/drawing/2014/main" val="59885664"/>
                  </a:ext>
                </a:extLst>
              </a:tr>
              <a:tr h="0">
                <a:tc gridSpan="5">
                  <a:txBody>
                    <a:bodyPr/>
                    <a:lstStyle/>
                    <a:p>
                      <a:pPr>
                        <a:lnSpc>
                          <a:spcPct val="90000"/>
                        </a:lnSpc>
                      </a:pPr>
                      <a:r>
                        <a:rPr lang="en-US" sz="1200" b="1" dirty="0">
                          <a:latin typeface="Arial" panose="020B0604020202020204" pitchFamily="34" charset="0"/>
                          <a:cs typeface="Arial" panose="020B0604020202020204" pitchFamily="34" charset="0"/>
                        </a:rPr>
                        <a:t>Age</a:t>
                      </a: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36000"/>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180382224"/>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18-29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2</a:t>
                      </a:r>
                    </a:p>
                  </a:txBody>
                  <a:tcPr marT="36000" marB="36000"/>
                </a:tc>
                <a:extLst>
                  <a:ext uri="{0D108BD9-81ED-4DB2-BD59-A6C34878D82A}">
                    <a16:rowId xmlns:a16="http://schemas.microsoft.com/office/drawing/2014/main" val="4176303001"/>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30-39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4</a:t>
                      </a:r>
                    </a:p>
                  </a:txBody>
                  <a:tcPr marT="36000" marB="36000"/>
                </a:tc>
                <a:extLst>
                  <a:ext uri="{0D108BD9-81ED-4DB2-BD59-A6C34878D82A}">
                    <a16:rowId xmlns:a16="http://schemas.microsoft.com/office/drawing/2014/main" val="1040825739"/>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40-49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18</a:t>
                      </a:r>
                    </a:p>
                  </a:txBody>
                  <a:tcPr marT="36000" marB="36000"/>
                </a:tc>
                <a:extLst>
                  <a:ext uri="{0D108BD9-81ED-4DB2-BD59-A6C34878D82A}">
                    <a16:rowId xmlns:a16="http://schemas.microsoft.com/office/drawing/2014/main" val="1367666565"/>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50-59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29</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26</a:t>
                      </a:r>
                    </a:p>
                  </a:txBody>
                  <a:tcPr marT="36000" marB="36000"/>
                </a:tc>
                <a:extLst>
                  <a:ext uri="{0D108BD9-81ED-4DB2-BD59-A6C34878D82A}">
                    <a16:rowId xmlns:a16="http://schemas.microsoft.com/office/drawing/2014/main" val="2148425182"/>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60-69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29</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27</a:t>
                      </a:r>
                    </a:p>
                  </a:txBody>
                  <a:tcPr marT="36000" marB="36000"/>
                </a:tc>
                <a:extLst>
                  <a:ext uri="{0D108BD9-81ED-4DB2-BD59-A6C34878D82A}">
                    <a16:rowId xmlns:a16="http://schemas.microsoft.com/office/drawing/2014/main" val="2425825987"/>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70-79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10</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16</a:t>
                      </a:r>
                    </a:p>
                  </a:txBody>
                  <a:tcPr marT="36000" marB="36000"/>
                </a:tc>
                <a:extLst>
                  <a:ext uri="{0D108BD9-81ED-4DB2-BD59-A6C34878D82A}">
                    <a16:rowId xmlns:a16="http://schemas.microsoft.com/office/drawing/2014/main" val="1719145246"/>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≥79 years,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12</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7</a:t>
                      </a:r>
                    </a:p>
                  </a:txBody>
                  <a:tcPr marT="36000" marB="36000"/>
                </a:tc>
                <a:extLst>
                  <a:ext uri="{0D108BD9-81ED-4DB2-BD59-A6C34878D82A}">
                    <a16:rowId xmlns:a16="http://schemas.microsoft.com/office/drawing/2014/main" val="333048038"/>
                  </a:ext>
                </a:extLst>
              </a:tr>
              <a:tr h="0">
                <a:tc>
                  <a:txBody>
                    <a:bodyPr/>
                    <a:lstStyle/>
                    <a:p>
                      <a:pPr marL="0" indent="12700">
                        <a:lnSpc>
                          <a:spcPct val="90000"/>
                        </a:lnSpc>
                        <a:tabLst/>
                      </a:pPr>
                      <a:r>
                        <a:rPr lang="en-US" sz="1200" dirty="0">
                          <a:latin typeface="Arial" panose="020B0604020202020204" pitchFamily="34" charset="0"/>
                          <a:cs typeface="Arial" panose="020B0604020202020204" pitchFamily="34" charset="0"/>
                        </a:rPr>
                        <a:t>Sex: male,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70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64</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74</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68</a:t>
                      </a:r>
                    </a:p>
                  </a:txBody>
                  <a:tcPr marT="36000" marB="36000"/>
                </a:tc>
                <a:extLst>
                  <a:ext uri="{0D108BD9-81ED-4DB2-BD59-A6C34878D82A}">
                    <a16:rowId xmlns:a16="http://schemas.microsoft.com/office/drawing/2014/main" val="36243230"/>
                  </a:ext>
                </a:extLst>
              </a:tr>
              <a:tr h="0">
                <a:tc gridSpan="3">
                  <a:txBody>
                    <a:bodyPr/>
                    <a:lstStyle/>
                    <a:p>
                      <a:pPr marL="0" indent="12700">
                        <a:lnSpc>
                          <a:spcPct val="90000"/>
                        </a:lnSpc>
                        <a:tabLst/>
                      </a:pPr>
                      <a:r>
                        <a:rPr lang="en-US" sz="1200" b="1" dirty="0">
                          <a:latin typeface="Arial" panose="020B0604020202020204" pitchFamily="34" charset="0"/>
                          <a:cs typeface="Arial" panose="020B0604020202020204" pitchFamily="34" charset="0"/>
                        </a:rPr>
                        <a:t>HCC stage at diagnosis</a:t>
                      </a: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729340874"/>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Early,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63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35</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53</a:t>
                      </a:r>
                    </a:p>
                  </a:txBody>
                  <a:tcPr marT="36000" marB="36000"/>
                </a:tc>
                <a:extLst>
                  <a:ext uri="{0D108BD9-81ED-4DB2-BD59-A6C34878D82A}">
                    <a16:rowId xmlns:a16="http://schemas.microsoft.com/office/drawing/2014/main" val="3821562135"/>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Intermediate,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39</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26</a:t>
                      </a:r>
                    </a:p>
                  </a:txBody>
                  <a:tcPr marT="36000" marB="36000"/>
                </a:tc>
                <a:extLst>
                  <a:ext uri="{0D108BD9-81ED-4DB2-BD59-A6C34878D82A}">
                    <a16:rowId xmlns:a16="http://schemas.microsoft.com/office/drawing/2014/main" val="1676820808"/>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Advanced</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36000"/>
                </a:tc>
                <a:extLst>
                  <a:ext uri="{0D108BD9-81ED-4DB2-BD59-A6C34878D82A}">
                    <a16:rowId xmlns:a16="http://schemas.microsoft.com/office/drawing/2014/main" val="3815217548"/>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Don’t know,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10</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12</a:t>
                      </a:r>
                    </a:p>
                  </a:txBody>
                  <a:tcPr marT="36000" marB="36000"/>
                </a:tc>
                <a:extLst>
                  <a:ext uri="{0D108BD9-81ED-4DB2-BD59-A6C34878D82A}">
                    <a16:rowId xmlns:a16="http://schemas.microsoft.com/office/drawing/2014/main" val="3965912439"/>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Other,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4</a:t>
                      </a:r>
                    </a:p>
                  </a:txBody>
                  <a:tcPr marT="36000" marB="36000"/>
                </a:tc>
                <a:extLst>
                  <a:ext uri="{0D108BD9-81ED-4DB2-BD59-A6C34878D82A}">
                    <a16:rowId xmlns:a16="http://schemas.microsoft.com/office/drawing/2014/main" val="3963325772"/>
                  </a:ext>
                </a:extLst>
              </a:tr>
              <a:tr h="0">
                <a:tc gridSpan="3">
                  <a:txBody>
                    <a:bodyPr/>
                    <a:lstStyle/>
                    <a:p>
                      <a:pPr marL="0" indent="7938">
                        <a:lnSpc>
                          <a:spcPct val="90000"/>
                        </a:lnSpc>
                        <a:tabLst/>
                      </a:pPr>
                      <a:r>
                        <a:rPr lang="en-US" sz="1200" b="1" dirty="0">
                          <a:latin typeface="Arial" panose="020B0604020202020204" pitchFamily="34" charset="0"/>
                          <a:cs typeface="Arial" panose="020B0604020202020204" pitchFamily="34" charset="0"/>
                        </a:rPr>
                        <a:t>HCC stage currently</a:t>
                      </a: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28800" anchor="ct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marB="28800" anchor="ctr"/>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tc>
                  <a:txBody>
                    <a:bodyPr/>
                    <a:lstStyle/>
                    <a:p>
                      <a:pPr>
                        <a:lnSpc>
                          <a:spcPct val="90000"/>
                        </a:lnSpc>
                      </a:pPr>
                      <a:endParaRPr lang="en-US" sz="12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2894753785"/>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Early,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30</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39</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29</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34</a:t>
                      </a:r>
                    </a:p>
                  </a:txBody>
                  <a:tcPr marT="36000" marB="36000"/>
                </a:tc>
                <a:extLst>
                  <a:ext uri="{0D108BD9-81ED-4DB2-BD59-A6C34878D82A}">
                    <a16:rowId xmlns:a16="http://schemas.microsoft.com/office/drawing/2014/main" val="189277870"/>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Intermediate,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48</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27</a:t>
                      </a:r>
                    </a:p>
                  </a:txBody>
                  <a:tcPr marT="36000" marB="36000"/>
                </a:tc>
                <a:extLst>
                  <a:ext uri="{0D108BD9-81ED-4DB2-BD59-A6C34878D82A}">
                    <a16:rowId xmlns:a16="http://schemas.microsoft.com/office/drawing/2014/main" val="77295833"/>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Advanced</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5</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16</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10</a:t>
                      </a:r>
                    </a:p>
                  </a:txBody>
                  <a:tcPr marT="36000" marB="36000"/>
                </a:tc>
                <a:extLst>
                  <a:ext uri="{0D108BD9-81ED-4DB2-BD59-A6C34878D82A}">
                    <a16:rowId xmlns:a16="http://schemas.microsoft.com/office/drawing/2014/main" val="3221812472"/>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Don’t know,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13</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27</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17</a:t>
                      </a:r>
                    </a:p>
                  </a:txBody>
                  <a:tcPr marT="36000" marB="36000"/>
                </a:tc>
                <a:extLst>
                  <a:ext uri="{0D108BD9-81ED-4DB2-BD59-A6C34878D82A}">
                    <a16:rowId xmlns:a16="http://schemas.microsoft.com/office/drawing/2014/main" val="3245699961"/>
                  </a:ext>
                </a:extLst>
              </a:tr>
              <a:tr h="0">
                <a:tc>
                  <a:txBody>
                    <a:bodyPr/>
                    <a:lstStyle/>
                    <a:p>
                      <a:pPr marL="0" indent="184150">
                        <a:lnSpc>
                          <a:spcPct val="90000"/>
                        </a:lnSpc>
                        <a:tabLst/>
                      </a:pPr>
                      <a:r>
                        <a:rPr lang="en-US" sz="1200" dirty="0">
                          <a:latin typeface="Arial" panose="020B0604020202020204" pitchFamily="34" charset="0"/>
                          <a:cs typeface="Arial" panose="020B0604020202020204" pitchFamily="34" charset="0"/>
                        </a:rPr>
                        <a:t>Other, %</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18</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14</a:t>
                      </a:r>
                    </a:p>
                  </a:txBody>
                  <a:tcPr marT="36000" marB="28800" anchor="ctr"/>
                </a:tc>
                <a:tc>
                  <a:txBody>
                    <a:bodyPr/>
                    <a:lstStyle/>
                    <a:p>
                      <a:pPr>
                        <a:lnSpc>
                          <a:spcPct val="90000"/>
                        </a:lnSpc>
                      </a:pPr>
                      <a:r>
                        <a:rPr lang="en-US" sz="1200" dirty="0">
                          <a:latin typeface="Arial" panose="020B0604020202020204" pitchFamily="34" charset="0"/>
                          <a:cs typeface="Arial" panose="020B0604020202020204" pitchFamily="34" charset="0"/>
                        </a:rPr>
                        <a:t>3</a:t>
                      </a:r>
                    </a:p>
                  </a:txBody>
                  <a:tcPr marT="36000" marB="36000"/>
                </a:tc>
                <a:tc>
                  <a:txBody>
                    <a:bodyPr/>
                    <a:lstStyle/>
                    <a:p>
                      <a:pPr>
                        <a:lnSpc>
                          <a:spcPct val="90000"/>
                        </a:lnSpc>
                      </a:pPr>
                      <a:r>
                        <a:rPr lang="en-US" sz="1200" dirty="0">
                          <a:latin typeface="Arial" panose="020B0604020202020204" pitchFamily="34" charset="0"/>
                          <a:cs typeface="Arial" panose="020B0604020202020204" pitchFamily="34" charset="0"/>
                        </a:rPr>
                        <a:t>12</a:t>
                      </a:r>
                    </a:p>
                  </a:txBody>
                  <a:tcPr marT="36000" marB="36000"/>
                </a:tc>
                <a:extLst>
                  <a:ext uri="{0D108BD9-81ED-4DB2-BD59-A6C34878D82A}">
                    <a16:rowId xmlns:a16="http://schemas.microsoft.com/office/drawing/2014/main" val="1182902341"/>
                  </a:ext>
                </a:extLst>
              </a:tr>
            </a:tbl>
          </a:graphicData>
        </a:graphic>
      </p:graphicFrame>
      <p:sp>
        <p:nvSpPr>
          <p:cNvPr id="182" name="Google Shape;182;p10"/>
          <p:cNvSpPr txBox="1">
            <a:spLocks noGrp="1"/>
          </p:cNvSpPr>
          <p:nvPr>
            <p:ph type="title"/>
          </p:nvPr>
        </p:nvSpPr>
        <p:spPr>
          <a:xfrm>
            <a:off x="619201" y="259200"/>
            <a:ext cx="10963199" cy="864000"/>
          </a:xfrm>
          <a:noFill/>
          <a:ln>
            <a:noFill/>
          </a:ln>
        </p:spPr>
        <p:txBody>
          <a:bodyPr spcFirstLastPara="1" wrap="square" lIns="0" tIns="0" rIns="0" bIns="0" anchor="t" anchorCtr="0">
            <a:normAutofit/>
          </a:bodyPr>
          <a:lstStyle/>
          <a:p>
            <a:pPr lvl="0"/>
            <a:r>
              <a:rPr lang="en-GB" dirty="0"/>
              <a:t>Survey responders: patient characteristics</a:t>
            </a:r>
          </a:p>
        </p:txBody>
      </p:sp>
      <p:sp>
        <p:nvSpPr>
          <p:cNvPr id="23" name="Content Placeholder 22">
            <a:extLst>
              <a:ext uri="{FF2B5EF4-FFF2-40B4-BE49-F238E27FC236}">
                <a16:creationId xmlns:a16="http://schemas.microsoft.com/office/drawing/2014/main" id="{5DD4AD3D-6C32-9107-EA23-B600201AD9B4}"/>
              </a:ext>
            </a:extLst>
          </p:cNvPr>
          <p:cNvSpPr>
            <a:spLocks noGrp="1"/>
          </p:cNvSpPr>
          <p:nvPr>
            <p:ph sz="quarter" idx="15"/>
          </p:nvPr>
        </p:nvSpPr>
        <p:spPr>
          <a:xfrm>
            <a:off x="263352" y="6460912"/>
            <a:ext cx="10180339" cy="365125"/>
          </a:xfrm>
        </p:spPr>
        <p:txBody>
          <a:bodyPr/>
          <a:lstStyle/>
          <a:p>
            <a:r>
              <a:rPr lang="en-GB" dirty="0"/>
              <a:t>HCC, Hepatocellular carcinoma</a:t>
            </a:r>
          </a:p>
          <a:p>
            <a:r>
              <a:rPr lang="en-GB" dirty="0"/>
              <a:t>Mohamed, R et al. J </a:t>
            </a:r>
            <a:r>
              <a:rPr lang="en-GB" dirty="0" err="1"/>
              <a:t>Gastrointest</a:t>
            </a:r>
            <a:r>
              <a:rPr lang="en-GB" dirty="0"/>
              <a:t> </a:t>
            </a:r>
            <a:r>
              <a:rPr lang="en-GB" dirty="0" err="1"/>
              <a:t>Canc</a:t>
            </a:r>
            <a:r>
              <a:rPr lang="en-GB" dirty="0"/>
              <a:t> (2024). </a:t>
            </a:r>
            <a:r>
              <a:rPr lang="en-GB" dirty="0">
                <a:hlinkClick r:id="rId3"/>
              </a:rPr>
              <a:t>https://doi.org/10.1007/s12029-024-01089-5</a:t>
            </a:r>
            <a:endParaRPr lang="en-GB" dirty="0"/>
          </a:p>
          <a:p>
            <a:endParaRPr lang="en-US" dirty="0"/>
          </a:p>
        </p:txBody>
      </p:sp>
      <p:sp>
        <p:nvSpPr>
          <p:cNvPr id="25" name="Slide Number Placeholder 24">
            <a:extLst>
              <a:ext uri="{FF2B5EF4-FFF2-40B4-BE49-F238E27FC236}">
                <a16:creationId xmlns:a16="http://schemas.microsoft.com/office/drawing/2014/main" id="{7D9252CE-798F-3B04-9FBA-E2AD7DB336A8}"/>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38726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5513</TotalTime>
  <Words>2251</Words>
  <Application>Microsoft Macintosh PowerPoint</Application>
  <PresentationFormat>Widescreen</PresentationFormat>
  <Paragraphs>707</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Lucida Grande</vt:lpstr>
      <vt:lpstr>PT Sans Narrow</vt:lpstr>
      <vt:lpstr>Thème Office</vt:lpstr>
      <vt:lpstr>PowerPoint Presentation</vt:lpstr>
      <vt:lpstr> Hepatocellular Carcinoma in Asia: Physician and Patient Perspectives on Surveillance, Diagnosis, and Treatment   Rosmawati Mohamed, Wendy Wang, Tawesak Tanwandee, Irsan Hasan, Cam Phuong Pham,  Young‑Suk Lim, Sheng‑Nan Lu, Murallitharan Munisamy, Thi Thanh Huong Tran, Evy Ratnawati, Wattana Sukeepaisarnjaroen, Mahir Karababa, Chee‑Kiat Tan   SELECTED HIGHLIGHTS JULY  2024</vt:lpstr>
      <vt:lpstr>Developed by COR2ED</vt:lpstr>
      <vt:lpstr>BACKGROUND </vt:lpstr>
      <vt:lpstr>STUDY OBJECTIVES</vt:lpstr>
      <vt:lpstr>PARTICIPANTS and METHODS </vt:lpstr>
      <vt:lpstr>HCP and PATIENT SURVEY:  RESPONDENTS DEMOGRAPHICS </vt:lpstr>
      <vt:lpstr>Survey responders: HCP characteristics</vt:lpstr>
      <vt:lpstr>Survey responders: patient characteristics</vt:lpstr>
      <vt:lpstr>PATIENT SURVEY RESULTS N=130</vt:lpstr>
      <vt:lpstr>Since receiving diagnosis, patients substantially improved their knowledge of the risk factors for HCC</vt:lpstr>
      <vt:lpstr>One third of patients would have liked better communication to help them understand the disease</vt:lpstr>
      <vt:lpstr>HCP SURVEY RESULTS N=276</vt:lpstr>
      <vt:lpstr>HCC surveillance is not efficient to identify HCC patients, however groups at risk of HCC are well understood</vt:lpstr>
      <vt:lpstr>HCC surveillance: primary imaging method used for surveillance is ultrasound</vt:lpstr>
      <vt:lpstr>Treatment of HCC: HCP perspectives from Asia</vt:lpstr>
      <vt:lpstr>DISCUSSION </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278</cp:revision>
  <cp:lastPrinted>2017-02-15T09:54:46Z</cp:lastPrinted>
  <dcterms:created xsi:type="dcterms:W3CDTF">2016-10-14T09:38:18Z</dcterms:created>
  <dcterms:modified xsi:type="dcterms:W3CDTF">2024-07-30T13:12:09Z</dcterms:modified>
</cp:coreProperties>
</file>