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23" r:id="rId2"/>
  </p:sldMasterIdLst>
  <p:notesMasterIdLst>
    <p:notesMasterId r:id="rId25"/>
  </p:notesMasterIdLst>
  <p:handoutMasterIdLst>
    <p:handoutMasterId r:id="rId26"/>
  </p:handoutMasterIdLst>
  <p:sldIdLst>
    <p:sldId id="12541" r:id="rId3"/>
    <p:sldId id="12542" r:id="rId4"/>
    <p:sldId id="2147473967" r:id="rId5"/>
    <p:sldId id="2147473968" r:id="rId6"/>
    <p:sldId id="2147474267" r:id="rId7"/>
    <p:sldId id="2147479776" r:id="rId8"/>
    <p:sldId id="260" r:id="rId9"/>
    <p:sldId id="261" r:id="rId10"/>
    <p:sldId id="284" r:id="rId11"/>
    <p:sldId id="2823" r:id="rId12"/>
    <p:sldId id="2816" r:id="rId13"/>
    <p:sldId id="1747256620" r:id="rId14"/>
    <p:sldId id="263" r:id="rId15"/>
    <p:sldId id="2782" r:id="rId16"/>
    <p:sldId id="2147474268" r:id="rId17"/>
    <p:sldId id="2147479765" r:id="rId18"/>
    <p:sldId id="2147479767" r:id="rId19"/>
    <p:sldId id="2147479777" r:id="rId20"/>
    <p:sldId id="256" r:id="rId21"/>
    <p:sldId id="2747" r:id="rId22"/>
    <p:sldId id="2147479774" r:id="rId23"/>
    <p:sldId id="12634" r:id="rId24"/>
  </p:sldIdLst>
  <p:sldSz cx="12192000" cy="6858000"/>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341" userDrawn="1">
          <p15:clr>
            <a:srgbClr val="A4A3A4"/>
          </p15:clr>
        </p15:guide>
        <p15:guide id="3" pos="393" userDrawn="1">
          <p15:clr>
            <a:srgbClr val="A4A3A4"/>
          </p15:clr>
        </p15:guide>
        <p15:guide id="4" orient="horz" pos="3475"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guide id="8" orient="horz" pos="1434" userDrawn="1">
          <p15:clr>
            <a:srgbClr val="A4A3A4"/>
          </p15:clr>
        </p15:guide>
        <p15:guide id="9" pos="5617" userDrawn="1">
          <p15:clr>
            <a:srgbClr val="A4A3A4"/>
          </p15:clr>
        </p15:guide>
        <p15:guide id="10" orient="horz" pos="2296" userDrawn="1">
          <p15:clr>
            <a:srgbClr val="A4A3A4"/>
          </p15:clr>
        </p15:guide>
        <p15:guide id="11" orient="horz" pos="4205"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7679B62A-1C92-1318-9C0A-A485E2FEF9AC}" name="Fact check" initials="HD" userId="Fact check" providerId="None"/>
  <p188:author id="{03607475-133A-EA78-F20E-6510F23F03CB}" name="Morgans, Alicia K.,MD, MPH" initials="MAKM" userId="S::aliciak_morgans@dfci.harvard.edu::1de58f15-f3a8-40d1-985e-2497ab4aaa44" providerId="AD"/>
  <p188:author id="{32D605C4-B716-8E6F-7DF4-66D044617EE6}" name="Howard Donohue" initials="" userId="S::HowardDonohue@hsdmedicalwriting.onmicrosoft.com::258aa254-d119-414c-a86e-bc6296432467" providerId="AD"/>
  <p188:author id="{2758F5DB-C668-38A7-2B0A-F8221661E771}" name="francesco pepe" initials="fp" userId="bdrcpwkvvk1qzfi5e4ul-fnbzuaj7mhgtnafjflikjq"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 id="4" name="Howard Donohue" initials="HD" lastIdx="185" clrIdx="3">
    <p:extLst>
      <p:ext uri="{19B8F6BF-5375-455C-9EA6-DF929625EA0E}">
        <p15:presenceInfo xmlns:p15="http://schemas.microsoft.com/office/powerpoint/2012/main" userId="4648ce945642090e" providerId="Windows Live"/>
      </p:ext>
    </p:extLst>
  </p:cmAuthor>
  <p:cmAuthor id="5" name="Lee,Dr.,Sunwoo (HP Med Affairs) BI-KR-S" initials="L(MABKS" lastIdx="2" clrIdx="4">
    <p:extLst>
      <p:ext uri="{19B8F6BF-5375-455C-9EA6-DF929625EA0E}">
        <p15:presenceInfo xmlns:p15="http://schemas.microsoft.com/office/powerpoint/2012/main" userId="S::sunwoo.lee@boehringer-ingelheim.com::7e77fa3b-ed63-470d-9590-5062daff23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E4ECF7"/>
    <a:srgbClr val="0000FF"/>
    <a:srgbClr val="FD89AB"/>
    <a:srgbClr val="03C750"/>
    <a:srgbClr val="913E29"/>
    <a:srgbClr val="505050"/>
    <a:srgbClr val="595959"/>
    <a:srgbClr val="FF85FF"/>
    <a:srgbClr val="2374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3C652-2217-499F-ADB6-929CC5A8683C}" v="1" dt="2024-09-30T12:45:22.88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262" autoAdjust="0"/>
    <p:restoredTop sz="93404" autoAdjust="0"/>
  </p:normalViewPr>
  <p:slideViewPr>
    <p:cSldViewPr snapToObjects="1">
      <p:cViewPr varScale="1">
        <p:scale>
          <a:sx n="119" d="100"/>
          <a:sy n="119" d="100"/>
        </p:scale>
        <p:origin x="115" y="96"/>
      </p:cViewPr>
      <p:guideLst>
        <p:guide orient="horz" pos="2069"/>
        <p:guide pos="3341"/>
        <p:guide pos="393"/>
        <p:guide orient="horz" pos="3475"/>
        <p:guide orient="horz" pos="3706"/>
        <p:guide orient="horz" pos="3803"/>
        <p:guide orient="horz" pos="4037"/>
        <p:guide orient="horz" pos="1434"/>
        <p:guide pos="5617"/>
        <p:guide orient="horz" pos="2296"/>
        <p:guide orient="horz" pos="4205"/>
      </p:guideLst>
    </p:cSldViewPr>
  </p:slideViewPr>
  <p:outlineViewPr>
    <p:cViewPr>
      <p:scale>
        <a:sx n="33" d="100"/>
        <a:sy n="33" d="100"/>
      </p:scale>
      <p:origin x="0" y="-77764"/>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71" d="100"/>
          <a:sy n="71" d="100"/>
        </p:scale>
        <p:origin x="2456" y="6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 Bilton" userId="c7XYtMUW2UwKvnGAgdPz1wONBIYDXiSIvE8vsQMX2U0=" providerId="None" clId="Web-{A083C652-2217-499F-ADB6-929CC5A8683C}"/>
    <pc:docChg chg="modSld">
      <pc:chgData name="Ros Bilton" userId="c7XYtMUW2UwKvnGAgdPz1wONBIYDXiSIvE8vsQMX2U0=" providerId="None" clId="Web-{A083C652-2217-499F-ADB6-929CC5A8683C}" dt="2024-09-30T12:45:22.889" v="0" actId="20577"/>
      <pc:docMkLst>
        <pc:docMk/>
      </pc:docMkLst>
      <pc:sldChg chg="modSp">
        <pc:chgData name="Ros Bilton" userId="c7XYtMUW2UwKvnGAgdPz1wONBIYDXiSIvE8vsQMX2U0=" providerId="None" clId="Web-{A083C652-2217-499F-ADB6-929CC5A8683C}" dt="2024-09-30T12:45:22.889" v="0" actId="20577"/>
        <pc:sldMkLst>
          <pc:docMk/>
          <pc:sldMk cId="3816370586" sldId="12542"/>
        </pc:sldMkLst>
        <pc:spChg chg="mod">
          <ac:chgData name="Ros Bilton" userId="c7XYtMUW2UwKvnGAgdPz1wONBIYDXiSIvE8vsQMX2U0=" providerId="None" clId="Web-{A083C652-2217-499F-ADB6-929CC5A8683C}" dt="2024-09-30T12:45:22.889" v="0" actId="20577"/>
          <ac:spMkLst>
            <pc:docMk/>
            <pc:sldMk cId="3816370586" sldId="12542"/>
            <ac:spMk id="5" creationId="{1C6C10A3-DA5F-A9D1-38B7-84261F77640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fld id="{5F768ACA-514A-DC4D-AC8A-709DEADF6D6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E6E-D74E-937B-F3D2E63E6A08}"/>
                </c:ext>
              </c:extLst>
            </c:dLbl>
            <c:dLbl>
              <c:idx val="1"/>
              <c:tx>
                <c:rich>
                  <a:bodyPr/>
                  <a:lstStyle/>
                  <a:p>
                    <a:fld id="{1B1F8795-B04F-9C4E-ABD7-E9208EDD8B8C}"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E6E-D74E-937B-F3D2E63E6A08}"/>
                </c:ext>
              </c:extLst>
            </c:dLbl>
            <c:dLbl>
              <c:idx val="2"/>
              <c:tx>
                <c:rich>
                  <a:bodyPr/>
                  <a:lstStyle/>
                  <a:p>
                    <a:fld id="{8F4612F7-FA61-264F-A169-F7F34E82E2AD}"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E6E-D74E-937B-F3D2E63E6A08}"/>
                </c:ext>
              </c:extLst>
            </c:dLbl>
            <c:dLbl>
              <c:idx val="3"/>
              <c:tx>
                <c:rich>
                  <a:bodyPr/>
                  <a:lstStyle/>
                  <a:p>
                    <a:fld id="{EE5EA4B5-1618-DB49-8651-B34AEA28F4F9}"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E6E-D74E-937B-F3D2E63E6A08}"/>
                </c:ext>
              </c:extLst>
            </c:dLbl>
            <c:dLbl>
              <c:idx val="4"/>
              <c:tx>
                <c:rich>
                  <a:bodyPr/>
                  <a:lstStyle/>
                  <a:p>
                    <a:fld id="{718A9C73-24BF-6C44-A9E7-7E964D0FA2F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E6E-D74E-937B-F3D2E63E6A08}"/>
                </c:ext>
              </c:extLst>
            </c:dLbl>
            <c:dLbl>
              <c:idx val="5"/>
              <c:tx>
                <c:rich>
                  <a:bodyPr/>
                  <a:lstStyle/>
                  <a:p>
                    <a:fld id="{BEA0668E-DD5E-834C-B391-2F41B5CDEDB7}"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6E-D74E-937B-F3D2E63E6A08}"/>
                </c:ext>
              </c:extLst>
            </c:dLbl>
            <c:dLbl>
              <c:idx val="6"/>
              <c:tx>
                <c:rich>
                  <a:bodyPr/>
                  <a:lstStyle/>
                  <a:p>
                    <a:fld id="{69151806-66A2-5749-A99C-AC761542AF57}"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E6E-D74E-937B-F3D2E63E6A08}"/>
                </c:ext>
              </c:extLst>
            </c:dLbl>
            <c:dLbl>
              <c:idx val="7"/>
              <c:tx>
                <c:rich>
                  <a:bodyPr/>
                  <a:lstStyle/>
                  <a:p>
                    <a:fld id="{87D3CB30-5C02-9C4D-A99F-39F2C46AF6F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6E-D74E-937B-F3D2E63E6A0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Sheet1!$B$2:$B$9</c:f>
              <c:numCache>
                <c:formatCode>General</c:formatCode>
                <c:ptCount val="8"/>
                <c:pt idx="0">
                  <c:v>15</c:v>
                </c:pt>
                <c:pt idx="1">
                  <c:v>13</c:v>
                </c:pt>
                <c:pt idx="2">
                  <c:v>5</c:v>
                </c:pt>
                <c:pt idx="3">
                  <c:v>3</c:v>
                </c:pt>
                <c:pt idx="4">
                  <c:v>2</c:v>
                </c:pt>
                <c:pt idx="5">
                  <c:v>2</c:v>
                </c:pt>
                <c:pt idx="6">
                  <c:v>2</c:v>
                </c:pt>
                <c:pt idx="7">
                  <c:v>1</c:v>
                </c:pt>
              </c:numCache>
            </c:numRef>
          </c:val>
          <c:extLst>
            <c:ext xmlns:c16="http://schemas.microsoft.com/office/drawing/2014/chart" uri="{C3380CC4-5D6E-409C-BE32-E72D297353CC}">
              <c16:uniqueId val="{00000000-5E6E-D74E-937B-F3D2E63E6A08}"/>
            </c:ext>
          </c:extLst>
        </c:ser>
        <c:dLbls>
          <c:showLegendKey val="0"/>
          <c:showVal val="0"/>
          <c:showCatName val="0"/>
          <c:showSerName val="0"/>
          <c:showPercent val="0"/>
          <c:showBubbleSize val="0"/>
        </c:dLbls>
        <c:gapWidth val="69"/>
        <c:axId val="1787157424"/>
        <c:axId val="307941071"/>
      </c:barChart>
      <c:catAx>
        <c:axId val="1787157424"/>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7941071"/>
        <c:crosses val="autoZero"/>
        <c:auto val="1"/>
        <c:lblAlgn val="ctr"/>
        <c:lblOffset val="100"/>
        <c:noMultiLvlLbl val="0"/>
      </c:catAx>
      <c:valAx>
        <c:axId val="307941071"/>
        <c:scaling>
          <c:orientation val="minMax"/>
        </c:scaling>
        <c:delete val="0"/>
        <c:axPos val="b"/>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78715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80649012688741E-3"/>
          <c:y val="2.0222592924243429E-2"/>
          <c:w val="0.77318394883614316"/>
          <c:h val="0.97417696296401834"/>
        </c:manualLayout>
      </c:layout>
      <c:pieChart>
        <c:varyColors val="1"/>
        <c:ser>
          <c:idx val="0"/>
          <c:order val="0"/>
          <c:tx>
            <c:strRef>
              <c:f>Sheet1!$B$1</c:f>
              <c:strCache>
                <c:ptCount val="1"/>
                <c:pt idx="0">
                  <c:v>Sales</c:v>
                </c:pt>
              </c:strCache>
            </c:strRef>
          </c:tx>
          <c:spPr>
            <a:solidFill>
              <a:schemeClr val="accent1">
                <a:lumMod val="60000"/>
                <a:lumOff val="40000"/>
              </a:schemeClr>
            </a:solidFill>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B5C3-C045-89AF-83BFCE48396A}"/>
              </c:ext>
            </c:extLst>
          </c:dPt>
          <c:dPt>
            <c:idx val="1"/>
            <c:bubble3D val="0"/>
            <c:spPr>
              <a:solidFill>
                <a:schemeClr val="accent1">
                  <a:lumMod val="40000"/>
                  <a:lumOff val="60000"/>
                </a:schemeClr>
              </a:solidFill>
              <a:ln w="19050">
                <a:solidFill>
                  <a:schemeClr val="bg1"/>
                </a:solidFill>
              </a:ln>
              <a:effectLst/>
            </c:spPr>
            <c:extLst>
              <c:ext xmlns:c16="http://schemas.microsoft.com/office/drawing/2014/chart" uri="{C3380CC4-5D6E-409C-BE32-E72D297353CC}">
                <c16:uniqueId val="{00000003-B5C3-C045-89AF-83BFCE48396A}"/>
              </c:ext>
            </c:extLst>
          </c:dPt>
          <c:cat>
            <c:strRef>
              <c:f>Sheet1!$A$2:$A$3</c:f>
              <c:strCache>
                <c:ptCount val="2"/>
                <c:pt idx="0">
                  <c:v>ESR1 mutation</c:v>
                </c:pt>
                <c:pt idx="1">
                  <c:v>No mutation</c:v>
                </c:pt>
              </c:strCache>
            </c:strRef>
          </c:cat>
          <c:val>
            <c:numRef>
              <c:f>Sheet1!$B$2:$B$3</c:f>
              <c:numCache>
                <c:formatCode>0%</c:formatCode>
                <c:ptCount val="2"/>
                <c:pt idx="0">
                  <c:v>0.14000000000000001</c:v>
                </c:pt>
                <c:pt idx="1">
                  <c:v>0.93</c:v>
                </c:pt>
              </c:numCache>
            </c:numRef>
          </c:val>
          <c:extLst>
            <c:ext xmlns:c16="http://schemas.microsoft.com/office/drawing/2014/chart" uri="{C3380CC4-5D6E-409C-BE32-E72D297353CC}">
              <c16:uniqueId val="{00000004-B5C3-C045-89AF-83BFCE48396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80649012688741E-3"/>
          <c:y val="2.0222592924243429E-2"/>
          <c:w val="0.77318394883614316"/>
          <c:h val="0.97417696296401834"/>
        </c:manualLayout>
      </c:layout>
      <c:pieChart>
        <c:varyColors val="1"/>
        <c:ser>
          <c:idx val="0"/>
          <c:order val="0"/>
          <c:tx>
            <c:strRef>
              <c:f>Sheet1!$B$1</c:f>
              <c:strCache>
                <c:ptCount val="1"/>
                <c:pt idx="0">
                  <c:v>Sales</c:v>
                </c:pt>
              </c:strCache>
            </c:strRef>
          </c:tx>
          <c:spPr>
            <a:solidFill>
              <a:schemeClr val="tx2">
                <a:lumMod val="75000"/>
              </a:schemeClr>
            </a:solidFill>
            <a:ln>
              <a:solidFill>
                <a:schemeClr val="bg1"/>
              </a:solidFill>
            </a:ln>
          </c:spPr>
          <c:dPt>
            <c:idx val="0"/>
            <c:bubble3D val="0"/>
            <c:spPr>
              <a:solidFill>
                <a:schemeClr val="tx2">
                  <a:lumMod val="75000"/>
                </a:schemeClr>
              </a:solidFill>
              <a:ln w="19050">
                <a:solidFill>
                  <a:schemeClr val="bg1"/>
                </a:solidFill>
              </a:ln>
              <a:effectLst/>
            </c:spPr>
            <c:extLst>
              <c:ext xmlns:c16="http://schemas.microsoft.com/office/drawing/2014/chart" uri="{C3380CC4-5D6E-409C-BE32-E72D297353CC}">
                <c16:uniqueId val="{00000001-22FC-014B-9028-5D4B21C8DBEE}"/>
              </c:ext>
            </c:extLst>
          </c:dPt>
          <c:dPt>
            <c:idx val="1"/>
            <c:bubble3D val="0"/>
            <c:spPr>
              <a:solidFill>
                <a:schemeClr val="accent1">
                  <a:lumMod val="40000"/>
                  <a:lumOff val="60000"/>
                </a:schemeClr>
              </a:solidFill>
              <a:ln w="19050">
                <a:solidFill>
                  <a:schemeClr val="bg1"/>
                </a:solidFill>
              </a:ln>
              <a:effectLst/>
            </c:spPr>
            <c:extLst>
              <c:ext xmlns:c16="http://schemas.microsoft.com/office/drawing/2014/chart" uri="{C3380CC4-5D6E-409C-BE32-E72D297353CC}">
                <c16:uniqueId val="{00000003-22FC-014B-9028-5D4B21C8DBEE}"/>
              </c:ext>
            </c:extLst>
          </c:dPt>
          <c:cat>
            <c:strRef>
              <c:f>Sheet1!$A$2:$A$3</c:f>
              <c:strCache>
                <c:ptCount val="2"/>
                <c:pt idx="0">
                  <c:v>ESR1 mutation</c:v>
                </c:pt>
                <c:pt idx="1">
                  <c:v>No mutation</c:v>
                </c:pt>
              </c:strCache>
            </c:strRef>
          </c:cat>
          <c:val>
            <c:numRef>
              <c:f>Sheet1!$B$2:$B$3</c:f>
              <c:numCache>
                <c:formatCode>0%</c:formatCode>
                <c:ptCount val="2"/>
                <c:pt idx="0">
                  <c:v>0</c:v>
                </c:pt>
                <c:pt idx="1">
                  <c:v>1</c:v>
                </c:pt>
              </c:numCache>
            </c:numRef>
          </c:val>
          <c:extLst>
            <c:ext xmlns:c16="http://schemas.microsoft.com/office/drawing/2014/chart" uri="{C3380CC4-5D6E-409C-BE32-E72D297353CC}">
              <c16:uniqueId val="{00000004-22FC-014B-9028-5D4B21C8DBE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80649012688741E-3"/>
          <c:y val="2.0222592924243429E-2"/>
          <c:w val="0.77318394883614316"/>
          <c:h val="0.97417696296401834"/>
        </c:manualLayout>
      </c:layout>
      <c:pieChart>
        <c:varyColors val="1"/>
        <c:ser>
          <c:idx val="0"/>
          <c:order val="0"/>
          <c:tx>
            <c:strRef>
              <c:f>Sheet1!$B$1</c:f>
              <c:strCache>
                <c:ptCount val="1"/>
                <c:pt idx="0">
                  <c:v>Sales</c:v>
                </c:pt>
              </c:strCache>
            </c:strRef>
          </c:tx>
          <c:spPr>
            <a:solidFill>
              <a:srgbClr val="5391D5"/>
            </a:solidFill>
            <a:ln>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A8EC-A04B-909E-9D30469B5B50}"/>
              </c:ext>
            </c:extLst>
          </c:dPt>
          <c:dPt>
            <c:idx val="1"/>
            <c:bubble3D val="0"/>
            <c:spPr>
              <a:solidFill>
                <a:schemeClr val="accent1">
                  <a:lumMod val="40000"/>
                  <a:lumOff val="60000"/>
                </a:schemeClr>
              </a:solidFill>
              <a:ln w="19050">
                <a:solidFill>
                  <a:schemeClr val="bg1"/>
                </a:solidFill>
              </a:ln>
              <a:effectLst/>
            </c:spPr>
            <c:extLst>
              <c:ext xmlns:c16="http://schemas.microsoft.com/office/drawing/2014/chart" uri="{C3380CC4-5D6E-409C-BE32-E72D297353CC}">
                <c16:uniqueId val="{00000003-A8EC-A04B-909E-9D30469B5B50}"/>
              </c:ext>
            </c:extLst>
          </c:dPt>
          <c:cat>
            <c:strRef>
              <c:f>Sheet1!$A$2:$A$3</c:f>
              <c:strCache>
                <c:ptCount val="2"/>
                <c:pt idx="0">
                  <c:v>ESR1 mutation</c:v>
                </c:pt>
                <c:pt idx="1">
                  <c:v>No mutation</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4-A8EC-A04B-909E-9D30469B5B5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80649012688741E-3"/>
          <c:y val="2.0222592924243429E-2"/>
          <c:w val="0.77318394883614316"/>
          <c:h val="0.97417696296401834"/>
        </c:manualLayout>
      </c:layout>
      <c:pieChart>
        <c:varyColors val="1"/>
        <c:ser>
          <c:idx val="0"/>
          <c:order val="0"/>
          <c:tx>
            <c:strRef>
              <c:f>Sheet1!$B$1</c:f>
              <c:strCache>
                <c:ptCount val="1"/>
                <c:pt idx="0">
                  <c:v>Sales</c:v>
                </c:pt>
              </c:strCache>
            </c:strRef>
          </c:tx>
          <c:spPr>
            <a:solidFill>
              <a:schemeClr val="accent1">
                <a:lumMod val="40000"/>
                <a:lumOff val="60000"/>
              </a:schemeClr>
            </a:solidFill>
            <a:ln>
              <a:solidFill>
                <a:schemeClr val="bg1"/>
              </a:solidFill>
            </a:ln>
          </c:spPr>
          <c:dPt>
            <c:idx val="0"/>
            <c:bubble3D val="0"/>
            <c:spPr>
              <a:solidFill>
                <a:schemeClr val="accent1">
                  <a:lumMod val="50000"/>
                </a:schemeClr>
              </a:solidFill>
              <a:ln w="19050">
                <a:solidFill>
                  <a:schemeClr val="bg1"/>
                </a:solidFill>
              </a:ln>
              <a:effectLst/>
            </c:spPr>
            <c:extLst>
              <c:ext xmlns:c16="http://schemas.microsoft.com/office/drawing/2014/chart" uri="{C3380CC4-5D6E-409C-BE32-E72D297353CC}">
                <c16:uniqueId val="{00000001-94C9-B24F-AD34-D5681DE1A913}"/>
              </c:ext>
            </c:extLst>
          </c:dPt>
          <c:dPt>
            <c:idx val="1"/>
            <c:bubble3D val="0"/>
            <c:spPr>
              <a:solidFill>
                <a:schemeClr val="accent1">
                  <a:lumMod val="40000"/>
                  <a:lumOff val="60000"/>
                </a:schemeClr>
              </a:solidFill>
              <a:ln w="19050">
                <a:solidFill>
                  <a:schemeClr val="bg1"/>
                </a:solidFill>
              </a:ln>
              <a:effectLst/>
            </c:spPr>
            <c:extLst>
              <c:ext xmlns:c16="http://schemas.microsoft.com/office/drawing/2014/chart" uri="{C3380CC4-5D6E-409C-BE32-E72D297353CC}">
                <c16:uniqueId val="{00000003-94C9-B24F-AD34-D5681DE1A913}"/>
              </c:ext>
            </c:extLst>
          </c:dPt>
          <c:cat>
            <c:strRef>
              <c:f>Sheet1!$A$2:$A$3</c:f>
              <c:strCache>
                <c:ptCount val="2"/>
                <c:pt idx="0">
                  <c:v>ESR1 mutation</c:v>
                </c:pt>
                <c:pt idx="1">
                  <c:v>No mutation</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94C9-B24F-AD34-D5681DE1A9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B5B76-875B-A04D-BAC5-A8A8F1454AB2}"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42C4BDD1-EF77-E04C-8EDB-369ABDD514DF}">
      <dgm:prSet phldrT="[Text]" custT="1"/>
      <dgm:spPr>
        <a:solidFill>
          <a:schemeClr val="bg1">
            <a:alpha val="90000"/>
          </a:schemeClr>
        </a:solidFill>
        <a:ln>
          <a:solidFill>
            <a:schemeClr val="accent1"/>
          </a:solidFill>
        </a:ln>
      </dgm:spPr>
      <dgm:t>
        <a:bodyPr/>
        <a:lstStyle/>
        <a:p>
          <a:r>
            <a:rPr lang="en-US" sz="2200" b="1" dirty="0">
              <a:solidFill>
                <a:schemeClr val="accent1"/>
              </a:solidFill>
              <a:latin typeface="Arial" panose="020B0604020202020204" pitchFamily="34" charset="0"/>
              <a:cs typeface="Arial" panose="020B0604020202020204" pitchFamily="34" charset="0"/>
            </a:rPr>
            <a:t>Predictive Biomarkers</a:t>
          </a:r>
        </a:p>
      </dgm:t>
    </dgm:pt>
    <dgm:pt modelId="{CC9374DA-59E0-4F41-955E-4F8C4133A01C}" type="parTrans" cxnId="{3C339573-A3C9-3A48-BD16-6F48F5ECA269}">
      <dgm:prSet/>
      <dgm:spPr/>
      <dgm:t>
        <a:bodyPr/>
        <a:lstStyle/>
        <a:p>
          <a:endParaRPr lang="en-US">
            <a:latin typeface="Times" pitchFamily="2" charset="0"/>
          </a:endParaRPr>
        </a:p>
      </dgm:t>
    </dgm:pt>
    <dgm:pt modelId="{26050397-6A68-554C-B9EB-79F33030E045}" type="sibTrans" cxnId="{3C339573-A3C9-3A48-BD16-6F48F5ECA269}">
      <dgm:prSet/>
      <dgm:spPr/>
      <dgm:t>
        <a:bodyPr/>
        <a:lstStyle/>
        <a:p>
          <a:endParaRPr lang="en-US">
            <a:latin typeface="Times" pitchFamily="2" charset="0"/>
          </a:endParaRPr>
        </a:p>
      </dgm:t>
    </dgm:pt>
    <dgm:pt modelId="{BC06F490-756F-F546-885B-6AFD6C313AE6}">
      <dgm:prSet phldrT="[Text]" custT="1"/>
      <dgm:spPr>
        <a:solidFill>
          <a:schemeClr val="accent2">
            <a:lumMod val="20000"/>
            <a:lumOff val="80000"/>
            <a:alpha val="90000"/>
          </a:schemeClr>
        </a:solidFill>
      </dgm:spPr>
      <dgm:t>
        <a:bodyPr/>
        <a:lstStyle/>
        <a:p>
          <a:pPr>
            <a:buClr>
              <a:srgbClr val="000000"/>
            </a:buClr>
            <a:buSzPts val="1200"/>
            <a:buFont typeface="Arial"/>
            <a:buNone/>
          </a:pPr>
          <a: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Screening of healthy individuals</a:t>
          </a:r>
          <a:endParaRPr lang="en-US" sz="1400" dirty="0">
            <a:solidFill>
              <a:schemeClr val="tx1"/>
            </a:solidFill>
            <a:latin typeface="Arial" panose="020B0604020202020204" pitchFamily="34" charset="0"/>
            <a:cs typeface="Arial" panose="020B0604020202020204" pitchFamily="34" charset="0"/>
          </a:endParaRPr>
        </a:p>
      </dgm:t>
    </dgm:pt>
    <dgm:pt modelId="{8F41711D-C03A-DA42-90CB-F341A600A1DD}" type="parTrans" cxnId="{DFAAD615-45FA-1C4A-A191-5D378EBAA2EC}">
      <dgm:prSet/>
      <dgm:spPr/>
      <dgm:t>
        <a:bodyPr/>
        <a:lstStyle/>
        <a:p>
          <a:endParaRPr lang="en-US">
            <a:latin typeface="Times" pitchFamily="2" charset="0"/>
          </a:endParaRPr>
        </a:p>
      </dgm:t>
    </dgm:pt>
    <dgm:pt modelId="{606C77D1-2BD7-0D4F-902E-593AEA87B564}" type="sibTrans" cxnId="{DFAAD615-45FA-1C4A-A191-5D378EBAA2EC}">
      <dgm:prSet/>
      <dgm:spPr/>
      <dgm:t>
        <a:bodyPr/>
        <a:lstStyle/>
        <a:p>
          <a:endParaRPr lang="en-US">
            <a:latin typeface="Times" pitchFamily="2" charset="0"/>
          </a:endParaRPr>
        </a:p>
      </dgm:t>
    </dgm:pt>
    <dgm:pt modelId="{EA84E9A4-A026-F240-BAB3-E738D77ECB9D}">
      <dgm:prSet phldrT="[Text]" custT="1"/>
      <dgm:spPr>
        <a:solidFill>
          <a:schemeClr val="accent6">
            <a:lumMod val="20000"/>
            <a:lumOff val="80000"/>
            <a:alpha val="90000"/>
          </a:schemeClr>
        </a:solidFill>
      </dgm:spPr>
      <dgm:t>
        <a:bodyPr/>
        <a:lstStyle/>
        <a:p>
          <a:pPr>
            <a:buClr>
              <a:srgbClr val="000000"/>
            </a:buClr>
            <a:buSzPts val="1200"/>
            <a:buFont typeface="Arial"/>
            <a:buNone/>
          </a:pPr>
          <a: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Diagnosis and prognosis</a:t>
          </a:r>
          <a:endParaRPr lang="en-US" sz="1400" b="1" dirty="0">
            <a:solidFill>
              <a:schemeClr val="tx1"/>
            </a:solidFill>
            <a:latin typeface="Arial" panose="020B0604020202020204" pitchFamily="34" charset="0"/>
            <a:cs typeface="Arial" panose="020B0604020202020204" pitchFamily="34" charset="0"/>
          </a:endParaRPr>
        </a:p>
      </dgm:t>
    </dgm:pt>
    <dgm:pt modelId="{29D70D53-683B-7949-A61F-400F34607AD2}" type="parTrans" cxnId="{AFB59575-B1D8-F94C-B183-1623A7D4316F}">
      <dgm:prSet/>
      <dgm:spPr/>
      <dgm:t>
        <a:bodyPr/>
        <a:lstStyle/>
        <a:p>
          <a:endParaRPr lang="en-US">
            <a:latin typeface="Times" pitchFamily="2" charset="0"/>
          </a:endParaRPr>
        </a:p>
      </dgm:t>
    </dgm:pt>
    <dgm:pt modelId="{9C9A27F2-FC17-0C44-AC3C-B2185E20A95C}" type="sibTrans" cxnId="{AFB59575-B1D8-F94C-B183-1623A7D4316F}">
      <dgm:prSet/>
      <dgm:spPr/>
      <dgm:t>
        <a:bodyPr/>
        <a:lstStyle/>
        <a:p>
          <a:endParaRPr lang="en-US">
            <a:latin typeface="Times" pitchFamily="2" charset="0"/>
          </a:endParaRPr>
        </a:p>
      </dgm:t>
    </dgm:pt>
    <dgm:pt modelId="{81D38EB4-E065-A544-B6D3-29353448E283}">
      <dgm:prSet custT="1"/>
      <dgm:spPr>
        <a:solidFill>
          <a:schemeClr val="accent3">
            <a:lumMod val="20000"/>
            <a:lumOff val="80000"/>
            <a:alpha val="90000"/>
          </a:schemeClr>
        </a:solidFill>
      </dgm:spPr>
      <dgm:t>
        <a:bodyPr/>
        <a:lstStyle/>
        <a:p>
          <a: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Treatment </a:t>
          </a:r>
          <a:b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br>
          <a: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selection</a:t>
          </a:r>
          <a:endParaRPr lang="en-US" sz="1400" b="1" dirty="0">
            <a:solidFill>
              <a:schemeClr val="tx1"/>
            </a:solidFill>
            <a:latin typeface="Arial" panose="020B0604020202020204" pitchFamily="34" charset="0"/>
            <a:cs typeface="Arial" panose="020B0604020202020204" pitchFamily="34" charset="0"/>
          </a:endParaRPr>
        </a:p>
      </dgm:t>
    </dgm:pt>
    <dgm:pt modelId="{2C9B95BA-EB37-AC48-AFB7-41AACD5A7FD6}" type="parTrans" cxnId="{6CF4EA1E-DDAB-184D-9FF0-E3654E4269B6}">
      <dgm:prSet/>
      <dgm:spPr/>
      <dgm:t>
        <a:bodyPr/>
        <a:lstStyle/>
        <a:p>
          <a:endParaRPr lang="en-US">
            <a:latin typeface="Times" pitchFamily="2" charset="0"/>
          </a:endParaRPr>
        </a:p>
      </dgm:t>
    </dgm:pt>
    <dgm:pt modelId="{E4D11F21-71B6-604B-BE2C-61989D6B92A4}" type="sibTrans" cxnId="{6CF4EA1E-DDAB-184D-9FF0-E3654E4269B6}">
      <dgm:prSet/>
      <dgm:spPr/>
      <dgm:t>
        <a:bodyPr/>
        <a:lstStyle/>
        <a:p>
          <a:endParaRPr lang="en-US">
            <a:latin typeface="Times" pitchFamily="2" charset="0"/>
          </a:endParaRPr>
        </a:p>
      </dgm:t>
    </dgm:pt>
    <dgm:pt modelId="{27858F93-4B2A-2845-9263-D50C66D2FD83}">
      <dgm:prSet custT="1"/>
      <dgm:spPr>
        <a:solidFill>
          <a:schemeClr val="accent4">
            <a:lumMod val="20000"/>
            <a:lumOff val="80000"/>
            <a:alpha val="90000"/>
          </a:schemeClr>
        </a:solidFill>
      </dgm:spPr>
      <dgm:t>
        <a:bodyPr/>
        <a:lstStyle/>
        <a:p>
          <a: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Treatment administration</a:t>
          </a:r>
          <a:endParaRPr lang="en-US" sz="1400" dirty="0">
            <a:solidFill>
              <a:schemeClr val="tx1"/>
            </a:solidFill>
            <a:latin typeface="Arial" panose="020B0604020202020204" pitchFamily="34" charset="0"/>
            <a:cs typeface="Arial" panose="020B0604020202020204" pitchFamily="34" charset="0"/>
          </a:endParaRPr>
        </a:p>
      </dgm:t>
    </dgm:pt>
    <dgm:pt modelId="{9173AD71-1EAC-E641-9B5C-40BA48EC87CA}" type="parTrans" cxnId="{C731FE0B-D8FF-E147-B182-A25D2359925D}">
      <dgm:prSet/>
      <dgm:spPr/>
      <dgm:t>
        <a:bodyPr/>
        <a:lstStyle/>
        <a:p>
          <a:endParaRPr lang="en-US">
            <a:latin typeface="Times" pitchFamily="2" charset="0"/>
          </a:endParaRPr>
        </a:p>
      </dgm:t>
    </dgm:pt>
    <dgm:pt modelId="{7226FCD1-21D1-A047-809E-BA0F3D56589D}" type="sibTrans" cxnId="{C731FE0B-D8FF-E147-B182-A25D2359925D}">
      <dgm:prSet/>
      <dgm:spPr/>
      <dgm:t>
        <a:bodyPr/>
        <a:lstStyle/>
        <a:p>
          <a:endParaRPr lang="en-US">
            <a:latin typeface="Times" pitchFamily="2" charset="0"/>
          </a:endParaRPr>
        </a:p>
      </dgm:t>
    </dgm:pt>
    <dgm:pt modelId="{83B15927-561F-A941-9044-AA3AEC8F35C3}">
      <dgm:prSet custT="1"/>
      <dgm:spPr/>
      <dgm:t>
        <a:bodyPr/>
        <a:lstStyle/>
        <a:p>
          <a: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Monitor for recurrence</a:t>
          </a:r>
          <a:endParaRPr lang="en-US" sz="1400" b="1" dirty="0">
            <a:solidFill>
              <a:schemeClr val="tx1"/>
            </a:solidFill>
            <a:latin typeface="Arial" panose="020B0604020202020204" pitchFamily="34" charset="0"/>
            <a:cs typeface="Arial" panose="020B0604020202020204" pitchFamily="34" charset="0"/>
          </a:endParaRPr>
        </a:p>
      </dgm:t>
    </dgm:pt>
    <dgm:pt modelId="{E1636BA2-37E9-B84D-AA06-C7662FFB65D2}" type="parTrans" cxnId="{7C47D7B2-E299-6844-9D02-D0DE9C98B010}">
      <dgm:prSet/>
      <dgm:spPr/>
      <dgm:t>
        <a:bodyPr/>
        <a:lstStyle/>
        <a:p>
          <a:endParaRPr lang="en-US">
            <a:latin typeface="Times" pitchFamily="2" charset="0"/>
          </a:endParaRPr>
        </a:p>
      </dgm:t>
    </dgm:pt>
    <dgm:pt modelId="{39CD3A8B-35B0-9C46-BC53-3D07BC076AC6}" type="sibTrans" cxnId="{7C47D7B2-E299-6844-9D02-D0DE9C98B010}">
      <dgm:prSet/>
      <dgm:spPr/>
      <dgm:t>
        <a:bodyPr/>
        <a:lstStyle/>
        <a:p>
          <a:endParaRPr lang="en-US">
            <a:latin typeface="Times" pitchFamily="2" charset="0"/>
          </a:endParaRPr>
        </a:p>
      </dgm:t>
    </dgm:pt>
    <dgm:pt modelId="{7019FC05-9FF9-2046-B447-C1CD5FCFDEC6}">
      <dgm:prSet/>
      <dgm:spPr/>
      <dgm:t>
        <a:bodyPr/>
        <a:lstStyle/>
        <a:p>
          <a:r>
            <a:rPr lang="en-US" b="1" dirty="0">
              <a:solidFill>
                <a:schemeClr val="tx1"/>
              </a:solidFill>
              <a:latin typeface="Arial" panose="020B0604020202020204" pitchFamily="34" charset="0"/>
              <a:cs typeface="Arial" panose="020B0604020202020204" pitchFamily="34" charset="0"/>
            </a:rPr>
            <a:t>Prognostic Biomarkers</a:t>
          </a:r>
          <a:endParaRPr lang="en-US" dirty="0">
            <a:solidFill>
              <a:schemeClr val="tx1"/>
            </a:solidFill>
            <a:latin typeface="Arial" panose="020B0604020202020204" pitchFamily="34" charset="0"/>
            <a:cs typeface="Arial" panose="020B0604020202020204" pitchFamily="34" charset="0"/>
          </a:endParaRPr>
        </a:p>
      </dgm:t>
    </dgm:pt>
    <dgm:pt modelId="{13CA147F-2DFA-F642-A489-A08BBF4EB10C}" type="parTrans" cxnId="{C0203D60-B01C-B44F-8270-EB3D7722AABE}">
      <dgm:prSet/>
      <dgm:spPr/>
      <dgm:t>
        <a:bodyPr/>
        <a:lstStyle/>
        <a:p>
          <a:endParaRPr lang="en-US">
            <a:latin typeface="Times" pitchFamily="2" charset="0"/>
          </a:endParaRPr>
        </a:p>
      </dgm:t>
    </dgm:pt>
    <dgm:pt modelId="{1BFE5968-4F7E-9242-8582-99E1EF815166}" type="sibTrans" cxnId="{C0203D60-B01C-B44F-8270-EB3D7722AABE}">
      <dgm:prSet/>
      <dgm:spPr/>
      <dgm:t>
        <a:bodyPr/>
        <a:lstStyle/>
        <a:p>
          <a:endParaRPr lang="en-US">
            <a:latin typeface="Times" pitchFamily="2" charset="0"/>
          </a:endParaRPr>
        </a:p>
      </dgm:t>
    </dgm:pt>
    <dgm:pt modelId="{3523C71F-5D88-094F-A4E6-C9AA2CAE087A}" type="pres">
      <dgm:prSet presAssocID="{EC7B5B76-875B-A04D-BAC5-A8A8F1454AB2}" presName="hierChild1" presStyleCnt="0">
        <dgm:presLayoutVars>
          <dgm:chPref val="1"/>
          <dgm:dir/>
          <dgm:animOne val="branch"/>
          <dgm:animLvl val="lvl"/>
          <dgm:resizeHandles/>
        </dgm:presLayoutVars>
      </dgm:prSet>
      <dgm:spPr/>
    </dgm:pt>
    <dgm:pt modelId="{314C77C0-21A8-5547-9CBE-B6CB810C1072}" type="pres">
      <dgm:prSet presAssocID="{42C4BDD1-EF77-E04C-8EDB-369ABDD514DF}" presName="hierRoot1" presStyleCnt="0"/>
      <dgm:spPr/>
    </dgm:pt>
    <dgm:pt modelId="{49BFC235-8941-E048-BEAF-9349C17C0755}" type="pres">
      <dgm:prSet presAssocID="{42C4BDD1-EF77-E04C-8EDB-369ABDD514DF}" presName="composite" presStyleCnt="0"/>
      <dgm:spPr/>
    </dgm:pt>
    <dgm:pt modelId="{348DFDD6-8E93-A744-9338-DEB5837FFE49}" type="pres">
      <dgm:prSet presAssocID="{42C4BDD1-EF77-E04C-8EDB-369ABDD514DF}" presName="background" presStyleLbl="node0" presStyleIdx="0" presStyleCnt="1"/>
      <dgm:spPr>
        <a:solidFill>
          <a:schemeClr val="accent1"/>
        </a:solidFill>
      </dgm:spPr>
    </dgm:pt>
    <dgm:pt modelId="{979C19C0-E51B-C24E-A9EE-8096D8464160}" type="pres">
      <dgm:prSet presAssocID="{42C4BDD1-EF77-E04C-8EDB-369ABDD514DF}" presName="text" presStyleLbl="fgAcc0" presStyleIdx="0" presStyleCnt="1" custScaleX="196634" custScaleY="50097">
        <dgm:presLayoutVars>
          <dgm:chPref val="3"/>
        </dgm:presLayoutVars>
      </dgm:prSet>
      <dgm:spPr/>
    </dgm:pt>
    <dgm:pt modelId="{81CEE34A-F0DE-7B40-B693-80975CF338CB}" type="pres">
      <dgm:prSet presAssocID="{42C4BDD1-EF77-E04C-8EDB-369ABDD514DF}" presName="hierChild2" presStyleCnt="0"/>
      <dgm:spPr/>
    </dgm:pt>
    <dgm:pt modelId="{293A3CB2-AF67-8D45-972B-378709CB09F1}" type="pres">
      <dgm:prSet presAssocID="{8F41711D-C03A-DA42-90CB-F341A600A1DD}" presName="Name10" presStyleLbl="parChTrans1D2" presStyleIdx="0" presStyleCnt="5"/>
      <dgm:spPr/>
    </dgm:pt>
    <dgm:pt modelId="{496D3B97-7DFF-7A4D-8FCC-2D4705FB7FBF}" type="pres">
      <dgm:prSet presAssocID="{BC06F490-756F-F546-885B-6AFD6C313AE6}" presName="hierRoot2" presStyleCnt="0"/>
      <dgm:spPr/>
    </dgm:pt>
    <dgm:pt modelId="{A13B1783-8595-A04B-BC15-FA1A47DDE261}" type="pres">
      <dgm:prSet presAssocID="{BC06F490-756F-F546-885B-6AFD6C313AE6}" presName="composite2" presStyleCnt="0"/>
      <dgm:spPr/>
    </dgm:pt>
    <dgm:pt modelId="{277A81A6-B245-0B45-99EB-10111A2917F7}" type="pres">
      <dgm:prSet presAssocID="{BC06F490-756F-F546-885B-6AFD6C313AE6}" presName="background2" presStyleLbl="node2" presStyleIdx="0" presStyleCnt="5"/>
      <dgm:spPr>
        <a:solidFill>
          <a:schemeClr val="accent2">
            <a:lumMod val="40000"/>
            <a:lumOff val="60000"/>
          </a:schemeClr>
        </a:solidFill>
      </dgm:spPr>
    </dgm:pt>
    <dgm:pt modelId="{0E07FC6E-CDC5-E043-850C-61B8EFA92518}" type="pres">
      <dgm:prSet presAssocID="{BC06F490-756F-F546-885B-6AFD6C313AE6}" presName="text2" presStyleLbl="fgAcc2" presStyleIdx="0" presStyleCnt="5" custScaleY="43546">
        <dgm:presLayoutVars>
          <dgm:chPref val="3"/>
        </dgm:presLayoutVars>
      </dgm:prSet>
      <dgm:spPr/>
    </dgm:pt>
    <dgm:pt modelId="{35B1D120-D970-7E4C-82DC-130F289D9A63}" type="pres">
      <dgm:prSet presAssocID="{BC06F490-756F-F546-885B-6AFD6C313AE6}" presName="hierChild3" presStyleCnt="0"/>
      <dgm:spPr/>
    </dgm:pt>
    <dgm:pt modelId="{5C9EA6B7-31C6-FE40-9F47-E86129720273}" type="pres">
      <dgm:prSet presAssocID="{29D70D53-683B-7949-A61F-400F34607AD2}" presName="Name10" presStyleLbl="parChTrans1D2" presStyleIdx="1" presStyleCnt="5"/>
      <dgm:spPr/>
    </dgm:pt>
    <dgm:pt modelId="{BBB4687C-BD4F-4D48-BF98-5B60F536D13C}" type="pres">
      <dgm:prSet presAssocID="{EA84E9A4-A026-F240-BAB3-E738D77ECB9D}" presName="hierRoot2" presStyleCnt="0"/>
      <dgm:spPr/>
    </dgm:pt>
    <dgm:pt modelId="{E1324E26-E7B9-2543-9D6C-70ABBD17CAD4}" type="pres">
      <dgm:prSet presAssocID="{EA84E9A4-A026-F240-BAB3-E738D77ECB9D}" presName="composite2" presStyleCnt="0"/>
      <dgm:spPr/>
    </dgm:pt>
    <dgm:pt modelId="{E6D508B7-7C5B-624C-9EAF-3116443D1066}" type="pres">
      <dgm:prSet presAssocID="{EA84E9A4-A026-F240-BAB3-E738D77ECB9D}" presName="background2" presStyleLbl="node2" presStyleIdx="1" presStyleCnt="5"/>
      <dgm:spPr>
        <a:solidFill>
          <a:schemeClr val="accent6">
            <a:lumMod val="40000"/>
            <a:lumOff val="60000"/>
          </a:schemeClr>
        </a:solidFill>
      </dgm:spPr>
    </dgm:pt>
    <dgm:pt modelId="{790370ED-9E49-B949-8F6B-113398D8DDD9}" type="pres">
      <dgm:prSet presAssocID="{EA84E9A4-A026-F240-BAB3-E738D77ECB9D}" presName="text2" presStyleLbl="fgAcc2" presStyleIdx="1" presStyleCnt="5" custScaleY="43563">
        <dgm:presLayoutVars>
          <dgm:chPref val="3"/>
        </dgm:presLayoutVars>
      </dgm:prSet>
      <dgm:spPr/>
    </dgm:pt>
    <dgm:pt modelId="{64D6F4D7-7C5F-224C-9A2F-803A32441B7F}" type="pres">
      <dgm:prSet presAssocID="{EA84E9A4-A026-F240-BAB3-E738D77ECB9D}" presName="hierChild3" presStyleCnt="0"/>
      <dgm:spPr/>
    </dgm:pt>
    <dgm:pt modelId="{007144B0-8C16-AC45-BC46-7CA6F9D357C7}" type="pres">
      <dgm:prSet presAssocID="{13CA147F-2DFA-F642-A489-A08BBF4EB10C}" presName="Name17" presStyleLbl="parChTrans1D3" presStyleIdx="0" presStyleCnt="1"/>
      <dgm:spPr/>
    </dgm:pt>
    <dgm:pt modelId="{5868F058-ED61-6145-A162-474A5E294B40}" type="pres">
      <dgm:prSet presAssocID="{7019FC05-9FF9-2046-B447-C1CD5FCFDEC6}" presName="hierRoot3" presStyleCnt="0"/>
      <dgm:spPr/>
    </dgm:pt>
    <dgm:pt modelId="{4227D32A-5E27-8647-98AF-6C1C5B824489}" type="pres">
      <dgm:prSet presAssocID="{7019FC05-9FF9-2046-B447-C1CD5FCFDEC6}" presName="composite3" presStyleCnt="0"/>
      <dgm:spPr/>
    </dgm:pt>
    <dgm:pt modelId="{C1306A5C-2C33-6641-9335-61BED610B71D}" type="pres">
      <dgm:prSet presAssocID="{7019FC05-9FF9-2046-B447-C1CD5FCFDEC6}" presName="background3" presStyleLbl="node3" presStyleIdx="0" presStyleCnt="1"/>
      <dgm:spPr/>
    </dgm:pt>
    <dgm:pt modelId="{59AB218A-A71E-2244-B2B9-D425B3382291}" type="pres">
      <dgm:prSet presAssocID="{7019FC05-9FF9-2046-B447-C1CD5FCFDEC6}" presName="text3" presStyleLbl="fgAcc3" presStyleIdx="0" presStyleCnt="1" custScaleX="162415" custScaleY="50215" custLinFactNeighborX="960" custLinFactNeighborY="-21408">
        <dgm:presLayoutVars>
          <dgm:chPref val="3"/>
        </dgm:presLayoutVars>
      </dgm:prSet>
      <dgm:spPr/>
    </dgm:pt>
    <dgm:pt modelId="{63EDB724-2819-5E4A-B21C-34D58759DF8C}" type="pres">
      <dgm:prSet presAssocID="{7019FC05-9FF9-2046-B447-C1CD5FCFDEC6}" presName="hierChild4" presStyleCnt="0"/>
      <dgm:spPr/>
    </dgm:pt>
    <dgm:pt modelId="{9A3D0E6A-4AC4-5044-8FB9-1DD7AEE46245}" type="pres">
      <dgm:prSet presAssocID="{2C9B95BA-EB37-AC48-AFB7-41AACD5A7FD6}" presName="Name10" presStyleLbl="parChTrans1D2" presStyleIdx="2" presStyleCnt="5"/>
      <dgm:spPr/>
    </dgm:pt>
    <dgm:pt modelId="{DAB50070-2016-494A-B7B9-959AD231FF67}" type="pres">
      <dgm:prSet presAssocID="{81D38EB4-E065-A544-B6D3-29353448E283}" presName="hierRoot2" presStyleCnt="0"/>
      <dgm:spPr/>
    </dgm:pt>
    <dgm:pt modelId="{6E6B5404-A7B4-0144-AD7E-C5DE5A8DB10B}" type="pres">
      <dgm:prSet presAssocID="{81D38EB4-E065-A544-B6D3-29353448E283}" presName="composite2" presStyleCnt="0"/>
      <dgm:spPr/>
    </dgm:pt>
    <dgm:pt modelId="{9500BB5E-F51C-664F-AC7B-38ACB1F6DB5A}" type="pres">
      <dgm:prSet presAssocID="{81D38EB4-E065-A544-B6D3-29353448E283}" presName="background2" presStyleLbl="node2" presStyleIdx="2" presStyleCnt="5"/>
      <dgm:spPr>
        <a:solidFill>
          <a:schemeClr val="accent5">
            <a:lumMod val="20000"/>
            <a:lumOff val="80000"/>
          </a:schemeClr>
        </a:solidFill>
      </dgm:spPr>
    </dgm:pt>
    <dgm:pt modelId="{CF55EA76-0436-8048-BD63-F0921A406E33}" type="pres">
      <dgm:prSet presAssocID="{81D38EB4-E065-A544-B6D3-29353448E283}" presName="text2" presStyleLbl="fgAcc2" presStyleIdx="2" presStyleCnt="5" custScaleY="43563">
        <dgm:presLayoutVars>
          <dgm:chPref val="3"/>
        </dgm:presLayoutVars>
      </dgm:prSet>
      <dgm:spPr/>
    </dgm:pt>
    <dgm:pt modelId="{C4366F11-8DA9-264D-B527-F51F5EE1415C}" type="pres">
      <dgm:prSet presAssocID="{81D38EB4-E065-A544-B6D3-29353448E283}" presName="hierChild3" presStyleCnt="0"/>
      <dgm:spPr/>
    </dgm:pt>
    <dgm:pt modelId="{D72C945E-7089-C54E-99AF-FFC5C7488FB6}" type="pres">
      <dgm:prSet presAssocID="{9173AD71-1EAC-E641-9B5C-40BA48EC87CA}" presName="Name10" presStyleLbl="parChTrans1D2" presStyleIdx="3" presStyleCnt="5"/>
      <dgm:spPr/>
    </dgm:pt>
    <dgm:pt modelId="{55268C0E-4096-E54E-9306-79E691C21335}" type="pres">
      <dgm:prSet presAssocID="{27858F93-4B2A-2845-9263-D50C66D2FD83}" presName="hierRoot2" presStyleCnt="0"/>
      <dgm:spPr/>
    </dgm:pt>
    <dgm:pt modelId="{69DFD18A-6BF0-5A4B-952B-2EDF7462A8F9}" type="pres">
      <dgm:prSet presAssocID="{27858F93-4B2A-2845-9263-D50C66D2FD83}" presName="composite2" presStyleCnt="0"/>
      <dgm:spPr/>
    </dgm:pt>
    <dgm:pt modelId="{0600B713-2A85-D244-8A97-98B20D607B42}" type="pres">
      <dgm:prSet presAssocID="{27858F93-4B2A-2845-9263-D50C66D2FD83}" presName="background2" presStyleLbl="node2" presStyleIdx="3" presStyleCnt="5"/>
      <dgm:spPr>
        <a:solidFill>
          <a:schemeClr val="accent4">
            <a:lumMod val="40000"/>
            <a:lumOff val="60000"/>
          </a:schemeClr>
        </a:solidFill>
      </dgm:spPr>
    </dgm:pt>
    <dgm:pt modelId="{076CF278-80C7-E341-BE9F-65568BF4CB05}" type="pres">
      <dgm:prSet presAssocID="{27858F93-4B2A-2845-9263-D50C66D2FD83}" presName="text2" presStyleLbl="fgAcc2" presStyleIdx="3" presStyleCnt="5" custScaleY="43563">
        <dgm:presLayoutVars>
          <dgm:chPref val="3"/>
        </dgm:presLayoutVars>
      </dgm:prSet>
      <dgm:spPr/>
    </dgm:pt>
    <dgm:pt modelId="{5E5CF074-6AAD-AB4D-BD20-3FAE339C152F}" type="pres">
      <dgm:prSet presAssocID="{27858F93-4B2A-2845-9263-D50C66D2FD83}" presName="hierChild3" presStyleCnt="0"/>
      <dgm:spPr/>
    </dgm:pt>
    <dgm:pt modelId="{5335A7E4-25EA-FB49-B886-642AB2C3E54A}" type="pres">
      <dgm:prSet presAssocID="{E1636BA2-37E9-B84D-AA06-C7662FFB65D2}" presName="Name10" presStyleLbl="parChTrans1D2" presStyleIdx="4" presStyleCnt="5"/>
      <dgm:spPr/>
    </dgm:pt>
    <dgm:pt modelId="{7683F09A-C662-D14A-A4F6-608A926A254A}" type="pres">
      <dgm:prSet presAssocID="{83B15927-561F-A941-9044-AA3AEC8F35C3}" presName="hierRoot2" presStyleCnt="0"/>
      <dgm:spPr/>
    </dgm:pt>
    <dgm:pt modelId="{C9396B7D-EA2D-AC4C-B5A6-ED2EE016F9AC}" type="pres">
      <dgm:prSet presAssocID="{83B15927-561F-A941-9044-AA3AEC8F35C3}" presName="composite2" presStyleCnt="0"/>
      <dgm:spPr/>
    </dgm:pt>
    <dgm:pt modelId="{62E13833-16E3-524E-9CBD-0F99F7077668}" type="pres">
      <dgm:prSet presAssocID="{83B15927-561F-A941-9044-AA3AEC8F35C3}" presName="background2" presStyleLbl="node2" presStyleIdx="4" presStyleCnt="5"/>
      <dgm:spPr>
        <a:solidFill>
          <a:srgbClr val="7030A0"/>
        </a:solidFill>
      </dgm:spPr>
    </dgm:pt>
    <dgm:pt modelId="{4D9490CB-52A4-BC49-AE9F-D0E842E1F413}" type="pres">
      <dgm:prSet presAssocID="{83B15927-561F-A941-9044-AA3AEC8F35C3}" presName="text2" presStyleLbl="fgAcc2" presStyleIdx="4" presStyleCnt="5" custScaleY="43563">
        <dgm:presLayoutVars>
          <dgm:chPref val="3"/>
        </dgm:presLayoutVars>
      </dgm:prSet>
      <dgm:spPr/>
    </dgm:pt>
    <dgm:pt modelId="{69511E3F-5A83-2742-9B6B-930D9870BA11}" type="pres">
      <dgm:prSet presAssocID="{83B15927-561F-A941-9044-AA3AEC8F35C3}" presName="hierChild3" presStyleCnt="0"/>
      <dgm:spPr/>
    </dgm:pt>
  </dgm:ptLst>
  <dgm:cxnLst>
    <dgm:cxn modelId="{EE5DC002-862E-E343-B6C4-F9E761A736D6}" type="presOf" srcId="{13CA147F-2DFA-F642-A489-A08BBF4EB10C}" destId="{007144B0-8C16-AC45-BC46-7CA6F9D357C7}" srcOrd="0" destOrd="0" presId="urn:microsoft.com/office/officeart/2005/8/layout/hierarchy1"/>
    <dgm:cxn modelId="{53B90805-C29E-2743-AC1F-523674C9D777}" type="presOf" srcId="{42C4BDD1-EF77-E04C-8EDB-369ABDD514DF}" destId="{979C19C0-E51B-C24E-A9EE-8096D8464160}" srcOrd="0" destOrd="0" presId="urn:microsoft.com/office/officeart/2005/8/layout/hierarchy1"/>
    <dgm:cxn modelId="{C731FE0B-D8FF-E147-B182-A25D2359925D}" srcId="{42C4BDD1-EF77-E04C-8EDB-369ABDD514DF}" destId="{27858F93-4B2A-2845-9263-D50C66D2FD83}" srcOrd="3" destOrd="0" parTransId="{9173AD71-1EAC-E641-9B5C-40BA48EC87CA}" sibTransId="{7226FCD1-21D1-A047-809E-BA0F3D56589D}"/>
    <dgm:cxn modelId="{DFAAD615-45FA-1C4A-A191-5D378EBAA2EC}" srcId="{42C4BDD1-EF77-E04C-8EDB-369ABDD514DF}" destId="{BC06F490-756F-F546-885B-6AFD6C313AE6}" srcOrd="0" destOrd="0" parTransId="{8F41711D-C03A-DA42-90CB-F341A600A1DD}" sibTransId="{606C77D1-2BD7-0D4F-902E-593AEA87B564}"/>
    <dgm:cxn modelId="{D2B51716-C6F0-CD46-907F-0FB8CEA9E5E4}" type="presOf" srcId="{BC06F490-756F-F546-885B-6AFD6C313AE6}" destId="{0E07FC6E-CDC5-E043-850C-61B8EFA92518}" srcOrd="0" destOrd="0" presId="urn:microsoft.com/office/officeart/2005/8/layout/hierarchy1"/>
    <dgm:cxn modelId="{6CF4EA1E-DDAB-184D-9FF0-E3654E4269B6}" srcId="{42C4BDD1-EF77-E04C-8EDB-369ABDD514DF}" destId="{81D38EB4-E065-A544-B6D3-29353448E283}" srcOrd="2" destOrd="0" parTransId="{2C9B95BA-EB37-AC48-AFB7-41AACD5A7FD6}" sibTransId="{E4D11F21-71B6-604B-BE2C-61989D6B92A4}"/>
    <dgm:cxn modelId="{A2520F32-2E03-1F46-B2CB-F5902EE8107A}" type="presOf" srcId="{9173AD71-1EAC-E641-9B5C-40BA48EC87CA}" destId="{D72C945E-7089-C54E-99AF-FFC5C7488FB6}" srcOrd="0" destOrd="0" presId="urn:microsoft.com/office/officeart/2005/8/layout/hierarchy1"/>
    <dgm:cxn modelId="{7975595E-5E00-6244-A8F0-680D95B24EA1}" type="presOf" srcId="{2C9B95BA-EB37-AC48-AFB7-41AACD5A7FD6}" destId="{9A3D0E6A-4AC4-5044-8FB9-1DD7AEE46245}" srcOrd="0" destOrd="0" presId="urn:microsoft.com/office/officeart/2005/8/layout/hierarchy1"/>
    <dgm:cxn modelId="{C0203D60-B01C-B44F-8270-EB3D7722AABE}" srcId="{EA84E9A4-A026-F240-BAB3-E738D77ECB9D}" destId="{7019FC05-9FF9-2046-B447-C1CD5FCFDEC6}" srcOrd="0" destOrd="0" parTransId="{13CA147F-2DFA-F642-A489-A08BBF4EB10C}" sibTransId="{1BFE5968-4F7E-9242-8582-99E1EF815166}"/>
    <dgm:cxn modelId="{3AD47D6D-F431-8340-AF8E-AF452CCAB4A1}" type="presOf" srcId="{EA84E9A4-A026-F240-BAB3-E738D77ECB9D}" destId="{790370ED-9E49-B949-8F6B-113398D8DDD9}" srcOrd="0" destOrd="0" presId="urn:microsoft.com/office/officeart/2005/8/layout/hierarchy1"/>
    <dgm:cxn modelId="{1F2AA56D-4049-0640-ACED-B21FB15B443B}" type="presOf" srcId="{27858F93-4B2A-2845-9263-D50C66D2FD83}" destId="{076CF278-80C7-E341-BE9F-65568BF4CB05}" srcOrd="0" destOrd="0" presId="urn:microsoft.com/office/officeart/2005/8/layout/hierarchy1"/>
    <dgm:cxn modelId="{B18F516F-15FA-D54E-A350-93FF6CA6D424}" type="presOf" srcId="{EC7B5B76-875B-A04D-BAC5-A8A8F1454AB2}" destId="{3523C71F-5D88-094F-A4E6-C9AA2CAE087A}" srcOrd="0" destOrd="0" presId="urn:microsoft.com/office/officeart/2005/8/layout/hierarchy1"/>
    <dgm:cxn modelId="{3C339573-A3C9-3A48-BD16-6F48F5ECA269}" srcId="{EC7B5B76-875B-A04D-BAC5-A8A8F1454AB2}" destId="{42C4BDD1-EF77-E04C-8EDB-369ABDD514DF}" srcOrd="0" destOrd="0" parTransId="{CC9374DA-59E0-4F41-955E-4F8C4133A01C}" sibTransId="{26050397-6A68-554C-B9EB-79F33030E045}"/>
    <dgm:cxn modelId="{AFB59575-B1D8-F94C-B183-1623A7D4316F}" srcId="{42C4BDD1-EF77-E04C-8EDB-369ABDD514DF}" destId="{EA84E9A4-A026-F240-BAB3-E738D77ECB9D}" srcOrd="1" destOrd="0" parTransId="{29D70D53-683B-7949-A61F-400F34607AD2}" sibTransId="{9C9A27F2-FC17-0C44-AC3C-B2185E20A95C}"/>
    <dgm:cxn modelId="{1529C358-8AB0-0C4F-B6CC-1ABA6BD67B06}" type="presOf" srcId="{29D70D53-683B-7949-A61F-400F34607AD2}" destId="{5C9EA6B7-31C6-FE40-9F47-E86129720273}" srcOrd="0" destOrd="0" presId="urn:microsoft.com/office/officeart/2005/8/layout/hierarchy1"/>
    <dgm:cxn modelId="{8C634198-5677-4246-8CF5-8609B3F0D77C}" type="presOf" srcId="{E1636BA2-37E9-B84D-AA06-C7662FFB65D2}" destId="{5335A7E4-25EA-FB49-B886-642AB2C3E54A}" srcOrd="0" destOrd="0" presId="urn:microsoft.com/office/officeart/2005/8/layout/hierarchy1"/>
    <dgm:cxn modelId="{AFC0E199-192B-8B4E-A967-0210745F3A05}" type="presOf" srcId="{8F41711D-C03A-DA42-90CB-F341A600A1DD}" destId="{293A3CB2-AF67-8D45-972B-378709CB09F1}" srcOrd="0" destOrd="0" presId="urn:microsoft.com/office/officeart/2005/8/layout/hierarchy1"/>
    <dgm:cxn modelId="{220FED99-2E81-4F4D-A9F8-D54823332193}" type="presOf" srcId="{7019FC05-9FF9-2046-B447-C1CD5FCFDEC6}" destId="{59AB218A-A71E-2244-B2B9-D425B3382291}" srcOrd="0" destOrd="0" presId="urn:microsoft.com/office/officeart/2005/8/layout/hierarchy1"/>
    <dgm:cxn modelId="{7C47D7B2-E299-6844-9D02-D0DE9C98B010}" srcId="{42C4BDD1-EF77-E04C-8EDB-369ABDD514DF}" destId="{83B15927-561F-A941-9044-AA3AEC8F35C3}" srcOrd="4" destOrd="0" parTransId="{E1636BA2-37E9-B84D-AA06-C7662FFB65D2}" sibTransId="{39CD3A8B-35B0-9C46-BC53-3D07BC076AC6}"/>
    <dgm:cxn modelId="{42A33BD0-9B9B-0F4C-BF9D-3B206B9907C6}" type="presOf" srcId="{81D38EB4-E065-A544-B6D3-29353448E283}" destId="{CF55EA76-0436-8048-BD63-F0921A406E33}" srcOrd="0" destOrd="0" presId="urn:microsoft.com/office/officeart/2005/8/layout/hierarchy1"/>
    <dgm:cxn modelId="{D79387EA-D8C5-B34D-A8DB-B61A2477A148}" type="presOf" srcId="{83B15927-561F-A941-9044-AA3AEC8F35C3}" destId="{4D9490CB-52A4-BC49-AE9F-D0E842E1F413}" srcOrd="0" destOrd="0" presId="urn:microsoft.com/office/officeart/2005/8/layout/hierarchy1"/>
    <dgm:cxn modelId="{52FDD0E9-4F49-9349-A6B5-027C3E6AB927}" type="presParOf" srcId="{3523C71F-5D88-094F-A4E6-C9AA2CAE087A}" destId="{314C77C0-21A8-5547-9CBE-B6CB810C1072}" srcOrd="0" destOrd="0" presId="urn:microsoft.com/office/officeart/2005/8/layout/hierarchy1"/>
    <dgm:cxn modelId="{1ECA6A20-CFCC-8E4A-A707-B33309815E25}" type="presParOf" srcId="{314C77C0-21A8-5547-9CBE-B6CB810C1072}" destId="{49BFC235-8941-E048-BEAF-9349C17C0755}" srcOrd="0" destOrd="0" presId="urn:microsoft.com/office/officeart/2005/8/layout/hierarchy1"/>
    <dgm:cxn modelId="{37192F8B-5B04-9E4E-80D6-F5F20EAF6A62}" type="presParOf" srcId="{49BFC235-8941-E048-BEAF-9349C17C0755}" destId="{348DFDD6-8E93-A744-9338-DEB5837FFE49}" srcOrd="0" destOrd="0" presId="urn:microsoft.com/office/officeart/2005/8/layout/hierarchy1"/>
    <dgm:cxn modelId="{B75FFB83-7EF7-D84A-A3B5-1AA18E4B9806}" type="presParOf" srcId="{49BFC235-8941-E048-BEAF-9349C17C0755}" destId="{979C19C0-E51B-C24E-A9EE-8096D8464160}" srcOrd="1" destOrd="0" presId="urn:microsoft.com/office/officeart/2005/8/layout/hierarchy1"/>
    <dgm:cxn modelId="{4D60AD84-22A1-7042-A1DC-86DD53C8457E}" type="presParOf" srcId="{314C77C0-21A8-5547-9CBE-B6CB810C1072}" destId="{81CEE34A-F0DE-7B40-B693-80975CF338CB}" srcOrd="1" destOrd="0" presId="urn:microsoft.com/office/officeart/2005/8/layout/hierarchy1"/>
    <dgm:cxn modelId="{FCA7667E-8BEB-C146-9D0F-616638968AA7}" type="presParOf" srcId="{81CEE34A-F0DE-7B40-B693-80975CF338CB}" destId="{293A3CB2-AF67-8D45-972B-378709CB09F1}" srcOrd="0" destOrd="0" presId="urn:microsoft.com/office/officeart/2005/8/layout/hierarchy1"/>
    <dgm:cxn modelId="{290A3530-A35E-1643-9CF9-D4CBE9923C0B}" type="presParOf" srcId="{81CEE34A-F0DE-7B40-B693-80975CF338CB}" destId="{496D3B97-7DFF-7A4D-8FCC-2D4705FB7FBF}" srcOrd="1" destOrd="0" presId="urn:microsoft.com/office/officeart/2005/8/layout/hierarchy1"/>
    <dgm:cxn modelId="{87F6EB78-27F0-3C44-B917-F6C91AC0AA93}" type="presParOf" srcId="{496D3B97-7DFF-7A4D-8FCC-2D4705FB7FBF}" destId="{A13B1783-8595-A04B-BC15-FA1A47DDE261}" srcOrd="0" destOrd="0" presId="urn:microsoft.com/office/officeart/2005/8/layout/hierarchy1"/>
    <dgm:cxn modelId="{E8A15C15-AB41-F149-A8AB-DE37D643F65C}" type="presParOf" srcId="{A13B1783-8595-A04B-BC15-FA1A47DDE261}" destId="{277A81A6-B245-0B45-99EB-10111A2917F7}" srcOrd="0" destOrd="0" presId="urn:microsoft.com/office/officeart/2005/8/layout/hierarchy1"/>
    <dgm:cxn modelId="{C893B067-B405-3646-AD81-7F3DA32DB79B}" type="presParOf" srcId="{A13B1783-8595-A04B-BC15-FA1A47DDE261}" destId="{0E07FC6E-CDC5-E043-850C-61B8EFA92518}" srcOrd="1" destOrd="0" presId="urn:microsoft.com/office/officeart/2005/8/layout/hierarchy1"/>
    <dgm:cxn modelId="{0ADFA67F-A201-E440-9F2B-1AD893A32EB3}" type="presParOf" srcId="{496D3B97-7DFF-7A4D-8FCC-2D4705FB7FBF}" destId="{35B1D120-D970-7E4C-82DC-130F289D9A63}" srcOrd="1" destOrd="0" presId="urn:microsoft.com/office/officeart/2005/8/layout/hierarchy1"/>
    <dgm:cxn modelId="{E40DCBC6-82A4-8941-BB65-27015EE10407}" type="presParOf" srcId="{81CEE34A-F0DE-7B40-B693-80975CF338CB}" destId="{5C9EA6B7-31C6-FE40-9F47-E86129720273}" srcOrd="2" destOrd="0" presId="urn:microsoft.com/office/officeart/2005/8/layout/hierarchy1"/>
    <dgm:cxn modelId="{DD378635-6A4D-F24F-9998-67A96D0D63E2}" type="presParOf" srcId="{81CEE34A-F0DE-7B40-B693-80975CF338CB}" destId="{BBB4687C-BD4F-4D48-BF98-5B60F536D13C}" srcOrd="3" destOrd="0" presId="urn:microsoft.com/office/officeart/2005/8/layout/hierarchy1"/>
    <dgm:cxn modelId="{AB72A3D0-0B80-5E45-8244-EEE97377383B}" type="presParOf" srcId="{BBB4687C-BD4F-4D48-BF98-5B60F536D13C}" destId="{E1324E26-E7B9-2543-9D6C-70ABBD17CAD4}" srcOrd="0" destOrd="0" presId="urn:microsoft.com/office/officeart/2005/8/layout/hierarchy1"/>
    <dgm:cxn modelId="{055483CF-CA55-3B47-BC8F-DCC7A809ACE9}" type="presParOf" srcId="{E1324E26-E7B9-2543-9D6C-70ABBD17CAD4}" destId="{E6D508B7-7C5B-624C-9EAF-3116443D1066}" srcOrd="0" destOrd="0" presId="urn:microsoft.com/office/officeart/2005/8/layout/hierarchy1"/>
    <dgm:cxn modelId="{65707726-7432-5C48-AE90-572184A9B665}" type="presParOf" srcId="{E1324E26-E7B9-2543-9D6C-70ABBD17CAD4}" destId="{790370ED-9E49-B949-8F6B-113398D8DDD9}" srcOrd="1" destOrd="0" presId="urn:microsoft.com/office/officeart/2005/8/layout/hierarchy1"/>
    <dgm:cxn modelId="{DB6B04A3-F337-5141-8CCA-0399E15E7315}" type="presParOf" srcId="{BBB4687C-BD4F-4D48-BF98-5B60F536D13C}" destId="{64D6F4D7-7C5F-224C-9A2F-803A32441B7F}" srcOrd="1" destOrd="0" presId="urn:microsoft.com/office/officeart/2005/8/layout/hierarchy1"/>
    <dgm:cxn modelId="{A2404DA1-F924-4240-9EDD-86E3173FED39}" type="presParOf" srcId="{64D6F4D7-7C5F-224C-9A2F-803A32441B7F}" destId="{007144B0-8C16-AC45-BC46-7CA6F9D357C7}" srcOrd="0" destOrd="0" presId="urn:microsoft.com/office/officeart/2005/8/layout/hierarchy1"/>
    <dgm:cxn modelId="{DA54355F-A835-594A-8C93-D32E354D24CC}" type="presParOf" srcId="{64D6F4D7-7C5F-224C-9A2F-803A32441B7F}" destId="{5868F058-ED61-6145-A162-474A5E294B40}" srcOrd="1" destOrd="0" presId="urn:microsoft.com/office/officeart/2005/8/layout/hierarchy1"/>
    <dgm:cxn modelId="{B542F235-983E-CF49-A7E7-A3A6A72D3BE9}" type="presParOf" srcId="{5868F058-ED61-6145-A162-474A5E294B40}" destId="{4227D32A-5E27-8647-98AF-6C1C5B824489}" srcOrd="0" destOrd="0" presId="urn:microsoft.com/office/officeart/2005/8/layout/hierarchy1"/>
    <dgm:cxn modelId="{39E92523-9EBF-D84F-9853-FCCD38AB00DF}" type="presParOf" srcId="{4227D32A-5E27-8647-98AF-6C1C5B824489}" destId="{C1306A5C-2C33-6641-9335-61BED610B71D}" srcOrd="0" destOrd="0" presId="urn:microsoft.com/office/officeart/2005/8/layout/hierarchy1"/>
    <dgm:cxn modelId="{5F522682-3F32-4C4F-BC80-C1E10E6EB30F}" type="presParOf" srcId="{4227D32A-5E27-8647-98AF-6C1C5B824489}" destId="{59AB218A-A71E-2244-B2B9-D425B3382291}" srcOrd="1" destOrd="0" presId="urn:microsoft.com/office/officeart/2005/8/layout/hierarchy1"/>
    <dgm:cxn modelId="{42A68DFB-3375-D845-B9C1-C42CD5098F27}" type="presParOf" srcId="{5868F058-ED61-6145-A162-474A5E294B40}" destId="{63EDB724-2819-5E4A-B21C-34D58759DF8C}" srcOrd="1" destOrd="0" presId="urn:microsoft.com/office/officeart/2005/8/layout/hierarchy1"/>
    <dgm:cxn modelId="{0591C85D-4310-C943-9212-DA3D017267FF}" type="presParOf" srcId="{81CEE34A-F0DE-7B40-B693-80975CF338CB}" destId="{9A3D0E6A-4AC4-5044-8FB9-1DD7AEE46245}" srcOrd="4" destOrd="0" presId="urn:microsoft.com/office/officeart/2005/8/layout/hierarchy1"/>
    <dgm:cxn modelId="{ED79319F-0570-1D4E-9219-DEE63A686BEF}" type="presParOf" srcId="{81CEE34A-F0DE-7B40-B693-80975CF338CB}" destId="{DAB50070-2016-494A-B7B9-959AD231FF67}" srcOrd="5" destOrd="0" presId="urn:microsoft.com/office/officeart/2005/8/layout/hierarchy1"/>
    <dgm:cxn modelId="{31492E76-B9EC-2C49-80A6-E1696BEA5610}" type="presParOf" srcId="{DAB50070-2016-494A-B7B9-959AD231FF67}" destId="{6E6B5404-A7B4-0144-AD7E-C5DE5A8DB10B}" srcOrd="0" destOrd="0" presId="urn:microsoft.com/office/officeart/2005/8/layout/hierarchy1"/>
    <dgm:cxn modelId="{7B675C71-338C-DD4F-96BF-57D025202F96}" type="presParOf" srcId="{6E6B5404-A7B4-0144-AD7E-C5DE5A8DB10B}" destId="{9500BB5E-F51C-664F-AC7B-38ACB1F6DB5A}" srcOrd="0" destOrd="0" presId="urn:microsoft.com/office/officeart/2005/8/layout/hierarchy1"/>
    <dgm:cxn modelId="{A7F4FDCE-0701-A848-BF45-217D0964ECDB}" type="presParOf" srcId="{6E6B5404-A7B4-0144-AD7E-C5DE5A8DB10B}" destId="{CF55EA76-0436-8048-BD63-F0921A406E33}" srcOrd="1" destOrd="0" presId="urn:microsoft.com/office/officeart/2005/8/layout/hierarchy1"/>
    <dgm:cxn modelId="{FE38ABB1-DFBB-7C49-888C-B6551BB95FF1}" type="presParOf" srcId="{DAB50070-2016-494A-B7B9-959AD231FF67}" destId="{C4366F11-8DA9-264D-B527-F51F5EE1415C}" srcOrd="1" destOrd="0" presId="urn:microsoft.com/office/officeart/2005/8/layout/hierarchy1"/>
    <dgm:cxn modelId="{99E5CF69-996B-E342-93F8-9B03E98BD0FE}" type="presParOf" srcId="{81CEE34A-F0DE-7B40-B693-80975CF338CB}" destId="{D72C945E-7089-C54E-99AF-FFC5C7488FB6}" srcOrd="6" destOrd="0" presId="urn:microsoft.com/office/officeart/2005/8/layout/hierarchy1"/>
    <dgm:cxn modelId="{F4CE0CD4-5361-AF48-BB19-9295F0DB5714}" type="presParOf" srcId="{81CEE34A-F0DE-7B40-B693-80975CF338CB}" destId="{55268C0E-4096-E54E-9306-79E691C21335}" srcOrd="7" destOrd="0" presId="urn:microsoft.com/office/officeart/2005/8/layout/hierarchy1"/>
    <dgm:cxn modelId="{A83EBA23-F910-5D47-B16B-F395DBBDF1A5}" type="presParOf" srcId="{55268C0E-4096-E54E-9306-79E691C21335}" destId="{69DFD18A-6BF0-5A4B-952B-2EDF7462A8F9}" srcOrd="0" destOrd="0" presId="urn:microsoft.com/office/officeart/2005/8/layout/hierarchy1"/>
    <dgm:cxn modelId="{C31738B7-0B70-AE46-9FA7-7E4CB060CA71}" type="presParOf" srcId="{69DFD18A-6BF0-5A4B-952B-2EDF7462A8F9}" destId="{0600B713-2A85-D244-8A97-98B20D607B42}" srcOrd="0" destOrd="0" presId="urn:microsoft.com/office/officeart/2005/8/layout/hierarchy1"/>
    <dgm:cxn modelId="{788C1DBB-27C1-B449-B419-E88C0BF0D82E}" type="presParOf" srcId="{69DFD18A-6BF0-5A4B-952B-2EDF7462A8F9}" destId="{076CF278-80C7-E341-BE9F-65568BF4CB05}" srcOrd="1" destOrd="0" presId="urn:microsoft.com/office/officeart/2005/8/layout/hierarchy1"/>
    <dgm:cxn modelId="{8000CA08-8D87-B74D-8063-31A77D6D972C}" type="presParOf" srcId="{55268C0E-4096-E54E-9306-79E691C21335}" destId="{5E5CF074-6AAD-AB4D-BD20-3FAE339C152F}" srcOrd="1" destOrd="0" presId="urn:microsoft.com/office/officeart/2005/8/layout/hierarchy1"/>
    <dgm:cxn modelId="{866A8344-E178-0D48-89F2-02771CC8CE28}" type="presParOf" srcId="{81CEE34A-F0DE-7B40-B693-80975CF338CB}" destId="{5335A7E4-25EA-FB49-B886-642AB2C3E54A}" srcOrd="8" destOrd="0" presId="urn:microsoft.com/office/officeart/2005/8/layout/hierarchy1"/>
    <dgm:cxn modelId="{FAE0F50C-8B7B-A04B-AF38-3196200E5E3C}" type="presParOf" srcId="{81CEE34A-F0DE-7B40-B693-80975CF338CB}" destId="{7683F09A-C662-D14A-A4F6-608A926A254A}" srcOrd="9" destOrd="0" presId="urn:microsoft.com/office/officeart/2005/8/layout/hierarchy1"/>
    <dgm:cxn modelId="{1A124AE0-D278-BC47-9C91-DC4A5FBFF2D2}" type="presParOf" srcId="{7683F09A-C662-D14A-A4F6-608A926A254A}" destId="{C9396B7D-EA2D-AC4C-B5A6-ED2EE016F9AC}" srcOrd="0" destOrd="0" presId="urn:microsoft.com/office/officeart/2005/8/layout/hierarchy1"/>
    <dgm:cxn modelId="{94B6BABD-A4C8-2A49-A6D9-B1571E05F27E}" type="presParOf" srcId="{C9396B7D-EA2D-AC4C-B5A6-ED2EE016F9AC}" destId="{62E13833-16E3-524E-9CBD-0F99F7077668}" srcOrd="0" destOrd="0" presId="urn:microsoft.com/office/officeart/2005/8/layout/hierarchy1"/>
    <dgm:cxn modelId="{906D73A6-98E3-614D-A17E-580D7ADD5293}" type="presParOf" srcId="{C9396B7D-EA2D-AC4C-B5A6-ED2EE016F9AC}" destId="{4D9490CB-52A4-BC49-AE9F-D0E842E1F413}" srcOrd="1" destOrd="0" presId="urn:microsoft.com/office/officeart/2005/8/layout/hierarchy1"/>
    <dgm:cxn modelId="{0C6E669F-8999-7840-B335-C986AC9BB316}" type="presParOf" srcId="{7683F09A-C662-D14A-A4F6-608A926A254A}" destId="{69511E3F-5A83-2742-9B6B-930D9870BA1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5A7E4-25EA-FB49-B886-642AB2C3E54A}">
      <dsp:nvSpPr>
        <dsp:cNvPr id="0" name=""/>
        <dsp:cNvSpPr/>
      </dsp:nvSpPr>
      <dsp:spPr>
        <a:xfrm>
          <a:off x="5506282" y="1808035"/>
          <a:ext cx="4568069" cy="543496"/>
        </a:xfrm>
        <a:custGeom>
          <a:avLst/>
          <a:gdLst/>
          <a:ahLst/>
          <a:cxnLst/>
          <a:rect l="0" t="0" r="0" b="0"/>
          <a:pathLst>
            <a:path>
              <a:moveTo>
                <a:pt x="0" y="0"/>
              </a:moveTo>
              <a:lnTo>
                <a:pt x="0" y="370377"/>
              </a:lnTo>
              <a:lnTo>
                <a:pt x="4568069" y="370377"/>
              </a:lnTo>
              <a:lnTo>
                <a:pt x="4568069" y="543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C945E-7089-C54E-99AF-FFC5C7488FB6}">
      <dsp:nvSpPr>
        <dsp:cNvPr id="0" name=""/>
        <dsp:cNvSpPr/>
      </dsp:nvSpPr>
      <dsp:spPr>
        <a:xfrm>
          <a:off x="5506282" y="1808035"/>
          <a:ext cx="2284034" cy="543496"/>
        </a:xfrm>
        <a:custGeom>
          <a:avLst/>
          <a:gdLst/>
          <a:ahLst/>
          <a:cxnLst/>
          <a:rect l="0" t="0" r="0" b="0"/>
          <a:pathLst>
            <a:path>
              <a:moveTo>
                <a:pt x="0" y="0"/>
              </a:moveTo>
              <a:lnTo>
                <a:pt x="0" y="370377"/>
              </a:lnTo>
              <a:lnTo>
                <a:pt x="2284034" y="370377"/>
              </a:lnTo>
              <a:lnTo>
                <a:pt x="2284034" y="543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3D0E6A-4AC4-5044-8FB9-1DD7AEE46245}">
      <dsp:nvSpPr>
        <dsp:cNvPr id="0" name=""/>
        <dsp:cNvSpPr/>
      </dsp:nvSpPr>
      <dsp:spPr>
        <a:xfrm>
          <a:off x="5460562" y="1808035"/>
          <a:ext cx="91440" cy="543496"/>
        </a:xfrm>
        <a:custGeom>
          <a:avLst/>
          <a:gdLst/>
          <a:ahLst/>
          <a:cxnLst/>
          <a:rect l="0" t="0" r="0" b="0"/>
          <a:pathLst>
            <a:path>
              <a:moveTo>
                <a:pt x="45720" y="0"/>
              </a:moveTo>
              <a:lnTo>
                <a:pt x="45720" y="543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7144B0-8C16-AC45-BC46-7CA6F9D357C7}">
      <dsp:nvSpPr>
        <dsp:cNvPr id="0" name=""/>
        <dsp:cNvSpPr/>
      </dsp:nvSpPr>
      <dsp:spPr>
        <a:xfrm>
          <a:off x="3176527" y="2868476"/>
          <a:ext cx="91440" cy="289456"/>
        </a:xfrm>
        <a:custGeom>
          <a:avLst/>
          <a:gdLst/>
          <a:ahLst/>
          <a:cxnLst/>
          <a:rect l="0" t="0" r="0" b="0"/>
          <a:pathLst>
            <a:path>
              <a:moveTo>
                <a:pt x="45720" y="0"/>
              </a:moveTo>
              <a:lnTo>
                <a:pt x="45720" y="116336"/>
              </a:lnTo>
              <a:lnTo>
                <a:pt x="63660" y="116336"/>
              </a:lnTo>
              <a:lnTo>
                <a:pt x="63660" y="289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9EA6B7-31C6-FE40-9F47-E86129720273}">
      <dsp:nvSpPr>
        <dsp:cNvPr id="0" name=""/>
        <dsp:cNvSpPr/>
      </dsp:nvSpPr>
      <dsp:spPr>
        <a:xfrm>
          <a:off x="3222247" y="1808035"/>
          <a:ext cx="2284034" cy="543496"/>
        </a:xfrm>
        <a:custGeom>
          <a:avLst/>
          <a:gdLst/>
          <a:ahLst/>
          <a:cxnLst/>
          <a:rect l="0" t="0" r="0" b="0"/>
          <a:pathLst>
            <a:path>
              <a:moveTo>
                <a:pt x="2284034" y="0"/>
              </a:moveTo>
              <a:lnTo>
                <a:pt x="2284034" y="370377"/>
              </a:lnTo>
              <a:lnTo>
                <a:pt x="0" y="370377"/>
              </a:lnTo>
              <a:lnTo>
                <a:pt x="0" y="543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3A3CB2-AF67-8D45-972B-378709CB09F1}">
      <dsp:nvSpPr>
        <dsp:cNvPr id="0" name=""/>
        <dsp:cNvSpPr/>
      </dsp:nvSpPr>
      <dsp:spPr>
        <a:xfrm>
          <a:off x="938212" y="1808035"/>
          <a:ext cx="4568069" cy="543496"/>
        </a:xfrm>
        <a:custGeom>
          <a:avLst/>
          <a:gdLst/>
          <a:ahLst/>
          <a:cxnLst/>
          <a:rect l="0" t="0" r="0" b="0"/>
          <a:pathLst>
            <a:path>
              <a:moveTo>
                <a:pt x="4568069" y="0"/>
              </a:moveTo>
              <a:lnTo>
                <a:pt x="4568069" y="370377"/>
              </a:lnTo>
              <a:lnTo>
                <a:pt x="0" y="370377"/>
              </a:lnTo>
              <a:lnTo>
                <a:pt x="0" y="543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DFDD6-8E93-A744-9338-DEB5837FFE49}">
      <dsp:nvSpPr>
        <dsp:cNvPr id="0" name=""/>
        <dsp:cNvSpPr/>
      </dsp:nvSpPr>
      <dsp:spPr>
        <a:xfrm>
          <a:off x="3668978" y="1213554"/>
          <a:ext cx="3674609" cy="59448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C19C0-E51B-C24E-A9EE-8096D8464160}">
      <dsp:nvSpPr>
        <dsp:cNvPr id="0" name=""/>
        <dsp:cNvSpPr/>
      </dsp:nvSpPr>
      <dsp:spPr>
        <a:xfrm>
          <a:off x="3876617" y="1410812"/>
          <a:ext cx="3674609" cy="594481"/>
        </a:xfrm>
        <a:prstGeom prst="roundRect">
          <a:avLst>
            <a:gd name="adj" fmla="val 10000"/>
          </a:avLst>
        </a:prstGeom>
        <a:solidFill>
          <a:schemeClr val="bg1">
            <a:alpha val="9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accent1"/>
              </a:solidFill>
              <a:latin typeface="Arial" panose="020B0604020202020204" pitchFamily="34" charset="0"/>
              <a:cs typeface="Arial" panose="020B0604020202020204" pitchFamily="34" charset="0"/>
            </a:rPr>
            <a:t>Predictive Biomarkers</a:t>
          </a:r>
        </a:p>
      </dsp:txBody>
      <dsp:txXfrm>
        <a:off x="3894029" y="1428224"/>
        <a:ext cx="3639785" cy="559657"/>
      </dsp:txXfrm>
    </dsp:sp>
    <dsp:sp modelId="{277A81A6-B245-0B45-99EB-10111A2917F7}">
      <dsp:nvSpPr>
        <dsp:cNvPr id="0" name=""/>
        <dsp:cNvSpPr/>
      </dsp:nvSpPr>
      <dsp:spPr>
        <a:xfrm>
          <a:off x="3835" y="2351532"/>
          <a:ext cx="1868755" cy="516742"/>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7FC6E-CDC5-E043-850C-61B8EFA92518}">
      <dsp:nvSpPr>
        <dsp:cNvPr id="0" name=""/>
        <dsp:cNvSpPr/>
      </dsp:nvSpPr>
      <dsp:spPr>
        <a:xfrm>
          <a:off x="211474" y="2548789"/>
          <a:ext cx="1868755" cy="516742"/>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000000"/>
            </a:buClr>
            <a:buSzPts val="1200"/>
            <a:buFont typeface="Arial"/>
            <a:buNone/>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Screening of healthy individuals</a:t>
          </a:r>
          <a:endParaRPr lang="en-US" sz="1400" kern="1200" dirty="0">
            <a:solidFill>
              <a:schemeClr val="tx1"/>
            </a:solidFill>
            <a:latin typeface="Arial" panose="020B0604020202020204" pitchFamily="34" charset="0"/>
            <a:cs typeface="Arial" panose="020B0604020202020204" pitchFamily="34" charset="0"/>
          </a:endParaRPr>
        </a:p>
      </dsp:txBody>
      <dsp:txXfrm>
        <a:off x="226609" y="2563924"/>
        <a:ext cx="1838485" cy="486472"/>
      </dsp:txXfrm>
    </dsp:sp>
    <dsp:sp modelId="{E6D508B7-7C5B-624C-9EAF-3116443D1066}">
      <dsp:nvSpPr>
        <dsp:cNvPr id="0" name=""/>
        <dsp:cNvSpPr/>
      </dsp:nvSpPr>
      <dsp:spPr>
        <a:xfrm>
          <a:off x="2287869" y="2351532"/>
          <a:ext cx="1868755" cy="516944"/>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370ED-9E49-B949-8F6B-113398D8DDD9}">
      <dsp:nvSpPr>
        <dsp:cNvPr id="0" name=""/>
        <dsp:cNvSpPr/>
      </dsp:nvSpPr>
      <dsp:spPr>
        <a:xfrm>
          <a:off x="2495509" y="2548789"/>
          <a:ext cx="1868755" cy="516944"/>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000000"/>
            </a:buClr>
            <a:buSzPts val="1200"/>
            <a:buFont typeface="Arial"/>
            <a:buNone/>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Diagnosis and prognosis</a:t>
          </a:r>
          <a:endParaRPr lang="en-US" sz="1400" b="1" kern="1200" dirty="0">
            <a:solidFill>
              <a:schemeClr val="tx1"/>
            </a:solidFill>
            <a:latin typeface="Arial" panose="020B0604020202020204" pitchFamily="34" charset="0"/>
            <a:cs typeface="Arial" panose="020B0604020202020204" pitchFamily="34" charset="0"/>
          </a:endParaRPr>
        </a:p>
      </dsp:txBody>
      <dsp:txXfrm>
        <a:off x="2510650" y="2563930"/>
        <a:ext cx="1838473" cy="486662"/>
      </dsp:txXfrm>
    </dsp:sp>
    <dsp:sp modelId="{C1306A5C-2C33-6641-9335-61BED610B71D}">
      <dsp:nvSpPr>
        <dsp:cNvPr id="0" name=""/>
        <dsp:cNvSpPr/>
      </dsp:nvSpPr>
      <dsp:spPr>
        <a:xfrm>
          <a:off x="1722618" y="3157933"/>
          <a:ext cx="3035139" cy="5958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B218A-A71E-2244-B2B9-D425B3382291}">
      <dsp:nvSpPr>
        <dsp:cNvPr id="0" name=""/>
        <dsp:cNvSpPr/>
      </dsp:nvSpPr>
      <dsp:spPr>
        <a:xfrm>
          <a:off x="1930257" y="3355190"/>
          <a:ext cx="3035139" cy="5958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Prognostic Biomarkers</a:t>
          </a:r>
          <a:endParaRPr lang="en-US" sz="2000" kern="1200" dirty="0">
            <a:solidFill>
              <a:schemeClr val="tx1"/>
            </a:solidFill>
            <a:latin typeface="Arial" panose="020B0604020202020204" pitchFamily="34" charset="0"/>
            <a:cs typeface="Arial" panose="020B0604020202020204" pitchFamily="34" charset="0"/>
          </a:endParaRPr>
        </a:p>
      </dsp:txBody>
      <dsp:txXfrm>
        <a:off x="1947710" y="3372643"/>
        <a:ext cx="3000233" cy="560975"/>
      </dsp:txXfrm>
    </dsp:sp>
    <dsp:sp modelId="{9500BB5E-F51C-664F-AC7B-38ACB1F6DB5A}">
      <dsp:nvSpPr>
        <dsp:cNvPr id="0" name=""/>
        <dsp:cNvSpPr/>
      </dsp:nvSpPr>
      <dsp:spPr>
        <a:xfrm>
          <a:off x="4571904" y="2351532"/>
          <a:ext cx="1868755" cy="516944"/>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5EA76-0436-8048-BD63-F0921A406E33}">
      <dsp:nvSpPr>
        <dsp:cNvPr id="0" name=""/>
        <dsp:cNvSpPr/>
      </dsp:nvSpPr>
      <dsp:spPr>
        <a:xfrm>
          <a:off x="4779544" y="2548789"/>
          <a:ext cx="1868755" cy="516944"/>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Treatment </a:t>
          </a:r>
          <a:b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b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selection</a:t>
          </a:r>
          <a:endParaRPr lang="en-US" sz="1400" b="1" kern="1200" dirty="0">
            <a:solidFill>
              <a:schemeClr val="tx1"/>
            </a:solidFill>
            <a:latin typeface="Arial" panose="020B0604020202020204" pitchFamily="34" charset="0"/>
            <a:cs typeface="Arial" panose="020B0604020202020204" pitchFamily="34" charset="0"/>
          </a:endParaRPr>
        </a:p>
      </dsp:txBody>
      <dsp:txXfrm>
        <a:off x="4794685" y="2563930"/>
        <a:ext cx="1838473" cy="486662"/>
      </dsp:txXfrm>
    </dsp:sp>
    <dsp:sp modelId="{0600B713-2A85-D244-8A97-98B20D607B42}">
      <dsp:nvSpPr>
        <dsp:cNvPr id="0" name=""/>
        <dsp:cNvSpPr/>
      </dsp:nvSpPr>
      <dsp:spPr>
        <a:xfrm>
          <a:off x="6855939" y="2351532"/>
          <a:ext cx="1868755" cy="516944"/>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CF278-80C7-E341-BE9F-65568BF4CB05}">
      <dsp:nvSpPr>
        <dsp:cNvPr id="0" name=""/>
        <dsp:cNvSpPr/>
      </dsp:nvSpPr>
      <dsp:spPr>
        <a:xfrm>
          <a:off x="7063579" y="2548789"/>
          <a:ext cx="1868755" cy="516944"/>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Treatment administration</a:t>
          </a:r>
          <a:endParaRPr lang="en-US" sz="1400" kern="1200" dirty="0">
            <a:solidFill>
              <a:schemeClr val="tx1"/>
            </a:solidFill>
            <a:latin typeface="Arial" panose="020B0604020202020204" pitchFamily="34" charset="0"/>
            <a:cs typeface="Arial" panose="020B0604020202020204" pitchFamily="34" charset="0"/>
          </a:endParaRPr>
        </a:p>
      </dsp:txBody>
      <dsp:txXfrm>
        <a:off x="7078720" y="2563930"/>
        <a:ext cx="1838473" cy="486662"/>
      </dsp:txXfrm>
    </dsp:sp>
    <dsp:sp modelId="{62E13833-16E3-524E-9CBD-0F99F7077668}">
      <dsp:nvSpPr>
        <dsp:cNvPr id="0" name=""/>
        <dsp:cNvSpPr/>
      </dsp:nvSpPr>
      <dsp:spPr>
        <a:xfrm>
          <a:off x="9139974" y="2351532"/>
          <a:ext cx="1868755" cy="516944"/>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490CB-52A4-BC49-AE9F-D0E842E1F413}">
      <dsp:nvSpPr>
        <dsp:cNvPr id="0" name=""/>
        <dsp:cNvSpPr/>
      </dsp:nvSpPr>
      <dsp:spPr>
        <a:xfrm>
          <a:off x="9347614" y="2548789"/>
          <a:ext cx="1868755" cy="5169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Monitor for recurrence</a:t>
          </a:r>
          <a:endParaRPr lang="en-US" sz="1400" b="1" kern="1200" dirty="0">
            <a:solidFill>
              <a:schemeClr val="tx1"/>
            </a:solidFill>
            <a:latin typeface="Arial" panose="020B0604020202020204" pitchFamily="34" charset="0"/>
            <a:cs typeface="Arial" panose="020B0604020202020204" pitchFamily="34" charset="0"/>
          </a:endParaRPr>
        </a:p>
      </dsp:txBody>
      <dsp:txXfrm>
        <a:off x="9362755" y="2563930"/>
        <a:ext cx="1838473" cy="4866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104895-A7AF-EB49-BC80-D77792D61F32}" type="datetime1">
              <a:rPr lang="en-US" smtClean="0"/>
              <a:pPr/>
              <a:t>9/30/2024</a:t>
            </a:fld>
            <a:endParaRPr lang="fr-FR" dirty="0"/>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A2D364-CD50-1942-A8D0-558BD1BC24CC}" type="datetime1">
              <a:rPr lang="en-US" smtClean="0"/>
              <a:pPr/>
              <a:t>9/30/2024</a:t>
            </a:fld>
            <a:endParaRPr lang="fr-FR"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FR" dirty="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189709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3</a:t>
            </a:fld>
            <a:endParaRPr lang="fr-FR" dirty="0">
              <a:solidFill>
                <a:prstClr val="black"/>
              </a:solidFill>
              <a:latin typeface="Calibri"/>
            </a:endParaRPr>
          </a:p>
        </p:txBody>
      </p:sp>
    </p:spTree>
    <p:extLst>
      <p:ext uri="{BB962C8B-B14F-4D97-AF65-F5344CB8AC3E}">
        <p14:creationId xmlns:p14="http://schemas.microsoft.com/office/powerpoint/2010/main" val="291687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354270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22</a:t>
            </a:fld>
            <a:endParaRPr lang="fr-FR" altLang="en-US" sz="1200" dirty="0"/>
          </a:p>
        </p:txBody>
      </p:sp>
    </p:spTree>
    <p:extLst>
      <p:ext uri="{BB962C8B-B14F-4D97-AF65-F5344CB8AC3E}">
        <p14:creationId xmlns:p14="http://schemas.microsoft.com/office/powerpoint/2010/main" val="3112562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1.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ntrkconnectinfo" TargetMode="External"/><Relationship Id="rId23" Type="http://schemas.openxmlformats.org/officeDocument/2006/relationships/image" Target="../media/image18.png"/><Relationship Id="rId28" Type="http://schemas.openxmlformats.org/officeDocument/2006/relationships/image" Target="../media/image22.jpg"/><Relationship Id="rId10" Type="http://schemas.openxmlformats.org/officeDocument/2006/relationships/hyperlink" Target="https://www.linkedin.com/company/2847204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hyperlink" Target="https://cor2ed.com/connects/ntrk-connect/"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1.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ntrkconnectinfo" TargetMode="External"/><Relationship Id="rId23" Type="http://schemas.openxmlformats.org/officeDocument/2006/relationships/image" Target="../media/image18.png"/><Relationship Id="rId28" Type="http://schemas.openxmlformats.org/officeDocument/2006/relationships/image" Target="../media/image22.jpg"/><Relationship Id="rId10" Type="http://schemas.openxmlformats.org/officeDocument/2006/relationships/hyperlink" Target="https://www.linkedin.com/company/2847204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hyperlink" Target="https://cor2ed.com/connects/ntrk-connect/"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A7CD98BE-591D-7F02-8272-52F7F93E3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3057109-6C7D-A82F-E6A7-3364690782F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D012B304-72EA-8666-217E-74AFFDC6B2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62BAD7A-4C1B-EC85-6780-B2045B28B78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223ADA9F-04B6-A26D-5838-95448B908E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6" name="Graphic 105">
            <a:extLst>
              <a:ext uri="{FF2B5EF4-FFF2-40B4-BE49-F238E27FC236}">
                <a16:creationId xmlns:a16="http://schemas.microsoft.com/office/drawing/2014/main" id="{A7615075-57AA-C649-B52E-A01CFD86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52592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@NTRK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749827"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759785"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@ntrkconnectinfo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341403" y="6013567"/>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211389"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841834"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01666"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401666"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817212"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82882"/>
            <a:ext cx="28906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341404"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F252FFC7-612C-4E4B-9164-B9925A5E0ED4}"/>
              </a:ext>
            </a:extLst>
          </p:cNvPr>
          <p:cNvSpPr txBox="1"/>
          <p:nvPr userDrawn="1"/>
        </p:nvSpPr>
        <p:spPr>
          <a:xfrm>
            <a:off x="323528" y="4130089"/>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Picture 1" descr="A picture containing text, font, logo, graphics&#10;&#10;Description automatically generated">
            <a:hlinkClick r:id="rId27"/>
            <a:extLst>
              <a:ext uri="{FF2B5EF4-FFF2-40B4-BE49-F238E27FC236}">
                <a16:creationId xmlns:a16="http://schemas.microsoft.com/office/drawing/2014/main" id="{F400ABA1-C4CC-C41A-596B-25D4EF19730E}"/>
              </a:ext>
            </a:extLst>
          </p:cNvPr>
          <p:cNvPicPr>
            <a:picLocks noChangeAspect="1"/>
          </p:cNvPicPr>
          <p:nvPr userDrawn="1"/>
        </p:nvPicPr>
        <p:blipFill>
          <a:blip r:embed="rId28"/>
          <a:stretch>
            <a:fillRect/>
          </a:stretch>
        </p:blipFill>
        <p:spPr>
          <a:xfrm>
            <a:off x="373968" y="4472140"/>
            <a:ext cx="1833600" cy="945696"/>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guide id="4" pos="1317" userDrawn="1">
          <p15:clr>
            <a:srgbClr val="FBAE40"/>
          </p15:clr>
        </p15:guide>
        <p15:guide id="5" orient="horz" pos="2909" userDrawn="1">
          <p15:clr>
            <a:srgbClr val="FBAE40"/>
          </p15:clr>
        </p15:guide>
        <p15:guide id="6" orient="horz" pos="335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dirty="0"/>
          </a:p>
        </p:txBody>
      </p:sp>
    </p:spTree>
    <p:extLst>
      <p:ext uri="{BB962C8B-B14F-4D97-AF65-F5344CB8AC3E}">
        <p14:creationId xmlns:p14="http://schemas.microsoft.com/office/powerpoint/2010/main" val="411788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CE78E-2022-4702-AA04-2374A73FC86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957257A-D071-4FAD-88D8-0A21CE2F80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1263C-591E-4D3C-A686-B7680BA0956F}"/>
              </a:ext>
            </a:extLst>
          </p:cNvPr>
          <p:cNvSpPr>
            <a:spLocks noGrp="1"/>
          </p:cNvSpPr>
          <p:nvPr>
            <p:ph type="sldNum" sz="quarter" idx="12"/>
          </p:nvPr>
        </p:nvSpPr>
        <p:spPr/>
        <p:txBody>
          <a:bodyPr/>
          <a:lstStyle/>
          <a:p>
            <a:fld id="{BD78C601-A191-4B83-9BAA-790BA786CE02}" type="slidenum">
              <a:rPr lang="en-US" smtClean="0"/>
              <a:t>‹#›</a:t>
            </a:fld>
            <a:endParaRPr lang="en-US" dirty="0"/>
          </a:p>
        </p:txBody>
      </p:sp>
    </p:spTree>
    <p:extLst>
      <p:ext uri="{BB962C8B-B14F-4D97-AF65-F5344CB8AC3E}">
        <p14:creationId xmlns:p14="http://schemas.microsoft.com/office/powerpoint/2010/main" val="124864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464D-B1B6-E4A8-A517-79A41E274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0E88E4-7936-6108-222E-CBF29DEBFD19}"/>
              </a:ext>
            </a:extLst>
          </p:cNvPr>
          <p:cNvSpPr>
            <a:spLocks noGrp="1"/>
          </p:cNvSpPr>
          <p:nvPr>
            <p:ph type="dt" sz="half" idx="10"/>
          </p:nvPr>
        </p:nvSpPr>
        <p:spPr/>
        <p:txBody>
          <a:bodyPr/>
          <a:lstStyle/>
          <a:p>
            <a:endParaRPr lang="en-NL"/>
          </a:p>
        </p:txBody>
      </p:sp>
      <p:sp>
        <p:nvSpPr>
          <p:cNvPr id="4" name="Footer Placeholder 3">
            <a:extLst>
              <a:ext uri="{FF2B5EF4-FFF2-40B4-BE49-F238E27FC236}">
                <a16:creationId xmlns:a16="http://schemas.microsoft.com/office/drawing/2014/main" id="{A05A87E6-456C-42FB-EBA7-3055233DCA84}"/>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7B058890-1BFE-3E6C-4326-5A298090A515}"/>
              </a:ext>
            </a:extLst>
          </p:cNvPr>
          <p:cNvSpPr>
            <a:spLocks noGrp="1"/>
          </p:cNvSpPr>
          <p:nvPr>
            <p:ph type="sldNum" sz="quarter" idx="12"/>
          </p:nvPr>
        </p:nvSpPr>
        <p:spPr/>
        <p:txBody>
          <a:bodyPr/>
          <a:lstStyle/>
          <a:p>
            <a:fld id="{BFA706C6-D711-4242-A134-64C755FD7D46}" type="slidenum">
              <a:rPr lang="en-NL" smtClean="0"/>
              <a:t>‹#›</a:t>
            </a:fld>
            <a:endParaRPr lang="en-NL"/>
          </a:p>
        </p:txBody>
      </p:sp>
    </p:spTree>
    <p:extLst>
      <p:ext uri="{BB962C8B-B14F-4D97-AF65-F5344CB8AC3E}">
        <p14:creationId xmlns:p14="http://schemas.microsoft.com/office/powerpoint/2010/main" val="3720615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A0E3-A7BD-8B4E-BCAA-1F934D7F87A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307296D-B6C9-4C4A-9ABF-06588AE5141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4">
            <a:extLst>
              <a:ext uri="{FF2B5EF4-FFF2-40B4-BE49-F238E27FC236}">
                <a16:creationId xmlns:a16="http://schemas.microsoft.com/office/drawing/2014/main" id="{558FD677-205A-1F48-A2A3-1C60ADEA5297}"/>
              </a:ext>
            </a:extLst>
          </p:cNvPr>
          <p:cNvSpPr>
            <a:spLocks noGrp="1"/>
          </p:cNvSpPr>
          <p:nvPr>
            <p:ph type="body" sz="quarter" idx="10"/>
          </p:nvPr>
        </p:nvSpPr>
        <p:spPr>
          <a:xfrm>
            <a:off x="533399" y="6246814"/>
            <a:ext cx="6935789" cy="490358"/>
          </a:xfrm>
        </p:spPr>
        <p:txBody>
          <a:bodyPr anchor="b">
            <a:noAutofit/>
          </a:bodyPr>
          <a:lstStyle>
            <a:lvl1pPr marL="0" indent="0">
              <a:spcAft>
                <a:spcPts val="0"/>
              </a:spcAft>
              <a:buNone/>
              <a:defRPr sz="9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9" name="Slide Number Placeholder 5">
            <a:extLst>
              <a:ext uri="{FF2B5EF4-FFF2-40B4-BE49-F238E27FC236}">
                <a16:creationId xmlns:a16="http://schemas.microsoft.com/office/drawing/2014/main" id="{537FD726-8F32-144C-9152-23407ADBD37B}"/>
              </a:ext>
            </a:extLst>
          </p:cNvPr>
          <p:cNvSpPr>
            <a:spLocks noGrp="1"/>
          </p:cNvSpPr>
          <p:nvPr>
            <p:ph type="sldNum" sz="quarter" idx="4"/>
          </p:nvPr>
        </p:nvSpPr>
        <p:spPr>
          <a:xfrm>
            <a:off x="11657717" y="6528526"/>
            <a:ext cx="493642" cy="284206"/>
          </a:xfrm>
          <a:prstGeom prst="rect">
            <a:avLst/>
          </a:prstGeom>
        </p:spPr>
        <p:txBody>
          <a:bodyPr vert="horz" lIns="0" tIns="0" rIns="0" bIns="0" rtlCol="0" anchor="ctr">
            <a:noAutofit/>
          </a:bodyPr>
          <a:lstStyle>
            <a:lvl1pPr algn="ctr">
              <a:defRPr sz="1000" b="1">
                <a:solidFill>
                  <a:schemeClr val="bg1"/>
                </a:solidFill>
              </a:defRPr>
            </a:lvl1pPr>
          </a:lstStyle>
          <a:p>
            <a:fld id="{2DB2551F-0F36-184F-87EE-E0604C929E46}" type="slidenum">
              <a:rPr lang="en-US" smtClean="0"/>
              <a:pPr/>
              <a:t>‹#›</a:t>
            </a:fld>
            <a:endParaRPr lang="en-US" dirty="0"/>
          </a:p>
        </p:txBody>
      </p:sp>
    </p:spTree>
    <p:extLst>
      <p:ext uri="{BB962C8B-B14F-4D97-AF65-F5344CB8AC3E}">
        <p14:creationId xmlns:p14="http://schemas.microsoft.com/office/powerpoint/2010/main" val="318954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0579-79A3-4773-9E7D-6665D63C1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B54EE-A62F-D6F4-67F0-02C6C3BAC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68A0C-B0D1-2469-A249-DAB672CB3D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5F355B-891B-147A-1AD7-011E5A28832B}"/>
              </a:ext>
            </a:extLst>
          </p:cNvPr>
          <p:cNvSpPr>
            <a:spLocks noGrp="1"/>
          </p:cNvSpPr>
          <p:nvPr>
            <p:ph type="dt" sz="half" idx="10"/>
          </p:nvPr>
        </p:nvSpPr>
        <p:spPr/>
        <p:txBody>
          <a:bodyPr/>
          <a:lstStyle/>
          <a:p>
            <a:endParaRPr lang="en-NL"/>
          </a:p>
        </p:txBody>
      </p:sp>
      <p:sp>
        <p:nvSpPr>
          <p:cNvPr id="6" name="Footer Placeholder 5">
            <a:extLst>
              <a:ext uri="{FF2B5EF4-FFF2-40B4-BE49-F238E27FC236}">
                <a16:creationId xmlns:a16="http://schemas.microsoft.com/office/drawing/2014/main" id="{4AEEF159-6102-F466-BA2D-3170C01F8EC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AF4E3CCD-800A-5AB0-A39D-E05A99353E9B}"/>
              </a:ext>
            </a:extLst>
          </p:cNvPr>
          <p:cNvSpPr>
            <a:spLocks noGrp="1"/>
          </p:cNvSpPr>
          <p:nvPr>
            <p:ph type="sldNum" sz="quarter" idx="12"/>
          </p:nvPr>
        </p:nvSpPr>
        <p:spPr/>
        <p:txBody>
          <a:bodyPr/>
          <a:lstStyle/>
          <a:p>
            <a:fld id="{BFA706C6-D711-4242-A134-64C755FD7D46}" type="slidenum">
              <a:rPr lang="en-NL" smtClean="0"/>
              <a:t>‹#›</a:t>
            </a:fld>
            <a:endParaRPr lang="en-NL"/>
          </a:p>
        </p:txBody>
      </p:sp>
    </p:spTree>
    <p:extLst>
      <p:ext uri="{BB962C8B-B14F-4D97-AF65-F5344CB8AC3E}">
        <p14:creationId xmlns:p14="http://schemas.microsoft.com/office/powerpoint/2010/main" val="3373702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 1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A5B899-06FF-0649-A5E1-1E6B81132265}"/>
              </a:ext>
            </a:extLst>
          </p:cNvPr>
          <p:cNvSpPr>
            <a:spLocks noGrp="1"/>
          </p:cNvSpPr>
          <p:nvPr>
            <p:ph type="ftr" sz="quarter" idx="10"/>
          </p:nvPr>
        </p:nvSpPr>
        <p:spPr/>
        <p:txBody>
          <a:bodyPr/>
          <a:lstStyle/>
          <a:p>
            <a:endParaRPr lang="en-US" dirty="0"/>
          </a:p>
        </p:txBody>
      </p:sp>
      <p:sp>
        <p:nvSpPr>
          <p:cNvPr id="5" name="Title 4">
            <a:extLst>
              <a:ext uri="{FF2B5EF4-FFF2-40B4-BE49-F238E27FC236}">
                <a16:creationId xmlns:a16="http://schemas.microsoft.com/office/drawing/2014/main" id="{5CB4152D-D86B-044C-A6A9-63DD50381CEB}"/>
              </a:ext>
            </a:extLst>
          </p:cNvPr>
          <p:cNvSpPr>
            <a:spLocks noGrp="1"/>
          </p:cNvSpPr>
          <p:nvPr>
            <p:ph type="title"/>
          </p:nvPr>
        </p:nvSpPr>
        <p:spPr/>
        <p:txBody>
          <a:bodyPr/>
          <a:lstStyle/>
          <a:p>
            <a:r>
              <a:rPr lang="en-US"/>
              <a:t>Click to edit Master title style</a:t>
            </a:r>
            <a:endParaRPr lang="en-GB"/>
          </a:p>
        </p:txBody>
      </p:sp>
      <p:sp>
        <p:nvSpPr>
          <p:cNvPr id="6" name="Slide Number Placeholder 4">
            <a:extLst>
              <a:ext uri="{FF2B5EF4-FFF2-40B4-BE49-F238E27FC236}">
                <a16:creationId xmlns:a16="http://schemas.microsoft.com/office/drawing/2014/main" id="{ECF9BD86-0FCF-8D41-A1D2-8D0896635FB3}"/>
              </a:ext>
            </a:extLst>
          </p:cNvPr>
          <p:cNvSpPr>
            <a:spLocks noGrp="1"/>
          </p:cNvSpPr>
          <p:nvPr>
            <p:ph type="sldNum" sz="quarter" idx="4"/>
          </p:nvPr>
        </p:nvSpPr>
        <p:spPr>
          <a:xfrm>
            <a:off x="11350643" y="6491818"/>
            <a:ext cx="841356" cy="366183"/>
          </a:xfrm>
          <a:prstGeom prst="rect">
            <a:avLst/>
          </a:prstGeom>
        </p:spPr>
        <p:txBody>
          <a:bodyPr vert="horz" lIns="91440" tIns="45720" rIns="91440" bIns="45720" rtlCol="0" anchor="ctr"/>
          <a:lstStyle>
            <a:lvl1pPr algn="r">
              <a:defRPr sz="933">
                <a:solidFill>
                  <a:schemeClr val="tx1">
                    <a:tint val="75000"/>
                  </a:schemeClr>
                </a:solidFill>
              </a:defRPr>
            </a:lvl1pPr>
          </a:lstStyle>
          <a:p>
            <a:fld id="{4FF61421-0D1F-374C-A6EF-D3B8E531EC5C}" type="slidenum">
              <a:rPr lang="en-US" smtClean="0"/>
              <a:pPr/>
              <a:t>‹#›</a:t>
            </a:fld>
            <a:endParaRPr lang="en-US" dirty="0"/>
          </a:p>
        </p:txBody>
      </p:sp>
    </p:spTree>
    <p:extLst>
      <p:ext uri="{BB962C8B-B14F-4D97-AF65-F5344CB8AC3E}">
        <p14:creationId xmlns:p14="http://schemas.microsoft.com/office/powerpoint/2010/main" val="451355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E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453773" y="1295400"/>
            <a:ext cx="11362945" cy="0"/>
          </a:xfrm>
          <a:prstGeom prst="line">
            <a:avLst/>
          </a:prstGeom>
          <a:ln w="22225">
            <a:solidFill>
              <a:srgbClr val="3894A2"/>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2"/>
          </p:nvPr>
        </p:nvSpPr>
        <p:spPr>
          <a:xfrm>
            <a:off x="411480" y="6163056"/>
            <a:ext cx="11365992" cy="694944"/>
          </a:xfrm>
        </p:spPr>
        <p:txBody>
          <a:bodyPr anchor="b">
            <a:noAutofit/>
          </a:bodyPr>
          <a:lstStyle>
            <a:lvl1pPr>
              <a:spcBef>
                <a:spcPts val="0"/>
              </a:spcBef>
              <a:defRPr sz="1400" b="0"/>
            </a:lvl1pPr>
          </a:lstStyle>
          <a:p>
            <a:pPr lvl="0"/>
            <a:r>
              <a:rPr lang="en-US" dirty="0"/>
              <a:t>Edit Master text styles</a:t>
            </a:r>
          </a:p>
        </p:txBody>
      </p:sp>
    </p:spTree>
    <p:extLst>
      <p:ext uri="{BB962C8B-B14F-4D97-AF65-F5344CB8AC3E}">
        <p14:creationId xmlns:p14="http://schemas.microsoft.com/office/powerpoint/2010/main" val="2693864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0E88E4-7936-6108-222E-CBF29DEBFD19}"/>
              </a:ext>
            </a:extLst>
          </p:cNvPr>
          <p:cNvSpPr>
            <a:spLocks noGrp="1"/>
          </p:cNvSpPr>
          <p:nvPr>
            <p:ph type="dt" sz="half" idx="10"/>
          </p:nvPr>
        </p:nvSpPr>
        <p:spPr/>
        <p:txBody>
          <a:bodyPr/>
          <a:lstStyle/>
          <a:p>
            <a:endParaRPr lang="en-NL" dirty="0"/>
          </a:p>
        </p:txBody>
      </p:sp>
      <p:sp>
        <p:nvSpPr>
          <p:cNvPr id="4" name="Footer Placeholder 3">
            <a:extLst>
              <a:ext uri="{FF2B5EF4-FFF2-40B4-BE49-F238E27FC236}">
                <a16:creationId xmlns:a16="http://schemas.microsoft.com/office/drawing/2014/main" id="{A05A87E6-456C-42FB-EBA7-3055233DCA84}"/>
              </a:ext>
            </a:extLst>
          </p:cNvPr>
          <p:cNvSpPr>
            <a:spLocks noGrp="1"/>
          </p:cNvSpPr>
          <p:nvPr>
            <p:ph type="ftr" sz="quarter" idx="11"/>
          </p:nvPr>
        </p:nvSpPr>
        <p:spPr/>
        <p:txBody>
          <a:bodyPr/>
          <a:lstStyle/>
          <a:p>
            <a:endParaRPr lang="en-NL" dirty="0"/>
          </a:p>
        </p:txBody>
      </p:sp>
      <p:sp>
        <p:nvSpPr>
          <p:cNvPr id="5" name="Slide Number Placeholder 4">
            <a:extLst>
              <a:ext uri="{FF2B5EF4-FFF2-40B4-BE49-F238E27FC236}">
                <a16:creationId xmlns:a16="http://schemas.microsoft.com/office/drawing/2014/main" id="{7B058890-1BFE-3E6C-4326-5A298090A515}"/>
              </a:ext>
            </a:extLst>
          </p:cNvPr>
          <p:cNvSpPr>
            <a:spLocks noGrp="1"/>
          </p:cNvSpPr>
          <p:nvPr>
            <p:ph type="sldNum" sz="quarter" idx="12"/>
          </p:nvPr>
        </p:nvSpPr>
        <p:spPr/>
        <p:txBody>
          <a:bodyPr/>
          <a:lstStyle/>
          <a:p>
            <a:endParaRPr lang="en-NL" dirty="0"/>
          </a:p>
        </p:txBody>
      </p:sp>
    </p:spTree>
    <p:extLst>
      <p:ext uri="{BB962C8B-B14F-4D97-AF65-F5344CB8AC3E}">
        <p14:creationId xmlns:p14="http://schemas.microsoft.com/office/powerpoint/2010/main" val="500648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spAutoFit/>
          </a:bodyPr>
          <a:lstStyle>
            <a:lvl1pPr>
              <a:defRPr/>
            </a:lvl1pPr>
            <a:lvl2pPr marL="576000" indent="-288000">
              <a:defRPr/>
            </a:lvl2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 </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p>
            <a:fld id="{F8E47D07-9D1E-4FE9-B31A-2F5863681021}" type="slidenum">
              <a:rPr lang="en-GB" smtClean="0"/>
              <a:pPr/>
              <a:t>‹#›</a:t>
            </a:fld>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2873822295"/>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sp>
        <p:nvSpPr>
          <p:cNvPr id="6"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636940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7" y="547584"/>
            <a:ext cx="11376025" cy="864655"/>
          </a:xfrm>
        </p:spPr>
        <p:txBody>
          <a:bodyPr>
            <a:normAutofit/>
          </a:bodyPr>
          <a:lstStyle>
            <a:lvl1pPr>
              <a:defRPr sz="2400"/>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spAutoFit/>
          </a:bodyPr>
          <a:lstStyle>
            <a:lvl1pPr>
              <a:defRPr/>
            </a:lvl1pPr>
            <a:lvl2pPr marL="576000" indent="-288000">
              <a:defRPr/>
            </a:lvl2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 </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p>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1389115525"/>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18" name="Rectangle 17"/>
          <p:cNvSpPr/>
          <p:nvPr/>
        </p:nvSpPr>
        <p:spPr>
          <a:xfrm>
            <a:off x="-11501" y="0"/>
            <a:ext cx="122035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8" tIns="54424" rIns="108848" bIns="54424" rtlCol="0" anchor="ctr"/>
          <a:lstStyle/>
          <a:p>
            <a:pPr algn="ctr"/>
            <a:endParaRPr lang="en-US" sz="2400" dirty="0"/>
          </a:p>
        </p:txBody>
      </p:sp>
      <p:sp>
        <p:nvSpPr>
          <p:cNvPr id="30" name="Title 1"/>
          <p:cNvSpPr>
            <a:spLocks noGrp="1"/>
          </p:cNvSpPr>
          <p:nvPr>
            <p:ph type="title" hasCustomPrompt="1"/>
          </p:nvPr>
        </p:nvSpPr>
        <p:spPr>
          <a:xfrm>
            <a:off x="508000" y="685591"/>
            <a:ext cx="11176000" cy="1147631"/>
          </a:xfrm>
          <a:prstGeom prst="rect">
            <a:avLst/>
          </a:prstGeom>
        </p:spPr>
        <p:txBody>
          <a:bodyPr lIns="81636" tIns="40818" rIns="81636" bIns="40818">
            <a:normAutofit/>
          </a:bodyPr>
          <a:lstStyle>
            <a:lvl1pPr algn="l">
              <a:defRPr sz="2800" b="1">
                <a:solidFill>
                  <a:schemeClr val="tx2"/>
                </a:solidFill>
                <a:latin typeface="Arial" panose="020B0604020202020204" pitchFamily="34" charset="0"/>
                <a:cs typeface="Arial" panose="020B0604020202020204" pitchFamily="34" charset="0"/>
              </a:defRPr>
            </a:lvl1pPr>
          </a:lstStyle>
          <a:p>
            <a:r>
              <a:rPr lang="en-US" dirty="0"/>
              <a:t>Headline</a:t>
            </a:r>
          </a:p>
        </p:txBody>
      </p:sp>
      <p:sp>
        <p:nvSpPr>
          <p:cNvPr id="31" name="Content Placeholder 5"/>
          <p:cNvSpPr>
            <a:spLocks noGrp="1"/>
          </p:cNvSpPr>
          <p:nvPr>
            <p:ph sz="quarter" idx="12" hasCustomPrompt="1"/>
          </p:nvPr>
        </p:nvSpPr>
        <p:spPr>
          <a:xfrm>
            <a:off x="508000" y="2057401"/>
            <a:ext cx="11176000" cy="4025900"/>
          </a:xfrm>
          <a:prstGeom prst="rect">
            <a:avLst/>
          </a:prstGeom>
        </p:spPr>
        <p:txBody>
          <a:bodyPr lIns="81636" tIns="40818" rIns="81636" bIns="40818">
            <a:normAutofit/>
          </a:bodyPr>
          <a:lstStyle>
            <a:lvl1pPr marL="408168" indent="-408168">
              <a:buFont typeface="Arial" pitchFamily="34" charset="0"/>
              <a:buChar char="•"/>
              <a:defRPr sz="2400" baseline="0">
                <a:solidFill>
                  <a:schemeClr val="tx2"/>
                </a:solidFill>
                <a:latin typeface="Arial" panose="020B0604020202020204" pitchFamily="34" charset="0"/>
                <a:cs typeface="Arial" panose="020B0604020202020204" pitchFamily="34" charset="0"/>
              </a:defRPr>
            </a:lvl1pPr>
            <a:lvl2pPr>
              <a:defRPr sz="2133" baseline="0">
                <a:solidFill>
                  <a:schemeClr val="tx2"/>
                </a:solidFill>
                <a:latin typeface="Arial" panose="020B0604020202020204" pitchFamily="34" charset="0"/>
                <a:cs typeface="Arial" panose="020B0604020202020204" pitchFamily="34" charset="0"/>
              </a:defRPr>
            </a:lvl2pPr>
            <a:lvl3pPr>
              <a:defRPr sz="1867" baseline="0">
                <a:solidFill>
                  <a:schemeClr val="tx2"/>
                </a:solidFill>
                <a:latin typeface="Arial" panose="020B0604020202020204" pitchFamily="34" charset="0"/>
                <a:cs typeface="Arial" panose="020B0604020202020204" pitchFamily="34" charset="0"/>
              </a:defRPr>
            </a:lvl3pPr>
            <a:lvl4pPr>
              <a:defRPr sz="1733" baseline="0">
                <a:solidFill>
                  <a:schemeClr val="tx2"/>
                </a:solidFill>
                <a:latin typeface="Arial" panose="020B0604020202020204" pitchFamily="34" charset="0"/>
                <a:cs typeface="Arial" panose="020B0604020202020204" pitchFamily="34" charset="0"/>
              </a:defRPr>
            </a:lvl4pPr>
            <a:lvl5pPr>
              <a:defRPr sz="1467" baseline="0">
                <a:solidFill>
                  <a:schemeClr val="tx2"/>
                </a:solidFill>
                <a:latin typeface="Arial" panose="020B0604020202020204" pitchFamily="34" charset="0"/>
                <a:cs typeface="Arial" panose="020B0604020202020204" pitchFamily="34" charset="0"/>
              </a:defRPr>
            </a:lvl5pPr>
          </a:lstStyle>
          <a:p>
            <a:pPr lvl="0"/>
            <a:r>
              <a:rPr lang="en-US" dirty="0"/>
              <a:t>Text goes here</a:t>
            </a:r>
          </a:p>
          <a:p>
            <a:pPr lvl="1"/>
            <a:r>
              <a:rPr lang="en-US" dirty="0"/>
              <a:t>Second line goes here</a:t>
            </a:r>
          </a:p>
          <a:p>
            <a:pPr lvl="2"/>
            <a:r>
              <a:rPr lang="en-US" dirty="0"/>
              <a:t>Third line goes here</a:t>
            </a:r>
          </a:p>
          <a:p>
            <a:pPr lvl="3"/>
            <a:r>
              <a:rPr lang="en-US" dirty="0"/>
              <a:t>Forth line goes here</a:t>
            </a:r>
          </a:p>
          <a:p>
            <a:pPr lvl="4"/>
            <a:r>
              <a:rPr lang="en-US" dirty="0"/>
              <a:t>Fifth line goes here</a:t>
            </a:r>
          </a:p>
        </p:txBody>
      </p:sp>
      <p:sp>
        <p:nvSpPr>
          <p:cNvPr id="6" name="Slide Number Placeholder 5"/>
          <p:cNvSpPr>
            <a:spLocks noGrp="1"/>
          </p:cNvSpPr>
          <p:nvPr>
            <p:ph type="sldNum" sz="quarter" idx="13"/>
          </p:nvPr>
        </p:nvSpPr>
        <p:spPr/>
        <p:txBody>
          <a:bodyPr/>
          <a:lstStyle>
            <a:lvl1pPr>
              <a:defRPr>
                <a:solidFill>
                  <a:schemeClr val="bg1"/>
                </a:solidFill>
              </a:defRPr>
            </a:lvl1pPr>
          </a:lstStyle>
          <a:p>
            <a:fld id="{147CE154-8B1D-B343-AAC0-AE72495E5C46}" type="slidenum">
              <a:rPr lang="en-US" smtClean="0"/>
              <a:t>‹#›</a:t>
            </a:fld>
            <a:endParaRPr lang="en-US" dirty="0"/>
          </a:p>
        </p:txBody>
      </p:sp>
    </p:spTree>
    <p:extLst>
      <p:ext uri="{BB962C8B-B14F-4D97-AF65-F5344CB8AC3E}">
        <p14:creationId xmlns:p14="http://schemas.microsoft.com/office/powerpoint/2010/main" val="344554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_M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4764-04DC-4396-825A-D267478A4A8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17074D3-B6CA-43CE-8B55-C1D40F7979FB}"/>
              </a:ext>
            </a:extLst>
          </p:cNvPr>
          <p:cNvSpPr>
            <a:spLocks noGrp="1"/>
          </p:cNvSpPr>
          <p:nvPr>
            <p:ph type="sldNum" sz="quarter" idx="10"/>
          </p:nvPr>
        </p:nvSpPr>
        <p:spPr>
          <a:xfrm>
            <a:off x="13891" y="6298845"/>
            <a:ext cx="469188" cy="366183"/>
          </a:xfrm>
        </p:spPr>
        <p:txBody>
          <a:bodyPr/>
          <a:lstStyle/>
          <a:p>
            <a:fld id="{642CD222-1684-4FC0-B7FF-89270E95F63F}" type="slidenum">
              <a:rPr lang="en-US" smtClean="0"/>
              <a:pPr/>
              <a:t>‹#›</a:t>
            </a:fld>
            <a:endParaRPr lang="en-US" dirty="0"/>
          </a:p>
        </p:txBody>
      </p:sp>
      <p:sp>
        <p:nvSpPr>
          <p:cNvPr id="5" name="Text Placeholder 10">
            <a:extLst>
              <a:ext uri="{FF2B5EF4-FFF2-40B4-BE49-F238E27FC236}">
                <a16:creationId xmlns:a16="http://schemas.microsoft.com/office/drawing/2014/main" id="{CFA16DE8-1CB5-459C-8436-8BB446133711}"/>
              </a:ext>
            </a:extLst>
          </p:cNvPr>
          <p:cNvSpPr>
            <a:spLocks noGrp="1"/>
          </p:cNvSpPr>
          <p:nvPr>
            <p:ph type="body" sz="quarter" idx="11" hasCustomPrompt="1"/>
          </p:nvPr>
        </p:nvSpPr>
        <p:spPr>
          <a:xfrm>
            <a:off x="483080" y="5897880"/>
            <a:ext cx="10841744" cy="713232"/>
          </a:xfrm>
          <a:prstGeom prst="rect">
            <a:avLst/>
          </a:prstGeom>
        </p:spPr>
        <p:txBody>
          <a:bodyPr anchor="b">
            <a:noAutofit/>
          </a:bodyPr>
          <a:lstStyle>
            <a:lvl1pPr marL="0" indent="0">
              <a:spcBef>
                <a:spcPts val="0"/>
              </a:spcBef>
              <a:buFont typeface="+mj-lt"/>
              <a:buNone/>
              <a:defRPr sz="933"/>
            </a:lvl1pPr>
          </a:lstStyle>
          <a:p>
            <a:pPr lvl="0"/>
            <a:r>
              <a:rPr lang="en-US" dirty="0"/>
              <a:t>Reference(s)</a:t>
            </a:r>
          </a:p>
        </p:txBody>
      </p:sp>
      <p:cxnSp>
        <p:nvCxnSpPr>
          <p:cNvPr id="7" name="Straight Connector 6">
            <a:extLst>
              <a:ext uri="{FF2B5EF4-FFF2-40B4-BE49-F238E27FC236}">
                <a16:creationId xmlns:a16="http://schemas.microsoft.com/office/drawing/2014/main" id="{8BA2EC97-0C86-432A-B9EE-FE6F11EDD83B}"/>
              </a:ext>
            </a:extLst>
          </p:cNvPr>
          <p:cNvCxnSpPr>
            <a:cxnSpLocks/>
          </p:cNvCxnSpPr>
          <p:nvPr userDrawn="1"/>
        </p:nvCxnSpPr>
        <p:spPr>
          <a:xfrm>
            <a:off x="363499" y="6397628"/>
            <a:ext cx="0" cy="161925"/>
          </a:xfrm>
          <a:prstGeom prst="line">
            <a:avLst/>
          </a:prstGeom>
          <a:ln w="6350">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546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amp; sub separator pale">
    <p:spTree>
      <p:nvGrpSpPr>
        <p:cNvPr id="1" name=""/>
        <p:cNvGrpSpPr/>
        <p:nvPr/>
      </p:nvGrpSpPr>
      <p:grpSpPr>
        <a:xfrm>
          <a:off x="0" y="0"/>
          <a:ext cx="0" cy="0"/>
          <a:chOff x="0" y="0"/>
          <a:chExt cx="0" cy="0"/>
        </a:xfrm>
      </p:grpSpPr>
      <p:pic>
        <p:nvPicPr>
          <p:cNvPr id="9" name="Picture 8" descr="A picture containing drawing, light&#10;&#10;Description automatically generated">
            <a:extLst>
              <a:ext uri="{FF2B5EF4-FFF2-40B4-BE49-F238E27FC236}">
                <a16:creationId xmlns:a16="http://schemas.microsoft.com/office/drawing/2014/main" id="{9D033C0A-B3FE-7E4D-9435-7FC5A8EE3960}"/>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3052110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78177376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A7CD98BE-591D-7F02-8272-52F7F93E3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65849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357499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78099994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Espace réservé du numéro de diapositive 6">
            <a:extLst>
              <a:ext uri="{FF2B5EF4-FFF2-40B4-BE49-F238E27FC236}">
                <a16:creationId xmlns:a16="http://schemas.microsoft.com/office/drawing/2014/main" id="{E10039EE-0CDB-289D-555F-C15119038EF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24544EF-9462-A8D9-B04B-5333B800A85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61738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826307-9C41-F0BA-D66F-850E45A2C81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97705199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5AB751E-7A11-39BA-B970-3360490ACF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7410656F-A160-31A9-012C-04F90613811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3118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07643698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13D6136-ABF3-8686-26B2-76FE3905906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23895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4054343-BE11-AE6F-B86E-BC2DB7BDBFA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84550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3057109-6C7D-A82F-E6A7-3364690782F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467844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Espace réservé du numéro de diapositive 6">
            <a:extLst>
              <a:ext uri="{FF2B5EF4-FFF2-40B4-BE49-F238E27FC236}">
                <a16:creationId xmlns:a16="http://schemas.microsoft.com/office/drawing/2014/main" id="{E10039EE-0CDB-289D-555F-C15119038EF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24544EF-9462-A8D9-B04B-5333B800A85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D012B304-72EA-8666-217E-74AFFDC6B2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63459736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62BAD7A-4C1B-EC85-6780-B2045B28B78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26548891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223ADA9F-04B6-A26D-5838-95448B908E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9738060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6" name="Graphic 105">
            <a:extLst>
              <a:ext uri="{FF2B5EF4-FFF2-40B4-BE49-F238E27FC236}">
                <a16:creationId xmlns:a16="http://schemas.microsoft.com/office/drawing/2014/main" id="{A7615075-57AA-C649-B52E-A01CFD86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52592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@NTRK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749827"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759785"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@ntrkconnectinfo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341403" y="6013567"/>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211389"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841834"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01666"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401666"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817212"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82882"/>
            <a:ext cx="28906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341404"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F252FFC7-612C-4E4B-9164-B9925A5E0ED4}"/>
              </a:ext>
            </a:extLst>
          </p:cNvPr>
          <p:cNvSpPr txBox="1"/>
          <p:nvPr userDrawn="1"/>
        </p:nvSpPr>
        <p:spPr>
          <a:xfrm>
            <a:off x="323528" y="4130089"/>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Picture 1" descr="A picture containing text, font, logo, graphics&#10;&#10;Description automatically generated">
            <a:hlinkClick r:id="rId27"/>
            <a:extLst>
              <a:ext uri="{FF2B5EF4-FFF2-40B4-BE49-F238E27FC236}">
                <a16:creationId xmlns:a16="http://schemas.microsoft.com/office/drawing/2014/main" id="{F400ABA1-C4CC-C41A-596B-25D4EF19730E}"/>
              </a:ext>
            </a:extLst>
          </p:cNvPr>
          <p:cNvPicPr>
            <a:picLocks noChangeAspect="1"/>
          </p:cNvPicPr>
          <p:nvPr userDrawn="1"/>
        </p:nvPicPr>
        <p:blipFill>
          <a:blip r:embed="rId28"/>
          <a:stretch>
            <a:fillRect/>
          </a:stretch>
        </p:blipFill>
        <p:spPr>
          <a:xfrm>
            <a:off x="373968" y="4472140"/>
            <a:ext cx="1833600" cy="945696"/>
          </a:xfrm>
          <a:prstGeom prst="rect">
            <a:avLst/>
          </a:prstGeom>
        </p:spPr>
      </p:pic>
    </p:spTree>
    <p:extLst>
      <p:ext uri="{BB962C8B-B14F-4D97-AF65-F5344CB8AC3E}">
        <p14:creationId xmlns:p14="http://schemas.microsoft.com/office/powerpoint/2010/main" val="730281218"/>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guide id="4" pos="1317">
          <p15:clr>
            <a:srgbClr val="FBAE40"/>
          </p15:clr>
        </p15:guide>
        <p15:guide id="5" orient="horz" pos="2909">
          <p15:clr>
            <a:srgbClr val="FBAE40"/>
          </p15:clr>
        </p15:guide>
        <p15:guide id="6" orient="horz" pos="335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5652479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93723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dirty="0"/>
          </a:p>
        </p:txBody>
      </p:sp>
    </p:spTree>
    <p:extLst>
      <p:ext uri="{BB962C8B-B14F-4D97-AF65-F5344CB8AC3E}">
        <p14:creationId xmlns:p14="http://schemas.microsoft.com/office/powerpoint/2010/main" val="3928566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CE78E-2022-4702-AA04-2374A73FC86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957257A-D071-4FAD-88D8-0A21CE2F80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1263C-591E-4D3C-A686-B7680BA0956F}"/>
              </a:ext>
            </a:extLst>
          </p:cNvPr>
          <p:cNvSpPr>
            <a:spLocks noGrp="1"/>
          </p:cNvSpPr>
          <p:nvPr>
            <p:ph type="sldNum" sz="quarter" idx="12"/>
          </p:nvPr>
        </p:nvSpPr>
        <p:spPr/>
        <p:txBody>
          <a:bodyPr/>
          <a:lstStyle/>
          <a:p>
            <a:fld id="{BD78C601-A191-4B83-9BAA-790BA786CE02}" type="slidenum">
              <a:rPr lang="en-US" smtClean="0"/>
              <a:t>‹#›</a:t>
            </a:fld>
            <a:endParaRPr lang="en-US" dirty="0"/>
          </a:p>
        </p:txBody>
      </p:sp>
    </p:spTree>
    <p:extLst>
      <p:ext uri="{BB962C8B-B14F-4D97-AF65-F5344CB8AC3E}">
        <p14:creationId xmlns:p14="http://schemas.microsoft.com/office/powerpoint/2010/main" val="249517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09BD2B10-09B3-F844-9454-208DB63A367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2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689724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Only_M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4764-04DC-4396-825A-D267478A4A8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17074D3-B6CA-43CE-8B55-C1D40F7979FB}"/>
              </a:ext>
            </a:extLst>
          </p:cNvPr>
          <p:cNvSpPr>
            <a:spLocks noGrp="1"/>
          </p:cNvSpPr>
          <p:nvPr>
            <p:ph type="sldNum" sz="quarter" idx="10"/>
          </p:nvPr>
        </p:nvSpPr>
        <p:spPr>
          <a:xfrm>
            <a:off x="13891" y="6298845"/>
            <a:ext cx="469188" cy="366183"/>
          </a:xfrm>
        </p:spPr>
        <p:txBody>
          <a:bodyPr/>
          <a:lstStyle/>
          <a:p>
            <a:fld id="{642CD222-1684-4FC0-B7FF-89270E95F63F}" type="slidenum">
              <a:rPr lang="en-US" smtClean="0"/>
              <a:pPr/>
              <a:t>‹#›</a:t>
            </a:fld>
            <a:endParaRPr lang="en-US" dirty="0"/>
          </a:p>
        </p:txBody>
      </p:sp>
      <p:sp>
        <p:nvSpPr>
          <p:cNvPr id="5" name="Text Placeholder 10">
            <a:extLst>
              <a:ext uri="{FF2B5EF4-FFF2-40B4-BE49-F238E27FC236}">
                <a16:creationId xmlns:a16="http://schemas.microsoft.com/office/drawing/2014/main" id="{CFA16DE8-1CB5-459C-8436-8BB446133711}"/>
              </a:ext>
            </a:extLst>
          </p:cNvPr>
          <p:cNvSpPr>
            <a:spLocks noGrp="1"/>
          </p:cNvSpPr>
          <p:nvPr>
            <p:ph type="body" sz="quarter" idx="11" hasCustomPrompt="1"/>
          </p:nvPr>
        </p:nvSpPr>
        <p:spPr>
          <a:xfrm>
            <a:off x="483080" y="5897880"/>
            <a:ext cx="10841744" cy="713232"/>
          </a:xfrm>
          <a:prstGeom prst="rect">
            <a:avLst/>
          </a:prstGeom>
        </p:spPr>
        <p:txBody>
          <a:bodyPr anchor="b">
            <a:noAutofit/>
          </a:bodyPr>
          <a:lstStyle>
            <a:lvl1pPr marL="0" indent="0">
              <a:spcBef>
                <a:spcPts val="0"/>
              </a:spcBef>
              <a:buFont typeface="+mj-lt"/>
              <a:buNone/>
              <a:defRPr sz="933"/>
            </a:lvl1pPr>
          </a:lstStyle>
          <a:p>
            <a:pPr lvl="0"/>
            <a:r>
              <a:rPr lang="en-US" dirty="0"/>
              <a:t>Reference(s)</a:t>
            </a:r>
          </a:p>
        </p:txBody>
      </p:sp>
      <p:cxnSp>
        <p:nvCxnSpPr>
          <p:cNvPr id="7" name="Straight Connector 6">
            <a:extLst>
              <a:ext uri="{FF2B5EF4-FFF2-40B4-BE49-F238E27FC236}">
                <a16:creationId xmlns:a16="http://schemas.microsoft.com/office/drawing/2014/main" id="{8BA2EC97-0C86-432A-B9EE-FE6F11EDD83B}"/>
              </a:ext>
            </a:extLst>
          </p:cNvPr>
          <p:cNvCxnSpPr>
            <a:cxnSpLocks/>
          </p:cNvCxnSpPr>
          <p:nvPr userDrawn="1"/>
        </p:nvCxnSpPr>
        <p:spPr>
          <a:xfrm>
            <a:off x="363499" y="6397628"/>
            <a:ext cx="0" cy="161925"/>
          </a:xfrm>
          <a:prstGeom prst="line">
            <a:avLst/>
          </a:prstGeom>
          <a:ln w="6350">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88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826307-9C41-F0BA-D66F-850E45A2C81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_M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4764-04DC-4396-825A-D267478A4A8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17074D3-B6CA-43CE-8B55-C1D40F7979FB}"/>
              </a:ext>
            </a:extLst>
          </p:cNvPr>
          <p:cNvSpPr>
            <a:spLocks noGrp="1"/>
          </p:cNvSpPr>
          <p:nvPr>
            <p:ph type="sldNum" sz="quarter" idx="10"/>
          </p:nvPr>
        </p:nvSpPr>
        <p:spPr>
          <a:xfrm>
            <a:off x="13891" y="6298845"/>
            <a:ext cx="469188" cy="366183"/>
          </a:xfrm>
        </p:spPr>
        <p:txBody>
          <a:bodyPr/>
          <a:lstStyle/>
          <a:p>
            <a:fld id="{642CD222-1684-4FC0-B7FF-89270E95F63F}" type="slidenum">
              <a:rPr lang="en-US" smtClean="0"/>
              <a:pPr/>
              <a:t>‹#›</a:t>
            </a:fld>
            <a:endParaRPr lang="en-US" dirty="0"/>
          </a:p>
        </p:txBody>
      </p:sp>
      <p:sp>
        <p:nvSpPr>
          <p:cNvPr id="5" name="Text Placeholder 10">
            <a:extLst>
              <a:ext uri="{FF2B5EF4-FFF2-40B4-BE49-F238E27FC236}">
                <a16:creationId xmlns:a16="http://schemas.microsoft.com/office/drawing/2014/main" id="{CFA16DE8-1CB5-459C-8436-8BB446133711}"/>
              </a:ext>
            </a:extLst>
          </p:cNvPr>
          <p:cNvSpPr>
            <a:spLocks noGrp="1"/>
          </p:cNvSpPr>
          <p:nvPr>
            <p:ph type="body" sz="quarter" idx="11" hasCustomPrompt="1"/>
          </p:nvPr>
        </p:nvSpPr>
        <p:spPr>
          <a:xfrm>
            <a:off x="483080" y="5897880"/>
            <a:ext cx="10692920" cy="713232"/>
          </a:xfrm>
          <a:prstGeom prst="rect">
            <a:avLst/>
          </a:prstGeom>
        </p:spPr>
        <p:txBody>
          <a:bodyPr anchor="b">
            <a:noAutofit/>
          </a:bodyPr>
          <a:lstStyle>
            <a:lvl1pPr marL="0" indent="0">
              <a:spcBef>
                <a:spcPts val="0"/>
              </a:spcBef>
              <a:buFont typeface="+mj-lt"/>
              <a:buNone/>
              <a:defRPr sz="933"/>
            </a:lvl1pPr>
          </a:lstStyle>
          <a:p>
            <a:pPr lvl="0"/>
            <a:r>
              <a:rPr lang="en-US" dirty="0"/>
              <a:t>Reference(s)</a:t>
            </a:r>
          </a:p>
        </p:txBody>
      </p:sp>
      <p:cxnSp>
        <p:nvCxnSpPr>
          <p:cNvPr id="7" name="Straight Connector 6">
            <a:extLst>
              <a:ext uri="{FF2B5EF4-FFF2-40B4-BE49-F238E27FC236}">
                <a16:creationId xmlns:a16="http://schemas.microsoft.com/office/drawing/2014/main" id="{8BA2EC97-0C86-432A-B9EE-FE6F11EDD83B}"/>
              </a:ext>
            </a:extLst>
          </p:cNvPr>
          <p:cNvCxnSpPr>
            <a:cxnSpLocks/>
          </p:cNvCxnSpPr>
          <p:nvPr userDrawn="1"/>
        </p:nvCxnSpPr>
        <p:spPr>
          <a:xfrm>
            <a:off x="363499" y="6397628"/>
            <a:ext cx="0" cy="161925"/>
          </a:xfrm>
          <a:prstGeom prst="line">
            <a:avLst/>
          </a:prstGeom>
          <a:ln w="63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 name="Text Placeholder 7">
            <a:extLst>
              <a:ext uri="{FF2B5EF4-FFF2-40B4-BE49-F238E27FC236}">
                <a16:creationId xmlns:a16="http://schemas.microsoft.com/office/drawing/2014/main" id="{2E00EC2B-A5BC-442D-8CE6-A6880880A472}"/>
              </a:ext>
            </a:extLst>
          </p:cNvPr>
          <p:cNvSpPr>
            <a:spLocks noGrp="1"/>
          </p:cNvSpPr>
          <p:nvPr>
            <p:ph type="body" sz="quarter" idx="12"/>
          </p:nvPr>
        </p:nvSpPr>
        <p:spPr>
          <a:xfrm>
            <a:off x="483080" y="1322917"/>
            <a:ext cx="11145887" cy="45212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593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A0E3-A7BD-8B4E-BCAA-1F934D7F87A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307296D-B6C9-4C4A-9ABF-06588AE5141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4">
            <a:extLst>
              <a:ext uri="{FF2B5EF4-FFF2-40B4-BE49-F238E27FC236}">
                <a16:creationId xmlns:a16="http://schemas.microsoft.com/office/drawing/2014/main" id="{558FD677-205A-1F48-A2A3-1C60ADEA5297}"/>
              </a:ext>
            </a:extLst>
          </p:cNvPr>
          <p:cNvSpPr>
            <a:spLocks noGrp="1"/>
          </p:cNvSpPr>
          <p:nvPr>
            <p:ph type="body" sz="quarter" idx="10"/>
          </p:nvPr>
        </p:nvSpPr>
        <p:spPr>
          <a:xfrm>
            <a:off x="533399" y="6246814"/>
            <a:ext cx="6935789" cy="490358"/>
          </a:xfrm>
        </p:spPr>
        <p:txBody>
          <a:bodyPr anchor="b">
            <a:noAutofit/>
          </a:bodyPr>
          <a:lstStyle>
            <a:lvl1pPr marL="0" indent="0">
              <a:spcAft>
                <a:spcPts val="0"/>
              </a:spcAft>
              <a:buNone/>
              <a:defRPr sz="9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9" name="Slide Number Placeholder 5">
            <a:extLst>
              <a:ext uri="{FF2B5EF4-FFF2-40B4-BE49-F238E27FC236}">
                <a16:creationId xmlns:a16="http://schemas.microsoft.com/office/drawing/2014/main" id="{537FD726-8F32-144C-9152-23407ADBD37B}"/>
              </a:ext>
            </a:extLst>
          </p:cNvPr>
          <p:cNvSpPr>
            <a:spLocks noGrp="1"/>
          </p:cNvSpPr>
          <p:nvPr>
            <p:ph type="sldNum" sz="quarter" idx="4"/>
          </p:nvPr>
        </p:nvSpPr>
        <p:spPr>
          <a:xfrm>
            <a:off x="11657717" y="6528526"/>
            <a:ext cx="493642" cy="284206"/>
          </a:xfrm>
          <a:prstGeom prst="rect">
            <a:avLst/>
          </a:prstGeom>
        </p:spPr>
        <p:txBody>
          <a:bodyPr vert="horz" lIns="0" tIns="0" rIns="0" bIns="0" rtlCol="0" anchor="ctr">
            <a:noAutofit/>
          </a:bodyPr>
          <a:lstStyle>
            <a:lvl1pPr algn="ctr">
              <a:defRPr sz="1000" b="1">
                <a:solidFill>
                  <a:schemeClr val="bg1"/>
                </a:solidFill>
              </a:defRPr>
            </a:lvl1pPr>
          </a:lstStyle>
          <a:p>
            <a:fld id="{2DB2551F-0F36-184F-87EE-E0604C929E46}" type="slidenum">
              <a:rPr lang="en-US" smtClean="0"/>
              <a:pPr/>
              <a:t>‹#›</a:t>
            </a:fld>
            <a:endParaRPr lang="en-US" dirty="0"/>
          </a:p>
        </p:txBody>
      </p:sp>
    </p:spTree>
    <p:extLst>
      <p:ext uri="{BB962C8B-B14F-4D97-AF65-F5344CB8AC3E}">
        <p14:creationId xmlns:p14="http://schemas.microsoft.com/office/powerpoint/2010/main" val="2407381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0579-79A3-4773-9E7D-6665D63C1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B54EE-A62F-D6F4-67F0-02C6C3BAC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68A0C-B0D1-2469-A249-DAB672CB3D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5F355B-891B-147A-1AD7-011E5A28832B}"/>
              </a:ext>
            </a:extLst>
          </p:cNvPr>
          <p:cNvSpPr>
            <a:spLocks noGrp="1"/>
          </p:cNvSpPr>
          <p:nvPr>
            <p:ph type="dt" sz="half" idx="10"/>
          </p:nvPr>
        </p:nvSpPr>
        <p:spPr/>
        <p:txBody>
          <a:bodyPr/>
          <a:lstStyle/>
          <a:p>
            <a:endParaRPr lang="en-NL"/>
          </a:p>
        </p:txBody>
      </p:sp>
      <p:sp>
        <p:nvSpPr>
          <p:cNvPr id="6" name="Footer Placeholder 5">
            <a:extLst>
              <a:ext uri="{FF2B5EF4-FFF2-40B4-BE49-F238E27FC236}">
                <a16:creationId xmlns:a16="http://schemas.microsoft.com/office/drawing/2014/main" id="{4AEEF159-6102-F466-BA2D-3170C01F8EC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AF4E3CCD-800A-5AB0-A39D-E05A99353E9B}"/>
              </a:ext>
            </a:extLst>
          </p:cNvPr>
          <p:cNvSpPr>
            <a:spLocks noGrp="1"/>
          </p:cNvSpPr>
          <p:nvPr>
            <p:ph type="sldNum" sz="quarter" idx="12"/>
          </p:nvPr>
        </p:nvSpPr>
        <p:spPr/>
        <p:txBody>
          <a:bodyPr/>
          <a:lstStyle/>
          <a:p>
            <a:fld id="{BFA706C6-D711-4242-A134-64C755FD7D46}" type="slidenum">
              <a:rPr lang="en-NL" smtClean="0"/>
              <a:t>‹#›</a:t>
            </a:fld>
            <a:endParaRPr lang="en-NL"/>
          </a:p>
        </p:txBody>
      </p:sp>
    </p:spTree>
    <p:extLst>
      <p:ext uri="{BB962C8B-B14F-4D97-AF65-F5344CB8AC3E}">
        <p14:creationId xmlns:p14="http://schemas.microsoft.com/office/powerpoint/2010/main" val="3463391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 1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A5B899-06FF-0649-A5E1-1E6B81132265}"/>
              </a:ext>
            </a:extLst>
          </p:cNvPr>
          <p:cNvSpPr>
            <a:spLocks noGrp="1"/>
          </p:cNvSpPr>
          <p:nvPr>
            <p:ph type="ftr" sz="quarter" idx="10"/>
          </p:nvPr>
        </p:nvSpPr>
        <p:spPr/>
        <p:txBody>
          <a:bodyPr/>
          <a:lstStyle/>
          <a:p>
            <a:endParaRPr lang="en-US" dirty="0"/>
          </a:p>
        </p:txBody>
      </p:sp>
      <p:sp>
        <p:nvSpPr>
          <p:cNvPr id="5" name="Title 4">
            <a:extLst>
              <a:ext uri="{FF2B5EF4-FFF2-40B4-BE49-F238E27FC236}">
                <a16:creationId xmlns:a16="http://schemas.microsoft.com/office/drawing/2014/main" id="{5CB4152D-D86B-044C-A6A9-63DD50381CEB}"/>
              </a:ext>
            </a:extLst>
          </p:cNvPr>
          <p:cNvSpPr>
            <a:spLocks noGrp="1"/>
          </p:cNvSpPr>
          <p:nvPr>
            <p:ph type="title"/>
          </p:nvPr>
        </p:nvSpPr>
        <p:spPr/>
        <p:txBody>
          <a:bodyPr/>
          <a:lstStyle/>
          <a:p>
            <a:r>
              <a:rPr lang="en-US"/>
              <a:t>Click to edit Master title style</a:t>
            </a:r>
            <a:endParaRPr lang="en-GB"/>
          </a:p>
        </p:txBody>
      </p:sp>
      <p:sp>
        <p:nvSpPr>
          <p:cNvPr id="6" name="Slide Number Placeholder 4">
            <a:extLst>
              <a:ext uri="{FF2B5EF4-FFF2-40B4-BE49-F238E27FC236}">
                <a16:creationId xmlns:a16="http://schemas.microsoft.com/office/drawing/2014/main" id="{ECF9BD86-0FCF-8D41-A1D2-8D0896635FB3}"/>
              </a:ext>
            </a:extLst>
          </p:cNvPr>
          <p:cNvSpPr>
            <a:spLocks noGrp="1"/>
          </p:cNvSpPr>
          <p:nvPr>
            <p:ph type="sldNum" sz="quarter" idx="4"/>
          </p:nvPr>
        </p:nvSpPr>
        <p:spPr>
          <a:xfrm>
            <a:off x="11350643" y="6491818"/>
            <a:ext cx="841356" cy="366183"/>
          </a:xfrm>
          <a:prstGeom prst="rect">
            <a:avLst/>
          </a:prstGeom>
        </p:spPr>
        <p:txBody>
          <a:bodyPr vert="horz" lIns="91440" tIns="45720" rIns="91440" bIns="45720" rtlCol="0" anchor="ctr"/>
          <a:lstStyle>
            <a:lvl1pPr algn="r">
              <a:defRPr sz="933">
                <a:solidFill>
                  <a:schemeClr val="tx1">
                    <a:tint val="75000"/>
                  </a:schemeClr>
                </a:solidFill>
              </a:defRPr>
            </a:lvl1pPr>
          </a:lstStyle>
          <a:p>
            <a:fld id="{4FF61421-0D1F-374C-A6EF-D3B8E531EC5C}" type="slidenum">
              <a:rPr lang="en-US" smtClean="0"/>
              <a:pPr/>
              <a:t>‹#›</a:t>
            </a:fld>
            <a:endParaRPr lang="en-US" dirty="0"/>
          </a:p>
        </p:txBody>
      </p:sp>
    </p:spTree>
    <p:extLst>
      <p:ext uri="{BB962C8B-B14F-4D97-AF65-F5344CB8AC3E}">
        <p14:creationId xmlns:p14="http://schemas.microsoft.com/office/powerpoint/2010/main" val="2697163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ME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453773" y="1295400"/>
            <a:ext cx="11362945" cy="0"/>
          </a:xfrm>
          <a:prstGeom prst="line">
            <a:avLst/>
          </a:prstGeom>
          <a:ln w="22225">
            <a:solidFill>
              <a:srgbClr val="3894A2"/>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2"/>
          </p:nvPr>
        </p:nvSpPr>
        <p:spPr>
          <a:xfrm>
            <a:off x="411480" y="6163056"/>
            <a:ext cx="11365992" cy="694944"/>
          </a:xfrm>
        </p:spPr>
        <p:txBody>
          <a:bodyPr anchor="b">
            <a:noAutofit/>
          </a:bodyPr>
          <a:lstStyle>
            <a:lvl1pPr>
              <a:spcBef>
                <a:spcPts val="0"/>
              </a:spcBef>
              <a:defRPr sz="1400" b="0"/>
            </a:lvl1pPr>
          </a:lstStyle>
          <a:p>
            <a:pPr lvl="0"/>
            <a:r>
              <a:rPr lang="en-US" dirty="0"/>
              <a:t>Edit Master text styles</a:t>
            </a:r>
          </a:p>
        </p:txBody>
      </p:sp>
    </p:spTree>
    <p:extLst>
      <p:ext uri="{BB962C8B-B14F-4D97-AF65-F5344CB8AC3E}">
        <p14:creationId xmlns:p14="http://schemas.microsoft.com/office/powerpoint/2010/main" val="36207334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0E88E4-7936-6108-222E-CBF29DEBFD19}"/>
              </a:ext>
            </a:extLst>
          </p:cNvPr>
          <p:cNvSpPr>
            <a:spLocks noGrp="1"/>
          </p:cNvSpPr>
          <p:nvPr>
            <p:ph type="dt" sz="half" idx="10"/>
          </p:nvPr>
        </p:nvSpPr>
        <p:spPr/>
        <p:txBody>
          <a:bodyPr/>
          <a:lstStyle/>
          <a:p>
            <a:endParaRPr lang="en-NL" dirty="0"/>
          </a:p>
        </p:txBody>
      </p:sp>
      <p:sp>
        <p:nvSpPr>
          <p:cNvPr id="4" name="Footer Placeholder 3">
            <a:extLst>
              <a:ext uri="{FF2B5EF4-FFF2-40B4-BE49-F238E27FC236}">
                <a16:creationId xmlns:a16="http://schemas.microsoft.com/office/drawing/2014/main" id="{A05A87E6-456C-42FB-EBA7-3055233DCA84}"/>
              </a:ext>
            </a:extLst>
          </p:cNvPr>
          <p:cNvSpPr>
            <a:spLocks noGrp="1"/>
          </p:cNvSpPr>
          <p:nvPr>
            <p:ph type="ftr" sz="quarter" idx="11"/>
          </p:nvPr>
        </p:nvSpPr>
        <p:spPr/>
        <p:txBody>
          <a:bodyPr/>
          <a:lstStyle/>
          <a:p>
            <a:endParaRPr lang="en-NL" dirty="0"/>
          </a:p>
        </p:txBody>
      </p:sp>
      <p:sp>
        <p:nvSpPr>
          <p:cNvPr id="5" name="Slide Number Placeholder 4">
            <a:extLst>
              <a:ext uri="{FF2B5EF4-FFF2-40B4-BE49-F238E27FC236}">
                <a16:creationId xmlns:a16="http://schemas.microsoft.com/office/drawing/2014/main" id="{7B058890-1BFE-3E6C-4326-5A298090A515}"/>
              </a:ext>
            </a:extLst>
          </p:cNvPr>
          <p:cNvSpPr>
            <a:spLocks noGrp="1"/>
          </p:cNvSpPr>
          <p:nvPr>
            <p:ph type="sldNum" sz="quarter" idx="12"/>
          </p:nvPr>
        </p:nvSpPr>
        <p:spPr/>
        <p:txBody>
          <a:bodyPr/>
          <a:lstStyle/>
          <a:p>
            <a:endParaRPr lang="en-NL" dirty="0"/>
          </a:p>
        </p:txBody>
      </p:sp>
    </p:spTree>
    <p:extLst>
      <p:ext uri="{BB962C8B-B14F-4D97-AF65-F5344CB8AC3E}">
        <p14:creationId xmlns:p14="http://schemas.microsoft.com/office/powerpoint/2010/main" val="15374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spAutoFit/>
          </a:bodyPr>
          <a:lstStyle>
            <a:lvl1pPr>
              <a:defRPr/>
            </a:lvl1pPr>
            <a:lvl2pPr marL="576000" indent="-288000">
              <a:defRPr/>
            </a:lvl2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 </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p>
            <a:fld id="{F8E47D07-9D1E-4FE9-B31A-2F5863681021}" type="slidenum">
              <a:rPr lang="en-GB" smtClean="0"/>
              <a:pPr/>
              <a:t>‹#›</a:t>
            </a:fld>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2104819458"/>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sp>
        <p:nvSpPr>
          <p:cNvPr id="6"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042042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7" y="547584"/>
            <a:ext cx="11376025" cy="864655"/>
          </a:xfrm>
        </p:spPr>
        <p:txBody>
          <a:bodyPr>
            <a:normAutofit/>
          </a:bodyPr>
          <a:lstStyle>
            <a:lvl1pPr>
              <a:defRPr sz="2400"/>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spAutoFit/>
          </a:bodyPr>
          <a:lstStyle>
            <a:lvl1pPr>
              <a:defRPr/>
            </a:lvl1pPr>
            <a:lvl2pPr marL="576000" indent="-288000">
              <a:defRPr/>
            </a:lvl2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 </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p>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2475999003"/>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BECCEA-4EB7-44DD-ADCC-F89F88CC4D2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3577855-1D31-4FEA-8047-02F4F1E7E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1245AF7-2691-4257-8823-2910CEB79FB6}"/>
              </a:ext>
            </a:extLst>
          </p:cNvPr>
          <p:cNvSpPr>
            <a:spLocks noGrp="1"/>
          </p:cNvSpPr>
          <p:nvPr>
            <p:ph type="dt" sz="half" idx="10"/>
          </p:nvPr>
        </p:nvSpPr>
        <p:spPr/>
        <p:txBody>
          <a:bodyPr/>
          <a:lstStyle/>
          <a:p>
            <a:endParaRPr lang="it-IT" dirty="0"/>
          </a:p>
        </p:txBody>
      </p:sp>
      <p:sp>
        <p:nvSpPr>
          <p:cNvPr id="5" name="Segnaposto piè di pagina 4">
            <a:extLst>
              <a:ext uri="{FF2B5EF4-FFF2-40B4-BE49-F238E27FC236}">
                <a16:creationId xmlns:a16="http://schemas.microsoft.com/office/drawing/2014/main" id="{F76D7377-AB1E-4028-903A-323BC507DC45}"/>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6B6719E9-6A63-46E1-8FBF-5945810ADDC6}"/>
              </a:ext>
            </a:extLst>
          </p:cNvPr>
          <p:cNvSpPr>
            <a:spLocks noGrp="1"/>
          </p:cNvSpPr>
          <p:nvPr>
            <p:ph type="sldNum" sz="quarter" idx="12"/>
          </p:nvPr>
        </p:nvSpPr>
        <p:spPr/>
        <p:txBody>
          <a:bodyPr/>
          <a:lstStyle/>
          <a:p>
            <a:fld id="{8C827A32-1D21-4935-A638-442B157C7E8D}" type="slidenum">
              <a:rPr lang="it-IT" smtClean="0"/>
              <a:t>‹#›</a:t>
            </a:fld>
            <a:endParaRPr lang="it-IT" dirty="0"/>
          </a:p>
        </p:txBody>
      </p:sp>
    </p:spTree>
    <p:extLst>
      <p:ext uri="{BB962C8B-B14F-4D97-AF65-F5344CB8AC3E}">
        <p14:creationId xmlns:p14="http://schemas.microsoft.com/office/powerpoint/2010/main" val="265617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5AB751E-7A11-39BA-B970-3360490ACF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7410656F-A160-31A9-012C-04F90613811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4" y="6356352"/>
            <a:ext cx="10180339" cy="365125"/>
          </a:xfrm>
          <a:prstGeom prst="rect">
            <a:avLst/>
          </a:prstGeom>
        </p:spPr>
        <p:txBody>
          <a:bodyPr anchor="ctr" anchorCtr="0">
            <a:noAutofit/>
          </a:bodyPr>
          <a:lstStyle>
            <a:lvl1pPr marL="0" indent="0">
              <a:spcBef>
                <a:spcPts val="300"/>
              </a:spcBef>
              <a:buNone/>
              <a:defRPr sz="1200" spc="-31" baseline="0">
                <a:solidFill>
                  <a:srgbClr val="5D8298"/>
                </a:solidFill>
                <a:latin typeface="Arial" panose="020B0604020202020204" pitchFamily="34" charset="0"/>
                <a:cs typeface="Arial" panose="020B060402020202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42502310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13D6136-ABF3-8686-26B2-76FE3905906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8484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4054343-BE11-AE6F-B86E-BC2DB7BDBFA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emf"/><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9787A3AD-99A1-0B3D-9416-299AECA6321E}"/>
              </a:ext>
            </a:extLst>
          </p:cNvPr>
          <p:cNvPicPr>
            <a:picLocks noChangeAspect="1" noChangeArrowheads="1"/>
          </p:cNvPicPr>
          <p:nvPr userDrawn="1"/>
        </p:nvPicPr>
        <p:blipFill>
          <a:blip r:embed="rId31">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62" r:id="rId4"/>
    <p:sldLayoutId id="2147483661" r:id="rId5"/>
    <p:sldLayoutId id="2147483658" r:id="rId6"/>
    <p:sldLayoutId id="2147483652" r:id="rId7"/>
    <p:sldLayoutId id="2147483681" r:id="rId8"/>
    <p:sldLayoutId id="2147483657" r:id="rId9"/>
    <p:sldLayoutId id="2147483654" r:id="rId10"/>
    <p:sldLayoutId id="2147483655" r:id="rId11"/>
    <p:sldLayoutId id="2147483675" r:id="rId12"/>
    <p:sldLayoutId id="2147483676" r:id="rId13"/>
    <p:sldLayoutId id="2147483656" r:id="rId14"/>
    <p:sldLayoutId id="2147483679" r:id="rId15"/>
    <p:sldLayoutId id="2147483683" r:id="rId16"/>
    <p:sldLayoutId id="2147483685" r:id="rId17"/>
    <p:sldLayoutId id="2147483690" r:id="rId18"/>
    <p:sldLayoutId id="2147483691" r:id="rId19"/>
    <p:sldLayoutId id="2147483695" r:id="rId20"/>
    <p:sldLayoutId id="2147483696" r:id="rId21"/>
    <p:sldLayoutId id="2147483697" r:id="rId22"/>
    <p:sldLayoutId id="2147483698" r:id="rId23"/>
    <p:sldLayoutId id="2147483699" r:id="rId24"/>
    <p:sldLayoutId id="2147483700" r:id="rId25"/>
    <p:sldLayoutId id="2147483701" r:id="rId26"/>
    <p:sldLayoutId id="2147483754" r:id="rId27"/>
    <p:sldLayoutId id="2147483755" r:id="rId28"/>
    <p:sldLayoutId id="2147483757" r:id="rId29"/>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9787A3AD-99A1-0B3D-9416-299AECA6321E}"/>
              </a:ext>
            </a:extLst>
          </p:cNvPr>
          <p:cNvPicPr>
            <a:picLocks noChangeAspect="1" noChangeArrowheads="1"/>
          </p:cNvPicPr>
          <p:nvPr userDrawn="1"/>
        </p:nvPicPr>
        <p:blipFill>
          <a:blip r:embed="rId33">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0227504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8" r:id="rId30"/>
    <p:sldLayoutId id="2147483769" r:id="rId31"/>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1.xml"/><Relationship Id="rId1" Type="http://schemas.openxmlformats.org/officeDocument/2006/relationships/slideLayout" Target="../slideLayouts/slideLayout4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3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13093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487488" y="1173441"/>
            <a:ext cx="7894897" cy="5333441"/>
          </a:xfrm>
          <a:prstGeom prst="rect">
            <a:avLst/>
          </a:prstGeom>
        </p:spPr>
      </p:pic>
      <p:sp>
        <p:nvSpPr>
          <p:cNvPr id="4" name="Title 3">
            <a:extLst>
              <a:ext uri="{FF2B5EF4-FFF2-40B4-BE49-F238E27FC236}">
                <a16:creationId xmlns:a16="http://schemas.microsoft.com/office/drawing/2014/main" id="{6C112716-1B90-0EAD-3DB8-6EDDCC065C0F}"/>
              </a:ext>
            </a:extLst>
          </p:cNvPr>
          <p:cNvSpPr>
            <a:spLocks noGrp="1"/>
          </p:cNvSpPr>
          <p:nvPr>
            <p:ph type="title"/>
          </p:nvPr>
        </p:nvSpPr>
        <p:spPr>
          <a:xfrm>
            <a:off x="619201" y="259200"/>
            <a:ext cx="10963199" cy="864000"/>
          </a:xfrm>
        </p:spPr>
        <p:txBody>
          <a:bodyPr>
            <a:normAutofit/>
          </a:bodyPr>
          <a:lstStyle/>
          <a:p>
            <a:r>
              <a:rPr lang="en-GB" dirty="0"/>
              <a:t>The Role of the Pathologist in the Next-Generation Era of Tumour Molecular Characterisation</a:t>
            </a:r>
          </a:p>
        </p:txBody>
      </p:sp>
      <p:sp>
        <p:nvSpPr>
          <p:cNvPr id="7" name="Content Placeholder 6">
            <a:extLst>
              <a:ext uri="{FF2B5EF4-FFF2-40B4-BE49-F238E27FC236}">
                <a16:creationId xmlns:a16="http://schemas.microsoft.com/office/drawing/2014/main" id="{58DC427F-30F5-C616-F0B1-3EB1C42BC6CF}"/>
              </a:ext>
            </a:extLst>
          </p:cNvPr>
          <p:cNvSpPr>
            <a:spLocks noGrp="1"/>
          </p:cNvSpPr>
          <p:nvPr>
            <p:ph sz="quarter" idx="15"/>
          </p:nvPr>
        </p:nvSpPr>
        <p:spPr>
          <a:xfrm>
            <a:off x="620183" y="6356351"/>
            <a:ext cx="10180339" cy="319087"/>
          </a:xfrm>
        </p:spPr>
        <p:txBody>
          <a:bodyPr anchor="b"/>
          <a:lstStyle/>
          <a:p>
            <a:r>
              <a:rPr lang="en-GB" dirty="0">
                <a:solidFill>
                  <a:schemeClr val="tx2"/>
                </a:solidFill>
              </a:rPr>
              <a:t>Angerilli V, et al. Diagnostics (Basel). 2021;11:339</a:t>
            </a:r>
          </a:p>
        </p:txBody>
      </p:sp>
      <p:sp>
        <p:nvSpPr>
          <p:cNvPr id="11" name="Slide Number Placeholder 10">
            <a:extLst>
              <a:ext uri="{FF2B5EF4-FFF2-40B4-BE49-F238E27FC236}">
                <a16:creationId xmlns:a16="http://schemas.microsoft.com/office/drawing/2014/main" id="{7B79D0EC-3BF2-0880-AE45-E0C5515F01EF}"/>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3" name="Rectangle 2">
            <a:extLst>
              <a:ext uri="{FF2B5EF4-FFF2-40B4-BE49-F238E27FC236}">
                <a16:creationId xmlns:a16="http://schemas.microsoft.com/office/drawing/2014/main" id="{1F05A345-008E-D3EB-7EEF-62C49054A925}"/>
              </a:ext>
            </a:extLst>
          </p:cNvPr>
          <p:cNvSpPr/>
          <p:nvPr/>
        </p:nvSpPr>
        <p:spPr>
          <a:xfrm>
            <a:off x="8976320" y="2996952"/>
            <a:ext cx="216024" cy="216024"/>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9B0D969-C63F-7D5C-B95A-5CD0C1AE8BB3}"/>
              </a:ext>
            </a:extLst>
          </p:cNvPr>
          <p:cNvSpPr/>
          <p:nvPr/>
        </p:nvSpPr>
        <p:spPr>
          <a:xfrm>
            <a:off x="8979940" y="4050551"/>
            <a:ext cx="216024" cy="216024"/>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6F2DCEF-6B37-764F-8536-46C27FC19CB1}"/>
              </a:ext>
            </a:extLst>
          </p:cNvPr>
          <p:cNvSpPr/>
          <p:nvPr/>
        </p:nvSpPr>
        <p:spPr>
          <a:xfrm>
            <a:off x="8976320" y="5188447"/>
            <a:ext cx="216024" cy="216024"/>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E618630-4F18-B872-65B7-C9F2ADACDEC5}"/>
              </a:ext>
            </a:extLst>
          </p:cNvPr>
          <p:cNvSpPr/>
          <p:nvPr/>
        </p:nvSpPr>
        <p:spPr>
          <a:xfrm>
            <a:off x="9020708" y="6198098"/>
            <a:ext cx="171636" cy="158253"/>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BAD399B-E949-580D-384D-5222901FE62E}"/>
              </a:ext>
            </a:extLst>
          </p:cNvPr>
          <p:cNvSpPr/>
          <p:nvPr/>
        </p:nvSpPr>
        <p:spPr>
          <a:xfrm>
            <a:off x="5909872" y="2788814"/>
            <a:ext cx="216024" cy="216024"/>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3840798-6306-F86B-E7A7-D5D5A7B770E8}"/>
              </a:ext>
            </a:extLst>
          </p:cNvPr>
          <p:cNvSpPr/>
          <p:nvPr/>
        </p:nvSpPr>
        <p:spPr>
          <a:xfrm>
            <a:off x="3863752" y="2769358"/>
            <a:ext cx="216024" cy="216024"/>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922E78D-3995-470E-350D-C8DC6B12880F}"/>
              </a:ext>
            </a:extLst>
          </p:cNvPr>
          <p:cNvSpPr/>
          <p:nvPr/>
        </p:nvSpPr>
        <p:spPr>
          <a:xfrm>
            <a:off x="1925644" y="2788814"/>
            <a:ext cx="216024" cy="216024"/>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43619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p:cNvGrpSpPr/>
          <p:nvPr/>
        </p:nvGrpSpPr>
        <p:grpSpPr>
          <a:xfrm>
            <a:off x="2079890" y="2280936"/>
            <a:ext cx="864096" cy="1368152"/>
            <a:chOff x="251520" y="2636912"/>
            <a:chExt cx="1224136" cy="1368152"/>
          </a:xfrm>
        </p:grpSpPr>
        <p:sp>
          <p:nvSpPr>
            <p:cNvPr id="19" name="Ovale 18"/>
            <p:cNvSpPr/>
            <p:nvPr/>
          </p:nvSpPr>
          <p:spPr>
            <a:xfrm>
              <a:off x="611560" y="2636912"/>
              <a:ext cx="216024"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v</a:t>
              </a:r>
            </a:p>
          </p:txBody>
        </p:sp>
        <p:sp>
          <p:nvSpPr>
            <p:cNvPr id="20" name="Ovale 19"/>
            <p:cNvSpPr/>
            <p:nvPr/>
          </p:nvSpPr>
          <p:spPr>
            <a:xfrm>
              <a:off x="827584" y="2636912"/>
              <a:ext cx="216024" cy="129614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v</a:t>
              </a:r>
            </a:p>
          </p:txBody>
        </p:sp>
        <p:sp>
          <p:nvSpPr>
            <p:cNvPr id="21" name="Ovale 20"/>
            <p:cNvSpPr/>
            <p:nvPr/>
          </p:nvSpPr>
          <p:spPr>
            <a:xfrm>
              <a:off x="1043608" y="2636912"/>
              <a:ext cx="216024" cy="129614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v</a:t>
              </a:r>
            </a:p>
          </p:txBody>
        </p:sp>
        <p:sp>
          <p:nvSpPr>
            <p:cNvPr id="30" name="Ovale 29"/>
            <p:cNvSpPr/>
            <p:nvPr/>
          </p:nvSpPr>
          <p:spPr>
            <a:xfrm>
              <a:off x="395536" y="2636912"/>
              <a:ext cx="216024" cy="1296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v</a:t>
              </a:r>
            </a:p>
          </p:txBody>
        </p:sp>
        <p:sp>
          <p:nvSpPr>
            <p:cNvPr id="31" name="Rettangolo 30"/>
            <p:cNvSpPr/>
            <p:nvPr/>
          </p:nvSpPr>
          <p:spPr>
            <a:xfrm>
              <a:off x="251520" y="3284984"/>
              <a:ext cx="122413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aphicFrame>
        <p:nvGraphicFramePr>
          <p:cNvPr id="33" name="Table 32">
            <a:extLst>
              <a:ext uri="{FF2B5EF4-FFF2-40B4-BE49-F238E27FC236}">
                <a16:creationId xmlns:a16="http://schemas.microsoft.com/office/drawing/2014/main" id="{99BE8C39-DDA8-9FC8-1E5E-A5F5A8BAD735}"/>
              </a:ext>
            </a:extLst>
          </p:cNvPr>
          <p:cNvGraphicFramePr>
            <a:graphicFrameLocks noGrp="1"/>
          </p:cNvGraphicFramePr>
          <p:nvPr>
            <p:extLst>
              <p:ext uri="{D42A27DB-BD31-4B8C-83A1-F6EECF244321}">
                <p14:modId xmlns:p14="http://schemas.microsoft.com/office/powerpoint/2010/main" val="1006880330"/>
              </p:ext>
            </p:extLst>
          </p:nvPr>
        </p:nvGraphicFramePr>
        <p:xfrm>
          <a:off x="2015082" y="5003282"/>
          <a:ext cx="3916800" cy="1087200"/>
        </p:xfrm>
        <a:graphic>
          <a:graphicData uri="http://schemas.openxmlformats.org/drawingml/2006/table">
            <a:tbl>
              <a:tblPr firstRow="1" bandRow="1">
                <a:tableStyleId>{5C22544A-7EE6-4342-B048-85BDC9FD1C3A}</a:tableStyleId>
              </a:tblPr>
              <a:tblGrid>
                <a:gridCol w="489600">
                  <a:extLst>
                    <a:ext uri="{9D8B030D-6E8A-4147-A177-3AD203B41FA5}">
                      <a16:colId xmlns:a16="http://schemas.microsoft.com/office/drawing/2014/main" val="661506074"/>
                    </a:ext>
                  </a:extLst>
                </a:gridCol>
                <a:gridCol w="489600">
                  <a:extLst>
                    <a:ext uri="{9D8B030D-6E8A-4147-A177-3AD203B41FA5}">
                      <a16:colId xmlns:a16="http://schemas.microsoft.com/office/drawing/2014/main" val="3357360045"/>
                    </a:ext>
                  </a:extLst>
                </a:gridCol>
                <a:gridCol w="489600">
                  <a:extLst>
                    <a:ext uri="{9D8B030D-6E8A-4147-A177-3AD203B41FA5}">
                      <a16:colId xmlns:a16="http://schemas.microsoft.com/office/drawing/2014/main" val="2348082361"/>
                    </a:ext>
                  </a:extLst>
                </a:gridCol>
                <a:gridCol w="489600">
                  <a:extLst>
                    <a:ext uri="{9D8B030D-6E8A-4147-A177-3AD203B41FA5}">
                      <a16:colId xmlns:a16="http://schemas.microsoft.com/office/drawing/2014/main" val="1941365398"/>
                    </a:ext>
                  </a:extLst>
                </a:gridCol>
                <a:gridCol w="489600">
                  <a:extLst>
                    <a:ext uri="{9D8B030D-6E8A-4147-A177-3AD203B41FA5}">
                      <a16:colId xmlns:a16="http://schemas.microsoft.com/office/drawing/2014/main" val="909848264"/>
                    </a:ext>
                  </a:extLst>
                </a:gridCol>
                <a:gridCol w="489600">
                  <a:extLst>
                    <a:ext uri="{9D8B030D-6E8A-4147-A177-3AD203B41FA5}">
                      <a16:colId xmlns:a16="http://schemas.microsoft.com/office/drawing/2014/main" val="2025232004"/>
                    </a:ext>
                  </a:extLst>
                </a:gridCol>
                <a:gridCol w="489600">
                  <a:extLst>
                    <a:ext uri="{9D8B030D-6E8A-4147-A177-3AD203B41FA5}">
                      <a16:colId xmlns:a16="http://schemas.microsoft.com/office/drawing/2014/main" val="1986450835"/>
                    </a:ext>
                  </a:extLst>
                </a:gridCol>
                <a:gridCol w="489600">
                  <a:extLst>
                    <a:ext uri="{9D8B030D-6E8A-4147-A177-3AD203B41FA5}">
                      <a16:colId xmlns:a16="http://schemas.microsoft.com/office/drawing/2014/main" val="2286910975"/>
                    </a:ext>
                  </a:extLst>
                </a:gridCol>
              </a:tblGrid>
              <a:tr h="259200">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1846586601"/>
                  </a:ext>
                </a:extLst>
              </a:tr>
              <a:tr h="828000">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31348001"/>
                  </a:ext>
                </a:extLst>
              </a:tr>
            </a:tbl>
          </a:graphicData>
        </a:graphic>
      </p:graphicFrame>
      <p:graphicFrame>
        <p:nvGraphicFramePr>
          <p:cNvPr id="7" name="Table 6">
            <a:extLst>
              <a:ext uri="{FF2B5EF4-FFF2-40B4-BE49-F238E27FC236}">
                <a16:creationId xmlns:a16="http://schemas.microsoft.com/office/drawing/2014/main" id="{FE4D3074-BC76-4447-A95A-497C8CCE52E0}"/>
              </a:ext>
            </a:extLst>
          </p:cNvPr>
          <p:cNvGraphicFramePr>
            <a:graphicFrameLocks noGrp="1"/>
          </p:cNvGraphicFramePr>
          <p:nvPr>
            <p:extLst>
              <p:ext uri="{D42A27DB-BD31-4B8C-83A1-F6EECF244321}">
                <p14:modId xmlns:p14="http://schemas.microsoft.com/office/powerpoint/2010/main" val="2553222289"/>
              </p:ext>
            </p:extLst>
          </p:nvPr>
        </p:nvGraphicFramePr>
        <p:xfrm>
          <a:off x="2011502" y="1610907"/>
          <a:ext cx="3920380" cy="3331800"/>
        </p:xfrm>
        <a:graphic>
          <a:graphicData uri="http://schemas.openxmlformats.org/drawingml/2006/table">
            <a:tbl>
              <a:tblPr firstRow="1" bandRow="1">
                <a:tableStyleId>{5C22544A-7EE6-4342-B048-85BDC9FD1C3A}</a:tableStyleId>
              </a:tblPr>
              <a:tblGrid>
                <a:gridCol w="980095">
                  <a:extLst>
                    <a:ext uri="{9D8B030D-6E8A-4147-A177-3AD203B41FA5}">
                      <a16:colId xmlns:a16="http://schemas.microsoft.com/office/drawing/2014/main" val="661506074"/>
                    </a:ext>
                  </a:extLst>
                </a:gridCol>
                <a:gridCol w="980095">
                  <a:extLst>
                    <a:ext uri="{9D8B030D-6E8A-4147-A177-3AD203B41FA5}">
                      <a16:colId xmlns:a16="http://schemas.microsoft.com/office/drawing/2014/main" val="2348082361"/>
                    </a:ext>
                  </a:extLst>
                </a:gridCol>
                <a:gridCol w="980095">
                  <a:extLst>
                    <a:ext uri="{9D8B030D-6E8A-4147-A177-3AD203B41FA5}">
                      <a16:colId xmlns:a16="http://schemas.microsoft.com/office/drawing/2014/main" val="909848264"/>
                    </a:ext>
                  </a:extLst>
                </a:gridCol>
                <a:gridCol w="980095">
                  <a:extLst>
                    <a:ext uri="{9D8B030D-6E8A-4147-A177-3AD203B41FA5}">
                      <a16:colId xmlns:a16="http://schemas.microsoft.com/office/drawing/2014/main" val="1986450835"/>
                    </a:ext>
                  </a:extLst>
                </a:gridCol>
              </a:tblGrid>
              <a:tr h="540000">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Sanger</a:t>
                      </a:r>
                    </a:p>
                    <a:p>
                      <a:pPr algn="ctr"/>
                      <a:r>
                        <a:rPr lang="en-GB" sz="1100" noProof="0" dirty="0">
                          <a:solidFill>
                            <a:schemeClr val="tx1"/>
                          </a:solidFill>
                          <a:effectLst/>
                          <a:latin typeface="Arial" panose="020B0604020202020204" pitchFamily="34" charset="0"/>
                          <a:cs typeface="Arial" panose="020B0604020202020204" pitchFamily="34" charset="0"/>
                        </a:rPr>
                        <a:t>Sequencing</a:t>
                      </a:r>
                    </a:p>
                  </a:txBody>
                  <a:tcPr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Real Time</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PCR</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Digital</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PCR</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NGS</a:t>
                      </a:r>
                    </a:p>
                  </a:txBody>
                  <a:tcPr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1846586601"/>
                  </a:ext>
                </a:extLst>
              </a:tr>
              <a:tr h="928800">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2331348001"/>
                  </a:ext>
                </a:extLst>
              </a:tr>
              <a:tr h="928800">
                <a:tc>
                  <a:txBody>
                    <a:bodyPr/>
                    <a:lstStyle/>
                    <a:p>
                      <a:pPr algn="ctr"/>
                      <a:r>
                        <a:rPr lang="en-GB" sz="1400" noProof="0" dirty="0">
                          <a:solidFill>
                            <a:schemeClr val="tx1"/>
                          </a:solidFill>
                          <a:effectLst/>
                          <a:latin typeface="Arial" panose="020B0604020202020204" pitchFamily="34" charset="0"/>
                          <a:cs typeface="Arial" panose="020B0604020202020204" pitchFamily="34" charset="0"/>
                        </a:rPr>
                        <a:t>10–20%</a:t>
                      </a:r>
                    </a:p>
                  </a:txBody>
                  <a:tcPr marT="360000" marB="360000"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400" noProof="0" dirty="0">
                          <a:solidFill>
                            <a:schemeClr val="tx1"/>
                          </a:solidFill>
                          <a:effectLst/>
                          <a:latin typeface="Arial" panose="020B0604020202020204" pitchFamily="34" charset="0"/>
                          <a:cs typeface="Arial" panose="020B0604020202020204" pitchFamily="34" charset="0"/>
                        </a:rPr>
                        <a:t>1–5%</a:t>
                      </a:r>
                    </a:p>
                  </a:txBody>
                  <a:tcPr marT="360000" marB="36000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400" noProof="0" dirty="0">
                          <a:solidFill>
                            <a:schemeClr val="tx1"/>
                          </a:solidFill>
                          <a:effectLst/>
                          <a:latin typeface="Arial" panose="020B0604020202020204" pitchFamily="34" charset="0"/>
                          <a:cs typeface="Arial" panose="020B0604020202020204" pitchFamily="34" charset="0"/>
                        </a:rPr>
                        <a:t>0.1–1%</a:t>
                      </a:r>
                    </a:p>
                  </a:txBody>
                  <a:tcPr marT="360000" marB="36000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400" noProof="0" dirty="0">
                          <a:solidFill>
                            <a:schemeClr val="tx1"/>
                          </a:solidFill>
                          <a:effectLst/>
                          <a:latin typeface="Arial" panose="020B0604020202020204" pitchFamily="34" charset="0"/>
                          <a:cs typeface="Arial" panose="020B0604020202020204" pitchFamily="34" charset="0"/>
                        </a:rPr>
                        <a:t>0.01–5%</a:t>
                      </a:r>
                    </a:p>
                  </a:txBody>
                  <a:tcPr marT="360000" marB="360000"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4197631016"/>
                  </a:ext>
                </a:extLst>
              </a:tr>
              <a:tr h="370840">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All the mutations present in the analysed gene regions</a:t>
                      </a:r>
                    </a:p>
                  </a:txBody>
                  <a:tcPr marL="19440" marR="19440"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solidFill>
                            <a:schemeClr val="tx1"/>
                          </a:solidFill>
                          <a:effectLst/>
                          <a:latin typeface="Arial" panose="020B0604020202020204" pitchFamily="34" charset="0"/>
                          <a:cs typeface="Arial" panose="020B0604020202020204" pitchFamily="34" charset="0"/>
                        </a:rPr>
                        <a:t>Only</a:t>
                      </a:r>
                      <a:br>
                        <a:rPr lang="en-GB" sz="1100" noProof="0" dirty="0">
                          <a:solidFill>
                            <a:schemeClr val="tx1"/>
                          </a:solidFill>
                          <a:effectLst/>
                          <a:latin typeface="Arial" panose="020B0604020202020204" pitchFamily="34" charset="0"/>
                          <a:cs typeface="Arial" panose="020B0604020202020204" pitchFamily="34" charset="0"/>
                        </a:rPr>
                      </a:br>
                      <a:r>
                        <a:rPr lang="it-IT" sz="1100" dirty="0">
                          <a:solidFill>
                            <a:schemeClr val="tx1"/>
                          </a:solidFill>
                          <a:latin typeface="Arial" panose="020B0604020202020204" pitchFamily="34" charset="0"/>
                          <a:cs typeface="Arial" panose="020B0604020202020204" pitchFamily="34" charset="0"/>
                        </a:rPr>
                        <a:t>«</a:t>
                      </a:r>
                      <a:r>
                        <a:rPr lang="en-GB" sz="1100" noProof="0" dirty="0">
                          <a:solidFill>
                            <a:schemeClr val="tx1"/>
                          </a:solidFill>
                          <a:effectLst/>
                          <a:latin typeface="Arial" panose="020B0604020202020204" pitchFamily="34" charset="0"/>
                          <a:cs typeface="Arial" panose="020B0604020202020204" pitchFamily="34" charset="0"/>
                        </a:rPr>
                        <a:t>hot spot</a:t>
                      </a:r>
                      <a:r>
                        <a:rPr lang="it-IT" sz="1100" dirty="0">
                          <a:solidFill>
                            <a:schemeClr val="tx1"/>
                          </a:solidFill>
                          <a:latin typeface="Arial" panose="020B0604020202020204" pitchFamily="34" charset="0"/>
                          <a:cs typeface="Arial" panose="020B0604020202020204" pitchFamily="34" charset="0"/>
                        </a:rPr>
                        <a:t>»</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mutations</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(probe based)</a:t>
                      </a:r>
                    </a:p>
                  </a:txBody>
                  <a:tcPr marL="19440" marR="1944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Only</a:t>
                      </a:r>
                      <a:br>
                        <a:rPr lang="en-GB" sz="1100" noProof="0" dirty="0">
                          <a:solidFill>
                            <a:schemeClr val="tx1"/>
                          </a:solidFill>
                          <a:effectLst/>
                          <a:latin typeface="Arial" panose="020B0604020202020204" pitchFamily="34" charset="0"/>
                          <a:cs typeface="Arial" panose="020B0604020202020204" pitchFamily="34" charset="0"/>
                        </a:rPr>
                      </a:br>
                      <a:r>
                        <a:rPr lang="it-IT" sz="1100" dirty="0">
                          <a:solidFill>
                            <a:schemeClr val="tx1"/>
                          </a:solidFill>
                          <a:latin typeface="Arial" panose="020B0604020202020204" pitchFamily="34" charset="0"/>
                          <a:cs typeface="Arial" panose="020B0604020202020204" pitchFamily="34" charset="0"/>
                        </a:rPr>
                        <a:t>«</a:t>
                      </a:r>
                      <a:r>
                        <a:rPr lang="en-GB" sz="1100" noProof="0" dirty="0">
                          <a:solidFill>
                            <a:schemeClr val="tx1"/>
                          </a:solidFill>
                          <a:effectLst/>
                          <a:latin typeface="Arial" panose="020B0604020202020204" pitchFamily="34" charset="0"/>
                          <a:cs typeface="Arial" panose="020B0604020202020204" pitchFamily="34" charset="0"/>
                        </a:rPr>
                        <a:t>hot spot</a:t>
                      </a:r>
                      <a:r>
                        <a:rPr lang="it-IT" sz="1100" dirty="0">
                          <a:solidFill>
                            <a:schemeClr val="tx1"/>
                          </a:solidFill>
                          <a:latin typeface="Arial" panose="020B0604020202020204" pitchFamily="34" charset="0"/>
                          <a:cs typeface="Arial" panose="020B0604020202020204" pitchFamily="34" charset="0"/>
                        </a:rPr>
                        <a:t>»</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mutations</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(probe based)</a:t>
                      </a:r>
                    </a:p>
                  </a:txBody>
                  <a:tcPr marL="19440" marR="1944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solidFill>
                            <a:schemeClr val="tx1"/>
                          </a:solidFill>
                          <a:effectLst/>
                          <a:latin typeface="Arial" panose="020B0604020202020204" pitchFamily="34" charset="0"/>
                          <a:cs typeface="Arial" panose="020B0604020202020204" pitchFamily="34" charset="0"/>
                        </a:rPr>
                        <a:t>All the mutations present in the analysed gene regions</a:t>
                      </a:r>
                    </a:p>
                  </a:txBody>
                  <a:tcPr marL="19440" marR="19440"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2984551043"/>
                  </a:ext>
                </a:extLst>
              </a:tr>
            </a:tbl>
          </a:graphicData>
        </a:graphic>
      </p:graphicFrame>
      <p:graphicFrame>
        <p:nvGraphicFramePr>
          <p:cNvPr id="8" name="Table 7">
            <a:extLst>
              <a:ext uri="{FF2B5EF4-FFF2-40B4-BE49-F238E27FC236}">
                <a16:creationId xmlns:a16="http://schemas.microsoft.com/office/drawing/2014/main" id="{9CEDDF5C-2608-EBE4-5F2E-382D7556B42C}"/>
              </a:ext>
            </a:extLst>
          </p:cNvPr>
          <p:cNvGraphicFramePr>
            <a:graphicFrameLocks noGrp="1"/>
          </p:cNvGraphicFramePr>
          <p:nvPr>
            <p:extLst>
              <p:ext uri="{D42A27DB-BD31-4B8C-83A1-F6EECF244321}">
                <p14:modId xmlns:p14="http://schemas.microsoft.com/office/powerpoint/2010/main" val="3394364921"/>
              </p:ext>
            </p:extLst>
          </p:nvPr>
        </p:nvGraphicFramePr>
        <p:xfrm>
          <a:off x="6005923" y="1610907"/>
          <a:ext cx="3920380" cy="3327240"/>
        </p:xfrm>
        <a:graphic>
          <a:graphicData uri="http://schemas.openxmlformats.org/drawingml/2006/table">
            <a:tbl>
              <a:tblPr firstRow="1" bandRow="1">
                <a:tableStyleId>{5C22544A-7EE6-4342-B048-85BDC9FD1C3A}</a:tableStyleId>
              </a:tblPr>
              <a:tblGrid>
                <a:gridCol w="980095">
                  <a:extLst>
                    <a:ext uri="{9D8B030D-6E8A-4147-A177-3AD203B41FA5}">
                      <a16:colId xmlns:a16="http://schemas.microsoft.com/office/drawing/2014/main" val="661506074"/>
                    </a:ext>
                  </a:extLst>
                </a:gridCol>
                <a:gridCol w="980095">
                  <a:extLst>
                    <a:ext uri="{9D8B030D-6E8A-4147-A177-3AD203B41FA5}">
                      <a16:colId xmlns:a16="http://schemas.microsoft.com/office/drawing/2014/main" val="2348082361"/>
                    </a:ext>
                  </a:extLst>
                </a:gridCol>
                <a:gridCol w="980095">
                  <a:extLst>
                    <a:ext uri="{9D8B030D-6E8A-4147-A177-3AD203B41FA5}">
                      <a16:colId xmlns:a16="http://schemas.microsoft.com/office/drawing/2014/main" val="909848264"/>
                    </a:ext>
                  </a:extLst>
                </a:gridCol>
                <a:gridCol w="980095">
                  <a:extLst>
                    <a:ext uri="{9D8B030D-6E8A-4147-A177-3AD203B41FA5}">
                      <a16:colId xmlns:a16="http://schemas.microsoft.com/office/drawing/2014/main" val="1986450835"/>
                    </a:ext>
                  </a:extLst>
                </a:gridCol>
              </a:tblGrid>
              <a:tr h="540000">
                <a:tc>
                  <a:txBody>
                    <a:bodyPr/>
                    <a:lstStyle/>
                    <a:p>
                      <a:pPr algn="ctr"/>
                      <a:r>
                        <a:rPr lang="en-GB" sz="1000" noProof="0" dirty="0">
                          <a:solidFill>
                            <a:schemeClr val="tx1"/>
                          </a:solidFill>
                          <a:effectLst/>
                          <a:latin typeface="Arial" panose="020B0604020202020204" pitchFamily="34" charset="0"/>
                          <a:cs typeface="Arial" panose="020B0604020202020204" pitchFamily="34" charset="0"/>
                        </a:rPr>
                        <a:t>Immuno –</a:t>
                      </a:r>
                      <a:br>
                        <a:rPr lang="en-GB" sz="1000" noProof="0" dirty="0">
                          <a:solidFill>
                            <a:schemeClr val="tx1"/>
                          </a:solidFill>
                          <a:effectLst/>
                          <a:latin typeface="Arial" panose="020B0604020202020204" pitchFamily="34" charset="0"/>
                          <a:cs typeface="Arial" panose="020B0604020202020204" pitchFamily="34" charset="0"/>
                        </a:rPr>
                      </a:br>
                      <a:r>
                        <a:rPr lang="en-GB" sz="1000" noProof="0" dirty="0">
                          <a:solidFill>
                            <a:schemeClr val="tx1"/>
                          </a:solidFill>
                          <a:effectLst/>
                          <a:latin typeface="Arial" panose="020B0604020202020204" pitchFamily="34" charset="0"/>
                          <a:cs typeface="Arial" panose="020B0604020202020204" pitchFamily="34" charset="0"/>
                        </a:rPr>
                        <a:t>histochemistry</a:t>
                      </a:r>
                    </a:p>
                  </a:txBody>
                  <a:tcPr marL="0" marR="0" marT="9720" marB="9720"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000" noProof="0" dirty="0">
                          <a:solidFill>
                            <a:schemeClr val="tx1"/>
                          </a:solidFill>
                          <a:effectLst/>
                          <a:latin typeface="Arial" panose="020B0604020202020204" pitchFamily="34" charset="0"/>
                          <a:cs typeface="Arial" panose="020B0604020202020204" pitchFamily="34" charset="0"/>
                        </a:rPr>
                        <a:t>Fluorescent</a:t>
                      </a:r>
                      <a:br>
                        <a:rPr lang="en-GB" sz="1000" noProof="0" dirty="0">
                          <a:solidFill>
                            <a:schemeClr val="tx1"/>
                          </a:solidFill>
                          <a:effectLst/>
                          <a:latin typeface="Arial" panose="020B0604020202020204" pitchFamily="34" charset="0"/>
                          <a:cs typeface="Arial" panose="020B0604020202020204" pitchFamily="34" charset="0"/>
                        </a:rPr>
                      </a:br>
                      <a:r>
                        <a:rPr lang="en-GB" sz="1000" noProof="0" dirty="0">
                          <a:solidFill>
                            <a:schemeClr val="tx1"/>
                          </a:solidFill>
                          <a:effectLst/>
                          <a:latin typeface="Arial" panose="020B0604020202020204" pitchFamily="34" charset="0"/>
                          <a:cs typeface="Arial" panose="020B0604020202020204" pitchFamily="34" charset="0"/>
                        </a:rPr>
                        <a:t>in situ</a:t>
                      </a:r>
                      <a:br>
                        <a:rPr lang="en-GB" sz="1000" noProof="0" dirty="0">
                          <a:solidFill>
                            <a:schemeClr val="tx1"/>
                          </a:solidFill>
                          <a:effectLst/>
                          <a:latin typeface="Arial" panose="020B0604020202020204" pitchFamily="34" charset="0"/>
                          <a:cs typeface="Arial" panose="020B0604020202020204" pitchFamily="34" charset="0"/>
                        </a:rPr>
                      </a:br>
                      <a:r>
                        <a:rPr lang="en-GB" sz="1000" noProof="0" dirty="0">
                          <a:solidFill>
                            <a:schemeClr val="tx1"/>
                          </a:solidFill>
                          <a:effectLst/>
                          <a:latin typeface="Arial" panose="020B0604020202020204" pitchFamily="34" charset="0"/>
                          <a:cs typeface="Arial" panose="020B0604020202020204" pitchFamily="34" charset="0"/>
                        </a:rPr>
                        <a:t>hybridisation</a:t>
                      </a:r>
                    </a:p>
                  </a:txBody>
                  <a:tcPr marL="0" marR="0" marT="9720" marB="972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000" noProof="0" dirty="0">
                          <a:solidFill>
                            <a:schemeClr val="tx1"/>
                          </a:solidFill>
                          <a:effectLst/>
                          <a:latin typeface="Arial" panose="020B0604020202020204" pitchFamily="34" charset="0"/>
                          <a:cs typeface="Arial" panose="020B0604020202020204" pitchFamily="34" charset="0"/>
                        </a:rPr>
                        <a:t>Multiplex digital colour-coded barcode</a:t>
                      </a:r>
                    </a:p>
                  </a:txBody>
                  <a:tcPr marL="0" marR="0" marT="9720" marB="972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NGS</a:t>
                      </a:r>
                    </a:p>
                  </a:txBody>
                  <a:tcPr marL="0" marR="0" marT="9720" marB="9720"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1846586601"/>
                  </a:ext>
                </a:extLst>
              </a:tr>
              <a:tr h="928800">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2331348001"/>
                  </a:ext>
                </a:extLst>
              </a:tr>
              <a:tr h="928800">
                <a:tc>
                  <a:txBody>
                    <a:bodyPr/>
                    <a:lstStyle/>
                    <a:p>
                      <a:pPr algn="ctr"/>
                      <a:r>
                        <a:rPr lang="en-GB" sz="1200" noProof="0" dirty="0">
                          <a:solidFill>
                            <a:schemeClr val="tx1"/>
                          </a:solidFill>
                          <a:effectLst/>
                          <a:latin typeface="Arial" panose="020B0604020202020204" pitchFamily="34" charset="0"/>
                          <a:cs typeface="Arial" panose="020B0604020202020204" pitchFamily="34" charset="0"/>
                        </a:rPr>
                        <a:t>Tissue based technique</a:t>
                      </a:r>
                      <a:br>
                        <a:rPr lang="en-GB" sz="1200" noProof="0" dirty="0">
                          <a:solidFill>
                            <a:schemeClr val="tx1"/>
                          </a:solidFill>
                          <a:effectLst/>
                          <a:latin typeface="Arial" panose="020B0604020202020204" pitchFamily="34" charset="0"/>
                          <a:cs typeface="Arial" panose="020B0604020202020204" pitchFamily="34" charset="0"/>
                        </a:rPr>
                      </a:br>
                      <a:r>
                        <a:rPr lang="en-GB" sz="1200" noProof="0" dirty="0">
                          <a:solidFill>
                            <a:schemeClr val="tx1"/>
                          </a:solidFill>
                          <a:effectLst/>
                          <a:latin typeface="Arial" panose="020B0604020202020204" pitchFamily="34" charset="0"/>
                          <a:cs typeface="Arial" panose="020B0604020202020204" pitchFamily="34" charset="0"/>
                        </a:rPr>
                        <a:t>(protein)</a:t>
                      </a:r>
                    </a:p>
                  </a:txBody>
                  <a:tcPr marL="0" marR="0" marT="0" marB="0"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200" noProof="0" dirty="0">
                          <a:solidFill>
                            <a:schemeClr val="tx1"/>
                          </a:solidFill>
                          <a:effectLst/>
                          <a:latin typeface="Arial" panose="020B0604020202020204" pitchFamily="34" charset="0"/>
                          <a:cs typeface="Arial" panose="020B0604020202020204" pitchFamily="34" charset="0"/>
                        </a:rPr>
                        <a:t>Tissue based technique</a:t>
                      </a:r>
                      <a:br>
                        <a:rPr lang="en-GB" sz="1200" noProof="0" dirty="0">
                          <a:solidFill>
                            <a:schemeClr val="tx1"/>
                          </a:solidFill>
                          <a:effectLst/>
                          <a:latin typeface="Arial" panose="020B0604020202020204" pitchFamily="34" charset="0"/>
                          <a:cs typeface="Arial" panose="020B0604020202020204" pitchFamily="34" charset="0"/>
                        </a:rPr>
                      </a:br>
                      <a:r>
                        <a:rPr lang="en-GB" sz="1200" noProof="0" dirty="0">
                          <a:solidFill>
                            <a:schemeClr val="tx1"/>
                          </a:solidFill>
                          <a:effectLst/>
                          <a:latin typeface="Arial" panose="020B0604020202020204" pitchFamily="34" charset="0"/>
                          <a:cs typeface="Arial" panose="020B0604020202020204" pitchFamily="34" charset="0"/>
                        </a:rPr>
                        <a:t>(DNA)</a:t>
                      </a:r>
                    </a:p>
                  </a:txBody>
                  <a:tcPr marL="0" marR="0" marT="0" marB="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200" noProof="0" dirty="0">
                          <a:solidFill>
                            <a:schemeClr val="tx1"/>
                          </a:solidFill>
                          <a:effectLst/>
                          <a:latin typeface="Arial" panose="020B0604020202020204" pitchFamily="34" charset="0"/>
                          <a:cs typeface="Arial" panose="020B0604020202020204" pitchFamily="34" charset="0"/>
                        </a:rPr>
                        <a:t>5–10%</a:t>
                      </a:r>
                    </a:p>
                  </a:txBody>
                  <a:tcPr marL="90000" marR="0" marT="0" marB="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200" noProof="0" dirty="0">
                          <a:solidFill>
                            <a:schemeClr val="tx1"/>
                          </a:solidFill>
                          <a:effectLst/>
                          <a:latin typeface="Arial" panose="020B0604020202020204" pitchFamily="34" charset="0"/>
                          <a:cs typeface="Arial" panose="020B0604020202020204" pitchFamily="34" charset="0"/>
                        </a:rPr>
                        <a:t>0.01–5%</a:t>
                      </a:r>
                    </a:p>
                  </a:txBody>
                  <a:tcPr marL="90000" marR="0" marT="0" marB="0"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4197631016"/>
                  </a:ext>
                </a:extLst>
              </a:tr>
              <a:tr h="928800">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All the </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fusions -  </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protein (antibody based)</a:t>
                      </a:r>
                    </a:p>
                  </a:txBody>
                  <a:tcPr marL="19440" marR="19440"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solidFill>
                            <a:schemeClr val="tx1"/>
                          </a:solidFill>
                          <a:effectLst/>
                          <a:latin typeface="Arial" panose="020B0604020202020204" pitchFamily="34" charset="0"/>
                          <a:cs typeface="Arial" panose="020B0604020202020204" pitchFamily="34" charset="0"/>
                        </a:rPr>
                        <a:t>Only </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specific fusions </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(probe based)</a:t>
                      </a:r>
                    </a:p>
                  </a:txBody>
                  <a:tcPr marL="19440" marR="1944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All the fusions present in the analysed gene regions</a:t>
                      </a:r>
                    </a:p>
                  </a:txBody>
                  <a:tcPr marL="19440" marR="1944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solidFill>
                            <a:schemeClr val="tx1"/>
                          </a:solidFill>
                          <a:effectLst/>
                          <a:latin typeface="Arial" panose="020B0604020202020204" pitchFamily="34" charset="0"/>
                          <a:cs typeface="Arial" panose="020B0604020202020204" pitchFamily="34" charset="0"/>
                        </a:rPr>
                        <a:t>All the fusions present in the analysed gene regions</a:t>
                      </a:r>
                    </a:p>
                  </a:txBody>
                  <a:tcPr marL="19440" marR="19440"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2984551043"/>
                  </a:ext>
                </a:extLst>
              </a:tr>
            </a:tbl>
          </a:graphicData>
        </a:graphic>
      </p:graphicFrame>
      <p:graphicFrame>
        <p:nvGraphicFramePr>
          <p:cNvPr id="90" name="Table 89">
            <a:extLst>
              <a:ext uri="{FF2B5EF4-FFF2-40B4-BE49-F238E27FC236}">
                <a16:creationId xmlns:a16="http://schemas.microsoft.com/office/drawing/2014/main" id="{75BC679C-D38B-C589-B54E-5C86DAEA76D6}"/>
              </a:ext>
            </a:extLst>
          </p:cNvPr>
          <p:cNvGraphicFramePr>
            <a:graphicFrameLocks noGrp="1"/>
          </p:cNvGraphicFramePr>
          <p:nvPr>
            <p:extLst>
              <p:ext uri="{D42A27DB-BD31-4B8C-83A1-F6EECF244321}">
                <p14:modId xmlns:p14="http://schemas.microsoft.com/office/powerpoint/2010/main" val="603007205"/>
              </p:ext>
            </p:extLst>
          </p:nvPr>
        </p:nvGraphicFramePr>
        <p:xfrm>
          <a:off x="6005923" y="5003282"/>
          <a:ext cx="3916800" cy="1087200"/>
        </p:xfrm>
        <a:graphic>
          <a:graphicData uri="http://schemas.openxmlformats.org/drawingml/2006/table">
            <a:tbl>
              <a:tblPr firstRow="1" bandRow="1">
                <a:tableStyleId>{5C22544A-7EE6-4342-B048-85BDC9FD1C3A}</a:tableStyleId>
              </a:tblPr>
              <a:tblGrid>
                <a:gridCol w="489600">
                  <a:extLst>
                    <a:ext uri="{9D8B030D-6E8A-4147-A177-3AD203B41FA5}">
                      <a16:colId xmlns:a16="http://schemas.microsoft.com/office/drawing/2014/main" val="661506074"/>
                    </a:ext>
                  </a:extLst>
                </a:gridCol>
                <a:gridCol w="489600">
                  <a:extLst>
                    <a:ext uri="{9D8B030D-6E8A-4147-A177-3AD203B41FA5}">
                      <a16:colId xmlns:a16="http://schemas.microsoft.com/office/drawing/2014/main" val="3357360045"/>
                    </a:ext>
                  </a:extLst>
                </a:gridCol>
                <a:gridCol w="489600">
                  <a:extLst>
                    <a:ext uri="{9D8B030D-6E8A-4147-A177-3AD203B41FA5}">
                      <a16:colId xmlns:a16="http://schemas.microsoft.com/office/drawing/2014/main" val="2348082361"/>
                    </a:ext>
                  </a:extLst>
                </a:gridCol>
                <a:gridCol w="489600">
                  <a:extLst>
                    <a:ext uri="{9D8B030D-6E8A-4147-A177-3AD203B41FA5}">
                      <a16:colId xmlns:a16="http://schemas.microsoft.com/office/drawing/2014/main" val="1941365398"/>
                    </a:ext>
                  </a:extLst>
                </a:gridCol>
                <a:gridCol w="489600">
                  <a:extLst>
                    <a:ext uri="{9D8B030D-6E8A-4147-A177-3AD203B41FA5}">
                      <a16:colId xmlns:a16="http://schemas.microsoft.com/office/drawing/2014/main" val="909848264"/>
                    </a:ext>
                  </a:extLst>
                </a:gridCol>
                <a:gridCol w="489600">
                  <a:extLst>
                    <a:ext uri="{9D8B030D-6E8A-4147-A177-3AD203B41FA5}">
                      <a16:colId xmlns:a16="http://schemas.microsoft.com/office/drawing/2014/main" val="2025232004"/>
                    </a:ext>
                  </a:extLst>
                </a:gridCol>
                <a:gridCol w="489600">
                  <a:extLst>
                    <a:ext uri="{9D8B030D-6E8A-4147-A177-3AD203B41FA5}">
                      <a16:colId xmlns:a16="http://schemas.microsoft.com/office/drawing/2014/main" val="1986450835"/>
                    </a:ext>
                  </a:extLst>
                </a:gridCol>
                <a:gridCol w="489600">
                  <a:extLst>
                    <a:ext uri="{9D8B030D-6E8A-4147-A177-3AD203B41FA5}">
                      <a16:colId xmlns:a16="http://schemas.microsoft.com/office/drawing/2014/main" val="2286910975"/>
                    </a:ext>
                  </a:extLst>
                </a:gridCol>
              </a:tblGrid>
              <a:tr h="259200">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1846586601"/>
                  </a:ext>
                </a:extLst>
              </a:tr>
              <a:tr h="828000">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31348001"/>
                  </a:ext>
                </a:extLst>
              </a:tr>
            </a:tbl>
          </a:graphicData>
        </a:graphic>
      </p:graphicFrame>
      <p:sp>
        <p:nvSpPr>
          <p:cNvPr id="177" name="Rettangolo 176"/>
          <p:cNvSpPr/>
          <p:nvPr/>
        </p:nvSpPr>
        <p:spPr>
          <a:xfrm>
            <a:off x="6005923" y="1185992"/>
            <a:ext cx="3924000" cy="370800"/>
          </a:xfrm>
          <a:prstGeom prst="rect">
            <a:avLst/>
          </a:prstGeom>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Protein expression and gene fusions </a:t>
            </a:r>
          </a:p>
        </p:txBody>
      </p:sp>
      <p:sp>
        <p:nvSpPr>
          <p:cNvPr id="4" name="Rettangolo 3"/>
          <p:cNvSpPr/>
          <p:nvPr/>
        </p:nvSpPr>
        <p:spPr>
          <a:xfrm>
            <a:off x="2007882" y="1185992"/>
            <a:ext cx="3924000" cy="369332"/>
          </a:xfrm>
          <a:prstGeom prst="rect">
            <a:avLst/>
          </a:prstGeom>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Point mutations and Indels</a:t>
            </a:r>
          </a:p>
        </p:txBody>
      </p:sp>
      <p:grpSp>
        <p:nvGrpSpPr>
          <p:cNvPr id="28" name="Gruppo 27"/>
          <p:cNvGrpSpPr/>
          <p:nvPr/>
        </p:nvGrpSpPr>
        <p:grpSpPr>
          <a:xfrm>
            <a:off x="3132118" y="2280936"/>
            <a:ext cx="773556" cy="612068"/>
            <a:chOff x="3582420" y="2142466"/>
            <a:chExt cx="1061588" cy="710470"/>
          </a:xfrm>
          <a:effectLst>
            <a:outerShdw blurRad="50800" dist="38100" dir="2700000" algn="tl" rotWithShape="0">
              <a:prstClr val="black">
                <a:alpha val="40000"/>
              </a:prstClr>
            </a:outerShdw>
          </a:effectLst>
        </p:grpSpPr>
        <p:sp>
          <p:nvSpPr>
            <p:cNvPr id="26" name="Figura a mano libera 25"/>
            <p:cNvSpPr/>
            <p:nvPr/>
          </p:nvSpPr>
          <p:spPr>
            <a:xfrm>
              <a:off x="3582420" y="2142466"/>
              <a:ext cx="1017917" cy="679747"/>
            </a:xfrm>
            <a:custGeom>
              <a:avLst/>
              <a:gdLst>
                <a:gd name="connsiteX0" fmla="*/ 0 w 1017917"/>
                <a:gd name="connsiteY0" fmla="*/ 626623 h 679747"/>
                <a:gd name="connsiteX1" fmla="*/ 353683 w 1017917"/>
                <a:gd name="connsiteY1" fmla="*/ 626623 h 679747"/>
                <a:gd name="connsiteX2" fmla="*/ 595223 w 1017917"/>
                <a:gd name="connsiteY2" fmla="*/ 74532 h 679747"/>
                <a:gd name="connsiteX3" fmla="*/ 1017917 w 1017917"/>
                <a:gd name="connsiteY3" fmla="*/ 5521 h 679747"/>
                <a:gd name="connsiteX4" fmla="*/ 1017917 w 1017917"/>
                <a:gd name="connsiteY4" fmla="*/ 5521 h 6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17" h="679747">
                  <a:moveTo>
                    <a:pt x="0" y="626623"/>
                  </a:moveTo>
                  <a:cubicBezTo>
                    <a:pt x="127239" y="672630"/>
                    <a:pt x="254479" y="718638"/>
                    <a:pt x="353683" y="626623"/>
                  </a:cubicBezTo>
                  <a:cubicBezTo>
                    <a:pt x="452887" y="534608"/>
                    <a:pt x="484517" y="178049"/>
                    <a:pt x="595223" y="74532"/>
                  </a:cubicBezTo>
                  <a:cubicBezTo>
                    <a:pt x="705929" y="-28985"/>
                    <a:pt x="1017917" y="5521"/>
                    <a:pt x="1017917" y="5521"/>
                  </a:cubicBezTo>
                  <a:lnTo>
                    <a:pt x="1017917" y="552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7" name="Figura a mano libera 26"/>
            <p:cNvSpPr/>
            <p:nvPr/>
          </p:nvSpPr>
          <p:spPr>
            <a:xfrm>
              <a:off x="3626091" y="2173189"/>
              <a:ext cx="1017917" cy="679747"/>
            </a:xfrm>
            <a:custGeom>
              <a:avLst/>
              <a:gdLst>
                <a:gd name="connsiteX0" fmla="*/ 0 w 1017917"/>
                <a:gd name="connsiteY0" fmla="*/ 626623 h 679747"/>
                <a:gd name="connsiteX1" fmla="*/ 353683 w 1017917"/>
                <a:gd name="connsiteY1" fmla="*/ 626623 h 679747"/>
                <a:gd name="connsiteX2" fmla="*/ 595223 w 1017917"/>
                <a:gd name="connsiteY2" fmla="*/ 74532 h 679747"/>
                <a:gd name="connsiteX3" fmla="*/ 1017917 w 1017917"/>
                <a:gd name="connsiteY3" fmla="*/ 5521 h 679747"/>
                <a:gd name="connsiteX4" fmla="*/ 1017917 w 1017917"/>
                <a:gd name="connsiteY4" fmla="*/ 5521 h 6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17" h="679747">
                  <a:moveTo>
                    <a:pt x="0" y="626623"/>
                  </a:moveTo>
                  <a:cubicBezTo>
                    <a:pt x="127239" y="672630"/>
                    <a:pt x="254479" y="718638"/>
                    <a:pt x="353683" y="626623"/>
                  </a:cubicBezTo>
                  <a:cubicBezTo>
                    <a:pt x="452887" y="534608"/>
                    <a:pt x="484517" y="178049"/>
                    <a:pt x="595223" y="74532"/>
                  </a:cubicBezTo>
                  <a:cubicBezTo>
                    <a:pt x="705929" y="-28985"/>
                    <a:pt x="1017917" y="5521"/>
                    <a:pt x="1017917" y="5521"/>
                  </a:cubicBezTo>
                  <a:lnTo>
                    <a:pt x="1017917" y="5521"/>
                  </a:ln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67" name="Gruppo 66"/>
          <p:cNvGrpSpPr/>
          <p:nvPr/>
        </p:nvGrpSpPr>
        <p:grpSpPr>
          <a:xfrm>
            <a:off x="4104498" y="2343864"/>
            <a:ext cx="648072" cy="576064"/>
            <a:chOff x="4580384" y="2240235"/>
            <a:chExt cx="648072" cy="576064"/>
          </a:xfrm>
          <a:effectLst>
            <a:outerShdw blurRad="50800" dist="38100" dir="2700000" algn="tl" rotWithShape="0">
              <a:prstClr val="black">
                <a:alpha val="40000"/>
              </a:prstClr>
            </a:outerShdw>
          </a:effectLst>
        </p:grpSpPr>
        <p:sp>
          <p:nvSpPr>
            <p:cNvPr id="29" name="Ovale 28"/>
            <p:cNvSpPr/>
            <p:nvPr/>
          </p:nvSpPr>
          <p:spPr>
            <a:xfrm>
              <a:off x="4580384" y="224023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7" name="Ovale 36"/>
            <p:cNvSpPr/>
            <p:nvPr/>
          </p:nvSpPr>
          <p:spPr>
            <a:xfrm>
              <a:off x="4732784" y="2240235"/>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8" name="Ovale 37"/>
            <p:cNvSpPr/>
            <p:nvPr/>
          </p:nvSpPr>
          <p:spPr>
            <a:xfrm>
              <a:off x="4868416" y="2240235"/>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9" name="Ovale 38"/>
            <p:cNvSpPr/>
            <p:nvPr/>
          </p:nvSpPr>
          <p:spPr>
            <a:xfrm>
              <a:off x="5020816" y="2240235"/>
              <a:ext cx="144016" cy="1440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0" name="Ovale 39"/>
            <p:cNvSpPr/>
            <p:nvPr/>
          </p:nvSpPr>
          <p:spPr>
            <a:xfrm>
              <a:off x="4644008" y="2384251"/>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1" name="Ovale 40"/>
            <p:cNvSpPr/>
            <p:nvPr/>
          </p:nvSpPr>
          <p:spPr>
            <a:xfrm>
              <a:off x="4796408" y="2384251"/>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2" name="Ovale 41"/>
            <p:cNvSpPr/>
            <p:nvPr/>
          </p:nvSpPr>
          <p:spPr>
            <a:xfrm>
              <a:off x="4932040" y="2384251"/>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3" name="Ovale 42"/>
            <p:cNvSpPr/>
            <p:nvPr/>
          </p:nvSpPr>
          <p:spPr>
            <a:xfrm>
              <a:off x="5084440" y="2384251"/>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4" name="Ovale 43"/>
            <p:cNvSpPr/>
            <p:nvPr/>
          </p:nvSpPr>
          <p:spPr>
            <a:xfrm>
              <a:off x="4580384" y="2528267"/>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5" name="Ovale 44"/>
            <p:cNvSpPr/>
            <p:nvPr/>
          </p:nvSpPr>
          <p:spPr>
            <a:xfrm>
              <a:off x="4732784" y="2528267"/>
              <a:ext cx="144016" cy="1440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6" name="Ovale 45"/>
            <p:cNvSpPr/>
            <p:nvPr/>
          </p:nvSpPr>
          <p:spPr>
            <a:xfrm>
              <a:off x="4868416" y="2528267"/>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7" name="Ovale 46"/>
            <p:cNvSpPr/>
            <p:nvPr/>
          </p:nvSpPr>
          <p:spPr>
            <a:xfrm>
              <a:off x="5020816" y="2528267"/>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8" name="Ovale 47"/>
            <p:cNvSpPr/>
            <p:nvPr/>
          </p:nvSpPr>
          <p:spPr>
            <a:xfrm>
              <a:off x="4644008" y="2672283"/>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9" name="Ovale 48"/>
            <p:cNvSpPr/>
            <p:nvPr/>
          </p:nvSpPr>
          <p:spPr>
            <a:xfrm>
              <a:off x="4796408" y="2672283"/>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0" name="Ovale 49"/>
            <p:cNvSpPr/>
            <p:nvPr/>
          </p:nvSpPr>
          <p:spPr>
            <a:xfrm>
              <a:off x="4932040" y="2672283"/>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1" name="Ovale 50"/>
            <p:cNvSpPr/>
            <p:nvPr/>
          </p:nvSpPr>
          <p:spPr>
            <a:xfrm>
              <a:off x="5084440" y="2672283"/>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56" name="Gruppo 55"/>
          <p:cNvGrpSpPr/>
          <p:nvPr/>
        </p:nvGrpSpPr>
        <p:grpSpPr>
          <a:xfrm>
            <a:off x="4966855" y="2592587"/>
            <a:ext cx="1152128" cy="276999"/>
            <a:chOff x="658591" y="5661248"/>
            <a:chExt cx="1152128" cy="276999"/>
          </a:xfrm>
        </p:grpSpPr>
        <p:sp>
          <p:nvSpPr>
            <p:cNvPr id="53" name="Rettangolo 52"/>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2" name="CasellaDiTesto 51"/>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57" name="Gruppo 56"/>
          <p:cNvGrpSpPr/>
          <p:nvPr/>
        </p:nvGrpSpPr>
        <p:grpSpPr>
          <a:xfrm>
            <a:off x="4966855" y="2801255"/>
            <a:ext cx="1152128" cy="276999"/>
            <a:chOff x="658591" y="5661248"/>
            <a:chExt cx="1152128" cy="276999"/>
          </a:xfrm>
        </p:grpSpPr>
        <p:sp>
          <p:nvSpPr>
            <p:cNvPr id="58" name="Rettangolo 57"/>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9" name="CasellaDiTesto 58"/>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60" name="Gruppo 59"/>
          <p:cNvGrpSpPr/>
          <p:nvPr/>
        </p:nvGrpSpPr>
        <p:grpSpPr>
          <a:xfrm>
            <a:off x="4966855" y="2175249"/>
            <a:ext cx="1152128" cy="276999"/>
            <a:chOff x="658591" y="5661248"/>
            <a:chExt cx="1152128" cy="276999"/>
          </a:xfrm>
        </p:grpSpPr>
        <p:sp>
          <p:nvSpPr>
            <p:cNvPr id="61" name="Rettangolo 60"/>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2" name="CasellaDiTesto 61"/>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63" name="Gruppo 62"/>
          <p:cNvGrpSpPr/>
          <p:nvPr/>
        </p:nvGrpSpPr>
        <p:grpSpPr>
          <a:xfrm>
            <a:off x="4966855" y="2383918"/>
            <a:ext cx="1152128" cy="276999"/>
            <a:chOff x="658591" y="5661248"/>
            <a:chExt cx="1152128" cy="276999"/>
          </a:xfrm>
        </p:grpSpPr>
        <p:sp>
          <p:nvSpPr>
            <p:cNvPr id="64" name="Rettangolo 63"/>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5" name="CasellaDiTesto 64"/>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126" name="Gruppo 125"/>
          <p:cNvGrpSpPr/>
          <p:nvPr/>
        </p:nvGrpSpPr>
        <p:grpSpPr>
          <a:xfrm>
            <a:off x="6337093" y="2211765"/>
            <a:ext cx="318262" cy="836514"/>
            <a:chOff x="5003038" y="405458"/>
            <a:chExt cx="318262" cy="954266"/>
          </a:xfrm>
        </p:grpSpPr>
        <p:sp>
          <p:nvSpPr>
            <p:cNvPr id="122" name="Ovale 121"/>
            <p:cNvSpPr/>
            <p:nvPr/>
          </p:nvSpPr>
          <p:spPr>
            <a:xfrm>
              <a:off x="5126910" y="405458"/>
              <a:ext cx="45719" cy="504056"/>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3" name="Ovale 122"/>
            <p:cNvSpPr/>
            <p:nvPr/>
          </p:nvSpPr>
          <p:spPr>
            <a:xfrm rot="2038066">
              <a:off x="5003038" y="847284"/>
              <a:ext cx="49025" cy="512440"/>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4" name="Ovale 123"/>
            <p:cNvSpPr/>
            <p:nvPr/>
          </p:nvSpPr>
          <p:spPr>
            <a:xfrm rot="19563261">
              <a:off x="5267462" y="842384"/>
              <a:ext cx="53838" cy="512440"/>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127" name="Triangolo isoscele 126"/>
          <p:cNvSpPr/>
          <p:nvPr/>
        </p:nvSpPr>
        <p:spPr>
          <a:xfrm>
            <a:off x="6361605" y="2769928"/>
            <a:ext cx="266831" cy="244815"/>
          </a:xfrm>
          <a:prstGeom prst="triangle">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8" name="Ovale 127"/>
          <p:cNvSpPr/>
          <p:nvPr/>
        </p:nvSpPr>
        <p:spPr>
          <a:xfrm>
            <a:off x="7080414" y="2211765"/>
            <a:ext cx="817721" cy="819671"/>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9" name="Ovale 128"/>
          <p:cNvSpPr/>
          <p:nvPr/>
        </p:nvSpPr>
        <p:spPr>
          <a:xfrm>
            <a:off x="7495883" y="2344224"/>
            <a:ext cx="147752" cy="138478"/>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0" name="Ovale 129"/>
          <p:cNvSpPr/>
          <p:nvPr/>
        </p:nvSpPr>
        <p:spPr>
          <a:xfrm>
            <a:off x="7367443" y="2488405"/>
            <a:ext cx="147752" cy="138478"/>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4" name="Rettangolo 133"/>
          <p:cNvSpPr/>
          <p:nvPr/>
        </p:nvSpPr>
        <p:spPr>
          <a:xfrm>
            <a:off x="8008200" y="2190233"/>
            <a:ext cx="840443" cy="836512"/>
          </a:xfrm>
          <a:prstGeom prst="rect">
            <a:avLst/>
          </a:prstGeom>
          <a:solidFill>
            <a:schemeClr val="tx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137" name="Gruppo 136"/>
          <p:cNvGrpSpPr/>
          <p:nvPr/>
        </p:nvGrpSpPr>
        <p:grpSpPr>
          <a:xfrm>
            <a:off x="8128563" y="2233036"/>
            <a:ext cx="146058" cy="182836"/>
            <a:chOff x="5722260" y="326726"/>
            <a:chExt cx="293810" cy="293962"/>
          </a:xfrm>
        </p:grpSpPr>
        <p:sp>
          <p:nvSpPr>
            <p:cNvPr id="132" name="Ovale 131"/>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3" name="Ovale 132"/>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5" name="Ovale 134"/>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6" name="Ovale 135"/>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38" name="Gruppo 137"/>
          <p:cNvGrpSpPr/>
          <p:nvPr/>
        </p:nvGrpSpPr>
        <p:grpSpPr>
          <a:xfrm>
            <a:off x="8128563" y="2385436"/>
            <a:ext cx="146058" cy="182836"/>
            <a:chOff x="5722260" y="326726"/>
            <a:chExt cx="293810" cy="293962"/>
          </a:xfrm>
        </p:grpSpPr>
        <p:sp>
          <p:nvSpPr>
            <p:cNvPr id="139" name="Ovale 138"/>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0" name="Ovale 139"/>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1" name="Ovale 140"/>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2" name="Ovale 141"/>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43" name="Gruppo 142"/>
          <p:cNvGrpSpPr/>
          <p:nvPr/>
        </p:nvGrpSpPr>
        <p:grpSpPr>
          <a:xfrm>
            <a:off x="8280963" y="2385436"/>
            <a:ext cx="146058" cy="182836"/>
            <a:chOff x="5722260" y="326726"/>
            <a:chExt cx="293810" cy="293962"/>
          </a:xfrm>
        </p:grpSpPr>
        <p:sp>
          <p:nvSpPr>
            <p:cNvPr id="144" name="Ovale 143"/>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5" name="Ovale 144"/>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6" name="Ovale 145"/>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7" name="Ovale 146"/>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48" name="Gruppo 147"/>
          <p:cNvGrpSpPr/>
          <p:nvPr/>
        </p:nvGrpSpPr>
        <p:grpSpPr>
          <a:xfrm>
            <a:off x="8342545" y="2564904"/>
            <a:ext cx="146058" cy="182836"/>
            <a:chOff x="5722260" y="326726"/>
            <a:chExt cx="293810" cy="293962"/>
          </a:xfrm>
        </p:grpSpPr>
        <p:sp>
          <p:nvSpPr>
            <p:cNvPr id="149" name="Ovale 148"/>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0" name="Ovale 149"/>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1" name="Ovale 150"/>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2" name="Ovale 151"/>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53" name="Gruppo 152"/>
          <p:cNvGrpSpPr/>
          <p:nvPr/>
        </p:nvGrpSpPr>
        <p:grpSpPr>
          <a:xfrm>
            <a:off x="8558569" y="2276872"/>
            <a:ext cx="146058" cy="182836"/>
            <a:chOff x="5722260" y="326726"/>
            <a:chExt cx="293810" cy="293962"/>
          </a:xfrm>
        </p:grpSpPr>
        <p:sp>
          <p:nvSpPr>
            <p:cNvPr id="154" name="Ovale 153"/>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5" name="Ovale 154"/>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6" name="Ovale 155"/>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7" name="Ovale 156"/>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58" name="Gruppo 157"/>
          <p:cNvGrpSpPr/>
          <p:nvPr/>
        </p:nvGrpSpPr>
        <p:grpSpPr>
          <a:xfrm>
            <a:off x="8558569" y="2537836"/>
            <a:ext cx="146058" cy="182836"/>
            <a:chOff x="5722260" y="326726"/>
            <a:chExt cx="293810" cy="293962"/>
          </a:xfrm>
        </p:grpSpPr>
        <p:sp>
          <p:nvSpPr>
            <p:cNvPr id="159" name="Ovale 158"/>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0" name="Ovale 159"/>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1" name="Ovale 160"/>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2" name="Ovale 161"/>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63" name="Gruppo 162"/>
          <p:cNvGrpSpPr/>
          <p:nvPr/>
        </p:nvGrpSpPr>
        <p:grpSpPr>
          <a:xfrm>
            <a:off x="8344587" y="2780928"/>
            <a:ext cx="146058" cy="182836"/>
            <a:chOff x="5722260" y="326726"/>
            <a:chExt cx="293810" cy="293962"/>
          </a:xfrm>
        </p:grpSpPr>
        <p:sp>
          <p:nvSpPr>
            <p:cNvPr id="164" name="Ovale 163"/>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5" name="Ovale 164"/>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6" name="Ovale 165"/>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7" name="Ovale 166"/>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55" name="Gruppo 54"/>
          <p:cNvGrpSpPr/>
          <p:nvPr/>
        </p:nvGrpSpPr>
        <p:grpSpPr>
          <a:xfrm>
            <a:off x="3051672" y="5404727"/>
            <a:ext cx="864097" cy="576064"/>
            <a:chOff x="1773178" y="5013176"/>
            <a:chExt cx="864097" cy="576064"/>
          </a:xfrm>
        </p:grpSpPr>
        <p:sp>
          <p:nvSpPr>
            <p:cNvPr id="18" name="Triangolo isoscele 17"/>
            <p:cNvSpPr/>
            <p:nvPr/>
          </p:nvSpPr>
          <p:spPr>
            <a:xfrm rot="10800000">
              <a:off x="1773178" y="5013176"/>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97" name="Triangolo isoscele 196"/>
            <p:cNvSpPr/>
            <p:nvPr/>
          </p:nvSpPr>
          <p:spPr>
            <a:xfrm rot="10800000">
              <a:off x="2297719" y="5013176"/>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3" name="Connettore 1 22"/>
            <p:cNvCxnSpPr>
              <a:stCxn id="18" idx="0"/>
              <a:endCxn id="197" idx="0"/>
            </p:cNvCxnSpPr>
            <p:nvPr/>
          </p:nvCxnSpPr>
          <p:spPr>
            <a:xfrm>
              <a:off x="1927436" y="5229200"/>
              <a:ext cx="540061" cy="0"/>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4" name="Triangolo isoscele 23"/>
            <p:cNvSpPr/>
            <p:nvPr/>
          </p:nvSpPr>
          <p:spPr>
            <a:xfrm>
              <a:off x="2044321" y="5229200"/>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 name="Rettangolo 24"/>
            <p:cNvSpPr/>
            <p:nvPr/>
          </p:nvSpPr>
          <p:spPr>
            <a:xfrm>
              <a:off x="1901675" y="5445224"/>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38" name="Gruppo 237"/>
          <p:cNvGrpSpPr/>
          <p:nvPr/>
        </p:nvGrpSpPr>
        <p:grpSpPr>
          <a:xfrm>
            <a:off x="5002585" y="5332718"/>
            <a:ext cx="855541" cy="648073"/>
            <a:chOff x="4034365" y="6021287"/>
            <a:chExt cx="855541" cy="648073"/>
          </a:xfrm>
        </p:grpSpPr>
        <p:sp>
          <p:nvSpPr>
            <p:cNvPr id="203" name="Triangolo isoscele 202"/>
            <p:cNvSpPr/>
            <p:nvPr/>
          </p:nvSpPr>
          <p:spPr>
            <a:xfrm rot="10800000">
              <a:off x="4034365" y="6021287"/>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04" name="Triangolo isoscele 203"/>
            <p:cNvSpPr/>
            <p:nvPr/>
          </p:nvSpPr>
          <p:spPr>
            <a:xfrm rot="10800000">
              <a:off x="4550350" y="6219310"/>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05" name="Connettore 1 204"/>
            <p:cNvCxnSpPr>
              <a:stCxn id="203" idx="0"/>
            </p:cNvCxnSpPr>
            <p:nvPr/>
          </p:nvCxnSpPr>
          <p:spPr>
            <a:xfrm>
              <a:off x="4188623" y="6237311"/>
              <a:ext cx="538805" cy="180022"/>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06" name="Triangolo isoscele 205"/>
            <p:cNvSpPr/>
            <p:nvPr/>
          </p:nvSpPr>
          <p:spPr>
            <a:xfrm>
              <a:off x="4305508" y="6309320"/>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07" name="Rettangolo 206"/>
            <p:cNvSpPr/>
            <p:nvPr/>
          </p:nvSpPr>
          <p:spPr>
            <a:xfrm>
              <a:off x="4162862" y="6525344"/>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08" name="Gruppo 207"/>
          <p:cNvGrpSpPr/>
          <p:nvPr/>
        </p:nvGrpSpPr>
        <p:grpSpPr>
          <a:xfrm>
            <a:off x="7046919" y="5398628"/>
            <a:ext cx="864097" cy="576064"/>
            <a:chOff x="1773178" y="5013176"/>
            <a:chExt cx="864097" cy="576064"/>
          </a:xfrm>
        </p:grpSpPr>
        <p:sp>
          <p:nvSpPr>
            <p:cNvPr id="209" name="Triangolo isoscele 208"/>
            <p:cNvSpPr/>
            <p:nvPr/>
          </p:nvSpPr>
          <p:spPr>
            <a:xfrm rot="10800000">
              <a:off x="1773178" y="5013176"/>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10" name="Triangolo isoscele 209"/>
            <p:cNvSpPr/>
            <p:nvPr/>
          </p:nvSpPr>
          <p:spPr>
            <a:xfrm rot="10800000">
              <a:off x="2297719" y="5013176"/>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11" name="Connettore 1 210"/>
            <p:cNvCxnSpPr>
              <a:stCxn id="209" idx="0"/>
              <a:endCxn id="210" idx="0"/>
            </p:cNvCxnSpPr>
            <p:nvPr/>
          </p:nvCxnSpPr>
          <p:spPr>
            <a:xfrm>
              <a:off x="1927436" y="5229200"/>
              <a:ext cx="540061" cy="0"/>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12" name="Triangolo isoscele 211"/>
            <p:cNvSpPr/>
            <p:nvPr/>
          </p:nvSpPr>
          <p:spPr>
            <a:xfrm>
              <a:off x="2044321" y="5229200"/>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13" name="Rettangolo 212"/>
            <p:cNvSpPr/>
            <p:nvPr/>
          </p:nvSpPr>
          <p:spPr>
            <a:xfrm>
              <a:off x="1901675" y="5445224"/>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25" name="Gruppo 224"/>
          <p:cNvGrpSpPr/>
          <p:nvPr/>
        </p:nvGrpSpPr>
        <p:grpSpPr>
          <a:xfrm>
            <a:off x="2084879" y="5332718"/>
            <a:ext cx="864097" cy="648073"/>
            <a:chOff x="5796135" y="6021288"/>
            <a:chExt cx="864097" cy="648073"/>
          </a:xfrm>
        </p:grpSpPr>
        <p:sp>
          <p:nvSpPr>
            <p:cNvPr id="220" name="Triangolo isoscele 219"/>
            <p:cNvSpPr/>
            <p:nvPr/>
          </p:nvSpPr>
          <p:spPr>
            <a:xfrm rot="10800000">
              <a:off x="5796135" y="6165304"/>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21" name="Triangolo isoscele 220"/>
            <p:cNvSpPr/>
            <p:nvPr/>
          </p:nvSpPr>
          <p:spPr>
            <a:xfrm rot="10800000">
              <a:off x="6320676" y="6021288"/>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22" name="Connettore 1 221"/>
            <p:cNvCxnSpPr>
              <a:stCxn id="220" idx="0"/>
            </p:cNvCxnSpPr>
            <p:nvPr/>
          </p:nvCxnSpPr>
          <p:spPr>
            <a:xfrm flipV="1">
              <a:off x="5950393" y="6237312"/>
              <a:ext cx="540061" cy="144016"/>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23" name="Triangolo isoscele 222"/>
            <p:cNvSpPr/>
            <p:nvPr/>
          </p:nvSpPr>
          <p:spPr>
            <a:xfrm>
              <a:off x="6067278" y="6309321"/>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24" name="Rettangolo 223"/>
            <p:cNvSpPr/>
            <p:nvPr/>
          </p:nvSpPr>
          <p:spPr>
            <a:xfrm>
              <a:off x="5924632" y="6525345"/>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26" name="Gruppo 225"/>
          <p:cNvGrpSpPr/>
          <p:nvPr/>
        </p:nvGrpSpPr>
        <p:grpSpPr>
          <a:xfrm>
            <a:off x="8010734" y="5326620"/>
            <a:ext cx="864097" cy="648073"/>
            <a:chOff x="5796135" y="6021288"/>
            <a:chExt cx="864097" cy="648073"/>
          </a:xfrm>
        </p:grpSpPr>
        <p:sp>
          <p:nvSpPr>
            <p:cNvPr id="227" name="Triangolo isoscele 226"/>
            <p:cNvSpPr/>
            <p:nvPr/>
          </p:nvSpPr>
          <p:spPr>
            <a:xfrm rot="10800000">
              <a:off x="5796135" y="6165304"/>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28" name="Triangolo isoscele 227"/>
            <p:cNvSpPr/>
            <p:nvPr/>
          </p:nvSpPr>
          <p:spPr>
            <a:xfrm rot="10800000">
              <a:off x="6320676" y="6021288"/>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29" name="Connettore 1 228"/>
            <p:cNvCxnSpPr>
              <a:stCxn id="227" idx="0"/>
            </p:cNvCxnSpPr>
            <p:nvPr/>
          </p:nvCxnSpPr>
          <p:spPr>
            <a:xfrm flipV="1">
              <a:off x="5950393" y="6237312"/>
              <a:ext cx="540061" cy="144016"/>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30" name="Triangolo isoscele 229"/>
            <p:cNvSpPr/>
            <p:nvPr/>
          </p:nvSpPr>
          <p:spPr>
            <a:xfrm>
              <a:off x="6067278" y="6309321"/>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1" name="Rettangolo 230"/>
            <p:cNvSpPr/>
            <p:nvPr/>
          </p:nvSpPr>
          <p:spPr>
            <a:xfrm>
              <a:off x="5924632" y="6525345"/>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52" name="Gruppo 251"/>
          <p:cNvGrpSpPr/>
          <p:nvPr/>
        </p:nvGrpSpPr>
        <p:grpSpPr>
          <a:xfrm>
            <a:off x="6070141" y="5326619"/>
            <a:ext cx="864097" cy="648073"/>
            <a:chOff x="5724127" y="6021288"/>
            <a:chExt cx="864097" cy="648073"/>
          </a:xfrm>
        </p:grpSpPr>
        <p:sp>
          <p:nvSpPr>
            <p:cNvPr id="233" name="Triangolo isoscele 232"/>
            <p:cNvSpPr/>
            <p:nvPr/>
          </p:nvSpPr>
          <p:spPr>
            <a:xfrm rot="10800000">
              <a:off x="5724127" y="6021288"/>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4" name="Triangolo isoscele 233"/>
            <p:cNvSpPr/>
            <p:nvPr/>
          </p:nvSpPr>
          <p:spPr>
            <a:xfrm rot="10800000">
              <a:off x="6248668" y="6093296"/>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35" name="Connettore 1 234"/>
            <p:cNvCxnSpPr>
              <a:stCxn id="233" idx="0"/>
            </p:cNvCxnSpPr>
            <p:nvPr/>
          </p:nvCxnSpPr>
          <p:spPr>
            <a:xfrm>
              <a:off x="5878385" y="6237312"/>
              <a:ext cx="540061" cy="72009"/>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36" name="Triangolo isoscele 235"/>
            <p:cNvSpPr/>
            <p:nvPr/>
          </p:nvSpPr>
          <p:spPr>
            <a:xfrm>
              <a:off x="5995270" y="6309321"/>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7" name="Rettangolo 236"/>
            <p:cNvSpPr/>
            <p:nvPr/>
          </p:nvSpPr>
          <p:spPr>
            <a:xfrm>
              <a:off x="5852624" y="6525345"/>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40" name="Gruppo 239"/>
          <p:cNvGrpSpPr/>
          <p:nvPr/>
        </p:nvGrpSpPr>
        <p:grpSpPr>
          <a:xfrm>
            <a:off x="4030514" y="5332719"/>
            <a:ext cx="855541" cy="648073"/>
            <a:chOff x="4034365" y="6021287"/>
            <a:chExt cx="855541" cy="648073"/>
          </a:xfrm>
        </p:grpSpPr>
        <p:sp>
          <p:nvSpPr>
            <p:cNvPr id="241" name="Triangolo isoscele 240"/>
            <p:cNvSpPr/>
            <p:nvPr/>
          </p:nvSpPr>
          <p:spPr>
            <a:xfrm rot="10800000">
              <a:off x="4034365" y="6021287"/>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42" name="Triangolo isoscele 241"/>
            <p:cNvSpPr/>
            <p:nvPr/>
          </p:nvSpPr>
          <p:spPr>
            <a:xfrm rot="10800000">
              <a:off x="4550350" y="6219310"/>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43" name="Connettore 1 242"/>
            <p:cNvCxnSpPr>
              <a:stCxn id="241" idx="0"/>
            </p:cNvCxnSpPr>
            <p:nvPr/>
          </p:nvCxnSpPr>
          <p:spPr>
            <a:xfrm>
              <a:off x="4188623" y="6237311"/>
              <a:ext cx="538805" cy="180022"/>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44" name="Triangolo isoscele 243"/>
            <p:cNvSpPr/>
            <p:nvPr/>
          </p:nvSpPr>
          <p:spPr>
            <a:xfrm>
              <a:off x="4305508" y="6309320"/>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45" name="Rettangolo 244"/>
            <p:cNvSpPr/>
            <p:nvPr/>
          </p:nvSpPr>
          <p:spPr>
            <a:xfrm>
              <a:off x="4162862" y="6525344"/>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46" name="Gruppo 245"/>
          <p:cNvGrpSpPr/>
          <p:nvPr/>
        </p:nvGrpSpPr>
        <p:grpSpPr>
          <a:xfrm>
            <a:off x="9009468" y="5326620"/>
            <a:ext cx="855541" cy="648073"/>
            <a:chOff x="4034365" y="6021287"/>
            <a:chExt cx="855541" cy="648073"/>
          </a:xfrm>
        </p:grpSpPr>
        <p:sp>
          <p:nvSpPr>
            <p:cNvPr id="247" name="Triangolo isoscele 246"/>
            <p:cNvSpPr/>
            <p:nvPr/>
          </p:nvSpPr>
          <p:spPr>
            <a:xfrm rot="10800000">
              <a:off x="4034365" y="6021287"/>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48" name="Triangolo isoscele 247"/>
            <p:cNvSpPr/>
            <p:nvPr/>
          </p:nvSpPr>
          <p:spPr>
            <a:xfrm rot="10800000">
              <a:off x="4550350" y="6219310"/>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49" name="Connettore 1 248"/>
            <p:cNvCxnSpPr>
              <a:stCxn id="247" idx="0"/>
            </p:cNvCxnSpPr>
            <p:nvPr/>
          </p:nvCxnSpPr>
          <p:spPr>
            <a:xfrm>
              <a:off x="4188623" y="6237311"/>
              <a:ext cx="538805" cy="180022"/>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50" name="Triangolo isoscele 249"/>
            <p:cNvSpPr/>
            <p:nvPr/>
          </p:nvSpPr>
          <p:spPr>
            <a:xfrm>
              <a:off x="4305508" y="6309320"/>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1" name="Rettangolo 250"/>
            <p:cNvSpPr/>
            <p:nvPr/>
          </p:nvSpPr>
          <p:spPr>
            <a:xfrm>
              <a:off x="4162862" y="6525344"/>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34" name="Rectangle 33">
            <a:extLst>
              <a:ext uri="{FF2B5EF4-FFF2-40B4-BE49-F238E27FC236}">
                <a16:creationId xmlns:a16="http://schemas.microsoft.com/office/drawing/2014/main" id="{B038BADD-C6F3-AFEA-4C04-5A37AE8C586D}"/>
              </a:ext>
            </a:extLst>
          </p:cNvPr>
          <p:cNvSpPr/>
          <p:nvPr/>
        </p:nvSpPr>
        <p:spPr>
          <a:xfrm rot="16200000">
            <a:off x="1419858" y="3445806"/>
            <a:ext cx="831600" cy="195182"/>
          </a:xfrm>
          <a:prstGeom prst="rect">
            <a:avLst/>
          </a:prstGeom>
          <a:solidFill>
            <a:schemeClr val="accent1"/>
          </a:solidFill>
          <a:ln w="19050">
            <a:solidFill>
              <a:srgbClr val="913E2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700" dirty="0">
                <a:solidFill>
                  <a:schemeClr val="bg1"/>
                </a:solidFill>
                <a:latin typeface="Arial" panose="020B0604020202020204" pitchFamily="34" charset="0"/>
                <a:cs typeface="Arial" panose="020B0604020202020204" pitchFamily="34" charset="0"/>
              </a:rPr>
              <a:t>Limit of detection</a:t>
            </a:r>
          </a:p>
        </p:txBody>
      </p:sp>
      <p:sp>
        <p:nvSpPr>
          <p:cNvPr id="35" name="Rectangle 34">
            <a:extLst>
              <a:ext uri="{FF2B5EF4-FFF2-40B4-BE49-F238E27FC236}">
                <a16:creationId xmlns:a16="http://schemas.microsoft.com/office/drawing/2014/main" id="{38F7798A-F89A-5E91-A0A7-0C4692858CF8}"/>
              </a:ext>
            </a:extLst>
          </p:cNvPr>
          <p:cNvSpPr/>
          <p:nvPr/>
        </p:nvSpPr>
        <p:spPr>
          <a:xfrm rot="16200000">
            <a:off x="1403658" y="4377596"/>
            <a:ext cx="864000" cy="195182"/>
          </a:xfrm>
          <a:prstGeom prst="rect">
            <a:avLst/>
          </a:prstGeom>
          <a:solidFill>
            <a:schemeClr val="accent1"/>
          </a:solidFill>
          <a:ln w="19050">
            <a:solidFill>
              <a:srgbClr val="913E2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700" dirty="0">
                <a:solidFill>
                  <a:schemeClr val="bg1"/>
                </a:solidFill>
                <a:latin typeface="Arial" panose="020B0604020202020204" pitchFamily="34" charset="0"/>
                <a:cs typeface="Arial" panose="020B0604020202020204" pitchFamily="34" charset="0"/>
              </a:rPr>
              <a:t>Reference Range</a:t>
            </a:r>
          </a:p>
        </p:txBody>
      </p:sp>
      <p:grpSp>
        <p:nvGrpSpPr>
          <p:cNvPr id="89" name="Group 88">
            <a:extLst>
              <a:ext uri="{FF2B5EF4-FFF2-40B4-BE49-F238E27FC236}">
                <a16:creationId xmlns:a16="http://schemas.microsoft.com/office/drawing/2014/main" id="{B0576CFB-7F34-1B00-AF62-75B24B2A7560}"/>
              </a:ext>
            </a:extLst>
          </p:cNvPr>
          <p:cNvGrpSpPr/>
          <p:nvPr/>
        </p:nvGrpSpPr>
        <p:grpSpPr>
          <a:xfrm>
            <a:off x="8961868" y="2175249"/>
            <a:ext cx="1152128" cy="903005"/>
            <a:chOff x="10453255" y="2175249"/>
            <a:chExt cx="1152128" cy="903005"/>
          </a:xfrm>
        </p:grpSpPr>
        <p:grpSp>
          <p:nvGrpSpPr>
            <p:cNvPr id="36" name="Gruppo 55">
              <a:extLst>
                <a:ext uri="{FF2B5EF4-FFF2-40B4-BE49-F238E27FC236}">
                  <a16:creationId xmlns:a16="http://schemas.microsoft.com/office/drawing/2014/main" id="{347B59B5-25A3-FEF5-1FB0-401E857DFA5F}"/>
                </a:ext>
              </a:extLst>
            </p:cNvPr>
            <p:cNvGrpSpPr/>
            <p:nvPr/>
          </p:nvGrpSpPr>
          <p:grpSpPr>
            <a:xfrm>
              <a:off x="10453255" y="2592587"/>
              <a:ext cx="1152128" cy="276999"/>
              <a:chOff x="658591" y="5661248"/>
              <a:chExt cx="1152128" cy="276999"/>
            </a:xfrm>
          </p:grpSpPr>
          <p:sp>
            <p:nvSpPr>
              <p:cNvPr id="54" name="Rettangolo 52">
                <a:extLst>
                  <a:ext uri="{FF2B5EF4-FFF2-40B4-BE49-F238E27FC236}">
                    <a16:creationId xmlns:a16="http://schemas.microsoft.com/office/drawing/2014/main" id="{DDB4394D-16F4-1A64-B6ED-C61C8C0FA900}"/>
                  </a:ext>
                </a:extLst>
              </p:cNvPr>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2" name="CasellaDiTesto 51">
                <a:extLst>
                  <a:ext uri="{FF2B5EF4-FFF2-40B4-BE49-F238E27FC236}">
                    <a16:creationId xmlns:a16="http://schemas.microsoft.com/office/drawing/2014/main" id="{EB0281C5-9281-410B-25F4-5450817D2996}"/>
                  </a:ext>
                </a:extLst>
              </p:cNvPr>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73" name="Gruppo 56">
              <a:extLst>
                <a:ext uri="{FF2B5EF4-FFF2-40B4-BE49-F238E27FC236}">
                  <a16:creationId xmlns:a16="http://schemas.microsoft.com/office/drawing/2014/main" id="{71961649-110F-7479-38E6-858609B4F0F0}"/>
                </a:ext>
              </a:extLst>
            </p:cNvPr>
            <p:cNvGrpSpPr/>
            <p:nvPr/>
          </p:nvGrpSpPr>
          <p:grpSpPr>
            <a:xfrm>
              <a:off x="10453255" y="2801255"/>
              <a:ext cx="1152128" cy="276999"/>
              <a:chOff x="658591" y="5661248"/>
              <a:chExt cx="1152128" cy="276999"/>
            </a:xfrm>
          </p:grpSpPr>
          <p:sp>
            <p:nvSpPr>
              <p:cNvPr id="74" name="Rettangolo 57">
                <a:extLst>
                  <a:ext uri="{FF2B5EF4-FFF2-40B4-BE49-F238E27FC236}">
                    <a16:creationId xmlns:a16="http://schemas.microsoft.com/office/drawing/2014/main" id="{6C4EAFED-6D54-4441-3756-A7E1D8A219C9}"/>
                  </a:ext>
                </a:extLst>
              </p:cNvPr>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5" name="CasellaDiTesto 58">
                <a:extLst>
                  <a:ext uri="{FF2B5EF4-FFF2-40B4-BE49-F238E27FC236}">
                    <a16:creationId xmlns:a16="http://schemas.microsoft.com/office/drawing/2014/main" id="{0E2DD06D-A535-A1CB-5439-7AA5C2A1F546}"/>
                  </a:ext>
                </a:extLst>
              </p:cNvPr>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76" name="Gruppo 59">
              <a:extLst>
                <a:ext uri="{FF2B5EF4-FFF2-40B4-BE49-F238E27FC236}">
                  <a16:creationId xmlns:a16="http://schemas.microsoft.com/office/drawing/2014/main" id="{BF10DA1B-85FC-C187-A144-BB8BC8CDD59C}"/>
                </a:ext>
              </a:extLst>
            </p:cNvPr>
            <p:cNvGrpSpPr/>
            <p:nvPr/>
          </p:nvGrpSpPr>
          <p:grpSpPr>
            <a:xfrm>
              <a:off x="10453255" y="2175249"/>
              <a:ext cx="1152128" cy="276999"/>
              <a:chOff x="658591" y="5661248"/>
              <a:chExt cx="1152128" cy="276999"/>
            </a:xfrm>
          </p:grpSpPr>
          <p:sp>
            <p:nvSpPr>
              <p:cNvPr id="77" name="Rettangolo 60">
                <a:extLst>
                  <a:ext uri="{FF2B5EF4-FFF2-40B4-BE49-F238E27FC236}">
                    <a16:creationId xmlns:a16="http://schemas.microsoft.com/office/drawing/2014/main" id="{16A46196-5276-7EC9-20A6-FF2E9C3FEBF6}"/>
                  </a:ext>
                </a:extLst>
              </p:cNvPr>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5" name="CasellaDiTesto 61">
                <a:extLst>
                  <a:ext uri="{FF2B5EF4-FFF2-40B4-BE49-F238E27FC236}">
                    <a16:creationId xmlns:a16="http://schemas.microsoft.com/office/drawing/2014/main" id="{85E27F0E-0565-18A8-99AA-B3A878BC6303}"/>
                  </a:ext>
                </a:extLst>
              </p:cNvPr>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86" name="Gruppo 62">
              <a:extLst>
                <a:ext uri="{FF2B5EF4-FFF2-40B4-BE49-F238E27FC236}">
                  <a16:creationId xmlns:a16="http://schemas.microsoft.com/office/drawing/2014/main" id="{0861A5D1-7148-87D9-B2BF-4E0F7E593E6A}"/>
                </a:ext>
              </a:extLst>
            </p:cNvPr>
            <p:cNvGrpSpPr/>
            <p:nvPr/>
          </p:nvGrpSpPr>
          <p:grpSpPr>
            <a:xfrm>
              <a:off x="10453255" y="2383918"/>
              <a:ext cx="1152128" cy="276999"/>
              <a:chOff x="658591" y="5661248"/>
              <a:chExt cx="1152128" cy="276999"/>
            </a:xfrm>
          </p:grpSpPr>
          <p:sp>
            <p:nvSpPr>
              <p:cNvPr id="87" name="Rettangolo 63">
                <a:extLst>
                  <a:ext uri="{FF2B5EF4-FFF2-40B4-BE49-F238E27FC236}">
                    <a16:creationId xmlns:a16="http://schemas.microsoft.com/office/drawing/2014/main" id="{16966D15-B8A5-FC0E-FDB2-7DF8111DB3C7}"/>
                  </a:ext>
                </a:extLst>
              </p:cNvPr>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8" name="CasellaDiTesto 64">
                <a:extLst>
                  <a:ext uri="{FF2B5EF4-FFF2-40B4-BE49-F238E27FC236}">
                    <a16:creationId xmlns:a16="http://schemas.microsoft.com/office/drawing/2014/main" id="{044BDE75-E784-CEF8-9C16-7C89EEB4D034}"/>
                  </a:ext>
                </a:extLst>
              </p:cNvPr>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sp>
        <p:nvSpPr>
          <p:cNvPr id="91" name="Title 90">
            <a:extLst>
              <a:ext uri="{FF2B5EF4-FFF2-40B4-BE49-F238E27FC236}">
                <a16:creationId xmlns:a16="http://schemas.microsoft.com/office/drawing/2014/main" id="{07ADE288-25E8-AE94-BE50-1E4833A82271}"/>
              </a:ext>
            </a:extLst>
          </p:cNvPr>
          <p:cNvSpPr>
            <a:spLocks noGrp="1"/>
          </p:cNvSpPr>
          <p:nvPr>
            <p:ph type="title"/>
          </p:nvPr>
        </p:nvSpPr>
        <p:spPr>
          <a:xfrm>
            <a:off x="619201" y="259200"/>
            <a:ext cx="10963199" cy="864000"/>
          </a:xfrm>
        </p:spPr>
        <p:txBody>
          <a:bodyPr>
            <a:normAutofit/>
          </a:bodyPr>
          <a:lstStyle/>
          <a:p>
            <a:r>
              <a:rPr lang="en-GB" dirty="0"/>
              <a:t>Methodological scenario for molecular testing in NSCLC patients</a:t>
            </a:r>
          </a:p>
        </p:txBody>
      </p:sp>
      <p:sp>
        <p:nvSpPr>
          <p:cNvPr id="96" name="Content Placeholder 95">
            <a:extLst>
              <a:ext uri="{FF2B5EF4-FFF2-40B4-BE49-F238E27FC236}">
                <a16:creationId xmlns:a16="http://schemas.microsoft.com/office/drawing/2014/main" id="{12685AE1-7B9F-2A06-69C1-F1F052620032}"/>
              </a:ext>
            </a:extLst>
          </p:cNvPr>
          <p:cNvSpPr>
            <a:spLocks noGrp="1"/>
          </p:cNvSpPr>
          <p:nvPr>
            <p:ph sz="quarter" idx="15"/>
          </p:nvPr>
        </p:nvSpPr>
        <p:spPr>
          <a:xfrm>
            <a:off x="620183" y="6356351"/>
            <a:ext cx="10180339" cy="319087"/>
          </a:xfrm>
        </p:spPr>
        <p:txBody>
          <a:bodyPr anchor="b"/>
          <a:lstStyle/>
          <a:p>
            <a:r>
              <a:rPr lang="en-GB" sz="1200" dirty="0">
                <a:solidFill>
                  <a:schemeClr val="tx2"/>
                </a:solidFill>
                <a:latin typeface="Arial" panose="020B0604020202020204" pitchFamily="34" charset="0"/>
                <a:cs typeface="Arial" panose="020B0604020202020204" pitchFamily="34" charset="0"/>
              </a:rPr>
              <a:t>FN, false negative; FP, false positive; NGS, next generation sequencing; NSCLC, non-small cell lung cancer; PCR, polymerase chain reaction</a:t>
            </a:r>
          </a:p>
          <a:p>
            <a:r>
              <a:rPr lang="en-GB" sz="1200" dirty="0">
                <a:solidFill>
                  <a:schemeClr val="tx2"/>
                </a:solidFill>
                <a:latin typeface="Arial" panose="020B0604020202020204" pitchFamily="34" charset="0"/>
                <a:cs typeface="Arial" panose="020B0604020202020204" pitchFamily="34" charset="0"/>
              </a:rPr>
              <a:t>Passiglia F, et al. J Thorac Oncol. 2019;14:2046-2052</a:t>
            </a:r>
          </a:p>
        </p:txBody>
      </p:sp>
      <p:sp>
        <p:nvSpPr>
          <p:cNvPr id="97" name="Slide Number Placeholder 96">
            <a:extLst>
              <a:ext uri="{FF2B5EF4-FFF2-40B4-BE49-F238E27FC236}">
                <a16:creationId xmlns:a16="http://schemas.microsoft.com/office/drawing/2014/main" id="{60E04161-6B48-9E1B-077F-7A77646645FD}"/>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2157470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1ACBB-5532-F3E1-9E9A-DFB8BBCA85D5}"/>
              </a:ext>
            </a:extLst>
          </p:cNvPr>
          <p:cNvSpPr>
            <a:spLocks noGrp="1"/>
          </p:cNvSpPr>
          <p:nvPr>
            <p:ph type="sldNum" sz="quarter" idx="4"/>
          </p:nvPr>
        </p:nvSpPr>
        <p:spPr>
          <a:xfrm>
            <a:off x="10800523" y="6428359"/>
            <a:ext cx="781877" cy="365125"/>
          </a:xfrm>
        </p:spPr>
        <p:txBody>
          <a:bodyPr/>
          <a:lstStyle/>
          <a:p>
            <a:fld id="{147CE154-8B1D-B343-AAC0-AE72495E5C46}" type="slidenum">
              <a:rPr lang="en-GB" dirty="0" smtClean="0"/>
              <a:pPr/>
              <a:t>12</a:t>
            </a:fld>
            <a:endParaRPr lang="en-GB" dirty="0"/>
          </a:p>
        </p:txBody>
      </p:sp>
      <p:sp>
        <p:nvSpPr>
          <p:cNvPr id="7" name="Content Placeholder 6">
            <a:extLst>
              <a:ext uri="{FF2B5EF4-FFF2-40B4-BE49-F238E27FC236}">
                <a16:creationId xmlns:a16="http://schemas.microsoft.com/office/drawing/2014/main" id="{8BD6D239-0A9D-6FB0-10E7-A9CA869824CF}"/>
              </a:ext>
            </a:extLst>
          </p:cNvPr>
          <p:cNvSpPr>
            <a:spLocks noGrp="1"/>
          </p:cNvSpPr>
          <p:nvPr>
            <p:ph sz="quarter" idx="15"/>
          </p:nvPr>
        </p:nvSpPr>
        <p:spPr>
          <a:xfrm>
            <a:off x="620183" y="6356352"/>
            <a:ext cx="10180339" cy="319086"/>
          </a:xfrm>
        </p:spPr>
        <p:txBody>
          <a:bodyPr anchor="b" anchorCtr="0"/>
          <a:lstStyle/>
          <a:p>
            <a:pPr lvl="0"/>
            <a:r>
              <a:rPr lang="en-GB" altLang="es-ES" dirty="0">
                <a:solidFill>
                  <a:schemeClr val="tx2"/>
                </a:solidFill>
                <a:sym typeface="Arial"/>
              </a:rPr>
              <a:t>cfDNA, cell-free DNA; NSCLC, non-small cell lung cancer</a:t>
            </a:r>
          </a:p>
          <a:p>
            <a:pPr lvl="0"/>
            <a:r>
              <a:rPr lang="en-GB" dirty="0">
                <a:solidFill>
                  <a:schemeClr val="tx2"/>
                </a:solidFill>
              </a:rPr>
              <a:t>Rolfo C, et al. J Thorac Oncol. 2021;16:1647-1662</a:t>
            </a:r>
          </a:p>
        </p:txBody>
      </p:sp>
      <p:pic>
        <p:nvPicPr>
          <p:cNvPr id="3" name="Picture 2">
            <a:extLst>
              <a:ext uri="{FF2B5EF4-FFF2-40B4-BE49-F238E27FC236}">
                <a16:creationId xmlns:a16="http://schemas.microsoft.com/office/drawing/2014/main" id="{6159C7D2-821B-4C7A-A688-7427C48CB3DA}"/>
              </a:ext>
            </a:extLst>
          </p:cNvPr>
          <p:cNvPicPr>
            <a:picLocks noChangeAspect="1"/>
          </p:cNvPicPr>
          <p:nvPr/>
        </p:nvPicPr>
        <p:blipFill rotWithShape="1">
          <a:blip r:embed="rId2"/>
          <a:srcRect l="86437" t="63200" r="6241" b="29467"/>
          <a:stretch/>
        </p:blipFill>
        <p:spPr>
          <a:xfrm>
            <a:off x="9231265" y="3994457"/>
            <a:ext cx="692060" cy="445537"/>
          </a:xfrm>
          <a:prstGeom prst="rect">
            <a:avLst/>
          </a:prstGeom>
        </p:spPr>
      </p:pic>
      <p:sp>
        <p:nvSpPr>
          <p:cNvPr id="4" name="Title 3">
            <a:extLst>
              <a:ext uri="{FF2B5EF4-FFF2-40B4-BE49-F238E27FC236}">
                <a16:creationId xmlns:a16="http://schemas.microsoft.com/office/drawing/2014/main" id="{6D2E3A93-AA33-4C6D-9EDD-5ADC538C2EF1}"/>
              </a:ext>
            </a:extLst>
          </p:cNvPr>
          <p:cNvSpPr>
            <a:spLocks noGrp="1"/>
          </p:cNvSpPr>
          <p:nvPr>
            <p:ph type="title"/>
          </p:nvPr>
        </p:nvSpPr>
        <p:spPr>
          <a:xfrm>
            <a:off x="619201" y="259200"/>
            <a:ext cx="10963199" cy="864000"/>
          </a:xfrm>
        </p:spPr>
        <p:txBody>
          <a:bodyPr>
            <a:normAutofit/>
          </a:bodyPr>
          <a:lstStyle/>
          <a:p>
            <a:r>
              <a:rPr lang="en-GB" dirty="0"/>
              <a:t>Positioning </a:t>
            </a:r>
            <a:r>
              <a:rPr lang="en-GB" cap="none" dirty="0"/>
              <a:t>cf</a:t>
            </a:r>
            <a:r>
              <a:rPr lang="en-GB" dirty="0"/>
              <a:t>DNA genotyping in treatment naïve advanced NSCLC</a:t>
            </a:r>
          </a:p>
        </p:txBody>
      </p:sp>
      <p:sp>
        <p:nvSpPr>
          <p:cNvPr id="18" name="Oval 17">
            <a:extLst>
              <a:ext uri="{FF2B5EF4-FFF2-40B4-BE49-F238E27FC236}">
                <a16:creationId xmlns:a16="http://schemas.microsoft.com/office/drawing/2014/main" id="{9F992E3E-7CE4-006F-44CA-24B9E439F16E}"/>
              </a:ext>
            </a:extLst>
          </p:cNvPr>
          <p:cNvSpPr/>
          <p:nvPr/>
        </p:nvSpPr>
        <p:spPr>
          <a:xfrm>
            <a:off x="1123778" y="3895903"/>
            <a:ext cx="936104" cy="473239"/>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solidFill>
                  <a:schemeClr val="tx1"/>
                </a:solidFill>
                <a:latin typeface="Arial" panose="020B0604020202020204" pitchFamily="34" charset="0"/>
                <a:cs typeface="Arial" panose="020B0604020202020204" pitchFamily="34" charset="0"/>
              </a:rPr>
              <a:t>“Sequential approach”</a:t>
            </a:r>
          </a:p>
        </p:txBody>
      </p:sp>
      <p:cxnSp>
        <p:nvCxnSpPr>
          <p:cNvPr id="21" name="Straight Connector 20">
            <a:extLst>
              <a:ext uri="{FF2B5EF4-FFF2-40B4-BE49-F238E27FC236}">
                <a16:creationId xmlns:a16="http://schemas.microsoft.com/office/drawing/2014/main" id="{15A21FC0-E10A-EBE2-6EE9-C3BE902B8AEB}"/>
              </a:ext>
            </a:extLst>
          </p:cNvPr>
          <p:cNvCxnSpPr>
            <a:cxnSpLocks/>
          </p:cNvCxnSpPr>
          <p:nvPr/>
        </p:nvCxnSpPr>
        <p:spPr>
          <a:xfrm>
            <a:off x="2767594" y="3140968"/>
            <a:ext cx="0" cy="2098894"/>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548D31BC-8A18-4AE5-53C4-FDD262912038}"/>
              </a:ext>
            </a:extLst>
          </p:cNvPr>
          <p:cNvSpPr/>
          <p:nvPr/>
        </p:nvSpPr>
        <p:spPr>
          <a:xfrm>
            <a:off x="2031476" y="3462859"/>
            <a:ext cx="1472236"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Tumour tissue adequate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for genotyping</a:t>
            </a:r>
          </a:p>
        </p:txBody>
      </p:sp>
      <p:sp>
        <p:nvSpPr>
          <p:cNvPr id="14" name="Rounded Rectangle 13">
            <a:extLst>
              <a:ext uri="{FF2B5EF4-FFF2-40B4-BE49-F238E27FC236}">
                <a16:creationId xmlns:a16="http://schemas.microsoft.com/office/drawing/2014/main" id="{1213E9DA-6774-621A-B966-FC59097EEC32}"/>
              </a:ext>
            </a:extLst>
          </p:cNvPr>
          <p:cNvSpPr/>
          <p:nvPr/>
        </p:nvSpPr>
        <p:spPr>
          <a:xfrm>
            <a:off x="2031476" y="4298131"/>
            <a:ext cx="1472236"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Tumour tissue genotyping</a:t>
            </a:r>
          </a:p>
        </p:txBody>
      </p:sp>
      <p:sp>
        <p:nvSpPr>
          <p:cNvPr id="15" name="Rounded Rectangle 14">
            <a:extLst>
              <a:ext uri="{FF2B5EF4-FFF2-40B4-BE49-F238E27FC236}">
                <a16:creationId xmlns:a16="http://schemas.microsoft.com/office/drawing/2014/main" id="{EF52F28E-67FA-D62C-C62F-104533FC5448}"/>
              </a:ext>
            </a:extLst>
          </p:cNvPr>
          <p:cNvSpPr/>
          <p:nvPr/>
        </p:nvSpPr>
        <p:spPr>
          <a:xfrm>
            <a:off x="2031476" y="5133403"/>
            <a:ext cx="1472236"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cfDNA analysis in case of incomplete tumour genotyping</a:t>
            </a:r>
          </a:p>
        </p:txBody>
      </p:sp>
      <p:cxnSp>
        <p:nvCxnSpPr>
          <p:cNvPr id="23" name="Straight Connector 22">
            <a:extLst>
              <a:ext uri="{FF2B5EF4-FFF2-40B4-BE49-F238E27FC236}">
                <a16:creationId xmlns:a16="http://schemas.microsoft.com/office/drawing/2014/main" id="{A75A64A5-4321-5AAB-DAE6-BE12D43FDBFA}"/>
              </a:ext>
            </a:extLst>
          </p:cNvPr>
          <p:cNvCxnSpPr>
            <a:cxnSpLocks/>
          </p:cNvCxnSpPr>
          <p:nvPr/>
        </p:nvCxnSpPr>
        <p:spPr>
          <a:xfrm>
            <a:off x="4423778" y="3140968"/>
            <a:ext cx="0" cy="1440000"/>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6" name="Rounded Rectangle 15">
            <a:extLst>
              <a:ext uri="{FF2B5EF4-FFF2-40B4-BE49-F238E27FC236}">
                <a16:creationId xmlns:a16="http://schemas.microsoft.com/office/drawing/2014/main" id="{67201CAC-72C5-40A4-8AC1-B7BFDB4BB264}"/>
              </a:ext>
            </a:extLst>
          </p:cNvPr>
          <p:cNvSpPr/>
          <p:nvPr/>
        </p:nvSpPr>
        <p:spPr>
          <a:xfrm>
            <a:off x="3687660" y="3462859"/>
            <a:ext cx="1472236" cy="504056"/>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Tumour tissue scant/of uncertain adequacy for genotyping</a:t>
            </a:r>
          </a:p>
        </p:txBody>
      </p:sp>
      <p:sp>
        <p:nvSpPr>
          <p:cNvPr id="17" name="Rounded Rectangle 16">
            <a:extLst>
              <a:ext uri="{FF2B5EF4-FFF2-40B4-BE49-F238E27FC236}">
                <a16:creationId xmlns:a16="http://schemas.microsoft.com/office/drawing/2014/main" id="{3FCA9C3A-CB26-D25E-FFD2-C0F06D1976DC}"/>
              </a:ext>
            </a:extLst>
          </p:cNvPr>
          <p:cNvSpPr/>
          <p:nvPr/>
        </p:nvSpPr>
        <p:spPr>
          <a:xfrm>
            <a:off x="3687660" y="4298131"/>
            <a:ext cx="1472236" cy="504056"/>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Concurrent tumour tissue and cfDNA genotyping</a:t>
            </a:r>
          </a:p>
        </p:txBody>
      </p:sp>
      <p:cxnSp>
        <p:nvCxnSpPr>
          <p:cNvPr id="28" name="Straight Connector 27">
            <a:extLst>
              <a:ext uri="{FF2B5EF4-FFF2-40B4-BE49-F238E27FC236}">
                <a16:creationId xmlns:a16="http://schemas.microsoft.com/office/drawing/2014/main" id="{3CEC53BB-4387-58C7-B5FC-D438F978586E}"/>
              </a:ext>
            </a:extLst>
          </p:cNvPr>
          <p:cNvCxnSpPr>
            <a:cxnSpLocks/>
          </p:cNvCxnSpPr>
          <p:nvPr/>
        </p:nvCxnSpPr>
        <p:spPr>
          <a:xfrm>
            <a:off x="3595686" y="2143125"/>
            <a:ext cx="0" cy="1008509"/>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F5D0F18-FD35-F0D8-6118-EE9386F15101}"/>
              </a:ext>
            </a:extLst>
          </p:cNvPr>
          <p:cNvCxnSpPr>
            <a:cxnSpLocks/>
          </p:cNvCxnSpPr>
          <p:nvPr/>
        </p:nvCxnSpPr>
        <p:spPr>
          <a:xfrm flipH="1">
            <a:off x="2768600" y="3151634"/>
            <a:ext cx="1664703" cy="0"/>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a16="http://schemas.microsoft.com/office/drawing/2014/main" id="{8028E131-90DB-0FFE-FB22-52E7381BE9ED}"/>
              </a:ext>
            </a:extLst>
          </p:cNvPr>
          <p:cNvSpPr/>
          <p:nvPr/>
        </p:nvSpPr>
        <p:spPr>
          <a:xfrm>
            <a:off x="2784018" y="2420888"/>
            <a:ext cx="1656184" cy="504056"/>
          </a:xfrm>
          <a:prstGeom prst="round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Tissue sample available</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for tumour genotyping</a:t>
            </a:r>
          </a:p>
        </p:txBody>
      </p:sp>
      <p:pic>
        <p:nvPicPr>
          <p:cNvPr id="32" name="Picture 31">
            <a:extLst>
              <a:ext uri="{FF2B5EF4-FFF2-40B4-BE49-F238E27FC236}">
                <a16:creationId xmlns:a16="http://schemas.microsoft.com/office/drawing/2014/main" id="{FD110504-9895-D8B3-5222-2D9CB40AEA24}"/>
              </a:ext>
            </a:extLst>
          </p:cNvPr>
          <p:cNvPicPr>
            <a:picLocks noChangeAspect="1"/>
          </p:cNvPicPr>
          <p:nvPr/>
        </p:nvPicPr>
        <p:blipFill rotWithShape="1">
          <a:blip r:embed="rId2"/>
          <a:srcRect l="-1418" t="73794" r="91071" b="6544"/>
          <a:stretch/>
        </p:blipFill>
        <p:spPr>
          <a:xfrm>
            <a:off x="955504" y="4437148"/>
            <a:ext cx="977920" cy="1194699"/>
          </a:xfrm>
          <a:prstGeom prst="rect">
            <a:avLst/>
          </a:prstGeom>
        </p:spPr>
      </p:pic>
      <p:pic>
        <p:nvPicPr>
          <p:cNvPr id="33" name="Picture 32">
            <a:extLst>
              <a:ext uri="{FF2B5EF4-FFF2-40B4-BE49-F238E27FC236}">
                <a16:creationId xmlns:a16="http://schemas.microsoft.com/office/drawing/2014/main" id="{25C5CA8E-C670-0A58-5743-368B6BF581AC}"/>
              </a:ext>
            </a:extLst>
          </p:cNvPr>
          <p:cNvPicPr>
            <a:picLocks noChangeAspect="1"/>
          </p:cNvPicPr>
          <p:nvPr/>
        </p:nvPicPr>
        <p:blipFill rotWithShape="1">
          <a:blip r:embed="rId2"/>
          <a:srcRect l="1607" t="73794" r="91071" b="20103"/>
          <a:stretch/>
        </p:blipFill>
        <p:spPr>
          <a:xfrm>
            <a:off x="2031475" y="2536102"/>
            <a:ext cx="692061" cy="370855"/>
          </a:xfrm>
          <a:prstGeom prst="rect">
            <a:avLst/>
          </a:prstGeom>
        </p:spPr>
      </p:pic>
      <p:pic>
        <p:nvPicPr>
          <p:cNvPr id="34" name="Picture 33">
            <a:extLst>
              <a:ext uri="{FF2B5EF4-FFF2-40B4-BE49-F238E27FC236}">
                <a16:creationId xmlns:a16="http://schemas.microsoft.com/office/drawing/2014/main" id="{9CF2D315-E987-2C47-ADC0-FB3AE3C8038B}"/>
              </a:ext>
            </a:extLst>
          </p:cNvPr>
          <p:cNvPicPr>
            <a:picLocks noChangeAspect="1"/>
          </p:cNvPicPr>
          <p:nvPr/>
        </p:nvPicPr>
        <p:blipFill rotWithShape="1">
          <a:blip r:embed="rId2"/>
          <a:srcRect l="32232" t="16098" r="62435" b="73194"/>
          <a:stretch/>
        </p:blipFill>
        <p:spPr>
          <a:xfrm>
            <a:off x="4234683" y="1424752"/>
            <a:ext cx="504056" cy="650657"/>
          </a:xfrm>
          <a:prstGeom prst="rect">
            <a:avLst/>
          </a:prstGeom>
        </p:spPr>
      </p:pic>
      <p:pic>
        <p:nvPicPr>
          <p:cNvPr id="36" name="Picture 35">
            <a:extLst>
              <a:ext uri="{FF2B5EF4-FFF2-40B4-BE49-F238E27FC236}">
                <a16:creationId xmlns:a16="http://schemas.microsoft.com/office/drawing/2014/main" id="{AF657A76-6B93-BDC6-C889-AEED95B4F172}"/>
              </a:ext>
            </a:extLst>
          </p:cNvPr>
          <p:cNvPicPr>
            <a:picLocks noChangeAspect="1"/>
          </p:cNvPicPr>
          <p:nvPr/>
        </p:nvPicPr>
        <p:blipFill rotWithShape="1">
          <a:blip r:embed="rId2"/>
          <a:srcRect l="2594" t="73794" r="91071" b="20198"/>
          <a:stretch/>
        </p:blipFill>
        <p:spPr>
          <a:xfrm>
            <a:off x="5737931" y="4428273"/>
            <a:ext cx="598817" cy="365126"/>
          </a:xfrm>
          <a:prstGeom prst="rect">
            <a:avLst/>
          </a:prstGeom>
        </p:spPr>
      </p:pic>
      <p:pic>
        <p:nvPicPr>
          <p:cNvPr id="37" name="Picture 36">
            <a:extLst>
              <a:ext uri="{FF2B5EF4-FFF2-40B4-BE49-F238E27FC236}">
                <a16:creationId xmlns:a16="http://schemas.microsoft.com/office/drawing/2014/main" id="{E6E21052-CA1C-4E32-4A08-F1509C26FBF2}"/>
              </a:ext>
            </a:extLst>
          </p:cNvPr>
          <p:cNvPicPr>
            <a:picLocks noChangeAspect="1"/>
          </p:cNvPicPr>
          <p:nvPr/>
        </p:nvPicPr>
        <p:blipFill rotWithShape="1">
          <a:blip r:embed="rId2"/>
          <a:srcRect l="2593" t="85160" r="91071" b="6544"/>
          <a:stretch/>
        </p:blipFill>
        <p:spPr>
          <a:xfrm>
            <a:off x="5173147" y="4369142"/>
            <a:ext cx="598817" cy="504056"/>
          </a:xfrm>
          <a:prstGeom prst="rect">
            <a:avLst/>
          </a:prstGeom>
        </p:spPr>
      </p:pic>
      <p:sp>
        <p:nvSpPr>
          <p:cNvPr id="19" name="Oval 18">
            <a:extLst>
              <a:ext uri="{FF2B5EF4-FFF2-40B4-BE49-F238E27FC236}">
                <a16:creationId xmlns:a16="http://schemas.microsoft.com/office/drawing/2014/main" id="{E5233764-1A75-B08A-F3AE-5E5CB1463410}"/>
              </a:ext>
            </a:extLst>
          </p:cNvPr>
          <p:cNvSpPr/>
          <p:nvPr/>
        </p:nvSpPr>
        <p:spPr>
          <a:xfrm>
            <a:off x="5125377" y="3895903"/>
            <a:ext cx="1366908" cy="473239"/>
          </a:xfrm>
          <a:prstGeom prst="ellipse">
            <a:avLst/>
          </a:prstGeom>
          <a:solidFill>
            <a:schemeClr val="accent6">
              <a:lumMod val="20000"/>
              <a:lumOff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solidFill>
                  <a:schemeClr val="tx1"/>
                </a:solidFill>
                <a:latin typeface="Arial" panose="020B0604020202020204" pitchFamily="34" charset="0"/>
                <a:cs typeface="Arial" panose="020B0604020202020204" pitchFamily="34" charset="0"/>
              </a:rPr>
              <a:t>“Complementary approach”</a:t>
            </a:r>
          </a:p>
        </p:txBody>
      </p:sp>
      <p:cxnSp>
        <p:nvCxnSpPr>
          <p:cNvPr id="39" name="Straight Connector 38">
            <a:extLst>
              <a:ext uri="{FF2B5EF4-FFF2-40B4-BE49-F238E27FC236}">
                <a16:creationId xmlns:a16="http://schemas.microsoft.com/office/drawing/2014/main" id="{54E8414A-4155-1ACC-66D9-179D088479F7}"/>
              </a:ext>
            </a:extLst>
          </p:cNvPr>
          <p:cNvCxnSpPr>
            <a:cxnSpLocks/>
          </p:cNvCxnSpPr>
          <p:nvPr/>
        </p:nvCxnSpPr>
        <p:spPr>
          <a:xfrm>
            <a:off x="5952707" y="1635926"/>
            <a:ext cx="0" cy="515491"/>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B4E5B9F-EE06-37EF-4D42-5CE32EA16015}"/>
              </a:ext>
            </a:extLst>
          </p:cNvPr>
          <p:cNvCxnSpPr>
            <a:cxnSpLocks/>
          </p:cNvCxnSpPr>
          <p:nvPr/>
        </p:nvCxnSpPr>
        <p:spPr>
          <a:xfrm flipH="1">
            <a:off x="3595686" y="2151417"/>
            <a:ext cx="4714043" cy="0"/>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11">
            <a:extLst>
              <a:ext uri="{FF2B5EF4-FFF2-40B4-BE49-F238E27FC236}">
                <a16:creationId xmlns:a16="http://schemas.microsoft.com/office/drawing/2014/main" id="{70252475-C7C4-06A4-B5C8-B663CB0FDD37}"/>
              </a:ext>
            </a:extLst>
          </p:cNvPr>
          <p:cNvSpPr/>
          <p:nvPr/>
        </p:nvSpPr>
        <p:spPr>
          <a:xfrm>
            <a:off x="4898047" y="1429306"/>
            <a:ext cx="2088232" cy="504056"/>
          </a:xfrm>
          <a:prstGeom prst="roundRect">
            <a:avLst/>
          </a:prstGeom>
          <a:solidFill>
            <a:schemeClr val="tx2"/>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Advanced NSCLC with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unknown genotype</a:t>
            </a:r>
          </a:p>
        </p:txBody>
      </p:sp>
      <p:cxnSp>
        <p:nvCxnSpPr>
          <p:cNvPr id="49" name="Straight Connector 48">
            <a:extLst>
              <a:ext uri="{FF2B5EF4-FFF2-40B4-BE49-F238E27FC236}">
                <a16:creationId xmlns:a16="http://schemas.microsoft.com/office/drawing/2014/main" id="{DB4264AF-1206-006B-7B78-AB2CC9A357AE}"/>
              </a:ext>
            </a:extLst>
          </p:cNvPr>
          <p:cNvCxnSpPr>
            <a:cxnSpLocks/>
          </p:cNvCxnSpPr>
          <p:nvPr/>
        </p:nvCxnSpPr>
        <p:spPr>
          <a:xfrm>
            <a:off x="8300851" y="2143120"/>
            <a:ext cx="0" cy="2015999"/>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6" name="Rounded Rectangle 45">
            <a:extLst>
              <a:ext uri="{FF2B5EF4-FFF2-40B4-BE49-F238E27FC236}">
                <a16:creationId xmlns:a16="http://schemas.microsoft.com/office/drawing/2014/main" id="{46EE4584-E236-C1C3-62B9-C79274A003D5}"/>
              </a:ext>
            </a:extLst>
          </p:cNvPr>
          <p:cNvSpPr/>
          <p:nvPr/>
        </p:nvSpPr>
        <p:spPr>
          <a:xfrm>
            <a:off x="7498061" y="2420888"/>
            <a:ext cx="1656184" cy="504056"/>
          </a:xfrm>
          <a:prstGeom prst="round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Tissue sample available</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for tumour genotyping</a:t>
            </a:r>
          </a:p>
        </p:txBody>
      </p:sp>
      <p:sp>
        <p:nvSpPr>
          <p:cNvPr id="50" name="Rounded Rectangle 49">
            <a:extLst>
              <a:ext uri="{FF2B5EF4-FFF2-40B4-BE49-F238E27FC236}">
                <a16:creationId xmlns:a16="http://schemas.microsoft.com/office/drawing/2014/main" id="{AA719518-0C08-0671-5094-C9D307F6B21B}"/>
              </a:ext>
            </a:extLst>
          </p:cNvPr>
          <p:cNvSpPr/>
          <p:nvPr/>
        </p:nvSpPr>
        <p:spPr>
          <a:xfrm>
            <a:off x="7498061" y="3136741"/>
            <a:ext cx="1656184" cy="504056"/>
          </a:xfrm>
          <a:prstGeom prst="round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Plasma cfDNA genotyping</a:t>
            </a:r>
          </a:p>
        </p:txBody>
      </p:sp>
      <p:sp>
        <p:nvSpPr>
          <p:cNvPr id="51" name="Oval 50">
            <a:extLst>
              <a:ext uri="{FF2B5EF4-FFF2-40B4-BE49-F238E27FC236}">
                <a16:creationId xmlns:a16="http://schemas.microsoft.com/office/drawing/2014/main" id="{5D8B7C5D-2FA5-2B53-E07F-4C5CCA7F0D6E}"/>
              </a:ext>
            </a:extLst>
          </p:cNvPr>
          <p:cNvSpPr/>
          <p:nvPr/>
        </p:nvSpPr>
        <p:spPr>
          <a:xfrm>
            <a:off x="6097244" y="3238610"/>
            <a:ext cx="1366908" cy="473239"/>
          </a:xfrm>
          <a:prstGeom prst="ellipse">
            <a:avLst/>
          </a:prstGeom>
          <a:solidFill>
            <a:schemeClr val="accent5">
              <a:lumMod val="9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solidFill>
                  <a:schemeClr val="tx1"/>
                </a:solidFill>
                <a:latin typeface="Arial" panose="020B0604020202020204" pitchFamily="34" charset="0"/>
                <a:cs typeface="Arial" panose="020B0604020202020204" pitchFamily="34" charset="0"/>
              </a:rPr>
              <a:t>“Plasma first approach”</a:t>
            </a:r>
          </a:p>
        </p:txBody>
      </p:sp>
      <p:sp>
        <p:nvSpPr>
          <p:cNvPr id="52" name="Rounded Rectangle 51">
            <a:extLst>
              <a:ext uri="{FF2B5EF4-FFF2-40B4-BE49-F238E27FC236}">
                <a16:creationId xmlns:a16="http://schemas.microsoft.com/office/drawing/2014/main" id="{11D4E4E1-C8BE-9BA9-6CCC-E9F2F12162BA}"/>
              </a:ext>
            </a:extLst>
          </p:cNvPr>
          <p:cNvSpPr/>
          <p:nvPr/>
        </p:nvSpPr>
        <p:spPr>
          <a:xfrm>
            <a:off x="7498061" y="3852594"/>
            <a:ext cx="1656184" cy="720000"/>
          </a:xfrm>
          <a:prstGeom prst="round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Re-biopsy for tumour tissue genotyping in case of absence of targetable drivers in plasma</a:t>
            </a:r>
          </a:p>
        </p:txBody>
      </p:sp>
      <p:pic>
        <p:nvPicPr>
          <p:cNvPr id="53" name="Picture 52">
            <a:extLst>
              <a:ext uri="{FF2B5EF4-FFF2-40B4-BE49-F238E27FC236}">
                <a16:creationId xmlns:a16="http://schemas.microsoft.com/office/drawing/2014/main" id="{2408731E-8F5E-D7A8-2ED3-565B8F261248}"/>
              </a:ext>
            </a:extLst>
          </p:cNvPr>
          <p:cNvPicPr>
            <a:picLocks noChangeAspect="1"/>
          </p:cNvPicPr>
          <p:nvPr/>
        </p:nvPicPr>
        <p:blipFill rotWithShape="1">
          <a:blip r:embed="rId2"/>
          <a:srcRect l="1607" t="73794" r="91071" b="20103"/>
          <a:stretch/>
        </p:blipFill>
        <p:spPr>
          <a:xfrm>
            <a:off x="9173888" y="2510695"/>
            <a:ext cx="692061" cy="370855"/>
          </a:xfrm>
          <a:prstGeom prst="rect">
            <a:avLst/>
          </a:prstGeom>
        </p:spPr>
      </p:pic>
      <p:pic>
        <p:nvPicPr>
          <p:cNvPr id="54" name="Picture 53">
            <a:extLst>
              <a:ext uri="{FF2B5EF4-FFF2-40B4-BE49-F238E27FC236}">
                <a16:creationId xmlns:a16="http://schemas.microsoft.com/office/drawing/2014/main" id="{016117C8-C156-DB5C-B4B6-E105A0B344C7}"/>
              </a:ext>
            </a:extLst>
          </p:cNvPr>
          <p:cNvPicPr>
            <a:picLocks noChangeAspect="1"/>
          </p:cNvPicPr>
          <p:nvPr/>
        </p:nvPicPr>
        <p:blipFill rotWithShape="1">
          <a:blip r:embed="rId2"/>
          <a:srcRect l="2593" t="85160" r="91071" b="6544"/>
          <a:stretch/>
        </p:blipFill>
        <p:spPr>
          <a:xfrm>
            <a:off x="9310141" y="3144024"/>
            <a:ext cx="598817" cy="504056"/>
          </a:xfrm>
          <a:prstGeom prst="rect">
            <a:avLst/>
          </a:prstGeom>
        </p:spPr>
      </p:pic>
      <p:grpSp>
        <p:nvGrpSpPr>
          <p:cNvPr id="59" name="Group 58">
            <a:extLst>
              <a:ext uri="{FF2B5EF4-FFF2-40B4-BE49-F238E27FC236}">
                <a16:creationId xmlns:a16="http://schemas.microsoft.com/office/drawing/2014/main" id="{C6624ECC-93CE-961A-8951-4E18A5A7023E}"/>
              </a:ext>
            </a:extLst>
          </p:cNvPr>
          <p:cNvGrpSpPr/>
          <p:nvPr/>
        </p:nvGrpSpPr>
        <p:grpSpPr>
          <a:xfrm>
            <a:off x="9364321" y="2509156"/>
            <a:ext cx="326100" cy="326100"/>
            <a:chOff x="7969125" y="1635925"/>
            <a:chExt cx="326100" cy="326100"/>
          </a:xfrm>
        </p:grpSpPr>
        <p:cxnSp>
          <p:nvCxnSpPr>
            <p:cNvPr id="56" name="Straight Connector 55">
              <a:extLst>
                <a:ext uri="{FF2B5EF4-FFF2-40B4-BE49-F238E27FC236}">
                  <a16:creationId xmlns:a16="http://schemas.microsoft.com/office/drawing/2014/main" id="{CDDB7D64-F779-CEC1-B2EA-CACB15C36F93}"/>
                </a:ext>
              </a:extLst>
            </p:cNvPr>
            <p:cNvCxnSpPr>
              <a:cxnSpLocks/>
            </p:cNvCxnSpPr>
            <p:nvPr/>
          </p:nvCxnSpPr>
          <p:spPr>
            <a:xfrm rot="2700000">
              <a:off x="8132175" y="1635926"/>
              <a:ext cx="0" cy="326100"/>
            </a:xfrm>
            <a:prstGeom prst="line">
              <a:avLst/>
            </a:prstGeom>
            <a:ln w="412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7FF674B-4072-0A7A-1A07-C5AC7F8D3273}"/>
                </a:ext>
              </a:extLst>
            </p:cNvPr>
            <p:cNvCxnSpPr>
              <a:cxnSpLocks/>
            </p:cNvCxnSpPr>
            <p:nvPr/>
          </p:nvCxnSpPr>
          <p:spPr>
            <a:xfrm rot="18900000" flipH="1">
              <a:off x="8132175" y="1635925"/>
              <a:ext cx="0" cy="326100"/>
            </a:xfrm>
            <a:prstGeom prst="line">
              <a:avLst/>
            </a:prstGeom>
            <a:ln w="41275">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078224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gnetic Disk 24">
            <a:extLst>
              <a:ext uri="{FF2B5EF4-FFF2-40B4-BE49-F238E27FC236}">
                <a16:creationId xmlns:a16="http://schemas.microsoft.com/office/drawing/2014/main" id="{81EED8FB-5D21-E1C6-EAD3-2BACFBBDA3D9}"/>
              </a:ext>
            </a:extLst>
          </p:cNvPr>
          <p:cNvSpPr/>
          <p:nvPr/>
        </p:nvSpPr>
        <p:spPr>
          <a:xfrm>
            <a:off x="3253983" y="5051364"/>
            <a:ext cx="1569112" cy="1234792"/>
          </a:xfrm>
          <a:prstGeom prst="flowChartMagneticDisk">
            <a:avLst/>
          </a:prstGeom>
          <a:solidFill>
            <a:schemeClr val="accent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Magnetic Disk 25">
            <a:extLst>
              <a:ext uri="{FF2B5EF4-FFF2-40B4-BE49-F238E27FC236}">
                <a16:creationId xmlns:a16="http://schemas.microsoft.com/office/drawing/2014/main" id="{F0F8802F-B13B-A85A-CEF4-BDFAEB42F9DD}"/>
              </a:ext>
            </a:extLst>
          </p:cNvPr>
          <p:cNvSpPr/>
          <p:nvPr/>
        </p:nvSpPr>
        <p:spPr>
          <a:xfrm>
            <a:off x="3080841" y="4275437"/>
            <a:ext cx="1915396" cy="1209107"/>
          </a:xfrm>
          <a:prstGeom prst="flowChartMagneticDisk">
            <a:avLst/>
          </a:prstGeom>
          <a:solidFill>
            <a:schemeClr val="accent1">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AF037A3-9E7E-9F85-A5FE-4E5280F75AD5}"/>
              </a:ext>
            </a:extLst>
          </p:cNvPr>
          <p:cNvSpPr>
            <a:spLocks noGrp="1"/>
          </p:cNvSpPr>
          <p:nvPr>
            <p:ph type="title"/>
          </p:nvPr>
        </p:nvSpPr>
        <p:spPr/>
        <p:txBody>
          <a:bodyPr/>
          <a:lstStyle/>
          <a:p>
            <a:r>
              <a:rPr lang="en-GB" dirty="0"/>
              <a:t>Why patients miss out on biomarker testing/diagnosis from tissue biopsy</a:t>
            </a:r>
          </a:p>
        </p:txBody>
      </p:sp>
      <p:sp>
        <p:nvSpPr>
          <p:cNvPr id="4" name="Slide Number Placeholder 3">
            <a:extLst>
              <a:ext uri="{FF2B5EF4-FFF2-40B4-BE49-F238E27FC236}">
                <a16:creationId xmlns:a16="http://schemas.microsoft.com/office/drawing/2014/main" id="{7F0A6305-6BC5-0180-906B-6A5D3FB7330A}"/>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31" name="Content Placeholder 30">
            <a:extLst>
              <a:ext uri="{FF2B5EF4-FFF2-40B4-BE49-F238E27FC236}">
                <a16:creationId xmlns:a16="http://schemas.microsoft.com/office/drawing/2014/main" id="{58453FD1-C3F8-702E-66EA-8DE00C7BBB1E}"/>
              </a:ext>
            </a:extLst>
          </p:cNvPr>
          <p:cNvSpPr>
            <a:spLocks noGrp="1"/>
          </p:cNvSpPr>
          <p:nvPr>
            <p:ph sz="quarter" idx="15"/>
          </p:nvPr>
        </p:nvSpPr>
        <p:spPr>
          <a:xfrm>
            <a:off x="620183" y="6356351"/>
            <a:ext cx="10180339" cy="319087"/>
          </a:xfrm>
        </p:spPr>
        <p:txBody>
          <a:bodyPr anchor="b"/>
          <a:lstStyle/>
          <a:p>
            <a:r>
              <a:rPr lang="en-GB" dirty="0">
                <a:solidFill>
                  <a:schemeClr val="tx2"/>
                </a:solidFill>
              </a:rPr>
              <a:t>NSCLC, non-small cell lung cancer</a:t>
            </a:r>
          </a:p>
          <a:p>
            <a:r>
              <a:rPr lang="en-GB" dirty="0">
                <a:solidFill>
                  <a:schemeClr val="tx2"/>
                </a:solidFill>
              </a:rPr>
              <a:t>Malapelle U, et al. J Mol Pathol. 2021;2:255-273</a:t>
            </a:r>
          </a:p>
        </p:txBody>
      </p:sp>
      <p:sp>
        <p:nvSpPr>
          <p:cNvPr id="6" name="TextBox 5">
            <a:extLst>
              <a:ext uri="{FF2B5EF4-FFF2-40B4-BE49-F238E27FC236}">
                <a16:creationId xmlns:a16="http://schemas.microsoft.com/office/drawing/2014/main" id="{78C4D23C-CEA2-0337-D9B8-0418D62FE33B}"/>
              </a:ext>
            </a:extLst>
          </p:cNvPr>
          <p:cNvSpPr txBox="1"/>
          <p:nvPr/>
        </p:nvSpPr>
        <p:spPr>
          <a:xfrm>
            <a:off x="6355085" y="2607760"/>
            <a:ext cx="2262542" cy="369332"/>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Tissue biopsy may be unfeasible </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in 9-18% of patients</a:t>
            </a:r>
          </a:p>
        </p:txBody>
      </p:sp>
      <p:sp>
        <p:nvSpPr>
          <p:cNvPr id="9" name="TextBox 8">
            <a:extLst>
              <a:ext uri="{FF2B5EF4-FFF2-40B4-BE49-F238E27FC236}">
                <a16:creationId xmlns:a16="http://schemas.microsoft.com/office/drawing/2014/main" id="{2E9019C2-C58A-00F6-3D94-06C1070767B1}"/>
              </a:ext>
            </a:extLst>
          </p:cNvPr>
          <p:cNvSpPr txBox="1"/>
          <p:nvPr/>
        </p:nvSpPr>
        <p:spPr>
          <a:xfrm>
            <a:off x="6096255" y="3455500"/>
            <a:ext cx="2158348" cy="553998"/>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Tissue biopsy procedural failure</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rates vary by technique and</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can range from 4-42%</a:t>
            </a:r>
          </a:p>
        </p:txBody>
      </p:sp>
      <p:sp>
        <p:nvSpPr>
          <p:cNvPr id="10" name="TextBox 9">
            <a:extLst>
              <a:ext uri="{FF2B5EF4-FFF2-40B4-BE49-F238E27FC236}">
                <a16:creationId xmlns:a16="http://schemas.microsoft.com/office/drawing/2014/main" id="{05F6992D-E03D-2AE5-CB9C-889A935BCA46}"/>
              </a:ext>
            </a:extLst>
          </p:cNvPr>
          <p:cNvSpPr txBox="1"/>
          <p:nvPr/>
        </p:nvSpPr>
        <p:spPr>
          <a:xfrm>
            <a:off x="5896607" y="4465901"/>
            <a:ext cx="2378856" cy="369332"/>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Samples are inadequate for testing</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in 8-26% of patients</a:t>
            </a:r>
          </a:p>
        </p:txBody>
      </p:sp>
      <p:sp>
        <p:nvSpPr>
          <p:cNvPr id="11" name="TextBox 10">
            <a:extLst>
              <a:ext uri="{FF2B5EF4-FFF2-40B4-BE49-F238E27FC236}">
                <a16:creationId xmlns:a16="http://schemas.microsoft.com/office/drawing/2014/main" id="{161B6B98-D4F0-CEC8-4780-4BBCA72F0344}"/>
              </a:ext>
            </a:extLst>
          </p:cNvPr>
          <p:cNvSpPr txBox="1"/>
          <p:nvPr/>
        </p:nvSpPr>
        <p:spPr>
          <a:xfrm>
            <a:off x="5787829" y="5134661"/>
            <a:ext cx="2366032" cy="553998"/>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Access to testing varies by country</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and region and depends on</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infrastructure and reimbursement</a:t>
            </a:r>
          </a:p>
        </p:txBody>
      </p:sp>
      <p:sp>
        <p:nvSpPr>
          <p:cNvPr id="12" name="TextBox 11">
            <a:extLst>
              <a:ext uri="{FF2B5EF4-FFF2-40B4-BE49-F238E27FC236}">
                <a16:creationId xmlns:a16="http://schemas.microsoft.com/office/drawing/2014/main" id="{0E909BBE-3624-B927-4AA0-A89B2E51C907}"/>
              </a:ext>
            </a:extLst>
          </p:cNvPr>
          <p:cNvSpPr txBox="1"/>
          <p:nvPr/>
        </p:nvSpPr>
        <p:spPr>
          <a:xfrm>
            <a:off x="8994036" y="3297525"/>
            <a:ext cx="1237518" cy="553998"/>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The overall tissue</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biopsy failure rate</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may be up to 43%</a:t>
            </a:r>
          </a:p>
        </p:txBody>
      </p:sp>
      <p:sp>
        <p:nvSpPr>
          <p:cNvPr id="29" name="Magnetic Disk 28">
            <a:extLst>
              <a:ext uri="{FF2B5EF4-FFF2-40B4-BE49-F238E27FC236}">
                <a16:creationId xmlns:a16="http://schemas.microsoft.com/office/drawing/2014/main" id="{4D87AFBC-1B0D-1436-9C9C-DF8DBD9511F6}"/>
              </a:ext>
            </a:extLst>
          </p:cNvPr>
          <p:cNvSpPr/>
          <p:nvPr/>
        </p:nvSpPr>
        <p:spPr>
          <a:xfrm>
            <a:off x="2850407" y="3326634"/>
            <a:ext cx="2376264" cy="1376208"/>
          </a:xfrm>
          <a:prstGeom prst="flowChartMagneticDisk">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Magnetic Disk 26">
            <a:extLst>
              <a:ext uri="{FF2B5EF4-FFF2-40B4-BE49-F238E27FC236}">
                <a16:creationId xmlns:a16="http://schemas.microsoft.com/office/drawing/2014/main" id="{2F91844E-B058-47BF-96FB-9A09E2B8CEA7}"/>
              </a:ext>
            </a:extLst>
          </p:cNvPr>
          <p:cNvSpPr/>
          <p:nvPr/>
        </p:nvSpPr>
        <p:spPr>
          <a:xfrm>
            <a:off x="2562376" y="2429990"/>
            <a:ext cx="2952326" cy="1376208"/>
          </a:xfrm>
          <a:prstGeom prst="flowChartMagneticDisk">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Magnetic Disk 27">
            <a:extLst>
              <a:ext uri="{FF2B5EF4-FFF2-40B4-BE49-F238E27FC236}">
                <a16:creationId xmlns:a16="http://schemas.microsoft.com/office/drawing/2014/main" id="{B6A7BAB0-2726-D5EC-CBA5-5D3778226F9B}"/>
              </a:ext>
            </a:extLst>
          </p:cNvPr>
          <p:cNvSpPr/>
          <p:nvPr/>
        </p:nvSpPr>
        <p:spPr>
          <a:xfrm>
            <a:off x="2135560" y="1556792"/>
            <a:ext cx="3805958" cy="1333473"/>
          </a:xfrm>
          <a:prstGeom prst="flowChartMagneticDisk">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ight Arrow 17">
            <a:extLst>
              <a:ext uri="{FF2B5EF4-FFF2-40B4-BE49-F238E27FC236}">
                <a16:creationId xmlns:a16="http://schemas.microsoft.com/office/drawing/2014/main" id="{752EFEDA-66D2-5F48-CB9E-9EE81EF6F452}"/>
              </a:ext>
            </a:extLst>
          </p:cNvPr>
          <p:cNvSpPr/>
          <p:nvPr/>
        </p:nvSpPr>
        <p:spPr>
          <a:xfrm>
            <a:off x="5346973" y="2604053"/>
            <a:ext cx="896990" cy="360040"/>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ight Arrow 20">
            <a:extLst>
              <a:ext uri="{FF2B5EF4-FFF2-40B4-BE49-F238E27FC236}">
                <a16:creationId xmlns:a16="http://schemas.microsoft.com/office/drawing/2014/main" id="{4445F2D1-4D28-9420-D5EC-5DA677D57ED3}"/>
              </a:ext>
            </a:extLst>
          </p:cNvPr>
          <p:cNvSpPr/>
          <p:nvPr/>
        </p:nvSpPr>
        <p:spPr>
          <a:xfrm>
            <a:off x="5077676" y="3536208"/>
            <a:ext cx="896990" cy="360040"/>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Right Arrow 21">
            <a:extLst>
              <a:ext uri="{FF2B5EF4-FFF2-40B4-BE49-F238E27FC236}">
                <a16:creationId xmlns:a16="http://schemas.microsoft.com/office/drawing/2014/main" id="{F544427C-FE26-2D31-51F4-F7835C22C797}"/>
              </a:ext>
            </a:extLst>
          </p:cNvPr>
          <p:cNvSpPr/>
          <p:nvPr/>
        </p:nvSpPr>
        <p:spPr>
          <a:xfrm>
            <a:off x="4890785" y="4432222"/>
            <a:ext cx="896990" cy="360040"/>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ight Arrow 22">
            <a:extLst>
              <a:ext uri="{FF2B5EF4-FFF2-40B4-BE49-F238E27FC236}">
                <a16:creationId xmlns:a16="http://schemas.microsoft.com/office/drawing/2014/main" id="{A39F3109-EBCF-5F2F-4D94-87639C87D474}"/>
              </a:ext>
            </a:extLst>
          </p:cNvPr>
          <p:cNvSpPr/>
          <p:nvPr/>
        </p:nvSpPr>
        <p:spPr>
          <a:xfrm>
            <a:off x="4744209" y="5203897"/>
            <a:ext cx="896990" cy="360040"/>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F2B28304-F09E-45EC-240D-F759BC3F2687}"/>
              </a:ext>
            </a:extLst>
          </p:cNvPr>
          <p:cNvSpPr txBox="1"/>
          <p:nvPr/>
        </p:nvSpPr>
        <p:spPr>
          <a:xfrm>
            <a:off x="3774044" y="2337657"/>
            <a:ext cx="52899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NSCLC</a:t>
            </a:r>
          </a:p>
        </p:txBody>
      </p:sp>
      <p:sp>
        <p:nvSpPr>
          <p:cNvPr id="14" name="TextBox 13">
            <a:extLst>
              <a:ext uri="{FF2B5EF4-FFF2-40B4-BE49-F238E27FC236}">
                <a16:creationId xmlns:a16="http://schemas.microsoft.com/office/drawing/2014/main" id="{7F27726F-41E2-2753-BD5C-37FBDA4BB0AE}"/>
              </a:ext>
            </a:extLst>
          </p:cNvPr>
          <p:cNvSpPr txBox="1"/>
          <p:nvPr/>
        </p:nvSpPr>
        <p:spPr>
          <a:xfrm>
            <a:off x="3526155" y="3173566"/>
            <a:ext cx="1024769" cy="369332"/>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Tissue biopsy</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feasible</a:t>
            </a:r>
          </a:p>
        </p:txBody>
      </p:sp>
      <p:sp>
        <p:nvSpPr>
          <p:cNvPr id="15" name="TextBox 14">
            <a:extLst>
              <a:ext uri="{FF2B5EF4-FFF2-40B4-BE49-F238E27FC236}">
                <a16:creationId xmlns:a16="http://schemas.microsoft.com/office/drawing/2014/main" id="{1322FDB1-6A14-C37E-0A0E-5301DA748E10}"/>
              </a:ext>
            </a:extLst>
          </p:cNvPr>
          <p:cNvSpPr txBox="1"/>
          <p:nvPr/>
        </p:nvSpPr>
        <p:spPr>
          <a:xfrm>
            <a:off x="3123801" y="4071931"/>
            <a:ext cx="1829476" cy="369332"/>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Tissue biopsy procedure</a:t>
            </a:r>
            <a:br>
              <a:rPr lang="en-GB" sz="1200" b="1" dirty="0">
                <a:solidFill>
                  <a:schemeClr val="bg1"/>
                </a:solidFill>
                <a:latin typeface="Arial" panose="020B0604020202020204" pitchFamily="34" charset="0"/>
                <a:ea typeface="Aileron" charset="0"/>
                <a:cs typeface="Arial" panose="020B0604020202020204" pitchFamily="34" charset="0"/>
              </a:rPr>
            </a:br>
            <a:r>
              <a:rPr lang="en-GB" sz="1200" b="1" dirty="0">
                <a:solidFill>
                  <a:schemeClr val="bg1"/>
                </a:solidFill>
                <a:latin typeface="Arial" panose="020B0604020202020204" pitchFamily="34" charset="0"/>
                <a:ea typeface="Aileron" charset="0"/>
                <a:cs typeface="Arial" panose="020B0604020202020204" pitchFamily="34" charset="0"/>
              </a:rPr>
              <a:t>successful</a:t>
            </a:r>
          </a:p>
        </p:txBody>
      </p:sp>
      <p:sp>
        <p:nvSpPr>
          <p:cNvPr id="16" name="TextBox 15">
            <a:extLst>
              <a:ext uri="{FF2B5EF4-FFF2-40B4-BE49-F238E27FC236}">
                <a16:creationId xmlns:a16="http://schemas.microsoft.com/office/drawing/2014/main" id="{010209B2-EC5D-87B8-1E8F-BBC8CE910C08}"/>
              </a:ext>
            </a:extLst>
          </p:cNvPr>
          <p:cNvSpPr txBox="1"/>
          <p:nvPr/>
        </p:nvSpPr>
        <p:spPr>
          <a:xfrm>
            <a:off x="3406155" y="4909027"/>
            <a:ext cx="1264770" cy="369332"/>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Sample adequate</a:t>
            </a:r>
            <a:br>
              <a:rPr lang="en-GB" sz="1200" b="1" dirty="0">
                <a:solidFill>
                  <a:schemeClr val="bg1"/>
                </a:solidFill>
                <a:latin typeface="Arial" panose="020B0604020202020204" pitchFamily="34" charset="0"/>
                <a:ea typeface="Aileron" charset="0"/>
                <a:cs typeface="Arial" panose="020B0604020202020204" pitchFamily="34" charset="0"/>
              </a:rPr>
            </a:br>
            <a:r>
              <a:rPr lang="en-GB" sz="1200" b="1" dirty="0">
                <a:solidFill>
                  <a:schemeClr val="bg1"/>
                </a:solidFill>
                <a:latin typeface="Arial" panose="020B0604020202020204" pitchFamily="34" charset="0"/>
                <a:ea typeface="Aileron" charset="0"/>
                <a:cs typeface="Arial" panose="020B0604020202020204" pitchFamily="34" charset="0"/>
              </a:rPr>
              <a:t>for testing</a:t>
            </a:r>
          </a:p>
        </p:txBody>
      </p:sp>
      <p:sp>
        <p:nvSpPr>
          <p:cNvPr id="17" name="TextBox 16">
            <a:extLst>
              <a:ext uri="{FF2B5EF4-FFF2-40B4-BE49-F238E27FC236}">
                <a16:creationId xmlns:a16="http://schemas.microsoft.com/office/drawing/2014/main" id="{FAC00BDB-9B01-39D5-E278-087057B14A46}"/>
              </a:ext>
            </a:extLst>
          </p:cNvPr>
          <p:cNvSpPr txBox="1"/>
          <p:nvPr/>
        </p:nvSpPr>
        <p:spPr>
          <a:xfrm>
            <a:off x="3691489" y="5658674"/>
            <a:ext cx="694101" cy="369332"/>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Access</a:t>
            </a:r>
            <a:br>
              <a:rPr lang="en-GB" sz="1200" b="1" dirty="0">
                <a:solidFill>
                  <a:schemeClr val="bg1"/>
                </a:solidFill>
                <a:latin typeface="Arial" panose="020B0604020202020204" pitchFamily="34" charset="0"/>
                <a:ea typeface="Aileron" charset="0"/>
                <a:cs typeface="Arial" panose="020B0604020202020204" pitchFamily="34" charset="0"/>
              </a:rPr>
            </a:br>
            <a:r>
              <a:rPr lang="en-GB" sz="1200" b="1" dirty="0">
                <a:solidFill>
                  <a:schemeClr val="bg1"/>
                </a:solidFill>
                <a:latin typeface="Arial" panose="020B0604020202020204" pitchFamily="34" charset="0"/>
                <a:ea typeface="Aileron" charset="0"/>
                <a:cs typeface="Arial" panose="020B0604020202020204" pitchFamily="34" charset="0"/>
              </a:rPr>
              <a:t>to testing</a:t>
            </a:r>
          </a:p>
        </p:txBody>
      </p:sp>
      <p:sp>
        <p:nvSpPr>
          <p:cNvPr id="34" name="Right Brace 33">
            <a:extLst>
              <a:ext uri="{FF2B5EF4-FFF2-40B4-BE49-F238E27FC236}">
                <a16:creationId xmlns:a16="http://schemas.microsoft.com/office/drawing/2014/main" id="{07571781-A4B8-B5CF-61B6-96C090E72461}"/>
              </a:ext>
            </a:extLst>
          </p:cNvPr>
          <p:cNvSpPr/>
          <p:nvPr/>
        </p:nvSpPr>
        <p:spPr>
          <a:xfrm>
            <a:off x="8740157" y="2664323"/>
            <a:ext cx="144016" cy="1820402"/>
          </a:xfrm>
          <a:prstGeom prst="rightBrace">
            <a:avLst>
              <a:gd name="adj1" fmla="val 5903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6634034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C50F-1F71-0FF5-DF8D-57C2478C76B1}"/>
              </a:ext>
            </a:extLst>
          </p:cNvPr>
          <p:cNvSpPr>
            <a:spLocks noGrp="1"/>
          </p:cNvSpPr>
          <p:nvPr>
            <p:ph type="title"/>
          </p:nvPr>
        </p:nvSpPr>
        <p:spPr>
          <a:xfrm>
            <a:off x="619201" y="259200"/>
            <a:ext cx="10963199" cy="864000"/>
          </a:xfrm>
        </p:spPr>
        <p:txBody>
          <a:bodyPr/>
          <a:lstStyle/>
          <a:p>
            <a:r>
              <a:rPr lang="en-GB" dirty="0"/>
              <a:t>Estimate of patients in Europe who might benefit from liquid biopsy</a:t>
            </a:r>
          </a:p>
        </p:txBody>
      </p:sp>
      <p:sp>
        <p:nvSpPr>
          <p:cNvPr id="4" name="Slide Number Placeholder 3">
            <a:extLst>
              <a:ext uri="{FF2B5EF4-FFF2-40B4-BE49-F238E27FC236}">
                <a16:creationId xmlns:a16="http://schemas.microsoft.com/office/drawing/2014/main" id="{0D85FA79-0E85-1A90-5187-0E64C1989701}"/>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14</a:t>
            </a:fld>
            <a:endParaRPr lang="en-GB" dirty="0"/>
          </a:p>
        </p:txBody>
      </p:sp>
      <p:sp>
        <p:nvSpPr>
          <p:cNvPr id="6" name="Content Placeholder 5">
            <a:extLst>
              <a:ext uri="{FF2B5EF4-FFF2-40B4-BE49-F238E27FC236}">
                <a16:creationId xmlns:a16="http://schemas.microsoft.com/office/drawing/2014/main" id="{9F63F64E-2C1D-C643-00DB-7889D3649AB8}"/>
              </a:ext>
            </a:extLst>
          </p:cNvPr>
          <p:cNvSpPr>
            <a:spLocks noGrp="1"/>
          </p:cNvSpPr>
          <p:nvPr>
            <p:ph sz="quarter" idx="15"/>
          </p:nvPr>
        </p:nvSpPr>
        <p:spPr>
          <a:xfrm>
            <a:off x="620183" y="6356351"/>
            <a:ext cx="10180339" cy="319087"/>
          </a:xfrm>
        </p:spPr>
        <p:txBody>
          <a:bodyPr anchor="b" anchorCtr="0"/>
          <a:lstStyle/>
          <a:p>
            <a:r>
              <a:rPr lang="en-GB" dirty="0">
                <a:solidFill>
                  <a:schemeClr val="tx2"/>
                </a:solidFill>
              </a:rPr>
              <a:t>ALK, anaplastic lymphoma kinase; BRAF, B-Raf proto-oncogene; EGFR, epidermal growth factor receptor; KRAS, Kirsten rat sarcoma viral oncogene homologue; MET, hepatocyte growth factor receptor; NSCLC, non-small cell lung cancer; NTRK, neurotrophic tyrosine receptor kinase; RET, rearranged during transfection; ROS1, </a:t>
            </a:r>
            <a:r>
              <a:rPr lang="en-GB" sz="1200" dirty="0">
                <a:solidFill>
                  <a:schemeClr val="tx2"/>
                </a:solidFill>
              </a:rPr>
              <a:t>ROS proto-oncogene 1, receptor tyrosine kinase</a:t>
            </a:r>
            <a:endParaRPr lang="en-GB" dirty="0">
              <a:solidFill>
                <a:schemeClr val="tx2"/>
              </a:solidFill>
            </a:endParaRPr>
          </a:p>
          <a:p>
            <a:r>
              <a:rPr lang="en-GB" dirty="0">
                <a:solidFill>
                  <a:schemeClr val="tx2"/>
                </a:solidFill>
              </a:rPr>
              <a:t>Malapelle U, et al. J Mol Pathol. 2021;2:255-273</a:t>
            </a:r>
          </a:p>
        </p:txBody>
      </p:sp>
      <p:sp>
        <p:nvSpPr>
          <p:cNvPr id="13" name="TextBox 12">
            <a:extLst>
              <a:ext uri="{FF2B5EF4-FFF2-40B4-BE49-F238E27FC236}">
                <a16:creationId xmlns:a16="http://schemas.microsoft.com/office/drawing/2014/main" id="{D2D507F0-BC7D-48BD-833B-AC875657401D}"/>
              </a:ext>
            </a:extLst>
          </p:cNvPr>
          <p:cNvSpPr txBox="1"/>
          <p:nvPr/>
        </p:nvSpPr>
        <p:spPr>
          <a:xfrm>
            <a:off x="1367855" y="1610389"/>
            <a:ext cx="9456291" cy="1008112"/>
          </a:xfrm>
          <a:prstGeom prst="rect">
            <a:avLst/>
          </a:prstGeom>
          <a:solidFill>
            <a:schemeClr val="accent1">
              <a:lumMod val="20000"/>
              <a:lumOff val="80000"/>
            </a:schemeClr>
          </a:solidFill>
          <a:ln w="19050">
            <a:solidFill>
              <a:schemeClr val="accent1"/>
            </a:solidFill>
          </a:ln>
        </p:spPr>
        <p:txBody>
          <a:bodyPr wrap="none" rtlCol="0" anchor="ctr" anchorCtr="0">
            <a:noAutofit/>
          </a:bodyPr>
          <a:lstStyle/>
          <a:p>
            <a:pPr algn="ctr">
              <a:spcAft>
                <a:spcPts val="600"/>
              </a:spcAft>
            </a:pPr>
            <a:r>
              <a:rPr lang="en-GB" sz="1200" dirty="0">
                <a:latin typeface="Arial" panose="020B0604020202020204" pitchFamily="34" charset="0"/>
                <a:ea typeface="Aileron" charset="0"/>
                <a:cs typeface="Arial" panose="020B0604020202020204" pitchFamily="34" charset="0"/>
              </a:rPr>
              <a:t>In Europe, tissue biopsy may be unfeasible or inadequate, for molecular work-up in an</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estimated </a:t>
            </a:r>
            <a:r>
              <a:rPr lang="en-GB" sz="1200" b="1" dirty="0">
                <a:latin typeface="Arial" panose="020B0604020202020204" pitchFamily="34" charset="0"/>
                <a:ea typeface="Aileron" charset="0"/>
                <a:cs typeface="Arial" panose="020B0604020202020204" pitchFamily="34" charset="0"/>
              </a:rPr>
              <a:t>16,000</a:t>
            </a:r>
            <a:r>
              <a:rPr lang="en-GB" sz="1200" dirty="0">
                <a:latin typeface="Arial" panose="020B0604020202020204" pitchFamily="34" charset="0"/>
                <a:ea typeface="Aileron" charset="0"/>
                <a:cs typeface="Arial" panose="020B0604020202020204" pitchFamily="34" charset="0"/>
              </a:rPr>
              <a:t> patients annually with NSCLC; these patients could potentially benefit from liquid biopsy</a:t>
            </a:r>
          </a:p>
          <a:p>
            <a:pPr algn="ctr">
              <a:spcAft>
                <a:spcPts val="600"/>
              </a:spcAft>
            </a:pPr>
            <a:r>
              <a:rPr lang="en-GB" sz="1200" dirty="0">
                <a:latin typeface="Arial" panose="020B0604020202020204" pitchFamily="34" charset="0"/>
                <a:ea typeface="Aileron" charset="0"/>
                <a:cs typeface="Arial" panose="020B0604020202020204" pitchFamily="34" charset="0"/>
              </a:rPr>
              <a:t>Based on published frequencies of NSCLC driver alterations, a molecular diagnosis based on liquid biopsy could</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allow approximately </a:t>
            </a:r>
            <a:r>
              <a:rPr lang="en-GB" sz="1200" b="1" dirty="0">
                <a:latin typeface="Arial" panose="020B0604020202020204" pitchFamily="34" charset="0"/>
                <a:ea typeface="Aileron" charset="0"/>
                <a:cs typeface="Arial" panose="020B0604020202020204" pitchFamily="34" charset="0"/>
              </a:rPr>
              <a:t>6,560</a:t>
            </a:r>
            <a:r>
              <a:rPr lang="en-GB" sz="1200" dirty="0">
                <a:latin typeface="Arial" panose="020B0604020202020204" pitchFamily="34" charset="0"/>
                <a:ea typeface="Aileron" charset="0"/>
                <a:cs typeface="Arial" panose="020B0604020202020204" pitchFamily="34" charset="0"/>
              </a:rPr>
              <a:t> patients annually to benefit from current, emerging, and future targeted treatments</a:t>
            </a:r>
          </a:p>
        </p:txBody>
      </p:sp>
      <p:graphicFrame>
        <p:nvGraphicFramePr>
          <p:cNvPr id="17" name="Chart 16">
            <a:extLst>
              <a:ext uri="{FF2B5EF4-FFF2-40B4-BE49-F238E27FC236}">
                <a16:creationId xmlns:a16="http://schemas.microsoft.com/office/drawing/2014/main" id="{F41B626B-ECC7-2C28-5E7C-83491C95BC6F}"/>
              </a:ext>
            </a:extLst>
          </p:cNvPr>
          <p:cNvGraphicFramePr/>
          <p:nvPr>
            <p:extLst>
              <p:ext uri="{D42A27DB-BD31-4B8C-83A1-F6EECF244321}">
                <p14:modId xmlns:p14="http://schemas.microsoft.com/office/powerpoint/2010/main" val="2876714515"/>
              </p:ext>
            </p:extLst>
          </p:nvPr>
        </p:nvGraphicFramePr>
        <p:xfrm>
          <a:off x="1760238" y="2769361"/>
          <a:ext cx="2463554" cy="293207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15F0C19B-0A3E-B718-A865-2DBC74028EDA}"/>
              </a:ext>
            </a:extLst>
          </p:cNvPr>
          <p:cNvSpPr txBox="1"/>
          <p:nvPr/>
        </p:nvSpPr>
        <p:spPr>
          <a:xfrm>
            <a:off x="639662" y="2886479"/>
            <a:ext cx="1287211" cy="2414444"/>
          </a:xfrm>
          <a:prstGeom prst="rect">
            <a:avLst/>
          </a:prstGeom>
          <a:noFill/>
        </p:spPr>
        <p:txBody>
          <a:bodyPr wrap="none" lIns="0" tIns="0" rIns="0" bIns="0" rtlCol="0">
            <a:spAutoFit/>
          </a:bodyPr>
          <a:lstStyle/>
          <a:p>
            <a:pPr algn="r">
              <a:lnSpc>
                <a:spcPct val="200000"/>
              </a:lnSpc>
            </a:pPr>
            <a:r>
              <a:rPr lang="en-GB" sz="1000" b="1" i="1" dirty="0">
                <a:latin typeface="Arial" panose="020B0604020202020204" pitchFamily="34" charset="0"/>
                <a:ea typeface="Aileron" charset="0"/>
                <a:cs typeface="Arial" panose="020B0604020202020204" pitchFamily="34" charset="0"/>
              </a:rPr>
              <a:t>NTRK</a:t>
            </a:r>
            <a:r>
              <a:rPr lang="en-GB" sz="1000" b="1" dirty="0">
                <a:latin typeface="Arial" panose="020B0604020202020204" pitchFamily="34" charset="0"/>
                <a:ea typeface="Aileron" charset="0"/>
                <a:cs typeface="Arial" panose="020B0604020202020204" pitchFamily="34" charset="0"/>
              </a:rPr>
              <a:t> rearrangement</a:t>
            </a:r>
          </a:p>
          <a:p>
            <a:pPr algn="r">
              <a:lnSpc>
                <a:spcPct val="200000"/>
              </a:lnSpc>
            </a:pPr>
            <a:r>
              <a:rPr lang="en-GB" sz="1000" b="1" i="1" dirty="0">
                <a:latin typeface="Arial" panose="020B0604020202020204" pitchFamily="34" charset="0"/>
                <a:ea typeface="Aileron" charset="0"/>
                <a:cs typeface="Arial" panose="020B0604020202020204" pitchFamily="34" charset="0"/>
              </a:rPr>
              <a:t>BRAF</a:t>
            </a:r>
            <a:r>
              <a:rPr lang="en-GB" sz="1000" b="1" dirty="0">
                <a:latin typeface="Arial" panose="020B0604020202020204" pitchFamily="34" charset="0"/>
                <a:ea typeface="Aileron" charset="0"/>
                <a:cs typeface="Arial" panose="020B0604020202020204" pitchFamily="34" charset="0"/>
              </a:rPr>
              <a:t> mutation</a:t>
            </a:r>
          </a:p>
          <a:p>
            <a:pPr algn="r">
              <a:lnSpc>
                <a:spcPct val="200000"/>
              </a:lnSpc>
            </a:pPr>
            <a:r>
              <a:rPr lang="en-GB" sz="1000" b="1" i="1" dirty="0">
                <a:latin typeface="Arial" panose="020B0604020202020204" pitchFamily="34" charset="0"/>
                <a:ea typeface="Aileron" charset="0"/>
                <a:cs typeface="Arial" panose="020B0604020202020204" pitchFamily="34" charset="0"/>
              </a:rPr>
              <a:t>ROS1</a:t>
            </a:r>
            <a:r>
              <a:rPr lang="en-GB" sz="1000" b="1" dirty="0">
                <a:latin typeface="Arial" panose="020B0604020202020204" pitchFamily="34" charset="0"/>
                <a:ea typeface="Aileron" charset="0"/>
                <a:cs typeface="Arial" panose="020B0604020202020204" pitchFamily="34" charset="0"/>
              </a:rPr>
              <a:t> rearrangement</a:t>
            </a:r>
          </a:p>
          <a:p>
            <a:pPr algn="r">
              <a:lnSpc>
                <a:spcPct val="200000"/>
              </a:lnSpc>
            </a:pPr>
            <a:r>
              <a:rPr lang="en-GB" sz="1000" b="1" i="1" dirty="0">
                <a:latin typeface="Arial" panose="020B0604020202020204" pitchFamily="34" charset="0"/>
                <a:ea typeface="Aileron" charset="0"/>
                <a:cs typeface="Arial" panose="020B0604020202020204" pitchFamily="34" charset="0"/>
              </a:rPr>
              <a:t>RET</a:t>
            </a:r>
            <a:r>
              <a:rPr lang="en-GB" sz="1000" b="1" dirty="0">
                <a:latin typeface="Arial" panose="020B0604020202020204" pitchFamily="34" charset="0"/>
                <a:ea typeface="Aileron" charset="0"/>
                <a:cs typeface="Arial" panose="020B0604020202020204" pitchFamily="34" charset="0"/>
              </a:rPr>
              <a:t> rearrangement</a:t>
            </a:r>
          </a:p>
          <a:p>
            <a:pPr algn="r">
              <a:lnSpc>
                <a:spcPct val="200000"/>
              </a:lnSpc>
            </a:pPr>
            <a:r>
              <a:rPr lang="en-GB" sz="1000" b="1" i="1" dirty="0">
                <a:latin typeface="Arial" panose="020B0604020202020204" pitchFamily="34" charset="0"/>
                <a:ea typeface="Aileron" charset="0"/>
                <a:cs typeface="Arial" panose="020B0604020202020204" pitchFamily="34" charset="0"/>
              </a:rPr>
              <a:t>MET </a:t>
            </a:r>
            <a:r>
              <a:rPr lang="en-GB" sz="1000" b="1" dirty="0">
                <a:latin typeface="Arial" panose="020B0604020202020204" pitchFamily="34" charset="0"/>
                <a:ea typeface="Aileron" charset="0"/>
                <a:cs typeface="Arial" panose="020B0604020202020204" pitchFamily="34" charset="0"/>
              </a:rPr>
              <a:t>mutation</a:t>
            </a:r>
          </a:p>
          <a:p>
            <a:pPr algn="r">
              <a:lnSpc>
                <a:spcPct val="200000"/>
              </a:lnSpc>
            </a:pPr>
            <a:r>
              <a:rPr lang="en-GB" sz="1000" b="1" i="1" dirty="0">
                <a:latin typeface="Arial" panose="020B0604020202020204" pitchFamily="34" charset="0"/>
                <a:ea typeface="Aileron" charset="0"/>
                <a:cs typeface="Arial" panose="020B0604020202020204" pitchFamily="34" charset="0"/>
              </a:rPr>
              <a:t>ALK</a:t>
            </a:r>
            <a:r>
              <a:rPr lang="en-GB" sz="1000" b="1" dirty="0">
                <a:latin typeface="Arial" panose="020B0604020202020204" pitchFamily="34" charset="0"/>
                <a:ea typeface="Aileron" charset="0"/>
                <a:cs typeface="Arial" panose="020B0604020202020204" pitchFamily="34" charset="0"/>
              </a:rPr>
              <a:t> rearrangement</a:t>
            </a:r>
          </a:p>
          <a:p>
            <a:pPr algn="r">
              <a:lnSpc>
                <a:spcPct val="200000"/>
              </a:lnSpc>
            </a:pPr>
            <a:r>
              <a:rPr lang="en-GB" sz="1000" b="1" i="1" dirty="0">
                <a:latin typeface="Arial" panose="020B0604020202020204" pitchFamily="34" charset="0"/>
                <a:ea typeface="Aileron" charset="0"/>
                <a:cs typeface="Arial" panose="020B0604020202020204" pitchFamily="34" charset="0"/>
              </a:rPr>
              <a:t>KRAS</a:t>
            </a:r>
            <a:r>
              <a:rPr lang="en-GB" sz="1000" b="1" i="1" baseline="30000" dirty="0">
                <a:latin typeface="Arial" panose="020B0604020202020204" pitchFamily="34" charset="0"/>
                <a:ea typeface="Aileron" charset="0"/>
                <a:cs typeface="Arial" panose="020B0604020202020204" pitchFamily="34" charset="0"/>
              </a:rPr>
              <a:t>G12C</a:t>
            </a:r>
            <a:r>
              <a:rPr lang="en-GB" sz="1000" b="1" dirty="0">
                <a:latin typeface="Arial" panose="020B0604020202020204" pitchFamily="34" charset="0"/>
                <a:ea typeface="Aileron" charset="0"/>
                <a:cs typeface="Arial" panose="020B0604020202020204" pitchFamily="34" charset="0"/>
              </a:rPr>
              <a:t> mutation</a:t>
            </a:r>
          </a:p>
          <a:p>
            <a:pPr algn="r">
              <a:lnSpc>
                <a:spcPct val="200000"/>
              </a:lnSpc>
            </a:pPr>
            <a:r>
              <a:rPr lang="en-GB" sz="1000" b="1" i="1" dirty="0">
                <a:latin typeface="Arial" panose="020B0604020202020204" pitchFamily="34" charset="0"/>
                <a:ea typeface="Aileron" charset="0"/>
                <a:cs typeface="Arial" panose="020B0604020202020204" pitchFamily="34" charset="0"/>
              </a:rPr>
              <a:t>EGFR</a:t>
            </a:r>
            <a:r>
              <a:rPr lang="en-GB" sz="1000" b="1" dirty="0">
                <a:latin typeface="Arial" panose="020B0604020202020204" pitchFamily="34" charset="0"/>
                <a:ea typeface="Aileron" charset="0"/>
                <a:cs typeface="Arial" panose="020B0604020202020204" pitchFamily="34" charset="0"/>
              </a:rPr>
              <a:t> mutation</a:t>
            </a:r>
          </a:p>
        </p:txBody>
      </p:sp>
      <p:sp>
        <p:nvSpPr>
          <p:cNvPr id="19" name="TextBox 18">
            <a:extLst>
              <a:ext uri="{FF2B5EF4-FFF2-40B4-BE49-F238E27FC236}">
                <a16:creationId xmlns:a16="http://schemas.microsoft.com/office/drawing/2014/main" id="{E7486153-4DC0-F3B2-B8EF-D0C1634310B8}"/>
              </a:ext>
            </a:extLst>
          </p:cNvPr>
          <p:cNvSpPr txBox="1"/>
          <p:nvPr/>
        </p:nvSpPr>
        <p:spPr>
          <a:xfrm>
            <a:off x="4707689" y="2886479"/>
            <a:ext cx="843180" cy="2414444"/>
          </a:xfrm>
          <a:prstGeom prst="rect">
            <a:avLst/>
          </a:prstGeom>
          <a:noFill/>
        </p:spPr>
        <p:txBody>
          <a:bodyPr wrap="none" lIns="0" tIns="0" rIns="0" bIns="0" rtlCol="0">
            <a:spAutoFit/>
          </a:bodyPr>
          <a:lstStyle/>
          <a:p>
            <a:pPr algn="r">
              <a:lnSpc>
                <a:spcPct val="200000"/>
              </a:lnSpc>
            </a:pPr>
            <a:r>
              <a:rPr lang="en-GB" sz="1000" b="1" dirty="0">
                <a:latin typeface="Arial" panose="020B0604020202020204" pitchFamily="34" charset="0"/>
                <a:ea typeface="Aileron" charset="0"/>
                <a:cs typeface="Arial" panose="020B0604020202020204" pitchFamily="34" charset="0"/>
              </a:rPr>
              <a:t>160 patients</a:t>
            </a:r>
          </a:p>
          <a:p>
            <a:pPr algn="r">
              <a:lnSpc>
                <a:spcPct val="200000"/>
              </a:lnSpc>
            </a:pPr>
            <a:r>
              <a:rPr lang="en-GB" sz="1000" b="1" dirty="0">
                <a:latin typeface="Arial" panose="020B0604020202020204" pitchFamily="34" charset="0"/>
                <a:ea typeface="Aileron" charset="0"/>
                <a:cs typeface="Arial" panose="020B0604020202020204" pitchFamily="34" charset="0"/>
              </a:rPr>
              <a:t>320 patients</a:t>
            </a:r>
          </a:p>
          <a:p>
            <a:pPr algn="r">
              <a:lnSpc>
                <a:spcPct val="200000"/>
              </a:lnSpc>
            </a:pPr>
            <a:r>
              <a:rPr lang="en-GB" sz="1000" b="1" dirty="0">
                <a:latin typeface="Arial" panose="020B0604020202020204" pitchFamily="34" charset="0"/>
                <a:ea typeface="Aileron" charset="0"/>
                <a:cs typeface="Arial" panose="020B0604020202020204" pitchFamily="34" charset="0"/>
              </a:rPr>
              <a:t>320 patients</a:t>
            </a:r>
          </a:p>
          <a:p>
            <a:pPr algn="r">
              <a:lnSpc>
                <a:spcPct val="200000"/>
              </a:lnSpc>
            </a:pPr>
            <a:r>
              <a:rPr lang="en-GB" sz="1000" b="1" dirty="0">
                <a:latin typeface="Arial" panose="020B0604020202020204" pitchFamily="34" charset="0"/>
                <a:ea typeface="Aileron" charset="0"/>
                <a:cs typeface="Arial" panose="020B0604020202020204" pitchFamily="34" charset="0"/>
              </a:rPr>
              <a:t>320 patients</a:t>
            </a:r>
          </a:p>
          <a:p>
            <a:pPr algn="r">
              <a:lnSpc>
                <a:spcPct val="200000"/>
              </a:lnSpc>
            </a:pPr>
            <a:r>
              <a:rPr lang="en-GB" sz="1000" b="1" dirty="0">
                <a:latin typeface="Arial" panose="020B0604020202020204" pitchFamily="34" charset="0"/>
                <a:ea typeface="Aileron" charset="0"/>
                <a:cs typeface="Arial" panose="020B0604020202020204" pitchFamily="34" charset="0"/>
              </a:rPr>
              <a:t>480 patients</a:t>
            </a:r>
          </a:p>
          <a:p>
            <a:pPr algn="r">
              <a:lnSpc>
                <a:spcPct val="200000"/>
              </a:lnSpc>
            </a:pPr>
            <a:r>
              <a:rPr lang="en-GB" sz="1000" b="1" dirty="0">
                <a:latin typeface="Arial" panose="020B0604020202020204" pitchFamily="34" charset="0"/>
                <a:ea typeface="Aileron" charset="0"/>
                <a:cs typeface="Arial" panose="020B0604020202020204" pitchFamily="34" charset="0"/>
              </a:rPr>
              <a:t>800 patients</a:t>
            </a:r>
          </a:p>
          <a:p>
            <a:pPr algn="r">
              <a:lnSpc>
                <a:spcPct val="200000"/>
              </a:lnSpc>
            </a:pPr>
            <a:r>
              <a:rPr lang="en-GB" sz="1000" b="1" dirty="0">
                <a:latin typeface="Arial" panose="020B0604020202020204" pitchFamily="34" charset="0"/>
                <a:ea typeface="Aileron" charset="0"/>
                <a:cs typeface="Arial" panose="020B0604020202020204" pitchFamily="34" charset="0"/>
              </a:rPr>
              <a:t>2,080 patients</a:t>
            </a:r>
          </a:p>
          <a:p>
            <a:pPr algn="r">
              <a:lnSpc>
                <a:spcPct val="200000"/>
              </a:lnSpc>
            </a:pPr>
            <a:r>
              <a:rPr lang="en-GB" sz="1000" b="1" dirty="0">
                <a:latin typeface="Arial" panose="020B0604020202020204" pitchFamily="34" charset="0"/>
                <a:ea typeface="Aileron" charset="0"/>
                <a:cs typeface="Arial" panose="020B0604020202020204" pitchFamily="34" charset="0"/>
              </a:rPr>
              <a:t>2,400 patients</a:t>
            </a:r>
          </a:p>
        </p:txBody>
      </p:sp>
      <p:pic>
        <p:nvPicPr>
          <p:cNvPr id="20" name="Graphic 19" descr="Man with solid fill">
            <a:extLst>
              <a:ext uri="{FF2B5EF4-FFF2-40B4-BE49-F238E27FC236}">
                <a16:creationId xmlns:a16="http://schemas.microsoft.com/office/drawing/2014/main" id="{BCB50BE6-656C-BC19-CCCA-CB74CCDEE1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5113759"/>
            <a:ext cx="331465" cy="331465"/>
          </a:xfrm>
          <a:prstGeom prst="rect">
            <a:avLst/>
          </a:prstGeom>
        </p:spPr>
      </p:pic>
      <p:pic>
        <p:nvPicPr>
          <p:cNvPr id="21" name="Graphic 20" descr="Man with solid fill">
            <a:extLst>
              <a:ext uri="{FF2B5EF4-FFF2-40B4-BE49-F238E27FC236}">
                <a16:creationId xmlns:a16="http://schemas.microsoft.com/office/drawing/2014/main" id="{57278266-BEB5-B2C4-097A-7E649F58AA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5113759"/>
            <a:ext cx="331465" cy="331465"/>
          </a:xfrm>
          <a:prstGeom prst="rect">
            <a:avLst/>
          </a:prstGeom>
        </p:spPr>
      </p:pic>
      <p:pic>
        <p:nvPicPr>
          <p:cNvPr id="22" name="Graphic 21" descr="Man with solid fill">
            <a:extLst>
              <a:ext uri="{FF2B5EF4-FFF2-40B4-BE49-F238E27FC236}">
                <a16:creationId xmlns:a16="http://schemas.microsoft.com/office/drawing/2014/main" id="{90FE67DE-3347-DF21-BC11-7415867B2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5113759"/>
            <a:ext cx="331465" cy="331465"/>
          </a:xfrm>
          <a:prstGeom prst="rect">
            <a:avLst/>
          </a:prstGeom>
        </p:spPr>
      </p:pic>
      <p:pic>
        <p:nvPicPr>
          <p:cNvPr id="23" name="Graphic 22" descr="Man with solid fill">
            <a:extLst>
              <a:ext uri="{FF2B5EF4-FFF2-40B4-BE49-F238E27FC236}">
                <a16:creationId xmlns:a16="http://schemas.microsoft.com/office/drawing/2014/main" id="{281F47FF-893A-4D71-F761-CFAADE343F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5113759"/>
            <a:ext cx="331465" cy="331465"/>
          </a:xfrm>
          <a:prstGeom prst="rect">
            <a:avLst/>
          </a:prstGeom>
        </p:spPr>
      </p:pic>
      <p:pic>
        <p:nvPicPr>
          <p:cNvPr id="24" name="Graphic 23" descr="Man with solid fill">
            <a:extLst>
              <a:ext uri="{FF2B5EF4-FFF2-40B4-BE49-F238E27FC236}">
                <a16:creationId xmlns:a16="http://schemas.microsoft.com/office/drawing/2014/main" id="{1B728157-FF02-5CD7-11F3-C02FAFC09F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1010" y="5113759"/>
            <a:ext cx="331465" cy="331465"/>
          </a:xfrm>
          <a:prstGeom prst="rect">
            <a:avLst/>
          </a:prstGeom>
        </p:spPr>
      </p:pic>
      <p:pic>
        <p:nvPicPr>
          <p:cNvPr id="25" name="Graphic 24" descr="Man with solid fill">
            <a:extLst>
              <a:ext uri="{FF2B5EF4-FFF2-40B4-BE49-F238E27FC236}">
                <a16:creationId xmlns:a16="http://schemas.microsoft.com/office/drawing/2014/main" id="{C8D6D981-338E-0FC3-05C9-1BFDB9C388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635" y="5113759"/>
            <a:ext cx="331465" cy="331465"/>
          </a:xfrm>
          <a:prstGeom prst="rect">
            <a:avLst/>
          </a:prstGeom>
        </p:spPr>
      </p:pic>
      <p:pic>
        <p:nvPicPr>
          <p:cNvPr id="26" name="Graphic 25" descr="Man with solid fill">
            <a:extLst>
              <a:ext uri="{FF2B5EF4-FFF2-40B4-BE49-F238E27FC236}">
                <a16:creationId xmlns:a16="http://schemas.microsoft.com/office/drawing/2014/main" id="{A30A9CBB-4431-CEC4-8CBD-FE1EF1478F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6260" y="5113759"/>
            <a:ext cx="331465" cy="331465"/>
          </a:xfrm>
          <a:prstGeom prst="rect">
            <a:avLst/>
          </a:prstGeom>
        </p:spPr>
      </p:pic>
      <p:pic>
        <p:nvPicPr>
          <p:cNvPr id="27" name="Graphic 26" descr="Man with solid fill">
            <a:extLst>
              <a:ext uri="{FF2B5EF4-FFF2-40B4-BE49-F238E27FC236}">
                <a16:creationId xmlns:a16="http://schemas.microsoft.com/office/drawing/2014/main" id="{E4D9C618-1488-75D5-E8F0-908E281FF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3885" y="5113759"/>
            <a:ext cx="331465" cy="331465"/>
          </a:xfrm>
          <a:prstGeom prst="rect">
            <a:avLst/>
          </a:prstGeom>
        </p:spPr>
      </p:pic>
      <p:pic>
        <p:nvPicPr>
          <p:cNvPr id="28" name="Graphic 27" descr="Man with solid fill">
            <a:extLst>
              <a:ext uri="{FF2B5EF4-FFF2-40B4-BE49-F238E27FC236}">
                <a16:creationId xmlns:a16="http://schemas.microsoft.com/office/drawing/2014/main" id="{566754CC-4478-87CC-D1D0-D6C2203B80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1510" y="5113759"/>
            <a:ext cx="331465" cy="331465"/>
          </a:xfrm>
          <a:prstGeom prst="rect">
            <a:avLst/>
          </a:prstGeom>
        </p:spPr>
      </p:pic>
      <p:pic>
        <p:nvPicPr>
          <p:cNvPr id="29" name="Graphic 28" descr="Man with solid fill">
            <a:extLst>
              <a:ext uri="{FF2B5EF4-FFF2-40B4-BE49-F238E27FC236}">
                <a16:creationId xmlns:a16="http://schemas.microsoft.com/office/drawing/2014/main" id="{EC34F32B-5E91-41C2-A267-FEB8510E42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9135" y="5113759"/>
            <a:ext cx="331465" cy="331465"/>
          </a:xfrm>
          <a:prstGeom prst="rect">
            <a:avLst/>
          </a:prstGeom>
        </p:spPr>
      </p:pic>
      <p:pic>
        <p:nvPicPr>
          <p:cNvPr id="30" name="Graphic 29" descr="Man with solid fill">
            <a:extLst>
              <a:ext uri="{FF2B5EF4-FFF2-40B4-BE49-F238E27FC236}">
                <a16:creationId xmlns:a16="http://schemas.microsoft.com/office/drawing/2014/main" id="{54EA2621-A05B-D382-CA17-CF9325B015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6760" y="5113759"/>
            <a:ext cx="331465" cy="331465"/>
          </a:xfrm>
          <a:prstGeom prst="rect">
            <a:avLst/>
          </a:prstGeom>
        </p:spPr>
      </p:pic>
      <p:pic>
        <p:nvPicPr>
          <p:cNvPr id="31" name="Graphic 30" descr="Man with solid fill">
            <a:extLst>
              <a:ext uri="{FF2B5EF4-FFF2-40B4-BE49-F238E27FC236}">
                <a16:creationId xmlns:a16="http://schemas.microsoft.com/office/drawing/2014/main" id="{476776F5-933F-1689-DBE8-BEA7A76B4D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4385" y="5113759"/>
            <a:ext cx="331465" cy="331465"/>
          </a:xfrm>
          <a:prstGeom prst="rect">
            <a:avLst/>
          </a:prstGeom>
        </p:spPr>
      </p:pic>
      <p:pic>
        <p:nvPicPr>
          <p:cNvPr id="32" name="Graphic 31" descr="Man with solid fill">
            <a:extLst>
              <a:ext uri="{FF2B5EF4-FFF2-40B4-BE49-F238E27FC236}">
                <a16:creationId xmlns:a16="http://schemas.microsoft.com/office/drawing/2014/main" id="{34EFFD1C-41F1-F966-B912-C3BCE81A57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2010" y="5113759"/>
            <a:ext cx="331465" cy="331465"/>
          </a:xfrm>
          <a:prstGeom prst="rect">
            <a:avLst/>
          </a:prstGeom>
        </p:spPr>
      </p:pic>
      <p:pic>
        <p:nvPicPr>
          <p:cNvPr id="33" name="Graphic 32" descr="Man with solid fill">
            <a:extLst>
              <a:ext uri="{FF2B5EF4-FFF2-40B4-BE49-F238E27FC236}">
                <a16:creationId xmlns:a16="http://schemas.microsoft.com/office/drawing/2014/main" id="{EB36F651-D220-00F2-66A2-66C969921B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9635" y="5113759"/>
            <a:ext cx="331465" cy="331465"/>
          </a:xfrm>
          <a:prstGeom prst="rect">
            <a:avLst/>
          </a:prstGeom>
        </p:spPr>
      </p:pic>
      <p:pic>
        <p:nvPicPr>
          <p:cNvPr id="34" name="Graphic 33" descr="Man with solid fill">
            <a:extLst>
              <a:ext uri="{FF2B5EF4-FFF2-40B4-BE49-F238E27FC236}">
                <a16:creationId xmlns:a16="http://schemas.microsoft.com/office/drawing/2014/main" id="{9341084F-EF84-E10E-6559-2332DB1A4D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7260" y="5113759"/>
            <a:ext cx="331465" cy="331465"/>
          </a:xfrm>
          <a:prstGeom prst="rect">
            <a:avLst/>
          </a:prstGeom>
        </p:spPr>
      </p:pic>
      <p:pic>
        <p:nvPicPr>
          <p:cNvPr id="35" name="Graphic 34" descr="Man with solid fill">
            <a:extLst>
              <a:ext uri="{FF2B5EF4-FFF2-40B4-BE49-F238E27FC236}">
                <a16:creationId xmlns:a16="http://schemas.microsoft.com/office/drawing/2014/main" id="{75992C82-1F98-FDFB-E325-60C9A1B032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4885" y="5113759"/>
            <a:ext cx="331465" cy="331465"/>
          </a:xfrm>
          <a:prstGeom prst="rect">
            <a:avLst/>
          </a:prstGeom>
        </p:spPr>
      </p:pic>
      <p:pic>
        <p:nvPicPr>
          <p:cNvPr id="36" name="Graphic 35" descr="Man with solid fill">
            <a:extLst>
              <a:ext uri="{FF2B5EF4-FFF2-40B4-BE49-F238E27FC236}">
                <a16:creationId xmlns:a16="http://schemas.microsoft.com/office/drawing/2014/main" id="{90EFBF02-FAF9-0D9A-EA89-C8FCA232F2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2510" y="5113759"/>
            <a:ext cx="331465" cy="331465"/>
          </a:xfrm>
          <a:prstGeom prst="rect">
            <a:avLst/>
          </a:prstGeom>
        </p:spPr>
      </p:pic>
      <p:pic>
        <p:nvPicPr>
          <p:cNvPr id="37" name="Graphic 36" descr="Man with solid fill">
            <a:extLst>
              <a:ext uri="{FF2B5EF4-FFF2-40B4-BE49-F238E27FC236}">
                <a16:creationId xmlns:a16="http://schemas.microsoft.com/office/drawing/2014/main" id="{FA828F75-ACC6-C5B4-E0CA-157FF320B0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0135" y="5113759"/>
            <a:ext cx="331465" cy="331465"/>
          </a:xfrm>
          <a:prstGeom prst="rect">
            <a:avLst/>
          </a:prstGeom>
        </p:spPr>
      </p:pic>
      <p:pic>
        <p:nvPicPr>
          <p:cNvPr id="38" name="Graphic 37" descr="Man with solid fill">
            <a:extLst>
              <a:ext uri="{FF2B5EF4-FFF2-40B4-BE49-F238E27FC236}">
                <a16:creationId xmlns:a16="http://schemas.microsoft.com/office/drawing/2014/main" id="{C648A1E3-38D8-36B3-EE47-FA252B7622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7760" y="5113759"/>
            <a:ext cx="331465" cy="331465"/>
          </a:xfrm>
          <a:prstGeom prst="rect">
            <a:avLst/>
          </a:prstGeom>
        </p:spPr>
      </p:pic>
      <p:pic>
        <p:nvPicPr>
          <p:cNvPr id="39" name="Graphic 38" descr="Man with solid fill">
            <a:extLst>
              <a:ext uri="{FF2B5EF4-FFF2-40B4-BE49-F238E27FC236}">
                <a16:creationId xmlns:a16="http://schemas.microsoft.com/office/drawing/2014/main" id="{DCCE06A1-DC20-9793-E7EB-76DCE2A425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5385" y="5113759"/>
            <a:ext cx="331465" cy="331465"/>
          </a:xfrm>
          <a:prstGeom prst="rect">
            <a:avLst/>
          </a:prstGeom>
        </p:spPr>
      </p:pic>
      <p:pic>
        <p:nvPicPr>
          <p:cNvPr id="40" name="Graphic 39" descr="Man with solid fill">
            <a:extLst>
              <a:ext uri="{FF2B5EF4-FFF2-40B4-BE49-F238E27FC236}">
                <a16:creationId xmlns:a16="http://schemas.microsoft.com/office/drawing/2014/main" id="{9312A345-EA41-3150-D4F9-FE428C1E3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3010" y="5113759"/>
            <a:ext cx="331465" cy="331465"/>
          </a:xfrm>
          <a:prstGeom prst="rect">
            <a:avLst/>
          </a:prstGeom>
        </p:spPr>
      </p:pic>
      <p:pic>
        <p:nvPicPr>
          <p:cNvPr id="41" name="Graphic 40" descr="Man with solid fill">
            <a:extLst>
              <a:ext uri="{FF2B5EF4-FFF2-40B4-BE49-F238E27FC236}">
                <a16:creationId xmlns:a16="http://schemas.microsoft.com/office/drawing/2014/main" id="{79D441F9-5E8B-6B17-62A1-DE5C3B10C2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0635" y="5113759"/>
            <a:ext cx="331465" cy="331465"/>
          </a:xfrm>
          <a:prstGeom prst="rect">
            <a:avLst/>
          </a:prstGeom>
        </p:spPr>
      </p:pic>
      <p:pic>
        <p:nvPicPr>
          <p:cNvPr id="42" name="Graphic 41" descr="Man with solid fill">
            <a:extLst>
              <a:ext uri="{FF2B5EF4-FFF2-40B4-BE49-F238E27FC236}">
                <a16:creationId xmlns:a16="http://schemas.microsoft.com/office/drawing/2014/main" id="{107D14B7-9AD8-659C-A3C2-C87C2C9781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8260" y="5113759"/>
            <a:ext cx="331465" cy="331465"/>
          </a:xfrm>
          <a:prstGeom prst="rect">
            <a:avLst/>
          </a:prstGeom>
        </p:spPr>
      </p:pic>
      <p:pic>
        <p:nvPicPr>
          <p:cNvPr id="43" name="Graphic 42" descr="Man with solid fill">
            <a:extLst>
              <a:ext uri="{FF2B5EF4-FFF2-40B4-BE49-F238E27FC236}">
                <a16:creationId xmlns:a16="http://schemas.microsoft.com/office/drawing/2014/main" id="{F30A1DEE-D59C-6F62-B062-57B30C6EDE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65876" y="5113759"/>
            <a:ext cx="331465" cy="331465"/>
          </a:xfrm>
          <a:prstGeom prst="rect">
            <a:avLst/>
          </a:prstGeom>
        </p:spPr>
      </p:pic>
      <p:pic>
        <p:nvPicPr>
          <p:cNvPr id="70" name="Graphic 69" descr="Man with solid fill">
            <a:extLst>
              <a:ext uri="{FF2B5EF4-FFF2-40B4-BE49-F238E27FC236}">
                <a16:creationId xmlns:a16="http://schemas.microsoft.com/office/drawing/2014/main" id="{6625C25D-D534-358D-0A2E-F18201846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4790786"/>
            <a:ext cx="331465" cy="331465"/>
          </a:xfrm>
          <a:prstGeom prst="rect">
            <a:avLst/>
          </a:prstGeom>
        </p:spPr>
      </p:pic>
      <p:pic>
        <p:nvPicPr>
          <p:cNvPr id="71" name="Graphic 70" descr="Man with solid fill">
            <a:extLst>
              <a:ext uri="{FF2B5EF4-FFF2-40B4-BE49-F238E27FC236}">
                <a16:creationId xmlns:a16="http://schemas.microsoft.com/office/drawing/2014/main" id="{DE09A0C7-1DD6-3CDF-D298-B7750BB3BF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4790786"/>
            <a:ext cx="331465" cy="331465"/>
          </a:xfrm>
          <a:prstGeom prst="rect">
            <a:avLst/>
          </a:prstGeom>
        </p:spPr>
      </p:pic>
      <p:pic>
        <p:nvPicPr>
          <p:cNvPr id="72" name="Graphic 71" descr="Man with solid fill">
            <a:extLst>
              <a:ext uri="{FF2B5EF4-FFF2-40B4-BE49-F238E27FC236}">
                <a16:creationId xmlns:a16="http://schemas.microsoft.com/office/drawing/2014/main" id="{17D4D4D0-F108-5506-6EB1-6A3210F22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4790786"/>
            <a:ext cx="331465" cy="331465"/>
          </a:xfrm>
          <a:prstGeom prst="rect">
            <a:avLst/>
          </a:prstGeom>
        </p:spPr>
      </p:pic>
      <p:pic>
        <p:nvPicPr>
          <p:cNvPr id="73" name="Graphic 72" descr="Man with solid fill">
            <a:extLst>
              <a:ext uri="{FF2B5EF4-FFF2-40B4-BE49-F238E27FC236}">
                <a16:creationId xmlns:a16="http://schemas.microsoft.com/office/drawing/2014/main" id="{17DFA824-4BD4-2704-AC72-98C5DC3431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4790786"/>
            <a:ext cx="331465" cy="331465"/>
          </a:xfrm>
          <a:prstGeom prst="rect">
            <a:avLst/>
          </a:prstGeom>
        </p:spPr>
      </p:pic>
      <p:pic>
        <p:nvPicPr>
          <p:cNvPr id="74" name="Graphic 73" descr="Man with solid fill">
            <a:extLst>
              <a:ext uri="{FF2B5EF4-FFF2-40B4-BE49-F238E27FC236}">
                <a16:creationId xmlns:a16="http://schemas.microsoft.com/office/drawing/2014/main" id="{86A1E217-6A95-C1D3-561F-2A3E10EC93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1010" y="4790786"/>
            <a:ext cx="331465" cy="331465"/>
          </a:xfrm>
          <a:prstGeom prst="rect">
            <a:avLst/>
          </a:prstGeom>
        </p:spPr>
      </p:pic>
      <p:pic>
        <p:nvPicPr>
          <p:cNvPr id="75" name="Graphic 74" descr="Man with solid fill">
            <a:extLst>
              <a:ext uri="{FF2B5EF4-FFF2-40B4-BE49-F238E27FC236}">
                <a16:creationId xmlns:a16="http://schemas.microsoft.com/office/drawing/2014/main" id="{A1C293BF-9520-93B8-CC30-4A90995AD1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635" y="4790786"/>
            <a:ext cx="331465" cy="331465"/>
          </a:xfrm>
          <a:prstGeom prst="rect">
            <a:avLst/>
          </a:prstGeom>
        </p:spPr>
      </p:pic>
      <p:pic>
        <p:nvPicPr>
          <p:cNvPr id="76" name="Graphic 75" descr="Man with solid fill">
            <a:extLst>
              <a:ext uri="{FF2B5EF4-FFF2-40B4-BE49-F238E27FC236}">
                <a16:creationId xmlns:a16="http://schemas.microsoft.com/office/drawing/2014/main" id="{FFB4310F-CCDD-5DF3-EC9D-E0D388111D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6260" y="4790786"/>
            <a:ext cx="331465" cy="331465"/>
          </a:xfrm>
          <a:prstGeom prst="rect">
            <a:avLst/>
          </a:prstGeom>
        </p:spPr>
      </p:pic>
      <p:pic>
        <p:nvPicPr>
          <p:cNvPr id="77" name="Graphic 76" descr="Man with solid fill">
            <a:extLst>
              <a:ext uri="{FF2B5EF4-FFF2-40B4-BE49-F238E27FC236}">
                <a16:creationId xmlns:a16="http://schemas.microsoft.com/office/drawing/2014/main" id="{07FC82C4-2BF3-2DEE-2E71-91B606760B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3885" y="4790786"/>
            <a:ext cx="331465" cy="331465"/>
          </a:xfrm>
          <a:prstGeom prst="rect">
            <a:avLst/>
          </a:prstGeom>
        </p:spPr>
      </p:pic>
      <p:pic>
        <p:nvPicPr>
          <p:cNvPr id="78" name="Graphic 77" descr="Man with solid fill">
            <a:extLst>
              <a:ext uri="{FF2B5EF4-FFF2-40B4-BE49-F238E27FC236}">
                <a16:creationId xmlns:a16="http://schemas.microsoft.com/office/drawing/2014/main" id="{6192E77D-D512-C0C7-5EB6-0B0D83F513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1510" y="4790786"/>
            <a:ext cx="331465" cy="331465"/>
          </a:xfrm>
          <a:prstGeom prst="rect">
            <a:avLst/>
          </a:prstGeom>
        </p:spPr>
      </p:pic>
      <p:pic>
        <p:nvPicPr>
          <p:cNvPr id="79" name="Graphic 78" descr="Man with solid fill">
            <a:extLst>
              <a:ext uri="{FF2B5EF4-FFF2-40B4-BE49-F238E27FC236}">
                <a16:creationId xmlns:a16="http://schemas.microsoft.com/office/drawing/2014/main" id="{87939049-4458-84FA-4423-8133BA5C8D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9135" y="4790786"/>
            <a:ext cx="331465" cy="331465"/>
          </a:xfrm>
          <a:prstGeom prst="rect">
            <a:avLst/>
          </a:prstGeom>
        </p:spPr>
      </p:pic>
      <p:pic>
        <p:nvPicPr>
          <p:cNvPr id="80" name="Graphic 79" descr="Man with solid fill">
            <a:extLst>
              <a:ext uri="{FF2B5EF4-FFF2-40B4-BE49-F238E27FC236}">
                <a16:creationId xmlns:a16="http://schemas.microsoft.com/office/drawing/2014/main" id="{5BBAAF71-D2DE-AEC2-7D09-BFB38E966F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6760" y="4790786"/>
            <a:ext cx="331465" cy="331465"/>
          </a:xfrm>
          <a:prstGeom prst="rect">
            <a:avLst/>
          </a:prstGeom>
        </p:spPr>
      </p:pic>
      <p:pic>
        <p:nvPicPr>
          <p:cNvPr id="81" name="Graphic 80" descr="Man with solid fill">
            <a:extLst>
              <a:ext uri="{FF2B5EF4-FFF2-40B4-BE49-F238E27FC236}">
                <a16:creationId xmlns:a16="http://schemas.microsoft.com/office/drawing/2014/main" id="{122DFC24-AB58-37F6-8CA5-7BC52DB06D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4385" y="4790786"/>
            <a:ext cx="331465" cy="331465"/>
          </a:xfrm>
          <a:prstGeom prst="rect">
            <a:avLst/>
          </a:prstGeom>
        </p:spPr>
      </p:pic>
      <p:pic>
        <p:nvPicPr>
          <p:cNvPr id="82" name="Graphic 81" descr="Man with solid fill">
            <a:extLst>
              <a:ext uri="{FF2B5EF4-FFF2-40B4-BE49-F238E27FC236}">
                <a16:creationId xmlns:a16="http://schemas.microsoft.com/office/drawing/2014/main" id="{84C69B96-B09B-92DD-7300-018BC1916C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2010" y="4790786"/>
            <a:ext cx="331465" cy="331465"/>
          </a:xfrm>
          <a:prstGeom prst="rect">
            <a:avLst/>
          </a:prstGeom>
        </p:spPr>
      </p:pic>
      <p:pic>
        <p:nvPicPr>
          <p:cNvPr id="83" name="Graphic 82" descr="Man with solid fill">
            <a:extLst>
              <a:ext uri="{FF2B5EF4-FFF2-40B4-BE49-F238E27FC236}">
                <a16:creationId xmlns:a16="http://schemas.microsoft.com/office/drawing/2014/main" id="{8FB8EC66-A56F-AB09-C37D-F760840EB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9635" y="4790786"/>
            <a:ext cx="331465" cy="331465"/>
          </a:xfrm>
          <a:prstGeom prst="rect">
            <a:avLst/>
          </a:prstGeom>
        </p:spPr>
      </p:pic>
      <p:pic>
        <p:nvPicPr>
          <p:cNvPr id="84" name="Graphic 83" descr="Man with solid fill">
            <a:extLst>
              <a:ext uri="{FF2B5EF4-FFF2-40B4-BE49-F238E27FC236}">
                <a16:creationId xmlns:a16="http://schemas.microsoft.com/office/drawing/2014/main" id="{6089329C-0C57-6C0D-501B-3BA2DF8BB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7260" y="4790786"/>
            <a:ext cx="331465" cy="331465"/>
          </a:xfrm>
          <a:prstGeom prst="rect">
            <a:avLst/>
          </a:prstGeom>
        </p:spPr>
      </p:pic>
      <p:pic>
        <p:nvPicPr>
          <p:cNvPr id="85" name="Graphic 84" descr="Man with solid fill">
            <a:extLst>
              <a:ext uri="{FF2B5EF4-FFF2-40B4-BE49-F238E27FC236}">
                <a16:creationId xmlns:a16="http://schemas.microsoft.com/office/drawing/2014/main" id="{884F0993-1479-A369-1A24-3F23172EF3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4885" y="4790786"/>
            <a:ext cx="331465" cy="331465"/>
          </a:xfrm>
          <a:prstGeom prst="rect">
            <a:avLst/>
          </a:prstGeom>
        </p:spPr>
      </p:pic>
      <p:pic>
        <p:nvPicPr>
          <p:cNvPr id="86" name="Graphic 85" descr="Man with solid fill">
            <a:extLst>
              <a:ext uri="{FF2B5EF4-FFF2-40B4-BE49-F238E27FC236}">
                <a16:creationId xmlns:a16="http://schemas.microsoft.com/office/drawing/2014/main" id="{E8DA7DA4-F9F4-4F21-0E08-14DC74FE15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2510" y="4790786"/>
            <a:ext cx="331465" cy="331465"/>
          </a:xfrm>
          <a:prstGeom prst="rect">
            <a:avLst/>
          </a:prstGeom>
        </p:spPr>
      </p:pic>
      <p:pic>
        <p:nvPicPr>
          <p:cNvPr id="87" name="Graphic 86" descr="Man with solid fill">
            <a:extLst>
              <a:ext uri="{FF2B5EF4-FFF2-40B4-BE49-F238E27FC236}">
                <a16:creationId xmlns:a16="http://schemas.microsoft.com/office/drawing/2014/main" id="{FFB83A6F-8CD8-6F4F-C3C7-05C4432656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0135" y="4790786"/>
            <a:ext cx="331465" cy="331465"/>
          </a:xfrm>
          <a:prstGeom prst="rect">
            <a:avLst/>
          </a:prstGeom>
        </p:spPr>
      </p:pic>
      <p:pic>
        <p:nvPicPr>
          <p:cNvPr id="88" name="Graphic 87" descr="Man with solid fill">
            <a:extLst>
              <a:ext uri="{FF2B5EF4-FFF2-40B4-BE49-F238E27FC236}">
                <a16:creationId xmlns:a16="http://schemas.microsoft.com/office/drawing/2014/main" id="{80984501-659E-1156-585C-1E1DA32FC5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7760" y="4790786"/>
            <a:ext cx="331465" cy="331465"/>
          </a:xfrm>
          <a:prstGeom prst="rect">
            <a:avLst/>
          </a:prstGeom>
        </p:spPr>
      </p:pic>
      <p:pic>
        <p:nvPicPr>
          <p:cNvPr id="89" name="Graphic 88" descr="Man with solid fill">
            <a:extLst>
              <a:ext uri="{FF2B5EF4-FFF2-40B4-BE49-F238E27FC236}">
                <a16:creationId xmlns:a16="http://schemas.microsoft.com/office/drawing/2014/main" id="{D5320051-5AE5-7EB1-5A51-B4B5549BBC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5385" y="4790786"/>
            <a:ext cx="331465" cy="331465"/>
          </a:xfrm>
          <a:prstGeom prst="rect">
            <a:avLst/>
          </a:prstGeom>
        </p:spPr>
      </p:pic>
      <p:pic>
        <p:nvPicPr>
          <p:cNvPr id="90" name="Graphic 89" descr="Man with solid fill">
            <a:extLst>
              <a:ext uri="{FF2B5EF4-FFF2-40B4-BE49-F238E27FC236}">
                <a16:creationId xmlns:a16="http://schemas.microsoft.com/office/drawing/2014/main" id="{E496BB24-2961-7D0C-42E4-CDF028567A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3010" y="4790786"/>
            <a:ext cx="331465" cy="331465"/>
          </a:xfrm>
          <a:prstGeom prst="rect">
            <a:avLst/>
          </a:prstGeom>
        </p:spPr>
      </p:pic>
      <p:pic>
        <p:nvPicPr>
          <p:cNvPr id="95" name="Graphic 94" descr="Man with solid fill">
            <a:extLst>
              <a:ext uri="{FF2B5EF4-FFF2-40B4-BE49-F238E27FC236}">
                <a16:creationId xmlns:a16="http://schemas.microsoft.com/office/drawing/2014/main" id="{C456856E-EC3E-18B7-4551-270E5DF12E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4467811"/>
            <a:ext cx="331465" cy="331465"/>
          </a:xfrm>
          <a:prstGeom prst="rect">
            <a:avLst/>
          </a:prstGeom>
        </p:spPr>
      </p:pic>
      <p:pic>
        <p:nvPicPr>
          <p:cNvPr id="96" name="Graphic 95" descr="Man with solid fill">
            <a:extLst>
              <a:ext uri="{FF2B5EF4-FFF2-40B4-BE49-F238E27FC236}">
                <a16:creationId xmlns:a16="http://schemas.microsoft.com/office/drawing/2014/main" id="{CB8A3525-3A69-B1A5-4DE6-B3B15EB9CD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4467811"/>
            <a:ext cx="331465" cy="331465"/>
          </a:xfrm>
          <a:prstGeom prst="rect">
            <a:avLst/>
          </a:prstGeom>
        </p:spPr>
      </p:pic>
      <p:pic>
        <p:nvPicPr>
          <p:cNvPr id="97" name="Graphic 96" descr="Man with solid fill">
            <a:extLst>
              <a:ext uri="{FF2B5EF4-FFF2-40B4-BE49-F238E27FC236}">
                <a16:creationId xmlns:a16="http://schemas.microsoft.com/office/drawing/2014/main" id="{A19ED882-F981-1C7B-0EF5-698A61460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4467811"/>
            <a:ext cx="331465" cy="331465"/>
          </a:xfrm>
          <a:prstGeom prst="rect">
            <a:avLst/>
          </a:prstGeom>
        </p:spPr>
      </p:pic>
      <p:pic>
        <p:nvPicPr>
          <p:cNvPr id="98" name="Graphic 97" descr="Man with solid fill">
            <a:extLst>
              <a:ext uri="{FF2B5EF4-FFF2-40B4-BE49-F238E27FC236}">
                <a16:creationId xmlns:a16="http://schemas.microsoft.com/office/drawing/2014/main" id="{B9F06A40-3116-08A0-6A2E-0E90954B45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4467811"/>
            <a:ext cx="331465" cy="331465"/>
          </a:xfrm>
          <a:prstGeom prst="rect">
            <a:avLst/>
          </a:prstGeom>
        </p:spPr>
      </p:pic>
      <p:pic>
        <p:nvPicPr>
          <p:cNvPr id="99" name="Graphic 98" descr="Man with solid fill">
            <a:extLst>
              <a:ext uri="{FF2B5EF4-FFF2-40B4-BE49-F238E27FC236}">
                <a16:creationId xmlns:a16="http://schemas.microsoft.com/office/drawing/2014/main" id="{92EF04BB-23A1-D528-BB5A-8DDFCC0758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1010" y="4467811"/>
            <a:ext cx="331465" cy="331465"/>
          </a:xfrm>
          <a:prstGeom prst="rect">
            <a:avLst/>
          </a:prstGeom>
        </p:spPr>
      </p:pic>
      <p:pic>
        <p:nvPicPr>
          <p:cNvPr id="100" name="Graphic 99" descr="Man with solid fill">
            <a:extLst>
              <a:ext uri="{FF2B5EF4-FFF2-40B4-BE49-F238E27FC236}">
                <a16:creationId xmlns:a16="http://schemas.microsoft.com/office/drawing/2014/main" id="{90332B9B-3AA6-5C73-BC49-98568E80F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635" y="4467811"/>
            <a:ext cx="331465" cy="331465"/>
          </a:xfrm>
          <a:prstGeom prst="rect">
            <a:avLst/>
          </a:prstGeom>
        </p:spPr>
      </p:pic>
      <p:pic>
        <p:nvPicPr>
          <p:cNvPr id="101" name="Graphic 100" descr="Man with solid fill">
            <a:extLst>
              <a:ext uri="{FF2B5EF4-FFF2-40B4-BE49-F238E27FC236}">
                <a16:creationId xmlns:a16="http://schemas.microsoft.com/office/drawing/2014/main" id="{FB594484-839C-5CA1-5879-AE058E7AAB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6260" y="4467811"/>
            <a:ext cx="331465" cy="331465"/>
          </a:xfrm>
          <a:prstGeom prst="rect">
            <a:avLst/>
          </a:prstGeom>
        </p:spPr>
      </p:pic>
      <p:pic>
        <p:nvPicPr>
          <p:cNvPr id="102" name="Graphic 101" descr="Man with solid fill">
            <a:extLst>
              <a:ext uri="{FF2B5EF4-FFF2-40B4-BE49-F238E27FC236}">
                <a16:creationId xmlns:a16="http://schemas.microsoft.com/office/drawing/2014/main" id="{9791130C-D9BB-3036-C669-CD41D95BD9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3885" y="4467811"/>
            <a:ext cx="331465" cy="331465"/>
          </a:xfrm>
          <a:prstGeom prst="rect">
            <a:avLst/>
          </a:prstGeom>
        </p:spPr>
      </p:pic>
      <p:pic>
        <p:nvPicPr>
          <p:cNvPr id="120" name="Graphic 119" descr="Man with solid fill">
            <a:extLst>
              <a:ext uri="{FF2B5EF4-FFF2-40B4-BE49-F238E27FC236}">
                <a16:creationId xmlns:a16="http://schemas.microsoft.com/office/drawing/2014/main" id="{D8620140-E8D0-545A-20B0-C708F25B60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4144836"/>
            <a:ext cx="331465" cy="331465"/>
          </a:xfrm>
          <a:prstGeom prst="rect">
            <a:avLst/>
          </a:prstGeom>
        </p:spPr>
      </p:pic>
      <p:pic>
        <p:nvPicPr>
          <p:cNvPr id="121" name="Graphic 120" descr="Man with solid fill">
            <a:extLst>
              <a:ext uri="{FF2B5EF4-FFF2-40B4-BE49-F238E27FC236}">
                <a16:creationId xmlns:a16="http://schemas.microsoft.com/office/drawing/2014/main" id="{6CA71F99-7246-1AD9-7F4B-767AF3DE51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4144836"/>
            <a:ext cx="331465" cy="331465"/>
          </a:xfrm>
          <a:prstGeom prst="rect">
            <a:avLst/>
          </a:prstGeom>
        </p:spPr>
      </p:pic>
      <p:pic>
        <p:nvPicPr>
          <p:cNvPr id="122" name="Graphic 121" descr="Man with solid fill">
            <a:extLst>
              <a:ext uri="{FF2B5EF4-FFF2-40B4-BE49-F238E27FC236}">
                <a16:creationId xmlns:a16="http://schemas.microsoft.com/office/drawing/2014/main" id="{F4822389-A156-8C02-F1C5-8DACC2E1D1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4144836"/>
            <a:ext cx="331465" cy="331465"/>
          </a:xfrm>
          <a:prstGeom prst="rect">
            <a:avLst/>
          </a:prstGeom>
        </p:spPr>
      </p:pic>
      <p:pic>
        <p:nvPicPr>
          <p:cNvPr id="123" name="Graphic 122" descr="Man with solid fill">
            <a:extLst>
              <a:ext uri="{FF2B5EF4-FFF2-40B4-BE49-F238E27FC236}">
                <a16:creationId xmlns:a16="http://schemas.microsoft.com/office/drawing/2014/main" id="{3660E475-EFAE-B4C8-C448-46EDA409E6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4144836"/>
            <a:ext cx="331465" cy="331465"/>
          </a:xfrm>
          <a:prstGeom prst="rect">
            <a:avLst/>
          </a:prstGeom>
        </p:spPr>
      </p:pic>
      <p:pic>
        <p:nvPicPr>
          <p:cNvPr id="124" name="Graphic 123" descr="Man with solid fill">
            <a:extLst>
              <a:ext uri="{FF2B5EF4-FFF2-40B4-BE49-F238E27FC236}">
                <a16:creationId xmlns:a16="http://schemas.microsoft.com/office/drawing/2014/main" id="{7CB99B76-42FA-CEF4-A4F9-8F71A1FB24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1010" y="4144836"/>
            <a:ext cx="331465" cy="331465"/>
          </a:xfrm>
          <a:prstGeom prst="rect">
            <a:avLst/>
          </a:prstGeom>
        </p:spPr>
      </p:pic>
      <p:pic>
        <p:nvPicPr>
          <p:cNvPr id="145" name="Graphic 144" descr="Man with solid fill">
            <a:extLst>
              <a:ext uri="{FF2B5EF4-FFF2-40B4-BE49-F238E27FC236}">
                <a16:creationId xmlns:a16="http://schemas.microsoft.com/office/drawing/2014/main" id="{BFD50851-6298-0C23-1899-84D04F61B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2852936"/>
            <a:ext cx="331465" cy="331465"/>
          </a:xfrm>
          <a:prstGeom prst="rect">
            <a:avLst/>
          </a:prstGeom>
        </p:spPr>
      </p:pic>
      <p:pic>
        <p:nvPicPr>
          <p:cNvPr id="146" name="Graphic 145" descr="Man with solid fill">
            <a:extLst>
              <a:ext uri="{FF2B5EF4-FFF2-40B4-BE49-F238E27FC236}">
                <a16:creationId xmlns:a16="http://schemas.microsoft.com/office/drawing/2014/main" id="{E7C659D6-9270-F7A5-A3BD-85BD6A931C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2852936"/>
            <a:ext cx="331465" cy="331465"/>
          </a:xfrm>
          <a:prstGeom prst="rect">
            <a:avLst/>
          </a:prstGeom>
        </p:spPr>
      </p:pic>
      <p:pic>
        <p:nvPicPr>
          <p:cNvPr id="170" name="Graphic 169" descr="Man with solid fill">
            <a:extLst>
              <a:ext uri="{FF2B5EF4-FFF2-40B4-BE49-F238E27FC236}">
                <a16:creationId xmlns:a16="http://schemas.microsoft.com/office/drawing/2014/main" id="{FFD66E41-AD55-C9D2-9B95-1185BC0E9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3175911"/>
            <a:ext cx="331465" cy="331465"/>
          </a:xfrm>
          <a:prstGeom prst="rect">
            <a:avLst/>
          </a:prstGeom>
        </p:spPr>
      </p:pic>
      <p:pic>
        <p:nvPicPr>
          <p:cNvPr id="171" name="Graphic 170" descr="Man with solid fill">
            <a:extLst>
              <a:ext uri="{FF2B5EF4-FFF2-40B4-BE49-F238E27FC236}">
                <a16:creationId xmlns:a16="http://schemas.microsoft.com/office/drawing/2014/main" id="{499FAA0C-886A-B0C6-405B-5EF128099F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3175911"/>
            <a:ext cx="331465" cy="331465"/>
          </a:xfrm>
          <a:prstGeom prst="rect">
            <a:avLst/>
          </a:prstGeom>
        </p:spPr>
      </p:pic>
      <p:pic>
        <p:nvPicPr>
          <p:cNvPr id="172" name="Graphic 171" descr="Man with solid fill">
            <a:extLst>
              <a:ext uri="{FF2B5EF4-FFF2-40B4-BE49-F238E27FC236}">
                <a16:creationId xmlns:a16="http://schemas.microsoft.com/office/drawing/2014/main" id="{447FB4FC-5474-A68C-DB9A-5A67337869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3175911"/>
            <a:ext cx="331465" cy="331465"/>
          </a:xfrm>
          <a:prstGeom prst="rect">
            <a:avLst/>
          </a:prstGeom>
        </p:spPr>
      </p:pic>
      <p:pic>
        <p:nvPicPr>
          <p:cNvPr id="173" name="Graphic 172" descr="Man with solid fill">
            <a:extLst>
              <a:ext uri="{FF2B5EF4-FFF2-40B4-BE49-F238E27FC236}">
                <a16:creationId xmlns:a16="http://schemas.microsoft.com/office/drawing/2014/main" id="{5D77EA49-6014-BA5C-1A80-52DF7C5FFE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3175911"/>
            <a:ext cx="331465" cy="331465"/>
          </a:xfrm>
          <a:prstGeom prst="rect">
            <a:avLst/>
          </a:prstGeom>
        </p:spPr>
      </p:pic>
      <p:pic>
        <p:nvPicPr>
          <p:cNvPr id="195" name="Graphic 194" descr="Man with solid fill">
            <a:extLst>
              <a:ext uri="{FF2B5EF4-FFF2-40B4-BE49-F238E27FC236}">
                <a16:creationId xmlns:a16="http://schemas.microsoft.com/office/drawing/2014/main" id="{55D73F61-9D22-2C74-8187-B538887B12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3498886"/>
            <a:ext cx="331465" cy="331465"/>
          </a:xfrm>
          <a:prstGeom prst="rect">
            <a:avLst/>
          </a:prstGeom>
        </p:spPr>
      </p:pic>
      <p:pic>
        <p:nvPicPr>
          <p:cNvPr id="196" name="Graphic 195" descr="Man with solid fill">
            <a:extLst>
              <a:ext uri="{FF2B5EF4-FFF2-40B4-BE49-F238E27FC236}">
                <a16:creationId xmlns:a16="http://schemas.microsoft.com/office/drawing/2014/main" id="{CEFB5728-8F5A-788F-AD60-4698F2E6C0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3498886"/>
            <a:ext cx="331465" cy="331465"/>
          </a:xfrm>
          <a:prstGeom prst="rect">
            <a:avLst/>
          </a:prstGeom>
        </p:spPr>
      </p:pic>
      <p:pic>
        <p:nvPicPr>
          <p:cNvPr id="197" name="Graphic 196" descr="Man with solid fill">
            <a:extLst>
              <a:ext uri="{FF2B5EF4-FFF2-40B4-BE49-F238E27FC236}">
                <a16:creationId xmlns:a16="http://schemas.microsoft.com/office/drawing/2014/main" id="{22A07479-0772-BD18-57FD-45785739E2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3498886"/>
            <a:ext cx="331465" cy="331465"/>
          </a:xfrm>
          <a:prstGeom prst="rect">
            <a:avLst/>
          </a:prstGeom>
        </p:spPr>
      </p:pic>
      <p:pic>
        <p:nvPicPr>
          <p:cNvPr id="198" name="Graphic 197" descr="Man with solid fill">
            <a:extLst>
              <a:ext uri="{FF2B5EF4-FFF2-40B4-BE49-F238E27FC236}">
                <a16:creationId xmlns:a16="http://schemas.microsoft.com/office/drawing/2014/main" id="{82E1E941-B099-0512-5EAE-D5A0839C59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3498886"/>
            <a:ext cx="331465" cy="331465"/>
          </a:xfrm>
          <a:prstGeom prst="rect">
            <a:avLst/>
          </a:prstGeom>
        </p:spPr>
      </p:pic>
      <p:pic>
        <p:nvPicPr>
          <p:cNvPr id="220" name="Graphic 219" descr="Man with solid fill">
            <a:extLst>
              <a:ext uri="{FF2B5EF4-FFF2-40B4-BE49-F238E27FC236}">
                <a16:creationId xmlns:a16="http://schemas.microsoft.com/office/drawing/2014/main" id="{B91C0243-1CC7-1E32-C0C9-0E0B50E75D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3821861"/>
            <a:ext cx="331465" cy="331465"/>
          </a:xfrm>
          <a:prstGeom prst="rect">
            <a:avLst/>
          </a:prstGeom>
        </p:spPr>
      </p:pic>
      <p:pic>
        <p:nvPicPr>
          <p:cNvPr id="221" name="Graphic 220" descr="Man with solid fill">
            <a:extLst>
              <a:ext uri="{FF2B5EF4-FFF2-40B4-BE49-F238E27FC236}">
                <a16:creationId xmlns:a16="http://schemas.microsoft.com/office/drawing/2014/main" id="{B9CD0D14-48BB-CB2B-D6A3-294D508FD8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3821861"/>
            <a:ext cx="331465" cy="331465"/>
          </a:xfrm>
          <a:prstGeom prst="rect">
            <a:avLst/>
          </a:prstGeom>
        </p:spPr>
      </p:pic>
      <p:pic>
        <p:nvPicPr>
          <p:cNvPr id="222" name="Graphic 221" descr="Man with solid fill">
            <a:extLst>
              <a:ext uri="{FF2B5EF4-FFF2-40B4-BE49-F238E27FC236}">
                <a16:creationId xmlns:a16="http://schemas.microsoft.com/office/drawing/2014/main" id="{A2A66128-001C-0365-3B36-E9973EF50B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3821861"/>
            <a:ext cx="331465" cy="331465"/>
          </a:xfrm>
          <a:prstGeom prst="rect">
            <a:avLst/>
          </a:prstGeom>
        </p:spPr>
      </p:pic>
      <p:pic>
        <p:nvPicPr>
          <p:cNvPr id="223" name="Graphic 222" descr="Man with solid fill">
            <a:extLst>
              <a:ext uri="{FF2B5EF4-FFF2-40B4-BE49-F238E27FC236}">
                <a16:creationId xmlns:a16="http://schemas.microsoft.com/office/drawing/2014/main" id="{401062E3-B3B0-722C-6C44-42B4CAAF6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3821861"/>
            <a:ext cx="331465" cy="331465"/>
          </a:xfrm>
          <a:prstGeom prst="rect">
            <a:avLst/>
          </a:prstGeom>
        </p:spPr>
      </p:pic>
      <p:sp>
        <p:nvSpPr>
          <p:cNvPr id="244" name="Rectangle 243">
            <a:extLst>
              <a:ext uri="{FF2B5EF4-FFF2-40B4-BE49-F238E27FC236}">
                <a16:creationId xmlns:a16="http://schemas.microsoft.com/office/drawing/2014/main" id="{107B81D6-EF1E-01B2-6E7B-16FB0D6E3200}"/>
              </a:ext>
            </a:extLst>
          </p:cNvPr>
          <p:cNvSpPr/>
          <p:nvPr/>
        </p:nvSpPr>
        <p:spPr>
          <a:xfrm>
            <a:off x="6535813" y="4127081"/>
            <a:ext cx="205782" cy="331465"/>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5" name="Rectangle 244">
            <a:extLst>
              <a:ext uri="{FF2B5EF4-FFF2-40B4-BE49-F238E27FC236}">
                <a16:creationId xmlns:a16="http://schemas.microsoft.com/office/drawing/2014/main" id="{AE4CC0FC-AFD6-4B48-7123-105CA165D765}"/>
              </a:ext>
            </a:extLst>
          </p:cNvPr>
          <p:cNvSpPr/>
          <p:nvPr/>
        </p:nvSpPr>
        <p:spPr>
          <a:xfrm>
            <a:off x="6216217" y="3150537"/>
            <a:ext cx="205782" cy="999188"/>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8" name="Rectangle 247">
            <a:extLst>
              <a:ext uri="{FF2B5EF4-FFF2-40B4-BE49-F238E27FC236}">
                <a16:creationId xmlns:a16="http://schemas.microsoft.com/office/drawing/2014/main" id="{2588510B-168F-091E-8D1E-DA7BBF3B2526}"/>
              </a:ext>
            </a:extLst>
          </p:cNvPr>
          <p:cNvSpPr/>
          <p:nvPr/>
        </p:nvSpPr>
        <p:spPr>
          <a:xfrm>
            <a:off x="5886017" y="2855262"/>
            <a:ext cx="96974" cy="329139"/>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54" name="Group 253">
            <a:extLst>
              <a:ext uri="{FF2B5EF4-FFF2-40B4-BE49-F238E27FC236}">
                <a16:creationId xmlns:a16="http://schemas.microsoft.com/office/drawing/2014/main" id="{93CC33F7-D875-BA6C-392F-647014A302EA}"/>
              </a:ext>
            </a:extLst>
          </p:cNvPr>
          <p:cNvGrpSpPr/>
          <p:nvPr/>
        </p:nvGrpSpPr>
        <p:grpSpPr>
          <a:xfrm>
            <a:off x="1487488" y="1894020"/>
            <a:ext cx="698376" cy="698376"/>
            <a:chOff x="213048" y="2035076"/>
            <a:chExt cx="395494" cy="395494"/>
          </a:xfrm>
        </p:grpSpPr>
        <p:pic>
          <p:nvPicPr>
            <p:cNvPr id="250" name="Graphic 249" descr="Water with solid fill">
              <a:extLst>
                <a:ext uri="{FF2B5EF4-FFF2-40B4-BE49-F238E27FC236}">
                  <a16:creationId xmlns:a16="http://schemas.microsoft.com/office/drawing/2014/main" id="{8FDA88E2-C003-E050-BBD3-6476E6AB7F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048" y="2035076"/>
              <a:ext cx="395494" cy="395494"/>
            </a:xfrm>
            <a:prstGeom prst="rect">
              <a:avLst/>
            </a:prstGeom>
          </p:spPr>
        </p:pic>
        <p:sp>
          <p:nvSpPr>
            <p:cNvPr id="253" name="Moon 252">
              <a:extLst>
                <a:ext uri="{FF2B5EF4-FFF2-40B4-BE49-F238E27FC236}">
                  <a16:creationId xmlns:a16="http://schemas.microsoft.com/office/drawing/2014/main" id="{29FD65D3-45C4-6558-AAEF-CC85D7071351}"/>
                </a:ext>
              </a:extLst>
            </p:cNvPr>
            <p:cNvSpPr/>
            <p:nvPr/>
          </p:nvSpPr>
          <p:spPr>
            <a:xfrm rot="19485109">
              <a:off x="353169" y="2298955"/>
              <a:ext cx="18000" cy="72008"/>
            </a:xfrm>
            <a:prstGeom prst="mo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55" name="Group 254">
            <a:extLst>
              <a:ext uri="{FF2B5EF4-FFF2-40B4-BE49-F238E27FC236}">
                <a16:creationId xmlns:a16="http://schemas.microsoft.com/office/drawing/2014/main" id="{19B7C3BB-C318-DB1F-CAA4-256332D233D3}"/>
              </a:ext>
            </a:extLst>
          </p:cNvPr>
          <p:cNvGrpSpPr/>
          <p:nvPr/>
        </p:nvGrpSpPr>
        <p:grpSpPr>
          <a:xfrm>
            <a:off x="1444121" y="1690949"/>
            <a:ext cx="392555" cy="392555"/>
            <a:chOff x="213048" y="2035076"/>
            <a:chExt cx="395494" cy="395494"/>
          </a:xfrm>
        </p:grpSpPr>
        <p:pic>
          <p:nvPicPr>
            <p:cNvPr id="256" name="Graphic 255" descr="Water with solid fill">
              <a:extLst>
                <a:ext uri="{FF2B5EF4-FFF2-40B4-BE49-F238E27FC236}">
                  <a16:creationId xmlns:a16="http://schemas.microsoft.com/office/drawing/2014/main" id="{C3392EB3-EF88-C7BD-51F3-B0959B6358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048" y="2035076"/>
              <a:ext cx="395494" cy="395494"/>
            </a:xfrm>
            <a:prstGeom prst="rect">
              <a:avLst/>
            </a:prstGeom>
          </p:spPr>
        </p:pic>
        <p:sp>
          <p:nvSpPr>
            <p:cNvPr id="257" name="Moon 256">
              <a:extLst>
                <a:ext uri="{FF2B5EF4-FFF2-40B4-BE49-F238E27FC236}">
                  <a16:creationId xmlns:a16="http://schemas.microsoft.com/office/drawing/2014/main" id="{AC5ECE0B-F8BA-D0F0-CC46-D359F6F699F5}"/>
                </a:ext>
              </a:extLst>
            </p:cNvPr>
            <p:cNvSpPr/>
            <p:nvPr/>
          </p:nvSpPr>
          <p:spPr>
            <a:xfrm rot="19485109">
              <a:off x="353169" y="2298955"/>
              <a:ext cx="18000" cy="72008"/>
            </a:xfrm>
            <a:prstGeom prst="mo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59" name="Group 258">
            <a:extLst>
              <a:ext uri="{FF2B5EF4-FFF2-40B4-BE49-F238E27FC236}">
                <a16:creationId xmlns:a16="http://schemas.microsoft.com/office/drawing/2014/main" id="{F303716D-68CE-BA77-34BA-857585831F14}"/>
              </a:ext>
            </a:extLst>
          </p:cNvPr>
          <p:cNvGrpSpPr/>
          <p:nvPr/>
        </p:nvGrpSpPr>
        <p:grpSpPr>
          <a:xfrm>
            <a:off x="9179408" y="2962442"/>
            <a:ext cx="1182278" cy="419226"/>
            <a:chOff x="9409225" y="2930359"/>
            <a:chExt cx="1182278" cy="419226"/>
          </a:xfrm>
        </p:grpSpPr>
        <p:pic>
          <p:nvPicPr>
            <p:cNvPr id="246" name="Graphic 245" descr="Man with solid fill">
              <a:extLst>
                <a:ext uri="{FF2B5EF4-FFF2-40B4-BE49-F238E27FC236}">
                  <a16:creationId xmlns:a16="http://schemas.microsoft.com/office/drawing/2014/main" id="{50D6B347-58DD-2287-C71D-576C636DC7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6684" y="2974240"/>
              <a:ext cx="331465" cy="331465"/>
            </a:xfrm>
            <a:prstGeom prst="rect">
              <a:avLst/>
            </a:prstGeom>
          </p:spPr>
        </p:pic>
        <p:sp>
          <p:nvSpPr>
            <p:cNvPr id="247" name="TextBox 246">
              <a:extLst>
                <a:ext uri="{FF2B5EF4-FFF2-40B4-BE49-F238E27FC236}">
                  <a16:creationId xmlns:a16="http://schemas.microsoft.com/office/drawing/2014/main" id="{E18F2075-5093-4B99-F771-1FED34B21365}"/>
                </a:ext>
              </a:extLst>
            </p:cNvPr>
            <p:cNvSpPr txBox="1"/>
            <p:nvPr/>
          </p:nvSpPr>
          <p:spPr>
            <a:xfrm>
              <a:off x="9729307" y="2957065"/>
              <a:ext cx="737381" cy="260008"/>
            </a:xfrm>
            <a:prstGeom prst="rect">
              <a:avLst/>
            </a:prstGeom>
            <a:noFill/>
          </p:spPr>
          <p:txBody>
            <a:bodyPr wrap="none" lIns="0" tIns="0" rIns="0" bIns="0" rtlCol="0">
              <a:spAutoFit/>
            </a:bodyPr>
            <a:lstStyle/>
            <a:p>
              <a:pPr algn="r">
                <a:lnSpc>
                  <a:spcPct val="200000"/>
                </a:lnSpc>
              </a:pPr>
              <a:r>
                <a:rPr lang="en-GB" sz="1000" b="1" dirty="0">
                  <a:latin typeface="Arial" panose="020B0604020202020204" pitchFamily="34" charset="0"/>
                  <a:ea typeface="Aileron" charset="0"/>
                  <a:cs typeface="Arial" panose="020B0604020202020204" pitchFamily="34" charset="0"/>
                </a:rPr>
                <a:t>100 patients</a:t>
              </a:r>
            </a:p>
          </p:txBody>
        </p:sp>
        <p:sp>
          <p:nvSpPr>
            <p:cNvPr id="258" name="Rectangle 257">
              <a:extLst>
                <a:ext uri="{FF2B5EF4-FFF2-40B4-BE49-F238E27FC236}">
                  <a16:creationId xmlns:a16="http://schemas.microsoft.com/office/drawing/2014/main" id="{7717C42E-5005-12D0-3F0C-15F7107A6E68}"/>
                </a:ext>
              </a:extLst>
            </p:cNvPr>
            <p:cNvSpPr/>
            <p:nvPr/>
          </p:nvSpPr>
          <p:spPr>
            <a:xfrm>
              <a:off x="9409225" y="2930359"/>
              <a:ext cx="1182278" cy="419226"/>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089128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58F3-7869-7D7D-6773-F5A06D3648DF}"/>
              </a:ext>
            </a:extLst>
          </p:cNvPr>
          <p:cNvSpPr>
            <a:spLocks noGrp="1"/>
          </p:cNvSpPr>
          <p:nvPr>
            <p:ph type="title"/>
          </p:nvPr>
        </p:nvSpPr>
        <p:spPr/>
        <p:txBody>
          <a:bodyPr/>
          <a:lstStyle/>
          <a:p>
            <a:r>
              <a:rPr lang="en-GB" dirty="0"/>
              <a:t>Following tumour evolution through liquid biopsy</a:t>
            </a:r>
          </a:p>
        </p:txBody>
      </p:sp>
      <p:grpSp>
        <p:nvGrpSpPr>
          <p:cNvPr id="9" name="Group 8">
            <a:extLst>
              <a:ext uri="{FF2B5EF4-FFF2-40B4-BE49-F238E27FC236}">
                <a16:creationId xmlns:a16="http://schemas.microsoft.com/office/drawing/2014/main" id="{B68F4F88-A4A0-20FB-9FAD-EAA9AED7A37D}"/>
              </a:ext>
            </a:extLst>
          </p:cNvPr>
          <p:cNvGrpSpPr/>
          <p:nvPr/>
        </p:nvGrpSpPr>
        <p:grpSpPr>
          <a:xfrm>
            <a:off x="1214619" y="908720"/>
            <a:ext cx="8991466" cy="5402048"/>
            <a:chOff x="1127448" y="821196"/>
            <a:chExt cx="9351506" cy="5927460"/>
          </a:xfrm>
        </p:grpSpPr>
        <p:pic>
          <p:nvPicPr>
            <p:cNvPr id="4" name="Immagine 3">
              <a:extLst>
                <a:ext uri="{FF2B5EF4-FFF2-40B4-BE49-F238E27FC236}">
                  <a16:creationId xmlns:a16="http://schemas.microsoft.com/office/drawing/2014/main" id="{68CE3797-01D3-4CC0-8C32-20616024EA33}"/>
                </a:ext>
              </a:extLst>
            </p:cNvPr>
            <p:cNvPicPr>
              <a:picLocks noChangeAspect="1"/>
            </p:cNvPicPr>
            <p:nvPr/>
          </p:nvPicPr>
          <p:blipFill rotWithShape="1">
            <a:blip r:embed="rId2">
              <a:extLst>
                <a:ext uri="{28A0092B-C50C-407E-A947-70E740481C1C}">
                  <a14:useLocalDpi xmlns:a14="http://schemas.microsoft.com/office/drawing/2010/main" val="0"/>
                </a:ext>
              </a:extLst>
            </a:blip>
            <a:srcRect t="9450"/>
            <a:stretch/>
          </p:blipFill>
          <p:spPr>
            <a:xfrm>
              <a:off x="1127448" y="821196"/>
              <a:ext cx="9351506" cy="5927460"/>
            </a:xfrm>
            <a:prstGeom prst="rect">
              <a:avLst/>
            </a:prstGeom>
          </p:spPr>
        </p:pic>
        <p:sp>
          <p:nvSpPr>
            <p:cNvPr id="8" name="Rectangle 7">
              <a:extLst>
                <a:ext uri="{FF2B5EF4-FFF2-40B4-BE49-F238E27FC236}">
                  <a16:creationId xmlns:a16="http://schemas.microsoft.com/office/drawing/2014/main" id="{D54FA875-893D-5551-D277-B7F64ABBB6E3}"/>
                </a:ext>
              </a:extLst>
            </p:cNvPr>
            <p:cNvSpPr/>
            <p:nvPr/>
          </p:nvSpPr>
          <p:spPr>
            <a:xfrm>
              <a:off x="1127448" y="6525344"/>
              <a:ext cx="1152128" cy="223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0" name="Content Placeholder 9">
            <a:extLst>
              <a:ext uri="{FF2B5EF4-FFF2-40B4-BE49-F238E27FC236}">
                <a16:creationId xmlns:a16="http://schemas.microsoft.com/office/drawing/2014/main" id="{70E60934-AEC1-06B8-6D01-3A3E963322CF}"/>
              </a:ext>
            </a:extLst>
          </p:cNvPr>
          <p:cNvSpPr>
            <a:spLocks noGrp="1"/>
          </p:cNvSpPr>
          <p:nvPr>
            <p:ph sz="quarter" idx="15"/>
          </p:nvPr>
        </p:nvSpPr>
        <p:spPr>
          <a:xfrm>
            <a:off x="620183" y="6356351"/>
            <a:ext cx="10180339" cy="319087"/>
          </a:xfrm>
        </p:spPr>
        <p:txBody>
          <a:bodyPr/>
          <a:lstStyle/>
          <a:p>
            <a:r>
              <a:rPr lang="en-GB" sz="1200" dirty="0">
                <a:solidFill>
                  <a:schemeClr val="tx2"/>
                </a:solidFill>
                <a:latin typeface="Arial" panose="020B0604020202020204" pitchFamily="34" charset="0"/>
                <a:cs typeface="Arial" panose="020B0604020202020204" pitchFamily="34" charset="0"/>
              </a:rPr>
              <a:t>ctDNA, circulating tumour DNA; OS, overall survival; PFS(1/2/3), progression-free survival (from start of first-, second-, third-line of treatment)</a:t>
            </a:r>
          </a:p>
          <a:p>
            <a:r>
              <a:rPr lang="en-GB" sz="1200" dirty="0">
                <a:solidFill>
                  <a:schemeClr val="tx2"/>
                </a:solidFill>
                <a:latin typeface="Arial" panose="020B0604020202020204" pitchFamily="34" charset="0"/>
                <a:cs typeface="Arial" panose="020B0604020202020204" pitchFamily="34" charset="0"/>
              </a:rPr>
              <a:t>Malapelle U, et al. Manuscript in preparation</a:t>
            </a:r>
          </a:p>
        </p:txBody>
      </p:sp>
      <p:sp>
        <p:nvSpPr>
          <p:cNvPr id="13" name="Slide Number Placeholder 12">
            <a:extLst>
              <a:ext uri="{FF2B5EF4-FFF2-40B4-BE49-F238E27FC236}">
                <a16:creationId xmlns:a16="http://schemas.microsoft.com/office/drawing/2014/main" id="{587A8F9D-911D-F468-D607-9057F2CC6B58}"/>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34298325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6C721D8F-A197-8AC1-08E2-7CDF29B0B5D7}"/>
              </a:ext>
            </a:extLst>
          </p:cNvPr>
          <p:cNvCxnSpPr>
            <a:cxnSpLocks/>
          </p:cNvCxnSpPr>
          <p:nvPr/>
        </p:nvCxnSpPr>
        <p:spPr>
          <a:xfrm flipV="1">
            <a:off x="3733800" y="3198568"/>
            <a:ext cx="0" cy="307492"/>
          </a:xfrm>
          <a:prstGeom prst="straightConnector1">
            <a:avLst/>
          </a:prstGeom>
          <a:ln w="34925">
            <a:solidFill>
              <a:schemeClr val="accent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Diagram 27">
            <a:extLst>
              <a:ext uri="{FF2B5EF4-FFF2-40B4-BE49-F238E27FC236}">
                <a16:creationId xmlns:a16="http://schemas.microsoft.com/office/drawing/2014/main" id="{3B217967-610A-2F10-7B20-EDF85D1C247B}"/>
              </a:ext>
            </a:extLst>
          </p:cNvPr>
          <p:cNvGraphicFramePr/>
          <p:nvPr>
            <p:extLst>
              <p:ext uri="{D42A27DB-BD31-4B8C-83A1-F6EECF244321}">
                <p14:modId xmlns:p14="http://schemas.microsoft.com/office/powerpoint/2010/main" val="3341265198"/>
              </p:ext>
            </p:extLst>
          </p:nvPr>
        </p:nvGraphicFramePr>
        <p:xfrm>
          <a:off x="485897" y="149935"/>
          <a:ext cx="1122020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1" name="Straight Arrow Connector 30">
            <a:extLst>
              <a:ext uri="{FF2B5EF4-FFF2-40B4-BE49-F238E27FC236}">
                <a16:creationId xmlns:a16="http://schemas.microsoft.com/office/drawing/2014/main" id="{FDDCDF6F-D070-701C-4666-4B2802CFCFE6}"/>
              </a:ext>
            </a:extLst>
          </p:cNvPr>
          <p:cNvCxnSpPr>
            <a:cxnSpLocks/>
          </p:cNvCxnSpPr>
          <p:nvPr/>
        </p:nvCxnSpPr>
        <p:spPr>
          <a:xfrm>
            <a:off x="10541000" y="2330788"/>
            <a:ext cx="181077" cy="0"/>
          </a:xfrm>
          <a:prstGeom prst="straightConnector1">
            <a:avLst/>
          </a:prstGeom>
          <a:ln w="12700">
            <a:solidFill>
              <a:schemeClr val="accent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Table 33">
            <a:extLst>
              <a:ext uri="{FF2B5EF4-FFF2-40B4-BE49-F238E27FC236}">
                <a16:creationId xmlns:a16="http://schemas.microsoft.com/office/drawing/2014/main" id="{0E3A0772-ECA7-E6D4-E602-9E4236E7F8C7}"/>
              </a:ext>
            </a:extLst>
          </p:cNvPr>
          <p:cNvGraphicFramePr>
            <a:graphicFrameLocks noGrp="1"/>
          </p:cNvGraphicFramePr>
          <p:nvPr>
            <p:extLst>
              <p:ext uri="{D42A27DB-BD31-4B8C-83A1-F6EECF244321}">
                <p14:modId xmlns:p14="http://schemas.microsoft.com/office/powerpoint/2010/main" val="2844075682"/>
              </p:ext>
            </p:extLst>
          </p:nvPr>
        </p:nvGraphicFramePr>
        <p:xfrm>
          <a:off x="263352" y="4530457"/>
          <a:ext cx="11558958" cy="579120"/>
        </p:xfrm>
        <a:graphic>
          <a:graphicData uri="http://schemas.openxmlformats.org/drawingml/2006/table">
            <a:tbl>
              <a:tblPr firstRow="1" bandRow="1">
                <a:tableStyleId>{2D5ABB26-0587-4C30-8999-92F81FD0307C}</a:tableStyleId>
              </a:tblPr>
              <a:tblGrid>
                <a:gridCol w="3302987">
                  <a:extLst>
                    <a:ext uri="{9D8B030D-6E8A-4147-A177-3AD203B41FA5}">
                      <a16:colId xmlns:a16="http://schemas.microsoft.com/office/drawing/2014/main" val="1395873731"/>
                    </a:ext>
                  </a:extLst>
                </a:gridCol>
                <a:gridCol w="822192">
                  <a:extLst>
                    <a:ext uri="{9D8B030D-6E8A-4147-A177-3AD203B41FA5}">
                      <a16:colId xmlns:a16="http://schemas.microsoft.com/office/drawing/2014/main" val="4035833821"/>
                    </a:ext>
                  </a:extLst>
                </a:gridCol>
                <a:gridCol w="1183630">
                  <a:extLst>
                    <a:ext uri="{9D8B030D-6E8A-4147-A177-3AD203B41FA5}">
                      <a16:colId xmlns:a16="http://schemas.microsoft.com/office/drawing/2014/main" val="3633678236"/>
                    </a:ext>
                  </a:extLst>
                </a:gridCol>
                <a:gridCol w="983414">
                  <a:extLst>
                    <a:ext uri="{9D8B030D-6E8A-4147-A177-3AD203B41FA5}">
                      <a16:colId xmlns:a16="http://schemas.microsoft.com/office/drawing/2014/main" val="3474698191"/>
                    </a:ext>
                  </a:extLst>
                </a:gridCol>
                <a:gridCol w="3125074">
                  <a:extLst>
                    <a:ext uri="{9D8B030D-6E8A-4147-A177-3AD203B41FA5}">
                      <a16:colId xmlns:a16="http://schemas.microsoft.com/office/drawing/2014/main" val="2546559621"/>
                    </a:ext>
                  </a:extLst>
                </a:gridCol>
                <a:gridCol w="1180099">
                  <a:extLst>
                    <a:ext uri="{9D8B030D-6E8A-4147-A177-3AD203B41FA5}">
                      <a16:colId xmlns:a16="http://schemas.microsoft.com/office/drawing/2014/main" val="2852748819"/>
                    </a:ext>
                  </a:extLst>
                </a:gridCol>
                <a:gridCol w="961562">
                  <a:extLst>
                    <a:ext uri="{9D8B030D-6E8A-4147-A177-3AD203B41FA5}">
                      <a16:colId xmlns:a16="http://schemas.microsoft.com/office/drawing/2014/main" val="1815434399"/>
                    </a:ext>
                  </a:extLst>
                </a:gridCol>
              </a:tblGrid>
              <a:tr h="528831">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1"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Examples of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1"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predictive biomarkers in mBC</a:t>
                      </a:r>
                      <a:endParaRPr kumimoji="0" lang="en-GB" sz="1600" b="1"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5715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B w="3175"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ER</a:t>
                      </a:r>
                      <a:endParaRPr kumimoji="0" lang="en-GB" sz="1600" b="0"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BRCA1/2</a:t>
                      </a:r>
                      <a:endParaRPr kumimoji="0" lang="en-GB" sz="1600" b="0" i="1"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HER2</a:t>
                      </a:r>
                      <a:endParaRPr kumimoji="0" lang="en-GB" sz="1600" b="0"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21-Gene recurrence score</a:t>
                      </a:r>
                      <a:endParaRPr kumimoji="0" lang="en-GB" sz="1600" b="0"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PD-L1 </a:t>
                      </a:r>
                      <a:endParaRPr kumimoji="0" lang="en-GB" sz="1600" b="0"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i="1"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ESR1</a:t>
                      </a:r>
                      <a:endParaRPr kumimoji="0" lang="en-GB" sz="1600" b="0" i="1"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22377688"/>
                  </a:ext>
                </a:extLst>
              </a:tr>
            </a:tbl>
          </a:graphicData>
        </a:graphic>
      </p:graphicFrame>
      <p:graphicFrame>
        <p:nvGraphicFramePr>
          <p:cNvPr id="35" name="Table 34">
            <a:extLst>
              <a:ext uri="{FF2B5EF4-FFF2-40B4-BE49-F238E27FC236}">
                <a16:creationId xmlns:a16="http://schemas.microsoft.com/office/drawing/2014/main" id="{1B17FCCA-7C3A-19A1-9751-B51DFC0651F9}"/>
              </a:ext>
            </a:extLst>
          </p:cNvPr>
          <p:cNvGraphicFramePr>
            <a:graphicFrameLocks noGrp="1"/>
          </p:cNvGraphicFramePr>
          <p:nvPr>
            <p:extLst>
              <p:ext uri="{D42A27DB-BD31-4B8C-83A1-F6EECF244321}">
                <p14:modId xmlns:p14="http://schemas.microsoft.com/office/powerpoint/2010/main" val="523683286"/>
              </p:ext>
            </p:extLst>
          </p:nvPr>
        </p:nvGraphicFramePr>
        <p:xfrm>
          <a:off x="263352" y="5267672"/>
          <a:ext cx="11558958" cy="579120"/>
        </p:xfrm>
        <a:graphic>
          <a:graphicData uri="http://schemas.openxmlformats.org/drawingml/2006/table">
            <a:tbl>
              <a:tblPr firstRow="1" bandRow="1">
                <a:tableStyleId>{0E3FDE45-AF77-4B5C-9715-49D594BDF05E}</a:tableStyleId>
              </a:tblPr>
              <a:tblGrid>
                <a:gridCol w="3307255">
                  <a:extLst>
                    <a:ext uri="{9D8B030D-6E8A-4147-A177-3AD203B41FA5}">
                      <a16:colId xmlns:a16="http://schemas.microsoft.com/office/drawing/2014/main" val="1395873731"/>
                    </a:ext>
                  </a:extLst>
                </a:gridCol>
                <a:gridCol w="848659">
                  <a:extLst>
                    <a:ext uri="{9D8B030D-6E8A-4147-A177-3AD203B41FA5}">
                      <a16:colId xmlns:a16="http://schemas.microsoft.com/office/drawing/2014/main" val="4035833821"/>
                    </a:ext>
                  </a:extLst>
                </a:gridCol>
                <a:gridCol w="1153708">
                  <a:extLst>
                    <a:ext uri="{9D8B030D-6E8A-4147-A177-3AD203B41FA5}">
                      <a16:colId xmlns:a16="http://schemas.microsoft.com/office/drawing/2014/main" val="3633678236"/>
                    </a:ext>
                  </a:extLst>
                </a:gridCol>
                <a:gridCol w="994833">
                  <a:extLst>
                    <a:ext uri="{9D8B030D-6E8A-4147-A177-3AD203B41FA5}">
                      <a16:colId xmlns:a16="http://schemas.microsoft.com/office/drawing/2014/main" val="3474698191"/>
                    </a:ext>
                  </a:extLst>
                </a:gridCol>
                <a:gridCol w="3111500">
                  <a:extLst>
                    <a:ext uri="{9D8B030D-6E8A-4147-A177-3AD203B41FA5}">
                      <a16:colId xmlns:a16="http://schemas.microsoft.com/office/drawing/2014/main" val="2546559621"/>
                    </a:ext>
                  </a:extLst>
                </a:gridCol>
                <a:gridCol w="2143003">
                  <a:extLst>
                    <a:ext uri="{9D8B030D-6E8A-4147-A177-3AD203B41FA5}">
                      <a16:colId xmlns:a16="http://schemas.microsoft.com/office/drawing/2014/main" val="2852748819"/>
                    </a:ext>
                  </a:extLst>
                </a:gridCol>
              </a:tblGrid>
              <a:tr h="300859">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1"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Arial"/>
                        </a:rPr>
                        <a:t>Examples of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1"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Arial"/>
                        </a:rPr>
                        <a:t>prognostic biomarkers in mBC</a:t>
                      </a:r>
                      <a:endParaRPr kumimoji="0" lang="en-GB" sz="16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endParaRPr>
                    </a:p>
                  </a:txBody>
                  <a:tcPr anchor="ctr">
                    <a:lnL w="57150" cap="flat" cmpd="sng" algn="ctr">
                      <a:noFill/>
                      <a:prstDash val="solid"/>
                      <a:round/>
                      <a:headEnd type="none" w="med" len="med"/>
                      <a:tailEnd type="none" w="med" len="med"/>
                    </a:lnL>
                    <a:lnR w="38100" cap="flat" cmpd="sng" algn="ctr">
                      <a:solidFill>
                        <a:schemeClr val="tx2"/>
                      </a:solidFill>
                      <a:prstDash val="solid"/>
                      <a:round/>
                      <a:headEnd type="none" w="med" len="med"/>
                      <a:tailEnd type="none" w="med" len="med"/>
                    </a:lnR>
                    <a:lnT w="12700" cmpd="sng">
                      <a:noFill/>
                    </a:lnT>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Calibri"/>
                        </a:rPr>
                        <a:t>HER2</a:t>
                      </a:r>
                    </a:p>
                  </a:txBody>
                  <a:tcPr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Calibri"/>
                        </a:rPr>
                        <a:t>ER/PR</a:t>
                      </a:r>
                      <a:endParaRPr kumimoji="0" lang="en-GB" sz="1600" b="0" i="0" u="none" strike="noStrike" kern="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sym typeface="Calibri"/>
                      </a:endParaRPr>
                    </a:p>
                  </a:txBody>
                  <a:tcPr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Arial"/>
                        </a:rPr>
                        <a:t>Ki-67 </a:t>
                      </a:r>
                      <a:endParaRPr kumimoji="0" lang="en-GB" sz="16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Calibri"/>
                        </a:rPr>
                        <a:t>Gene expression panels</a:t>
                      </a:r>
                      <a:endParaRPr kumimoji="0" lang="en-GB" sz="16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Calibri"/>
                      </a:endParaRPr>
                    </a:p>
                  </a:txBody>
                  <a:tcPr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Calibri"/>
                        </a:rPr>
                        <a:t>DNA methylation</a:t>
                      </a:r>
                      <a:endParaRPr kumimoji="0" lang="en-GB" sz="16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Calibri"/>
                      </a:endParaRPr>
                    </a:p>
                  </a:txBody>
                  <a:tcPr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822377688"/>
                  </a:ext>
                </a:extLst>
              </a:tr>
            </a:tbl>
          </a:graphicData>
        </a:graphic>
      </p:graphicFrame>
      <p:cxnSp>
        <p:nvCxnSpPr>
          <p:cNvPr id="39" name="Straight Arrow Connector 38">
            <a:extLst>
              <a:ext uri="{FF2B5EF4-FFF2-40B4-BE49-F238E27FC236}">
                <a16:creationId xmlns:a16="http://schemas.microsoft.com/office/drawing/2014/main" id="{9BB11CF7-52E5-310D-1B16-4F08F7B9B2EC}"/>
              </a:ext>
            </a:extLst>
          </p:cNvPr>
          <p:cNvCxnSpPr>
            <a:cxnSpLocks/>
          </p:cNvCxnSpPr>
          <p:nvPr/>
        </p:nvCxnSpPr>
        <p:spPr>
          <a:xfrm flipV="1">
            <a:off x="10564100" y="3287434"/>
            <a:ext cx="0" cy="520700"/>
          </a:xfrm>
          <a:prstGeom prst="straightConnector1">
            <a:avLst/>
          </a:prstGeom>
          <a:ln w="12700">
            <a:solidFill>
              <a:schemeClr val="accent1">
                <a:lumMod val="75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C7248AF-EF13-F032-35BA-599F2F08F739}"/>
              </a:ext>
            </a:extLst>
          </p:cNvPr>
          <p:cNvCxnSpPr/>
          <p:nvPr/>
        </p:nvCxnSpPr>
        <p:spPr>
          <a:xfrm>
            <a:off x="5471400" y="3808134"/>
            <a:ext cx="50927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4423972-C64B-7B4E-4E22-11A7BE499041}"/>
              </a:ext>
            </a:extLst>
          </p:cNvPr>
          <p:cNvCxnSpPr>
            <a:cxnSpLocks/>
          </p:cNvCxnSpPr>
          <p:nvPr/>
        </p:nvCxnSpPr>
        <p:spPr>
          <a:xfrm>
            <a:off x="10553983" y="2336024"/>
            <a:ext cx="0" cy="15240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Google Shape;1817;p36"/>
          <p:cNvSpPr txBox="1">
            <a:spLocks noGrp="1"/>
          </p:cNvSpPr>
          <p:nvPr>
            <p:ph type="title"/>
          </p:nvPr>
        </p:nvSpPr>
        <p:spPr>
          <a:xfrm>
            <a:off x="619201" y="259200"/>
            <a:ext cx="10963199" cy="864000"/>
          </a:xfrm>
          <a:noFill/>
          <a:ln>
            <a:noFill/>
          </a:ln>
        </p:spPr>
        <p:txBody>
          <a:bodyPr spcFirstLastPara="1" wrap="square" lIns="91425" tIns="45700" rIns="91425" bIns="45700" anchor="t" anchorCtr="0">
            <a:normAutofit/>
          </a:bodyPr>
          <a:lstStyle/>
          <a:p>
            <a:pPr lvl="0"/>
            <a:r>
              <a:rPr lang="en-GB" dirty="0">
                <a:sym typeface="Calibri"/>
              </a:rPr>
              <a:t>emerging molecular biomarkers in Breast Cancer </a:t>
            </a:r>
          </a:p>
        </p:txBody>
      </p:sp>
      <p:sp>
        <p:nvSpPr>
          <p:cNvPr id="3" name="Slide Number Placeholder 2">
            <a:extLst>
              <a:ext uri="{FF2B5EF4-FFF2-40B4-BE49-F238E27FC236}">
                <a16:creationId xmlns:a16="http://schemas.microsoft.com/office/drawing/2014/main" id="{1AFAEBF9-A5A0-D667-1154-9AA1E92A23D0}"/>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16</a:t>
            </a:fld>
            <a:endParaRPr lang="en-GB" dirty="0"/>
          </a:p>
        </p:txBody>
      </p:sp>
      <p:sp>
        <p:nvSpPr>
          <p:cNvPr id="5" name="Content Placeholder 4">
            <a:extLst>
              <a:ext uri="{FF2B5EF4-FFF2-40B4-BE49-F238E27FC236}">
                <a16:creationId xmlns:a16="http://schemas.microsoft.com/office/drawing/2014/main" id="{2F632366-3B0E-7F31-ADFD-4ED003D513CD}"/>
              </a:ext>
            </a:extLst>
          </p:cNvPr>
          <p:cNvSpPr>
            <a:spLocks noGrp="1"/>
          </p:cNvSpPr>
          <p:nvPr>
            <p:ph sz="quarter" idx="15"/>
          </p:nvPr>
        </p:nvSpPr>
        <p:spPr>
          <a:xfrm>
            <a:off x="620183" y="6356351"/>
            <a:ext cx="10180339" cy="319087"/>
          </a:xfrm>
        </p:spPr>
        <p:txBody>
          <a:bodyPr anchor="b"/>
          <a:lstStyle/>
          <a:p>
            <a:r>
              <a:rPr lang="en-GB" dirty="0">
                <a:solidFill>
                  <a:schemeClr val="tx2"/>
                </a:solidFill>
                <a:sym typeface="Calibri"/>
              </a:rPr>
              <a:t>BRCA1/2, BReast CAncer gene 1/2; ER, estrogen receptor; </a:t>
            </a:r>
            <a:r>
              <a:rPr lang="en-GB" sz="1200" dirty="0">
                <a:solidFill>
                  <a:schemeClr val="tx2"/>
                </a:solidFill>
              </a:rPr>
              <a:t>ESR1, estrogen receptor 1; </a:t>
            </a:r>
            <a:r>
              <a:rPr lang="en-GB" dirty="0">
                <a:solidFill>
                  <a:schemeClr val="tx2"/>
                </a:solidFill>
                <a:sym typeface="Calibri"/>
              </a:rPr>
              <a:t>HER2, human epidermal growth factor receptor 2, mBC, metastatic breast cancer; Ki-67, antigen Kiel 67; PD-L1, programmed death-ligand 1; PR, progesterone receptor</a:t>
            </a:r>
          </a:p>
          <a:p>
            <a:r>
              <a:rPr lang="en-GB" dirty="0">
                <a:solidFill>
                  <a:schemeClr val="tx2"/>
                </a:solidFill>
              </a:rPr>
              <a:t>American Cancer Society. Breast Cancer Facts &amp; Figures 2019-2020. Atlanta: American Cancer Society, Inc. 2019; Ross D, et al. Modern Pathology 2018; 32: 81-87; Fu X, et al. Front Cell Dev </a:t>
            </a:r>
            <a:r>
              <a:rPr lang="en-GB" dirty="0" err="1">
                <a:solidFill>
                  <a:schemeClr val="tx2"/>
                </a:solidFill>
              </a:rPr>
              <a:t>Biol</a:t>
            </a:r>
            <a:r>
              <a:rPr lang="en-GB" dirty="0">
                <a:solidFill>
                  <a:schemeClr val="tx2"/>
                </a:solidFill>
              </a:rPr>
              <a:t> 2022; 10:813457</a:t>
            </a:r>
          </a:p>
        </p:txBody>
      </p:sp>
    </p:spTree>
    <p:extLst>
      <p:ext uri="{BB962C8B-B14F-4D97-AF65-F5344CB8AC3E}">
        <p14:creationId xmlns:p14="http://schemas.microsoft.com/office/powerpoint/2010/main" val="29719172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95C805-9443-FCBB-1539-D06C4AC21EFD}"/>
              </a:ext>
            </a:extLst>
          </p:cNvPr>
          <p:cNvSpPr/>
          <p:nvPr/>
        </p:nvSpPr>
        <p:spPr>
          <a:xfrm>
            <a:off x="6456040" y="3550027"/>
            <a:ext cx="720080" cy="2321679"/>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Content Placeholder 18">
            <a:extLst>
              <a:ext uri="{FF2B5EF4-FFF2-40B4-BE49-F238E27FC236}">
                <a16:creationId xmlns:a16="http://schemas.microsoft.com/office/drawing/2014/main" id="{ADD626C1-7E5B-9580-F8DA-2A7354F071E1}"/>
              </a:ext>
            </a:extLst>
          </p:cNvPr>
          <p:cNvSpPr>
            <a:spLocks noGrp="1"/>
          </p:cNvSpPr>
          <p:nvPr>
            <p:ph sz="quarter" idx="12"/>
          </p:nvPr>
        </p:nvSpPr>
        <p:spPr>
          <a:xfrm>
            <a:off x="620184" y="1425600"/>
            <a:ext cx="10963200" cy="4525200"/>
          </a:xfrm>
        </p:spPr>
        <p:txBody>
          <a:bodyPr/>
          <a:lstStyle/>
          <a:p>
            <a:pPr marL="0" indent="0" algn="ctr">
              <a:buNone/>
            </a:pPr>
            <a:r>
              <a:rPr lang="en-GB" b="1" dirty="0">
                <a:solidFill>
                  <a:schemeClr val="accent1"/>
                </a:solidFill>
                <a:sym typeface="Calibri"/>
              </a:rPr>
              <a:t>Frequency of alterations in primary and metastatic BC </a:t>
            </a:r>
            <a:endParaRPr lang="en-GB" b="1" dirty="0">
              <a:solidFill>
                <a:schemeClr val="accent1"/>
              </a:solidFill>
            </a:endParaRPr>
          </a:p>
          <a:p>
            <a:pPr algn="ctr"/>
            <a:endParaRPr lang="en-GB" b="1" dirty="0">
              <a:solidFill>
                <a:schemeClr val="accent1"/>
              </a:solidFill>
            </a:endParaRPr>
          </a:p>
        </p:txBody>
      </p:sp>
      <p:sp>
        <p:nvSpPr>
          <p:cNvPr id="10" name="Google Shape;2014;p161"/>
          <p:cNvSpPr txBox="1">
            <a:spLocks noGrp="1"/>
          </p:cNvSpPr>
          <p:nvPr>
            <p:ph type="title"/>
          </p:nvPr>
        </p:nvSpPr>
        <p:spPr>
          <a:xfrm>
            <a:off x="619201" y="259200"/>
            <a:ext cx="10963199" cy="864000"/>
          </a:xfrm>
          <a:noFill/>
          <a:ln>
            <a:noFill/>
          </a:ln>
        </p:spPr>
        <p:txBody>
          <a:bodyPr spcFirstLastPara="1" wrap="square" lIns="89975" tIns="44975" rIns="89975" bIns="44975" anchor="t" anchorCtr="0">
            <a:noAutofit/>
          </a:bodyPr>
          <a:lstStyle/>
          <a:p>
            <a:pPr lvl="0"/>
            <a:r>
              <a:rPr lang="en-GB" i="1" dirty="0">
                <a:sym typeface="Calibri"/>
              </a:rPr>
              <a:t>ESR1</a:t>
            </a:r>
            <a:r>
              <a:rPr lang="en-GB" dirty="0">
                <a:sym typeface="Calibri"/>
              </a:rPr>
              <a:t> mutation rate in </a:t>
            </a:r>
            <a:r>
              <a:rPr lang="en-GB" cap="none" dirty="0" err="1">
                <a:sym typeface="Calibri"/>
              </a:rPr>
              <a:t>m</a:t>
            </a:r>
            <a:r>
              <a:rPr lang="en-GB" dirty="0" err="1">
                <a:sym typeface="Calibri"/>
              </a:rPr>
              <a:t>BC</a:t>
            </a:r>
            <a:r>
              <a:rPr lang="en-GB" dirty="0">
                <a:sym typeface="Calibri"/>
              </a:rPr>
              <a:t> patients</a:t>
            </a:r>
            <a:endParaRPr lang="en-GB" dirty="0"/>
          </a:p>
        </p:txBody>
      </p:sp>
      <p:sp>
        <p:nvSpPr>
          <p:cNvPr id="6" name="Slide Number Placeholder 5">
            <a:extLst>
              <a:ext uri="{FF2B5EF4-FFF2-40B4-BE49-F238E27FC236}">
                <a16:creationId xmlns:a16="http://schemas.microsoft.com/office/drawing/2014/main" id="{A058BB02-1D28-76EA-AF86-23BF0AD79359}"/>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17</a:t>
            </a:fld>
            <a:endParaRPr lang="en-GB" dirty="0"/>
          </a:p>
        </p:txBody>
      </p:sp>
      <p:sp>
        <p:nvSpPr>
          <p:cNvPr id="8" name="Content Placeholder 7">
            <a:extLst>
              <a:ext uri="{FF2B5EF4-FFF2-40B4-BE49-F238E27FC236}">
                <a16:creationId xmlns:a16="http://schemas.microsoft.com/office/drawing/2014/main" id="{7BAFE8CE-9711-B346-2CFF-5DD389C91C4E}"/>
              </a:ext>
            </a:extLst>
          </p:cNvPr>
          <p:cNvSpPr>
            <a:spLocks noGrp="1"/>
          </p:cNvSpPr>
          <p:nvPr>
            <p:ph sz="quarter" idx="15"/>
          </p:nvPr>
        </p:nvSpPr>
        <p:spPr>
          <a:xfrm>
            <a:off x="620183" y="6356351"/>
            <a:ext cx="10732401" cy="320987"/>
          </a:xfrm>
        </p:spPr>
        <p:txBody>
          <a:bodyPr anchor="b"/>
          <a:lstStyle/>
          <a:p>
            <a:r>
              <a:rPr lang="en-GB" sz="1200" dirty="0">
                <a:solidFill>
                  <a:schemeClr val="tx2"/>
                </a:solidFill>
              </a:rPr>
              <a:t>AKT1, AKT serine/threonine kinase 1; CCND1, cyclin D1; ERBB</a:t>
            </a:r>
            <a:r>
              <a:rPr lang="en-GB" dirty="0">
                <a:solidFill>
                  <a:schemeClr val="tx2"/>
                </a:solidFill>
              </a:rPr>
              <a:t>2, </a:t>
            </a:r>
            <a:r>
              <a:rPr lang="en-GB" sz="1200" dirty="0">
                <a:solidFill>
                  <a:schemeClr val="tx2"/>
                </a:solidFill>
              </a:rPr>
              <a:t>Erb-B2 Receptor Tyrosine Kinase 2; ESR1, estrogen receptor 1; FGFR1, fibroblast growth factor receptor 1; (</a:t>
            </a:r>
            <a:r>
              <a:rPr lang="en-GB" dirty="0">
                <a:solidFill>
                  <a:schemeClr val="tx2"/>
                </a:solidFill>
              </a:rPr>
              <a:t>m)BC, (metastatic) breast cancer; MCL1, induced myeloid leukaemia cell differentiation protein; MYC, myelocytomatosis oncogene; NF1, neurofibromin 1; </a:t>
            </a:r>
            <a:r>
              <a:rPr lang="en-GB" sz="1200" spc="-8" dirty="0">
                <a:solidFill>
                  <a:schemeClr val="tx2"/>
                </a:solidFill>
                <a:latin typeface="Arial"/>
                <a:cs typeface="Arial"/>
              </a:rPr>
              <a:t>PIK3CA, phosphatidylinositol-4,5-bisphosphate 3-kinase, catalytic subunit alpha; PTEN1, phosphatase and tensin homologue; </a:t>
            </a:r>
            <a:r>
              <a:rPr lang="en-GB" dirty="0">
                <a:solidFill>
                  <a:schemeClr val="tx2"/>
                </a:solidFill>
              </a:rPr>
              <a:t>TP53, tumour protein 53; val, value</a:t>
            </a:r>
          </a:p>
          <a:p>
            <a:r>
              <a:rPr lang="en-GB" dirty="0">
                <a:solidFill>
                  <a:schemeClr val="tx2"/>
                </a:solidFill>
              </a:rPr>
              <a:t>Jeselsohn R, et al. Clin Cancer Res. 2014;20:1757-1767</a:t>
            </a:r>
          </a:p>
        </p:txBody>
      </p:sp>
      <p:sp>
        <p:nvSpPr>
          <p:cNvPr id="25" name="TextBox 24">
            <a:extLst>
              <a:ext uri="{FF2B5EF4-FFF2-40B4-BE49-F238E27FC236}">
                <a16:creationId xmlns:a16="http://schemas.microsoft.com/office/drawing/2014/main" id="{D57B1D88-A435-CD4D-4CED-54CA6B9A1D8D}"/>
              </a:ext>
            </a:extLst>
          </p:cNvPr>
          <p:cNvSpPr txBox="1"/>
          <p:nvPr/>
        </p:nvSpPr>
        <p:spPr>
          <a:xfrm>
            <a:off x="1810354" y="5597240"/>
            <a:ext cx="42800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TP53</a:t>
            </a:r>
          </a:p>
        </p:txBody>
      </p:sp>
      <p:cxnSp>
        <p:nvCxnSpPr>
          <p:cNvPr id="27" name="Straight Connector 26">
            <a:extLst>
              <a:ext uri="{FF2B5EF4-FFF2-40B4-BE49-F238E27FC236}">
                <a16:creationId xmlns:a16="http://schemas.microsoft.com/office/drawing/2014/main" id="{6929BD5D-8F7D-7898-BD97-1A5E368AD885}"/>
              </a:ext>
            </a:extLst>
          </p:cNvPr>
          <p:cNvCxnSpPr>
            <a:cxnSpLocks/>
          </p:cNvCxnSpPr>
          <p:nvPr/>
        </p:nvCxnSpPr>
        <p:spPr>
          <a:xfrm>
            <a:off x="1606104" y="1722677"/>
            <a:ext cx="0" cy="3817698"/>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AD67EC4-CC33-CA2D-2C0B-1AF5F1FD2A08}"/>
              </a:ext>
            </a:extLst>
          </p:cNvPr>
          <p:cNvCxnSpPr>
            <a:cxnSpLocks/>
          </p:cNvCxnSpPr>
          <p:nvPr/>
        </p:nvCxnSpPr>
        <p:spPr>
          <a:xfrm flipH="1">
            <a:off x="1526729" y="5060276"/>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644E0FD-E0CB-55A8-B879-C1110E8E5199}"/>
              </a:ext>
            </a:extLst>
          </p:cNvPr>
          <p:cNvCxnSpPr>
            <a:cxnSpLocks/>
          </p:cNvCxnSpPr>
          <p:nvPr/>
        </p:nvCxnSpPr>
        <p:spPr>
          <a:xfrm flipH="1">
            <a:off x="1526729" y="553970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3E646F4-34CF-3B2A-923B-FB1477853E42}"/>
              </a:ext>
            </a:extLst>
          </p:cNvPr>
          <p:cNvCxnSpPr>
            <a:cxnSpLocks/>
          </p:cNvCxnSpPr>
          <p:nvPr/>
        </p:nvCxnSpPr>
        <p:spPr>
          <a:xfrm rot="16200000" flipH="1">
            <a:off x="2368532" y="5582767"/>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D0D3DA8C-7276-68FB-0506-B8B1C4DB7636}"/>
              </a:ext>
            </a:extLst>
          </p:cNvPr>
          <p:cNvCxnSpPr>
            <a:cxnSpLocks/>
          </p:cNvCxnSpPr>
          <p:nvPr/>
        </p:nvCxnSpPr>
        <p:spPr>
          <a:xfrm rot="16200000" flipH="1">
            <a:off x="3178158" y="5582768"/>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AF249B0-EBC7-6BF4-9E35-773C2BAF325D}"/>
              </a:ext>
            </a:extLst>
          </p:cNvPr>
          <p:cNvCxnSpPr>
            <a:cxnSpLocks/>
          </p:cNvCxnSpPr>
          <p:nvPr/>
        </p:nvCxnSpPr>
        <p:spPr>
          <a:xfrm rot="16200000" flipH="1">
            <a:off x="1566194" y="5582768"/>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A3A63256-C0A0-B331-7C0F-F50050CBEE9F}"/>
              </a:ext>
            </a:extLst>
          </p:cNvPr>
          <p:cNvCxnSpPr>
            <a:cxnSpLocks/>
          </p:cNvCxnSpPr>
          <p:nvPr/>
        </p:nvCxnSpPr>
        <p:spPr>
          <a:xfrm rot="16200000" flipH="1">
            <a:off x="3971909" y="5582769"/>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51EC702-095D-F7BA-F474-417142257281}"/>
              </a:ext>
            </a:extLst>
          </p:cNvPr>
          <p:cNvCxnSpPr>
            <a:cxnSpLocks/>
          </p:cNvCxnSpPr>
          <p:nvPr/>
        </p:nvCxnSpPr>
        <p:spPr>
          <a:xfrm rot="16200000" flipH="1">
            <a:off x="4772009" y="5582769"/>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B558FC0-25BC-382A-6AF5-E28D9089AB0B}"/>
              </a:ext>
            </a:extLst>
          </p:cNvPr>
          <p:cNvCxnSpPr>
            <a:cxnSpLocks/>
          </p:cNvCxnSpPr>
          <p:nvPr/>
        </p:nvCxnSpPr>
        <p:spPr>
          <a:xfrm rot="16200000" flipH="1">
            <a:off x="5572110" y="5582770"/>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9B79D63-1917-370F-A771-8492314F3722}"/>
              </a:ext>
            </a:extLst>
          </p:cNvPr>
          <p:cNvCxnSpPr>
            <a:cxnSpLocks/>
          </p:cNvCxnSpPr>
          <p:nvPr/>
        </p:nvCxnSpPr>
        <p:spPr>
          <a:xfrm rot="16200000" flipH="1">
            <a:off x="6369036" y="558277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90F9A803-BB78-1A7C-8744-9B4AAAF2A211}"/>
              </a:ext>
            </a:extLst>
          </p:cNvPr>
          <p:cNvCxnSpPr>
            <a:cxnSpLocks/>
          </p:cNvCxnSpPr>
          <p:nvPr/>
        </p:nvCxnSpPr>
        <p:spPr>
          <a:xfrm rot="16200000" flipH="1">
            <a:off x="7172311" y="558277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E1BC45E-13D2-102A-9D44-90FD82B1EB37}"/>
              </a:ext>
            </a:extLst>
          </p:cNvPr>
          <p:cNvCxnSpPr>
            <a:cxnSpLocks/>
          </p:cNvCxnSpPr>
          <p:nvPr/>
        </p:nvCxnSpPr>
        <p:spPr>
          <a:xfrm rot="16200000" flipH="1">
            <a:off x="7972411" y="558277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5B984B0-7E23-DDC1-AA2C-6EBFF6F908DB}"/>
              </a:ext>
            </a:extLst>
          </p:cNvPr>
          <p:cNvCxnSpPr>
            <a:cxnSpLocks/>
          </p:cNvCxnSpPr>
          <p:nvPr/>
        </p:nvCxnSpPr>
        <p:spPr>
          <a:xfrm rot="16200000" flipH="1">
            <a:off x="8772511" y="558277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B2F24AD-3983-B4A2-E2EF-0F169E8E6439}"/>
              </a:ext>
            </a:extLst>
          </p:cNvPr>
          <p:cNvCxnSpPr>
            <a:cxnSpLocks/>
          </p:cNvCxnSpPr>
          <p:nvPr/>
        </p:nvCxnSpPr>
        <p:spPr>
          <a:xfrm rot="16200000" flipH="1">
            <a:off x="9566262" y="5582772"/>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923E445-6200-4CB6-55E5-E365F2C028FB}"/>
              </a:ext>
            </a:extLst>
          </p:cNvPr>
          <p:cNvCxnSpPr>
            <a:cxnSpLocks/>
          </p:cNvCxnSpPr>
          <p:nvPr/>
        </p:nvCxnSpPr>
        <p:spPr>
          <a:xfrm rot="16200000" flipH="1">
            <a:off x="10366362" y="5582772"/>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DA109B3-67CA-3BE4-3803-FA41B15B57E2}"/>
              </a:ext>
            </a:extLst>
          </p:cNvPr>
          <p:cNvCxnSpPr>
            <a:cxnSpLocks/>
          </p:cNvCxnSpPr>
          <p:nvPr/>
        </p:nvCxnSpPr>
        <p:spPr>
          <a:xfrm flipH="1">
            <a:off x="1526729" y="4584026"/>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2D8A0A3-E6F7-B619-BAC9-E6A1F2272A8C}"/>
              </a:ext>
            </a:extLst>
          </p:cNvPr>
          <p:cNvCxnSpPr>
            <a:cxnSpLocks/>
          </p:cNvCxnSpPr>
          <p:nvPr/>
        </p:nvCxnSpPr>
        <p:spPr>
          <a:xfrm flipH="1">
            <a:off x="1526729" y="410460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F65D6A1-5678-0732-5D13-7701468A01B5}"/>
              </a:ext>
            </a:extLst>
          </p:cNvPr>
          <p:cNvCxnSpPr>
            <a:cxnSpLocks/>
          </p:cNvCxnSpPr>
          <p:nvPr/>
        </p:nvCxnSpPr>
        <p:spPr>
          <a:xfrm flipH="1">
            <a:off x="1526729" y="363470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C2985A3-FE04-1E9B-05B0-D917B5764F79}"/>
              </a:ext>
            </a:extLst>
          </p:cNvPr>
          <p:cNvCxnSpPr>
            <a:cxnSpLocks/>
          </p:cNvCxnSpPr>
          <p:nvPr/>
        </p:nvCxnSpPr>
        <p:spPr>
          <a:xfrm flipH="1">
            <a:off x="1526729" y="3155276"/>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3A24205-52EE-9623-9C23-A46744799249}"/>
              </a:ext>
            </a:extLst>
          </p:cNvPr>
          <p:cNvCxnSpPr>
            <a:cxnSpLocks/>
          </p:cNvCxnSpPr>
          <p:nvPr/>
        </p:nvCxnSpPr>
        <p:spPr>
          <a:xfrm flipH="1">
            <a:off x="1526729" y="2685376"/>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8BAED34-A073-274B-9D96-E6B27FE03BE4}"/>
              </a:ext>
            </a:extLst>
          </p:cNvPr>
          <p:cNvCxnSpPr>
            <a:cxnSpLocks/>
          </p:cNvCxnSpPr>
          <p:nvPr/>
        </p:nvCxnSpPr>
        <p:spPr>
          <a:xfrm flipH="1">
            <a:off x="1526729" y="2202776"/>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1E76816-94A9-ECE5-3731-00AEB4FFB76B}"/>
              </a:ext>
            </a:extLst>
          </p:cNvPr>
          <p:cNvCxnSpPr>
            <a:cxnSpLocks/>
          </p:cNvCxnSpPr>
          <p:nvPr/>
        </p:nvCxnSpPr>
        <p:spPr>
          <a:xfrm flipH="1">
            <a:off x="1526729" y="172970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5EE87EF7-0435-6FA1-5D29-33D0CAD26959}"/>
              </a:ext>
            </a:extLst>
          </p:cNvPr>
          <p:cNvSpPr txBox="1"/>
          <p:nvPr/>
        </p:nvSpPr>
        <p:spPr>
          <a:xfrm>
            <a:off x="2482702" y="5597240"/>
            <a:ext cx="639599"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PIK3CA</a:t>
            </a:r>
          </a:p>
        </p:txBody>
      </p:sp>
      <p:sp>
        <p:nvSpPr>
          <p:cNvPr id="57" name="TextBox 56">
            <a:extLst>
              <a:ext uri="{FF2B5EF4-FFF2-40B4-BE49-F238E27FC236}">
                <a16:creationId xmlns:a16="http://schemas.microsoft.com/office/drawing/2014/main" id="{39F1ABF3-F403-B320-9093-7F74F58FF033}"/>
              </a:ext>
            </a:extLst>
          </p:cNvPr>
          <p:cNvSpPr txBox="1"/>
          <p:nvPr/>
        </p:nvSpPr>
        <p:spPr>
          <a:xfrm>
            <a:off x="3283696" y="5597240"/>
            <a:ext cx="618760"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CCND1</a:t>
            </a:r>
          </a:p>
        </p:txBody>
      </p:sp>
      <p:sp>
        <p:nvSpPr>
          <p:cNvPr id="58" name="TextBox 57">
            <a:extLst>
              <a:ext uri="{FF2B5EF4-FFF2-40B4-BE49-F238E27FC236}">
                <a16:creationId xmlns:a16="http://schemas.microsoft.com/office/drawing/2014/main" id="{5655E39E-87D6-9818-89A0-7B1397F381CC}"/>
              </a:ext>
            </a:extLst>
          </p:cNvPr>
          <p:cNvSpPr txBox="1"/>
          <p:nvPr/>
        </p:nvSpPr>
        <p:spPr>
          <a:xfrm>
            <a:off x="4176197" y="5597240"/>
            <a:ext cx="477695"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MCL1</a:t>
            </a:r>
          </a:p>
        </p:txBody>
      </p:sp>
      <p:sp>
        <p:nvSpPr>
          <p:cNvPr id="59" name="TextBox 58">
            <a:extLst>
              <a:ext uri="{FF2B5EF4-FFF2-40B4-BE49-F238E27FC236}">
                <a16:creationId xmlns:a16="http://schemas.microsoft.com/office/drawing/2014/main" id="{60D56602-1C03-FE69-7150-F6306552FDC9}"/>
              </a:ext>
            </a:extLst>
          </p:cNvPr>
          <p:cNvSpPr txBox="1"/>
          <p:nvPr/>
        </p:nvSpPr>
        <p:spPr>
          <a:xfrm>
            <a:off x="4986996" y="5597240"/>
            <a:ext cx="399148"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MYC</a:t>
            </a:r>
          </a:p>
        </p:txBody>
      </p:sp>
      <p:sp>
        <p:nvSpPr>
          <p:cNvPr id="60" name="TextBox 59">
            <a:extLst>
              <a:ext uri="{FF2B5EF4-FFF2-40B4-BE49-F238E27FC236}">
                <a16:creationId xmlns:a16="http://schemas.microsoft.com/office/drawing/2014/main" id="{943E0BB6-C569-950C-37B6-1E023E993F31}"/>
              </a:ext>
            </a:extLst>
          </p:cNvPr>
          <p:cNvSpPr txBox="1"/>
          <p:nvPr/>
        </p:nvSpPr>
        <p:spPr>
          <a:xfrm>
            <a:off x="5702846" y="5597240"/>
            <a:ext cx="586699"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FGFR1</a:t>
            </a:r>
          </a:p>
        </p:txBody>
      </p:sp>
      <p:sp>
        <p:nvSpPr>
          <p:cNvPr id="61" name="TextBox 60">
            <a:extLst>
              <a:ext uri="{FF2B5EF4-FFF2-40B4-BE49-F238E27FC236}">
                <a16:creationId xmlns:a16="http://schemas.microsoft.com/office/drawing/2014/main" id="{C4C1AE4A-6934-E05B-0DB0-8415D6A6E508}"/>
              </a:ext>
            </a:extLst>
          </p:cNvPr>
          <p:cNvSpPr txBox="1"/>
          <p:nvPr/>
        </p:nvSpPr>
        <p:spPr>
          <a:xfrm>
            <a:off x="6577332" y="5597240"/>
            <a:ext cx="469680"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ESR1</a:t>
            </a:r>
          </a:p>
        </p:txBody>
      </p:sp>
      <p:sp>
        <p:nvSpPr>
          <p:cNvPr id="62" name="TextBox 61">
            <a:extLst>
              <a:ext uri="{FF2B5EF4-FFF2-40B4-BE49-F238E27FC236}">
                <a16:creationId xmlns:a16="http://schemas.microsoft.com/office/drawing/2014/main" id="{EE89BF0B-91B3-7756-F6B9-86D8B0458559}"/>
              </a:ext>
            </a:extLst>
          </p:cNvPr>
          <p:cNvSpPr txBox="1"/>
          <p:nvPr/>
        </p:nvSpPr>
        <p:spPr>
          <a:xfrm>
            <a:off x="7298270" y="5597240"/>
            <a:ext cx="589905"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ERBB2</a:t>
            </a:r>
          </a:p>
        </p:txBody>
      </p:sp>
      <p:sp>
        <p:nvSpPr>
          <p:cNvPr id="63" name="TextBox 62">
            <a:extLst>
              <a:ext uri="{FF2B5EF4-FFF2-40B4-BE49-F238E27FC236}">
                <a16:creationId xmlns:a16="http://schemas.microsoft.com/office/drawing/2014/main" id="{3B047111-337A-FAE9-A0EE-049E960EC9FE}"/>
              </a:ext>
            </a:extLst>
          </p:cNvPr>
          <p:cNvSpPr txBox="1"/>
          <p:nvPr/>
        </p:nvSpPr>
        <p:spPr>
          <a:xfrm>
            <a:off x="8181603" y="5597240"/>
            <a:ext cx="448841"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AKT1</a:t>
            </a:r>
          </a:p>
        </p:txBody>
      </p:sp>
      <p:sp>
        <p:nvSpPr>
          <p:cNvPr id="64" name="TextBox 63">
            <a:extLst>
              <a:ext uri="{FF2B5EF4-FFF2-40B4-BE49-F238E27FC236}">
                <a16:creationId xmlns:a16="http://schemas.microsoft.com/office/drawing/2014/main" id="{143B2B84-B8D0-0F97-54FA-FA403EA2E9F5}"/>
              </a:ext>
            </a:extLst>
          </p:cNvPr>
          <p:cNvSpPr txBox="1"/>
          <p:nvPr/>
        </p:nvSpPr>
        <p:spPr>
          <a:xfrm>
            <a:off x="6372147" y="3268662"/>
            <a:ext cx="880049"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p val &lt;0.05</a:t>
            </a:r>
          </a:p>
        </p:txBody>
      </p:sp>
      <p:sp>
        <p:nvSpPr>
          <p:cNvPr id="65" name="TextBox 64">
            <a:extLst>
              <a:ext uri="{FF2B5EF4-FFF2-40B4-BE49-F238E27FC236}">
                <a16:creationId xmlns:a16="http://schemas.microsoft.com/office/drawing/2014/main" id="{ECB15B03-513F-C07C-19F5-C3FECC6BB02C}"/>
              </a:ext>
            </a:extLst>
          </p:cNvPr>
          <p:cNvSpPr txBox="1"/>
          <p:nvPr/>
        </p:nvSpPr>
        <p:spPr>
          <a:xfrm>
            <a:off x="9495945" y="2180334"/>
            <a:ext cx="856004" cy="430887"/>
          </a:xfrm>
          <a:prstGeom prst="rect">
            <a:avLst/>
          </a:prstGeom>
          <a:noFill/>
        </p:spPr>
        <p:txBody>
          <a:bodyPr wrap="none" lIns="0" tIns="0" rIns="0" bIns="0" rtlCol="0">
            <a:spAutoFit/>
          </a:bodyPr>
          <a:lstStyle/>
          <a:p>
            <a:r>
              <a:rPr lang="en-GB" sz="1400" dirty="0">
                <a:latin typeface="Arial" panose="020B0604020202020204" pitchFamily="34" charset="0"/>
                <a:ea typeface="Aileron" charset="0"/>
                <a:cs typeface="Arial" panose="020B0604020202020204" pitchFamily="34" charset="0"/>
              </a:rPr>
              <a:t>Primary</a:t>
            </a:r>
          </a:p>
          <a:p>
            <a:r>
              <a:rPr lang="en-GB" sz="1400" dirty="0">
                <a:latin typeface="Arial" panose="020B0604020202020204" pitchFamily="34" charset="0"/>
                <a:ea typeface="Aileron" charset="0"/>
                <a:cs typeface="Arial" panose="020B0604020202020204" pitchFamily="34" charset="0"/>
              </a:rPr>
              <a:t>Metastasis</a:t>
            </a:r>
          </a:p>
        </p:txBody>
      </p:sp>
      <p:sp>
        <p:nvSpPr>
          <p:cNvPr id="66" name="Rectangle 65">
            <a:extLst>
              <a:ext uri="{FF2B5EF4-FFF2-40B4-BE49-F238E27FC236}">
                <a16:creationId xmlns:a16="http://schemas.microsoft.com/office/drawing/2014/main" id="{3F47699A-2EEB-4637-7406-F93BBA0489B1}"/>
              </a:ext>
            </a:extLst>
          </p:cNvPr>
          <p:cNvSpPr/>
          <p:nvPr/>
        </p:nvSpPr>
        <p:spPr>
          <a:xfrm>
            <a:off x="1779788" y="2476500"/>
            <a:ext cx="244567" cy="30600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BF21DE68-B731-64F3-9775-DA6FD7942BCF}"/>
              </a:ext>
            </a:extLst>
          </p:cNvPr>
          <p:cNvSpPr/>
          <p:nvPr/>
        </p:nvSpPr>
        <p:spPr>
          <a:xfrm>
            <a:off x="2024355" y="1822450"/>
            <a:ext cx="244567" cy="371408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50AFF833-6C28-4802-CA4D-63B32F9D5931}"/>
              </a:ext>
            </a:extLst>
          </p:cNvPr>
          <p:cNvSpPr/>
          <p:nvPr/>
        </p:nvSpPr>
        <p:spPr>
          <a:xfrm>
            <a:off x="2567188" y="2476500"/>
            <a:ext cx="244567" cy="30600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13407A64-4D14-FF17-D443-7CF9C0FBDFF4}"/>
              </a:ext>
            </a:extLst>
          </p:cNvPr>
          <p:cNvSpPr/>
          <p:nvPr/>
        </p:nvSpPr>
        <p:spPr>
          <a:xfrm>
            <a:off x="2811755" y="3212976"/>
            <a:ext cx="244567" cy="23235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D7CE23DA-5470-A2CB-173C-D3B6E8085149}"/>
              </a:ext>
            </a:extLst>
          </p:cNvPr>
          <p:cNvSpPr/>
          <p:nvPr/>
        </p:nvSpPr>
        <p:spPr>
          <a:xfrm>
            <a:off x="3364113" y="3489324"/>
            <a:ext cx="244567" cy="20472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6FBABD84-6CAF-E819-07CC-4246F9FDE7F5}"/>
              </a:ext>
            </a:extLst>
          </p:cNvPr>
          <p:cNvSpPr/>
          <p:nvPr/>
        </p:nvSpPr>
        <p:spPr>
          <a:xfrm>
            <a:off x="3608680" y="3676650"/>
            <a:ext cx="244567" cy="185988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5126A828-AF3A-E62C-7D7C-305BD01897CF}"/>
              </a:ext>
            </a:extLst>
          </p:cNvPr>
          <p:cNvSpPr/>
          <p:nvPr/>
        </p:nvSpPr>
        <p:spPr>
          <a:xfrm>
            <a:off x="4167388" y="3832224"/>
            <a:ext cx="244567" cy="17043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5501881B-024A-8B26-3FB0-366007E06C3B}"/>
              </a:ext>
            </a:extLst>
          </p:cNvPr>
          <p:cNvSpPr/>
          <p:nvPr/>
        </p:nvSpPr>
        <p:spPr>
          <a:xfrm>
            <a:off x="4411955" y="3448050"/>
            <a:ext cx="244567" cy="208848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17D20245-2E79-E8F0-DDED-BD2B0600CE2A}"/>
              </a:ext>
            </a:extLst>
          </p:cNvPr>
          <p:cNvSpPr/>
          <p:nvPr/>
        </p:nvSpPr>
        <p:spPr>
          <a:xfrm>
            <a:off x="4967488" y="3829050"/>
            <a:ext cx="244567" cy="17074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2F6F8801-27ED-6EA2-544B-7A6038837553}"/>
              </a:ext>
            </a:extLst>
          </p:cNvPr>
          <p:cNvSpPr/>
          <p:nvPr/>
        </p:nvSpPr>
        <p:spPr>
          <a:xfrm>
            <a:off x="5212055" y="3673474"/>
            <a:ext cx="244567" cy="18630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526975E7-0015-38A5-F565-F37DB7F36AA4}"/>
              </a:ext>
            </a:extLst>
          </p:cNvPr>
          <p:cNvSpPr/>
          <p:nvPr/>
        </p:nvSpPr>
        <p:spPr>
          <a:xfrm>
            <a:off x="5751713" y="3829050"/>
            <a:ext cx="244567" cy="17074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0DA8E5FD-0BF3-8601-3867-17BADF8D01B9}"/>
              </a:ext>
            </a:extLst>
          </p:cNvPr>
          <p:cNvSpPr/>
          <p:nvPr/>
        </p:nvSpPr>
        <p:spPr>
          <a:xfrm>
            <a:off x="5996280" y="3908425"/>
            <a:ext cx="244567" cy="16281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A90EA1E7-547D-CEC9-C530-5E20B07A748E}"/>
              </a:ext>
            </a:extLst>
          </p:cNvPr>
          <p:cNvSpPr/>
          <p:nvPr/>
        </p:nvSpPr>
        <p:spPr>
          <a:xfrm>
            <a:off x="6564513" y="5187950"/>
            <a:ext cx="244567" cy="34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6CFB7878-8844-B25F-2B97-D87E451AB025}"/>
              </a:ext>
            </a:extLst>
          </p:cNvPr>
          <p:cNvSpPr/>
          <p:nvPr/>
        </p:nvSpPr>
        <p:spPr>
          <a:xfrm>
            <a:off x="6809080" y="3673474"/>
            <a:ext cx="244567" cy="18630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9A94727E-7D93-EEE8-59B1-F977C5C70857}"/>
              </a:ext>
            </a:extLst>
          </p:cNvPr>
          <p:cNvSpPr/>
          <p:nvPr/>
        </p:nvSpPr>
        <p:spPr>
          <a:xfrm>
            <a:off x="7361438" y="4168776"/>
            <a:ext cx="244567" cy="1367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E3071745-B117-5134-DD24-686238EEF1C8}"/>
              </a:ext>
            </a:extLst>
          </p:cNvPr>
          <p:cNvSpPr/>
          <p:nvPr/>
        </p:nvSpPr>
        <p:spPr>
          <a:xfrm>
            <a:off x="7606005" y="4832350"/>
            <a:ext cx="244567" cy="70418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BEEFD5F8-22B7-1D0D-7574-C9D5309251E6}"/>
              </a:ext>
            </a:extLst>
          </p:cNvPr>
          <p:cNvSpPr/>
          <p:nvPr/>
        </p:nvSpPr>
        <p:spPr>
          <a:xfrm>
            <a:off x="8155188" y="4851400"/>
            <a:ext cx="244567" cy="685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F80640BC-D8E8-E7B9-C31E-DC9D2E99268F}"/>
              </a:ext>
            </a:extLst>
          </p:cNvPr>
          <p:cNvSpPr/>
          <p:nvPr/>
        </p:nvSpPr>
        <p:spPr>
          <a:xfrm>
            <a:off x="8399755" y="4603750"/>
            <a:ext cx="244567" cy="93278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953C27B2-4EB0-FD88-E5BF-72A504D1E922}"/>
              </a:ext>
            </a:extLst>
          </p:cNvPr>
          <p:cNvSpPr/>
          <p:nvPr/>
        </p:nvSpPr>
        <p:spPr>
          <a:xfrm>
            <a:off x="8952113" y="4171950"/>
            <a:ext cx="244567" cy="1364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7F306EB2-4CB4-56B5-AC40-7826CD5B4900}"/>
              </a:ext>
            </a:extLst>
          </p:cNvPr>
          <p:cNvSpPr/>
          <p:nvPr/>
        </p:nvSpPr>
        <p:spPr>
          <a:xfrm>
            <a:off x="9196680" y="5067300"/>
            <a:ext cx="244567" cy="4692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2517BB50-076F-2B70-3F87-F317486356C5}"/>
              </a:ext>
            </a:extLst>
          </p:cNvPr>
          <p:cNvSpPr/>
          <p:nvPr/>
        </p:nvSpPr>
        <p:spPr>
          <a:xfrm>
            <a:off x="9745863" y="4511676"/>
            <a:ext cx="244567" cy="10248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8883C25E-3777-FF67-C6B3-CE7F0EC19680}"/>
              </a:ext>
            </a:extLst>
          </p:cNvPr>
          <p:cNvSpPr/>
          <p:nvPr/>
        </p:nvSpPr>
        <p:spPr>
          <a:xfrm>
            <a:off x="9990430" y="4832350"/>
            <a:ext cx="244567" cy="70418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8" name="TextBox 87">
            <a:extLst>
              <a:ext uri="{FF2B5EF4-FFF2-40B4-BE49-F238E27FC236}">
                <a16:creationId xmlns:a16="http://schemas.microsoft.com/office/drawing/2014/main" id="{78EB1C12-B780-9EBE-3EFE-AB4647FB286C}"/>
              </a:ext>
            </a:extLst>
          </p:cNvPr>
          <p:cNvSpPr txBox="1"/>
          <p:nvPr/>
        </p:nvSpPr>
        <p:spPr>
          <a:xfrm>
            <a:off x="9033831" y="5597240"/>
            <a:ext cx="338234"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NF1</a:t>
            </a:r>
          </a:p>
        </p:txBody>
      </p:sp>
      <p:sp>
        <p:nvSpPr>
          <p:cNvPr id="89" name="TextBox 88">
            <a:extLst>
              <a:ext uri="{FF2B5EF4-FFF2-40B4-BE49-F238E27FC236}">
                <a16:creationId xmlns:a16="http://schemas.microsoft.com/office/drawing/2014/main" id="{30632FF9-B466-C76E-4CA5-64B803CA6033}"/>
              </a:ext>
            </a:extLst>
          </p:cNvPr>
          <p:cNvSpPr txBox="1"/>
          <p:nvPr/>
        </p:nvSpPr>
        <p:spPr>
          <a:xfrm>
            <a:off x="9766574" y="5597240"/>
            <a:ext cx="479298"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PTEN</a:t>
            </a:r>
          </a:p>
        </p:txBody>
      </p:sp>
      <p:sp>
        <p:nvSpPr>
          <p:cNvPr id="90" name="TextBox 89">
            <a:extLst>
              <a:ext uri="{FF2B5EF4-FFF2-40B4-BE49-F238E27FC236}">
                <a16:creationId xmlns:a16="http://schemas.microsoft.com/office/drawing/2014/main" id="{06A7DA9C-762E-B93B-C44D-6D8710D1CE04}"/>
              </a:ext>
            </a:extLst>
          </p:cNvPr>
          <p:cNvSpPr txBox="1"/>
          <p:nvPr/>
        </p:nvSpPr>
        <p:spPr>
          <a:xfrm>
            <a:off x="1096290" y="1625839"/>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40%</a:t>
            </a:r>
          </a:p>
        </p:txBody>
      </p:sp>
      <p:sp>
        <p:nvSpPr>
          <p:cNvPr id="91" name="TextBox 90">
            <a:extLst>
              <a:ext uri="{FF2B5EF4-FFF2-40B4-BE49-F238E27FC236}">
                <a16:creationId xmlns:a16="http://schemas.microsoft.com/office/drawing/2014/main" id="{F544E24E-874A-1E45-09EE-90276BE58F21}"/>
              </a:ext>
            </a:extLst>
          </p:cNvPr>
          <p:cNvSpPr txBox="1"/>
          <p:nvPr/>
        </p:nvSpPr>
        <p:spPr>
          <a:xfrm>
            <a:off x="1096290" y="2105233"/>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35%</a:t>
            </a:r>
          </a:p>
        </p:txBody>
      </p:sp>
      <p:sp>
        <p:nvSpPr>
          <p:cNvPr id="92" name="TextBox 91">
            <a:extLst>
              <a:ext uri="{FF2B5EF4-FFF2-40B4-BE49-F238E27FC236}">
                <a16:creationId xmlns:a16="http://schemas.microsoft.com/office/drawing/2014/main" id="{7D59CD6C-181B-DE3D-173F-AFDB630BC89B}"/>
              </a:ext>
            </a:extLst>
          </p:cNvPr>
          <p:cNvSpPr txBox="1"/>
          <p:nvPr/>
        </p:nvSpPr>
        <p:spPr>
          <a:xfrm>
            <a:off x="1096290" y="2584627"/>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30%</a:t>
            </a:r>
          </a:p>
        </p:txBody>
      </p:sp>
      <p:sp>
        <p:nvSpPr>
          <p:cNvPr id="93" name="TextBox 92">
            <a:extLst>
              <a:ext uri="{FF2B5EF4-FFF2-40B4-BE49-F238E27FC236}">
                <a16:creationId xmlns:a16="http://schemas.microsoft.com/office/drawing/2014/main" id="{6CE4072C-103E-4C65-BBD3-1066222C02A0}"/>
              </a:ext>
            </a:extLst>
          </p:cNvPr>
          <p:cNvSpPr txBox="1"/>
          <p:nvPr/>
        </p:nvSpPr>
        <p:spPr>
          <a:xfrm>
            <a:off x="1096290" y="3055144"/>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25%</a:t>
            </a:r>
          </a:p>
        </p:txBody>
      </p:sp>
      <p:sp>
        <p:nvSpPr>
          <p:cNvPr id="94" name="TextBox 93">
            <a:extLst>
              <a:ext uri="{FF2B5EF4-FFF2-40B4-BE49-F238E27FC236}">
                <a16:creationId xmlns:a16="http://schemas.microsoft.com/office/drawing/2014/main" id="{A42FC6E5-6C79-9F69-A918-AE3F764A909E}"/>
              </a:ext>
            </a:extLst>
          </p:cNvPr>
          <p:cNvSpPr txBox="1"/>
          <p:nvPr/>
        </p:nvSpPr>
        <p:spPr>
          <a:xfrm>
            <a:off x="1096290" y="3516783"/>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20%</a:t>
            </a:r>
          </a:p>
        </p:txBody>
      </p:sp>
      <p:sp>
        <p:nvSpPr>
          <p:cNvPr id="95" name="TextBox 94">
            <a:extLst>
              <a:ext uri="{FF2B5EF4-FFF2-40B4-BE49-F238E27FC236}">
                <a16:creationId xmlns:a16="http://schemas.microsoft.com/office/drawing/2014/main" id="{2F94AD7E-E5F9-C508-C6B6-5342F037F1D7}"/>
              </a:ext>
            </a:extLst>
          </p:cNvPr>
          <p:cNvSpPr txBox="1"/>
          <p:nvPr/>
        </p:nvSpPr>
        <p:spPr>
          <a:xfrm>
            <a:off x="1096290" y="4005055"/>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15%</a:t>
            </a:r>
          </a:p>
        </p:txBody>
      </p:sp>
      <p:sp>
        <p:nvSpPr>
          <p:cNvPr id="96" name="TextBox 95">
            <a:extLst>
              <a:ext uri="{FF2B5EF4-FFF2-40B4-BE49-F238E27FC236}">
                <a16:creationId xmlns:a16="http://schemas.microsoft.com/office/drawing/2014/main" id="{8B81B3BB-D887-3CE3-1E28-464872A5BF2A}"/>
              </a:ext>
            </a:extLst>
          </p:cNvPr>
          <p:cNvSpPr txBox="1"/>
          <p:nvPr/>
        </p:nvSpPr>
        <p:spPr>
          <a:xfrm>
            <a:off x="1096290" y="4493327"/>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10%</a:t>
            </a:r>
          </a:p>
        </p:txBody>
      </p:sp>
      <p:sp>
        <p:nvSpPr>
          <p:cNvPr id="97" name="TextBox 96">
            <a:extLst>
              <a:ext uri="{FF2B5EF4-FFF2-40B4-BE49-F238E27FC236}">
                <a16:creationId xmlns:a16="http://schemas.microsoft.com/office/drawing/2014/main" id="{47EFD76D-A33F-5446-5F93-6C0914A65A38}"/>
              </a:ext>
            </a:extLst>
          </p:cNvPr>
          <p:cNvSpPr txBox="1"/>
          <p:nvPr/>
        </p:nvSpPr>
        <p:spPr>
          <a:xfrm>
            <a:off x="1195678" y="4954966"/>
            <a:ext cx="25968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5%</a:t>
            </a:r>
          </a:p>
        </p:txBody>
      </p:sp>
      <p:sp>
        <p:nvSpPr>
          <p:cNvPr id="98" name="TextBox 97">
            <a:extLst>
              <a:ext uri="{FF2B5EF4-FFF2-40B4-BE49-F238E27FC236}">
                <a16:creationId xmlns:a16="http://schemas.microsoft.com/office/drawing/2014/main" id="{DE9FC295-2802-D61D-5228-F9F4F1AFEAB8}"/>
              </a:ext>
            </a:extLst>
          </p:cNvPr>
          <p:cNvSpPr txBox="1"/>
          <p:nvPr/>
        </p:nvSpPr>
        <p:spPr>
          <a:xfrm>
            <a:off x="1195678" y="5460993"/>
            <a:ext cx="25968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0%</a:t>
            </a:r>
          </a:p>
        </p:txBody>
      </p:sp>
      <p:sp>
        <p:nvSpPr>
          <p:cNvPr id="99" name="Rectangle 98">
            <a:extLst>
              <a:ext uri="{FF2B5EF4-FFF2-40B4-BE49-F238E27FC236}">
                <a16:creationId xmlns:a16="http://schemas.microsoft.com/office/drawing/2014/main" id="{68F6BF03-986D-C845-579C-6B43941F9E4E}"/>
              </a:ext>
            </a:extLst>
          </p:cNvPr>
          <p:cNvSpPr/>
          <p:nvPr/>
        </p:nvSpPr>
        <p:spPr>
          <a:xfrm>
            <a:off x="9147226" y="2225655"/>
            <a:ext cx="244567" cy="1371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1387A3BA-B037-6CA0-44FD-5C022F859599}"/>
              </a:ext>
            </a:extLst>
          </p:cNvPr>
          <p:cNvSpPr/>
          <p:nvPr/>
        </p:nvSpPr>
        <p:spPr>
          <a:xfrm>
            <a:off x="9147226" y="2438380"/>
            <a:ext cx="244567" cy="1371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30" name="Straight Connector 29">
            <a:extLst>
              <a:ext uri="{FF2B5EF4-FFF2-40B4-BE49-F238E27FC236}">
                <a16:creationId xmlns:a16="http://schemas.microsoft.com/office/drawing/2014/main" id="{4DD32B42-36D4-D7AC-41FA-509A5C250E6C}"/>
              </a:ext>
            </a:extLst>
          </p:cNvPr>
          <p:cNvCxnSpPr>
            <a:cxnSpLocks/>
          </p:cNvCxnSpPr>
          <p:nvPr/>
        </p:nvCxnSpPr>
        <p:spPr>
          <a:xfrm flipH="1">
            <a:off x="1606104" y="5539701"/>
            <a:ext cx="88047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D3C81FE-FDC4-361F-7FD6-99E7703CBFF7}"/>
              </a:ext>
            </a:extLst>
          </p:cNvPr>
          <p:cNvSpPr txBox="1"/>
          <p:nvPr/>
        </p:nvSpPr>
        <p:spPr>
          <a:xfrm>
            <a:off x="767408" y="1045316"/>
            <a:ext cx="795602" cy="461665"/>
          </a:xfrm>
          <a:prstGeom prst="rect">
            <a:avLst/>
          </a:prstGeom>
          <a:noFill/>
        </p:spPr>
        <p:txBody>
          <a:bodyPr wrap="none" rtlCol="0">
            <a:spAutoFit/>
          </a:bodyPr>
          <a:lstStyle/>
          <a:p>
            <a:r>
              <a:rPr lang="en-GB" sz="2400" dirty="0">
                <a:solidFill>
                  <a:srgbClr val="505050"/>
                </a:solidFill>
                <a:latin typeface="Aileron" charset="0"/>
                <a:ea typeface="Aileron" charset="0"/>
                <a:cs typeface="Aileron" charset="0"/>
              </a:rPr>
              <a:t>ESR1</a:t>
            </a:r>
          </a:p>
        </p:txBody>
      </p:sp>
      <p:sp>
        <p:nvSpPr>
          <p:cNvPr id="3" name="TextBox 2">
            <a:extLst>
              <a:ext uri="{FF2B5EF4-FFF2-40B4-BE49-F238E27FC236}">
                <a16:creationId xmlns:a16="http://schemas.microsoft.com/office/drawing/2014/main" id="{38C28DFF-A1C9-E18B-15BF-98BD9C9148B0}"/>
              </a:ext>
            </a:extLst>
          </p:cNvPr>
          <p:cNvSpPr txBox="1"/>
          <p:nvPr/>
        </p:nvSpPr>
        <p:spPr>
          <a:xfrm>
            <a:off x="609600" y="753868"/>
            <a:ext cx="10763075" cy="338554"/>
          </a:xfrm>
          <a:prstGeom prst="rect">
            <a:avLst/>
          </a:prstGeom>
          <a:noFill/>
        </p:spPr>
        <p:txBody>
          <a:bodyPr wrap="none" rtlCol="0">
            <a:spAutoFit/>
          </a:bodyPr>
          <a:lstStyle/>
          <a:p>
            <a:r>
              <a:rPr lang="en-US" sz="1600" b="1" cap="all" dirty="0">
                <a:solidFill>
                  <a:schemeClr val="accent1"/>
                </a:solidFill>
                <a:latin typeface="Arial" panose="020B0604020202020204" pitchFamily="34" charset="0"/>
                <a:cs typeface="Arial" panose="020B0604020202020204" pitchFamily="34" charset="0"/>
              </a:rPr>
              <a:t>There is </a:t>
            </a:r>
            <a:r>
              <a:rPr lang="en-US" sz="1600" b="1" i="0" u="none" strike="noStrike" cap="all" baseline="0" dirty="0">
                <a:solidFill>
                  <a:schemeClr val="accent1"/>
                </a:solidFill>
                <a:latin typeface="Arial" panose="020B0604020202020204" pitchFamily="34" charset="0"/>
                <a:cs typeface="Arial" panose="020B0604020202020204" pitchFamily="34" charset="0"/>
              </a:rPr>
              <a:t>a significant increase in DETECTION OF ESR1 alterations in metastatic samples</a:t>
            </a:r>
            <a:endParaRPr lang="en-GB" sz="1600" b="1" cap="all" dirty="0">
              <a:solidFill>
                <a:schemeClr val="accent1"/>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7749977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afico 20">
            <a:extLst>
              <a:ext uri="{FF2B5EF4-FFF2-40B4-BE49-F238E27FC236}">
                <a16:creationId xmlns:a16="http://schemas.microsoft.com/office/drawing/2014/main" id="{B1332FE4-592A-E0C1-723A-F7A8280D14D3}"/>
              </a:ext>
            </a:extLst>
          </p:cNvPr>
          <p:cNvGraphicFramePr/>
          <p:nvPr/>
        </p:nvGraphicFramePr>
        <p:xfrm>
          <a:off x="3471665" y="-600272"/>
          <a:ext cx="1812212" cy="1183778"/>
        </p:xfrm>
        <a:graphic>
          <a:graphicData uri="http://schemas.openxmlformats.org/drawingml/2006/chart">
            <c:chart xmlns:c="http://schemas.openxmlformats.org/drawingml/2006/chart" xmlns:r="http://schemas.openxmlformats.org/officeDocument/2006/relationships" r:id="rId2"/>
          </a:graphicData>
        </a:graphic>
      </p:graphicFrame>
      <p:sp>
        <p:nvSpPr>
          <p:cNvPr id="49" name="CasellaDiTesto 48">
            <a:extLst>
              <a:ext uri="{FF2B5EF4-FFF2-40B4-BE49-F238E27FC236}">
                <a16:creationId xmlns:a16="http://schemas.microsoft.com/office/drawing/2014/main" id="{E2D80D00-0131-47C0-1BD8-7FD4A34B024B}"/>
              </a:ext>
            </a:extLst>
          </p:cNvPr>
          <p:cNvSpPr txBox="1"/>
          <p:nvPr/>
        </p:nvSpPr>
        <p:spPr>
          <a:xfrm>
            <a:off x="1084517" y="-437590"/>
            <a:ext cx="1849545" cy="307777"/>
          </a:xfrm>
          <a:prstGeom prst="rect">
            <a:avLst/>
          </a:prstGeom>
          <a:noFill/>
        </p:spPr>
        <p:txBody>
          <a:bodyPr wrap="square" rtlCol="0">
            <a:spAutoFit/>
          </a:bodyPr>
          <a:lstStyle/>
          <a:p>
            <a:r>
              <a:rPr lang="it-IT" sz="1400" dirty="0">
                <a:solidFill>
                  <a:schemeClr val="bg1"/>
                </a:solidFill>
                <a:latin typeface="Arial" panose="020B0604020202020204" pitchFamily="34" charset="0"/>
                <a:cs typeface="Arial" panose="020B0604020202020204" pitchFamily="34" charset="0"/>
              </a:rPr>
              <a:t>1%</a:t>
            </a:r>
          </a:p>
        </p:txBody>
      </p:sp>
      <p:sp>
        <p:nvSpPr>
          <p:cNvPr id="3" name="Title 2">
            <a:extLst>
              <a:ext uri="{FF2B5EF4-FFF2-40B4-BE49-F238E27FC236}">
                <a16:creationId xmlns:a16="http://schemas.microsoft.com/office/drawing/2014/main" id="{EF909647-DF70-C8A1-7C7F-E062EDFA82CF}"/>
              </a:ext>
            </a:extLst>
          </p:cNvPr>
          <p:cNvSpPr>
            <a:spLocks noGrp="1"/>
          </p:cNvSpPr>
          <p:nvPr>
            <p:ph type="title"/>
          </p:nvPr>
        </p:nvSpPr>
        <p:spPr>
          <a:xfrm>
            <a:off x="619201" y="259200"/>
            <a:ext cx="10963199" cy="864000"/>
          </a:xfrm>
        </p:spPr>
        <p:txBody>
          <a:bodyPr>
            <a:noAutofit/>
          </a:bodyPr>
          <a:lstStyle/>
          <a:p>
            <a:r>
              <a:rPr lang="en-US" dirty="0"/>
              <a:t>Longer exposure to ET in 1L increases the chance of developing </a:t>
            </a:r>
            <a:r>
              <a:rPr lang="en-US" i="1" dirty="0"/>
              <a:t>ESR1</a:t>
            </a:r>
            <a:r>
              <a:rPr lang="en-US" dirty="0"/>
              <a:t> mutation during treatment</a:t>
            </a:r>
            <a:br>
              <a:rPr lang="en-US" dirty="0"/>
            </a:br>
            <a:endParaRPr lang="en-GB" dirty="0"/>
          </a:p>
        </p:txBody>
      </p:sp>
      <p:sp>
        <p:nvSpPr>
          <p:cNvPr id="4" name="Slide Number Placeholder 3">
            <a:extLst>
              <a:ext uri="{FF2B5EF4-FFF2-40B4-BE49-F238E27FC236}">
                <a16:creationId xmlns:a16="http://schemas.microsoft.com/office/drawing/2014/main" id="{DD523073-1990-CE6D-7C19-39B6B20EDB9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sp>
        <p:nvSpPr>
          <p:cNvPr id="7" name="Content Placeholder 6">
            <a:extLst>
              <a:ext uri="{FF2B5EF4-FFF2-40B4-BE49-F238E27FC236}">
                <a16:creationId xmlns:a16="http://schemas.microsoft.com/office/drawing/2014/main" id="{AF958112-BAD0-C3B3-689A-EC6DE421E63E}"/>
              </a:ext>
            </a:extLst>
          </p:cNvPr>
          <p:cNvSpPr>
            <a:spLocks noGrp="1"/>
          </p:cNvSpPr>
          <p:nvPr>
            <p:ph sz="quarter" idx="15"/>
          </p:nvPr>
        </p:nvSpPr>
        <p:spPr>
          <a:xfrm>
            <a:off x="620183" y="6356351"/>
            <a:ext cx="10180339" cy="365125"/>
          </a:xfrm>
        </p:spPr>
        <p:txBody>
          <a:bodyPr anchor="b" anchorCtr="0"/>
          <a:lstStyle/>
          <a:p>
            <a:r>
              <a:rPr lang="en-US" sz="1200" dirty="0">
                <a:sym typeface="Calibri"/>
              </a:rPr>
              <a:t>1L, first line; ET, endocrine therapy; ESR1, estrogen receptor 1</a:t>
            </a:r>
          </a:p>
          <a:p>
            <a:r>
              <a:rPr lang="en-US" dirty="0">
                <a:latin typeface="Arial"/>
                <a:cs typeface="Arial"/>
                <a:sym typeface="Calibri"/>
              </a:rPr>
              <a:t>Modified from: 1. </a:t>
            </a:r>
            <a:r>
              <a:rPr lang="en-US" dirty="0" err="1">
                <a:latin typeface="Arial"/>
                <a:cs typeface="Arial"/>
                <a:sym typeface="Calibri"/>
              </a:rPr>
              <a:t>Jese</a:t>
            </a:r>
            <a:r>
              <a:rPr lang="en-US" noProof="0" dirty="0" err="1">
                <a:latin typeface="Arial"/>
                <a:cs typeface="Arial"/>
                <a:sym typeface="Calibri"/>
              </a:rPr>
              <a:t>lsohn</a:t>
            </a:r>
            <a:r>
              <a:rPr lang="en-US" noProof="0" dirty="0">
                <a:latin typeface="Arial"/>
                <a:cs typeface="Arial"/>
                <a:sym typeface="Calibri"/>
              </a:rPr>
              <a:t> R, et al. Clin. Cancer Res. </a:t>
            </a:r>
            <a:r>
              <a:rPr lang="en-US" dirty="0">
                <a:latin typeface="Arial"/>
                <a:cs typeface="Arial"/>
                <a:sym typeface="Calibri"/>
              </a:rPr>
              <a:t>2014;20:1757–1767; 2. </a:t>
            </a:r>
            <a:r>
              <a:rPr lang="en-US" noProof="0" dirty="0" err="1">
                <a:latin typeface="Arial"/>
                <a:cs typeface="Arial"/>
                <a:sym typeface="Calibri"/>
              </a:rPr>
              <a:t>Jeselsohn</a:t>
            </a:r>
            <a:r>
              <a:rPr lang="en-US" noProof="0" dirty="0">
                <a:latin typeface="Arial"/>
                <a:cs typeface="Arial"/>
                <a:sym typeface="Calibri"/>
              </a:rPr>
              <a:t> R, et al. Cancer Cell. </a:t>
            </a:r>
            <a:r>
              <a:rPr lang="en-US" dirty="0">
                <a:latin typeface="Arial"/>
                <a:cs typeface="Arial"/>
                <a:sym typeface="Calibri"/>
              </a:rPr>
              <a:t>2018;33:173–186</a:t>
            </a:r>
            <a:r>
              <a:rPr lang="en-US" noProof="0" dirty="0">
                <a:latin typeface="Arial"/>
                <a:cs typeface="Arial"/>
                <a:sym typeface="Calibri"/>
              </a:rPr>
              <a:t>; </a:t>
            </a:r>
            <a:r>
              <a:rPr lang="en-US" dirty="0">
                <a:latin typeface="Arial"/>
                <a:cs typeface="Arial"/>
                <a:sym typeface="Calibri"/>
              </a:rPr>
              <a:t>3. </a:t>
            </a:r>
            <a:r>
              <a:rPr lang="en-US" noProof="0" dirty="0" err="1">
                <a:latin typeface="Arial"/>
                <a:cs typeface="Arial"/>
                <a:sym typeface="Calibri"/>
              </a:rPr>
              <a:t>Allouchery</a:t>
            </a:r>
            <a:r>
              <a:rPr lang="en-US" noProof="0" dirty="0">
                <a:latin typeface="Arial"/>
                <a:cs typeface="Arial"/>
                <a:sym typeface="Calibri"/>
              </a:rPr>
              <a:t> V, et al. Breast Cancer Res. 2018;20:40; </a:t>
            </a:r>
            <a:r>
              <a:rPr lang="en-US" dirty="0">
                <a:latin typeface="Arial"/>
                <a:cs typeface="Arial"/>
                <a:sym typeface="Calibri"/>
              </a:rPr>
              <a:t>4. </a:t>
            </a:r>
            <a:r>
              <a:rPr lang="en-US" noProof="0" dirty="0">
                <a:latin typeface="Arial"/>
                <a:cs typeface="Arial"/>
                <a:sym typeface="Calibri"/>
              </a:rPr>
              <a:t>Schiavon G, et al. Sci </a:t>
            </a:r>
            <a:r>
              <a:rPr lang="en-US" noProof="0" dirty="0" err="1">
                <a:latin typeface="Arial"/>
                <a:cs typeface="Arial"/>
                <a:sym typeface="Calibri"/>
              </a:rPr>
              <a:t>Transl</a:t>
            </a:r>
            <a:r>
              <a:rPr lang="en-US" noProof="0" dirty="0">
                <a:latin typeface="Arial"/>
                <a:cs typeface="Arial"/>
                <a:sym typeface="Calibri"/>
              </a:rPr>
              <a:t> Med. 2015;7(313);313ra182</a:t>
            </a:r>
            <a:r>
              <a:rPr lang="en-US" dirty="0">
                <a:latin typeface="Arial"/>
                <a:cs typeface="Arial"/>
                <a:sym typeface="Calibri"/>
              </a:rPr>
              <a:t>. 5. </a:t>
            </a:r>
            <a:r>
              <a:rPr lang="en-US" noProof="0" dirty="0">
                <a:latin typeface="Arial"/>
                <a:cs typeface="Arial"/>
                <a:sym typeface="Calibri"/>
              </a:rPr>
              <a:t>Brett </a:t>
            </a:r>
            <a:r>
              <a:rPr lang="en-US" noProof="0" dirty="0">
                <a:latin typeface="Arial"/>
                <a:cs typeface="Arial"/>
              </a:rPr>
              <a:t>JO, et al. Breast Cancer Res. 2021;23(1):85; </a:t>
            </a:r>
            <a:r>
              <a:rPr lang="en-US" dirty="0">
                <a:latin typeface="Arial"/>
                <a:cs typeface="Arial"/>
              </a:rPr>
              <a:t>6. </a:t>
            </a:r>
            <a:r>
              <a:rPr lang="en-US" noProof="0" dirty="0">
                <a:latin typeface="Arial"/>
                <a:cs typeface="Arial"/>
              </a:rPr>
              <a:t>Toy W, et al</a:t>
            </a:r>
            <a:r>
              <a:rPr lang="en-US" dirty="0">
                <a:latin typeface="Arial"/>
                <a:cs typeface="Arial"/>
              </a:rPr>
              <a:t> </a:t>
            </a:r>
            <a:r>
              <a:rPr lang="en-US" noProof="0" dirty="0">
                <a:latin typeface="Arial"/>
                <a:cs typeface="Arial"/>
              </a:rPr>
              <a:t>. Nat Genet. 2013;45(12):</a:t>
            </a:r>
            <a:r>
              <a:rPr lang="en-US" dirty="0">
                <a:latin typeface="Arial"/>
                <a:cs typeface="Arial"/>
              </a:rPr>
              <a:t>1439–1445</a:t>
            </a:r>
            <a:r>
              <a:rPr lang="en-US" noProof="0" dirty="0">
                <a:latin typeface="Arial"/>
                <a:cs typeface="Arial"/>
              </a:rPr>
              <a:t>;</a:t>
            </a:r>
            <a:r>
              <a:rPr lang="en-US" dirty="0">
                <a:latin typeface="Arial"/>
                <a:cs typeface="Arial"/>
              </a:rPr>
              <a:t> 7.</a:t>
            </a:r>
            <a:r>
              <a:rPr lang="en-US" noProof="0" dirty="0">
                <a:latin typeface="Arial"/>
                <a:cs typeface="Arial"/>
              </a:rPr>
              <a:t> Bidard FC et al. J Clin Oncol </a:t>
            </a:r>
            <a:r>
              <a:rPr lang="en-US" dirty="0">
                <a:latin typeface="Arial"/>
                <a:cs typeface="Arial"/>
              </a:rPr>
              <a:t>2022;40:3246–3256; 8. Jhaveri et al, Annals of Oncology (2023) 34 (suppl_2): S334-S390. 10.1016/</a:t>
            </a:r>
            <a:r>
              <a:rPr lang="en-US" dirty="0" err="1">
                <a:latin typeface="Arial"/>
                <a:cs typeface="Arial"/>
              </a:rPr>
              <a:t>annonc</a:t>
            </a:r>
            <a:r>
              <a:rPr lang="en-US" dirty="0">
                <a:latin typeface="Arial"/>
                <a:cs typeface="Arial"/>
              </a:rPr>
              <a:t>/annonc1299; 9. Lin et al, Annals of Oncology (2023) 34 (suppl_2): S334–S390; 10.1016/</a:t>
            </a:r>
            <a:r>
              <a:rPr lang="en-US" dirty="0" err="1">
                <a:latin typeface="Arial"/>
                <a:cs typeface="Arial"/>
              </a:rPr>
              <a:t>annonc</a:t>
            </a:r>
            <a:r>
              <a:rPr lang="en-US" dirty="0">
                <a:latin typeface="Arial"/>
                <a:cs typeface="Arial"/>
              </a:rPr>
              <a:t>/</a:t>
            </a:r>
            <a:r>
              <a:rPr lang="en-US" dirty="0">
                <a:latin typeface="Arial"/>
                <a:cs typeface="Arial"/>
                <a:sym typeface="Calibri"/>
              </a:rPr>
              <a:t>annonc1299; 10. Bhave et </a:t>
            </a:r>
            <a:r>
              <a:rPr lang="en-US" dirty="0">
                <a:latin typeface="Arial"/>
                <a:cs typeface="Arial"/>
              </a:rPr>
              <a:t>al, SABCS 2023_PO2-1605</a:t>
            </a:r>
            <a:r>
              <a:rPr lang="en-US" noProof="0" dirty="0">
                <a:latin typeface="Arial"/>
                <a:cs typeface="Arial"/>
              </a:rPr>
              <a:t>; </a:t>
            </a:r>
            <a:r>
              <a:rPr lang="en-US" dirty="0">
                <a:latin typeface="Arial"/>
                <a:cs typeface="Arial"/>
              </a:rPr>
              <a:t>11. Lee N, et al Int J Mol Sci. 2020;21(22):8807; 12. </a:t>
            </a:r>
            <a:r>
              <a:rPr lang="en-US" noProof="0" dirty="0">
                <a:latin typeface="Arial"/>
                <a:cs typeface="Arial"/>
                <a:sym typeface="Calibri"/>
              </a:rPr>
              <a:t>Gennari A, et al. </a:t>
            </a:r>
            <a:r>
              <a:rPr lang="en-US" dirty="0">
                <a:latin typeface="Arial"/>
                <a:cs typeface="Arial"/>
              </a:rPr>
              <a:t>Ann Oncol. </a:t>
            </a:r>
            <a:r>
              <a:rPr lang="en-US" noProof="0" dirty="0">
                <a:latin typeface="Arial"/>
                <a:cs typeface="Arial"/>
                <a:sym typeface="Calibri"/>
              </a:rPr>
              <a:t>2021;32(12):</a:t>
            </a:r>
            <a:r>
              <a:rPr lang="en-US" dirty="0">
                <a:latin typeface="Arial"/>
                <a:cs typeface="Arial"/>
                <a:sym typeface="Calibri"/>
              </a:rPr>
              <a:t>1475–1495</a:t>
            </a:r>
            <a:r>
              <a:rPr lang="en-US" noProof="0" dirty="0">
                <a:latin typeface="Arial"/>
                <a:cs typeface="Arial"/>
                <a:sym typeface="Calibri"/>
              </a:rPr>
              <a:t>; </a:t>
            </a:r>
            <a:r>
              <a:rPr lang="en-US" dirty="0">
                <a:latin typeface="Arial"/>
                <a:cs typeface="Arial"/>
                <a:sym typeface="Calibri"/>
              </a:rPr>
              <a:t>13. </a:t>
            </a:r>
            <a:r>
              <a:rPr lang="en-US" noProof="0" dirty="0">
                <a:latin typeface="Arial"/>
                <a:cs typeface="Arial"/>
              </a:rPr>
              <a:t>Burstein HJ, et al</a:t>
            </a:r>
            <a:r>
              <a:rPr lang="en-US" dirty="0">
                <a:latin typeface="Arial"/>
                <a:cs typeface="Arial"/>
              </a:rPr>
              <a:t>  </a:t>
            </a:r>
            <a:r>
              <a:rPr lang="en-US" noProof="0" dirty="0">
                <a:latin typeface="Arial"/>
                <a:cs typeface="Arial"/>
              </a:rPr>
              <a:t>J Clin Oncol. 2023;41(18):</a:t>
            </a:r>
            <a:r>
              <a:rPr lang="en-US" dirty="0">
                <a:latin typeface="Arial"/>
                <a:cs typeface="Arial"/>
              </a:rPr>
              <a:t>3423–3425.</a:t>
            </a:r>
          </a:p>
        </p:txBody>
      </p:sp>
      <p:sp>
        <p:nvSpPr>
          <p:cNvPr id="2" name="Google Shape;2494;p44">
            <a:extLst>
              <a:ext uri="{FF2B5EF4-FFF2-40B4-BE49-F238E27FC236}">
                <a16:creationId xmlns:a16="http://schemas.microsoft.com/office/drawing/2014/main" id="{3CAFC0DF-419C-D146-28EE-869902408092}"/>
              </a:ext>
            </a:extLst>
          </p:cNvPr>
          <p:cNvSpPr/>
          <p:nvPr/>
        </p:nvSpPr>
        <p:spPr>
          <a:xfrm>
            <a:off x="4981607" y="1530206"/>
            <a:ext cx="1959072" cy="674807"/>
          </a:xfrm>
          <a:prstGeom prst="rect">
            <a:avLst/>
          </a:prstGeom>
          <a:solidFill>
            <a:schemeClr val="accent1"/>
          </a:solidFill>
          <a:ln>
            <a:noFill/>
          </a:ln>
        </p:spPr>
        <p:txBody>
          <a:bodyPr spcFirstLastPara="1" wrap="square" lIns="55440" tIns="27712" rIns="55440" bIns="27712" anchor="ctr" anchorCtr="0">
            <a:noAutofit/>
          </a:bodyPr>
          <a:lstStyle/>
          <a:p>
            <a:pPr>
              <a:buSzPts val="2968"/>
            </a:pPr>
            <a:r>
              <a:rPr lang="en-US">
                <a:solidFill>
                  <a:srgbClr val="FFFFFF"/>
                </a:solidFill>
                <a:latin typeface="Arial" panose="020B0604020202020204" pitchFamily="34" charset="0"/>
                <a:ea typeface="Calibri"/>
                <a:cs typeface="Arial" panose="020B0604020202020204" pitchFamily="34" charset="0"/>
                <a:sym typeface="Calibri"/>
              </a:rPr>
              <a:t>1</a:t>
            </a:r>
            <a:r>
              <a:rPr lang="en-US" baseline="30000">
                <a:solidFill>
                  <a:srgbClr val="FFFFFF"/>
                </a:solidFill>
                <a:latin typeface="Arial" panose="020B0604020202020204" pitchFamily="34" charset="0"/>
                <a:ea typeface="Calibri"/>
                <a:cs typeface="Arial" panose="020B0604020202020204" pitchFamily="34" charset="0"/>
                <a:sym typeface="Calibri"/>
              </a:rPr>
              <a:t>st</a:t>
            </a:r>
            <a:r>
              <a:rPr lang="en-US">
                <a:solidFill>
                  <a:srgbClr val="FFFFFF"/>
                </a:solidFill>
                <a:latin typeface="Arial" panose="020B0604020202020204" pitchFamily="34" charset="0"/>
                <a:ea typeface="Calibri"/>
                <a:cs typeface="Arial" panose="020B0604020202020204" pitchFamily="34" charset="0"/>
                <a:sym typeface="Calibri"/>
              </a:rPr>
              <a:t> line ET</a:t>
            </a:r>
            <a:endParaRPr sz="2400">
              <a:latin typeface="Arial" panose="020B0604020202020204" pitchFamily="34" charset="0"/>
              <a:cs typeface="Arial" panose="020B0604020202020204" pitchFamily="34" charset="0"/>
            </a:endParaRPr>
          </a:p>
        </p:txBody>
      </p:sp>
      <p:sp>
        <p:nvSpPr>
          <p:cNvPr id="5" name="Google Shape;2495;p44">
            <a:extLst>
              <a:ext uri="{FF2B5EF4-FFF2-40B4-BE49-F238E27FC236}">
                <a16:creationId xmlns:a16="http://schemas.microsoft.com/office/drawing/2014/main" id="{C6B3E87C-11DC-9A94-3598-BA6F619C008D}"/>
              </a:ext>
            </a:extLst>
          </p:cNvPr>
          <p:cNvSpPr txBox="1"/>
          <p:nvPr/>
        </p:nvSpPr>
        <p:spPr>
          <a:xfrm>
            <a:off x="4999791" y="1232066"/>
            <a:ext cx="3040979" cy="332964"/>
          </a:xfrm>
          <a:prstGeom prst="rect">
            <a:avLst/>
          </a:prstGeom>
          <a:noFill/>
          <a:ln>
            <a:noFill/>
          </a:ln>
        </p:spPr>
        <p:txBody>
          <a:bodyPr spcFirstLastPara="1" wrap="square" lIns="55440" tIns="27712" rIns="55440" bIns="27712" anchor="t" anchorCtr="0">
            <a:spAutoFit/>
          </a:bodyPr>
          <a:lstStyle/>
          <a:p>
            <a:pPr>
              <a:buSzPts val="2968"/>
            </a:pPr>
            <a:r>
              <a:rPr lang="en-US" dirty="0">
                <a:latin typeface="Arial" panose="020B0604020202020204" pitchFamily="34" charset="0"/>
                <a:cs typeface="Arial" panose="020B0604020202020204" pitchFamily="34" charset="0"/>
                <a:sym typeface="Calibri"/>
              </a:rPr>
              <a:t>Metastatic breast cancer</a:t>
            </a:r>
            <a:endParaRPr lang="en-US" sz="2400" dirty="0">
              <a:latin typeface="Arial" panose="020B0604020202020204" pitchFamily="34" charset="0"/>
              <a:cs typeface="Arial" panose="020B0604020202020204" pitchFamily="34" charset="0"/>
            </a:endParaRPr>
          </a:p>
        </p:txBody>
      </p:sp>
      <p:cxnSp>
        <p:nvCxnSpPr>
          <p:cNvPr id="6" name="Google Shape;2496;p44">
            <a:extLst>
              <a:ext uri="{FF2B5EF4-FFF2-40B4-BE49-F238E27FC236}">
                <a16:creationId xmlns:a16="http://schemas.microsoft.com/office/drawing/2014/main" id="{36F555A1-1062-075C-6A73-5DBFB8B6E81D}"/>
              </a:ext>
            </a:extLst>
          </p:cNvPr>
          <p:cNvCxnSpPr/>
          <p:nvPr/>
        </p:nvCxnSpPr>
        <p:spPr>
          <a:xfrm>
            <a:off x="4971865" y="1253324"/>
            <a:ext cx="0" cy="951689"/>
          </a:xfrm>
          <a:prstGeom prst="straightConnector1">
            <a:avLst/>
          </a:prstGeom>
          <a:noFill/>
          <a:ln w="38100" cap="flat" cmpd="sng">
            <a:solidFill>
              <a:schemeClr val="accent1"/>
            </a:solidFill>
            <a:prstDash val="solid"/>
            <a:round/>
            <a:headEnd type="none" w="sm" len="sm"/>
            <a:tailEnd type="none" w="sm" len="sm"/>
          </a:ln>
        </p:spPr>
      </p:cxnSp>
      <p:sp>
        <p:nvSpPr>
          <p:cNvPr id="8" name="Google Shape;2497;p44">
            <a:extLst>
              <a:ext uri="{FF2B5EF4-FFF2-40B4-BE49-F238E27FC236}">
                <a16:creationId xmlns:a16="http://schemas.microsoft.com/office/drawing/2014/main" id="{8A6AC987-F5D4-2893-B55A-8A93B7AEB4BF}"/>
              </a:ext>
            </a:extLst>
          </p:cNvPr>
          <p:cNvSpPr txBox="1"/>
          <p:nvPr/>
        </p:nvSpPr>
        <p:spPr>
          <a:xfrm>
            <a:off x="4427412" y="2248312"/>
            <a:ext cx="1572629" cy="302187"/>
          </a:xfrm>
          <a:prstGeom prst="rect">
            <a:avLst/>
          </a:prstGeom>
          <a:noFill/>
          <a:ln>
            <a:noFill/>
          </a:ln>
        </p:spPr>
        <p:txBody>
          <a:bodyPr spcFirstLastPara="1" wrap="square" lIns="55440" tIns="27712" rIns="55440" bIns="27712" anchor="t" anchorCtr="0">
            <a:spAutoFit/>
          </a:bodyPr>
          <a:lstStyle/>
          <a:p>
            <a:pPr>
              <a:buSzPts val="2638"/>
            </a:pPr>
            <a:r>
              <a:rPr lang="en-US" sz="1600" b="1" i="1" dirty="0">
                <a:latin typeface="Arial" panose="020B0604020202020204" pitchFamily="34" charset="0"/>
                <a:ea typeface="Calibri"/>
                <a:cs typeface="Arial" panose="020B0604020202020204" pitchFamily="34" charset="0"/>
                <a:sym typeface="Calibri"/>
              </a:rPr>
              <a:t>RECURRENCE</a:t>
            </a:r>
            <a:endParaRPr sz="2400" dirty="0">
              <a:latin typeface="Arial" panose="020B0604020202020204" pitchFamily="34" charset="0"/>
              <a:cs typeface="Arial" panose="020B0604020202020204" pitchFamily="34" charset="0"/>
            </a:endParaRPr>
          </a:p>
        </p:txBody>
      </p:sp>
      <p:graphicFrame>
        <p:nvGraphicFramePr>
          <p:cNvPr id="9" name="Google Shape;2498;p44">
            <a:extLst>
              <a:ext uri="{FF2B5EF4-FFF2-40B4-BE49-F238E27FC236}">
                <a16:creationId xmlns:a16="http://schemas.microsoft.com/office/drawing/2014/main" id="{D45A4033-3D59-E7B8-B173-F55A457E5137}"/>
              </a:ext>
            </a:extLst>
          </p:cNvPr>
          <p:cNvGraphicFramePr/>
          <p:nvPr>
            <p:extLst>
              <p:ext uri="{D42A27DB-BD31-4B8C-83A1-F6EECF244321}">
                <p14:modId xmlns:p14="http://schemas.microsoft.com/office/powerpoint/2010/main" val="1346518081"/>
              </p:ext>
            </p:extLst>
          </p:nvPr>
        </p:nvGraphicFramePr>
        <p:xfrm>
          <a:off x="5099297" y="2850368"/>
          <a:ext cx="2058681" cy="1805009"/>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2499;p44">
            <a:extLst>
              <a:ext uri="{FF2B5EF4-FFF2-40B4-BE49-F238E27FC236}">
                <a16:creationId xmlns:a16="http://schemas.microsoft.com/office/drawing/2014/main" id="{13CE8098-9B96-7E84-F5D0-6DF40F1E8902}"/>
              </a:ext>
            </a:extLst>
          </p:cNvPr>
          <p:cNvSpPr txBox="1"/>
          <p:nvPr/>
        </p:nvSpPr>
        <p:spPr>
          <a:xfrm>
            <a:off x="5919730" y="3049166"/>
            <a:ext cx="406751" cy="279873"/>
          </a:xfrm>
          <a:prstGeom prst="rect">
            <a:avLst/>
          </a:prstGeom>
          <a:noFill/>
          <a:ln>
            <a:noFill/>
          </a:ln>
        </p:spPr>
        <p:txBody>
          <a:bodyPr spcFirstLastPara="1" wrap="square" lIns="55440" tIns="27712" rIns="55440" bIns="27712" anchor="t" anchorCtr="0">
            <a:spAutoFit/>
          </a:bodyPr>
          <a:lstStyle/>
          <a:p>
            <a:pPr>
              <a:buSzPts val="2399"/>
            </a:pPr>
            <a:r>
              <a:rPr lang="en-US" sz="1455" b="1" dirty="0">
                <a:solidFill>
                  <a:srgbClr val="FFFFFF"/>
                </a:solidFill>
                <a:latin typeface="Arial" panose="020B0604020202020204" pitchFamily="34" charset="0"/>
                <a:ea typeface="Calibri"/>
                <a:cs typeface="Arial" panose="020B0604020202020204" pitchFamily="34" charset="0"/>
                <a:sym typeface="Calibri"/>
              </a:rPr>
              <a:t>5%</a:t>
            </a:r>
            <a:endParaRPr sz="2400" dirty="0">
              <a:latin typeface="Arial" panose="020B0604020202020204" pitchFamily="34" charset="0"/>
              <a:cs typeface="Arial" panose="020B0604020202020204" pitchFamily="34" charset="0"/>
            </a:endParaRPr>
          </a:p>
        </p:txBody>
      </p:sp>
      <p:sp>
        <p:nvSpPr>
          <p:cNvPr id="13" name="Google Shape;2501;p44">
            <a:extLst>
              <a:ext uri="{FF2B5EF4-FFF2-40B4-BE49-F238E27FC236}">
                <a16:creationId xmlns:a16="http://schemas.microsoft.com/office/drawing/2014/main" id="{79033000-8C9D-2775-76A2-A3F007B7D487}"/>
              </a:ext>
            </a:extLst>
          </p:cNvPr>
          <p:cNvSpPr txBox="1"/>
          <p:nvPr/>
        </p:nvSpPr>
        <p:spPr>
          <a:xfrm>
            <a:off x="802150" y="1232066"/>
            <a:ext cx="2524358" cy="332964"/>
          </a:xfrm>
          <a:prstGeom prst="rect">
            <a:avLst/>
          </a:prstGeom>
          <a:noFill/>
          <a:ln>
            <a:noFill/>
          </a:ln>
        </p:spPr>
        <p:txBody>
          <a:bodyPr spcFirstLastPara="1" wrap="square" lIns="55440" tIns="27712" rIns="55440" bIns="27712" anchor="t" anchorCtr="0">
            <a:spAutoFit/>
          </a:bodyPr>
          <a:lstStyle/>
          <a:p>
            <a:pPr>
              <a:buSzPts val="2968"/>
            </a:pPr>
            <a:r>
              <a:rPr lang="en-US" dirty="0">
                <a:latin typeface="Arial" panose="020B0604020202020204" pitchFamily="34" charset="0"/>
                <a:ea typeface="Calibri"/>
                <a:cs typeface="Arial" panose="020B0604020202020204" pitchFamily="34" charset="0"/>
                <a:sym typeface="Calibri"/>
              </a:rPr>
              <a:t>Early breast cancer</a:t>
            </a:r>
            <a:endParaRPr sz="2400" dirty="0">
              <a:latin typeface="Arial" panose="020B0604020202020204" pitchFamily="34" charset="0"/>
              <a:cs typeface="Arial" panose="020B0604020202020204" pitchFamily="34" charset="0"/>
            </a:endParaRPr>
          </a:p>
        </p:txBody>
      </p:sp>
      <p:sp>
        <p:nvSpPr>
          <p:cNvPr id="14" name="Google Shape;2502;p44">
            <a:extLst>
              <a:ext uri="{FF2B5EF4-FFF2-40B4-BE49-F238E27FC236}">
                <a16:creationId xmlns:a16="http://schemas.microsoft.com/office/drawing/2014/main" id="{17600F79-FCFB-72D9-23E2-69AF6D261124}"/>
              </a:ext>
            </a:extLst>
          </p:cNvPr>
          <p:cNvSpPr/>
          <p:nvPr/>
        </p:nvSpPr>
        <p:spPr>
          <a:xfrm>
            <a:off x="761286" y="1544178"/>
            <a:ext cx="3390357" cy="674807"/>
          </a:xfrm>
          <a:prstGeom prst="rect">
            <a:avLst/>
          </a:prstGeom>
          <a:solidFill>
            <a:schemeClr val="accent6"/>
          </a:solidFill>
          <a:ln>
            <a:noFill/>
          </a:ln>
        </p:spPr>
        <p:txBody>
          <a:bodyPr spcFirstLastPara="1" wrap="square" lIns="55440" tIns="27712" rIns="55440" bIns="27712" anchor="ctr" anchorCtr="0">
            <a:noAutofit/>
          </a:bodyPr>
          <a:lstStyle/>
          <a:p>
            <a:pPr>
              <a:buSzPts val="2968"/>
            </a:pPr>
            <a:r>
              <a:rPr lang="en-US" dirty="0">
                <a:solidFill>
                  <a:schemeClr val="bg1"/>
                </a:solidFill>
                <a:latin typeface="Arial" panose="020B0604020202020204" pitchFamily="34" charset="0"/>
                <a:ea typeface="Calibri"/>
                <a:cs typeface="Arial" panose="020B0604020202020204" pitchFamily="34" charset="0"/>
                <a:sym typeface="Calibri"/>
              </a:rPr>
              <a:t>Adjuvant ET</a:t>
            </a:r>
            <a:endParaRPr sz="2400" dirty="0">
              <a:solidFill>
                <a:schemeClr val="bg1"/>
              </a:solidFill>
              <a:latin typeface="Arial" panose="020B0604020202020204" pitchFamily="34" charset="0"/>
              <a:cs typeface="Arial" panose="020B0604020202020204" pitchFamily="34" charset="0"/>
            </a:endParaRPr>
          </a:p>
        </p:txBody>
      </p:sp>
      <p:cxnSp>
        <p:nvCxnSpPr>
          <p:cNvPr id="16" name="Google Shape;2503;p44">
            <a:extLst>
              <a:ext uri="{FF2B5EF4-FFF2-40B4-BE49-F238E27FC236}">
                <a16:creationId xmlns:a16="http://schemas.microsoft.com/office/drawing/2014/main" id="{18895055-CB70-DC1E-FDDE-7545EA649BAB}"/>
              </a:ext>
            </a:extLst>
          </p:cNvPr>
          <p:cNvCxnSpPr/>
          <p:nvPr/>
        </p:nvCxnSpPr>
        <p:spPr>
          <a:xfrm>
            <a:off x="755616" y="1267186"/>
            <a:ext cx="0" cy="951690"/>
          </a:xfrm>
          <a:prstGeom prst="straightConnector1">
            <a:avLst/>
          </a:prstGeom>
          <a:noFill/>
          <a:ln w="38100" cap="flat" cmpd="sng">
            <a:solidFill>
              <a:schemeClr val="accent6"/>
            </a:solidFill>
            <a:prstDash val="solid"/>
            <a:round/>
            <a:headEnd type="none" w="sm" len="sm"/>
            <a:tailEnd type="none" w="sm" len="sm"/>
          </a:ln>
        </p:spPr>
      </p:cxnSp>
      <p:graphicFrame>
        <p:nvGraphicFramePr>
          <p:cNvPr id="17" name="Google Shape;2504;p44">
            <a:extLst>
              <a:ext uri="{FF2B5EF4-FFF2-40B4-BE49-F238E27FC236}">
                <a16:creationId xmlns:a16="http://schemas.microsoft.com/office/drawing/2014/main" id="{44375566-4121-630E-DBD2-AB26C61D6D69}"/>
              </a:ext>
            </a:extLst>
          </p:cNvPr>
          <p:cNvGraphicFramePr/>
          <p:nvPr>
            <p:extLst>
              <p:ext uri="{D42A27DB-BD31-4B8C-83A1-F6EECF244321}">
                <p14:modId xmlns:p14="http://schemas.microsoft.com/office/powerpoint/2010/main" val="612840432"/>
              </p:ext>
            </p:extLst>
          </p:nvPr>
        </p:nvGraphicFramePr>
        <p:xfrm>
          <a:off x="1583313" y="2820125"/>
          <a:ext cx="2058681" cy="1805009"/>
        </p:xfrm>
        <a:graphic>
          <a:graphicData uri="http://schemas.openxmlformats.org/drawingml/2006/chart">
            <c:chart xmlns:c="http://schemas.openxmlformats.org/drawingml/2006/chart" xmlns:r="http://schemas.openxmlformats.org/officeDocument/2006/relationships" r:id="rId4"/>
          </a:graphicData>
        </a:graphic>
      </p:graphicFrame>
      <p:sp>
        <p:nvSpPr>
          <p:cNvPr id="18" name="Google Shape;2505;p44">
            <a:extLst>
              <a:ext uri="{FF2B5EF4-FFF2-40B4-BE49-F238E27FC236}">
                <a16:creationId xmlns:a16="http://schemas.microsoft.com/office/drawing/2014/main" id="{D67F3DFC-CBDF-285E-77E0-E6820C11AB12}"/>
              </a:ext>
            </a:extLst>
          </p:cNvPr>
          <p:cNvSpPr txBox="1"/>
          <p:nvPr/>
        </p:nvSpPr>
        <p:spPr>
          <a:xfrm>
            <a:off x="188391" y="3484322"/>
            <a:ext cx="1212996" cy="503780"/>
          </a:xfrm>
          <a:prstGeom prst="rect">
            <a:avLst/>
          </a:prstGeom>
          <a:noFill/>
          <a:ln>
            <a:noFill/>
          </a:ln>
        </p:spPr>
        <p:txBody>
          <a:bodyPr spcFirstLastPara="1" wrap="square" lIns="55440" tIns="27712" rIns="55440" bIns="27712" anchor="t" anchorCtr="0">
            <a:spAutoFit/>
          </a:bodyPr>
          <a:lstStyle/>
          <a:p>
            <a:pPr>
              <a:buSzPts val="2399"/>
            </a:pPr>
            <a:r>
              <a:rPr lang="en-US" sz="1455" dirty="0">
                <a:latin typeface="Arial" panose="020B0604020202020204" pitchFamily="34" charset="0"/>
                <a:ea typeface="Calibri"/>
                <a:cs typeface="Arial" panose="020B0604020202020204" pitchFamily="34" charset="0"/>
                <a:sym typeface="Calibri"/>
              </a:rPr>
              <a:t>Prevalence of </a:t>
            </a:r>
            <a:r>
              <a:rPr lang="en-US" sz="1455" i="1" dirty="0">
                <a:latin typeface="Arial" panose="020B0604020202020204" pitchFamily="34" charset="0"/>
                <a:ea typeface="Calibri"/>
                <a:cs typeface="Arial" panose="020B0604020202020204" pitchFamily="34" charset="0"/>
                <a:sym typeface="Calibri"/>
              </a:rPr>
              <a:t>ESR1-mut</a:t>
            </a:r>
            <a:endParaRPr sz="2400" dirty="0">
              <a:latin typeface="Arial" panose="020B0604020202020204" pitchFamily="34" charset="0"/>
              <a:cs typeface="Arial" panose="020B0604020202020204" pitchFamily="34" charset="0"/>
            </a:endParaRPr>
          </a:p>
        </p:txBody>
      </p:sp>
      <p:sp>
        <p:nvSpPr>
          <p:cNvPr id="19" name="Google Shape;2506;p44">
            <a:extLst>
              <a:ext uri="{FF2B5EF4-FFF2-40B4-BE49-F238E27FC236}">
                <a16:creationId xmlns:a16="http://schemas.microsoft.com/office/drawing/2014/main" id="{F3754587-DD5D-0C9B-F79A-035E3B71A49D}"/>
              </a:ext>
            </a:extLst>
          </p:cNvPr>
          <p:cNvSpPr txBox="1"/>
          <p:nvPr/>
        </p:nvSpPr>
        <p:spPr>
          <a:xfrm>
            <a:off x="2403976" y="3061261"/>
            <a:ext cx="395389" cy="279873"/>
          </a:xfrm>
          <a:prstGeom prst="rect">
            <a:avLst/>
          </a:prstGeom>
          <a:noFill/>
          <a:ln>
            <a:noFill/>
          </a:ln>
        </p:spPr>
        <p:txBody>
          <a:bodyPr spcFirstLastPara="1" wrap="square" lIns="55440" tIns="27712" rIns="55440" bIns="27712" anchor="t" anchorCtr="0">
            <a:spAutoFit/>
          </a:bodyPr>
          <a:lstStyle/>
          <a:p>
            <a:pPr>
              <a:buSzPts val="2399"/>
            </a:pPr>
            <a:r>
              <a:rPr lang="en-US" sz="1455" dirty="0">
                <a:solidFill>
                  <a:srgbClr val="FFFFFF"/>
                </a:solidFill>
                <a:latin typeface="Arial" panose="020B0604020202020204" pitchFamily="34" charset="0"/>
                <a:ea typeface="Calibri"/>
                <a:cs typeface="Arial" panose="020B0604020202020204" pitchFamily="34" charset="0"/>
                <a:sym typeface="Calibri"/>
              </a:rPr>
              <a:t>1%</a:t>
            </a:r>
            <a:endParaRPr sz="2400" dirty="0">
              <a:latin typeface="Arial" panose="020B0604020202020204" pitchFamily="34" charset="0"/>
              <a:cs typeface="Arial" panose="020B0604020202020204" pitchFamily="34" charset="0"/>
            </a:endParaRPr>
          </a:p>
        </p:txBody>
      </p:sp>
      <p:graphicFrame>
        <p:nvGraphicFramePr>
          <p:cNvPr id="20" name="Google Shape;2507;p44">
            <a:extLst>
              <a:ext uri="{FF2B5EF4-FFF2-40B4-BE49-F238E27FC236}">
                <a16:creationId xmlns:a16="http://schemas.microsoft.com/office/drawing/2014/main" id="{F7740297-263D-866F-64CC-12F7AFBAC9B8}"/>
              </a:ext>
            </a:extLst>
          </p:cNvPr>
          <p:cNvGraphicFramePr/>
          <p:nvPr>
            <p:extLst>
              <p:ext uri="{D42A27DB-BD31-4B8C-83A1-F6EECF244321}">
                <p14:modId xmlns:p14="http://schemas.microsoft.com/office/powerpoint/2010/main" val="1627683340"/>
              </p:ext>
            </p:extLst>
          </p:nvPr>
        </p:nvGraphicFramePr>
        <p:xfrm>
          <a:off x="7411141" y="2850368"/>
          <a:ext cx="2058681" cy="1805009"/>
        </p:xfrm>
        <a:graphic>
          <a:graphicData uri="http://schemas.openxmlformats.org/drawingml/2006/chart">
            <c:chart xmlns:c="http://schemas.openxmlformats.org/drawingml/2006/chart" xmlns:r="http://schemas.openxmlformats.org/officeDocument/2006/relationships" r:id="rId5"/>
          </a:graphicData>
        </a:graphic>
      </p:graphicFrame>
      <p:sp>
        <p:nvSpPr>
          <p:cNvPr id="22" name="Google Shape;2508;p44">
            <a:extLst>
              <a:ext uri="{FF2B5EF4-FFF2-40B4-BE49-F238E27FC236}">
                <a16:creationId xmlns:a16="http://schemas.microsoft.com/office/drawing/2014/main" id="{DE412288-FAE6-7011-0749-723E5106E806}"/>
              </a:ext>
            </a:extLst>
          </p:cNvPr>
          <p:cNvSpPr txBox="1"/>
          <p:nvPr/>
        </p:nvSpPr>
        <p:spPr>
          <a:xfrm>
            <a:off x="8238013" y="3408477"/>
            <a:ext cx="599676" cy="279873"/>
          </a:xfrm>
          <a:prstGeom prst="rect">
            <a:avLst/>
          </a:prstGeom>
          <a:noFill/>
          <a:ln>
            <a:noFill/>
          </a:ln>
        </p:spPr>
        <p:txBody>
          <a:bodyPr spcFirstLastPara="1" wrap="square" lIns="55440" tIns="27712" rIns="55440" bIns="27712" anchor="t" anchorCtr="0">
            <a:spAutoFit/>
          </a:bodyPr>
          <a:lstStyle/>
          <a:p>
            <a:pPr>
              <a:buSzPts val="2399"/>
            </a:pPr>
            <a:r>
              <a:rPr lang="en-US" sz="1455" b="1" dirty="0">
                <a:solidFill>
                  <a:srgbClr val="FFFFFF"/>
                </a:solidFill>
                <a:latin typeface="Arial" panose="020B0604020202020204" pitchFamily="34" charset="0"/>
                <a:ea typeface="Calibri"/>
                <a:cs typeface="Arial" panose="020B0604020202020204" pitchFamily="34" charset="0"/>
                <a:sym typeface="Calibri"/>
              </a:rPr>
              <a:t>33%</a:t>
            </a:r>
            <a:endParaRPr sz="2400" dirty="0">
              <a:latin typeface="Arial" panose="020B0604020202020204" pitchFamily="34" charset="0"/>
              <a:cs typeface="Arial" panose="020B0604020202020204" pitchFamily="34" charset="0"/>
            </a:endParaRPr>
          </a:p>
        </p:txBody>
      </p:sp>
      <p:sp>
        <p:nvSpPr>
          <p:cNvPr id="23" name="Google Shape;2509;p44">
            <a:extLst>
              <a:ext uri="{FF2B5EF4-FFF2-40B4-BE49-F238E27FC236}">
                <a16:creationId xmlns:a16="http://schemas.microsoft.com/office/drawing/2014/main" id="{BEDB588D-463E-C35B-E778-228EECA04EF7}"/>
              </a:ext>
            </a:extLst>
          </p:cNvPr>
          <p:cNvSpPr txBox="1"/>
          <p:nvPr/>
        </p:nvSpPr>
        <p:spPr>
          <a:xfrm>
            <a:off x="6328265" y="2244616"/>
            <a:ext cx="1662897" cy="302187"/>
          </a:xfrm>
          <a:prstGeom prst="rect">
            <a:avLst/>
          </a:prstGeom>
          <a:noFill/>
          <a:ln>
            <a:noFill/>
          </a:ln>
        </p:spPr>
        <p:txBody>
          <a:bodyPr spcFirstLastPara="1" wrap="square" lIns="55440" tIns="27712" rIns="55440" bIns="27712" anchor="t" anchorCtr="0">
            <a:spAutoFit/>
          </a:bodyPr>
          <a:lstStyle/>
          <a:p>
            <a:pPr>
              <a:buSzPts val="2638"/>
            </a:pPr>
            <a:r>
              <a:rPr lang="en-US" sz="1600" b="1" i="1" dirty="0">
                <a:latin typeface="Arial" panose="020B0604020202020204" pitchFamily="34" charset="0"/>
                <a:ea typeface="Calibri"/>
                <a:cs typeface="Arial" panose="020B0604020202020204" pitchFamily="34" charset="0"/>
                <a:sym typeface="Calibri"/>
              </a:rPr>
              <a:t>PROGRESSION</a:t>
            </a:r>
            <a:endParaRPr sz="2400" dirty="0">
              <a:latin typeface="Arial" panose="020B0604020202020204" pitchFamily="34" charset="0"/>
              <a:cs typeface="Arial" panose="020B0604020202020204" pitchFamily="34" charset="0"/>
            </a:endParaRPr>
          </a:p>
        </p:txBody>
      </p:sp>
      <p:sp>
        <p:nvSpPr>
          <p:cNvPr id="25" name="Google Shape;2510;p44">
            <a:extLst>
              <a:ext uri="{FF2B5EF4-FFF2-40B4-BE49-F238E27FC236}">
                <a16:creationId xmlns:a16="http://schemas.microsoft.com/office/drawing/2014/main" id="{160031AB-02A2-02A9-6FF8-45FF1773E3E9}"/>
              </a:ext>
            </a:extLst>
          </p:cNvPr>
          <p:cNvSpPr/>
          <p:nvPr/>
        </p:nvSpPr>
        <p:spPr>
          <a:xfrm>
            <a:off x="6980084" y="1530316"/>
            <a:ext cx="2349195" cy="674807"/>
          </a:xfrm>
          <a:prstGeom prst="rect">
            <a:avLst/>
          </a:prstGeom>
          <a:solidFill>
            <a:schemeClr val="accent1">
              <a:lumMod val="75000"/>
            </a:schemeClr>
          </a:solidFill>
          <a:ln>
            <a:noFill/>
          </a:ln>
        </p:spPr>
        <p:txBody>
          <a:bodyPr spcFirstLastPara="1" wrap="square" lIns="55440" tIns="27712" rIns="55440" bIns="27712" anchor="ctr" anchorCtr="0">
            <a:noAutofit/>
          </a:bodyPr>
          <a:lstStyle/>
          <a:p>
            <a:pPr>
              <a:buSzPts val="2968"/>
            </a:pPr>
            <a:r>
              <a:rPr lang="en-US">
                <a:solidFill>
                  <a:srgbClr val="FFFFFF"/>
                </a:solidFill>
                <a:latin typeface="Arial" panose="020B0604020202020204" pitchFamily="34" charset="0"/>
                <a:ea typeface="Calibri"/>
                <a:cs typeface="Arial" panose="020B0604020202020204" pitchFamily="34" charset="0"/>
                <a:sym typeface="Calibri"/>
              </a:rPr>
              <a:t>2</a:t>
            </a:r>
            <a:r>
              <a:rPr lang="en-US" baseline="30000">
                <a:solidFill>
                  <a:srgbClr val="FFFFFF"/>
                </a:solidFill>
                <a:latin typeface="Arial" panose="020B0604020202020204" pitchFamily="34" charset="0"/>
                <a:ea typeface="Calibri"/>
                <a:cs typeface="Arial" panose="020B0604020202020204" pitchFamily="34" charset="0"/>
                <a:sym typeface="Calibri"/>
              </a:rPr>
              <a:t>nd</a:t>
            </a:r>
            <a:r>
              <a:rPr lang="en-US">
                <a:solidFill>
                  <a:srgbClr val="FFFFFF"/>
                </a:solidFill>
                <a:latin typeface="Arial" panose="020B0604020202020204" pitchFamily="34" charset="0"/>
                <a:ea typeface="Calibri"/>
                <a:cs typeface="Arial" panose="020B0604020202020204" pitchFamily="34" charset="0"/>
                <a:sym typeface="Calibri"/>
              </a:rPr>
              <a:t> line ET</a:t>
            </a:r>
            <a:endParaRPr sz="2400">
              <a:latin typeface="Arial" panose="020B0604020202020204" pitchFamily="34" charset="0"/>
              <a:cs typeface="Arial" panose="020B0604020202020204" pitchFamily="34" charset="0"/>
            </a:endParaRPr>
          </a:p>
        </p:txBody>
      </p:sp>
      <p:sp>
        <p:nvSpPr>
          <p:cNvPr id="26" name="Google Shape;2511;p44">
            <a:extLst>
              <a:ext uri="{FF2B5EF4-FFF2-40B4-BE49-F238E27FC236}">
                <a16:creationId xmlns:a16="http://schemas.microsoft.com/office/drawing/2014/main" id="{AD2304D9-ED59-BF63-92DF-6D8A1B2DD136}"/>
              </a:ext>
            </a:extLst>
          </p:cNvPr>
          <p:cNvSpPr/>
          <p:nvPr/>
        </p:nvSpPr>
        <p:spPr>
          <a:xfrm>
            <a:off x="9375812" y="1530206"/>
            <a:ext cx="2624312" cy="674807"/>
          </a:xfrm>
          <a:prstGeom prst="homePlate">
            <a:avLst>
              <a:gd name="adj" fmla="val 50000"/>
            </a:avLst>
          </a:prstGeom>
          <a:solidFill>
            <a:schemeClr val="accent1">
              <a:lumMod val="50000"/>
            </a:schemeClr>
          </a:solidFill>
          <a:ln>
            <a:noFill/>
          </a:ln>
        </p:spPr>
        <p:txBody>
          <a:bodyPr spcFirstLastPara="1" wrap="square" lIns="55440" tIns="27712" rIns="55440" bIns="27712" anchor="ctr" anchorCtr="0">
            <a:noAutofit/>
          </a:bodyPr>
          <a:lstStyle/>
          <a:p>
            <a:pPr>
              <a:buSzPts val="2968"/>
            </a:pPr>
            <a:r>
              <a:rPr lang="en-US">
                <a:solidFill>
                  <a:srgbClr val="FFFFFF"/>
                </a:solidFill>
                <a:latin typeface="Arial" panose="020B0604020202020204" pitchFamily="34" charset="0"/>
                <a:ea typeface="Calibri"/>
                <a:cs typeface="Arial" panose="020B0604020202020204" pitchFamily="34" charset="0"/>
                <a:sym typeface="Calibri"/>
              </a:rPr>
              <a:t>3</a:t>
            </a:r>
            <a:r>
              <a:rPr lang="en-US" baseline="30000">
                <a:solidFill>
                  <a:srgbClr val="FFFFFF"/>
                </a:solidFill>
                <a:latin typeface="Arial" panose="020B0604020202020204" pitchFamily="34" charset="0"/>
                <a:ea typeface="Calibri"/>
                <a:cs typeface="Arial" panose="020B0604020202020204" pitchFamily="34" charset="0"/>
                <a:sym typeface="Calibri"/>
              </a:rPr>
              <a:t>rd</a:t>
            </a:r>
            <a:r>
              <a:rPr lang="en-US">
                <a:solidFill>
                  <a:srgbClr val="FFFFFF"/>
                </a:solidFill>
                <a:latin typeface="Arial" panose="020B0604020202020204" pitchFamily="34" charset="0"/>
                <a:ea typeface="Calibri"/>
                <a:cs typeface="Arial" panose="020B0604020202020204" pitchFamily="34" charset="0"/>
                <a:sym typeface="Calibri"/>
              </a:rPr>
              <a:t> line ET</a:t>
            </a:r>
            <a:endParaRPr sz="2400">
              <a:latin typeface="Arial" panose="020B0604020202020204" pitchFamily="34" charset="0"/>
              <a:cs typeface="Arial" panose="020B0604020202020204" pitchFamily="34" charset="0"/>
            </a:endParaRPr>
          </a:p>
        </p:txBody>
      </p:sp>
      <p:sp>
        <p:nvSpPr>
          <p:cNvPr id="27" name="Google Shape;2512;p44">
            <a:extLst>
              <a:ext uri="{FF2B5EF4-FFF2-40B4-BE49-F238E27FC236}">
                <a16:creationId xmlns:a16="http://schemas.microsoft.com/office/drawing/2014/main" id="{44190756-089B-773B-5C9A-2CEE94C172F6}"/>
              </a:ext>
            </a:extLst>
          </p:cNvPr>
          <p:cNvSpPr txBox="1"/>
          <p:nvPr/>
        </p:nvSpPr>
        <p:spPr>
          <a:xfrm>
            <a:off x="8684370" y="2248898"/>
            <a:ext cx="1662897" cy="302187"/>
          </a:xfrm>
          <a:prstGeom prst="rect">
            <a:avLst/>
          </a:prstGeom>
          <a:noFill/>
          <a:ln>
            <a:noFill/>
          </a:ln>
        </p:spPr>
        <p:txBody>
          <a:bodyPr spcFirstLastPara="1" wrap="square" lIns="55440" tIns="27712" rIns="55440" bIns="27712" anchor="t" anchorCtr="0">
            <a:spAutoFit/>
          </a:bodyPr>
          <a:lstStyle/>
          <a:p>
            <a:pPr algn="ctr">
              <a:buSzPts val="2638"/>
            </a:pPr>
            <a:r>
              <a:rPr lang="en-US" sz="1600" b="1" i="1" dirty="0">
                <a:latin typeface="Arial" panose="020B0604020202020204" pitchFamily="34" charset="0"/>
                <a:ea typeface="Calibri"/>
                <a:cs typeface="Arial" panose="020B0604020202020204" pitchFamily="34" charset="0"/>
                <a:sym typeface="Calibri"/>
              </a:rPr>
              <a:t>PROGRESSION</a:t>
            </a:r>
            <a:endParaRPr sz="2400" dirty="0">
              <a:latin typeface="Arial" panose="020B0604020202020204" pitchFamily="34" charset="0"/>
              <a:cs typeface="Arial" panose="020B0604020202020204" pitchFamily="34" charset="0"/>
            </a:endParaRPr>
          </a:p>
        </p:txBody>
      </p:sp>
      <p:graphicFrame>
        <p:nvGraphicFramePr>
          <p:cNvPr id="28" name="Google Shape;2513;p44">
            <a:extLst>
              <a:ext uri="{FF2B5EF4-FFF2-40B4-BE49-F238E27FC236}">
                <a16:creationId xmlns:a16="http://schemas.microsoft.com/office/drawing/2014/main" id="{B2BDB3E0-0990-40E0-CA0A-4391A1A46B81}"/>
              </a:ext>
            </a:extLst>
          </p:cNvPr>
          <p:cNvGraphicFramePr/>
          <p:nvPr>
            <p:extLst>
              <p:ext uri="{D42A27DB-BD31-4B8C-83A1-F6EECF244321}">
                <p14:modId xmlns:p14="http://schemas.microsoft.com/office/powerpoint/2010/main" val="1517308190"/>
              </p:ext>
            </p:extLst>
          </p:nvPr>
        </p:nvGraphicFramePr>
        <p:xfrm>
          <a:off x="9835900" y="2850368"/>
          <a:ext cx="2058681" cy="1805009"/>
        </p:xfrm>
        <a:graphic>
          <a:graphicData uri="http://schemas.openxmlformats.org/drawingml/2006/chart">
            <c:chart xmlns:c="http://schemas.openxmlformats.org/drawingml/2006/chart" xmlns:r="http://schemas.openxmlformats.org/officeDocument/2006/relationships" r:id="rId6"/>
          </a:graphicData>
        </a:graphic>
      </p:graphicFrame>
      <p:sp>
        <p:nvSpPr>
          <p:cNvPr id="29" name="Google Shape;2514;p44">
            <a:extLst>
              <a:ext uri="{FF2B5EF4-FFF2-40B4-BE49-F238E27FC236}">
                <a16:creationId xmlns:a16="http://schemas.microsoft.com/office/drawing/2014/main" id="{8FB4EA6A-3AF3-75E4-2A8D-3EFB4B5C7D52}"/>
              </a:ext>
            </a:extLst>
          </p:cNvPr>
          <p:cNvSpPr txBox="1"/>
          <p:nvPr/>
        </p:nvSpPr>
        <p:spPr>
          <a:xfrm>
            <a:off x="10730676" y="3157921"/>
            <a:ext cx="551987" cy="727688"/>
          </a:xfrm>
          <a:prstGeom prst="rect">
            <a:avLst/>
          </a:prstGeom>
          <a:noFill/>
          <a:ln>
            <a:noFill/>
          </a:ln>
        </p:spPr>
        <p:txBody>
          <a:bodyPr spcFirstLastPara="1" wrap="square" lIns="55440" tIns="27712" rIns="55440" bIns="27712" anchor="t" anchorCtr="0">
            <a:spAutoFit/>
          </a:bodyPr>
          <a:lstStyle/>
          <a:p>
            <a:pPr>
              <a:buSzPts val="2399"/>
            </a:pPr>
            <a:r>
              <a:rPr lang="en-US" sz="1455" b="1" dirty="0">
                <a:solidFill>
                  <a:srgbClr val="FFFFFF"/>
                </a:solidFill>
                <a:latin typeface="Arial" panose="020B0604020202020204" pitchFamily="34" charset="0"/>
                <a:ea typeface="Calibri"/>
                <a:cs typeface="Arial" panose="020B0604020202020204" pitchFamily="34" charset="0"/>
                <a:sym typeface="Calibri"/>
              </a:rPr>
              <a:t>Up to 40%</a:t>
            </a:r>
            <a:endParaRPr sz="2400" dirty="0">
              <a:latin typeface="Arial" panose="020B0604020202020204" pitchFamily="34" charset="0"/>
              <a:cs typeface="Arial" panose="020B0604020202020204" pitchFamily="34" charset="0"/>
            </a:endParaRPr>
          </a:p>
        </p:txBody>
      </p:sp>
      <p:cxnSp>
        <p:nvCxnSpPr>
          <p:cNvPr id="31" name="Google Shape;2515;p44">
            <a:extLst>
              <a:ext uri="{FF2B5EF4-FFF2-40B4-BE49-F238E27FC236}">
                <a16:creationId xmlns:a16="http://schemas.microsoft.com/office/drawing/2014/main" id="{CB8FB22B-A2BD-39D1-BAD2-10DA6EA7A2A6}"/>
              </a:ext>
            </a:extLst>
          </p:cNvPr>
          <p:cNvCxnSpPr/>
          <p:nvPr/>
        </p:nvCxnSpPr>
        <p:spPr>
          <a:xfrm rot="16200000" flipH="1">
            <a:off x="4432805" y="3006206"/>
            <a:ext cx="1063324" cy="269788"/>
          </a:xfrm>
          <a:prstGeom prst="bentConnector2">
            <a:avLst/>
          </a:prstGeom>
          <a:noFill/>
          <a:ln w="19050" cap="flat" cmpd="sng">
            <a:solidFill>
              <a:srgbClr val="000000"/>
            </a:solidFill>
            <a:prstDash val="dash"/>
            <a:round/>
            <a:headEnd type="none" w="sm" len="sm"/>
            <a:tailEnd type="triangle" w="med" len="med"/>
          </a:ln>
        </p:spPr>
      </p:cxnSp>
      <p:cxnSp>
        <p:nvCxnSpPr>
          <p:cNvPr id="32" name="Google Shape;2518;p44">
            <a:extLst>
              <a:ext uri="{FF2B5EF4-FFF2-40B4-BE49-F238E27FC236}">
                <a16:creationId xmlns:a16="http://schemas.microsoft.com/office/drawing/2014/main" id="{5C9484F1-FC23-3E3D-C840-E602050611A7}"/>
              </a:ext>
            </a:extLst>
          </p:cNvPr>
          <p:cNvCxnSpPr/>
          <p:nvPr/>
        </p:nvCxnSpPr>
        <p:spPr>
          <a:xfrm rot="16200000" flipH="1">
            <a:off x="785953" y="2845154"/>
            <a:ext cx="1412793" cy="181920"/>
          </a:xfrm>
          <a:prstGeom prst="bentConnector2">
            <a:avLst/>
          </a:prstGeom>
          <a:noFill/>
          <a:ln w="19050" cap="flat" cmpd="sng">
            <a:solidFill>
              <a:srgbClr val="000000"/>
            </a:solidFill>
            <a:prstDash val="dash"/>
            <a:round/>
            <a:headEnd type="none" w="sm" len="sm"/>
            <a:tailEnd type="triangle" w="med" len="med"/>
          </a:ln>
        </p:spPr>
      </p:cxnSp>
      <p:sp>
        <p:nvSpPr>
          <p:cNvPr id="39" name="Google Shape;2521;p44">
            <a:extLst>
              <a:ext uri="{FF2B5EF4-FFF2-40B4-BE49-F238E27FC236}">
                <a16:creationId xmlns:a16="http://schemas.microsoft.com/office/drawing/2014/main" id="{2A6E8BB0-55C5-7334-22C5-7DBA1A57A2C9}"/>
              </a:ext>
            </a:extLst>
          </p:cNvPr>
          <p:cNvSpPr txBox="1"/>
          <p:nvPr/>
        </p:nvSpPr>
        <p:spPr>
          <a:xfrm>
            <a:off x="955337" y="4660309"/>
            <a:ext cx="9624101" cy="582398"/>
          </a:xfrm>
          <a:prstGeom prst="rect">
            <a:avLst/>
          </a:prstGeom>
          <a:solidFill>
            <a:schemeClr val="accent1"/>
          </a:solidFill>
          <a:ln>
            <a:noFill/>
          </a:ln>
        </p:spPr>
        <p:txBody>
          <a:bodyPr spcFirstLastPara="1" wrap="square" lIns="55440" tIns="55440" rIns="55440" bIns="55440" anchor="ctr" anchorCtr="0">
            <a:noAutofit/>
          </a:bodyPr>
          <a:lstStyle/>
          <a:p>
            <a:pPr algn="ctr"/>
            <a:r>
              <a:rPr lang="en-US" sz="1600" b="1" i="1" dirty="0">
                <a:solidFill>
                  <a:schemeClr val="bg1"/>
                </a:solidFill>
                <a:latin typeface="Arial"/>
                <a:cs typeface="Arial"/>
                <a:sym typeface="Calibri"/>
              </a:rPr>
              <a:t>ESR1</a:t>
            </a:r>
            <a:r>
              <a:rPr lang="en-US" sz="1600" b="1" dirty="0">
                <a:solidFill>
                  <a:schemeClr val="bg1"/>
                </a:solidFill>
                <a:latin typeface="Arial"/>
                <a:cs typeface="Arial"/>
                <a:sym typeface="Calibri"/>
              </a:rPr>
              <a:t>-mut occur almost exclusively after aromatase inhibitors in the metastatic setting</a:t>
            </a:r>
            <a:r>
              <a:rPr lang="en-US" sz="1600" b="1" baseline="30000" dirty="0">
                <a:solidFill>
                  <a:schemeClr val="bg1"/>
                </a:solidFill>
                <a:latin typeface="Arial"/>
                <a:cs typeface="Arial"/>
                <a:sym typeface="Calibri"/>
              </a:rPr>
              <a:t>5</a:t>
            </a:r>
          </a:p>
          <a:p>
            <a:pPr algn="ctr"/>
            <a:r>
              <a:rPr lang="en-US" sz="1600" b="1" dirty="0">
                <a:solidFill>
                  <a:schemeClr val="bg1"/>
                </a:solidFill>
                <a:latin typeface="Arial"/>
                <a:cs typeface="Arial"/>
                <a:sym typeface="Calibri"/>
              </a:rPr>
              <a:t>Testing for </a:t>
            </a:r>
            <a:r>
              <a:rPr lang="en-US" sz="1600" b="1" i="1" dirty="0">
                <a:solidFill>
                  <a:schemeClr val="bg1"/>
                </a:solidFill>
                <a:latin typeface="Arial"/>
                <a:cs typeface="Arial"/>
                <a:sym typeface="Calibri"/>
              </a:rPr>
              <a:t>ESR1-</a:t>
            </a:r>
            <a:r>
              <a:rPr lang="en-US" sz="1600" b="1" dirty="0">
                <a:solidFill>
                  <a:schemeClr val="bg1"/>
                </a:solidFill>
                <a:latin typeface="Arial"/>
                <a:cs typeface="Arial"/>
                <a:sym typeface="Calibri"/>
              </a:rPr>
              <a:t>mut should occur at each progression on ET if not detected</a:t>
            </a:r>
            <a:r>
              <a:rPr lang="en-US" sz="1600" b="1" baseline="30000" dirty="0">
                <a:solidFill>
                  <a:schemeClr val="bg1"/>
                </a:solidFill>
                <a:latin typeface="Arial"/>
                <a:cs typeface="Arial"/>
                <a:sym typeface="Calibri"/>
              </a:rPr>
              <a:t>11-13</a:t>
            </a:r>
            <a:endParaRPr lang="en-US" sz="1600" b="1" baseline="30000" dirty="0">
              <a:solidFill>
                <a:schemeClr val="bg1"/>
              </a:solidFill>
              <a:latin typeface="Arial"/>
              <a:cs typeface="Arial"/>
            </a:endParaRPr>
          </a:p>
        </p:txBody>
      </p:sp>
      <p:cxnSp>
        <p:nvCxnSpPr>
          <p:cNvPr id="53" name="Google Shape;2515;p44">
            <a:extLst>
              <a:ext uri="{FF2B5EF4-FFF2-40B4-BE49-F238E27FC236}">
                <a16:creationId xmlns:a16="http://schemas.microsoft.com/office/drawing/2014/main" id="{00F43F5B-B6F9-D38A-4861-87E193038DB8}"/>
              </a:ext>
            </a:extLst>
          </p:cNvPr>
          <p:cNvCxnSpPr/>
          <p:nvPr/>
        </p:nvCxnSpPr>
        <p:spPr>
          <a:xfrm rot="16200000" flipH="1">
            <a:off x="6750585" y="3006206"/>
            <a:ext cx="1063324" cy="269788"/>
          </a:xfrm>
          <a:prstGeom prst="bentConnector2">
            <a:avLst/>
          </a:prstGeom>
          <a:noFill/>
          <a:ln w="19050" cap="flat" cmpd="sng">
            <a:solidFill>
              <a:srgbClr val="000000"/>
            </a:solidFill>
            <a:prstDash val="dash"/>
            <a:round/>
            <a:headEnd type="none" w="sm" len="sm"/>
            <a:tailEnd type="triangle" w="med" len="med"/>
          </a:ln>
        </p:spPr>
      </p:cxnSp>
      <p:cxnSp>
        <p:nvCxnSpPr>
          <p:cNvPr id="54" name="Google Shape;2515;p44">
            <a:extLst>
              <a:ext uri="{FF2B5EF4-FFF2-40B4-BE49-F238E27FC236}">
                <a16:creationId xmlns:a16="http://schemas.microsoft.com/office/drawing/2014/main" id="{D26D8944-C7D6-BF4B-0781-341A8E1C82B7}"/>
              </a:ext>
            </a:extLst>
          </p:cNvPr>
          <p:cNvCxnSpPr/>
          <p:nvPr/>
        </p:nvCxnSpPr>
        <p:spPr>
          <a:xfrm rot="16200000" flipH="1">
            <a:off x="9168174" y="3006206"/>
            <a:ext cx="1063324" cy="269788"/>
          </a:xfrm>
          <a:prstGeom prst="bentConnector2">
            <a:avLst/>
          </a:prstGeom>
          <a:noFill/>
          <a:ln w="19050" cap="flat" cmpd="sng">
            <a:solidFill>
              <a:srgbClr val="000000"/>
            </a:solidFill>
            <a:prstDash val="dash"/>
            <a:round/>
            <a:headEnd type="none" w="sm" len="sm"/>
            <a:tailEnd type="triangle" w="med" len="med"/>
          </a:ln>
        </p:spPr>
      </p:cxnSp>
    </p:spTree>
    <p:extLst>
      <p:ext uri="{BB962C8B-B14F-4D97-AF65-F5344CB8AC3E}">
        <p14:creationId xmlns:p14="http://schemas.microsoft.com/office/powerpoint/2010/main" val="278288015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C7B8C98-881B-4454-3849-F4F977E015C7}"/>
              </a:ext>
            </a:extLst>
          </p:cNvPr>
          <p:cNvSpPr/>
          <p:nvPr/>
        </p:nvSpPr>
        <p:spPr>
          <a:xfrm>
            <a:off x="1271464" y="960393"/>
            <a:ext cx="10009112" cy="5060895"/>
          </a:xfrm>
          <a:prstGeom prst="roundRect">
            <a:avLst>
              <a:gd name="adj" fmla="val 10385"/>
            </a:avLst>
          </a:prstGeom>
          <a:solidFill>
            <a:srgbClr val="EEF4FB"/>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Immagine 4">
            <a:extLst>
              <a:ext uri="{FF2B5EF4-FFF2-40B4-BE49-F238E27FC236}">
                <a16:creationId xmlns:a16="http://schemas.microsoft.com/office/drawing/2014/main" id="{8D7822BC-BF04-4D29-B381-4057E605CF49}"/>
              </a:ext>
            </a:extLst>
          </p:cNvPr>
          <p:cNvPicPr>
            <a:picLocks noChangeAspect="1"/>
          </p:cNvPicPr>
          <p:nvPr/>
        </p:nvPicPr>
        <p:blipFill rotWithShape="1">
          <a:blip r:embed="rId2">
            <a:extLst>
              <a:ext uri="{28A0092B-C50C-407E-A947-70E740481C1C}">
                <a14:useLocalDpi xmlns:a14="http://schemas.microsoft.com/office/drawing/2010/main" val="0"/>
              </a:ext>
            </a:extLst>
          </a:blip>
          <a:srcRect l="15823" t="31281" r="14709" b="10135"/>
          <a:stretch/>
        </p:blipFill>
        <p:spPr>
          <a:xfrm>
            <a:off x="2893670" y="1643605"/>
            <a:ext cx="6805915" cy="4017643"/>
          </a:xfrm>
          <a:prstGeom prst="rect">
            <a:avLst/>
          </a:prstGeom>
        </p:spPr>
      </p:pic>
      <p:sp>
        <p:nvSpPr>
          <p:cNvPr id="2" name="Title 1">
            <a:extLst>
              <a:ext uri="{FF2B5EF4-FFF2-40B4-BE49-F238E27FC236}">
                <a16:creationId xmlns:a16="http://schemas.microsoft.com/office/drawing/2014/main" id="{1919224F-E8F0-9F76-90DC-39157A016F95}"/>
              </a:ext>
            </a:extLst>
          </p:cNvPr>
          <p:cNvSpPr>
            <a:spLocks noGrp="1"/>
          </p:cNvSpPr>
          <p:nvPr>
            <p:ph type="title"/>
          </p:nvPr>
        </p:nvSpPr>
        <p:spPr>
          <a:xfrm>
            <a:off x="619201" y="259200"/>
            <a:ext cx="10963199" cy="864000"/>
          </a:xfrm>
        </p:spPr>
        <p:txBody>
          <a:bodyPr/>
          <a:lstStyle/>
          <a:p>
            <a:r>
              <a:rPr lang="en-GB" dirty="0"/>
              <a:t>The “cancer world” in a drop</a:t>
            </a:r>
          </a:p>
        </p:txBody>
      </p:sp>
      <p:sp>
        <p:nvSpPr>
          <p:cNvPr id="3" name="Slide Number Placeholder 2">
            <a:extLst>
              <a:ext uri="{FF2B5EF4-FFF2-40B4-BE49-F238E27FC236}">
                <a16:creationId xmlns:a16="http://schemas.microsoft.com/office/drawing/2014/main" id="{17AB81F7-6F9B-96E7-FDC3-ECC397BCCCB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19</a:t>
            </a:fld>
            <a:endParaRPr lang="en-GB" dirty="0"/>
          </a:p>
        </p:txBody>
      </p:sp>
      <p:sp>
        <p:nvSpPr>
          <p:cNvPr id="7" name="Content Placeholder 6">
            <a:extLst>
              <a:ext uri="{FF2B5EF4-FFF2-40B4-BE49-F238E27FC236}">
                <a16:creationId xmlns:a16="http://schemas.microsoft.com/office/drawing/2014/main" id="{C291BA73-9269-CEA8-16B4-6ACE043EC490}"/>
              </a:ext>
            </a:extLst>
          </p:cNvPr>
          <p:cNvSpPr>
            <a:spLocks noGrp="1"/>
          </p:cNvSpPr>
          <p:nvPr>
            <p:ph sz="quarter" idx="15"/>
          </p:nvPr>
        </p:nvSpPr>
        <p:spPr>
          <a:xfrm>
            <a:off x="620183" y="6356351"/>
            <a:ext cx="10180339" cy="319087"/>
          </a:xfrm>
        </p:spPr>
        <p:txBody>
          <a:bodyPr anchor="b"/>
          <a:lstStyle/>
          <a:p>
            <a:r>
              <a:rPr lang="en-GB" dirty="0"/>
              <a:t>ctDNA, circulating tumour DNA; ctRNA, circulating tumour RNA</a:t>
            </a:r>
          </a:p>
          <a:p>
            <a:r>
              <a:rPr lang="en-GB" dirty="0"/>
              <a:t>Malapelle U, et al. Manuscript in preparation</a:t>
            </a:r>
          </a:p>
        </p:txBody>
      </p:sp>
      <p:sp>
        <p:nvSpPr>
          <p:cNvPr id="6" name="TextBox 5">
            <a:extLst>
              <a:ext uri="{FF2B5EF4-FFF2-40B4-BE49-F238E27FC236}">
                <a16:creationId xmlns:a16="http://schemas.microsoft.com/office/drawing/2014/main" id="{9F35B1D7-B364-B2B0-DFAD-7537AEC76074}"/>
              </a:ext>
            </a:extLst>
          </p:cNvPr>
          <p:cNvSpPr txBox="1"/>
          <p:nvPr/>
        </p:nvSpPr>
        <p:spPr>
          <a:xfrm>
            <a:off x="1631504" y="1844824"/>
            <a:ext cx="1171278" cy="437337"/>
          </a:xfrm>
          <a:prstGeom prst="rect">
            <a:avLst/>
          </a:prstGeom>
          <a:noFill/>
        </p:spPr>
        <p:txBody>
          <a:bodyPr wrap="none" lIns="36000" tIns="108000" rIns="0" bIns="108000" rtlCol="0">
            <a:spAutoFit/>
          </a:bodyPr>
          <a:lstStyle/>
          <a:p>
            <a:pPr algn="r">
              <a:lnSpc>
                <a:spcPct val="133000"/>
              </a:lnSpc>
            </a:pPr>
            <a:r>
              <a:rPr lang="en-GB" sz="1200" dirty="0">
                <a:latin typeface="Arial" panose="020B0604020202020204" pitchFamily="34" charset="0"/>
                <a:ea typeface="Aileron" charset="0"/>
                <a:cs typeface="Arial" panose="020B0604020202020204" pitchFamily="34" charset="0"/>
              </a:rPr>
              <a:t>Brain metastasis</a:t>
            </a:r>
          </a:p>
        </p:txBody>
      </p:sp>
      <p:sp>
        <p:nvSpPr>
          <p:cNvPr id="8" name="TextBox 7">
            <a:extLst>
              <a:ext uri="{FF2B5EF4-FFF2-40B4-BE49-F238E27FC236}">
                <a16:creationId xmlns:a16="http://schemas.microsoft.com/office/drawing/2014/main" id="{71BA6690-106D-BBC1-C3C8-7A0EA049963A}"/>
              </a:ext>
            </a:extLst>
          </p:cNvPr>
          <p:cNvSpPr txBox="1"/>
          <p:nvPr/>
        </p:nvSpPr>
        <p:spPr>
          <a:xfrm>
            <a:off x="1469601" y="2492896"/>
            <a:ext cx="1333181" cy="682917"/>
          </a:xfrm>
          <a:prstGeom prst="rect">
            <a:avLst/>
          </a:prstGeom>
          <a:noFill/>
        </p:spPr>
        <p:txBody>
          <a:bodyPr wrap="none" lIns="36000" tIns="108000" rIns="0" bIns="108000" rtlCol="0">
            <a:spAutoFit/>
          </a:bodyPr>
          <a:lstStyle/>
          <a:p>
            <a:pPr algn="r">
              <a:lnSpc>
                <a:spcPct val="133000"/>
              </a:lnSpc>
            </a:pPr>
            <a:r>
              <a:rPr lang="en-GB" sz="1200" dirty="0">
                <a:latin typeface="Arial" panose="020B0604020202020204" pitchFamily="34" charset="0"/>
                <a:ea typeface="Aileron" charset="0"/>
                <a:cs typeface="Arial" panose="020B0604020202020204" pitchFamily="34" charset="0"/>
              </a:rPr>
              <a:t>Primary tumour</a:t>
            </a:r>
          </a:p>
          <a:p>
            <a:pPr algn="r">
              <a:lnSpc>
                <a:spcPct val="133000"/>
              </a:lnSpc>
            </a:pPr>
            <a:r>
              <a:rPr lang="en-GB" sz="1200" dirty="0">
                <a:latin typeface="Arial" panose="020B0604020202020204" pitchFamily="34" charset="0"/>
                <a:ea typeface="Aileron" charset="0"/>
                <a:cs typeface="Arial" panose="020B0604020202020204" pitchFamily="34" charset="0"/>
              </a:rPr>
              <a:t>Hepatic metastasis</a:t>
            </a:r>
          </a:p>
        </p:txBody>
      </p:sp>
      <p:sp>
        <p:nvSpPr>
          <p:cNvPr id="10" name="TextBox 9">
            <a:extLst>
              <a:ext uri="{FF2B5EF4-FFF2-40B4-BE49-F238E27FC236}">
                <a16:creationId xmlns:a16="http://schemas.microsoft.com/office/drawing/2014/main" id="{DC04FA52-64F6-DD9B-E39C-1824BF5C3426}"/>
              </a:ext>
            </a:extLst>
          </p:cNvPr>
          <p:cNvSpPr txBox="1"/>
          <p:nvPr/>
        </p:nvSpPr>
        <p:spPr>
          <a:xfrm>
            <a:off x="1589826" y="3124676"/>
            <a:ext cx="1212956" cy="437337"/>
          </a:xfrm>
          <a:prstGeom prst="rect">
            <a:avLst/>
          </a:prstGeom>
          <a:noFill/>
        </p:spPr>
        <p:txBody>
          <a:bodyPr wrap="none" lIns="36000" tIns="108000" rIns="0" bIns="108000" rtlCol="0">
            <a:spAutoFit/>
          </a:bodyPr>
          <a:lstStyle/>
          <a:p>
            <a:pPr algn="r">
              <a:lnSpc>
                <a:spcPct val="133000"/>
              </a:lnSpc>
            </a:pPr>
            <a:r>
              <a:rPr lang="en-GB" sz="1200" dirty="0">
                <a:latin typeface="Arial" panose="020B0604020202020204" pitchFamily="34" charset="0"/>
                <a:ea typeface="Aileron" charset="0"/>
                <a:cs typeface="Arial" panose="020B0604020202020204" pitchFamily="34" charset="0"/>
              </a:rPr>
              <a:t>Renal metastasis</a:t>
            </a:r>
          </a:p>
        </p:txBody>
      </p:sp>
      <p:sp>
        <p:nvSpPr>
          <p:cNvPr id="11" name="TextBox 10">
            <a:extLst>
              <a:ext uri="{FF2B5EF4-FFF2-40B4-BE49-F238E27FC236}">
                <a16:creationId xmlns:a16="http://schemas.microsoft.com/office/drawing/2014/main" id="{014CF2B5-ACFF-E816-B3E6-A79931D62B02}"/>
              </a:ext>
            </a:extLst>
          </p:cNvPr>
          <p:cNvSpPr txBox="1"/>
          <p:nvPr/>
        </p:nvSpPr>
        <p:spPr>
          <a:xfrm>
            <a:off x="4657530" y="1425632"/>
            <a:ext cx="1150438" cy="291930"/>
          </a:xfrm>
          <a:prstGeom prst="rect">
            <a:avLst/>
          </a:prstGeom>
          <a:solidFill>
            <a:srgbClr val="EEF4FB"/>
          </a:solidFill>
        </p:spPr>
        <p:txBody>
          <a:bodyPr wrap="none" lIns="36000" tIns="36000" rIns="0" bIns="36000" rtlCol="0">
            <a:spAutoFit/>
          </a:bodyPr>
          <a:lstStyle/>
          <a:p>
            <a:pPr algn="r">
              <a:lnSpc>
                <a:spcPct val="133000"/>
              </a:lnSpc>
            </a:pPr>
            <a:r>
              <a:rPr lang="en-GB" sz="1200" dirty="0">
                <a:latin typeface="Arial" panose="020B0604020202020204" pitchFamily="34" charset="0"/>
                <a:ea typeface="Aileron" charset="0"/>
                <a:cs typeface="Arial" panose="020B0604020202020204" pitchFamily="34" charset="0"/>
              </a:rPr>
              <a:t>Peripheral blood</a:t>
            </a:r>
          </a:p>
        </p:txBody>
      </p:sp>
      <p:sp>
        <p:nvSpPr>
          <p:cNvPr id="12" name="TextBox 11">
            <a:extLst>
              <a:ext uri="{FF2B5EF4-FFF2-40B4-BE49-F238E27FC236}">
                <a16:creationId xmlns:a16="http://schemas.microsoft.com/office/drawing/2014/main" id="{75F4CCFE-ED7E-29E1-9882-E814CFA8545D}"/>
              </a:ext>
            </a:extLst>
          </p:cNvPr>
          <p:cNvSpPr txBox="1"/>
          <p:nvPr/>
        </p:nvSpPr>
        <p:spPr>
          <a:xfrm>
            <a:off x="9699160" y="2344982"/>
            <a:ext cx="887547" cy="291930"/>
          </a:xfrm>
          <a:prstGeom prst="rect">
            <a:avLst/>
          </a:prstGeom>
          <a:noFill/>
        </p:spPr>
        <p:txBody>
          <a:bodyPr wrap="none" lIns="36000" tIns="36000" rIns="0" bIns="36000" rtlCol="0">
            <a:spAutoFit/>
          </a:bodyPr>
          <a:lstStyle/>
          <a:p>
            <a:pPr>
              <a:lnSpc>
                <a:spcPct val="133000"/>
              </a:lnSpc>
            </a:pPr>
            <a:r>
              <a:rPr lang="en-GB" sz="1200" dirty="0">
                <a:latin typeface="Arial" panose="020B0604020202020204" pitchFamily="34" charset="0"/>
                <a:ea typeface="Aileron" charset="0"/>
                <a:cs typeface="Arial" panose="020B0604020202020204" pitchFamily="34" charset="0"/>
              </a:rPr>
              <a:t>Macrophage</a:t>
            </a:r>
          </a:p>
        </p:txBody>
      </p:sp>
      <p:sp>
        <p:nvSpPr>
          <p:cNvPr id="13" name="TextBox 12">
            <a:extLst>
              <a:ext uri="{FF2B5EF4-FFF2-40B4-BE49-F238E27FC236}">
                <a16:creationId xmlns:a16="http://schemas.microsoft.com/office/drawing/2014/main" id="{983404DA-8D01-12B3-3EFD-9F674CC80C5F}"/>
              </a:ext>
            </a:extLst>
          </p:cNvPr>
          <p:cNvSpPr txBox="1"/>
          <p:nvPr/>
        </p:nvSpPr>
        <p:spPr>
          <a:xfrm>
            <a:off x="9699160" y="2738593"/>
            <a:ext cx="871517" cy="626701"/>
          </a:xfrm>
          <a:prstGeom prst="rect">
            <a:avLst/>
          </a:prstGeom>
          <a:noFill/>
        </p:spPr>
        <p:txBody>
          <a:bodyPr wrap="none" lIns="36000" tIns="36000" rIns="0" bIns="36000" rtlCol="0">
            <a:spAutoFit/>
          </a:bodyPr>
          <a:lstStyle/>
          <a:p>
            <a:r>
              <a:rPr lang="en-GB" sz="1200" dirty="0">
                <a:latin typeface="Arial" panose="020B0604020202020204" pitchFamily="34" charset="0"/>
                <a:ea typeface="Aileron" charset="0"/>
                <a:cs typeface="Arial" panose="020B0604020202020204" pitchFamily="34" charset="0"/>
              </a:rPr>
              <a:t>Necrotic cell</a:t>
            </a:r>
          </a:p>
          <a:p>
            <a:r>
              <a:rPr lang="en-GB" sz="1200" dirty="0">
                <a:latin typeface="Arial" panose="020B0604020202020204" pitchFamily="34" charset="0"/>
                <a:ea typeface="Aileron" charset="0"/>
                <a:cs typeface="Arial" panose="020B0604020202020204" pitchFamily="34" charset="0"/>
              </a:rPr>
              <a:t>Lymphocyte</a:t>
            </a:r>
          </a:p>
          <a:p>
            <a:r>
              <a:rPr lang="en-GB" sz="1200" dirty="0">
                <a:latin typeface="Arial" panose="020B0604020202020204" pitchFamily="34" charset="0"/>
                <a:ea typeface="Aileron" charset="0"/>
                <a:cs typeface="Arial" panose="020B0604020202020204" pitchFamily="34" charset="0"/>
              </a:rPr>
              <a:t>Stem cell</a:t>
            </a:r>
          </a:p>
        </p:txBody>
      </p:sp>
      <p:sp>
        <p:nvSpPr>
          <p:cNvPr id="14" name="TextBox 13">
            <a:extLst>
              <a:ext uri="{FF2B5EF4-FFF2-40B4-BE49-F238E27FC236}">
                <a16:creationId xmlns:a16="http://schemas.microsoft.com/office/drawing/2014/main" id="{9C57116B-0C4C-63AE-14A1-36D96DA5D567}"/>
              </a:ext>
            </a:extLst>
          </p:cNvPr>
          <p:cNvSpPr txBox="1"/>
          <p:nvPr/>
        </p:nvSpPr>
        <p:spPr>
          <a:xfrm>
            <a:off x="9745987" y="3373761"/>
            <a:ext cx="1467834" cy="1668333"/>
          </a:xfrm>
          <a:prstGeom prst="rect">
            <a:avLst/>
          </a:prstGeom>
          <a:noFill/>
        </p:spPr>
        <p:txBody>
          <a:bodyPr wrap="none" lIns="36000" tIns="36000" rIns="0" bIns="36000" rtlCol="0">
            <a:spAutoFit/>
          </a:bodyPr>
          <a:lstStyle/>
          <a:p>
            <a:pPr>
              <a:lnSpc>
                <a:spcPct val="96000"/>
              </a:lnSpc>
            </a:pPr>
            <a:r>
              <a:rPr lang="en-GB" sz="1200" dirty="0">
                <a:latin typeface="Arial" panose="020B0604020202020204" pitchFamily="34" charset="0"/>
                <a:ea typeface="Aileron" charset="0"/>
                <a:cs typeface="Arial" panose="020B0604020202020204" pitchFamily="34" charset="0"/>
              </a:rPr>
              <a:t>Cancer cell</a:t>
            </a:r>
          </a:p>
          <a:p>
            <a:pPr>
              <a:lnSpc>
                <a:spcPct val="96000"/>
              </a:lnSpc>
            </a:pPr>
            <a:r>
              <a:rPr lang="en-GB" sz="1200" dirty="0">
                <a:latin typeface="Arial" panose="020B0604020202020204" pitchFamily="34" charset="0"/>
                <a:ea typeface="Aileron" charset="0"/>
                <a:cs typeface="Arial" panose="020B0604020202020204" pitchFamily="34" charset="0"/>
              </a:rPr>
              <a:t>Protein</a:t>
            </a:r>
          </a:p>
          <a:p>
            <a:pPr>
              <a:lnSpc>
                <a:spcPct val="96000"/>
              </a:lnSpc>
            </a:pPr>
            <a:r>
              <a:rPr lang="en-GB" sz="1200" dirty="0">
                <a:latin typeface="Arial" panose="020B0604020202020204" pitchFamily="34" charset="0"/>
                <a:ea typeface="Aileron" charset="0"/>
                <a:cs typeface="Arial" panose="020B0604020202020204" pitchFamily="34" charset="0"/>
              </a:rPr>
              <a:t>Liposome</a:t>
            </a:r>
          </a:p>
          <a:p>
            <a:pPr>
              <a:lnSpc>
                <a:spcPct val="96000"/>
              </a:lnSpc>
            </a:pPr>
            <a:r>
              <a:rPr lang="en-GB" sz="1200" dirty="0">
                <a:latin typeface="Arial" panose="020B0604020202020204" pitchFamily="34" charset="0"/>
                <a:ea typeface="Aileron" charset="0"/>
                <a:cs typeface="Arial" panose="020B0604020202020204" pitchFamily="34" charset="0"/>
              </a:rPr>
              <a:t>Exosome</a:t>
            </a:r>
          </a:p>
          <a:p>
            <a:pPr>
              <a:lnSpc>
                <a:spcPct val="96000"/>
              </a:lnSpc>
            </a:pPr>
            <a:r>
              <a:rPr lang="en-GB" sz="1200" dirty="0">
                <a:latin typeface="Arial" panose="020B0604020202020204" pitchFamily="34" charset="0"/>
                <a:ea typeface="Aileron" charset="0"/>
                <a:cs typeface="Arial" panose="020B0604020202020204" pitchFamily="34" charset="0"/>
              </a:rPr>
              <a:t>Inflammosome</a:t>
            </a:r>
          </a:p>
          <a:p>
            <a:pPr>
              <a:lnSpc>
                <a:spcPct val="96000"/>
              </a:lnSpc>
            </a:pPr>
            <a:r>
              <a:rPr lang="en-GB" sz="1200" dirty="0">
                <a:latin typeface="Arial" panose="020B0604020202020204" pitchFamily="34" charset="0"/>
                <a:ea typeface="Aileron" charset="0"/>
                <a:cs typeface="Arial" panose="020B0604020202020204" pitchFamily="34" charset="0"/>
              </a:rPr>
              <a:t>ctRNA</a:t>
            </a:r>
          </a:p>
          <a:p>
            <a:pPr>
              <a:lnSpc>
                <a:spcPct val="96000"/>
              </a:lnSpc>
            </a:pPr>
            <a:r>
              <a:rPr lang="en-GB" sz="1200" dirty="0">
                <a:latin typeface="Arial" panose="020B0604020202020204" pitchFamily="34" charset="0"/>
                <a:ea typeface="Aileron" charset="0"/>
                <a:cs typeface="Arial" panose="020B0604020202020204" pitchFamily="34" charset="0"/>
              </a:rPr>
              <a:t>Extracellular vesicles</a:t>
            </a:r>
          </a:p>
          <a:p>
            <a:pPr>
              <a:lnSpc>
                <a:spcPct val="96000"/>
              </a:lnSpc>
            </a:pPr>
            <a:r>
              <a:rPr lang="en-GB" sz="1200" dirty="0">
                <a:latin typeface="Arial" panose="020B0604020202020204" pitchFamily="34" charset="0"/>
                <a:ea typeface="Aileron" charset="0"/>
                <a:cs typeface="Arial" panose="020B0604020202020204" pitchFamily="34" charset="0"/>
              </a:rPr>
              <a:t>ctDNA</a:t>
            </a:r>
          </a:p>
          <a:p>
            <a:pPr>
              <a:lnSpc>
                <a:spcPct val="96000"/>
              </a:lnSpc>
            </a:pPr>
            <a:r>
              <a:rPr lang="en-GB" sz="1200" dirty="0">
                <a:latin typeface="Arial" panose="020B0604020202020204" pitchFamily="34" charset="0"/>
                <a:ea typeface="Aileron" charset="0"/>
                <a:cs typeface="Arial" panose="020B0604020202020204" pitchFamily="34" charset="0"/>
              </a:rPr>
              <a:t>Platelet</a:t>
            </a:r>
          </a:p>
        </p:txBody>
      </p:sp>
    </p:spTree>
    <p:extLst>
      <p:ext uri="{BB962C8B-B14F-4D97-AF65-F5344CB8AC3E}">
        <p14:creationId xmlns:p14="http://schemas.microsoft.com/office/powerpoint/2010/main" val="13793529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p:txBody>
          <a:bodyPr>
            <a:normAutofit/>
          </a:bodyPr>
          <a:lstStyle/>
          <a:p>
            <a:r>
              <a:rPr lang="en-GB" dirty="0"/>
              <a:t>Precision oncology connect</a:t>
            </a:r>
            <a:br>
              <a:rPr lang="en-GB" dirty="0"/>
            </a:br>
            <a:br>
              <a:rPr lang="en-GB" dirty="0"/>
            </a:br>
            <a:br>
              <a:rPr lang="en-GB" dirty="0"/>
            </a:br>
            <a:r>
              <a:rPr lang="en-GB" dirty="0"/>
              <a:t>the evolving role of liquid biopsy</a:t>
            </a:r>
            <a:br>
              <a:rPr lang="en-GB" dirty="0"/>
            </a:br>
            <a:endParaRPr lang="en-GB"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27081" y="4221088"/>
            <a:ext cx="10972800" cy="864096"/>
          </a:xfrm>
        </p:spPr>
        <p:txBody>
          <a:bodyPr vert="horz" lIns="0" tIns="0" rIns="0" bIns="0" rtlCol="0" anchor="t">
            <a:noAutofit/>
          </a:bodyPr>
          <a:lstStyle/>
          <a:p>
            <a:r>
              <a:rPr lang="en-GB" b="1" dirty="0"/>
              <a:t>Assoc. Prof. </a:t>
            </a:r>
            <a:r>
              <a:rPr lang="en-GB" altLang="es-ES" b="1" dirty="0"/>
              <a:t>Umberto Malapelle, PhD</a:t>
            </a:r>
          </a:p>
          <a:p>
            <a:pPr eaLnBrk="1" hangingPunct="1">
              <a:lnSpc>
                <a:spcPct val="100000"/>
              </a:lnSpc>
              <a:spcBef>
                <a:spcPts val="0"/>
              </a:spcBef>
              <a:spcAft>
                <a:spcPct val="0"/>
              </a:spcAft>
              <a:buClrTx/>
              <a:buFontTx/>
              <a:buNone/>
            </a:pPr>
            <a:r>
              <a:rPr lang="en-GB" sz="2200" b="1" dirty="0"/>
              <a:t>Molecular Pathologist, Department of Public Health, </a:t>
            </a:r>
          </a:p>
          <a:p>
            <a:pPr eaLnBrk="1" hangingPunct="1">
              <a:lnSpc>
                <a:spcPct val="100000"/>
              </a:lnSpc>
              <a:spcBef>
                <a:spcPts val="0"/>
              </a:spcBef>
              <a:spcAft>
                <a:spcPct val="0"/>
              </a:spcAft>
              <a:buClrTx/>
              <a:buFontTx/>
              <a:buNone/>
            </a:pPr>
            <a:r>
              <a:rPr lang="en-GB" sz="2200" b="1" dirty="0"/>
              <a:t>University of Naples Federico II, Naples, Italy</a:t>
            </a:r>
          </a:p>
          <a:p>
            <a:pPr eaLnBrk="1" hangingPunct="1">
              <a:lnSpc>
                <a:spcPct val="100000"/>
              </a:lnSpc>
              <a:spcBef>
                <a:spcPts val="0"/>
              </a:spcBef>
              <a:spcAft>
                <a:spcPct val="0"/>
              </a:spcAft>
              <a:buClrTx/>
              <a:buFontTx/>
              <a:buNone/>
            </a:pPr>
            <a:endParaRPr lang="en-GB" sz="2400" b="1" dirty="0"/>
          </a:p>
          <a:p>
            <a:pPr eaLnBrk="1" hangingPunct="1">
              <a:lnSpc>
                <a:spcPct val="100000"/>
              </a:lnSpc>
              <a:spcBef>
                <a:spcPts val="0"/>
              </a:spcBef>
              <a:spcAft>
                <a:spcPct val="0"/>
              </a:spcAft>
              <a:buClrTx/>
              <a:buFontTx/>
              <a:buNone/>
            </a:pPr>
            <a:r>
              <a:rPr lang="en-GB" sz="2400" b="1">
                <a:latin typeface="Arial"/>
                <a:ea typeface="Verdana"/>
                <a:cs typeface="Arial"/>
              </a:rPr>
              <a:t>JULY 2024</a:t>
            </a:r>
            <a:endParaRPr lang="en-GB" sz="2400" b="1"/>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8163705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2DBB8-5B71-FBE0-FA16-A23009CADC92}"/>
              </a:ext>
            </a:extLst>
          </p:cNvPr>
          <p:cNvSpPr>
            <a:spLocks noGrp="1"/>
          </p:cNvSpPr>
          <p:nvPr>
            <p:ph type="title"/>
          </p:nvPr>
        </p:nvSpPr>
        <p:spPr>
          <a:xfrm>
            <a:off x="619201" y="259200"/>
            <a:ext cx="10963199" cy="864000"/>
          </a:xfrm>
        </p:spPr>
        <p:txBody>
          <a:bodyPr/>
          <a:lstStyle/>
          <a:p>
            <a:r>
              <a:rPr lang="en-GB" dirty="0"/>
              <a:t>Liquid vs solid biopsies in cancer interception</a:t>
            </a:r>
          </a:p>
        </p:txBody>
      </p:sp>
      <p:sp>
        <p:nvSpPr>
          <p:cNvPr id="3" name="Slide Number Placeholder 2">
            <a:extLst>
              <a:ext uri="{FF2B5EF4-FFF2-40B4-BE49-F238E27FC236}">
                <a16:creationId xmlns:a16="http://schemas.microsoft.com/office/drawing/2014/main" id="{0D7A2D00-F15A-221C-ADF4-2E9C9BC8E43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
        <p:nvSpPr>
          <p:cNvPr id="34" name="Content Placeholder 33">
            <a:extLst>
              <a:ext uri="{FF2B5EF4-FFF2-40B4-BE49-F238E27FC236}">
                <a16:creationId xmlns:a16="http://schemas.microsoft.com/office/drawing/2014/main" id="{FF29D965-C389-3FE6-DF09-38F06F08AC00}"/>
              </a:ext>
            </a:extLst>
          </p:cNvPr>
          <p:cNvSpPr>
            <a:spLocks noGrp="1"/>
          </p:cNvSpPr>
          <p:nvPr>
            <p:ph sz="quarter" idx="15"/>
          </p:nvPr>
        </p:nvSpPr>
        <p:spPr>
          <a:xfrm>
            <a:off x="620183" y="6356351"/>
            <a:ext cx="10180339" cy="365125"/>
          </a:xfrm>
        </p:spPr>
        <p:txBody>
          <a:bodyPr/>
          <a:lstStyle/>
          <a:p>
            <a:r>
              <a:rPr lang="en-GB" dirty="0">
                <a:solidFill>
                  <a:schemeClr val="tx2"/>
                </a:solidFill>
              </a:rPr>
              <a:t>Adapted from: Serrano MJ, et al. Cancer Discov. 2020;10:1635-1644</a:t>
            </a:r>
          </a:p>
        </p:txBody>
      </p:sp>
      <p:cxnSp>
        <p:nvCxnSpPr>
          <p:cNvPr id="14" name="Connettore 2 23">
            <a:extLst>
              <a:ext uri="{FF2B5EF4-FFF2-40B4-BE49-F238E27FC236}">
                <a16:creationId xmlns:a16="http://schemas.microsoft.com/office/drawing/2014/main" id="{311FF3B0-EFBF-95BA-476D-468427A9ABA6}"/>
              </a:ext>
            </a:extLst>
          </p:cNvPr>
          <p:cNvCxnSpPr>
            <a:cxnSpLocks/>
          </p:cNvCxnSpPr>
          <p:nvPr/>
        </p:nvCxnSpPr>
        <p:spPr>
          <a:xfrm>
            <a:off x="2896154" y="3332241"/>
            <a:ext cx="405442"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26">
            <a:extLst>
              <a:ext uri="{FF2B5EF4-FFF2-40B4-BE49-F238E27FC236}">
                <a16:creationId xmlns:a16="http://schemas.microsoft.com/office/drawing/2014/main" id="{36C4EE70-25DD-EF52-00AD-FEA5EA2F0216}"/>
              </a:ext>
            </a:extLst>
          </p:cNvPr>
          <p:cNvCxnSpPr>
            <a:cxnSpLocks/>
          </p:cNvCxnSpPr>
          <p:nvPr/>
        </p:nvCxnSpPr>
        <p:spPr>
          <a:xfrm>
            <a:off x="4806901" y="3332241"/>
            <a:ext cx="405442"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27">
            <a:extLst>
              <a:ext uri="{FF2B5EF4-FFF2-40B4-BE49-F238E27FC236}">
                <a16:creationId xmlns:a16="http://schemas.microsoft.com/office/drawing/2014/main" id="{156E7679-90DF-A0D5-2E05-3452FDAA5E7C}"/>
              </a:ext>
            </a:extLst>
          </p:cNvPr>
          <p:cNvCxnSpPr>
            <a:cxnSpLocks/>
          </p:cNvCxnSpPr>
          <p:nvPr/>
        </p:nvCxnSpPr>
        <p:spPr>
          <a:xfrm>
            <a:off x="6730600" y="3332241"/>
            <a:ext cx="405442"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Right Triangle 20">
            <a:extLst>
              <a:ext uri="{FF2B5EF4-FFF2-40B4-BE49-F238E27FC236}">
                <a16:creationId xmlns:a16="http://schemas.microsoft.com/office/drawing/2014/main" id="{AF72D287-7B9E-4F02-553A-CA1E918EB7BA}"/>
              </a:ext>
            </a:extLst>
          </p:cNvPr>
          <p:cNvSpPr/>
          <p:nvPr/>
        </p:nvSpPr>
        <p:spPr>
          <a:xfrm>
            <a:off x="3107184" y="5034847"/>
            <a:ext cx="7693338" cy="792000"/>
          </a:xfrm>
          <a:prstGeom prst="rtTriangle">
            <a:avLst/>
          </a:prstGeom>
          <a:gradFill>
            <a:gsLst>
              <a:gs pos="0">
                <a:schemeClr val="tx2">
                  <a:lumMod val="40000"/>
                  <a:lumOff val="60000"/>
                </a:schemeClr>
              </a:gs>
              <a:gs pos="100000">
                <a:schemeClr val="tx2"/>
              </a:gs>
            </a:gsLst>
            <a:path path="circle">
              <a:fillToRect l="100000" t="100000"/>
            </a:path>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ounded Rectangle 22">
            <a:extLst>
              <a:ext uri="{FF2B5EF4-FFF2-40B4-BE49-F238E27FC236}">
                <a16:creationId xmlns:a16="http://schemas.microsoft.com/office/drawing/2014/main" id="{D2B4584B-2064-9DFA-FC72-F92F82862954}"/>
              </a:ext>
            </a:extLst>
          </p:cNvPr>
          <p:cNvSpPr/>
          <p:nvPr/>
        </p:nvSpPr>
        <p:spPr>
          <a:xfrm>
            <a:off x="3136753" y="4167972"/>
            <a:ext cx="1846555" cy="365125"/>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Early diagnosis</a:t>
            </a:r>
          </a:p>
        </p:txBody>
      </p:sp>
      <p:sp>
        <p:nvSpPr>
          <p:cNvPr id="24" name="Rounded Rectangle 23">
            <a:extLst>
              <a:ext uri="{FF2B5EF4-FFF2-40B4-BE49-F238E27FC236}">
                <a16:creationId xmlns:a16="http://schemas.microsoft.com/office/drawing/2014/main" id="{4DAB2FAB-82D8-8D8A-0B9E-6FA7BAD73A33}"/>
              </a:ext>
            </a:extLst>
          </p:cNvPr>
          <p:cNvSpPr/>
          <p:nvPr/>
        </p:nvSpPr>
        <p:spPr>
          <a:xfrm>
            <a:off x="5057266" y="4167972"/>
            <a:ext cx="1846555" cy="365125"/>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Late detection</a:t>
            </a:r>
          </a:p>
        </p:txBody>
      </p:sp>
      <p:sp>
        <p:nvSpPr>
          <p:cNvPr id="25" name="Rounded Rectangle 24">
            <a:extLst>
              <a:ext uri="{FF2B5EF4-FFF2-40B4-BE49-F238E27FC236}">
                <a16:creationId xmlns:a16="http://schemas.microsoft.com/office/drawing/2014/main" id="{5056F667-3E02-9B29-ABD0-21B313B66D38}"/>
              </a:ext>
            </a:extLst>
          </p:cNvPr>
          <p:cNvSpPr/>
          <p:nvPr/>
        </p:nvSpPr>
        <p:spPr>
          <a:xfrm>
            <a:off x="6977779" y="4167972"/>
            <a:ext cx="1846555" cy="365125"/>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Monitoring</a:t>
            </a:r>
          </a:p>
        </p:txBody>
      </p:sp>
      <p:sp>
        <p:nvSpPr>
          <p:cNvPr id="26" name="Rounded Rectangle 25">
            <a:extLst>
              <a:ext uri="{FF2B5EF4-FFF2-40B4-BE49-F238E27FC236}">
                <a16:creationId xmlns:a16="http://schemas.microsoft.com/office/drawing/2014/main" id="{AADD83EF-0912-C228-D972-19F6D189992B}"/>
              </a:ext>
            </a:extLst>
          </p:cNvPr>
          <p:cNvSpPr/>
          <p:nvPr/>
        </p:nvSpPr>
        <p:spPr>
          <a:xfrm>
            <a:off x="8898291" y="4167972"/>
            <a:ext cx="1846555" cy="365125"/>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Dissemination</a:t>
            </a:r>
          </a:p>
        </p:txBody>
      </p:sp>
      <p:sp>
        <p:nvSpPr>
          <p:cNvPr id="27" name="Rounded Rectangle 26">
            <a:extLst>
              <a:ext uri="{FF2B5EF4-FFF2-40B4-BE49-F238E27FC236}">
                <a16:creationId xmlns:a16="http://schemas.microsoft.com/office/drawing/2014/main" id="{B502D9E6-D091-54CE-C7F3-7E97DE2A01AB}"/>
              </a:ext>
            </a:extLst>
          </p:cNvPr>
          <p:cNvSpPr/>
          <p:nvPr/>
        </p:nvSpPr>
        <p:spPr>
          <a:xfrm>
            <a:off x="1216241" y="4601410"/>
            <a:ext cx="1846555" cy="365125"/>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Liquid biopsy</a:t>
            </a:r>
          </a:p>
        </p:txBody>
      </p:sp>
      <p:sp>
        <p:nvSpPr>
          <p:cNvPr id="28" name="Rounded Rectangle 27">
            <a:extLst>
              <a:ext uri="{FF2B5EF4-FFF2-40B4-BE49-F238E27FC236}">
                <a16:creationId xmlns:a16="http://schemas.microsoft.com/office/drawing/2014/main" id="{C714A306-168B-2BCC-DD9F-E45D7E99AC10}"/>
              </a:ext>
            </a:extLst>
          </p:cNvPr>
          <p:cNvSpPr/>
          <p:nvPr/>
        </p:nvSpPr>
        <p:spPr>
          <a:xfrm>
            <a:off x="3136753" y="4601410"/>
            <a:ext cx="1846555" cy="365125"/>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Liquid biopsy</a:t>
            </a:r>
          </a:p>
        </p:txBody>
      </p:sp>
      <p:sp>
        <p:nvSpPr>
          <p:cNvPr id="29" name="Rounded Rectangle 28">
            <a:extLst>
              <a:ext uri="{FF2B5EF4-FFF2-40B4-BE49-F238E27FC236}">
                <a16:creationId xmlns:a16="http://schemas.microsoft.com/office/drawing/2014/main" id="{AD7C69AA-4E2F-A1E8-D27D-A0FA2DC14B56}"/>
              </a:ext>
            </a:extLst>
          </p:cNvPr>
          <p:cNvSpPr/>
          <p:nvPr/>
        </p:nvSpPr>
        <p:spPr>
          <a:xfrm>
            <a:off x="5057266" y="4601410"/>
            <a:ext cx="1846555" cy="365125"/>
          </a:xfrm>
          <a:prstGeom prst="roundRect">
            <a:avLst>
              <a:gd name="adj" fmla="val 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Tissue biopsy</a:t>
            </a:r>
          </a:p>
        </p:txBody>
      </p:sp>
      <p:sp>
        <p:nvSpPr>
          <p:cNvPr id="30" name="Rounded Rectangle 29">
            <a:extLst>
              <a:ext uri="{FF2B5EF4-FFF2-40B4-BE49-F238E27FC236}">
                <a16:creationId xmlns:a16="http://schemas.microsoft.com/office/drawing/2014/main" id="{1A175423-9551-23F6-C28D-92951681584E}"/>
              </a:ext>
            </a:extLst>
          </p:cNvPr>
          <p:cNvSpPr/>
          <p:nvPr/>
        </p:nvSpPr>
        <p:spPr>
          <a:xfrm>
            <a:off x="6977779" y="4601410"/>
            <a:ext cx="1846555" cy="365125"/>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Liquid biopsy</a:t>
            </a:r>
          </a:p>
        </p:txBody>
      </p:sp>
      <p:sp>
        <p:nvSpPr>
          <p:cNvPr id="31" name="Rounded Rectangle 30">
            <a:extLst>
              <a:ext uri="{FF2B5EF4-FFF2-40B4-BE49-F238E27FC236}">
                <a16:creationId xmlns:a16="http://schemas.microsoft.com/office/drawing/2014/main" id="{67C83088-032A-0DA8-C6A9-0005F1AF2F45}"/>
              </a:ext>
            </a:extLst>
          </p:cNvPr>
          <p:cNvSpPr/>
          <p:nvPr/>
        </p:nvSpPr>
        <p:spPr>
          <a:xfrm>
            <a:off x="8898291" y="4601410"/>
            <a:ext cx="1846555" cy="365125"/>
          </a:xfrm>
          <a:prstGeom prst="roundRect">
            <a:avLst>
              <a:gd name="adj" fmla="val 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Tissue biopsy</a:t>
            </a:r>
          </a:p>
        </p:txBody>
      </p:sp>
      <p:sp>
        <p:nvSpPr>
          <p:cNvPr id="32" name="Rounded Rectangle 31">
            <a:extLst>
              <a:ext uri="{FF2B5EF4-FFF2-40B4-BE49-F238E27FC236}">
                <a16:creationId xmlns:a16="http://schemas.microsoft.com/office/drawing/2014/main" id="{9FE2CE37-FDD8-6DC9-125F-F36B0E34B738}"/>
              </a:ext>
            </a:extLst>
          </p:cNvPr>
          <p:cNvSpPr/>
          <p:nvPr/>
        </p:nvSpPr>
        <p:spPr>
          <a:xfrm>
            <a:off x="1216241" y="5034847"/>
            <a:ext cx="1846555" cy="792000"/>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Cancer</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interception</a:t>
            </a:r>
          </a:p>
        </p:txBody>
      </p:sp>
      <p:cxnSp>
        <p:nvCxnSpPr>
          <p:cNvPr id="33" name="Connettore 2 26">
            <a:extLst>
              <a:ext uri="{FF2B5EF4-FFF2-40B4-BE49-F238E27FC236}">
                <a16:creationId xmlns:a16="http://schemas.microsoft.com/office/drawing/2014/main" id="{BDC6A9F5-5AB6-4C89-4C04-B784F02CADFF}"/>
              </a:ext>
            </a:extLst>
          </p:cNvPr>
          <p:cNvCxnSpPr>
            <a:cxnSpLocks/>
          </p:cNvCxnSpPr>
          <p:nvPr/>
        </p:nvCxnSpPr>
        <p:spPr>
          <a:xfrm>
            <a:off x="8695570" y="3332241"/>
            <a:ext cx="405442"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a16="http://schemas.microsoft.com/office/drawing/2014/main" id="{A15A726C-BCB8-D4FC-2C07-2CEF6468F53C}"/>
              </a:ext>
            </a:extLst>
          </p:cNvPr>
          <p:cNvSpPr/>
          <p:nvPr/>
        </p:nvSpPr>
        <p:spPr>
          <a:xfrm>
            <a:off x="1216241" y="1675288"/>
            <a:ext cx="3841025" cy="568783"/>
          </a:xfrm>
          <a:prstGeom prst="roundRect">
            <a:avLst>
              <a:gd name="adj" fmla="val 0"/>
            </a:avLst>
          </a:prstGeom>
          <a:solidFill>
            <a:schemeClr val="tx2">
              <a:lumMod val="40000"/>
              <a:lumOff val="6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solidFill>
                  <a:schemeClr val="tx1"/>
                </a:solidFill>
                <a:latin typeface="Arial" panose="020B0604020202020204" pitchFamily="34" charset="0"/>
                <a:cs typeface="Arial" panose="020B0604020202020204" pitchFamily="34" charset="0"/>
              </a:rPr>
              <a:t>Model 1 for cancer interception</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(avoiding cancer)</a:t>
            </a:r>
          </a:p>
        </p:txBody>
      </p:sp>
      <p:sp>
        <p:nvSpPr>
          <p:cNvPr id="40" name="Rounded Rectangle 39">
            <a:extLst>
              <a:ext uri="{FF2B5EF4-FFF2-40B4-BE49-F238E27FC236}">
                <a16:creationId xmlns:a16="http://schemas.microsoft.com/office/drawing/2014/main" id="{B11E0991-B591-475E-9088-A78A5B723A1E}"/>
              </a:ext>
            </a:extLst>
          </p:cNvPr>
          <p:cNvSpPr/>
          <p:nvPr/>
        </p:nvSpPr>
        <p:spPr>
          <a:xfrm>
            <a:off x="5259987" y="1675288"/>
            <a:ext cx="5484859" cy="568783"/>
          </a:xfrm>
          <a:prstGeom prst="roundRect">
            <a:avLst>
              <a:gd name="adj" fmla="val 0"/>
            </a:avLst>
          </a:prstGeom>
          <a:solidFill>
            <a:schemeClr val="tx2">
              <a:lumMod val="40000"/>
              <a:lumOff val="6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solidFill>
                  <a:schemeClr val="tx1"/>
                </a:solidFill>
                <a:latin typeface="Arial" panose="020B0604020202020204" pitchFamily="34" charset="0"/>
                <a:cs typeface="Arial" panose="020B0604020202020204" pitchFamily="34" charset="0"/>
              </a:rPr>
              <a:t>Model 2 for metastasis interception</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(avoiding dissemination: metastasis interception)</a:t>
            </a:r>
          </a:p>
        </p:txBody>
      </p:sp>
      <p:pic>
        <p:nvPicPr>
          <p:cNvPr id="42" name="Picture 41" descr="A cartoon of a person's body&#10;&#10;Description automatically generated">
            <a:extLst>
              <a:ext uri="{FF2B5EF4-FFF2-40B4-BE49-F238E27FC236}">
                <a16:creationId xmlns:a16="http://schemas.microsoft.com/office/drawing/2014/main" id="{696BABA9-56B4-F7E9-0040-D428747E7AF1}"/>
              </a:ext>
            </a:extLst>
          </p:cNvPr>
          <p:cNvPicPr>
            <a:picLocks noChangeAspect="1"/>
          </p:cNvPicPr>
          <p:nvPr/>
        </p:nvPicPr>
        <p:blipFill rotWithShape="1">
          <a:blip r:embed="rId2">
            <a:alphaModFix amt="58000"/>
          </a:blip>
          <a:srcRect b="55588"/>
          <a:stretch/>
        </p:blipFill>
        <p:spPr>
          <a:xfrm>
            <a:off x="1470360" y="2348880"/>
            <a:ext cx="1284656" cy="1818637"/>
          </a:xfrm>
          <a:prstGeom prst="rect">
            <a:avLst/>
          </a:prstGeom>
        </p:spPr>
      </p:pic>
      <p:sp>
        <p:nvSpPr>
          <p:cNvPr id="22" name="Rounded Rectangle 21">
            <a:extLst>
              <a:ext uri="{FF2B5EF4-FFF2-40B4-BE49-F238E27FC236}">
                <a16:creationId xmlns:a16="http://schemas.microsoft.com/office/drawing/2014/main" id="{FB085860-DA18-BCA3-00EF-E30F7B1E4A31}"/>
              </a:ext>
            </a:extLst>
          </p:cNvPr>
          <p:cNvSpPr/>
          <p:nvPr/>
        </p:nvSpPr>
        <p:spPr>
          <a:xfrm>
            <a:off x="1216241" y="4167972"/>
            <a:ext cx="1846555" cy="365125"/>
          </a:xfrm>
          <a:prstGeom prst="roundRect">
            <a:avLst>
              <a:gd name="adj" fmla="val 0"/>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Predisposition</a:t>
            </a:r>
          </a:p>
        </p:txBody>
      </p:sp>
      <p:pic>
        <p:nvPicPr>
          <p:cNvPr id="52" name="Picture 51" descr="A cartoon of a person's body&#10;&#10;Description automatically generated">
            <a:extLst>
              <a:ext uri="{FF2B5EF4-FFF2-40B4-BE49-F238E27FC236}">
                <a16:creationId xmlns:a16="http://schemas.microsoft.com/office/drawing/2014/main" id="{19FBC94A-78E3-DA32-59B6-28B43AD33B52}"/>
              </a:ext>
            </a:extLst>
          </p:cNvPr>
          <p:cNvPicPr>
            <a:picLocks noChangeAspect="1"/>
          </p:cNvPicPr>
          <p:nvPr/>
        </p:nvPicPr>
        <p:blipFill rotWithShape="1">
          <a:blip r:embed="rId2">
            <a:alphaModFix amt="58000"/>
          </a:blip>
          <a:srcRect b="55588"/>
          <a:stretch/>
        </p:blipFill>
        <p:spPr>
          <a:xfrm>
            <a:off x="3403935" y="2348880"/>
            <a:ext cx="1284656" cy="1818637"/>
          </a:xfrm>
          <a:prstGeom prst="rect">
            <a:avLst/>
          </a:prstGeom>
        </p:spPr>
      </p:pic>
      <p:grpSp>
        <p:nvGrpSpPr>
          <p:cNvPr id="53" name="Group 52">
            <a:extLst>
              <a:ext uri="{FF2B5EF4-FFF2-40B4-BE49-F238E27FC236}">
                <a16:creationId xmlns:a16="http://schemas.microsoft.com/office/drawing/2014/main" id="{C3FF6077-1E60-642D-ED4D-179DBCA33654}"/>
              </a:ext>
            </a:extLst>
          </p:cNvPr>
          <p:cNvGrpSpPr/>
          <p:nvPr/>
        </p:nvGrpSpPr>
        <p:grpSpPr>
          <a:xfrm>
            <a:off x="4225925" y="3279417"/>
            <a:ext cx="75049" cy="75049"/>
            <a:chOff x="647700" y="3469917"/>
            <a:chExt cx="91133" cy="91133"/>
          </a:xfrm>
        </p:grpSpPr>
        <p:sp>
          <p:nvSpPr>
            <p:cNvPr id="54" name="Oval 53">
              <a:extLst>
                <a:ext uri="{FF2B5EF4-FFF2-40B4-BE49-F238E27FC236}">
                  <a16:creationId xmlns:a16="http://schemas.microsoft.com/office/drawing/2014/main" id="{62353361-9CEC-4D28-9E6B-8A97D73E1C50}"/>
                </a:ext>
              </a:extLst>
            </p:cNvPr>
            <p:cNvSpPr/>
            <p:nvPr/>
          </p:nvSpPr>
          <p:spPr>
            <a:xfrm>
              <a:off x="647700" y="3469917"/>
              <a:ext cx="91133" cy="91133"/>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Oval 54">
              <a:extLst>
                <a:ext uri="{FF2B5EF4-FFF2-40B4-BE49-F238E27FC236}">
                  <a16:creationId xmlns:a16="http://schemas.microsoft.com/office/drawing/2014/main" id="{BDB1FE2B-B002-F31F-ED21-51124CB5EFCA}"/>
                </a:ext>
              </a:extLst>
            </p:cNvPr>
            <p:cNvSpPr/>
            <p:nvPr/>
          </p:nvSpPr>
          <p:spPr>
            <a:xfrm>
              <a:off x="670407" y="3492624"/>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58" name="Picture 57" descr="A cartoon of a person's body&#10;&#10;Description automatically generated">
            <a:extLst>
              <a:ext uri="{FF2B5EF4-FFF2-40B4-BE49-F238E27FC236}">
                <a16:creationId xmlns:a16="http://schemas.microsoft.com/office/drawing/2014/main" id="{D9064E50-00A5-0211-55E1-E9C7CC320ACB}"/>
              </a:ext>
            </a:extLst>
          </p:cNvPr>
          <p:cNvPicPr>
            <a:picLocks noChangeAspect="1"/>
          </p:cNvPicPr>
          <p:nvPr/>
        </p:nvPicPr>
        <p:blipFill rotWithShape="1">
          <a:blip r:embed="rId2">
            <a:alphaModFix amt="58000"/>
          </a:blip>
          <a:srcRect b="55588"/>
          <a:stretch/>
        </p:blipFill>
        <p:spPr>
          <a:xfrm>
            <a:off x="5340685" y="2348880"/>
            <a:ext cx="1284656" cy="1818637"/>
          </a:xfrm>
          <a:prstGeom prst="rect">
            <a:avLst/>
          </a:prstGeom>
        </p:spPr>
      </p:pic>
      <p:grpSp>
        <p:nvGrpSpPr>
          <p:cNvPr id="57" name="Group 56">
            <a:extLst>
              <a:ext uri="{FF2B5EF4-FFF2-40B4-BE49-F238E27FC236}">
                <a16:creationId xmlns:a16="http://schemas.microsoft.com/office/drawing/2014/main" id="{469131AF-2D4A-49B8-8F85-D4BA9FBB9DC7}"/>
              </a:ext>
            </a:extLst>
          </p:cNvPr>
          <p:cNvGrpSpPr/>
          <p:nvPr/>
        </p:nvGrpSpPr>
        <p:grpSpPr>
          <a:xfrm>
            <a:off x="6079750" y="3187458"/>
            <a:ext cx="221316" cy="221316"/>
            <a:chOff x="1101687" y="2870526"/>
            <a:chExt cx="250365" cy="250365"/>
          </a:xfrm>
        </p:grpSpPr>
        <p:sp>
          <p:nvSpPr>
            <p:cNvPr id="50" name="Oval 49">
              <a:extLst>
                <a:ext uri="{FF2B5EF4-FFF2-40B4-BE49-F238E27FC236}">
                  <a16:creationId xmlns:a16="http://schemas.microsoft.com/office/drawing/2014/main" id="{C8FBB6B4-1BB2-E657-DE40-44103FC11889}"/>
                </a:ext>
              </a:extLst>
            </p:cNvPr>
            <p:cNvSpPr/>
            <p:nvPr/>
          </p:nvSpPr>
          <p:spPr>
            <a:xfrm>
              <a:off x="1101687" y="2870526"/>
              <a:ext cx="250365" cy="25036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81C4EAEF-9C72-AC29-22A6-7C4D006BAD89}"/>
                </a:ext>
              </a:extLst>
            </p:cNvPr>
            <p:cNvSpPr/>
            <p:nvPr/>
          </p:nvSpPr>
          <p:spPr>
            <a:xfrm>
              <a:off x="1145031" y="2913870"/>
              <a:ext cx="163676" cy="163676"/>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45D37EF2-A536-B920-CF34-DFFF7C7647F8}"/>
                </a:ext>
              </a:extLst>
            </p:cNvPr>
            <p:cNvSpPr/>
            <p:nvPr/>
          </p:nvSpPr>
          <p:spPr>
            <a:xfrm>
              <a:off x="1186055" y="2954894"/>
              <a:ext cx="81629" cy="816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59" name="Picture 58" descr="A cartoon of a person's body&#10;&#10;Description automatically generated">
            <a:extLst>
              <a:ext uri="{FF2B5EF4-FFF2-40B4-BE49-F238E27FC236}">
                <a16:creationId xmlns:a16="http://schemas.microsoft.com/office/drawing/2014/main" id="{42C38319-985D-06C9-5230-59F2A9EAC610}"/>
              </a:ext>
            </a:extLst>
          </p:cNvPr>
          <p:cNvPicPr>
            <a:picLocks noChangeAspect="1"/>
          </p:cNvPicPr>
          <p:nvPr/>
        </p:nvPicPr>
        <p:blipFill rotWithShape="1">
          <a:blip r:embed="rId2">
            <a:alphaModFix amt="58000"/>
          </a:blip>
          <a:srcRect b="55588"/>
          <a:stretch/>
        </p:blipFill>
        <p:spPr>
          <a:xfrm>
            <a:off x="7245685" y="2348880"/>
            <a:ext cx="1284656" cy="1818637"/>
          </a:xfrm>
          <a:prstGeom prst="rect">
            <a:avLst/>
          </a:prstGeom>
        </p:spPr>
      </p:pic>
      <p:grpSp>
        <p:nvGrpSpPr>
          <p:cNvPr id="60" name="Group 59">
            <a:extLst>
              <a:ext uri="{FF2B5EF4-FFF2-40B4-BE49-F238E27FC236}">
                <a16:creationId xmlns:a16="http://schemas.microsoft.com/office/drawing/2014/main" id="{BF7C749A-2F97-EA47-DD2E-9C401AD611BB}"/>
              </a:ext>
            </a:extLst>
          </p:cNvPr>
          <p:cNvGrpSpPr/>
          <p:nvPr/>
        </p:nvGrpSpPr>
        <p:grpSpPr>
          <a:xfrm>
            <a:off x="7984750" y="3187458"/>
            <a:ext cx="221316" cy="221316"/>
            <a:chOff x="1101687" y="2870526"/>
            <a:chExt cx="250365" cy="250365"/>
          </a:xfrm>
        </p:grpSpPr>
        <p:sp>
          <p:nvSpPr>
            <p:cNvPr id="61" name="Oval 60">
              <a:extLst>
                <a:ext uri="{FF2B5EF4-FFF2-40B4-BE49-F238E27FC236}">
                  <a16:creationId xmlns:a16="http://schemas.microsoft.com/office/drawing/2014/main" id="{B392D6B0-69A4-6983-8801-9ED811EE4EED}"/>
                </a:ext>
              </a:extLst>
            </p:cNvPr>
            <p:cNvSpPr/>
            <p:nvPr/>
          </p:nvSpPr>
          <p:spPr>
            <a:xfrm>
              <a:off x="1101687" y="2870526"/>
              <a:ext cx="250365" cy="25036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2" name="Oval 61">
              <a:extLst>
                <a:ext uri="{FF2B5EF4-FFF2-40B4-BE49-F238E27FC236}">
                  <a16:creationId xmlns:a16="http://schemas.microsoft.com/office/drawing/2014/main" id="{06EA000A-51BB-575D-4BA3-B3BFA3F89EED}"/>
                </a:ext>
              </a:extLst>
            </p:cNvPr>
            <p:cNvSpPr/>
            <p:nvPr/>
          </p:nvSpPr>
          <p:spPr>
            <a:xfrm>
              <a:off x="1145031" y="2913870"/>
              <a:ext cx="163676" cy="163676"/>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3" name="Oval 62">
              <a:extLst>
                <a:ext uri="{FF2B5EF4-FFF2-40B4-BE49-F238E27FC236}">
                  <a16:creationId xmlns:a16="http://schemas.microsoft.com/office/drawing/2014/main" id="{A9D97237-B352-85C6-B319-3F31D595A26A}"/>
                </a:ext>
              </a:extLst>
            </p:cNvPr>
            <p:cNvSpPr/>
            <p:nvPr/>
          </p:nvSpPr>
          <p:spPr>
            <a:xfrm>
              <a:off x="1186055" y="2954894"/>
              <a:ext cx="81629" cy="816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68" name="Picture 67" descr="A cartoon of a person's body&#10;&#10;Description automatically generated">
            <a:extLst>
              <a:ext uri="{FF2B5EF4-FFF2-40B4-BE49-F238E27FC236}">
                <a16:creationId xmlns:a16="http://schemas.microsoft.com/office/drawing/2014/main" id="{E8B639AA-29F0-0F86-420B-8F0C860ED48E}"/>
              </a:ext>
            </a:extLst>
          </p:cNvPr>
          <p:cNvPicPr>
            <a:picLocks noChangeAspect="1"/>
          </p:cNvPicPr>
          <p:nvPr/>
        </p:nvPicPr>
        <p:blipFill rotWithShape="1">
          <a:blip r:embed="rId2">
            <a:alphaModFix amt="58000"/>
          </a:blip>
          <a:srcRect b="55588"/>
          <a:stretch/>
        </p:blipFill>
        <p:spPr>
          <a:xfrm>
            <a:off x="9160983" y="2348880"/>
            <a:ext cx="1284656" cy="1818637"/>
          </a:xfrm>
          <a:prstGeom prst="rect">
            <a:avLst/>
          </a:prstGeom>
        </p:spPr>
      </p:pic>
      <p:grpSp>
        <p:nvGrpSpPr>
          <p:cNvPr id="69" name="Group 68">
            <a:extLst>
              <a:ext uri="{FF2B5EF4-FFF2-40B4-BE49-F238E27FC236}">
                <a16:creationId xmlns:a16="http://schemas.microsoft.com/office/drawing/2014/main" id="{3DE3E50E-45E7-B608-E1D5-717309FFE352}"/>
              </a:ext>
            </a:extLst>
          </p:cNvPr>
          <p:cNvGrpSpPr/>
          <p:nvPr/>
        </p:nvGrpSpPr>
        <p:grpSpPr>
          <a:xfrm>
            <a:off x="9900048" y="3187458"/>
            <a:ext cx="221316" cy="221316"/>
            <a:chOff x="1101687" y="2870526"/>
            <a:chExt cx="250365" cy="250365"/>
          </a:xfrm>
        </p:grpSpPr>
        <p:sp>
          <p:nvSpPr>
            <p:cNvPr id="70" name="Oval 69">
              <a:extLst>
                <a:ext uri="{FF2B5EF4-FFF2-40B4-BE49-F238E27FC236}">
                  <a16:creationId xmlns:a16="http://schemas.microsoft.com/office/drawing/2014/main" id="{96563380-33A3-4D43-78DE-3804FF9BD8FC}"/>
                </a:ext>
              </a:extLst>
            </p:cNvPr>
            <p:cNvSpPr/>
            <p:nvPr/>
          </p:nvSpPr>
          <p:spPr>
            <a:xfrm>
              <a:off x="1101687" y="2870526"/>
              <a:ext cx="250365" cy="25036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1" name="Oval 70">
              <a:extLst>
                <a:ext uri="{FF2B5EF4-FFF2-40B4-BE49-F238E27FC236}">
                  <a16:creationId xmlns:a16="http://schemas.microsoft.com/office/drawing/2014/main" id="{E2D2BF66-6507-08C4-76E1-17501D4C8F56}"/>
                </a:ext>
              </a:extLst>
            </p:cNvPr>
            <p:cNvSpPr/>
            <p:nvPr/>
          </p:nvSpPr>
          <p:spPr>
            <a:xfrm>
              <a:off x="1145031" y="2913870"/>
              <a:ext cx="163676" cy="163676"/>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2" name="Oval 71">
              <a:extLst>
                <a:ext uri="{FF2B5EF4-FFF2-40B4-BE49-F238E27FC236}">
                  <a16:creationId xmlns:a16="http://schemas.microsoft.com/office/drawing/2014/main" id="{0F6A6442-EB46-9233-AB5D-B4C37C74C26F}"/>
                </a:ext>
              </a:extLst>
            </p:cNvPr>
            <p:cNvSpPr/>
            <p:nvPr/>
          </p:nvSpPr>
          <p:spPr>
            <a:xfrm>
              <a:off x="1186055" y="2954894"/>
              <a:ext cx="81629" cy="816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73" name="Group 72">
            <a:extLst>
              <a:ext uri="{FF2B5EF4-FFF2-40B4-BE49-F238E27FC236}">
                <a16:creationId xmlns:a16="http://schemas.microsoft.com/office/drawing/2014/main" id="{484EEC0C-7E0A-17D3-37BD-69165FF7DABB}"/>
              </a:ext>
            </a:extLst>
          </p:cNvPr>
          <p:cNvGrpSpPr/>
          <p:nvPr/>
        </p:nvGrpSpPr>
        <p:grpSpPr>
          <a:xfrm>
            <a:off x="9519048" y="3885958"/>
            <a:ext cx="221316" cy="221316"/>
            <a:chOff x="1101687" y="2870526"/>
            <a:chExt cx="250365" cy="250365"/>
          </a:xfrm>
        </p:grpSpPr>
        <p:sp>
          <p:nvSpPr>
            <p:cNvPr id="74" name="Oval 73">
              <a:extLst>
                <a:ext uri="{FF2B5EF4-FFF2-40B4-BE49-F238E27FC236}">
                  <a16:creationId xmlns:a16="http://schemas.microsoft.com/office/drawing/2014/main" id="{F9095E86-0FCA-D30D-266A-26BFB1F465BA}"/>
                </a:ext>
              </a:extLst>
            </p:cNvPr>
            <p:cNvSpPr/>
            <p:nvPr/>
          </p:nvSpPr>
          <p:spPr>
            <a:xfrm>
              <a:off x="1101687" y="2870526"/>
              <a:ext cx="250365" cy="25036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3A6BF15A-9FA9-EECC-8A3D-1EE5651503D2}"/>
                </a:ext>
              </a:extLst>
            </p:cNvPr>
            <p:cNvSpPr/>
            <p:nvPr/>
          </p:nvSpPr>
          <p:spPr>
            <a:xfrm>
              <a:off x="1145031" y="2913870"/>
              <a:ext cx="163676" cy="163676"/>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6" name="Oval 75">
              <a:extLst>
                <a:ext uri="{FF2B5EF4-FFF2-40B4-BE49-F238E27FC236}">
                  <a16:creationId xmlns:a16="http://schemas.microsoft.com/office/drawing/2014/main" id="{326D26A6-8B4F-F2DE-48CE-471DD26C2B13}"/>
                </a:ext>
              </a:extLst>
            </p:cNvPr>
            <p:cNvSpPr/>
            <p:nvPr/>
          </p:nvSpPr>
          <p:spPr>
            <a:xfrm>
              <a:off x="1186055" y="2954894"/>
              <a:ext cx="81629" cy="816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77" name="Group 76">
            <a:extLst>
              <a:ext uri="{FF2B5EF4-FFF2-40B4-BE49-F238E27FC236}">
                <a16:creationId xmlns:a16="http://schemas.microsoft.com/office/drawing/2014/main" id="{B3925D9B-26CE-3424-0AB5-D226A5295F8C}"/>
              </a:ext>
            </a:extLst>
          </p:cNvPr>
          <p:cNvGrpSpPr/>
          <p:nvPr/>
        </p:nvGrpSpPr>
        <p:grpSpPr>
          <a:xfrm>
            <a:off x="9804798" y="3638308"/>
            <a:ext cx="150732" cy="150732"/>
            <a:chOff x="1101687" y="2870526"/>
            <a:chExt cx="250365" cy="250365"/>
          </a:xfrm>
        </p:grpSpPr>
        <p:sp>
          <p:nvSpPr>
            <p:cNvPr id="78" name="Oval 77">
              <a:extLst>
                <a:ext uri="{FF2B5EF4-FFF2-40B4-BE49-F238E27FC236}">
                  <a16:creationId xmlns:a16="http://schemas.microsoft.com/office/drawing/2014/main" id="{623473E7-E465-052B-66A6-C054A5913AD8}"/>
                </a:ext>
              </a:extLst>
            </p:cNvPr>
            <p:cNvSpPr/>
            <p:nvPr/>
          </p:nvSpPr>
          <p:spPr>
            <a:xfrm>
              <a:off x="1101687" y="2870526"/>
              <a:ext cx="250365" cy="25036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9" name="Oval 78">
              <a:extLst>
                <a:ext uri="{FF2B5EF4-FFF2-40B4-BE49-F238E27FC236}">
                  <a16:creationId xmlns:a16="http://schemas.microsoft.com/office/drawing/2014/main" id="{96492017-8E7E-39AB-E637-ABF734319DF3}"/>
                </a:ext>
              </a:extLst>
            </p:cNvPr>
            <p:cNvSpPr/>
            <p:nvPr/>
          </p:nvSpPr>
          <p:spPr>
            <a:xfrm>
              <a:off x="1145031" y="2913870"/>
              <a:ext cx="163676" cy="163676"/>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0" name="Oval 79">
              <a:extLst>
                <a:ext uri="{FF2B5EF4-FFF2-40B4-BE49-F238E27FC236}">
                  <a16:creationId xmlns:a16="http://schemas.microsoft.com/office/drawing/2014/main" id="{B1E3331F-7E11-194F-AAFA-FF20E6AF9CD0}"/>
                </a:ext>
              </a:extLst>
            </p:cNvPr>
            <p:cNvSpPr/>
            <p:nvPr/>
          </p:nvSpPr>
          <p:spPr>
            <a:xfrm>
              <a:off x="1186055" y="2954894"/>
              <a:ext cx="81629" cy="816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81" name="Group 80">
            <a:extLst>
              <a:ext uri="{FF2B5EF4-FFF2-40B4-BE49-F238E27FC236}">
                <a16:creationId xmlns:a16="http://schemas.microsoft.com/office/drawing/2014/main" id="{EEE38629-76D8-7910-F37E-F589CB27C43A}"/>
              </a:ext>
            </a:extLst>
          </p:cNvPr>
          <p:cNvGrpSpPr/>
          <p:nvPr/>
        </p:nvGrpSpPr>
        <p:grpSpPr>
          <a:xfrm>
            <a:off x="9824168" y="2461981"/>
            <a:ext cx="133565" cy="133565"/>
            <a:chOff x="1101687" y="2870526"/>
            <a:chExt cx="250365" cy="250365"/>
          </a:xfrm>
        </p:grpSpPr>
        <p:sp>
          <p:nvSpPr>
            <p:cNvPr id="82" name="Oval 81">
              <a:extLst>
                <a:ext uri="{FF2B5EF4-FFF2-40B4-BE49-F238E27FC236}">
                  <a16:creationId xmlns:a16="http://schemas.microsoft.com/office/drawing/2014/main" id="{110314C9-CAF4-51B3-328A-783E948361CC}"/>
                </a:ext>
              </a:extLst>
            </p:cNvPr>
            <p:cNvSpPr/>
            <p:nvPr/>
          </p:nvSpPr>
          <p:spPr>
            <a:xfrm>
              <a:off x="1101687" y="2870526"/>
              <a:ext cx="250365" cy="25036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7714E068-814E-C2BD-CB1D-DFB378BD01A1}"/>
                </a:ext>
              </a:extLst>
            </p:cNvPr>
            <p:cNvSpPr/>
            <p:nvPr/>
          </p:nvSpPr>
          <p:spPr>
            <a:xfrm>
              <a:off x="1145031" y="2913870"/>
              <a:ext cx="163676" cy="163676"/>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4" name="Oval 83">
              <a:extLst>
                <a:ext uri="{FF2B5EF4-FFF2-40B4-BE49-F238E27FC236}">
                  <a16:creationId xmlns:a16="http://schemas.microsoft.com/office/drawing/2014/main" id="{87393F8A-3B34-4A85-EB09-73788409CB9C}"/>
                </a:ext>
              </a:extLst>
            </p:cNvPr>
            <p:cNvSpPr/>
            <p:nvPr/>
          </p:nvSpPr>
          <p:spPr>
            <a:xfrm>
              <a:off x="1186055" y="2954894"/>
              <a:ext cx="81629" cy="816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4" name="TextBox 3">
            <a:extLst>
              <a:ext uri="{FF2B5EF4-FFF2-40B4-BE49-F238E27FC236}">
                <a16:creationId xmlns:a16="http://schemas.microsoft.com/office/drawing/2014/main" id="{5D31B3F4-1E71-DEC4-1DF5-287FE86D4D90}"/>
              </a:ext>
            </a:extLst>
          </p:cNvPr>
          <p:cNvSpPr txBox="1"/>
          <p:nvPr/>
        </p:nvSpPr>
        <p:spPr>
          <a:xfrm>
            <a:off x="609600" y="839558"/>
            <a:ext cx="6489277" cy="400110"/>
          </a:xfrm>
          <a:prstGeom prst="rect">
            <a:avLst/>
          </a:prstGeom>
          <a:noFill/>
        </p:spPr>
        <p:txBody>
          <a:bodyPr wrap="none" rtlCol="0">
            <a:spAutoFit/>
          </a:bodyPr>
          <a:lstStyle/>
          <a:p>
            <a:r>
              <a:rPr lang="en-GB" sz="2000" b="1" dirty="0">
                <a:solidFill>
                  <a:schemeClr val="accent1"/>
                </a:solidFill>
                <a:latin typeface="Arial" panose="020B0604020202020204" pitchFamily="34" charset="0"/>
                <a:ea typeface="Aileron" charset="0"/>
                <a:cs typeface="Arial" panose="020B0604020202020204" pitchFamily="34" charset="0"/>
              </a:rPr>
              <a:t>CHOICE OF SAMPLE DEPENDS ON REQUIREMENT</a:t>
            </a:r>
          </a:p>
        </p:txBody>
      </p:sp>
    </p:spTree>
    <p:extLst>
      <p:ext uri="{BB962C8B-B14F-4D97-AF65-F5344CB8AC3E}">
        <p14:creationId xmlns:p14="http://schemas.microsoft.com/office/powerpoint/2010/main" val="21645449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C7987F4-F855-DEEA-06CF-31C2DD3D61D7}"/>
              </a:ext>
            </a:extLst>
          </p:cNvPr>
          <p:cNvSpPr>
            <a:spLocks noGrp="1"/>
          </p:cNvSpPr>
          <p:nvPr>
            <p:ph sz="quarter" idx="12"/>
          </p:nvPr>
        </p:nvSpPr>
        <p:spPr>
          <a:xfrm>
            <a:off x="620184" y="1425600"/>
            <a:ext cx="10963200" cy="4525200"/>
          </a:xfrm>
        </p:spPr>
        <p:txBody>
          <a:bodyPr/>
          <a:lstStyle/>
          <a:p>
            <a:r>
              <a:rPr lang="en-GB" dirty="0">
                <a:solidFill>
                  <a:schemeClr val="tx2"/>
                </a:solidFill>
              </a:rPr>
              <a:t>Liquid biopsy represents a dynamic, less invasive and easy-to-manage diagnostic tool for molecular analysis of actionable genes in clinical practice</a:t>
            </a:r>
          </a:p>
          <a:p>
            <a:r>
              <a:rPr lang="en-GB" dirty="0">
                <a:solidFill>
                  <a:schemeClr val="tx2"/>
                </a:solidFill>
              </a:rPr>
              <a:t>Among the heterogeneous landscape of technical approaches, dPCR and NGS platforms </a:t>
            </a:r>
            <a:br>
              <a:rPr lang="en-GB" dirty="0">
                <a:solidFill>
                  <a:schemeClr val="tx2"/>
                </a:solidFill>
              </a:rPr>
            </a:br>
            <a:r>
              <a:rPr lang="en-GB" dirty="0">
                <a:solidFill>
                  <a:schemeClr val="tx2"/>
                </a:solidFill>
              </a:rPr>
              <a:t>play a pivotal role in the diagnostic testing strategy of liquid biopsies</a:t>
            </a:r>
          </a:p>
          <a:p>
            <a:r>
              <a:rPr lang="en-GB" i="1" dirty="0">
                <a:solidFill>
                  <a:schemeClr val="tx2"/>
                </a:solidFill>
              </a:rPr>
              <a:t>ESR1</a:t>
            </a:r>
            <a:r>
              <a:rPr lang="en-GB" dirty="0">
                <a:solidFill>
                  <a:schemeClr val="tx2"/>
                </a:solidFill>
              </a:rPr>
              <a:t> molecular analysis is essential in the therapeutic algorithm for ER+ HER2- BC patients</a:t>
            </a:r>
          </a:p>
          <a:p>
            <a:r>
              <a:rPr lang="en-GB" dirty="0">
                <a:solidFill>
                  <a:schemeClr val="tx2"/>
                </a:solidFill>
              </a:rPr>
              <a:t>Tissue and liquid biopsy derived molecular records are integrative for optimising clinical stratification of solid tumour patients</a:t>
            </a:r>
          </a:p>
          <a:p>
            <a:endParaRPr lang="en-GB" dirty="0">
              <a:solidFill>
                <a:schemeClr val="tx2"/>
              </a:solidFill>
            </a:endParaRPr>
          </a:p>
        </p:txBody>
      </p:sp>
      <p:sp>
        <p:nvSpPr>
          <p:cNvPr id="7" name="Title 6">
            <a:extLst>
              <a:ext uri="{FF2B5EF4-FFF2-40B4-BE49-F238E27FC236}">
                <a16:creationId xmlns:a16="http://schemas.microsoft.com/office/drawing/2014/main" id="{244BFBDD-2E05-F033-11AB-AD1419CAA675}"/>
              </a:ext>
            </a:extLst>
          </p:cNvPr>
          <p:cNvSpPr>
            <a:spLocks noGrp="1"/>
          </p:cNvSpPr>
          <p:nvPr>
            <p:ph type="title"/>
          </p:nvPr>
        </p:nvSpPr>
        <p:spPr>
          <a:xfrm>
            <a:off x="619201" y="259200"/>
            <a:ext cx="10963199" cy="864000"/>
          </a:xfrm>
        </p:spPr>
        <p:txBody>
          <a:bodyPr/>
          <a:lstStyle/>
          <a:p>
            <a:r>
              <a:rPr lang="en-GB" dirty="0"/>
              <a:t>summary</a:t>
            </a:r>
          </a:p>
        </p:txBody>
      </p:sp>
      <p:sp>
        <p:nvSpPr>
          <p:cNvPr id="2" name="Slide Number Placeholder 1">
            <a:extLst>
              <a:ext uri="{FF2B5EF4-FFF2-40B4-BE49-F238E27FC236}">
                <a16:creationId xmlns:a16="http://schemas.microsoft.com/office/drawing/2014/main" id="{C24D7089-6693-1CCF-26A2-4433888C0DA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21</a:t>
            </a:fld>
            <a:endParaRPr lang="en-GB" dirty="0"/>
          </a:p>
        </p:txBody>
      </p:sp>
      <p:sp>
        <p:nvSpPr>
          <p:cNvPr id="9" name="Content Placeholder 8">
            <a:extLst>
              <a:ext uri="{FF2B5EF4-FFF2-40B4-BE49-F238E27FC236}">
                <a16:creationId xmlns:a16="http://schemas.microsoft.com/office/drawing/2014/main" id="{10018F64-239A-B4F5-B0C0-F921D0A924F6}"/>
              </a:ext>
            </a:extLst>
          </p:cNvPr>
          <p:cNvSpPr>
            <a:spLocks noGrp="1"/>
          </p:cNvSpPr>
          <p:nvPr>
            <p:ph sz="quarter" idx="15"/>
          </p:nvPr>
        </p:nvSpPr>
        <p:spPr>
          <a:xfrm>
            <a:off x="620183" y="6356351"/>
            <a:ext cx="10180339" cy="319087"/>
          </a:xfrm>
        </p:spPr>
        <p:txBody>
          <a:bodyPr anchor="b"/>
          <a:lstStyle/>
          <a:p>
            <a:r>
              <a:rPr lang="en-GB" dirty="0"/>
              <a:t>BC, breast cancer; dPCR, digital polymerase chain reaction; ER, oestrogen receptor; ESR1, oestrogen receptor 1; HER2, human epidermal growth factor 2; </a:t>
            </a:r>
            <a:br>
              <a:rPr lang="en-GB" dirty="0"/>
            </a:br>
            <a:r>
              <a:rPr lang="en-GB" dirty="0"/>
              <a:t>NGS, next generation sequencing</a:t>
            </a:r>
          </a:p>
        </p:txBody>
      </p:sp>
    </p:spTree>
    <p:extLst>
      <p:ext uri="{BB962C8B-B14F-4D97-AF65-F5344CB8AC3E}">
        <p14:creationId xmlns:p14="http://schemas.microsoft.com/office/powerpoint/2010/main" val="190162988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2358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logo, graphics&#10;&#10;Description automatically generated">
            <a:hlinkClick r:id="rId3"/>
            <a:extLst>
              <a:ext uri="{FF2B5EF4-FFF2-40B4-BE49-F238E27FC236}">
                <a16:creationId xmlns:a16="http://schemas.microsoft.com/office/drawing/2014/main" id="{866E5599-D24C-970C-A2D0-D68177AD4739}"/>
              </a:ext>
            </a:extLst>
          </p:cNvPr>
          <p:cNvPicPr>
            <a:picLocks noChangeAspect="1"/>
          </p:cNvPicPr>
          <p:nvPr/>
        </p:nvPicPr>
        <p:blipFill>
          <a:blip r:embed="rId4"/>
          <a:stretch>
            <a:fillRect/>
          </a:stretch>
        </p:blipFill>
        <p:spPr>
          <a:xfrm>
            <a:off x="8326627" y="863662"/>
            <a:ext cx="2740058" cy="1413210"/>
          </a:xfrm>
          <a:prstGeom prst="rect">
            <a:avLst/>
          </a:prstGeom>
        </p:spPr>
      </p:pic>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19201" y="884734"/>
            <a:ext cx="10963200" cy="5544616"/>
          </a:xfrm>
        </p:spPr>
        <p:txBody>
          <a:bodyPr>
            <a:noAutofit/>
          </a:bodyPr>
          <a:lstStyle/>
          <a:p>
            <a:pPr marL="0" indent="0">
              <a:lnSpc>
                <a:spcPct val="120000"/>
              </a:lnSpc>
              <a:spcBef>
                <a:spcPts val="600"/>
              </a:spcBef>
              <a:buNone/>
            </a:pPr>
            <a:r>
              <a:rPr lang="en-GB" altLang="en-US" sz="1700" b="1" dirty="0">
                <a:latin typeface="Arial" panose="020B0604020202020204" pitchFamily="34" charset="0"/>
              </a:rPr>
              <a:t>This programme is developed by PRECISION ONCOLOGY CONNECT, </a:t>
            </a:r>
            <a:br>
              <a:rPr lang="en-GB" altLang="en-US" sz="1700" b="1" dirty="0">
                <a:latin typeface="Arial" panose="020B0604020202020204" pitchFamily="34" charset="0"/>
              </a:rPr>
            </a:br>
            <a:r>
              <a:rPr lang="en-GB" altLang="en-US" sz="1700" b="1" dirty="0">
                <a:latin typeface="Arial" panose="020B0604020202020204" pitchFamily="34" charset="0"/>
              </a:rPr>
              <a:t>an international group of experts in the field of </a:t>
            </a:r>
            <a:r>
              <a:rPr lang="en-GB" altLang="en-US" sz="1700" b="1" dirty="0"/>
              <a:t>oncology</a:t>
            </a:r>
            <a:r>
              <a:rPr lang="en-GB" sz="1700" b="1" dirty="0"/>
              <a:t>.</a:t>
            </a:r>
            <a:endParaRPr lang="en-GB" altLang="en-US" sz="1700" b="1" dirty="0">
              <a:latin typeface="Arial" panose="020B0604020202020204" pitchFamily="34" charset="0"/>
            </a:endParaRPr>
          </a:p>
          <a:p>
            <a:pPr marL="0" indent="0">
              <a:lnSpc>
                <a:spcPct val="120000"/>
              </a:lnSpc>
              <a:spcBef>
                <a:spcPts val="600"/>
              </a:spcBef>
              <a:buNone/>
            </a:pPr>
            <a:endParaRPr lang="en-GB" altLang="en-US" sz="1000" dirty="0">
              <a:latin typeface="Arial" panose="020B0604020202020204" pitchFamily="34" charset="0"/>
            </a:endParaRPr>
          </a:p>
          <a:p>
            <a:pPr marL="0" indent="0">
              <a:spcBef>
                <a:spcPts val="600"/>
              </a:spcBef>
              <a:buNone/>
            </a:pPr>
            <a:r>
              <a:rPr lang="en-GB" sz="1700" b="1" dirty="0">
                <a:solidFill>
                  <a:schemeClr val="accent1"/>
                </a:solidFill>
                <a:latin typeface="Arial" panose="020B0604020202020204" pitchFamily="34" charset="0"/>
              </a:rPr>
              <a:t>Acknowledgement and disclosures</a:t>
            </a:r>
            <a:endParaRPr lang="en-GB" altLang="en-US" sz="1700" b="1" dirty="0">
              <a:solidFill>
                <a:schemeClr val="accent1"/>
              </a:solidFill>
              <a:latin typeface="Arial" panose="020B0604020202020204" pitchFamily="34" charset="0"/>
            </a:endParaRPr>
          </a:p>
          <a:p>
            <a:pPr marL="0" indent="0">
              <a:buNone/>
            </a:pPr>
            <a:r>
              <a:rPr lang="en-GB" altLang="en-US" sz="1700" dirty="0">
                <a:latin typeface="Arial" panose="020B0604020202020204" pitchFamily="34" charset="0"/>
              </a:rPr>
              <a:t>This PRECISION ONCOLOGY CONNECT programme is supported through an independent educational grant from </a:t>
            </a:r>
            <a:r>
              <a:rPr lang="en-GB" sz="1700" dirty="0"/>
              <a:t>Bayer</a:t>
            </a:r>
            <a:r>
              <a:rPr lang="en-GB" altLang="en-US" sz="1700" dirty="0">
                <a:latin typeface="Arial" panose="020B0604020202020204" pitchFamily="34" charset="0"/>
              </a:rPr>
              <a:t>. The programme is therefore independent, the content is not influenced by the supporter and is under the sole responsibility of the experts.</a:t>
            </a:r>
            <a:endParaRPr lang="en-GB" sz="1700" dirty="0">
              <a:latin typeface="Arial" panose="020B0604020202020204" pitchFamily="34" charset="0"/>
            </a:endParaRPr>
          </a:p>
          <a:p>
            <a:pPr marL="0" indent="0">
              <a:buNone/>
            </a:pPr>
            <a:r>
              <a:rPr lang="en-GB" sz="1700" b="1" dirty="0">
                <a:latin typeface="Arial" panose="020B0604020202020204" pitchFamily="34" charset="0"/>
              </a:rPr>
              <a:t>Please note:</a:t>
            </a:r>
            <a:r>
              <a:rPr lang="en-GB" sz="1700" dirty="0">
                <a:latin typeface="Arial" panose="020B0604020202020204" pitchFamily="34" charset="0"/>
              </a:rPr>
              <a:t> The views expressed within this programme are the personal opinions of the experts. They do not necessarily represent the views of the experts’ institutions, or the rest of the PRECISION ONCOLOGY </a:t>
            </a:r>
            <a:br>
              <a:rPr lang="en-GB" sz="1700" dirty="0">
                <a:latin typeface="Arial" panose="020B0604020202020204" pitchFamily="34" charset="0"/>
              </a:rPr>
            </a:br>
            <a:r>
              <a:rPr lang="en-GB" sz="1700" dirty="0">
                <a:latin typeface="Arial" panose="020B0604020202020204" pitchFamily="34" charset="0"/>
              </a:rPr>
              <a:t>CONNECT group.</a:t>
            </a:r>
          </a:p>
          <a:p>
            <a:pPr marL="0" indent="0">
              <a:buNone/>
            </a:pPr>
            <a:r>
              <a:rPr lang="en-GB" sz="1700" b="1" dirty="0">
                <a:latin typeface="Arial" panose="020B0604020202020204" pitchFamily="34" charset="0"/>
              </a:rPr>
              <a:t>Expert disclosures </a:t>
            </a:r>
            <a:r>
              <a:rPr lang="en-GB" sz="1700" dirty="0">
                <a:latin typeface="Arial" panose="020B0604020202020204" pitchFamily="34" charset="0"/>
              </a:rPr>
              <a:t>– the experts </a:t>
            </a:r>
            <a:r>
              <a:rPr lang="en-GB" sz="1800" dirty="0"/>
              <a:t>have received financial support/sponsorship for research support, consultation, Travel or speaker fees from the following companies: </a:t>
            </a:r>
            <a:endParaRPr lang="en-GB" sz="1700" dirty="0">
              <a:latin typeface="Arial" panose="020B0604020202020204" pitchFamily="34" charset="0"/>
            </a:endParaRPr>
          </a:p>
          <a:p>
            <a:r>
              <a:rPr lang="en-GB" sz="1700" b="1" dirty="0">
                <a:solidFill>
                  <a:schemeClr val="accent1"/>
                </a:solidFill>
              </a:rPr>
              <a:t>Assoc. Prof. </a:t>
            </a:r>
            <a:r>
              <a:rPr lang="en-GB" altLang="es-ES" sz="1700" b="1" dirty="0">
                <a:solidFill>
                  <a:schemeClr val="accent1"/>
                </a:solidFill>
              </a:rPr>
              <a:t>Umberto Malapelle, PhD: </a:t>
            </a:r>
            <a:r>
              <a:rPr lang="it-IT" sz="1700" dirty="0">
                <a:solidFill>
                  <a:schemeClr val="tx2"/>
                </a:solidFill>
              </a:rPr>
              <a:t>Amgen, AstraZeneca, Boehringer Ingelheim, Diaceutics, Diatech, Eli Lilly, GSK, Hedera, Janssen, Merck, MSD, Novartis, Roche, Thermo Fisher Scientific. </a:t>
            </a:r>
            <a:endParaRPr lang="en-GB" sz="1700" dirty="0">
              <a:solidFill>
                <a:schemeClr val="tx2"/>
              </a:solidFill>
            </a:endParaRPr>
          </a:p>
          <a:p>
            <a:endParaRPr lang="en-GB" sz="1700" dirty="0">
              <a:highlight>
                <a:srgbClr val="FFFF00"/>
              </a:highlight>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1" y="259200"/>
            <a:ext cx="9797279" cy="864000"/>
          </a:xfrm>
        </p:spPr>
        <p:txBody>
          <a:bodyPr/>
          <a:lstStyle/>
          <a:p>
            <a:r>
              <a:rPr lang="en-GB" dirty="0">
                <a:latin typeface="Arial" panose="020B0604020202020204" pitchFamily="34" charset="0"/>
              </a:rPr>
              <a:t>Developed by PRECISION ONCOLOGY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505050"/>
              </a:solidFill>
              <a:effectLst/>
              <a:uLnTx/>
              <a:uFillTx/>
              <a:latin typeface="Aileron" charset="0"/>
              <a:ea typeface="Aileron" charset="0"/>
              <a:cs typeface="Aileron" charset="0"/>
            </a:endParaRPr>
          </a:p>
        </p:txBody>
      </p:sp>
    </p:spTree>
    <p:extLst>
      <p:ext uri="{BB962C8B-B14F-4D97-AF65-F5344CB8AC3E}">
        <p14:creationId xmlns:p14="http://schemas.microsoft.com/office/powerpoint/2010/main" val="13228806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425600"/>
            <a:ext cx="10963200" cy="4525200"/>
          </a:xfrm>
        </p:spPr>
        <p:txBody>
          <a:bodyPr/>
          <a:lstStyle/>
          <a:p>
            <a:pPr marL="0" indent="0">
              <a:buNone/>
            </a:pPr>
            <a:r>
              <a:rPr lang="en-GB" dirty="0"/>
              <a:t>Upon completion of this activity, the learner will:</a:t>
            </a:r>
          </a:p>
          <a:p>
            <a:r>
              <a:rPr lang="en-GB" dirty="0"/>
              <a:t>Know the latest developments and practical recommendations on the role of liquid </a:t>
            </a:r>
            <a:br>
              <a:rPr lang="en-GB" dirty="0"/>
            </a:br>
            <a:r>
              <a:rPr lang="en-GB" dirty="0"/>
              <a:t>biopsy in precision oncology, and how to apply this across the patient journey</a:t>
            </a:r>
          </a:p>
          <a:p>
            <a:endParaRPr lang="en-GB" dirty="0"/>
          </a:p>
        </p:txBody>
      </p:sp>
      <p:sp>
        <p:nvSpPr>
          <p:cNvPr id="7" name="Google Shape;426;p6">
            <a:extLst>
              <a:ext uri="{FF2B5EF4-FFF2-40B4-BE49-F238E27FC236}">
                <a16:creationId xmlns:a16="http://schemas.microsoft.com/office/drawing/2014/main" id="{A6FB7032-4260-C8D6-9719-A4D6928F3394}"/>
              </a:ext>
            </a:extLst>
          </p:cNvPr>
          <p:cNvSpPr txBox="1">
            <a:spLocks noGrp="1"/>
          </p:cNvSpPr>
          <p:nvPr>
            <p:ph type="title"/>
          </p:nvPr>
        </p:nvSpPr>
        <p:spPr>
          <a:xfrm>
            <a:off x="619201" y="259200"/>
            <a:ext cx="10963199" cy="864000"/>
          </a:xfrm>
          <a:noFill/>
          <a:ln>
            <a:noFill/>
          </a:ln>
        </p:spPr>
        <p:txBody>
          <a:bodyPr spcFirstLastPara="1" vert="horz" wrap="square" lIns="0" tIns="0" rIns="0" bIns="0" rtlCol="0" anchor="t" anchorCtr="0">
            <a:normAutofit/>
          </a:bodyPr>
          <a:lstStyle/>
          <a:p>
            <a:r>
              <a:rPr lang="en-GB" dirty="0"/>
              <a:t>Educational objectives</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smtClean="0"/>
              <a:pPr lvl="0"/>
              <a:t>4</a:t>
            </a:fld>
            <a:endParaRPr lang="en-GB" dirty="0"/>
          </a:p>
        </p:txBody>
      </p:sp>
      <p:sp>
        <p:nvSpPr>
          <p:cNvPr id="13" name="Content Placeholder 12">
            <a:extLst>
              <a:ext uri="{FF2B5EF4-FFF2-40B4-BE49-F238E27FC236}">
                <a16:creationId xmlns:a16="http://schemas.microsoft.com/office/drawing/2014/main" id="{D465F92B-5F2A-9AC0-37FC-FEB40CE27FF6}"/>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98463835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F751D3-C590-4430-C571-436615FC46D1}"/>
              </a:ext>
            </a:extLst>
          </p:cNvPr>
          <p:cNvSpPr>
            <a:spLocks noGrp="1"/>
          </p:cNvSpPr>
          <p:nvPr>
            <p:ph sz="quarter" idx="12"/>
          </p:nvPr>
        </p:nvSpPr>
        <p:spPr/>
        <p:txBody>
          <a:bodyPr/>
          <a:lstStyle/>
          <a:p>
            <a:r>
              <a:rPr lang="en-GB" dirty="0"/>
              <a:t>Liquid biopsies offer a less invasive alternative to traditional tissue biopsies in patients with solid tumours, to examine molecular features</a:t>
            </a:r>
          </a:p>
          <a:p>
            <a:r>
              <a:rPr lang="en-GB" dirty="0"/>
              <a:t>The role of liquid biopsy should be seen as a complementary testing method to tissue-based assays and the information derived should be reviewed in combination with tissue results</a:t>
            </a:r>
          </a:p>
          <a:p>
            <a:r>
              <a:rPr lang="en-GB" dirty="0"/>
              <a:t>The clinical application of liquid biopsies ranges from screening and diagnosis, treatment guidance, monitoring minimal residual disease to assessing chemotherapy resistance</a:t>
            </a:r>
          </a:p>
        </p:txBody>
      </p:sp>
      <p:sp>
        <p:nvSpPr>
          <p:cNvPr id="3" name="Title 2">
            <a:extLst>
              <a:ext uri="{FF2B5EF4-FFF2-40B4-BE49-F238E27FC236}">
                <a16:creationId xmlns:a16="http://schemas.microsoft.com/office/drawing/2014/main" id="{B7178DC0-F425-80FA-4C92-BD3451D212D6}"/>
              </a:ext>
            </a:extLst>
          </p:cNvPr>
          <p:cNvSpPr>
            <a:spLocks noGrp="1"/>
          </p:cNvSpPr>
          <p:nvPr>
            <p:ph type="title"/>
          </p:nvPr>
        </p:nvSpPr>
        <p:spPr/>
        <p:txBody>
          <a:bodyPr/>
          <a:lstStyle/>
          <a:p>
            <a:r>
              <a:rPr lang="en-GB" dirty="0"/>
              <a:t>Clinical takeaways</a:t>
            </a:r>
          </a:p>
        </p:txBody>
      </p:sp>
      <p:sp>
        <p:nvSpPr>
          <p:cNvPr id="4" name="Slide Number Placeholder 3">
            <a:extLst>
              <a:ext uri="{FF2B5EF4-FFF2-40B4-BE49-F238E27FC236}">
                <a16:creationId xmlns:a16="http://schemas.microsoft.com/office/drawing/2014/main" id="{1B16BFA5-62D4-FB15-F052-235E9D31BCAB}"/>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4">
            <a:extLst>
              <a:ext uri="{FF2B5EF4-FFF2-40B4-BE49-F238E27FC236}">
                <a16:creationId xmlns:a16="http://schemas.microsoft.com/office/drawing/2014/main" id="{706FAC1B-F110-4E20-DDA6-99B37D1BC4C4}"/>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32728515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35E675-F205-C8CD-E4C8-694CCA2449E8}"/>
              </a:ext>
            </a:extLst>
          </p:cNvPr>
          <p:cNvSpPr>
            <a:spLocks noGrp="1"/>
          </p:cNvSpPr>
          <p:nvPr>
            <p:ph type="title"/>
          </p:nvPr>
        </p:nvSpPr>
        <p:spPr/>
        <p:txBody>
          <a:bodyPr/>
          <a:lstStyle/>
          <a:p>
            <a:r>
              <a:rPr lang="en-GB" dirty="0"/>
              <a:t>What is a liquid biopsy?</a:t>
            </a:r>
          </a:p>
        </p:txBody>
      </p:sp>
      <p:sp>
        <p:nvSpPr>
          <p:cNvPr id="12" name="Content Placeholder 11">
            <a:extLst>
              <a:ext uri="{FF2B5EF4-FFF2-40B4-BE49-F238E27FC236}">
                <a16:creationId xmlns:a16="http://schemas.microsoft.com/office/drawing/2014/main" id="{9DAD2ADB-09AE-3F97-6F3C-C7A7E1590EED}"/>
              </a:ext>
            </a:extLst>
          </p:cNvPr>
          <p:cNvSpPr>
            <a:spLocks noGrp="1"/>
          </p:cNvSpPr>
          <p:nvPr>
            <p:ph sz="quarter" idx="14"/>
          </p:nvPr>
        </p:nvSpPr>
        <p:spPr>
          <a:xfrm>
            <a:off x="480848" y="1110229"/>
            <a:ext cx="10962216" cy="864000"/>
          </a:xfrm>
        </p:spPr>
        <p:txBody>
          <a:bodyPr/>
          <a:lstStyle/>
          <a:p>
            <a:r>
              <a:rPr lang="en-GB" dirty="0"/>
              <a:t>A liquid biopsy can be derived from the blood and other body fluids, e.g., saliva, ascites fluid, urine, cerebrospinal and pleural fluid</a:t>
            </a:r>
          </a:p>
        </p:txBody>
      </p:sp>
      <p:sp>
        <p:nvSpPr>
          <p:cNvPr id="8" name="Content Placeholder 7">
            <a:extLst>
              <a:ext uri="{FF2B5EF4-FFF2-40B4-BE49-F238E27FC236}">
                <a16:creationId xmlns:a16="http://schemas.microsoft.com/office/drawing/2014/main" id="{7291AEB9-9194-0DCB-C50B-48785EDC14F1}"/>
              </a:ext>
            </a:extLst>
          </p:cNvPr>
          <p:cNvSpPr>
            <a:spLocks noGrp="1"/>
          </p:cNvSpPr>
          <p:nvPr>
            <p:ph sz="quarter" idx="15"/>
          </p:nvPr>
        </p:nvSpPr>
        <p:spPr>
          <a:xfrm>
            <a:off x="609600" y="6230790"/>
            <a:ext cx="10180339" cy="444648"/>
          </a:xfrm>
        </p:spPr>
        <p:txBody>
          <a:bodyPr anchor="b"/>
          <a:lstStyle/>
          <a:p>
            <a:r>
              <a:rPr lang="en-GB" dirty="0">
                <a:solidFill>
                  <a:schemeClr val="tx2"/>
                </a:solidFill>
              </a:rPr>
              <a:t>lncRNA, long non-coding RNA; mRNA, messenger RNA</a:t>
            </a:r>
          </a:p>
          <a:p>
            <a:r>
              <a:rPr lang="en-GB" dirty="0">
                <a:solidFill>
                  <a:schemeClr val="tx2"/>
                </a:solidFill>
              </a:rPr>
              <a:t>Raimondi L, et al. Oncotarget. 2017;8:100831-100851; Nikanjam M, et al. J Hematol Oncol. 2022;15:131</a:t>
            </a:r>
          </a:p>
        </p:txBody>
      </p:sp>
      <p:sp>
        <p:nvSpPr>
          <p:cNvPr id="4" name="Slide Number Placeholder 3">
            <a:extLst>
              <a:ext uri="{FF2B5EF4-FFF2-40B4-BE49-F238E27FC236}">
                <a16:creationId xmlns:a16="http://schemas.microsoft.com/office/drawing/2014/main" id="{5F63683B-657E-2AE2-9941-E36A3DFAE120}"/>
              </a:ext>
            </a:extLst>
          </p:cNvPr>
          <p:cNvSpPr>
            <a:spLocks noGrp="1"/>
          </p:cNvSpPr>
          <p:nvPr>
            <p:ph type="sldNum" sz="quarter" idx="4"/>
          </p:nvPr>
        </p:nvSpPr>
        <p:spPr/>
        <p:txBody>
          <a:bodyPr/>
          <a:lstStyle/>
          <a:p>
            <a:fld id="{FCE43C0F-8A7B-3A4B-9DB5-B3472E36E833}" type="slidenum">
              <a:rPr lang="en-GB" smtClean="0"/>
              <a:pPr/>
              <a:t>6</a:t>
            </a:fld>
            <a:endParaRPr lang="en-GB" dirty="0"/>
          </a:p>
        </p:txBody>
      </p:sp>
      <p:pic>
        <p:nvPicPr>
          <p:cNvPr id="3" name="Graphic 2" descr="Man with solid fill">
            <a:extLst>
              <a:ext uri="{FF2B5EF4-FFF2-40B4-BE49-F238E27FC236}">
                <a16:creationId xmlns:a16="http://schemas.microsoft.com/office/drawing/2014/main" id="{0F5BB32D-AD06-7AC7-7C9B-7B157F8282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1107" y="3226325"/>
            <a:ext cx="680842" cy="680842"/>
          </a:xfrm>
          <a:prstGeom prst="rect">
            <a:avLst/>
          </a:prstGeom>
        </p:spPr>
      </p:pic>
      <p:sp>
        <p:nvSpPr>
          <p:cNvPr id="9" name="Content Placeholder 11">
            <a:extLst>
              <a:ext uri="{FF2B5EF4-FFF2-40B4-BE49-F238E27FC236}">
                <a16:creationId xmlns:a16="http://schemas.microsoft.com/office/drawing/2014/main" id="{1CE094A7-5EF4-CC9F-C0BD-852D2ACC5629}"/>
              </a:ext>
            </a:extLst>
          </p:cNvPr>
          <p:cNvSpPr txBox="1">
            <a:spLocks/>
          </p:cNvSpPr>
          <p:nvPr/>
        </p:nvSpPr>
        <p:spPr>
          <a:xfrm>
            <a:off x="6273733" y="3416985"/>
            <a:ext cx="4989679" cy="1942779"/>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400"/>
              </a:spcBef>
              <a:buNone/>
            </a:pPr>
            <a:r>
              <a:rPr lang="en-GB" sz="1600" b="1" dirty="0">
                <a:solidFill>
                  <a:schemeClr val="accent1"/>
                </a:solidFill>
              </a:rPr>
              <a:t>Enrichment and detection from plasma/serum of:</a:t>
            </a:r>
          </a:p>
          <a:p>
            <a:pPr>
              <a:lnSpc>
                <a:spcPct val="120000"/>
              </a:lnSpc>
              <a:spcBef>
                <a:spcPts val="400"/>
              </a:spcBef>
            </a:pPr>
            <a:r>
              <a:rPr lang="en-GB" sz="1600" dirty="0"/>
              <a:t>Circulating tumour cells</a:t>
            </a:r>
          </a:p>
          <a:p>
            <a:pPr>
              <a:lnSpc>
                <a:spcPct val="120000"/>
              </a:lnSpc>
              <a:spcBef>
                <a:spcPts val="400"/>
              </a:spcBef>
            </a:pPr>
            <a:r>
              <a:rPr lang="en-GB" sz="1600" dirty="0"/>
              <a:t>Circulating tumour nucleic acids </a:t>
            </a:r>
            <a:br>
              <a:rPr lang="en-GB" sz="1600" dirty="0"/>
            </a:br>
            <a:r>
              <a:rPr lang="en-GB" sz="1600" dirty="0"/>
              <a:t>(cell-free DNA, microRNA, mRNA, IncRNA)</a:t>
            </a:r>
          </a:p>
          <a:p>
            <a:pPr>
              <a:lnSpc>
                <a:spcPct val="120000"/>
              </a:lnSpc>
              <a:spcBef>
                <a:spcPts val="400"/>
              </a:spcBef>
            </a:pPr>
            <a:r>
              <a:rPr lang="en-GB" sz="1600" dirty="0"/>
              <a:t>Circulating tumour microvesicles/exosomes</a:t>
            </a:r>
          </a:p>
        </p:txBody>
      </p:sp>
      <p:sp>
        <p:nvSpPr>
          <p:cNvPr id="10" name="TextBox 9">
            <a:extLst>
              <a:ext uri="{FF2B5EF4-FFF2-40B4-BE49-F238E27FC236}">
                <a16:creationId xmlns:a16="http://schemas.microsoft.com/office/drawing/2014/main" id="{44EBA48F-21CF-C389-B3D2-AC2DAD536F80}"/>
              </a:ext>
            </a:extLst>
          </p:cNvPr>
          <p:cNvSpPr txBox="1"/>
          <p:nvPr/>
        </p:nvSpPr>
        <p:spPr>
          <a:xfrm>
            <a:off x="1252871" y="2532870"/>
            <a:ext cx="2858475" cy="584775"/>
          </a:xfrm>
          <a:prstGeom prst="rect">
            <a:avLst/>
          </a:prstGeom>
          <a:noFill/>
        </p:spPr>
        <p:txBody>
          <a:bodyPr wrap="none" rtlCol="0">
            <a:spAutoFit/>
          </a:bodyPr>
          <a:lstStyle/>
          <a:p>
            <a:pPr algn="ctr"/>
            <a:r>
              <a:rPr lang="en-GB" sz="1600" b="1" dirty="0">
                <a:solidFill>
                  <a:srgbClr val="505050"/>
                </a:solidFill>
                <a:latin typeface="Arial" panose="020B0604020202020204" pitchFamily="34" charset="0"/>
                <a:ea typeface="Aileron" charset="0"/>
                <a:cs typeface="Arial" panose="020B0604020202020204" pitchFamily="34" charset="0"/>
              </a:rPr>
              <a:t>LIQUID BIOPSY</a:t>
            </a:r>
            <a:br>
              <a:rPr lang="en-GB" sz="1600" b="1" dirty="0">
                <a:solidFill>
                  <a:srgbClr val="505050"/>
                </a:solidFill>
                <a:latin typeface="Arial" panose="020B0604020202020204" pitchFamily="34" charset="0"/>
                <a:ea typeface="Aileron" charset="0"/>
                <a:cs typeface="Arial" panose="020B0604020202020204" pitchFamily="34" charset="0"/>
              </a:rPr>
            </a:br>
            <a:r>
              <a:rPr lang="en-GB" sz="1600" b="1" dirty="0">
                <a:solidFill>
                  <a:srgbClr val="505050"/>
                </a:solidFill>
                <a:latin typeface="Arial" panose="020B0604020202020204" pitchFamily="34" charset="0"/>
                <a:ea typeface="Aileron" charset="0"/>
                <a:cs typeface="Arial" panose="020B0604020202020204" pitchFamily="34" charset="0"/>
              </a:rPr>
              <a:t>PERSONALISED MEDICINE</a:t>
            </a:r>
          </a:p>
        </p:txBody>
      </p:sp>
      <p:pic>
        <p:nvPicPr>
          <p:cNvPr id="15" name="Graphic 14" descr="Woman with solid fill">
            <a:extLst>
              <a:ext uri="{FF2B5EF4-FFF2-40B4-BE49-F238E27FC236}">
                <a16:creationId xmlns:a16="http://schemas.microsoft.com/office/drawing/2014/main" id="{DBC281CF-6BD4-B26C-C329-FC0B1F8539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2946" y="3226325"/>
            <a:ext cx="680842" cy="680842"/>
          </a:xfrm>
          <a:prstGeom prst="rect">
            <a:avLst/>
          </a:prstGeom>
        </p:spPr>
      </p:pic>
      <p:pic>
        <p:nvPicPr>
          <p:cNvPr id="16" name="Graphic 15" descr="Woman with solid fill">
            <a:extLst>
              <a:ext uri="{FF2B5EF4-FFF2-40B4-BE49-F238E27FC236}">
                <a16:creationId xmlns:a16="http://schemas.microsoft.com/office/drawing/2014/main" id="{6F013447-DA22-7799-FB83-ECE699EE04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08621" y="3226325"/>
            <a:ext cx="680842" cy="680842"/>
          </a:xfrm>
          <a:prstGeom prst="rect">
            <a:avLst/>
          </a:prstGeom>
        </p:spPr>
      </p:pic>
      <p:pic>
        <p:nvPicPr>
          <p:cNvPr id="17" name="Graphic 16" descr="Man with solid fill">
            <a:extLst>
              <a:ext uri="{FF2B5EF4-FFF2-40B4-BE49-F238E27FC236}">
                <a16:creationId xmlns:a16="http://schemas.microsoft.com/office/drawing/2014/main" id="{869B10CF-B396-3A35-B703-656860D57A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10382" y="3785125"/>
            <a:ext cx="680842" cy="680842"/>
          </a:xfrm>
          <a:prstGeom prst="rect">
            <a:avLst/>
          </a:prstGeom>
        </p:spPr>
      </p:pic>
      <p:pic>
        <p:nvPicPr>
          <p:cNvPr id="18" name="Graphic 17" descr="Woman with solid fill">
            <a:extLst>
              <a:ext uri="{FF2B5EF4-FFF2-40B4-BE49-F238E27FC236}">
                <a16:creationId xmlns:a16="http://schemas.microsoft.com/office/drawing/2014/main" id="{F0EE6BD2-5DF7-96D3-906F-41AA39B8DD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87896" y="3785125"/>
            <a:ext cx="680842" cy="680842"/>
          </a:xfrm>
          <a:prstGeom prst="rect">
            <a:avLst/>
          </a:prstGeom>
        </p:spPr>
      </p:pic>
      <p:pic>
        <p:nvPicPr>
          <p:cNvPr id="20" name="Graphic 19" descr="Man with solid fill">
            <a:extLst>
              <a:ext uri="{FF2B5EF4-FFF2-40B4-BE49-F238E27FC236}">
                <a16:creationId xmlns:a16="http://schemas.microsoft.com/office/drawing/2014/main" id="{8177F698-6F05-039B-7C84-BAACF628B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56532" y="3785125"/>
            <a:ext cx="680842" cy="680842"/>
          </a:xfrm>
          <a:prstGeom prst="rect">
            <a:avLst/>
          </a:prstGeom>
        </p:spPr>
      </p:pic>
      <p:pic>
        <p:nvPicPr>
          <p:cNvPr id="21" name="Graphic 20" descr="Man with solid fill">
            <a:extLst>
              <a:ext uri="{FF2B5EF4-FFF2-40B4-BE49-F238E27FC236}">
                <a16:creationId xmlns:a16="http://schemas.microsoft.com/office/drawing/2014/main" id="{0D4703F8-EA10-532D-62D3-80439AED3A2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08917" y="4388375"/>
            <a:ext cx="680842" cy="680842"/>
          </a:xfrm>
          <a:prstGeom prst="rect">
            <a:avLst/>
          </a:prstGeom>
        </p:spPr>
      </p:pic>
      <p:pic>
        <p:nvPicPr>
          <p:cNvPr id="22" name="Graphic 21" descr="Woman with solid fill">
            <a:extLst>
              <a:ext uri="{FF2B5EF4-FFF2-40B4-BE49-F238E27FC236}">
                <a16:creationId xmlns:a16="http://schemas.microsoft.com/office/drawing/2014/main" id="{C8097D4E-6FC8-F533-1274-7B807CF50DE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54596" y="4388375"/>
            <a:ext cx="680842" cy="680842"/>
          </a:xfrm>
          <a:prstGeom prst="rect">
            <a:avLst/>
          </a:prstGeom>
        </p:spPr>
      </p:pic>
      <p:pic>
        <p:nvPicPr>
          <p:cNvPr id="23" name="Graphic 22" descr="Man with solid fill">
            <a:extLst>
              <a:ext uri="{FF2B5EF4-FFF2-40B4-BE49-F238E27FC236}">
                <a16:creationId xmlns:a16="http://schemas.microsoft.com/office/drawing/2014/main" id="{730BB2D6-4486-399A-2D09-5D010DD9A99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796342" y="4388375"/>
            <a:ext cx="680842" cy="680842"/>
          </a:xfrm>
          <a:prstGeom prst="rect">
            <a:avLst/>
          </a:prstGeom>
        </p:spPr>
      </p:pic>
      <p:sp>
        <p:nvSpPr>
          <p:cNvPr id="26" name="Rectangle 25">
            <a:extLst>
              <a:ext uri="{FF2B5EF4-FFF2-40B4-BE49-F238E27FC236}">
                <a16:creationId xmlns:a16="http://schemas.microsoft.com/office/drawing/2014/main" id="{E7743636-05D8-12EE-37FB-22268AA4C136}"/>
              </a:ext>
            </a:extLst>
          </p:cNvPr>
          <p:cNvSpPr/>
          <p:nvPr/>
        </p:nvSpPr>
        <p:spPr>
          <a:xfrm>
            <a:off x="1371599" y="3147522"/>
            <a:ext cx="2651125" cy="2015028"/>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riangle 26">
            <a:extLst>
              <a:ext uri="{FF2B5EF4-FFF2-40B4-BE49-F238E27FC236}">
                <a16:creationId xmlns:a16="http://schemas.microsoft.com/office/drawing/2014/main" id="{07B38EB1-96C2-70F1-1205-1DEAF02BC474}"/>
              </a:ext>
            </a:extLst>
          </p:cNvPr>
          <p:cNvSpPr/>
          <p:nvPr/>
        </p:nvSpPr>
        <p:spPr>
          <a:xfrm rot="16200000">
            <a:off x="3196553" y="3110261"/>
            <a:ext cx="2064470" cy="2294265"/>
          </a:xfrm>
          <a:prstGeom prst="triangl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9" name="Picture 28" descr="A yellow and red rectangular sign&#10;&#10;Description automatically generated">
            <a:extLst>
              <a:ext uri="{FF2B5EF4-FFF2-40B4-BE49-F238E27FC236}">
                <a16:creationId xmlns:a16="http://schemas.microsoft.com/office/drawing/2014/main" id="{B7125F02-0964-2AE8-112F-03615290F2C7}"/>
              </a:ext>
            </a:extLst>
          </p:cNvPr>
          <p:cNvPicPr>
            <a:picLocks noChangeAspect="1"/>
          </p:cNvPicPr>
          <p:nvPr/>
        </p:nvPicPr>
        <p:blipFill>
          <a:blip r:embed="rId20"/>
          <a:stretch>
            <a:fillRect/>
          </a:stretch>
        </p:blipFill>
        <p:spPr>
          <a:xfrm>
            <a:off x="5453406" y="3159108"/>
            <a:ext cx="558747" cy="2253308"/>
          </a:xfrm>
          <a:prstGeom prst="rect">
            <a:avLst/>
          </a:prstGeom>
        </p:spPr>
      </p:pic>
      <p:pic>
        <p:nvPicPr>
          <p:cNvPr id="30" name="Picture 29" descr="A yellow and red rectangular sign&#10;&#10;Description automatically generated">
            <a:extLst>
              <a:ext uri="{FF2B5EF4-FFF2-40B4-BE49-F238E27FC236}">
                <a16:creationId xmlns:a16="http://schemas.microsoft.com/office/drawing/2014/main" id="{D954EF50-F1C4-49AE-A9BC-707BCD405196}"/>
              </a:ext>
            </a:extLst>
          </p:cNvPr>
          <p:cNvPicPr>
            <a:picLocks noChangeAspect="1"/>
          </p:cNvPicPr>
          <p:nvPr/>
        </p:nvPicPr>
        <p:blipFill>
          <a:blip r:embed="rId20"/>
          <a:stretch>
            <a:fillRect/>
          </a:stretch>
        </p:blipFill>
        <p:spPr>
          <a:xfrm flipH="1">
            <a:off x="4642735" y="3626336"/>
            <a:ext cx="123788" cy="499210"/>
          </a:xfrm>
          <a:prstGeom prst="rect">
            <a:avLst/>
          </a:prstGeom>
        </p:spPr>
      </p:pic>
      <p:pic>
        <p:nvPicPr>
          <p:cNvPr id="31" name="Picture 30" descr="A yellow and red rectangular sign&#10;&#10;Description automatically generated">
            <a:extLst>
              <a:ext uri="{FF2B5EF4-FFF2-40B4-BE49-F238E27FC236}">
                <a16:creationId xmlns:a16="http://schemas.microsoft.com/office/drawing/2014/main" id="{E12FB29C-0C68-A8E6-1552-58675B0A0482}"/>
              </a:ext>
            </a:extLst>
          </p:cNvPr>
          <p:cNvPicPr>
            <a:picLocks noChangeAspect="1"/>
          </p:cNvPicPr>
          <p:nvPr/>
        </p:nvPicPr>
        <p:blipFill>
          <a:blip r:embed="rId20"/>
          <a:stretch>
            <a:fillRect/>
          </a:stretch>
        </p:blipFill>
        <p:spPr>
          <a:xfrm flipH="1">
            <a:off x="4261735" y="3767991"/>
            <a:ext cx="123788" cy="499210"/>
          </a:xfrm>
          <a:prstGeom prst="rect">
            <a:avLst/>
          </a:prstGeom>
        </p:spPr>
      </p:pic>
      <p:pic>
        <p:nvPicPr>
          <p:cNvPr id="32" name="Picture 31" descr="A yellow and red rectangular sign&#10;&#10;Description automatically generated">
            <a:extLst>
              <a:ext uri="{FF2B5EF4-FFF2-40B4-BE49-F238E27FC236}">
                <a16:creationId xmlns:a16="http://schemas.microsoft.com/office/drawing/2014/main" id="{0B0EC046-B38C-BC6F-7723-AF333C4C0AD3}"/>
              </a:ext>
            </a:extLst>
          </p:cNvPr>
          <p:cNvPicPr>
            <a:picLocks noChangeAspect="1"/>
          </p:cNvPicPr>
          <p:nvPr/>
        </p:nvPicPr>
        <p:blipFill>
          <a:blip r:embed="rId20"/>
          <a:stretch>
            <a:fillRect/>
          </a:stretch>
        </p:blipFill>
        <p:spPr>
          <a:xfrm flipH="1">
            <a:off x="5157085" y="3448536"/>
            <a:ext cx="123788" cy="499210"/>
          </a:xfrm>
          <a:prstGeom prst="rect">
            <a:avLst/>
          </a:prstGeom>
        </p:spPr>
      </p:pic>
      <p:pic>
        <p:nvPicPr>
          <p:cNvPr id="33" name="Picture 32" descr="A yellow and red rectangular sign&#10;&#10;Description automatically generated">
            <a:extLst>
              <a:ext uri="{FF2B5EF4-FFF2-40B4-BE49-F238E27FC236}">
                <a16:creationId xmlns:a16="http://schemas.microsoft.com/office/drawing/2014/main" id="{AC8A65C8-6A69-85BE-F3EE-6CF3767959E3}"/>
              </a:ext>
            </a:extLst>
          </p:cNvPr>
          <p:cNvPicPr>
            <a:picLocks noChangeAspect="1"/>
          </p:cNvPicPr>
          <p:nvPr/>
        </p:nvPicPr>
        <p:blipFill>
          <a:blip r:embed="rId20"/>
          <a:stretch>
            <a:fillRect/>
          </a:stretch>
        </p:blipFill>
        <p:spPr>
          <a:xfrm flipH="1">
            <a:off x="5157085" y="4035911"/>
            <a:ext cx="123788" cy="499210"/>
          </a:xfrm>
          <a:prstGeom prst="rect">
            <a:avLst/>
          </a:prstGeom>
        </p:spPr>
      </p:pic>
      <p:pic>
        <p:nvPicPr>
          <p:cNvPr id="34" name="Picture 33" descr="A yellow and red rectangular sign&#10;&#10;Description automatically generated">
            <a:extLst>
              <a:ext uri="{FF2B5EF4-FFF2-40B4-BE49-F238E27FC236}">
                <a16:creationId xmlns:a16="http://schemas.microsoft.com/office/drawing/2014/main" id="{E84722E5-4961-8C46-B8DB-825AF091CB2E}"/>
              </a:ext>
            </a:extLst>
          </p:cNvPr>
          <p:cNvPicPr>
            <a:picLocks noChangeAspect="1"/>
          </p:cNvPicPr>
          <p:nvPr/>
        </p:nvPicPr>
        <p:blipFill>
          <a:blip r:embed="rId20"/>
          <a:stretch>
            <a:fillRect/>
          </a:stretch>
        </p:blipFill>
        <p:spPr>
          <a:xfrm flipH="1">
            <a:off x="5157085" y="4623286"/>
            <a:ext cx="123788" cy="499210"/>
          </a:xfrm>
          <a:prstGeom prst="rect">
            <a:avLst/>
          </a:prstGeom>
        </p:spPr>
      </p:pic>
      <p:pic>
        <p:nvPicPr>
          <p:cNvPr id="35" name="Picture 34" descr="A yellow and red rectangular sign&#10;&#10;Description automatically generated">
            <a:extLst>
              <a:ext uri="{FF2B5EF4-FFF2-40B4-BE49-F238E27FC236}">
                <a16:creationId xmlns:a16="http://schemas.microsoft.com/office/drawing/2014/main" id="{A1451457-4F55-2E05-9B3C-479A438D7B76}"/>
              </a:ext>
            </a:extLst>
          </p:cNvPr>
          <p:cNvPicPr>
            <a:picLocks noChangeAspect="1"/>
          </p:cNvPicPr>
          <p:nvPr/>
        </p:nvPicPr>
        <p:blipFill>
          <a:blip r:embed="rId20"/>
          <a:stretch>
            <a:fillRect/>
          </a:stretch>
        </p:blipFill>
        <p:spPr>
          <a:xfrm flipH="1">
            <a:off x="4861810" y="3994636"/>
            <a:ext cx="123788" cy="499210"/>
          </a:xfrm>
          <a:prstGeom prst="rect">
            <a:avLst/>
          </a:prstGeom>
        </p:spPr>
      </p:pic>
      <p:pic>
        <p:nvPicPr>
          <p:cNvPr id="36" name="Picture 35" descr="A yellow and red rectangular sign&#10;&#10;Description automatically generated">
            <a:extLst>
              <a:ext uri="{FF2B5EF4-FFF2-40B4-BE49-F238E27FC236}">
                <a16:creationId xmlns:a16="http://schemas.microsoft.com/office/drawing/2014/main" id="{CEC0309A-472E-2CD2-9F8E-520E34E1AA4C}"/>
              </a:ext>
            </a:extLst>
          </p:cNvPr>
          <p:cNvPicPr>
            <a:picLocks noChangeAspect="1"/>
          </p:cNvPicPr>
          <p:nvPr/>
        </p:nvPicPr>
        <p:blipFill>
          <a:blip r:embed="rId20"/>
          <a:stretch>
            <a:fillRect/>
          </a:stretch>
        </p:blipFill>
        <p:spPr>
          <a:xfrm flipH="1">
            <a:off x="4642735" y="4381986"/>
            <a:ext cx="123788" cy="499210"/>
          </a:xfrm>
          <a:prstGeom prst="rect">
            <a:avLst/>
          </a:prstGeom>
        </p:spPr>
      </p:pic>
      <p:pic>
        <p:nvPicPr>
          <p:cNvPr id="37" name="Picture 36" descr="A yellow and red rectangular sign&#10;&#10;Description automatically generated">
            <a:extLst>
              <a:ext uri="{FF2B5EF4-FFF2-40B4-BE49-F238E27FC236}">
                <a16:creationId xmlns:a16="http://schemas.microsoft.com/office/drawing/2014/main" id="{D3232332-881B-804E-5C7B-E29B15CBC02A}"/>
              </a:ext>
            </a:extLst>
          </p:cNvPr>
          <p:cNvPicPr>
            <a:picLocks noChangeAspect="1"/>
          </p:cNvPicPr>
          <p:nvPr/>
        </p:nvPicPr>
        <p:blipFill>
          <a:blip r:embed="rId20"/>
          <a:stretch>
            <a:fillRect/>
          </a:stretch>
        </p:blipFill>
        <p:spPr>
          <a:xfrm flipH="1">
            <a:off x="4261735" y="4285516"/>
            <a:ext cx="123788" cy="499210"/>
          </a:xfrm>
          <a:prstGeom prst="rect">
            <a:avLst/>
          </a:prstGeom>
        </p:spPr>
      </p:pic>
      <p:pic>
        <p:nvPicPr>
          <p:cNvPr id="38" name="Picture 37" descr="A yellow and red rectangular sign&#10;&#10;Description automatically generated">
            <a:extLst>
              <a:ext uri="{FF2B5EF4-FFF2-40B4-BE49-F238E27FC236}">
                <a16:creationId xmlns:a16="http://schemas.microsoft.com/office/drawing/2014/main" id="{B77DF339-9D27-4B1E-AF4E-20D20891BC72}"/>
              </a:ext>
            </a:extLst>
          </p:cNvPr>
          <p:cNvPicPr>
            <a:picLocks noChangeAspect="1"/>
          </p:cNvPicPr>
          <p:nvPr/>
        </p:nvPicPr>
        <p:blipFill>
          <a:blip r:embed="rId20"/>
          <a:stretch>
            <a:fillRect/>
          </a:stretch>
        </p:blipFill>
        <p:spPr>
          <a:xfrm flipH="1">
            <a:off x="3795010" y="4004161"/>
            <a:ext cx="123788" cy="499210"/>
          </a:xfrm>
          <a:prstGeom prst="rect">
            <a:avLst/>
          </a:prstGeom>
        </p:spPr>
      </p:pic>
    </p:spTree>
    <p:extLst>
      <p:ext uri="{BB962C8B-B14F-4D97-AF65-F5344CB8AC3E}">
        <p14:creationId xmlns:p14="http://schemas.microsoft.com/office/powerpoint/2010/main" val="10618950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334AAA6-184F-EC49-4449-B546A2FA28CF}"/>
              </a:ext>
            </a:extLst>
          </p:cNvPr>
          <p:cNvSpPr>
            <a:spLocks noGrp="1"/>
          </p:cNvSpPr>
          <p:nvPr>
            <p:ph sz="quarter" idx="12"/>
          </p:nvPr>
        </p:nvSpPr>
        <p:spPr>
          <a:xfrm>
            <a:off x="620183" y="1425600"/>
            <a:ext cx="5214177" cy="4525200"/>
          </a:xfrm>
        </p:spPr>
        <p:txBody>
          <a:bodyPr>
            <a:normAutofit fontScale="92500"/>
          </a:bodyPr>
          <a:lstStyle/>
          <a:p>
            <a:r>
              <a:rPr lang="en-GB" dirty="0">
                <a:solidFill>
                  <a:schemeClr val="tx2"/>
                </a:solidFill>
              </a:rPr>
              <a:t>cfDNA</a:t>
            </a:r>
          </a:p>
          <a:p>
            <a:pPr lvl="1"/>
            <a:r>
              <a:rPr lang="en-GB" dirty="0">
                <a:solidFill>
                  <a:schemeClr val="tx2"/>
                </a:solidFill>
              </a:rPr>
              <a:t>dsDNA fragments associated with histones in circulation that have been released by cells</a:t>
            </a:r>
          </a:p>
          <a:p>
            <a:r>
              <a:rPr lang="en-GB" dirty="0">
                <a:solidFill>
                  <a:schemeClr val="tx2"/>
                </a:solidFill>
              </a:rPr>
              <a:t>Circulating tumour DNA (ctDNA)</a:t>
            </a:r>
          </a:p>
          <a:p>
            <a:pPr lvl="1"/>
            <a:r>
              <a:rPr lang="en-GB" dirty="0">
                <a:solidFill>
                  <a:schemeClr val="tx2"/>
                </a:solidFill>
              </a:rPr>
              <a:t>cfDNA derived from cancer cells</a:t>
            </a:r>
          </a:p>
          <a:p>
            <a:pPr lvl="1"/>
            <a:r>
              <a:rPr lang="en-GB" dirty="0">
                <a:solidFill>
                  <a:schemeClr val="tx2"/>
                </a:solidFill>
              </a:rPr>
              <a:t>Characterised by somatic, cancer-specific alterations, cancer-specific methylation patterns</a:t>
            </a:r>
          </a:p>
          <a:p>
            <a:r>
              <a:rPr lang="en-GB" dirty="0">
                <a:solidFill>
                  <a:schemeClr val="tx2"/>
                </a:solidFill>
              </a:rPr>
              <a:t>Most cfDNA is released by normal leukocytes</a:t>
            </a:r>
          </a:p>
          <a:p>
            <a:r>
              <a:rPr lang="en-GB" dirty="0">
                <a:solidFill>
                  <a:schemeClr val="tx2"/>
                </a:solidFill>
              </a:rPr>
              <a:t>Higher levels of ctDNA associated with:</a:t>
            </a:r>
          </a:p>
          <a:p>
            <a:pPr lvl="1"/>
            <a:r>
              <a:rPr lang="en-GB" dirty="0">
                <a:solidFill>
                  <a:schemeClr val="tx2"/>
                </a:solidFill>
              </a:rPr>
              <a:t>Certain cancer subtypes</a:t>
            </a:r>
          </a:p>
          <a:p>
            <a:pPr lvl="1"/>
            <a:r>
              <a:rPr lang="en-GB" dirty="0">
                <a:solidFill>
                  <a:schemeClr val="tx2"/>
                </a:solidFill>
              </a:rPr>
              <a:t>Higher burden of disease</a:t>
            </a:r>
          </a:p>
          <a:p>
            <a:pPr lvl="1"/>
            <a:r>
              <a:rPr lang="en-GB" dirty="0">
                <a:solidFill>
                  <a:schemeClr val="tx2"/>
                </a:solidFill>
              </a:rPr>
              <a:t>Liver metastases</a:t>
            </a:r>
          </a:p>
        </p:txBody>
      </p:sp>
      <p:sp>
        <p:nvSpPr>
          <p:cNvPr id="2" name="Title 1"/>
          <p:cNvSpPr>
            <a:spLocks noGrp="1"/>
          </p:cNvSpPr>
          <p:nvPr>
            <p:ph type="title"/>
          </p:nvPr>
        </p:nvSpPr>
        <p:spPr>
          <a:xfrm>
            <a:off x="619201" y="259200"/>
            <a:ext cx="10963199" cy="864000"/>
          </a:xfrm>
        </p:spPr>
        <p:txBody>
          <a:bodyPr>
            <a:normAutofit/>
          </a:bodyPr>
          <a:lstStyle/>
          <a:p>
            <a:r>
              <a:rPr lang="en-GB" dirty="0"/>
              <a:t>What is cell-free DNA (</a:t>
            </a:r>
            <a:r>
              <a:rPr lang="en-GB" cap="none" dirty="0"/>
              <a:t>cf</a:t>
            </a:r>
            <a:r>
              <a:rPr lang="en-GB" dirty="0"/>
              <a:t>DNA) and circulating tumour dna (</a:t>
            </a:r>
            <a:r>
              <a:rPr lang="en-GB" cap="none" dirty="0"/>
              <a:t>ct</a:t>
            </a:r>
            <a:r>
              <a:rPr lang="en-GB" dirty="0"/>
              <a:t>DNA)</a:t>
            </a:r>
          </a:p>
        </p:txBody>
      </p:sp>
      <p:sp>
        <p:nvSpPr>
          <p:cNvPr id="4" name="Content Placeholder 3">
            <a:extLst>
              <a:ext uri="{FF2B5EF4-FFF2-40B4-BE49-F238E27FC236}">
                <a16:creationId xmlns:a16="http://schemas.microsoft.com/office/drawing/2014/main" id="{A5A814D7-01BB-A9F0-E43A-02EF3FD02B92}"/>
              </a:ext>
            </a:extLst>
          </p:cNvPr>
          <p:cNvSpPr>
            <a:spLocks noGrp="1"/>
          </p:cNvSpPr>
          <p:nvPr>
            <p:ph sz="quarter" idx="15"/>
          </p:nvPr>
        </p:nvSpPr>
        <p:spPr>
          <a:xfrm>
            <a:off x="620183" y="6237312"/>
            <a:ext cx="10180339" cy="319087"/>
          </a:xfrm>
        </p:spPr>
        <p:txBody>
          <a:bodyPr/>
          <a:lstStyle/>
          <a:p>
            <a:r>
              <a:rPr lang="en-GB" dirty="0">
                <a:solidFill>
                  <a:schemeClr val="tx2"/>
                </a:solidFill>
              </a:rPr>
              <a:t>cfDNA, cell-free DNA, CTC, circulating tumour cell; ctDNA, circulating tumour DNA, dsDNA, double-stranded DNA; RBC, red blood cell</a:t>
            </a:r>
          </a:p>
          <a:p>
            <a:r>
              <a:rPr lang="en-GB" dirty="0">
                <a:solidFill>
                  <a:schemeClr val="tx2"/>
                </a:solidFill>
              </a:rPr>
              <a:t>Hahn AW, et al. Kidney Cancer 3, 2019;7-13; Qi T, et al. Int J. Mol Sci. 2023; 24: 1503; Sanchez-Herrero E, et al. Front. Oncol. 2022; 12: 943253; Parsons HA. ASCO 2024 </a:t>
            </a:r>
          </a:p>
        </p:txBody>
      </p:sp>
      <p:pic>
        <p:nvPicPr>
          <p:cNvPr id="5" name="Picture 2">
            <a:extLst>
              <a:ext uri="{FF2B5EF4-FFF2-40B4-BE49-F238E27FC236}">
                <a16:creationId xmlns:a16="http://schemas.microsoft.com/office/drawing/2014/main" id="{9F058151-ED5F-4B7D-B966-66A6C6BE37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90" t="20776" r="6354" b="13051"/>
          <a:stretch/>
        </p:blipFill>
        <p:spPr bwMode="auto">
          <a:xfrm>
            <a:off x="5956918" y="1628800"/>
            <a:ext cx="521107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a:extLst>
              <a:ext uri="{FF2B5EF4-FFF2-40B4-BE49-F238E27FC236}">
                <a16:creationId xmlns:a16="http://schemas.microsoft.com/office/drawing/2014/main" id="{D6C43943-D8F5-7B66-18AA-ED0E462BD975}"/>
              </a:ext>
            </a:extLst>
          </p:cNvPr>
          <p:cNvSpPr/>
          <p:nvPr/>
        </p:nvSpPr>
        <p:spPr>
          <a:xfrm>
            <a:off x="5859156" y="1603028"/>
            <a:ext cx="1460980" cy="1543397"/>
          </a:xfrm>
          <a:prstGeom prst="roundRect">
            <a:avLst>
              <a:gd name="adj" fmla="val 13514"/>
            </a:avLst>
          </a:prstGeom>
          <a:solidFill>
            <a:srgbClr val="F4EFF5"/>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Slide Number Placeholder 11">
            <a:extLst>
              <a:ext uri="{FF2B5EF4-FFF2-40B4-BE49-F238E27FC236}">
                <a16:creationId xmlns:a16="http://schemas.microsoft.com/office/drawing/2014/main" id="{845F7105-261D-7E75-71F9-C3E2B1E87652}"/>
              </a:ext>
            </a:extLst>
          </p:cNvPr>
          <p:cNvSpPr>
            <a:spLocks noGrp="1"/>
          </p:cNvSpPr>
          <p:nvPr>
            <p:ph type="sldNum" sz="quarter" idx="4"/>
          </p:nvPr>
        </p:nvSpPr>
        <p:spPr/>
        <p:txBody>
          <a:bodyPr/>
          <a:lstStyle/>
          <a:p>
            <a:fld id="{FCE43C0F-8A7B-3A4B-9DB5-B3472E36E833}" type="slidenum">
              <a:rPr lang="en-GB" smtClean="0"/>
              <a:pPr/>
              <a:t>7</a:t>
            </a:fld>
            <a:endParaRPr lang="en-GB" dirty="0"/>
          </a:p>
        </p:txBody>
      </p:sp>
      <p:pic>
        <p:nvPicPr>
          <p:cNvPr id="6" name="Picture 2">
            <a:extLst>
              <a:ext uri="{FF2B5EF4-FFF2-40B4-BE49-F238E27FC236}">
                <a16:creationId xmlns:a16="http://schemas.microsoft.com/office/drawing/2014/main" id="{E897CA0F-1857-23F2-8603-8BABF3AB22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35" t="21412" r="48577" b="57275"/>
          <a:stretch/>
        </p:blipFill>
        <p:spPr bwMode="auto">
          <a:xfrm>
            <a:off x="6000145" y="1695450"/>
            <a:ext cx="30683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D6EBA375-E1C9-68ED-02AE-29B61702AB5E}"/>
              </a:ext>
            </a:extLst>
          </p:cNvPr>
          <p:cNvSpPr txBox="1"/>
          <p:nvPr/>
        </p:nvSpPr>
        <p:spPr>
          <a:xfrm>
            <a:off x="6350211" y="1569492"/>
            <a:ext cx="855487" cy="1628817"/>
          </a:xfrm>
          <a:prstGeom prst="rect">
            <a:avLst/>
          </a:prstGeom>
          <a:noFill/>
        </p:spPr>
        <p:txBody>
          <a:bodyPr wrap="none" lIns="36000" tIns="108000" rIns="0" bIns="108000" rtlCol="0">
            <a:spAutoFit/>
          </a:bodyPr>
          <a:lstStyle/>
          <a:p>
            <a:pPr>
              <a:lnSpc>
                <a:spcPct val="133000"/>
              </a:lnSpc>
            </a:pPr>
            <a:r>
              <a:rPr lang="en-GB" sz="1000" dirty="0">
                <a:latin typeface="Arial" panose="020B0604020202020204" pitchFamily="34" charset="0"/>
                <a:ea typeface="Aileron" charset="0"/>
                <a:cs typeface="Arial" panose="020B0604020202020204" pitchFamily="34" charset="0"/>
              </a:rPr>
              <a:t>RBC</a:t>
            </a:r>
          </a:p>
          <a:p>
            <a:pPr>
              <a:lnSpc>
                <a:spcPct val="133000"/>
              </a:lnSpc>
            </a:pPr>
            <a:r>
              <a:rPr lang="en-GB" sz="1000" dirty="0">
                <a:latin typeface="Arial" panose="020B0604020202020204" pitchFamily="34" charset="0"/>
                <a:ea typeface="Aileron" charset="0"/>
                <a:cs typeface="Arial" panose="020B0604020202020204" pitchFamily="34" charset="0"/>
              </a:rPr>
              <a:t>Macrophage</a:t>
            </a:r>
          </a:p>
          <a:p>
            <a:pPr>
              <a:lnSpc>
                <a:spcPct val="133000"/>
              </a:lnSpc>
            </a:pPr>
            <a:r>
              <a:rPr lang="en-GB" sz="1000" dirty="0">
                <a:latin typeface="Arial" panose="020B0604020202020204" pitchFamily="34" charset="0"/>
                <a:ea typeface="Aileron" charset="0"/>
                <a:cs typeface="Arial" panose="020B0604020202020204" pitchFamily="34" charset="0"/>
              </a:rPr>
              <a:t>Normal cell</a:t>
            </a:r>
          </a:p>
          <a:p>
            <a:pPr>
              <a:lnSpc>
                <a:spcPct val="133000"/>
              </a:lnSpc>
            </a:pPr>
            <a:r>
              <a:rPr lang="en-GB" sz="1000" dirty="0">
                <a:latin typeface="Arial" panose="020B0604020202020204" pitchFamily="34" charset="0"/>
                <a:ea typeface="Aileron" charset="0"/>
                <a:cs typeface="Arial" panose="020B0604020202020204" pitchFamily="34" charset="0"/>
              </a:rPr>
              <a:t>Tumour cell</a:t>
            </a:r>
          </a:p>
          <a:p>
            <a:pPr>
              <a:lnSpc>
                <a:spcPct val="133000"/>
              </a:lnSpc>
            </a:pPr>
            <a:r>
              <a:rPr lang="en-GB" sz="1000" dirty="0">
                <a:latin typeface="Arial" panose="020B0604020202020204" pitchFamily="34" charset="0"/>
                <a:ea typeface="Aileron" charset="0"/>
                <a:cs typeface="Arial" panose="020B0604020202020204" pitchFamily="34" charset="0"/>
              </a:rPr>
              <a:t>CTC</a:t>
            </a:r>
          </a:p>
          <a:p>
            <a:pPr>
              <a:lnSpc>
                <a:spcPct val="133000"/>
              </a:lnSpc>
            </a:pPr>
            <a:r>
              <a:rPr lang="en-GB" sz="1000" dirty="0">
                <a:latin typeface="Arial" panose="020B0604020202020204" pitchFamily="34" charset="0"/>
                <a:ea typeface="Aileron" charset="0"/>
                <a:cs typeface="Arial" panose="020B0604020202020204" pitchFamily="34" charset="0"/>
              </a:rPr>
              <a:t>Normal cfDNA</a:t>
            </a:r>
          </a:p>
          <a:p>
            <a:pPr>
              <a:lnSpc>
                <a:spcPct val="133000"/>
              </a:lnSpc>
            </a:pPr>
            <a:r>
              <a:rPr lang="en-GB" sz="1000" dirty="0">
                <a:latin typeface="Arial" panose="020B0604020202020204" pitchFamily="34" charset="0"/>
                <a:ea typeface="Aileron" charset="0"/>
                <a:cs typeface="Arial" panose="020B0604020202020204" pitchFamily="34" charset="0"/>
              </a:rPr>
              <a:t>ctDNA</a:t>
            </a:r>
          </a:p>
        </p:txBody>
      </p:sp>
      <p:sp>
        <p:nvSpPr>
          <p:cNvPr id="7" name="TextBox 6">
            <a:extLst>
              <a:ext uri="{FF2B5EF4-FFF2-40B4-BE49-F238E27FC236}">
                <a16:creationId xmlns:a16="http://schemas.microsoft.com/office/drawing/2014/main" id="{CC32297C-3C98-724A-3358-1740621918B0}"/>
              </a:ext>
            </a:extLst>
          </p:cNvPr>
          <p:cNvSpPr txBox="1"/>
          <p:nvPr/>
        </p:nvSpPr>
        <p:spPr>
          <a:xfrm>
            <a:off x="11167993" y="3243098"/>
            <a:ext cx="616639" cy="679774"/>
          </a:xfrm>
          <a:prstGeom prst="rect">
            <a:avLst/>
          </a:prstGeom>
          <a:solidFill>
            <a:schemeClr val="bg1"/>
          </a:solidFill>
        </p:spPr>
        <p:txBody>
          <a:bodyPr wrap="none" lIns="36000" tIns="108000" rIns="0" bIns="108000" rtlCol="0">
            <a:spAutoFit/>
          </a:bodyPr>
          <a:lstStyle/>
          <a:p>
            <a:r>
              <a:rPr lang="en-GB" sz="1000" dirty="0">
                <a:latin typeface="Arial" panose="020B0604020202020204" pitchFamily="34" charset="0"/>
                <a:ea typeface="Aileron" charset="0"/>
                <a:cs typeface="Arial" panose="020B0604020202020204" pitchFamily="34" charset="0"/>
              </a:rPr>
              <a:t>Plasma</a:t>
            </a:r>
          </a:p>
          <a:p>
            <a:r>
              <a:rPr lang="en-GB" sz="1000" dirty="0">
                <a:latin typeface="Arial" panose="020B0604020202020204" pitchFamily="34" charset="0"/>
                <a:ea typeface="Aileron" charset="0"/>
                <a:cs typeface="Arial" panose="020B0604020202020204" pitchFamily="34" charset="0"/>
              </a:rPr>
              <a:t>Leucocyte</a:t>
            </a:r>
          </a:p>
          <a:p>
            <a:r>
              <a:rPr lang="en-GB" sz="1000" dirty="0">
                <a:latin typeface="Arial" panose="020B0604020202020204" pitchFamily="34" charset="0"/>
                <a:ea typeface="Aileron" charset="0"/>
                <a:cs typeface="Arial" panose="020B0604020202020204" pitchFamily="34" charset="0"/>
              </a:rPr>
              <a:t>RBC</a:t>
            </a:r>
          </a:p>
        </p:txBody>
      </p:sp>
      <p:sp>
        <p:nvSpPr>
          <p:cNvPr id="13" name="Rounded Rectangle 12">
            <a:extLst>
              <a:ext uri="{FF2B5EF4-FFF2-40B4-BE49-F238E27FC236}">
                <a16:creationId xmlns:a16="http://schemas.microsoft.com/office/drawing/2014/main" id="{5C199828-6B6D-BA62-046E-013900D72B2A}"/>
              </a:ext>
            </a:extLst>
          </p:cNvPr>
          <p:cNvSpPr/>
          <p:nvPr/>
        </p:nvSpPr>
        <p:spPr>
          <a:xfrm>
            <a:off x="10243094" y="4478624"/>
            <a:ext cx="1328723" cy="1398648"/>
          </a:xfrm>
          <a:prstGeom prst="roundRect">
            <a:avLst>
              <a:gd name="adj" fmla="val 13514"/>
            </a:avLst>
          </a:prstGeom>
          <a:solidFill>
            <a:srgbClr val="F4EFF5"/>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33FC94A3-B352-5735-3E1E-EBEA7101C361}"/>
              </a:ext>
            </a:extLst>
          </p:cNvPr>
          <p:cNvSpPr txBox="1"/>
          <p:nvPr/>
        </p:nvSpPr>
        <p:spPr>
          <a:xfrm>
            <a:off x="10847547" y="4433110"/>
            <a:ext cx="595800" cy="1389905"/>
          </a:xfrm>
          <a:prstGeom prst="rect">
            <a:avLst/>
          </a:prstGeom>
          <a:noFill/>
        </p:spPr>
        <p:txBody>
          <a:bodyPr wrap="none" lIns="36000" tIns="108000" rIns="0" bIns="108000" rtlCol="0">
            <a:spAutoFit/>
          </a:bodyPr>
          <a:lstStyle/>
          <a:p>
            <a:pPr>
              <a:lnSpc>
                <a:spcPct val="270000"/>
              </a:lnSpc>
            </a:pPr>
            <a:r>
              <a:rPr lang="en-GB" sz="1000" dirty="0">
                <a:latin typeface="Arial" panose="020B0604020202020204" pitchFamily="34" charset="0"/>
                <a:ea typeface="Aileron" charset="0"/>
                <a:cs typeface="Arial" panose="020B0604020202020204" pitchFamily="34" charset="0"/>
              </a:rPr>
              <a:t>Apoptosis</a:t>
            </a:r>
          </a:p>
          <a:p>
            <a:pPr>
              <a:lnSpc>
                <a:spcPct val="270000"/>
              </a:lnSpc>
            </a:pPr>
            <a:r>
              <a:rPr lang="en-GB" sz="1000" dirty="0">
                <a:latin typeface="Arial" panose="020B0604020202020204" pitchFamily="34" charset="0"/>
                <a:ea typeface="Aileron" charset="0"/>
                <a:cs typeface="Arial" panose="020B0604020202020204" pitchFamily="34" charset="0"/>
              </a:rPr>
              <a:t>Necrosis</a:t>
            </a:r>
          </a:p>
          <a:p>
            <a:pPr>
              <a:lnSpc>
                <a:spcPct val="270000"/>
              </a:lnSpc>
            </a:pPr>
            <a:r>
              <a:rPr lang="en-GB" sz="1000" dirty="0">
                <a:latin typeface="Arial" panose="020B0604020202020204" pitchFamily="34" charset="0"/>
                <a:ea typeface="Aileron" charset="0"/>
                <a:cs typeface="Arial" panose="020B0604020202020204" pitchFamily="34" charset="0"/>
              </a:rPr>
              <a:t>Shedding</a:t>
            </a:r>
          </a:p>
        </p:txBody>
      </p:sp>
      <p:pic>
        <p:nvPicPr>
          <p:cNvPr id="15" name="Picture 2">
            <a:extLst>
              <a:ext uri="{FF2B5EF4-FFF2-40B4-BE49-F238E27FC236}">
                <a16:creationId xmlns:a16="http://schemas.microsoft.com/office/drawing/2014/main" id="{188D2B6B-7A4A-BF92-9DC7-1774DA0823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67" t="67700" r="9281" b="14091"/>
          <a:stretch/>
        </p:blipFill>
        <p:spPr bwMode="auto">
          <a:xfrm>
            <a:off x="10377107" y="4582796"/>
            <a:ext cx="428263" cy="116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cap="none" dirty="0">
                <a:latin typeface="Arial" charset="0"/>
                <a:ea typeface="+mn-ea"/>
                <a:cs typeface="+mn-cs"/>
              </a:rPr>
              <a:t>ct</a:t>
            </a:r>
            <a:r>
              <a:rPr lang="en-GB" b="1" dirty="0">
                <a:latin typeface="Arial" charset="0"/>
                <a:ea typeface="+mn-ea"/>
                <a:cs typeface="+mn-cs"/>
              </a:rPr>
              <a:t>DNA may have utility across the disease spectrum</a:t>
            </a:r>
          </a:p>
        </p:txBody>
      </p:sp>
      <p:sp>
        <p:nvSpPr>
          <p:cNvPr id="3" name="Content Placeholder 2">
            <a:extLst>
              <a:ext uri="{FF2B5EF4-FFF2-40B4-BE49-F238E27FC236}">
                <a16:creationId xmlns:a16="http://schemas.microsoft.com/office/drawing/2014/main" id="{2AABFE3B-FC80-2A19-F979-EB2FCE2F898B}"/>
              </a:ext>
            </a:extLst>
          </p:cNvPr>
          <p:cNvSpPr>
            <a:spLocks noGrp="1"/>
          </p:cNvSpPr>
          <p:nvPr>
            <p:ph sz="quarter" idx="15"/>
          </p:nvPr>
        </p:nvSpPr>
        <p:spPr>
          <a:xfrm>
            <a:off x="620183" y="6356351"/>
            <a:ext cx="10180339" cy="319087"/>
          </a:xfrm>
        </p:spPr>
        <p:txBody>
          <a:bodyPr anchor="b"/>
          <a:lstStyle/>
          <a:p>
            <a:r>
              <a:rPr lang="en-GB" dirty="0"/>
              <a:t>CT(ct)DNA, circulating tumour DNA; MRD, minimal residual disease</a:t>
            </a:r>
          </a:p>
          <a:p>
            <a:r>
              <a:rPr lang="en-GB" dirty="0"/>
              <a:t>García-Pardo M, et al. Br J Cancer. 2022;127:592-602</a:t>
            </a:r>
            <a:endParaRPr lang="en-GB" dirty="0">
              <a:highlight>
                <a:srgbClr val="00FFFF"/>
              </a:highligh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95" t="24516" r="14037" b="14323"/>
          <a:stretch/>
        </p:blipFill>
        <p:spPr bwMode="auto">
          <a:xfrm>
            <a:off x="2001982" y="1662545"/>
            <a:ext cx="8054458" cy="392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F512CB50-A158-04DD-6CF8-FF10D7A3ADCB}"/>
              </a:ext>
            </a:extLst>
          </p:cNvPr>
          <p:cNvSpPr>
            <a:spLocks noGrp="1"/>
          </p:cNvSpPr>
          <p:nvPr>
            <p:ph type="sldNum" sz="quarter" idx="4"/>
          </p:nvPr>
        </p:nvSpPr>
        <p:spPr/>
        <p:txBody>
          <a:bodyPr/>
          <a:lstStyle/>
          <a:p>
            <a:fld id="{FCE43C0F-8A7B-3A4B-9DB5-B3472E36E833}" type="slidenum">
              <a:rPr lang="en-GB" smtClean="0"/>
              <a:pPr/>
              <a:t>8</a:t>
            </a:fld>
            <a:endParaRPr lang="en-GB"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66A4A2-2A0D-41EB-3343-3D1BD982B106}"/>
              </a:ext>
            </a:extLst>
          </p:cNvPr>
          <p:cNvSpPr>
            <a:spLocks noGrp="1"/>
          </p:cNvSpPr>
          <p:nvPr>
            <p:ph type="title"/>
          </p:nvPr>
        </p:nvSpPr>
        <p:spPr/>
        <p:txBody>
          <a:bodyPr/>
          <a:lstStyle/>
          <a:p>
            <a:r>
              <a:rPr lang="en-GB" dirty="0"/>
              <a:t>Challenges and opportunities of </a:t>
            </a:r>
            <a:r>
              <a:rPr lang="en-GB" cap="none" dirty="0"/>
              <a:t>cf</a:t>
            </a:r>
            <a:r>
              <a:rPr lang="en-GB" dirty="0"/>
              <a:t>dna</a:t>
            </a:r>
          </a:p>
        </p:txBody>
      </p:sp>
      <p:sp>
        <p:nvSpPr>
          <p:cNvPr id="3" name="Content Placeholder 2">
            <a:extLst>
              <a:ext uri="{FF2B5EF4-FFF2-40B4-BE49-F238E27FC236}">
                <a16:creationId xmlns:a16="http://schemas.microsoft.com/office/drawing/2014/main" id="{04A1621D-8CE5-B137-F1AD-88D078882E66}"/>
              </a:ext>
            </a:extLst>
          </p:cNvPr>
          <p:cNvSpPr>
            <a:spLocks noGrp="1"/>
          </p:cNvSpPr>
          <p:nvPr>
            <p:ph sz="quarter" idx="15"/>
          </p:nvPr>
        </p:nvSpPr>
        <p:spPr>
          <a:xfrm>
            <a:off x="620183" y="6356351"/>
            <a:ext cx="10670977" cy="319087"/>
          </a:xfrm>
        </p:spPr>
        <p:txBody>
          <a:bodyPr anchor="b" anchorCtr="0"/>
          <a:lstStyle/>
          <a:p>
            <a:pPr marL="0" indent="0">
              <a:buNone/>
            </a:pPr>
            <a:r>
              <a:rPr lang="en-GB" sz="1100" dirty="0">
                <a:solidFill>
                  <a:schemeClr val="tx2"/>
                </a:solidFill>
              </a:rPr>
              <a:t>1L, first line; ALK, anaplastic lymphoma kinase; BC, breast cancer; BRAF, b-Raf proto-oncogene; bTMB, blood-based tumour mutational burden; cfDNA/RNA, cell-free DNA/RNA; CRC, colorectal cancer; CSF, cerebrospinal fluid; CTC, circulating tumour cell; ctDNA, circulating tumour DNA; EGFR, epidermal growth factor; ESR1, estrogen receptor 1; HER2, </a:t>
            </a:r>
            <a:r>
              <a:rPr kumimoji="0" lang="en-GB" sz="1100" b="0" i="0" u="none" strike="noStrike" kern="0" cap="none" spc="0" normalizeH="0" baseline="0" dirty="0">
                <a:ln>
                  <a:noFill/>
                </a:ln>
                <a:solidFill>
                  <a:schemeClr val="tx2"/>
                </a:solidFill>
                <a:effectLst/>
                <a:uLnTx/>
                <a:uFillTx/>
                <a:latin typeface="Arial" panose="020B0604020202020204" pitchFamily="34" charset="0"/>
                <a:ea typeface="Calibri"/>
                <a:cs typeface="Arial" panose="020B0604020202020204" pitchFamily="34" charset="0"/>
                <a:sym typeface="Calibri"/>
              </a:rPr>
              <a:t>human epidermal growth factor receptor 2</a:t>
            </a:r>
            <a:r>
              <a:rPr lang="en-GB" sz="1100" dirty="0">
                <a:solidFill>
                  <a:schemeClr val="tx2"/>
                </a:solidFill>
              </a:rPr>
              <a:t>; KRAS, Kirsten rat sarcoma viral oncogene homologue; MET, hepatocyte growth factor receptor; miRNA, micro-RNA; PD-1, programmed cell death protein 1; PD-L1, programmed death-ligand 1; PIK3CA, phosphatidylinositol-4,5-bisphosphate 3-kinase catalytic subunit alpha; Ras, rat sarcoma; RET, rearranged during transfection; ROS1, ROS proto-oncogene 1, receptor tyrosine kinase; TEP, t</a:t>
            </a:r>
            <a:r>
              <a:rPr lang="en-GB" sz="1100" b="0" i="0" dirty="0">
                <a:solidFill>
                  <a:schemeClr val="tx2"/>
                </a:solidFill>
                <a:effectLst/>
              </a:rPr>
              <a:t>umour-educated platelets</a:t>
            </a:r>
            <a:endParaRPr lang="en-GB" sz="1100" dirty="0">
              <a:solidFill>
                <a:schemeClr val="tx2"/>
              </a:solidFill>
            </a:endParaRPr>
          </a:p>
          <a:p>
            <a:pPr marL="0" indent="0">
              <a:buNone/>
            </a:pPr>
            <a:r>
              <a:rPr lang="en-GB" sz="1100" dirty="0">
                <a:solidFill>
                  <a:schemeClr val="tx2"/>
                </a:solidFill>
              </a:rPr>
              <a:t>Rolfo C, et al. Crit Rev Oncol Hematol. 2020;151:102978</a:t>
            </a:r>
          </a:p>
        </p:txBody>
      </p:sp>
      <p:pic>
        <p:nvPicPr>
          <p:cNvPr id="18" name="Picture 17">
            <a:extLst>
              <a:ext uri="{FF2B5EF4-FFF2-40B4-BE49-F238E27FC236}">
                <a16:creationId xmlns:a16="http://schemas.microsoft.com/office/drawing/2014/main" id="{F4AA562F-4B25-356C-D48E-02BCCAD81EB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44838" y="836712"/>
            <a:ext cx="4143375" cy="4200525"/>
          </a:xfrm>
          <a:prstGeom prst="rect">
            <a:avLst/>
          </a:prstGeom>
        </p:spPr>
      </p:pic>
      <p:graphicFrame>
        <p:nvGraphicFramePr>
          <p:cNvPr id="21" name="Table 20">
            <a:extLst>
              <a:ext uri="{FF2B5EF4-FFF2-40B4-BE49-F238E27FC236}">
                <a16:creationId xmlns:a16="http://schemas.microsoft.com/office/drawing/2014/main" id="{358B1920-594D-609A-337E-95633738372C}"/>
              </a:ext>
            </a:extLst>
          </p:cNvPr>
          <p:cNvGraphicFramePr>
            <a:graphicFrameLocks noGrp="1"/>
          </p:cNvGraphicFramePr>
          <p:nvPr>
            <p:extLst>
              <p:ext uri="{D42A27DB-BD31-4B8C-83A1-F6EECF244321}">
                <p14:modId xmlns:p14="http://schemas.microsoft.com/office/powerpoint/2010/main" val="1424521866"/>
              </p:ext>
            </p:extLst>
          </p:nvPr>
        </p:nvGraphicFramePr>
        <p:xfrm>
          <a:off x="5187001" y="1150333"/>
          <a:ext cx="6368255" cy="3699120"/>
        </p:xfrm>
        <a:graphic>
          <a:graphicData uri="http://schemas.openxmlformats.org/drawingml/2006/table">
            <a:tbl>
              <a:tblPr firstRow="1" bandRow="1">
                <a:tableStyleId>{5C22544A-7EE6-4342-B048-85BDC9FD1C3A}</a:tableStyleId>
              </a:tblPr>
              <a:tblGrid>
                <a:gridCol w="953864">
                  <a:extLst>
                    <a:ext uri="{9D8B030D-6E8A-4147-A177-3AD203B41FA5}">
                      <a16:colId xmlns:a16="http://schemas.microsoft.com/office/drawing/2014/main" val="321532987"/>
                    </a:ext>
                  </a:extLst>
                </a:gridCol>
                <a:gridCol w="1804797">
                  <a:extLst>
                    <a:ext uri="{9D8B030D-6E8A-4147-A177-3AD203B41FA5}">
                      <a16:colId xmlns:a16="http://schemas.microsoft.com/office/drawing/2014/main" val="3627388003"/>
                    </a:ext>
                  </a:extLst>
                </a:gridCol>
                <a:gridCol w="1804797">
                  <a:extLst>
                    <a:ext uri="{9D8B030D-6E8A-4147-A177-3AD203B41FA5}">
                      <a16:colId xmlns:a16="http://schemas.microsoft.com/office/drawing/2014/main" val="2790176662"/>
                    </a:ext>
                  </a:extLst>
                </a:gridCol>
                <a:gridCol w="1804797">
                  <a:extLst>
                    <a:ext uri="{9D8B030D-6E8A-4147-A177-3AD203B41FA5}">
                      <a16:colId xmlns:a16="http://schemas.microsoft.com/office/drawing/2014/main" val="2666101587"/>
                    </a:ext>
                  </a:extLst>
                </a:gridCol>
              </a:tblGrid>
              <a:tr h="0">
                <a:tc>
                  <a:txBody>
                    <a:bodyPr/>
                    <a:lstStyle/>
                    <a:p>
                      <a:endParaRPr lang="en-GB" sz="1000" noProof="0" dirty="0">
                        <a:latin typeface="Arial" panose="020B0604020202020204" pitchFamily="34" charset="0"/>
                        <a:cs typeface="Arial" panose="020B0604020202020204" pitchFamily="34" charset="0"/>
                      </a:endParaRPr>
                    </a:p>
                  </a:txBody>
                  <a:tcPr marT="81720" marB="81720"/>
                </a:tc>
                <a:tc>
                  <a:txBody>
                    <a:bodyPr/>
                    <a:lstStyle/>
                    <a:p>
                      <a:r>
                        <a:rPr lang="en-GB" sz="1000" noProof="0" dirty="0">
                          <a:latin typeface="Arial" panose="020B0604020202020204" pitchFamily="34" charset="0"/>
                          <a:cs typeface="Arial" panose="020B0604020202020204" pitchFamily="34" charset="0"/>
                        </a:rPr>
                        <a:t>Breast Cancer</a:t>
                      </a:r>
                    </a:p>
                  </a:txBody>
                  <a:tcPr marT="81720" marB="81720"/>
                </a:tc>
                <a:tc>
                  <a:txBody>
                    <a:bodyPr/>
                    <a:lstStyle/>
                    <a:p>
                      <a:r>
                        <a:rPr lang="en-GB" sz="1000" noProof="0" dirty="0">
                          <a:latin typeface="Arial" panose="020B0604020202020204" pitchFamily="34" charset="0"/>
                          <a:cs typeface="Arial" panose="020B0604020202020204" pitchFamily="34" charset="0"/>
                        </a:rPr>
                        <a:t>Colorectal cancer</a:t>
                      </a:r>
                    </a:p>
                  </a:txBody>
                  <a:tcPr marT="81720" marB="81720"/>
                </a:tc>
                <a:tc>
                  <a:txBody>
                    <a:bodyPr/>
                    <a:lstStyle/>
                    <a:p>
                      <a:r>
                        <a:rPr lang="en-GB" sz="1000" noProof="0" dirty="0">
                          <a:latin typeface="Arial" panose="020B0604020202020204" pitchFamily="34" charset="0"/>
                          <a:cs typeface="Arial" panose="020B0604020202020204" pitchFamily="34" charset="0"/>
                        </a:rPr>
                        <a:t>Lung Cancer</a:t>
                      </a:r>
                    </a:p>
                  </a:txBody>
                  <a:tcPr marT="81720" marB="81720"/>
                </a:tc>
                <a:extLst>
                  <a:ext uri="{0D108BD9-81ED-4DB2-BD59-A6C34878D82A}">
                    <a16:rowId xmlns:a16="http://schemas.microsoft.com/office/drawing/2014/main" val="134845050"/>
                  </a:ext>
                </a:extLst>
              </a:tr>
              <a:tr h="280369">
                <a:tc>
                  <a:txBody>
                    <a:bodyPr/>
                    <a:lstStyle/>
                    <a:p>
                      <a:r>
                        <a:rPr lang="en-GB" sz="1000" b="1" noProof="0" dirty="0">
                          <a:latin typeface="Arial" panose="020B0604020202020204" pitchFamily="34" charset="0"/>
                          <a:cs typeface="Arial" panose="020B0604020202020204" pitchFamily="34" charset="0"/>
                        </a:rPr>
                        <a:t>Targetable genomic alterations</a:t>
                      </a:r>
                    </a:p>
                  </a:txBody>
                  <a:tcPr/>
                </a:tc>
                <a:tc>
                  <a:txBody>
                    <a:bodyPr/>
                    <a:lstStyle/>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Gene amplifications</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Gene expression</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Genomic signatures</a:t>
                      </a:r>
                    </a:p>
                  </a:txBody>
                  <a:tcPr/>
                </a:tc>
                <a:tc>
                  <a:txBody>
                    <a:bodyPr/>
                    <a:lstStyle/>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Gene expression</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Genomic signatures</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Gene mutations</a:t>
                      </a:r>
                    </a:p>
                  </a:txBody>
                  <a:tcPr/>
                </a:tc>
                <a:tc>
                  <a:txBody>
                    <a:bodyPr/>
                    <a:lstStyle/>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Mutations (insertions, deletions, etc..)</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Translocations</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Gene amplifications</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Gene expression</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Genomic signatures</a:t>
                      </a:r>
                    </a:p>
                  </a:txBody>
                  <a:tcPr/>
                </a:tc>
                <a:extLst>
                  <a:ext uri="{0D108BD9-81ED-4DB2-BD59-A6C34878D82A}">
                    <a16:rowId xmlns:a16="http://schemas.microsoft.com/office/drawing/2014/main" val="2338963181"/>
                  </a:ext>
                </a:extLst>
              </a:tr>
              <a:tr h="620211">
                <a:tc>
                  <a:txBody>
                    <a:bodyPr/>
                    <a:lstStyle/>
                    <a:p>
                      <a:r>
                        <a:rPr lang="en-GB" sz="1000" b="1" noProof="0" dirty="0">
                          <a:latin typeface="Arial" panose="020B0604020202020204" pitchFamily="34" charset="0"/>
                          <a:cs typeface="Arial" panose="020B0604020202020204" pitchFamily="34" charset="0"/>
                        </a:rPr>
                        <a:t>Uses</a:t>
                      </a:r>
                    </a:p>
                  </a:txBody>
                  <a:tcPr/>
                </a:tc>
                <a:tc>
                  <a:txBody>
                    <a:bodyPr/>
                    <a:lstStyle/>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BC CTCs based on prognosis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cfRNA (miRNAs) in HER2 BC</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TEPs in BC diagnosis</a:t>
                      </a:r>
                    </a:p>
                    <a:p>
                      <a:pPr marL="184150" indent="-184150">
                        <a:buClr>
                          <a:schemeClr val="accent1"/>
                        </a:buClr>
                        <a:buFont typeface="Arial" panose="020B0604020202020204" pitchFamily="34" charset="0"/>
                        <a:buChar char="•"/>
                        <a:tabLst/>
                      </a:pPr>
                      <a:r>
                        <a:rPr lang="en-GB" sz="1000" i="1" noProof="0" dirty="0">
                          <a:solidFill>
                            <a:schemeClr val="tx1"/>
                          </a:solidFill>
                          <a:latin typeface="Arial" panose="020B0604020202020204" pitchFamily="34" charset="0"/>
                          <a:cs typeface="Arial" panose="020B0604020202020204" pitchFamily="34" charset="0"/>
                        </a:rPr>
                        <a:t>PIK3CA</a:t>
                      </a:r>
                      <a:r>
                        <a:rPr lang="en-GB" sz="1000" noProof="0" dirty="0">
                          <a:solidFill>
                            <a:schemeClr val="tx1"/>
                          </a:solidFill>
                          <a:latin typeface="Arial" panose="020B0604020202020204" pitchFamily="34" charset="0"/>
                          <a:cs typeface="Arial" panose="020B0604020202020204" pitchFamily="34" charset="0"/>
                        </a:rPr>
                        <a:t> mutations in ctDNA</a:t>
                      </a:r>
                    </a:p>
                    <a:p>
                      <a:pPr marL="184150" indent="-184150">
                        <a:buClr>
                          <a:schemeClr val="accent1"/>
                        </a:buClr>
                        <a:buFont typeface="Arial" panose="020B0604020202020204" pitchFamily="34" charset="0"/>
                        <a:buChar char="•"/>
                        <a:tabLst/>
                      </a:pPr>
                      <a:r>
                        <a:rPr lang="en-GB" sz="1000" i="1" noProof="0" dirty="0">
                          <a:solidFill>
                            <a:schemeClr val="tx1"/>
                          </a:solidFill>
                          <a:latin typeface="Arial" panose="020B0604020202020204" pitchFamily="34" charset="0"/>
                          <a:cs typeface="Arial" panose="020B0604020202020204" pitchFamily="34" charset="0"/>
                        </a:rPr>
                        <a:t>ESR1</a:t>
                      </a:r>
                      <a:r>
                        <a:rPr lang="en-GB" sz="1000" noProof="0" dirty="0">
                          <a:solidFill>
                            <a:schemeClr val="tx1"/>
                          </a:solidFill>
                          <a:latin typeface="Arial" panose="020B0604020202020204" pitchFamily="34" charset="0"/>
                          <a:cs typeface="Arial" panose="020B0604020202020204" pitchFamily="34" charset="0"/>
                        </a:rPr>
                        <a:t> mutations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CancerSEEK BC early diagnosis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cfDNA plasma levels and BC stages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BC intra/intertumoural heterogeneity</a:t>
                      </a:r>
                    </a:p>
                  </a:txBody>
                  <a:tcPr/>
                </a:tc>
                <a:tc>
                  <a:txBody>
                    <a:bodyPr/>
                    <a:lstStyle/>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Cancer screening</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Residual disease evaluation</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CRC CTCs prognosis score</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Prognostic assessment in early CRC</a:t>
                      </a:r>
                    </a:p>
                    <a:p>
                      <a:pPr marL="184150" indent="-184150">
                        <a:buClr>
                          <a:schemeClr val="accent1"/>
                        </a:buClr>
                        <a:buFont typeface="Arial" panose="020B0604020202020204" pitchFamily="34" charset="0"/>
                        <a:buChar char="•"/>
                        <a:tabLst/>
                      </a:pPr>
                      <a:r>
                        <a:rPr lang="en-GB" sz="1000" i="1" noProof="0" dirty="0">
                          <a:solidFill>
                            <a:schemeClr val="tx1"/>
                          </a:solidFill>
                          <a:latin typeface="Arial" panose="020B0604020202020204" pitchFamily="34" charset="0"/>
                          <a:cs typeface="Arial" panose="020B0604020202020204" pitchFamily="34" charset="0"/>
                        </a:rPr>
                        <a:t>RAS </a:t>
                      </a:r>
                      <a:r>
                        <a:rPr lang="en-GB" sz="1000" noProof="0" dirty="0">
                          <a:solidFill>
                            <a:schemeClr val="tx1"/>
                          </a:solidFill>
                          <a:latin typeface="Arial" panose="020B0604020202020204" pitchFamily="34" charset="0"/>
                          <a:cs typeface="Arial" panose="020B0604020202020204" pitchFamily="34" charset="0"/>
                        </a:rPr>
                        <a:t>panel mutation status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Prognostic significance of miRNAs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Mechanism of acquired resistance to </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anti-EGFR drugs</a:t>
                      </a:r>
                    </a:p>
                  </a:txBody>
                  <a:tcPr/>
                </a:tc>
                <a:tc>
                  <a:txBody>
                    <a:bodyPr/>
                    <a:lstStyle/>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Drug selection (1L)</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Resistance detection</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Early disease detection in high-risk populations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bTMB measurement</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CTCs and lung cancer prognosis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ctDNA detection in pleural and CSF</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PD1/PDL1 expression in CTCs and exosomes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Alteration such as </a:t>
                      </a:r>
                      <a:r>
                        <a:rPr lang="en-GB" sz="1000" i="1" noProof="0" dirty="0">
                          <a:solidFill>
                            <a:schemeClr val="tx1"/>
                          </a:solidFill>
                          <a:latin typeface="Arial" panose="020B0604020202020204" pitchFamily="34" charset="0"/>
                          <a:cs typeface="Arial" panose="020B0604020202020204" pitchFamily="34" charset="0"/>
                        </a:rPr>
                        <a:t>EGFR, KRAS, BRAF , ALK, ROS1, RET fusions, MET </a:t>
                      </a:r>
                      <a:r>
                        <a:rPr lang="en-GB" sz="1000" noProof="0" dirty="0">
                          <a:solidFill>
                            <a:schemeClr val="tx1"/>
                          </a:solidFill>
                          <a:latin typeface="Arial" panose="020B0604020202020204" pitchFamily="34" charset="0"/>
                          <a:cs typeface="Arial" panose="020B0604020202020204" pitchFamily="34" charset="0"/>
                        </a:rPr>
                        <a:t>exon 14 skipping</a:t>
                      </a:r>
                    </a:p>
                  </a:txBody>
                  <a:tcPr/>
                </a:tc>
                <a:extLst>
                  <a:ext uri="{0D108BD9-81ED-4DB2-BD59-A6C34878D82A}">
                    <a16:rowId xmlns:a16="http://schemas.microsoft.com/office/drawing/2014/main" val="2135489371"/>
                  </a:ext>
                </a:extLst>
              </a:tr>
            </a:tbl>
          </a:graphicData>
        </a:graphic>
      </p:graphicFrame>
      <p:sp>
        <p:nvSpPr>
          <p:cNvPr id="24" name="Left Brace 23">
            <a:extLst>
              <a:ext uri="{FF2B5EF4-FFF2-40B4-BE49-F238E27FC236}">
                <a16:creationId xmlns:a16="http://schemas.microsoft.com/office/drawing/2014/main" id="{10F76975-DB56-243D-A058-76848B106580}"/>
              </a:ext>
            </a:extLst>
          </p:cNvPr>
          <p:cNvSpPr/>
          <p:nvPr/>
        </p:nvSpPr>
        <p:spPr>
          <a:xfrm rot="16200000">
            <a:off x="6095307" y="-170706"/>
            <a:ext cx="303210" cy="10670976"/>
          </a:xfrm>
          <a:prstGeom prst="leftBrace">
            <a:avLst>
              <a:gd name="adj1" fmla="val 63963"/>
              <a:gd name="adj2" fmla="val 5000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5" name="TextBox 24">
            <a:extLst>
              <a:ext uri="{FF2B5EF4-FFF2-40B4-BE49-F238E27FC236}">
                <a16:creationId xmlns:a16="http://schemas.microsoft.com/office/drawing/2014/main" id="{D579440F-F65A-E97E-DFCE-7DF4DFCCFE74}"/>
              </a:ext>
            </a:extLst>
          </p:cNvPr>
          <p:cNvSpPr txBox="1"/>
          <p:nvPr/>
        </p:nvSpPr>
        <p:spPr>
          <a:xfrm>
            <a:off x="3501608" y="5199583"/>
            <a:ext cx="5490606" cy="461665"/>
          </a:xfrm>
          <a:prstGeom prst="rect">
            <a:avLst/>
          </a:prstGeom>
          <a:noFill/>
        </p:spPr>
        <p:txBody>
          <a:bodyPr wrap="none" rtlCol="0">
            <a:spAutoFit/>
          </a:bodyPr>
          <a:lstStyle/>
          <a:p>
            <a:r>
              <a:rPr lang="en-GB" sz="2400" dirty="0">
                <a:solidFill>
                  <a:schemeClr val="accent1"/>
                </a:solidFill>
                <a:latin typeface="Arial" panose="020B0604020202020204" pitchFamily="34" charset="0"/>
                <a:ea typeface="Aileron" charset="0"/>
                <a:cs typeface="Arial" panose="020B0604020202020204" pitchFamily="34" charset="0"/>
              </a:rPr>
              <a:t>Step forward to personalised treatment</a:t>
            </a:r>
          </a:p>
        </p:txBody>
      </p:sp>
      <p:sp>
        <p:nvSpPr>
          <p:cNvPr id="5" name="Slide Number Placeholder 4">
            <a:extLst>
              <a:ext uri="{FF2B5EF4-FFF2-40B4-BE49-F238E27FC236}">
                <a16:creationId xmlns:a16="http://schemas.microsoft.com/office/drawing/2014/main" id="{A7DD0685-3F8B-89E3-00D0-252B3178A7B6}"/>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220196791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Custom 12">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5D8298"/>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2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34348</TotalTime>
  <Words>2564</Words>
  <Application>Microsoft Office PowerPoint</Application>
  <PresentationFormat>Widescreen</PresentationFormat>
  <Paragraphs>367</Paragraphs>
  <Slides>22</Slides>
  <Notes>4</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Thème Office</vt:lpstr>
      <vt:lpstr>2_Thème Office</vt:lpstr>
      <vt:lpstr>PowerPoint Presentation</vt:lpstr>
      <vt:lpstr>Precision oncology connect   the evolving role of liquid biopsy </vt:lpstr>
      <vt:lpstr>Developed by PRECISION ONCOLOGY COnnect</vt:lpstr>
      <vt:lpstr>Educational objectives</vt:lpstr>
      <vt:lpstr>Clinical takeaways</vt:lpstr>
      <vt:lpstr>What is a liquid biopsy?</vt:lpstr>
      <vt:lpstr>What is cell-free DNA (cfDNA) and circulating tumour dna (ctDNA)</vt:lpstr>
      <vt:lpstr>ctDNA may have utility across the disease spectrum</vt:lpstr>
      <vt:lpstr>Challenges and opportunities of cfdna</vt:lpstr>
      <vt:lpstr>The Role of the Pathologist in the Next-Generation Era of Tumour Molecular Characterisation</vt:lpstr>
      <vt:lpstr>Methodological scenario for molecular testing in NSCLC patients</vt:lpstr>
      <vt:lpstr>Positioning cfDNA genotyping in treatment naïve advanced NSCLC</vt:lpstr>
      <vt:lpstr>Why patients miss out on biomarker testing/diagnosis from tissue biopsy</vt:lpstr>
      <vt:lpstr>Estimate of patients in Europe who might benefit from liquid biopsy</vt:lpstr>
      <vt:lpstr>Following tumour evolution through liquid biopsy</vt:lpstr>
      <vt:lpstr>emerging molecular biomarkers in Breast Cancer </vt:lpstr>
      <vt:lpstr>ESR1 mutation rate in mBC patients</vt:lpstr>
      <vt:lpstr>Longer exposure to ET in 1L increases the chance of developing ESR1 mutation during treatment </vt:lpstr>
      <vt:lpstr>The “cancer world” in a drop</vt:lpstr>
      <vt:lpstr>Liquid vs solid biopsies in cancer interception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742</cp:revision>
  <cp:lastPrinted>2024-03-19T12:07:57Z</cp:lastPrinted>
  <dcterms:created xsi:type="dcterms:W3CDTF">2016-10-14T09:38:18Z</dcterms:created>
  <dcterms:modified xsi:type="dcterms:W3CDTF">2024-09-30T12:45:24Z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2024-07-10T07:40:33Z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63732de9-a251-48bb-af23-4cc4b7c2ff40</vt:lpwstr>
  </property>
  <property fmtid="{D5CDD505-2E9C-101B-9397-08002B2CF9AE}" pid="8" name="MSIP_Label_2ad0b24d-6422-44b0-b3de-abb3a9e8c81a_ContentBits">
    <vt:lpwstr>0</vt:lpwstr>
  </property>
</Properties>
</file>