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12537" r:id="rId2"/>
    <p:sldId id="12543" r:id="rId3"/>
    <p:sldId id="12293" r:id="rId4"/>
    <p:sldId id="2147473968" r:id="rId5"/>
    <p:sldId id="2147474267" r:id="rId6"/>
    <p:sldId id="2147474277" r:id="rId7"/>
    <p:sldId id="2147474273" r:id="rId8"/>
    <p:sldId id="579" r:id="rId9"/>
    <p:sldId id="580" r:id="rId10"/>
    <p:sldId id="846" r:id="rId11"/>
    <p:sldId id="847" r:id="rId12"/>
    <p:sldId id="848" r:id="rId13"/>
    <p:sldId id="2147474271" r:id="rId14"/>
    <p:sldId id="850" r:id="rId15"/>
    <p:sldId id="2147474276" r:id="rId16"/>
    <p:sldId id="2147474268" r:id="rId17"/>
    <p:sldId id="2147474274" r:id="rId18"/>
    <p:sldId id="12541" r:id="rId19"/>
    <p:sldId id="12538" r:id="rId20"/>
    <p:sldId id="12542" r:id="rId21"/>
    <p:sldId id="2147474272" r:id="rId22"/>
    <p:sldId id="2147474275" r:id="rId23"/>
    <p:sldId id="2147474270" r:id="rId24"/>
    <p:sldId id="12539" r:id="rId25"/>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906" userDrawn="1">
          <p15:clr>
            <a:srgbClr val="A4A3A4"/>
          </p15:clr>
        </p15:guide>
        <p15:guide id="4" orient="horz" pos="3471" userDrawn="1">
          <p15:clr>
            <a:srgbClr val="A4A3A4"/>
          </p15:clr>
        </p15:guide>
        <p15:guide id="5" orient="horz" pos="3706" userDrawn="1">
          <p15:clr>
            <a:srgbClr val="A4A3A4"/>
          </p15:clr>
        </p15:guide>
        <p15:guide id="6" orient="horz" pos="3803" userDrawn="1">
          <p15:clr>
            <a:srgbClr val="A4A3A4"/>
          </p15:clr>
        </p15:guide>
        <p15:guide id="7" orient="horz" pos="403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DC3878-8998-1685-3780-DA756385EA46}" name="Fact_check" initials="HD" userId="Fact_check"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A402"/>
    <a:srgbClr val="505050"/>
    <a:srgbClr val="C7583B"/>
    <a:srgbClr val="C6573B"/>
    <a:srgbClr val="03C750"/>
    <a:srgbClr val="FF85FF"/>
    <a:srgbClr val="5D8298"/>
    <a:srgbClr val="C7573C"/>
    <a:srgbClr val="FF3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1EFFBE-783B-4858-8DAA-71358391AD37}" v="3" dt="2024-11-04T12:28:12.19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68" autoAdjust="0"/>
    <p:restoredTop sz="95563"/>
  </p:normalViewPr>
  <p:slideViewPr>
    <p:cSldViewPr snapToObjects="1">
      <p:cViewPr varScale="1">
        <p:scale>
          <a:sx n="114" d="100"/>
          <a:sy n="114" d="100"/>
        </p:scale>
        <p:origin x="110" y="82"/>
      </p:cViewPr>
      <p:guideLst>
        <p:guide orient="horz" pos="2160"/>
        <p:guide pos="3840"/>
        <p:guide pos="1906"/>
        <p:guide orient="horz" pos="3471"/>
        <p:guide orient="horz" pos="3706"/>
        <p:guide orient="horz" pos="3803"/>
        <p:guide orient="horz" pos="403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 Bilton" userId="c7XYtMUW2UwKvnGAgdPz1wONBIYDXiSIvE8vsQMX2U0=" providerId="None" clId="Web-{431EFFBE-783B-4858-8DAA-71358391AD37}"/>
    <pc:docChg chg="modSld">
      <pc:chgData name="Ros Bilton" userId="c7XYtMUW2UwKvnGAgdPz1wONBIYDXiSIvE8vsQMX2U0=" providerId="None" clId="Web-{431EFFBE-783B-4858-8DAA-71358391AD37}" dt="2024-11-04T12:28:08.571" v="1" actId="20577"/>
      <pc:docMkLst>
        <pc:docMk/>
      </pc:docMkLst>
      <pc:sldChg chg="modSp">
        <pc:chgData name="Ros Bilton" userId="c7XYtMUW2UwKvnGAgdPz1wONBIYDXiSIvE8vsQMX2U0=" providerId="None" clId="Web-{431EFFBE-783B-4858-8DAA-71358391AD37}" dt="2024-11-04T12:28:08.571" v="1" actId="20577"/>
        <pc:sldMkLst>
          <pc:docMk/>
          <pc:sldMk cId="1435382974" sldId="12293"/>
        </pc:sldMkLst>
        <pc:spChg chg="mod">
          <ac:chgData name="Ros Bilton" userId="c7XYtMUW2UwKvnGAgdPz1wONBIYDXiSIvE8vsQMX2U0=" providerId="None" clId="Web-{431EFFBE-783B-4858-8DAA-71358391AD37}" dt="2024-11-04T12:28:08.571" v="1" actId="20577"/>
          <ac:spMkLst>
            <pc:docMk/>
            <pc:sldMk cId="1435382974" sldId="12293"/>
            <ac:spMk id="11" creationId="{50A8DF8F-A965-254A-A13D-3C88670E2FB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11/4/2024</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11/4/2024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5</a:t>
            </a:fld>
            <a:endParaRPr lang="fr-FR" dirty="0"/>
          </a:p>
        </p:txBody>
      </p:sp>
    </p:spTree>
    <p:extLst>
      <p:ext uri="{BB962C8B-B14F-4D97-AF65-F5344CB8AC3E}">
        <p14:creationId xmlns:p14="http://schemas.microsoft.com/office/powerpoint/2010/main" val="3542703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24</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hyperlink" Target="mailto:info@cor2ed" TargetMode="External"/><Relationship Id="rId26" Type="http://schemas.openxmlformats.org/officeDocument/2006/relationships/image" Target="../media/image21.svg"/><Relationship Id="rId3" Type="http://schemas.openxmlformats.org/officeDocument/2006/relationships/image" Target="../media/image4.svg"/><Relationship Id="rId21" Type="http://schemas.openxmlformats.org/officeDocument/2006/relationships/image" Target="../media/image16.pn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3.svg"/><Relationship Id="rId25" Type="http://schemas.openxmlformats.org/officeDocument/2006/relationships/image" Target="../media/image20.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image" Target="../media/image15.sv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9.svg"/><Relationship Id="rId5" Type="http://schemas.openxmlformats.org/officeDocument/2006/relationships/image" Target="../media/image6.svg"/><Relationship Id="rId15" Type="http://schemas.openxmlformats.org/officeDocument/2006/relationships/hyperlink" Target="https://twitter.com/ntrkconnectinfo" TargetMode="External"/><Relationship Id="rId23" Type="http://schemas.openxmlformats.org/officeDocument/2006/relationships/image" Target="../media/image18.png"/><Relationship Id="rId28" Type="http://schemas.openxmlformats.org/officeDocument/2006/relationships/image" Target="../media/image22.jpg"/><Relationship Id="rId10" Type="http://schemas.openxmlformats.org/officeDocument/2006/relationships/hyperlink" Target="https://www.linkedin.com/company/28472044" TargetMode="External"/><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7.svg"/><Relationship Id="rId27" Type="http://schemas.openxmlformats.org/officeDocument/2006/relationships/hyperlink" Target="https://cor2ed.com/connects/ntrk-connect/"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A7CD98BE-591D-7F02-8272-52F7F93E3953}"/>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C3057109-6C7D-A82F-E6A7-3364690782F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D012B304-72EA-8666-217E-74AFFDC6B2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C62BAD7A-4C1B-EC85-6780-B2045B28B78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223ADA9F-04B6-A26D-5838-95448B908E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6" name="Graphic 105">
            <a:extLst>
              <a:ext uri="{FF2B5EF4-FFF2-40B4-BE49-F238E27FC236}">
                <a16:creationId xmlns:a16="http://schemas.microsoft.com/office/drawing/2014/main" id="{A7615075-57AA-C649-B52E-A01CFD8680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525920"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@NTRK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749827"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759785" y="6033094"/>
            <a:ext cx="233621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@ntrkconnectinfo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341403" y="6013567"/>
            <a:ext cx="261058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6211389"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841834"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401666"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401666"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8"/>
            <a:extLst>
              <a:ext uri="{FF2B5EF4-FFF2-40B4-BE49-F238E27FC236}">
                <a16:creationId xmlns:a16="http://schemas.microsoft.com/office/drawing/2014/main" id="{2A6480F3-532C-6543-85E7-0BC80B7701C0}"/>
              </a:ext>
            </a:extLst>
          </p:cNvPr>
          <p:cNvSpPr/>
          <p:nvPr userDrawn="1"/>
        </p:nvSpPr>
        <p:spPr>
          <a:xfrm>
            <a:off x="5817212"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7" y="5482882"/>
            <a:ext cx="289065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341404"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F252FFC7-612C-4E4B-9164-B9925A5E0ED4}"/>
              </a:ext>
            </a:extLst>
          </p:cNvPr>
          <p:cNvSpPr txBox="1"/>
          <p:nvPr userDrawn="1"/>
        </p:nvSpPr>
        <p:spPr>
          <a:xfrm>
            <a:off x="323528" y="4130089"/>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2" name="Picture 1" descr="A picture containing text, font, logo, graphics&#10;&#10;Description automatically generated">
            <a:hlinkClick r:id="rId27"/>
            <a:extLst>
              <a:ext uri="{FF2B5EF4-FFF2-40B4-BE49-F238E27FC236}">
                <a16:creationId xmlns:a16="http://schemas.microsoft.com/office/drawing/2014/main" id="{F400ABA1-C4CC-C41A-596B-25D4EF19730E}"/>
              </a:ext>
            </a:extLst>
          </p:cNvPr>
          <p:cNvPicPr>
            <a:picLocks noChangeAspect="1"/>
          </p:cNvPicPr>
          <p:nvPr userDrawn="1"/>
        </p:nvPicPr>
        <p:blipFill>
          <a:blip r:embed="rId28"/>
          <a:stretch>
            <a:fillRect/>
          </a:stretch>
        </p:blipFill>
        <p:spPr>
          <a:xfrm>
            <a:off x="373968" y="4472140"/>
            <a:ext cx="1833600" cy="945696"/>
          </a:xfrm>
          <a:prstGeom prst="rect">
            <a:avLst/>
          </a:prstGeom>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guide id="4" pos="1317" userDrawn="1">
          <p15:clr>
            <a:srgbClr val="FBAE40"/>
          </p15:clr>
        </p15:guide>
        <p15:guide id="5" orient="horz" pos="2909" userDrawn="1">
          <p15:clr>
            <a:srgbClr val="FBAE40"/>
          </p15:clr>
        </p15:guide>
        <p15:guide id="6" orient="horz" pos="335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a:xfrm>
            <a:off x="619201" y="259200"/>
            <a:ext cx="10963199" cy="864000"/>
          </a:xfrm>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a:xfrm>
            <a:off x="619201" y="259200"/>
            <a:ext cx="10963199" cy="864000"/>
          </a:xfrm>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7F3DB38C-06DF-D5F1-69EA-28B3F4D7364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7F3DB38C-06DF-D5F1-69EA-28B3F4D7364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7817737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Espace réservé du numéro de diapositive 6">
            <a:extLst>
              <a:ext uri="{FF2B5EF4-FFF2-40B4-BE49-F238E27FC236}">
                <a16:creationId xmlns:a16="http://schemas.microsoft.com/office/drawing/2014/main" id="{E10039EE-0CDB-289D-555F-C15119038EF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24544EF-9462-A8D9-B04B-5333B800A851}"/>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7826307-9C41-F0BA-D66F-850E45A2C81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5AB751E-7A11-39BA-B970-3360490ACF1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7410656F-A160-31A9-012C-04F90613811C}"/>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17DF4BA-E97C-1CF7-120B-F6808F4B52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17DF4BA-E97C-1CF7-120B-F6808F4B52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Rectangle 2">
            <a:extLst>
              <a:ext uri="{FF2B5EF4-FFF2-40B4-BE49-F238E27FC236}">
                <a16:creationId xmlns:a16="http://schemas.microsoft.com/office/drawing/2014/main" id="{113D6136-ABF3-8686-26B2-76FE39059063}"/>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84849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34054343-BE11-AE6F-B86E-BC2DB7BDBFA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9787A3AD-99A1-0B3D-9416-299AECA6321E}"/>
              </a:ext>
            </a:extLst>
          </p:cNvPr>
          <p:cNvPicPr>
            <a:picLocks noChangeAspect="1" noChangeArrowheads="1"/>
          </p:cNvPicPr>
          <p:nvPr userDrawn="1"/>
        </p:nvPicPr>
        <p:blipFill>
          <a:blip r:embed="rId18">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80" r:id="rId3"/>
    <p:sldLayoutId id="2147483662" r:id="rId4"/>
    <p:sldLayoutId id="2147483661" r:id="rId5"/>
    <p:sldLayoutId id="2147483658" r:id="rId6"/>
    <p:sldLayoutId id="2147483652" r:id="rId7"/>
    <p:sldLayoutId id="2147483681" r:id="rId8"/>
    <p:sldLayoutId id="2147483657" r:id="rId9"/>
    <p:sldLayoutId id="2147483654" r:id="rId10"/>
    <p:sldLayoutId id="2147483655" r:id="rId11"/>
    <p:sldLayoutId id="2147483675" r:id="rId12"/>
    <p:sldLayoutId id="2147483676" r:id="rId13"/>
    <p:sldLayoutId id="2147483656" r:id="rId14"/>
    <p:sldLayoutId id="2147483678" r:id="rId15"/>
    <p:sldLayoutId id="2147483679" r:id="rId16"/>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bm.com/think/topics/ai-scaling#:~:text=Scaling%20AI%20involves%20expanding%20the%20use%20of%20machine,substantial%20data%20volumes%20to%20maintain%20speed%20and%20scale."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cor2ed.com/connects/ntrk-connect/"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hyperlink" Target="https://doi.org/10.1016/j.semcancer.2021.02.011" TargetMode="Externa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8C0DBC4-F57C-6B85-D822-2C043E4E1039}"/>
              </a:ext>
            </a:extLst>
          </p:cNvPr>
          <p:cNvSpPr>
            <a:spLocks noGrp="1"/>
          </p:cNvSpPr>
          <p:nvPr>
            <p:ph sz="quarter" idx="12"/>
          </p:nvPr>
        </p:nvSpPr>
        <p:spPr/>
        <p:txBody>
          <a:bodyPr>
            <a:normAutofit/>
          </a:bodyPr>
          <a:lstStyle/>
          <a:p>
            <a:pPr marL="0" lvl="0" indent="0">
              <a:buNone/>
            </a:pPr>
            <a:r>
              <a:rPr lang="en-GB" b="1" dirty="0">
                <a:solidFill>
                  <a:schemeClr val="accent1"/>
                </a:solidFill>
              </a:rPr>
              <a:t>A scalable set-up is required for AI to be successful: </a:t>
            </a:r>
          </a:p>
          <a:p>
            <a:pPr lvl="0"/>
            <a:r>
              <a:rPr lang="en-GB" dirty="0"/>
              <a:t>Hardware (</a:t>
            </a:r>
            <a:r>
              <a:rPr lang="en-GB" dirty="0">
                <a:solidFill>
                  <a:schemeClr val="tx2"/>
                </a:solidFill>
              </a:rPr>
              <a:t>scanner and IT infrastructure)</a:t>
            </a:r>
          </a:p>
          <a:p>
            <a:pPr lvl="0"/>
            <a:r>
              <a:rPr lang="en-GB" dirty="0"/>
              <a:t>Experts familiar with the systems</a:t>
            </a:r>
          </a:p>
          <a:p>
            <a:pPr lvl="0"/>
            <a:r>
              <a:rPr lang="en-GB" dirty="0"/>
              <a:t>Critical Mass </a:t>
            </a:r>
          </a:p>
          <a:p>
            <a:pPr lvl="0"/>
            <a:r>
              <a:rPr lang="en-GB" dirty="0"/>
              <a:t>Significant investments in short innovation cycles</a:t>
            </a:r>
          </a:p>
          <a:p>
            <a:endParaRPr lang="en-GB" dirty="0"/>
          </a:p>
        </p:txBody>
      </p:sp>
      <p:sp>
        <p:nvSpPr>
          <p:cNvPr id="4" name="Title 3">
            <a:extLst>
              <a:ext uri="{FF2B5EF4-FFF2-40B4-BE49-F238E27FC236}">
                <a16:creationId xmlns:a16="http://schemas.microsoft.com/office/drawing/2014/main" id="{077EEC01-E7BD-A07D-C629-EEEC211EB8B3}"/>
              </a:ext>
            </a:extLst>
          </p:cNvPr>
          <p:cNvSpPr>
            <a:spLocks noGrp="1"/>
          </p:cNvSpPr>
          <p:nvPr>
            <p:ph type="title"/>
          </p:nvPr>
        </p:nvSpPr>
        <p:spPr/>
        <p:txBody>
          <a:bodyPr>
            <a:normAutofit/>
          </a:bodyPr>
          <a:lstStyle/>
          <a:p>
            <a:r>
              <a:rPr lang="en-GB" dirty="0"/>
              <a:t>A scalable Set-Up</a:t>
            </a:r>
            <a:br>
              <a:rPr lang="en-GB" dirty="0"/>
            </a:br>
            <a:endParaRPr lang="en-GB" dirty="0"/>
          </a:p>
        </p:txBody>
      </p:sp>
      <p:sp>
        <p:nvSpPr>
          <p:cNvPr id="2" name="Text Placeholder 1">
            <a:extLst>
              <a:ext uri="{FF2B5EF4-FFF2-40B4-BE49-F238E27FC236}">
                <a16:creationId xmlns:a16="http://schemas.microsoft.com/office/drawing/2014/main" id="{143E3610-BE5B-46C8-62F7-BB9129A41DDB}"/>
              </a:ext>
            </a:extLst>
          </p:cNvPr>
          <p:cNvSpPr>
            <a:spLocks noGrp="1"/>
          </p:cNvSpPr>
          <p:nvPr>
            <p:ph sz="quarter" idx="15"/>
          </p:nvPr>
        </p:nvSpPr>
        <p:spPr/>
        <p:txBody>
          <a:bodyPr anchor="b"/>
          <a:lstStyle/>
          <a:p>
            <a:br>
              <a:rPr lang="en-GB" dirty="0">
                <a:solidFill>
                  <a:schemeClr val="tx2"/>
                </a:solidFill>
              </a:rPr>
            </a:br>
            <a:r>
              <a:rPr lang="en-GB" dirty="0">
                <a:solidFill>
                  <a:schemeClr val="tx2"/>
                </a:solidFill>
              </a:rPr>
              <a:t>AI, artificial intelligence; IT, information technology</a:t>
            </a:r>
          </a:p>
          <a:p>
            <a:r>
              <a:rPr lang="en-US" dirty="0">
                <a:solidFill>
                  <a:schemeClr val="tx2"/>
                </a:solidFill>
                <a:hlinkClick r:id="rId2">
                  <a:extLst>
                    <a:ext uri="{A12FA001-AC4F-418D-AE19-62706E023703}">
                      <ahyp:hlinkClr xmlns:ahyp="http://schemas.microsoft.com/office/drawing/2018/hyperlinkcolor" val="tx"/>
                    </a:ext>
                  </a:extLst>
                </a:hlinkClick>
              </a:rPr>
              <a:t>How To Scale AI In Your Organization | IBM</a:t>
            </a:r>
            <a:r>
              <a:rPr lang="en-GB" dirty="0">
                <a:solidFill>
                  <a:schemeClr val="tx2"/>
                </a:solidFill>
              </a:rPr>
              <a:t> (Accessed Oct 2024)</a:t>
            </a:r>
          </a:p>
        </p:txBody>
      </p:sp>
    </p:spTree>
    <p:extLst>
      <p:ext uri="{BB962C8B-B14F-4D97-AF65-F5344CB8AC3E}">
        <p14:creationId xmlns:p14="http://schemas.microsoft.com/office/powerpoint/2010/main" val="53901512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1528DED-C820-5B1A-F559-4A708555E58A}"/>
              </a:ext>
            </a:extLst>
          </p:cNvPr>
          <p:cNvSpPr>
            <a:spLocks noGrp="1"/>
          </p:cNvSpPr>
          <p:nvPr>
            <p:ph sz="quarter" idx="12"/>
          </p:nvPr>
        </p:nvSpPr>
        <p:spPr>
          <a:xfrm>
            <a:off x="620184" y="1425600"/>
            <a:ext cx="5115776" cy="4739704"/>
          </a:xfrm>
        </p:spPr>
        <p:txBody>
          <a:bodyPr>
            <a:noAutofit/>
          </a:bodyPr>
          <a:lstStyle/>
          <a:p>
            <a:pPr marL="0" indent="0">
              <a:buNone/>
              <a:defRPr/>
            </a:pPr>
            <a:r>
              <a:rPr lang="en-GB" b="1" dirty="0">
                <a:solidFill>
                  <a:schemeClr val="accent1"/>
                </a:solidFill>
              </a:rPr>
              <a:t>Strength in numbers/training sets</a:t>
            </a:r>
          </a:p>
          <a:p>
            <a:pPr>
              <a:defRPr/>
            </a:pPr>
            <a:r>
              <a:rPr lang="en-GB" sz="1800" b="0" i="0" u="none" strike="noStrike" baseline="0" dirty="0">
                <a:solidFill>
                  <a:schemeClr val="tx2"/>
                </a:solidFill>
              </a:rPr>
              <a:t>Machine learning tools require large amounts of high-quality data for training purposes and are only able to interpolate the acquired information for a new task</a:t>
            </a:r>
          </a:p>
          <a:p>
            <a:pPr>
              <a:defRPr/>
            </a:pPr>
            <a:r>
              <a:rPr lang="en-GB" sz="1800" b="0" i="0" u="none" strike="noStrike" baseline="0" dirty="0">
                <a:solidFill>
                  <a:schemeClr val="tx2"/>
                </a:solidFill>
              </a:rPr>
              <a:t>Human beings can extract highly complex concepts from limited amounts of data to apply it to new tasks beyond the one originally learned </a:t>
            </a:r>
          </a:p>
          <a:p>
            <a:pPr marL="0" indent="0">
              <a:buNone/>
              <a:defRPr/>
            </a:pPr>
            <a:r>
              <a:rPr lang="en-GB" b="1" dirty="0">
                <a:solidFill>
                  <a:schemeClr val="accent1"/>
                </a:solidFill>
              </a:rPr>
              <a:t>Further development of AI tools</a:t>
            </a:r>
          </a:p>
          <a:p>
            <a:pPr marL="342900" indent="-342900">
              <a:buFont typeface="Arial" panose="020B0604020202020204" pitchFamily="34" charset="0"/>
              <a:buChar char="•"/>
              <a:defRPr/>
            </a:pPr>
            <a:r>
              <a:rPr lang="en-GB" sz="1800" dirty="0">
                <a:solidFill>
                  <a:schemeClr val="tx2"/>
                </a:solidFill>
              </a:rPr>
              <a:t>Human features like cognition and extrapolation are core examples of</a:t>
            </a:r>
            <a:br>
              <a:rPr lang="en-GB" sz="1800" dirty="0">
                <a:solidFill>
                  <a:schemeClr val="tx2"/>
                </a:solidFill>
              </a:rPr>
            </a:br>
            <a:r>
              <a:rPr lang="en-GB" sz="1800" dirty="0">
                <a:solidFill>
                  <a:schemeClr val="tx2"/>
                </a:solidFill>
              </a:rPr>
              <a:t>AI-based approaches that still require enormous scientific advancements </a:t>
            </a:r>
          </a:p>
          <a:p>
            <a:endParaRPr lang="en-GB" dirty="0"/>
          </a:p>
        </p:txBody>
      </p:sp>
      <p:sp>
        <p:nvSpPr>
          <p:cNvPr id="6" name="Title 5">
            <a:extLst>
              <a:ext uri="{FF2B5EF4-FFF2-40B4-BE49-F238E27FC236}">
                <a16:creationId xmlns:a16="http://schemas.microsoft.com/office/drawing/2014/main" id="{EE0DB36E-AF60-3A23-8354-70E099BAD76F}"/>
              </a:ext>
            </a:extLst>
          </p:cNvPr>
          <p:cNvSpPr>
            <a:spLocks noGrp="1"/>
          </p:cNvSpPr>
          <p:nvPr>
            <p:ph type="title"/>
          </p:nvPr>
        </p:nvSpPr>
        <p:spPr/>
        <p:txBody>
          <a:bodyPr>
            <a:normAutofit fontScale="90000"/>
          </a:bodyPr>
          <a:lstStyle/>
          <a:p>
            <a:r>
              <a:rPr lang="en-GB" sz="3200" b="1" dirty="0">
                <a:solidFill>
                  <a:schemeClr val="tx2"/>
                </a:solidFill>
              </a:rPr>
              <a:t>Development of AI</a:t>
            </a:r>
            <a:br>
              <a:rPr lang="en-GB" sz="2800" b="1" dirty="0">
                <a:solidFill>
                  <a:srgbClr val="0070C0"/>
                </a:solidFill>
              </a:rPr>
            </a:br>
            <a:endParaRPr lang="en-GB" dirty="0"/>
          </a:p>
        </p:txBody>
      </p:sp>
      <p:sp>
        <p:nvSpPr>
          <p:cNvPr id="8" name="Content Placeholder 7">
            <a:extLst>
              <a:ext uri="{FF2B5EF4-FFF2-40B4-BE49-F238E27FC236}">
                <a16:creationId xmlns:a16="http://schemas.microsoft.com/office/drawing/2014/main" id="{212EE2BB-579E-2A9E-C0C4-8AED9C70E7B7}"/>
              </a:ext>
            </a:extLst>
          </p:cNvPr>
          <p:cNvSpPr>
            <a:spLocks noGrp="1"/>
          </p:cNvSpPr>
          <p:nvPr>
            <p:ph sz="quarter" idx="15"/>
          </p:nvPr>
        </p:nvSpPr>
        <p:spPr/>
        <p:txBody>
          <a:bodyPr/>
          <a:lstStyle/>
          <a:p>
            <a:r>
              <a:rPr lang="en-GB" dirty="0">
                <a:solidFill>
                  <a:schemeClr val="tx2"/>
                </a:solidFill>
              </a:rPr>
              <a:t>AI, artificial intelligence</a:t>
            </a:r>
          </a:p>
          <a:p>
            <a:r>
              <a:rPr lang="en-GB" dirty="0">
                <a:solidFill>
                  <a:schemeClr val="tx2"/>
                </a:solidFill>
              </a:rPr>
              <a:t>Stenzinger A, et al. Semin Cancer Biol. 2022; 84:129-143</a:t>
            </a:r>
          </a:p>
        </p:txBody>
      </p:sp>
      <p:sp>
        <p:nvSpPr>
          <p:cNvPr id="2" name="Rounded Rectangle 1">
            <a:extLst>
              <a:ext uri="{FF2B5EF4-FFF2-40B4-BE49-F238E27FC236}">
                <a16:creationId xmlns:a16="http://schemas.microsoft.com/office/drawing/2014/main" id="{A10B1818-8833-AD2F-CE55-7B00CDA00945}"/>
              </a:ext>
            </a:extLst>
          </p:cNvPr>
          <p:cNvSpPr/>
          <p:nvPr/>
        </p:nvSpPr>
        <p:spPr>
          <a:xfrm>
            <a:off x="6023992" y="1623530"/>
            <a:ext cx="5832649" cy="3533662"/>
          </a:xfrm>
          <a:prstGeom prst="roundRect">
            <a:avLst>
              <a:gd name="adj" fmla="val 4326"/>
            </a:avLst>
          </a:prstGeom>
          <a:solidFill>
            <a:schemeClr val="bg1"/>
          </a:solidFill>
          <a:ln w="254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 name="Picture 2" descr="https://ars.els-cdn.com/content/image/1-s2.0-S1044579X21000341-gr2_lrg.jpg">
            <a:extLst>
              <a:ext uri="{FF2B5EF4-FFF2-40B4-BE49-F238E27FC236}">
                <a16:creationId xmlns:a16="http://schemas.microsoft.com/office/drawing/2014/main" id="{65107C42-E26E-4E17-BC0F-FC31C86122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7" t="2361" r="2686" b="3998"/>
          <a:stretch/>
        </p:blipFill>
        <p:spPr bwMode="auto">
          <a:xfrm>
            <a:off x="6095999" y="1772815"/>
            <a:ext cx="5688633" cy="331236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4492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8A883389-4ED2-4ABF-E5E7-37694F6BCE0E}"/>
              </a:ext>
            </a:extLst>
          </p:cNvPr>
          <p:cNvSpPr/>
          <p:nvPr/>
        </p:nvSpPr>
        <p:spPr>
          <a:xfrm>
            <a:off x="4871864" y="1623529"/>
            <a:ext cx="6984777" cy="4525963"/>
          </a:xfrm>
          <a:prstGeom prst="roundRect">
            <a:avLst>
              <a:gd name="adj" fmla="val 4326"/>
            </a:avLst>
          </a:prstGeom>
          <a:solidFill>
            <a:schemeClr val="bg1"/>
          </a:solidFill>
          <a:ln w="254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Content Placeholder 5">
            <a:extLst>
              <a:ext uri="{FF2B5EF4-FFF2-40B4-BE49-F238E27FC236}">
                <a16:creationId xmlns:a16="http://schemas.microsoft.com/office/drawing/2014/main" id="{1197B591-F32C-E278-24A0-5BAB313A5D6D}"/>
              </a:ext>
            </a:extLst>
          </p:cNvPr>
          <p:cNvSpPr>
            <a:spLocks noGrp="1"/>
          </p:cNvSpPr>
          <p:nvPr>
            <p:ph sz="quarter" idx="12"/>
          </p:nvPr>
        </p:nvSpPr>
        <p:spPr>
          <a:xfrm>
            <a:off x="620713" y="1425575"/>
            <a:ext cx="4035127" cy="4525963"/>
          </a:xfrm>
        </p:spPr>
        <p:txBody>
          <a:bodyPr>
            <a:normAutofit/>
          </a:bodyPr>
          <a:lstStyle/>
          <a:p>
            <a:r>
              <a:rPr lang="en-GB" b="1" dirty="0">
                <a:solidFill>
                  <a:schemeClr val="accent1"/>
                </a:solidFill>
              </a:rPr>
              <a:t>Generalisability</a:t>
            </a:r>
            <a:r>
              <a:rPr lang="en-GB" dirty="0"/>
              <a:t> </a:t>
            </a:r>
          </a:p>
          <a:p>
            <a:pPr lvl="1"/>
            <a:r>
              <a:rPr lang="en-GB" dirty="0"/>
              <a:t>The data generated in one dataset need to be transferable to another dataset/institution</a:t>
            </a:r>
          </a:p>
          <a:p>
            <a:r>
              <a:rPr lang="en-GB" b="1" dirty="0">
                <a:solidFill>
                  <a:schemeClr val="accent1"/>
                </a:solidFill>
              </a:rPr>
              <a:t>Explainability</a:t>
            </a:r>
          </a:p>
          <a:p>
            <a:pPr lvl="1"/>
            <a:r>
              <a:rPr lang="en-GB" dirty="0"/>
              <a:t>Conventional AI leaves the decision process intransparent (“black box”) and provides a binary decision without “explaining” why</a:t>
            </a:r>
          </a:p>
          <a:p>
            <a:pPr lvl="1"/>
            <a:r>
              <a:rPr lang="en-GB" dirty="0"/>
              <a:t>Explainable AI uses layer-wise-relevance propagation to open the black box and provide pixel-wise scores that contribute to the decision “carcinoma” </a:t>
            </a:r>
          </a:p>
        </p:txBody>
      </p:sp>
      <p:sp>
        <p:nvSpPr>
          <p:cNvPr id="5" name="Title 4">
            <a:extLst>
              <a:ext uri="{FF2B5EF4-FFF2-40B4-BE49-F238E27FC236}">
                <a16:creationId xmlns:a16="http://schemas.microsoft.com/office/drawing/2014/main" id="{673352C0-8120-6253-B6FA-599CF109C8E5}"/>
              </a:ext>
            </a:extLst>
          </p:cNvPr>
          <p:cNvSpPr>
            <a:spLocks noGrp="1"/>
          </p:cNvSpPr>
          <p:nvPr>
            <p:ph type="title"/>
          </p:nvPr>
        </p:nvSpPr>
        <p:spPr>
          <a:xfrm>
            <a:off x="619201" y="259200"/>
            <a:ext cx="10963199" cy="864000"/>
          </a:xfrm>
        </p:spPr>
        <p:txBody>
          <a:bodyPr>
            <a:normAutofit/>
          </a:bodyPr>
          <a:lstStyle/>
          <a:p>
            <a:r>
              <a:rPr lang="en-GB" dirty="0"/>
              <a:t>Implementation of AI</a:t>
            </a:r>
            <a:br>
              <a:rPr lang="en-GB" dirty="0"/>
            </a:br>
            <a:endParaRPr lang="en-GB" dirty="0"/>
          </a:p>
        </p:txBody>
      </p:sp>
      <p:sp>
        <p:nvSpPr>
          <p:cNvPr id="7" name="Content Placeholder 6">
            <a:extLst>
              <a:ext uri="{FF2B5EF4-FFF2-40B4-BE49-F238E27FC236}">
                <a16:creationId xmlns:a16="http://schemas.microsoft.com/office/drawing/2014/main" id="{1B173237-A064-6B7D-6489-6F16BD778B42}"/>
              </a:ext>
            </a:extLst>
          </p:cNvPr>
          <p:cNvSpPr>
            <a:spLocks noGrp="1"/>
          </p:cNvSpPr>
          <p:nvPr>
            <p:ph sz="quarter" idx="15"/>
          </p:nvPr>
        </p:nvSpPr>
        <p:spPr>
          <a:xfrm>
            <a:off x="620183" y="6356351"/>
            <a:ext cx="10180339" cy="365125"/>
          </a:xfrm>
        </p:spPr>
        <p:txBody>
          <a:bodyPr/>
          <a:lstStyle/>
          <a:p>
            <a:r>
              <a:rPr lang="en-GB" dirty="0">
                <a:solidFill>
                  <a:schemeClr val="tx2"/>
                </a:solidFill>
              </a:rPr>
              <a:t>AI, artificial intelligence; H&amp;E, haematoxylin and eosin stain</a:t>
            </a:r>
          </a:p>
          <a:p>
            <a:r>
              <a:rPr lang="en-GB" dirty="0">
                <a:solidFill>
                  <a:schemeClr val="tx2"/>
                </a:solidFill>
              </a:rPr>
              <a:t>Stenzinger A, et al. Semin Cancer Biol. 2022; 84:129-143</a:t>
            </a:r>
          </a:p>
        </p:txBody>
      </p:sp>
      <p:grpSp>
        <p:nvGrpSpPr>
          <p:cNvPr id="10" name="Group 9">
            <a:extLst>
              <a:ext uri="{FF2B5EF4-FFF2-40B4-BE49-F238E27FC236}">
                <a16:creationId xmlns:a16="http://schemas.microsoft.com/office/drawing/2014/main" id="{73D85E76-EDBE-CE75-E865-2B43AEEF00A1}"/>
              </a:ext>
            </a:extLst>
          </p:cNvPr>
          <p:cNvGrpSpPr/>
          <p:nvPr/>
        </p:nvGrpSpPr>
        <p:grpSpPr>
          <a:xfrm>
            <a:off x="4943872" y="1746094"/>
            <a:ext cx="6812400" cy="4183376"/>
            <a:chOff x="4871864" y="1378480"/>
            <a:chExt cx="6812400" cy="4183376"/>
          </a:xfrm>
        </p:grpSpPr>
        <p:pic>
          <p:nvPicPr>
            <p:cNvPr id="4098" name="Picture 2" descr="https://ars.els-cdn.com/content/image/1-s2.0-S1044579X21000341-gr3_lrg.jpg">
              <a:extLst>
                <a:ext uri="{FF2B5EF4-FFF2-40B4-BE49-F238E27FC236}">
                  <a16:creationId xmlns:a16="http://schemas.microsoft.com/office/drawing/2014/main" id="{16F65154-888B-410A-B070-9698530911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986"/>
            <a:stretch/>
          </p:blipFill>
          <p:spPr bwMode="auto">
            <a:xfrm>
              <a:off x="5995555" y="3789040"/>
              <a:ext cx="5688709" cy="17728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E41A725-91EF-5144-65A5-D62A644FCC4F}"/>
                </a:ext>
              </a:extLst>
            </p:cNvPr>
            <p:cNvSpPr txBox="1"/>
            <p:nvPr/>
          </p:nvSpPr>
          <p:spPr>
            <a:xfrm>
              <a:off x="6384032" y="3376117"/>
              <a:ext cx="1299275" cy="461665"/>
            </a:xfrm>
            <a:prstGeom prst="rect">
              <a:avLst/>
            </a:prstGeom>
            <a:noFill/>
          </p:spPr>
          <p:txBody>
            <a:bodyPr wrap="square" rtlCol="0">
              <a:spAutoFit/>
            </a:bodyPr>
            <a:lstStyle/>
            <a:p>
              <a:r>
                <a:rPr lang="en-GB" sz="1200" b="0" i="0" u="none" strike="noStrike" baseline="0" dirty="0">
                  <a:solidFill>
                    <a:srgbClr val="000000"/>
                  </a:solidFill>
                  <a:latin typeface="Arial" panose="020B0604020202020204" pitchFamily="34" charset="0"/>
                  <a:cs typeface="Arial" panose="020B0604020202020204" pitchFamily="34" charset="0"/>
                </a:rPr>
                <a:t>H&amp;E-stained breast cancer</a:t>
              </a:r>
              <a:endParaRPr lang="en-GB" sz="1200" dirty="0">
                <a:solidFill>
                  <a:srgbClr val="505050"/>
                </a:solidFill>
                <a:latin typeface="Arial" panose="020B0604020202020204" pitchFamily="34" charset="0"/>
                <a:ea typeface="Aileron" charset="0"/>
                <a:cs typeface="Arial" panose="020B0604020202020204" pitchFamily="34" charset="0"/>
              </a:endParaRPr>
            </a:p>
          </p:txBody>
        </p:sp>
        <p:pic>
          <p:nvPicPr>
            <p:cNvPr id="3" name="Picture 2" descr="https://ars.els-cdn.com/content/image/1-s2.0-S1044579X21000341-gr3_lrg.jpg">
              <a:extLst>
                <a:ext uri="{FF2B5EF4-FFF2-40B4-BE49-F238E27FC236}">
                  <a16:creationId xmlns:a16="http://schemas.microsoft.com/office/drawing/2014/main" id="{752E53AB-DB60-AF7E-95EF-58945417AE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8446"/>
            <a:stretch/>
          </p:blipFill>
          <p:spPr bwMode="auto">
            <a:xfrm>
              <a:off x="5972771" y="1378480"/>
              <a:ext cx="5688709" cy="20303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F3D253D-D868-2B2C-615B-D3D0FAD1443D}"/>
                </a:ext>
              </a:extLst>
            </p:cNvPr>
            <p:cNvSpPr txBox="1"/>
            <p:nvPr/>
          </p:nvSpPr>
          <p:spPr>
            <a:xfrm>
              <a:off x="4871864" y="2276872"/>
              <a:ext cx="1152128" cy="461665"/>
            </a:xfrm>
            <a:prstGeom prst="rect">
              <a:avLst/>
            </a:prstGeom>
            <a:noFill/>
          </p:spPr>
          <p:txBody>
            <a:bodyPr wrap="square" rtlCol="0">
              <a:spAutoFit/>
            </a:bodyPr>
            <a:lstStyle/>
            <a:p>
              <a:r>
                <a:rPr lang="en-GB" sz="1200" b="1" dirty="0">
                  <a:solidFill>
                    <a:srgbClr val="505050"/>
                  </a:solidFill>
                  <a:latin typeface="Arial" panose="020B0604020202020204" pitchFamily="34" charset="0"/>
                  <a:ea typeface="Aileron" charset="0"/>
                  <a:cs typeface="Arial" panose="020B0604020202020204" pitchFamily="34" charset="0"/>
                </a:rPr>
                <a:t>Conventional AI approach</a:t>
              </a:r>
            </a:p>
          </p:txBody>
        </p:sp>
        <p:sp>
          <p:nvSpPr>
            <p:cNvPr id="9" name="TextBox 8">
              <a:extLst>
                <a:ext uri="{FF2B5EF4-FFF2-40B4-BE49-F238E27FC236}">
                  <a16:creationId xmlns:a16="http://schemas.microsoft.com/office/drawing/2014/main" id="{C5111D0C-F7E9-4203-B321-92F994AC61F0}"/>
                </a:ext>
              </a:extLst>
            </p:cNvPr>
            <p:cNvSpPr txBox="1"/>
            <p:nvPr/>
          </p:nvSpPr>
          <p:spPr>
            <a:xfrm>
              <a:off x="4871864" y="4397850"/>
              <a:ext cx="1152128" cy="461665"/>
            </a:xfrm>
            <a:prstGeom prst="rect">
              <a:avLst/>
            </a:prstGeom>
            <a:noFill/>
          </p:spPr>
          <p:txBody>
            <a:bodyPr wrap="square" rtlCol="0">
              <a:spAutoFit/>
            </a:bodyPr>
            <a:lstStyle/>
            <a:p>
              <a:r>
                <a:rPr lang="en-GB" sz="1200" b="1" dirty="0">
                  <a:solidFill>
                    <a:srgbClr val="505050"/>
                  </a:solidFill>
                  <a:latin typeface="Arial" panose="020B0604020202020204" pitchFamily="34" charset="0"/>
                  <a:ea typeface="Aileron" charset="0"/>
                  <a:cs typeface="Arial" panose="020B0604020202020204" pitchFamily="34" charset="0"/>
                </a:rPr>
                <a:t>Explainable AI approach</a:t>
              </a:r>
            </a:p>
          </p:txBody>
        </p:sp>
      </p:grpSp>
    </p:spTree>
    <p:extLst>
      <p:ext uri="{BB962C8B-B14F-4D97-AF65-F5344CB8AC3E}">
        <p14:creationId xmlns:p14="http://schemas.microsoft.com/office/powerpoint/2010/main" val="25075017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0D5C12BD-10CB-922D-3ADF-E1C9C416632F}"/>
              </a:ext>
            </a:extLst>
          </p:cNvPr>
          <p:cNvSpPr>
            <a:spLocks noGrp="1"/>
          </p:cNvSpPr>
          <p:nvPr>
            <p:ph sz="quarter" idx="12"/>
          </p:nvPr>
        </p:nvSpPr>
        <p:spPr>
          <a:xfrm>
            <a:off x="620184" y="1425600"/>
            <a:ext cx="10963200" cy="4525200"/>
          </a:xfrm>
        </p:spPr>
        <p:txBody>
          <a:bodyPr/>
          <a:lstStyle/>
          <a:p>
            <a:r>
              <a:rPr lang="en-GB" dirty="0"/>
              <a:t>Alowais SA, et al. BMC Medical Education 2023; 23:689: doi.org/10.1186/s12909-023-04698-z; Gandhi Z, et al. Cancers 2023; 15: 5236: doi.org/10.3390/cancers15215236</a:t>
            </a:r>
          </a:p>
        </p:txBody>
      </p:sp>
      <p:sp>
        <p:nvSpPr>
          <p:cNvPr id="2" name="Title 1">
            <a:extLst>
              <a:ext uri="{FF2B5EF4-FFF2-40B4-BE49-F238E27FC236}">
                <a16:creationId xmlns:a16="http://schemas.microsoft.com/office/drawing/2014/main" id="{4400F403-B0AF-674B-21E1-4E48CF02EC6E}"/>
              </a:ext>
            </a:extLst>
          </p:cNvPr>
          <p:cNvSpPr>
            <a:spLocks noGrp="1"/>
          </p:cNvSpPr>
          <p:nvPr>
            <p:ph type="title"/>
          </p:nvPr>
        </p:nvSpPr>
        <p:spPr>
          <a:xfrm>
            <a:off x="619201" y="259200"/>
            <a:ext cx="10963199" cy="864000"/>
          </a:xfrm>
        </p:spPr>
        <p:txBody>
          <a:bodyPr anchor="t">
            <a:normAutofit/>
          </a:bodyPr>
          <a:lstStyle/>
          <a:p>
            <a:r>
              <a:rPr lang="en-GB" dirty="0"/>
              <a:t>Considerations for clinical implementation</a:t>
            </a:r>
          </a:p>
        </p:txBody>
      </p:sp>
      <p:sp>
        <p:nvSpPr>
          <p:cNvPr id="5" name="Slide Number Placeholder 4">
            <a:extLst>
              <a:ext uri="{FF2B5EF4-FFF2-40B4-BE49-F238E27FC236}">
                <a16:creationId xmlns:a16="http://schemas.microsoft.com/office/drawing/2014/main" id="{8071D7C9-2373-F60D-4FDF-35C9A3114E33}"/>
              </a:ext>
            </a:extLst>
          </p:cNvPr>
          <p:cNvSpPr>
            <a:spLocks noGrp="1"/>
          </p:cNvSpPr>
          <p:nvPr>
            <p:ph type="sldNum" sz="quarter" idx="4"/>
          </p:nvPr>
        </p:nvSpPr>
        <p:spPr>
          <a:xfrm>
            <a:off x="10800523" y="6428359"/>
            <a:ext cx="781877" cy="365125"/>
          </a:xfrm>
        </p:spPr>
        <p:txBody>
          <a:bodyPr anchor="ctr">
            <a:normAutofit/>
          </a:bodyPr>
          <a:lstStyle/>
          <a:p>
            <a:fld id="{FCE43C0F-8A7B-3A4B-9DB5-B3472E36E833}" type="slidenum">
              <a:rPr lang="en-GB" smtClean="0"/>
              <a:pPr/>
              <a:t>13</a:t>
            </a:fld>
            <a:endParaRPr lang="en-GB" dirty="0"/>
          </a:p>
        </p:txBody>
      </p:sp>
      <p:sp>
        <p:nvSpPr>
          <p:cNvPr id="16" name="Content Placeholder 15">
            <a:extLst>
              <a:ext uri="{FF2B5EF4-FFF2-40B4-BE49-F238E27FC236}">
                <a16:creationId xmlns:a16="http://schemas.microsoft.com/office/drawing/2014/main" id="{114523A8-6839-B3B0-84EA-A7AD60C16222}"/>
              </a:ext>
            </a:extLst>
          </p:cNvPr>
          <p:cNvSpPr>
            <a:spLocks noGrp="1"/>
          </p:cNvSpPr>
          <p:nvPr>
            <p:ph sz="quarter" idx="15"/>
          </p:nvPr>
        </p:nvSpPr>
        <p:spPr>
          <a:xfrm>
            <a:off x="620183" y="6356351"/>
            <a:ext cx="10180339" cy="365125"/>
          </a:xfrm>
        </p:spPr>
        <p:txBody>
          <a:bodyPr anchor="b"/>
          <a:lstStyle/>
          <a:p>
            <a:r>
              <a:rPr lang="en-GB" dirty="0">
                <a:solidFill>
                  <a:schemeClr val="tx2"/>
                </a:solidFill>
              </a:rPr>
              <a:t>AI, artificial intelligence</a:t>
            </a:r>
          </a:p>
          <a:p>
            <a:r>
              <a:rPr lang="en-GB" dirty="0">
                <a:solidFill>
                  <a:schemeClr val="tx2"/>
                </a:solidFill>
              </a:rPr>
              <a:t>1. Alowais SA, et al. BMC Med Educ. 2023;23:689; 2. Gandhi Z, et al. Cancers (Basel). 2023;15:5236</a:t>
            </a:r>
          </a:p>
        </p:txBody>
      </p:sp>
      <p:sp>
        <p:nvSpPr>
          <p:cNvPr id="6" name="Rectangle 5">
            <a:extLst>
              <a:ext uri="{FF2B5EF4-FFF2-40B4-BE49-F238E27FC236}">
                <a16:creationId xmlns:a16="http://schemas.microsoft.com/office/drawing/2014/main" id="{D3604834-CEFD-BC43-FCF6-A65F8CC56336}"/>
              </a:ext>
            </a:extLst>
          </p:cNvPr>
          <p:cNvSpPr/>
          <p:nvPr/>
        </p:nvSpPr>
        <p:spPr>
          <a:xfrm>
            <a:off x="619125" y="1401358"/>
            <a:ext cx="11021491" cy="1972022"/>
          </a:xfrm>
          <a:prstGeom prst="rect">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864000" tIns="324000" rtlCol="0" anchor="t" anchorCtr="0"/>
          <a:lstStyle/>
          <a:p>
            <a:pPr marL="285750" lvl="0" indent="-285750">
              <a:buClr>
                <a:schemeClr val="accent1"/>
              </a:buClr>
              <a:buFont typeface="Arial" panose="020B0604020202020204" pitchFamily="34" charset="0"/>
              <a:buChar char="•"/>
            </a:pPr>
            <a:r>
              <a:rPr lang="en-GB" sz="2000" b="0" i="0" dirty="0">
                <a:solidFill>
                  <a:srgbClr val="343333"/>
                </a:solidFill>
                <a:latin typeface="Arial" panose="020B0604020202020204" pitchFamily="34" charset="0"/>
                <a:cs typeface="Arial" panose="020B0604020202020204" pitchFamily="34" charset="0"/>
              </a:rPr>
              <a:t>Lack of quality medical data </a:t>
            </a:r>
            <a:r>
              <a:rPr lang="en-GB" sz="2000" b="0" i="0" dirty="0">
                <a:solidFill>
                  <a:schemeClr val="tx1"/>
                </a:solidFill>
                <a:latin typeface="Arial" panose="020B0604020202020204" pitchFamily="34" charset="0"/>
                <a:cs typeface="Arial" panose="020B0604020202020204" pitchFamily="34" charset="0"/>
              </a:rPr>
              <a:t>can result in inaccurate outcomes</a:t>
            </a:r>
            <a:r>
              <a:rPr lang="en-GB" sz="2000" b="0" i="0" baseline="30000" dirty="0">
                <a:solidFill>
                  <a:schemeClr val="tx1"/>
                </a:solidFill>
                <a:latin typeface="Arial" panose="020B0604020202020204" pitchFamily="34" charset="0"/>
                <a:cs typeface="Arial" panose="020B0604020202020204" pitchFamily="34" charset="0"/>
              </a:rPr>
              <a:t>1</a:t>
            </a:r>
            <a:endParaRPr lang="en-GB" sz="2000" baseline="30000" dirty="0">
              <a:solidFill>
                <a:schemeClr val="tx1"/>
              </a:solidFill>
              <a:latin typeface="Arial" panose="020B0604020202020204" pitchFamily="34" charset="0"/>
              <a:cs typeface="Arial" panose="020B0604020202020204" pitchFamily="34" charset="0"/>
            </a:endParaRPr>
          </a:p>
          <a:p>
            <a:pPr marL="285750" lvl="0" indent="-285750">
              <a:buClr>
                <a:schemeClr val="accent1"/>
              </a:buClr>
              <a:buFont typeface="Arial" panose="020B0604020202020204" pitchFamily="34" charset="0"/>
              <a:buChar char="•"/>
            </a:pPr>
            <a:r>
              <a:rPr lang="en-GB" sz="2000" dirty="0">
                <a:solidFill>
                  <a:schemeClr val="tx1"/>
                </a:solidFill>
                <a:latin typeface="Arial" panose="020B0604020202020204" pitchFamily="34" charset="0"/>
                <a:cs typeface="Arial" panose="020B0604020202020204" pitchFamily="34" charset="0"/>
              </a:rPr>
              <a:t>Lack of large clinical datasets to train the model</a:t>
            </a:r>
            <a:r>
              <a:rPr lang="en-GB" sz="2000" baseline="30000" dirty="0">
                <a:solidFill>
                  <a:schemeClr val="tx1"/>
                </a:solidFill>
                <a:latin typeface="Arial" panose="020B0604020202020204" pitchFamily="34" charset="0"/>
                <a:cs typeface="Arial" panose="020B0604020202020204" pitchFamily="34" charset="0"/>
              </a:rPr>
              <a:t>2</a:t>
            </a:r>
          </a:p>
          <a:p>
            <a:pPr marL="285750" lvl="0" indent="-285750">
              <a:buClr>
                <a:schemeClr val="accent1"/>
              </a:buClr>
              <a:buFont typeface="Arial" panose="020B0604020202020204" pitchFamily="34" charset="0"/>
              <a:buChar char="•"/>
            </a:pPr>
            <a:r>
              <a:rPr lang="en-GB" sz="2000" b="0" i="0" dirty="0">
                <a:solidFill>
                  <a:schemeClr val="tx1"/>
                </a:solidFill>
                <a:latin typeface="Arial" panose="020B0604020202020204" pitchFamily="34" charset="0"/>
                <a:cs typeface="Arial" panose="020B0604020202020204" pitchFamily="34" charset="0"/>
              </a:rPr>
              <a:t>Data privacy, availability and security issues</a:t>
            </a:r>
            <a:r>
              <a:rPr lang="en-GB" sz="2000" b="0" i="0" baseline="30000" dirty="0">
                <a:solidFill>
                  <a:schemeClr val="tx1"/>
                </a:solidFill>
                <a:latin typeface="Arial" panose="020B0604020202020204" pitchFamily="34" charset="0"/>
                <a:cs typeface="Arial" panose="020B0604020202020204" pitchFamily="34" charset="0"/>
              </a:rPr>
              <a:t>1</a:t>
            </a:r>
            <a:endParaRPr lang="en-GB" sz="2000" baseline="30000" dirty="0">
              <a:solidFill>
                <a:schemeClr val="tx1"/>
              </a:solidFill>
              <a:latin typeface="Arial" panose="020B0604020202020204" pitchFamily="34" charset="0"/>
              <a:cs typeface="Arial" panose="020B0604020202020204" pitchFamily="34" charset="0"/>
            </a:endParaRPr>
          </a:p>
          <a:p>
            <a:pPr marL="285750" lvl="0" indent="-285750">
              <a:buClr>
                <a:schemeClr val="accent1"/>
              </a:buClr>
              <a:buFont typeface="Arial" panose="020B0604020202020204" pitchFamily="34" charset="0"/>
              <a:buChar char="•"/>
            </a:pPr>
            <a:r>
              <a:rPr lang="en-GB" sz="2000" b="0" i="0" dirty="0">
                <a:solidFill>
                  <a:schemeClr val="tx1"/>
                </a:solidFill>
                <a:latin typeface="Arial" panose="020B0604020202020204" pitchFamily="34" charset="0"/>
                <a:cs typeface="Arial" panose="020B0604020202020204" pitchFamily="34" charset="0"/>
              </a:rPr>
              <a:t>Determining relevant clinical metrics and methodology</a:t>
            </a:r>
            <a:r>
              <a:rPr lang="en-GB" sz="2000" b="0" i="0" baseline="30000" dirty="0">
                <a:solidFill>
                  <a:schemeClr val="tx1"/>
                </a:solidFill>
                <a:latin typeface="Arial" panose="020B0604020202020204" pitchFamily="34" charset="0"/>
                <a:cs typeface="Arial" panose="020B0604020202020204" pitchFamily="34" charset="0"/>
              </a:rPr>
              <a:t>1</a:t>
            </a:r>
            <a:endParaRPr lang="en-GB" sz="2000" baseline="30000" dirty="0">
              <a:solidFill>
                <a:schemeClr val="tx1"/>
              </a:solidFill>
              <a:latin typeface="Arial" panose="020B0604020202020204" pitchFamily="34" charset="0"/>
              <a:cs typeface="Arial" panose="020B0604020202020204" pitchFamily="34" charset="0"/>
            </a:endParaRPr>
          </a:p>
          <a:p>
            <a:pPr marL="285750" lvl="0" indent="-285750">
              <a:buClr>
                <a:schemeClr val="accent1"/>
              </a:buClr>
              <a:buFont typeface="Arial" panose="020B0604020202020204" pitchFamily="34" charset="0"/>
              <a:buChar char="•"/>
            </a:pPr>
            <a:r>
              <a:rPr lang="en-GB" sz="2000" b="0" i="0" dirty="0">
                <a:solidFill>
                  <a:schemeClr val="tx1"/>
                </a:solidFill>
                <a:latin typeface="Arial" panose="020B0604020202020204" pitchFamily="34" charset="0"/>
                <a:cs typeface="Arial" panose="020B0604020202020204" pitchFamily="34" charset="0"/>
              </a:rPr>
              <a:t>Lack of human expertise</a:t>
            </a:r>
            <a:r>
              <a:rPr lang="en-GB" sz="2000" b="0" i="0" baseline="30000" dirty="0">
                <a:solidFill>
                  <a:schemeClr val="tx1"/>
                </a:solidFill>
                <a:latin typeface="Arial" panose="020B0604020202020204" pitchFamily="34" charset="0"/>
                <a:cs typeface="Arial" panose="020B0604020202020204" pitchFamily="34" charset="0"/>
              </a:rPr>
              <a:t>1</a:t>
            </a:r>
            <a:endParaRPr lang="en-GB" sz="2000" baseline="300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solidFill>
                <a:schemeClr val="accent1"/>
              </a:solidFill>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6154E6C6-D773-21CE-E5E3-5DDB14C4D6C4}"/>
              </a:ext>
            </a:extLst>
          </p:cNvPr>
          <p:cNvSpPr/>
          <p:nvPr/>
        </p:nvSpPr>
        <p:spPr>
          <a:xfrm>
            <a:off x="1199456" y="1145931"/>
            <a:ext cx="7560840" cy="510853"/>
          </a:xfrm>
          <a:prstGeom prst="roundRect">
            <a:avLst>
              <a:gd name="adj" fmla="val 22787"/>
            </a:avLst>
          </a:prstGeom>
          <a:solidFill>
            <a:schemeClr val="accent1"/>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lIns="251999" rtlCol="0" anchor="ctr"/>
          <a:lstStyle/>
          <a:p>
            <a:r>
              <a:rPr lang="en-GB" sz="2000" b="1" dirty="0">
                <a:latin typeface="Arial" panose="020B0604020202020204" pitchFamily="34" charset="0"/>
                <a:cs typeface="Arial" panose="020B0604020202020204" pitchFamily="34" charset="0"/>
              </a:rPr>
              <a:t>Barriers:</a:t>
            </a:r>
          </a:p>
        </p:txBody>
      </p:sp>
      <p:sp>
        <p:nvSpPr>
          <p:cNvPr id="9" name="Rectangle 8">
            <a:extLst>
              <a:ext uri="{FF2B5EF4-FFF2-40B4-BE49-F238E27FC236}">
                <a16:creationId xmlns:a16="http://schemas.microsoft.com/office/drawing/2014/main" id="{0A076146-2125-40DD-43B1-24F007C4B3A2}"/>
              </a:ext>
            </a:extLst>
          </p:cNvPr>
          <p:cNvSpPr/>
          <p:nvPr/>
        </p:nvSpPr>
        <p:spPr>
          <a:xfrm>
            <a:off x="619125" y="3921274"/>
            <a:ext cx="11021491" cy="1972022"/>
          </a:xfrm>
          <a:prstGeom prst="rect">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864000" tIns="324000" rtlCol="0" anchor="t" anchorCtr="0"/>
          <a:lstStyle/>
          <a:p>
            <a:pPr marL="342900" lvl="0" indent="-342900">
              <a:buClr>
                <a:schemeClr val="accent1"/>
              </a:buClr>
              <a:buFont typeface="Arial" panose="020B0604020202020204" pitchFamily="34" charset="0"/>
              <a:buChar char="•"/>
            </a:pPr>
            <a:r>
              <a:rPr lang="en-GB" sz="2000" b="0" i="0" dirty="0">
                <a:solidFill>
                  <a:srgbClr val="343333"/>
                </a:solidFill>
                <a:latin typeface="Arial" panose="020B0604020202020204" pitchFamily="34" charset="0"/>
                <a:cs typeface="Arial" panose="020B0604020202020204" pitchFamily="34" charset="0"/>
              </a:rPr>
              <a:t>Multidisciplinary </a:t>
            </a:r>
            <a:r>
              <a:rPr lang="en-GB" sz="2000" b="0" i="0" dirty="0">
                <a:solidFill>
                  <a:schemeClr val="tx1"/>
                </a:solidFill>
                <a:latin typeface="Arial" panose="020B0604020202020204" pitchFamily="34" charset="0"/>
                <a:cs typeface="Arial" panose="020B0604020202020204" pitchFamily="34" charset="0"/>
              </a:rPr>
              <a:t>approach</a:t>
            </a:r>
            <a:r>
              <a:rPr lang="en-GB" sz="2000" b="0" i="0" baseline="30000" dirty="0">
                <a:solidFill>
                  <a:schemeClr val="tx1"/>
                </a:solidFill>
                <a:latin typeface="Arial" panose="020B0604020202020204" pitchFamily="34" charset="0"/>
                <a:cs typeface="Arial" panose="020B0604020202020204" pitchFamily="34" charset="0"/>
              </a:rPr>
              <a:t>1</a:t>
            </a:r>
            <a:endParaRPr lang="en-GB" sz="2000" baseline="30000" dirty="0">
              <a:solidFill>
                <a:schemeClr val="tx1"/>
              </a:solidFill>
              <a:latin typeface="Arial" panose="020B0604020202020204" pitchFamily="34" charset="0"/>
              <a:cs typeface="Arial" panose="020B0604020202020204" pitchFamily="34" charset="0"/>
            </a:endParaRPr>
          </a:p>
          <a:p>
            <a:pPr marL="342900" lvl="0" indent="-342900">
              <a:buClr>
                <a:schemeClr val="accent1"/>
              </a:buClr>
              <a:buFont typeface="Arial" panose="020B0604020202020204" pitchFamily="34" charset="0"/>
              <a:buChar char="•"/>
            </a:pPr>
            <a:r>
              <a:rPr lang="en-GB" sz="2000" b="0" i="0" dirty="0">
                <a:solidFill>
                  <a:schemeClr val="tx1"/>
                </a:solidFill>
                <a:latin typeface="Arial" panose="020B0604020202020204" pitchFamily="34" charset="0"/>
                <a:cs typeface="Arial" panose="020B0604020202020204" pitchFamily="34" charset="0"/>
              </a:rPr>
              <a:t>Innovative data annotation methods</a:t>
            </a:r>
            <a:r>
              <a:rPr lang="en-GB" sz="2000" b="0" i="0" baseline="30000" dirty="0">
                <a:solidFill>
                  <a:schemeClr val="tx1"/>
                </a:solidFill>
                <a:latin typeface="Arial" panose="020B0604020202020204" pitchFamily="34" charset="0"/>
                <a:cs typeface="Arial" panose="020B0604020202020204" pitchFamily="34" charset="0"/>
              </a:rPr>
              <a:t>1</a:t>
            </a:r>
            <a:endParaRPr lang="en-GB" sz="2000" baseline="30000" dirty="0">
              <a:solidFill>
                <a:schemeClr val="tx1"/>
              </a:solidFill>
              <a:latin typeface="Arial" panose="020B0604020202020204" pitchFamily="34" charset="0"/>
              <a:cs typeface="Arial" panose="020B0604020202020204" pitchFamily="34" charset="0"/>
            </a:endParaRPr>
          </a:p>
          <a:p>
            <a:pPr marL="342900" lvl="0" indent="-342900">
              <a:buClr>
                <a:schemeClr val="accent1"/>
              </a:buClr>
              <a:buFont typeface="Arial" panose="020B0604020202020204" pitchFamily="34" charset="0"/>
              <a:buChar char="•"/>
            </a:pPr>
            <a:r>
              <a:rPr lang="en-GB" sz="2000" b="0" i="0" dirty="0">
                <a:solidFill>
                  <a:schemeClr val="tx1"/>
                </a:solidFill>
                <a:latin typeface="Arial" panose="020B0604020202020204" pitchFamily="34" charset="0"/>
                <a:cs typeface="Arial" panose="020B0604020202020204" pitchFamily="34" charset="0"/>
              </a:rPr>
              <a:t>Development of more rigorous AI techniques and models</a:t>
            </a:r>
            <a:r>
              <a:rPr lang="en-GB" sz="2000" b="0" i="0" baseline="30000" dirty="0">
                <a:solidFill>
                  <a:schemeClr val="tx1"/>
                </a:solidFill>
                <a:latin typeface="Arial" panose="020B0604020202020204" pitchFamily="34" charset="0"/>
                <a:cs typeface="Arial" panose="020B0604020202020204" pitchFamily="34" charset="0"/>
              </a:rPr>
              <a:t>1</a:t>
            </a:r>
            <a:endParaRPr lang="en-GB" sz="2000" baseline="30000" dirty="0">
              <a:solidFill>
                <a:schemeClr val="tx1"/>
              </a:solidFill>
              <a:latin typeface="Arial" panose="020B0604020202020204" pitchFamily="34" charset="0"/>
              <a:cs typeface="Arial" panose="020B0604020202020204" pitchFamily="34" charset="0"/>
            </a:endParaRPr>
          </a:p>
          <a:p>
            <a:pPr marL="342900" lvl="0" indent="-342900">
              <a:buClr>
                <a:schemeClr val="accent1"/>
              </a:buClr>
              <a:buFont typeface="Arial" panose="020B0604020202020204" pitchFamily="34" charset="0"/>
              <a:buChar char="•"/>
            </a:pPr>
            <a:r>
              <a:rPr lang="en-GB" sz="2000" b="0" i="0" dirty="0">
                <a:solidFill>
                  <a:schemeClr val="tx1"/>
                </a:solidFill>
                <a:latin typeface="Arial" panose="020B0604020202020204" pitchFamily="34" charset="0"/>
                <a:cs typeface="Arial" panose="020B0604020202020204" pitchFamily="34" charset="0"/>
              </a:rPr>
              <a:t>Data sharing between multiple health care settings</a:t>
            </a:r>
            <a:r>
              <a:rPr lang="en-GB" sz="2000" b="0" i="0" baseline="30000" dirty="0">
                <a:solidFill>
                  <a:schemeClr val="tx1"/>
                </a:solidFill>
                <a:latin typeface="Arial" panose="020B0604020202020204" pitchFamily="34" charset="0"/>
                <a:cs typeface="Arial" panose="020B0604020202020204" pitchFamily="34" charset="0"/>
              </a:rPr>
              <a:t>1,2</a:t>
            </a:r>
            <a:endParaRPr lang="en-GB" sz="2000" baseline="30000" dirty="0">
              <a:solidFill>
                <a:schemeClr val="tx1"/>
              </a:solidFill>
              <a:latin typeface="Arial" panose="020B0604020202020204" pitchFamily="34" charset="0"/>
              <a:cs typeface="Arial" panose="020B0604020202020204" pitchFamily="34" charset="0"/>
            </a:endParaRPr>
          </a:p>
          <a:p>
            <a:pPr marL="342900" lvl="0" indent="-342900">
              <a:buClr>
                <a:schemeClr val="accent1"/>
              </a:buClr>
              <a:buFont typeface="Arial" panose="020B0604020202020204" pitchFamily="34" charset="0"/>
              <a:buChar char="•"/>
            </a:pPr>
            <a:r>
              <a:rPr lang="en-GB" sz="2000" b="0" i="0" dirty="0">
                <a:solidFill>
                  <a:schemeClr val="tx1"/>
                </a:solidFill>
                <a:latin typeface="Arial" panose="020B0604020202020204" pitchFamily="34" charset="0"/>
                <a:cs typeface="Arial" panose="020B0604020202020204" pitchFamily="34" charset="0"/>
              </a:rPr>
              <a:t>Training and education of students and healthcare professionals</a:t>
            </a:r>
            <a:r>
              <a:rPr lang="en-GB" sz="2000" b="0" i="0" baseline="30000" dirty="0">
                <a:solidFill>
                  <a:schemeClr val="tx1"/>
                </a:solidFill>
                <a:latin typeface="Arial" panose="020B0604020202020204" pitchFamily="34" charset="0"/>
                <a:cs typeface="Arial" panose="020B0604020202020204" pitchFamily="34" charset="0"/>
              </a:rPr>
              <a:t>1</a:t>
            </a:r>
            <a:endParaRPr lang="en-GB" sz="2000" baseline="300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solidFill>
                <a:schemeClr val="accent1"/>
              </a:solidFill>
              <a:latin typeface="Arial" panose="020B0604020202020204" pitchFamily="34" charset="0"/>
              <a:cs typeface="Arial" panose="020B0604020202020204" pitchFamily="34" charset="0"/>
            </a:endParaRPr>
          </a:p>
        </p:txBody>
      </p:sp>
      <p:sp>
        <p:nvSpPr>
          <p:cNvPr id="10" name="Rounded Rectangle 9">
            <a:extLst>
              <a:ext uri="{FF2B5EF4-FFF2-40B4-BE49-F238E27FC236}">
                <a16:creationId xmlns:a16="http://schemas.microsoft.com/office/drawing/2014/main" id="{82BA1B94-8266-F193-AD1D-4765549C6396}"/>
              </a:ext>
            </a:extLst>
          </p:cNvPr>
          <p:cNvSpPr/>
          <p:nvPr/>
        </p:nvSpPr>
        <p:spPr>
          <a:xfrm>
            <a:off x="1199456" y="3665847"/>
            <a:ext cx="7560840" cy="510853"/>
          </a:xfrm>
          <a:prstGeom prst="roundRect">
            <a:avLst>
              <a:gd name="adj" fmla="val 22787"/>
            </a:avLst>
          </a:prstGeom>
          <a:solidFill>
            <a:schemeClr val="accent1"/>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lIns="251999" rtlCol="0" anchor="ctr"/>
          <a:lstStyle/>
          <a:p>
            <a:r>
              <a:rPr lang="en-GB" sz="2000" b="1" dirty="0">
                <a:latin typeface="Arial" panose="020B0604020202020204" pitchFamily="34" charset="0"/>
                <a:cs typeface="Arial" panose="020B0604020202020204" pitchFamily="34" charset="0"/>
              </a:rPr>
              <a:t>Solutions:</a:t>
            </a:r>
          </a:p>
        </p:txBody>
      </p:sp>
    </p:spTree>
    <p:extLst>
      <p:ext uri="{BB962C8B-B14F-4D97-AF65-F5344CB8AC3E}">
        <p14:creationId xmlns:p14="http://schemas.microsoft.com/office/powerpoint/2010/main" val="264173560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32B7284-D0E5-E9F9-3607-C17C19DD8D3A}"/>
              </a:ext>
            </a:extLst>
          </p:cNvPr>
          <p:cNvSpPr>
            <a:spLocks noGrp="1"/>
          </p:cNvSpPr>
          <p:nvPr>
            <p:ph sz="quarter" idx="12"/>
          </p:nvPr>
        </p:nvSpPr>
        <p:spPr>
          <a:xfrm>
            <a:off x="620714" y="1425575"/>
            <a:ext cx="5090202" cy="4525963"/>
          </a:xfrm>
        </p:spPr>
        <p:txBody>
          <a:bodyPr>
            <a:normAutofit/>
          </a:bodyPr>
          <a:lstStyle/>
          <a:p>
            <a:r>
              <a:rPr lang="en-GB" b="1" dirty="0">
                <a:solidFill>
                  <a:schemeClr val="accent1"/>
                </a:solidFill>
              </a:rPr>
              <a:t>IVDR and other regulations</a:t>
            </a:r>
            <a:r>
              <a:rPr lang="en-GB" b="1" baseline="30000" dirty="0">
                <a:solidFill>
                  <a:schemeClr val="accent1"/>
                </a:solidFill>
              </a:rPr>
              <a:t>1</a:t>
            </a:r>
          </a:p>
          <a:p>
            <a:pPr lvl="1"/>
            <a:r>
              <a:rPr lang="en-GB" dirty="0"/>
              <a:t>applies to in vitro diagnostics containing AI/ML-based software </a:t>
            </a:r>
          </a:p>
          <a:p>
            <a:pPr lvl="1"/>
            <a:r>
              <a:rPr lang="en-GB" dirty="0"/>
              <a:t>Validation of any AI approach requires careful standardisation of datasets in a highly controlled environment </a:t>
            </a:r>
          </a:p>
          <a:p>
            <a:r>
              <a:rPr lang="en-GB" b="1" dirty="0">
                <a:solidFill>
                  <a:schemeClr val="accent1"/>
                </a:solidFill>
              </a:rPr>
              <a:t>Acceptable error margin</a:t>
            </a:r>
            <a:r>
              <a:rPr lang="en-GB" b="1" baseline="30000" dirty="0">
                <a:solidFill>
                  <a:schemeClr val="accent1"/>
                </a:solidFill>
              </a:rPr>
              <a:t>1</a:t>
            </a:r>
          </a:p>
          <a:p>
            <a:pPr lvl="1"/>
            <a:r>
              <a:rPr lang="en-GB" dirty="0"/>
              <a:t>Defining an error </a:t>
            </a:r>
            <a:r>
              <a:rPr lang="en-GB" dirty="0">
                <a:solidFill>
                  <a:schemeClr val="tx2"/>
                </a:solidFill>
              </a:rPr>
              <a:t>margin that we </a:t>
            </a:r>
            <a:br>
              <a:rPr lang="en-GB" dirty="0"/>
            </a:br>
            <a:r>
              <a:rPr lang="en-GB" dirty="0"/>
              <a:t>would be willing to accept when </a:t>
            </a:r>
            <a:br>
              <a:rPr lang="en-GB" dirty="0"/>
            </a:br>
            <a:r>
              <a:rPr lang="en-GB" dirty="0"/>
              <a:t>applying AI </a:t>
            </a:r>
          </a:p>
          <a:p>
            <a:pPr lvl="1"/>
            <a:r>
              <a:rPr lang="en-GB" dirty="0"/>
              <a:t>What is the human error rate in comparison</a:t>
            </a:r>
          </a:p>
          <a:p>
            <a:r>
              <a:rPr lang="en-GB" b="1" dirty="0">
                <a:solidFill>
                  <a:schemeClr val="accent1"/>
                </a:solidFill>
              </a:rPr>
              <a:t>Liability of the AI report provider</a:t>
            </a:r>
            <a:r>
              <a:rPr lang="en-GB" b="1" baseline="30000" dirty="0">
                <a:solidFill>
                  <a:schemeClr val="accent1"/>
                </a:solidFill>
              </a:rPr>
              <a:t>1</a:t>
            </a:r>
          </a:p>
        </p:txBody>
      </p:sp>
      <p:sp>
        <p:nvSpPr>
          <p:cNvPr id="7" name="Title 6">
            <a:extLst>
              <a:ext uri="{FF2B5EF4-FFF2-40B4-BE49-F238E27FC236}">
                <a16:creationId xmlns:a16="http://schemas.microsoft.com/office/drawing/2014/main" id="{4D0F3936-A61B-89E8-A541-2F6D298E4121}"/>
              </a:ext>
            </a:extLst>
          </p:cNvPr>
          <p:cNvSpPr>
            <a:spLocks noGrp="1"/>
          </p:cNvSpPr>
          <p:nvPr>
            <p:ph type="title"/>
          </p:nvPr>
        </p:nvSpPr>
        <p:spPr>
          <a:xfrm>
            <a:off x="619201" y="259200"/>
            <a:ext cx="10963199" cy="864000"/>
          </a:xfrm>
        </p:spPr>
        <p:txBody>
          <a:bodyPr>
            <a:normAutofit/>
          </a:bodyPr>
          <a:lstStyle/>
          <a:p>
            <a:r>
              <a:rPr lang="en-GB" dirty="0"/>
              <a:t>Ethical, legal and regulatory aspects of AI</a:t>
            </a:r>
            <a:br>
              <a:rPr lang="en-GB" dirty="0"/>
            </a:br>
            <a:endParaRPr lang="en-GB" dirty="0"/>
          </a:p>
        </p:txBody>
      </p:sp>
      <p:sp>
        <p:nvSpPr>
          <p:cNvPr id="9" name="Content Placeholder 8">
            <a:extLst>
              <a:ext uri="{FF2B5EF4-FFF2-40B4-BE49-F238E27FC236}">
                <a16:creationId xmlns:a16="http://schemas.microsoft.com/office/drawing/2014/main" id="{E666A3CB-2FEE-8A0F-C035-393DC781C0BC}"/>
              </a:ext>
            </a:extLst>
          </p:cNvPr>
          <p:cNvSpPr>
            <a:spLocks noGrp="1"/>
          </p:cNvSpPr>
          <p:nvPr>
            <p:ph sz="quarter" idx="15"/>
          </p:nvPr>
        </p:nvSpPr>
        <p:spPr>
          <a:xfrm>
            <a:off x="620183" y="6356351"/>
            <a:ext cx="10180339" cy="365125"/>
          </a:xfrm>
        </p:spPr>
        <p:txBody>
          <a:bodyPr anchor="b" anchorCtr="0"/>
          <a:lstStyle/>
          <a:p>
            <a:r>
              <a:rPr lang="en-GB" dirty="0">
                <a:solidFill>
                  <a:schemeClr val="tx2"/>
                </a:solidFill>
              </a:rPr>
              <a:t>AI, artificial intelligence; IVDR, in-vitro diagnostic regulation; ML, machine learning</a:t>
            </a:r>
          </a:p>
          <a:p>
            <a:r>
              <a:rPr lang="en-GB" dirty="0">
                <a:solidFill>
                  <a:schemeClr val="tx2"/>
                </a:solidFill>
              </a:rPr>
              <a:t>1. Stenzinger A, et al. Semin Cancer Biol. 2022; 84:129-143; 2. Varnosfaderani SM and Forouzanfar M. Bioengineering (Basel). 2024;11:337;</a:t>
            </a:r>
          </a:p>
        </p:txBody>
      </p:sp>
      <p:grpSp>
        <p:nvGrpSpPr>
          <p:cNvPr id="49" name="Group 48">
            <a:extLst>
              <a:ext uri="{FF2B5EF4-FFF2-40B4-BE49-F238E27FC236}">
                <a16:creationId xmlns:a16="http://schemas.microsoft.com/office/drawing/2014/main" id="{DEA623E0-E254-C422-D75F-7EFB093747CA}"/>
              </a:ext>
            </a:extLst>
          </p:cNvPr>
          <p:cNvGrpSpPr/>
          <p:nvPr/>
        </p:nvGrpSpPr>
        <p:grpSpPr>
          <a:xfrm>
            <a:off x="5709186" y="2070322"/>
            <a:ext cx="1726920" cy="3826121"/>
            <a:chOff x="6192000" y="2070322"/>
            <a:chExt cx="1726920" cy="3826121"/>
          </a:xfrm>
        </p:grpSpPr>
        <p:cxnSp>
          <p:nvCxnSpPr>
            <p:cNvPr id="11" name="Straight Connector 10">
              <a:extLst>
                <a:ext uri="{FF2B5EF4-FFF2-40B4-BE49-F238E27FC236}">
                  <a16:creationId xmlns:a16="http://schemas.microsoft.com/office/drawing/2014/main" id="{24DBE65E-61AC-55BD-7F88-50A91BE37E2E}"/>
                </a:ext>
              </a:extLst>
            </p:cNvPr>
            <p:cNvCxnSpPr>
              <a:cxnSpLocks/>
            </p:cNvCxnSpPr>
            <p:nvPr/>
          </p:nvCxnSpPr>
          <p:spPr>
            <a:xfrm rot="5400000">
              <a:off x="7054838" y="2142322"/>
              <a:ext cx="14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6" name="Rounded Rectangle 15">
              <a:extLst>
                <a:ext uri="{FF2B5EF4-FFF2-40B4-BE49-F238E27FC236}">
                  <a16:creationId xmlns:a16="http://schemas.microsoft.com/office/drawing/2014/main" id="{E49F384D-3EEB-2178-8399-E28508C61BD6}"/>
                </a:ext>
              </a:extLst>
            </p:cNvPr>
            <p:cNvSpPr/>
            <p:nvPr/>
          </p:nvSpPr>
          <p:spPr>
            <a:xfrm>
              <a:off x="6694920" y="3117561"/>
              <a:ext cx="1224000" cy="57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100" dirty="0">
                  <a:solidFill>
                    <a:schemeClr val="tx1"/>
                  </a:solidFill>
                  <a:latin typeface="Arial" panose="020B0604020202020204" pitchFamily="34" charset="0"/>
                  <a:cs typeface="Arial" panose="020B0604020202020204" pitchFamily="34" charset="0"/>
                </a:rPr>
                <a:t>Privacy</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concerns</a:t>
              </a:r>
            </a:p>
          </p:txBody>
        </p:sp>
        <p:sp>
          <p:nvSpPr>
            <p:cNvPr id="17" name="Rounded Rectangle 16">
              <a:extLst>
                <a:ext uri="{FF2B5EF4-FFF2-40B4-BE49-F238E27FC236}">
                  <a16:creationId xmlns:a16="http://schemas.microsoft.com/office/drawing/2014/main" id="{435B579F-4645-0AEB-5B29-7E0DE6F298AC}"/>
                </a:ext>
              </a:extLst>
            </p:cNvPr>
            <p:cNvSpPr/>
            <p:nvPr/>
          </p:nvSpPr>
          <p:spPr>
            <a:xfrm>
              <a:off x="6694920" y="3851855"/>
              <a:ext cx="1224000" cy="57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100" dirty="0">
                  <a:solidFill>
                    <a:schemeClr val="tx1"/>
                  </a:solidFill>
                  <a:latin typeface="Arial" panose="020B0604020202020204" pitchFamily="34" charset="0"/>
                  <a:cs typeface="Arial" panose="020B0604020202020204" pitchFamily="34" charset="0"/>
                </a:rPr>
                <a:t>Informed</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consent</a:t>
              </a:r>
            </a:p>
          </p:txBody>
        </p:sp>
        <p:sp>
          <p:nvSpPr>
            <p:cNvPr id="18" name="Rounded Rectangle 17">
              <a:extLst>
                <a:ext uri="{FF2B5EF4-FFF2-40B4-BE49-F238E27FC236}">
                  <a16:creationId xmlns:a16="http://schemas.microsoft.com/office/drawing/2014/main" id="{68F22E0E-C997-E0A7-7D9F-92A191043545}"/>
                </a:ext>
              </a:extLst>
            </p:cNvPr>
            <p:cNvSpPr/>
            <p:nvPr/>
          </p:nvSpPr>
          <p:spPr>
            <a:xfrm>
              <a:off x="6694920" y="4586149"/>
              <a:ext cx="1224000" cy="57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100" dirty="0">
                  <a:solidFill>
                    <a:schemeClr val="tx1"/>
                  </a:solidFill>
                  <a:latin typeface="Arial" panose="020B0604020202020204" pitchFamily="34" charset="0"/>
                  <a:cs typeface="Arial" panose="020B0604020202020204" pitchFamily="34" charset="0"/>
                </a:rPr>
                <a:t>Bias and </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fairness</a:t>
              </a:r>
            </a:p>
          </p:txBody>
        </p:sp>
        <p:cxnSp>
          <p:nvCxnSpPr>
            <p:cNvPr id="19" name="Straight Connector 18">
              <a:extLst>
                <a:ext uri="{FF2B5EF4-FFF2-40B4-BE49-F238E27FC236}">
                  <a16:creationId xmlns:a16="http://schemas.microsoft.com/office/drawing/2014/main" id="{B1E4AB72-E33F-CBCC-CD5A-E203023D50D3}"/>
                </a:ext>
              </a:extLst>
            </p:cNvPr>
            <p:cNvCxnSpPr>
              <a:cxnSpLocks/>
            </p:cNvCxnSpPr>
            <p:nvPr/>
          </p:nvCxnSpPr>
          <p:spPr>
            <a:xfrm flipH="1">
              <a:off x="6195600" y="2442282"/>
              <a:ext cx="392400" cy="0"/>
            </a:xfrm>
            <a:prstGeom prst="line">
              <a:avLst/>
            </a:prstGeom>
            <a:ln w="2222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141F283-197E-558D-BE6A-83ED16E58F68}"/>
                </a:ext>
              </a:extLst>
            </p:cNvPr>
            <p:cNvCxnSpPr>
              <a:cxnSpLocks/>
            </p:cNvCxnSpPr>
            <p:nvPr/>
          </p:nvCxnSpPr>
          <p:spPr>
            <a:xfrm>
              <a:off x="6196840" y="4139855"/>
              <a:ext cx="50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7C0331D-EA62-2675-A900-7B0174374B7B}"/>
                </a:ext>
              </a:extLst>
            </p:cNvPr>
            <p:cNvCxnSpPr>
              <a:cxnSpLocks/>
            </p:cNvCxnSpPr>
            <p:nvPr/>
          </p:nvCxnSpPr>
          <p:spPr>
            <a:xfrm>
              <a:off x="6192000" y="2434131"/>
              <a:ext cx="0" cy="3182400"/>
            </a:xfrm>
            <a:prstGeom prst="line">
              <a:avLst/>
            </a:prstGeom>
            <a:ln w="2222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837A5D9-7285-A504-32BB-9062D3DD4AC0}"/>
                </a:ext>
              </a:extLst>
            </p:cNvPr>
            <p:cNvCxnSpPr>
              <a:cxnSpLocks/>
            </p:cNvCxnSpPr>
            <p:nvPr/>
          </p:nvCxnSpPr>
          <p:spPr>
            <a:xfrm>
              <a:off x="6196840" y="4874149"/>
              <a:ext cx="50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4DA33DF-B158-155F-1F30-AB25A72AA58F}"/>
                </a:ext>
              </a:extLst>
            </p:cNvPr>
            <p:cNvCxnSpPr>
              <a:cxnSpLocks/>
            </p:cNvCxnSpPr>
            <p:nvPr/>
          </p:nvCxnSpPr>
          <p:spPr>
            <a:xfrm>
              <a:off x="6196840" y="5608443"/>
              <a:ext cx="50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4" name="Rounded Rectangle 23">
              <a:extLst>
                <a:ext uri="{FF2B5EF4-FFF2-40B4-BE49-F238E27FC236}">
                  <a16:creationId xmlns:a16="http://schemas.microsoft.com/office/drawing/2014/main" id="{595E74F2-87FD-21B4-7D7A-AD8E0ADBDAE1}"/>
                </a:ext>
              </a:extLst>
            </p:cNvPr>
            <p:cNvSpPr/>
            <p:nvPr/>
          </p:nvSpPr>
          <p:spPr>
            <a:xfrm>
              <a:off x="6334756" y="2220455"/>
              <a:ext cx="1584164" cy="57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200" dirty="0">
                  <a:solidFill>
                    <a:schemeClr val="tx1"/>
                  </a:solidFill>
                  <a:latin typeface="Arial" panose="020B0604020202020204" pitchFamily="34" charset="0"/>
                  <a:cs typeface="Arial" panose="020B0604020202020204" pitchFamily="34" charset="0"/>
                </a:rPr>
                <a:t>Ethical implications </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of AI</a:t>
              </a:r>
            </a:p>
          </p:txBody>
        </p:sp>
        <p:sp>
          <p:nvSpPr>
            <p:cNvPr id="46" name="Rounded Rectangle 45">
              <a:extLst>
                <a:ext uri="{FF2B5EF4-FFF2-40B4-BE49-F238E27FC236}">
                  <a16:creationId xmlns:a16="http://schemas.microsoft.com/office/drawing/2014/main" id="{DEAD7F84-B235-70C3-B83A-AC2F6B0F4A0B}"/>
                </a:ext>
              </a:extLst>
            </p:cNvPr>
            <p:cNvSpPr/>
            <p:nvPr/>
          </p:nvSpPr>
          <p:spPr>
            <a:xfrm>
              <a:off x="6694920" y="5320443"/>
              <a:ext cx="1224000" cy="57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100" dirty="0">
                  <a:solidFill>
                    <a:schemeClr val="tx1"/>
                  </a:solidFill>
                  <a:latin typeface="Arial" panose="020B0604020202020204" pitchFamily="34" charset="0"/>
                  <a:cs typeface="Arial" panose="020B0604020202020204" pitchFamily="34" charset="0"/>
                </a:rPr>
                <a:t>Transparency</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and</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accountability</a:t>
              </a:r>
            </a:p>
          </p:txBody>
        </p:sp>
        <p:cxnSp>
          <p:nvCxnSpPr>
            <p:cNvPr id="47" name="Straight Connector 46">
              <a:extLst>
                <a:ext uri="{FF2B5EF4-FFF2-40B4-BE49-F238E27FC236}">
                  <a16:creationId xmlns:a16="http://schemas.microsoft.com/office/drawing/2014/main" id="{372CD92A-39DD-0644-E589-E8380E0C628A}"/>
                </a:ext>
              </a:extLst>
            </p:cNvPr>
            <p:cNvCxnSpPr>
              <a:cxnSpLocks/>
            </p:cNvCxnSpPr>
            <p:nvPr/>
          </p:nvCxnSpPr>
          <p:spPr>
            <a:xfrm>
              <a:off x="6196840" y="3405561"/>
              <a:ext cx="50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cxnSp>
        <p:nvCxnSpPr>
          <p:cNvPr id="48" name="Straight Connector 47">
            <a:extLst>
              <a:ext uri="{FF2B5EF4-FFF2-40B4-BE49-F238E27FC236}">
                <a16:creationId xmlns:a16="http://schemas.microsoft.com/office/drawing/2014/main" id="{919AC083-EDF7-8E1A-A6FA-18AC47177383}"/>
              </a:ext>
            </a:extLst>
          </p:cNvPr>
          <p:cNvCxnSpPr>
            <a:cxnSpLocks/>
          </p:cNvCxnSpPr>
          <p:nvPr/>
        </p:nvCxnSpPr>
        <p:spPr>
          <a:xfrm flipH="1">
            <a:off x="6630796" y="2070322"/>
            <a:ext cx="3794399"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50" name="Group 49">
            <a:extLst>
              <a:ext uri="{FF2B5EF4-FFF2-40B4-BE49-F238E27FC236}">
                <a16:creationId xmlns:a16="http://schemas.microsoft.com/office/drawing/2014/main" id="{072F9EB6-E79C-37C1-18FA-5DDA1E341689}"/>
              </a:ext>
            </a:extLst>
          </p:cNvPr>
          <p:cNvGrpSpPr/>
          <p:nvPr/>
        </p:nvGrpSpPr>
        <p:grpSpPr>
          <a:xfrm>
            <a:off x="7599979" y="1649708"/>
            <a:ext cx="1726920" cy="4246735"/>
            <a:chOff x="6192000" y="1649708"/>
            <a:chExt cx="1726920" cy="4246735"/>
          </a:xfrm>
        </p:grpSpPr>
        <p:cxnSp>
          <p:nvCxnSpPr>
            <p:cNvPr id="51" name="Straight Connector 50">
              <a:extLst>
                <a:ext uri="{FF2B5EF4-FFF2-40B4-BE49-F238E27FC236}">
                  <a16:creationId xmlns:a16="http://schemas.microsoft.com/office/drawing/2014/main" id="{36147D7A-7C54-4A12-68BD-6C6EB9907583}"/>
                </a:ext>
              </a:extLst>
            </p:cNvPr>
            <p:cNvCxnSpPr>
              <a:cxnSpLocks/>
            </p:cNvCxnSpPr>
            <p:nvPr/>
          </p:nvCxnSpPr>
          <p:spPr>
            <a:xfrm>
              <a:off x="7126838" y="1649708"/>
              <a:ext cx="0" cy="564614"/>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52" name="Rounded Rectangle 51">
              <a:extLst>
                <a:ext uri="{FF2B5EF4-FFF2-40B4-BE49-F238E27FC236}">
                  <a16:creationId xmlns:a16="http://schemas.microsoft.com/office/drawing/2014/main" id="{25D83D98-9717-8341-E828-5C63AE02A21A}"/>
                </a:ext>
              </a:extLst>
            </p:cNvPr>
            <p:cNvSpPr/>
            <p:nvPr/>
          </p:nvSpPr>
          <p:spPr>
            <a:xfrm>
              <a:off x="6694920" y="3117561"/>
              <a:ext cx="1224000" cy="57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100" dirty="0">
                  <a:solidFill>
                    <a:schemeClr val="tx1"/>
                  </a:solidFill>
                  <a:latin typeface="Arial" panose="020B0604020202020204" pitchFamily="34" charset="0"/>
                  <a:cs typeface="Arial" panose="020B0604020202020204" pitchFamily="34" charset="0"/>
                </a:rPr>
                <a:t>Data security</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concerns</a:t>
              </a:r>
            </a:p>
          </p:txBody>
        </p:sp>
        <p:sp>
          <p:nvSpPr>
            <p:cNvPr id="53" name="Rounded Rectangle 52">
              <a:extLst>
                <a:ext uri="{FF2B5EF4-FFF2-40B4-BE49-F238E27FC236}">
                  <a16:creationId xmlns:a16="http://schemas.microsoft.com/office/drawing/2014/main" id="{9EFD41FC-7594-3C29-D72F-3FDD4D6100CA}"/>
                </a:ext>
              </a:extLst>
            </p:cNvPr>
            <p:cNvSpPr/>
            <p:nvPr/>
          </p:nvSpPr>
          <p:spPr>
            <a:xfrm>
              <a:off x="6694920" y="3851855"/>
              <a:ext cx="1224000" cy="57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100" dirty="0">
                  <a:solidFill>
                    <a:schemeClr val="tx1"/>
                  </a:solidFill>
                  <a:latin typeface="Arial" panose="020B0604020202020204" pitchFamily="34" charset="0"/>
                  <a:cs typeface="Arial" panose="020B0604020202020204" pitchFamily="34" charset="0"/>
                </a:rPr>
                <a:t>Interoperability between systems</a:t>
              </a:r>
            </a:p>
          </p:txBody>
        </p:sp>
        <p:sp>
          <p:nvSpPr>
            <p:cNvPr id="54" name="Rounded Rectangle 53">
              <a:extLst>
                <a:ext uri="{FF2B5EF4-FFF2-40B4-BE49-F238E27FC236}">
                  <a16:creationId xmlns:a16="http://schemas.microsoft.com/office/drawing/2014/main" id="{B61E56FB-7130-96D6-1DD6-1168935AFFEE}"/>
                </a:ext>
              </a:extLst>
            </p:cNvPr>
            <p:cNvSpPr/>
            <p:nvPr/>
          </p:nvSpPr>
          <p:spPr>
            <a:xfrm>
              <a:off x="6694920" y="4586149"/>
              <a:ext cx="1224000" cy="57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100" dirty="0">
                  <a:solidFill>
                    <a:schemeClr val="tx1"/>
                  </a:solidFill>
                  <a:latin typeface="Arial" panose="020B0604020202020204" pitchFamily="34" charset="0"/>
                  <a:cs typeface="Arial" panose="020B0604020202020204" pitchFamily="34" charset="0"/>
                </a:rPr>
                <a:t>Integration with existing clinical workflows</a:t>
              </a:r>
            </a:p>
          </p:txBody>
        </p:sp>
        <p:cxnSp>
          <p:nvCxnSpPr>
            <p:cNvPr id="55" name="Straight Connector 54">
              <a:extLst>
                <a:ext uri="{FF2B5EF4-FFF2-40B4-BE49-F238E27FC236}">
                  <a16:creationId xmlns:a16="http://schemas.microsoft.com/office/drawing/2014/main" id="{D2969A51-B966-692C-2568-FCD237FF7212}"/>
                </a:ext>
              </a:extLst>
            </p:cNvPr>
            <p:cNvCxnSpPr>
              <a:cxnSpLocks/>
            </p:cNvCxnSpPr>
            <p:nvPr/>
          </p:nvCxnSpPr>
          <p:spPr>
            <a:xfrm flipH="1">
              <a:off x="6195600" y="2442282"/>
              <a:ext cx="392400" cy="0"/>
            </a:xfrm>
            <a:prstGeom prst="line">
              <a:avLst/>
            </a:prstGeom>
            <a:ln w="2222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592087BB-FDC6-F60B-D6AC-8D511DC69485}"/>
                </a:ext>
              </a:extLst>
            </p:cNvPr>
            <p:cNvCxnSpPr>
              <a:cxnSpLocks/>
            </p:cNvCxnSpPr>
            <p:nvPr/>
          </p:nvCxnSpPr>
          <p:spPr>
            <a:xfrm>
              <a:off x="6196840" y="4139855"/>
              <a:ext cx="50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A638AAD0-C526-1725-D627-459BA3266CC7}"/>
                </a:ext>
              </a:extLst>
            </p:cNvPr>
            <p:cNvCxnSpPr>
              <a:cxnSpLocks/>
            </p:cNvCxnSpPr>
            <p:nvPr/>
          </p:nvCxnSpPr>
          <p:spPr>
            <a:xfrm>
              <a:off x="6192000" y="2434131"/>
              <a:ext cx="0" cy="3182400"/>
            </a:xfrm>
            <a:prstGeom prst="line">
              <a:avLst/>
            </a:prstGeom>
            <a:ln w="2222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49148F7D-999F-4149-E1B9-D47BFB9A6EEA}"/>
                </a:ext>
              </a:extLst>
            </p:cNvPr>
            <p:cNvCxnSpPr>
              <a:cxnSpLocks/>
            </p:cNvCxnSpPr>
            <p:nvPr/>
          </p:nvCxnSpPr>
          <p:spPr>
            <a:xfrm>
              <a:off x="6196840" y="4874149"/>
              <a:ext cx="50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A00DAD67-4B92-EB60-88D2-E31FCEB499AC}"/>
                </a:ext>
              </a:extLst>
            </p:cNvPr>
            <p:cNvCxnSpPr>
              <a:cxnSpLocks/>
            </p:cNvCxnSpPr>
            <p:nvPr/>
          </p:nvCxnSpPr>
          <p:spPr>
            <a:xfrm>
              <a:off x="6196840" y="5608443"/>
              <a:ext cx="50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0" name="Rounded Rectangle 59">
              <a:extLst>
                <a:ext uri="{FF2B5EF4-FFF2-40B4-BE49-F238E27FC236}">
                  <a16:creationId xmlns:a16="http://schemas.microsoft.com/office/drawing/2014/main" id="{06D48AA6-F14D-6C72-D318-61A077470147}"/>
                </a:ext>
              </a:extLst>
            </p:cNvPr>
            <p:cNvSpPr/>
            <p:nvPr/>
          </p:nvSpPr>
          <p:spPr>
            <a:xfrm>
              <a:off x="6334756" y="2220455"/>
              <a:ext cx="1584164" cy="57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200" dirty="0">
                  <a:solidFill>
                    <a:schemeClr val="tx1"/>
                  </a:solidFill>
                  <a:latin typeface="Arial" panose="020B0604020202020204" pitchFamily="34" charset="0"/>
                  <a:cs typeface="Arial" panose="020B0604020202020204" pitchFamily="34" charset="0"/>
                </a:rPr>
                <a:t>Challenges in</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integrating AI</a:t>
              </a:r>
            </a:p>
          </p:txBody>
        </p:sp>
        <p:sp>
          <p:nvSpPr>
            <p:cNvPr id="61" name="Rounded Rectangle 60">
              <a:extLst>
                <a:ext uri="{FF2B5EF4-FFF2-40B4-BE49-F238E27FC236}">
                  <a16:creationId xmlns:a16="http://schemas.microsoft.com/office/drawing/2014/main" id="{E800BDFB-2527-E870-9986-D3764DE1875D}"/>
                </a:ext>
              </a:extLst>
            </p:cNvPr>
            <p:cNvSpPr/>
            <p:nvPr/>
          </p:nvSpPr>
          <p:spPr>
            <a:xfrm>
              <a:off x="6694920" y="5320443"/>
              <a:ext cx="1224000" cy="57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100" dirty="0">
                  <a:solidFill>
                    <a:schemeClr val="tx1"/>
                  </a:solidFill>
                  <a:latin typeface="Arial" panose="020B0604020202020204" pitchFamily="34" charset="0"/>
                  <a:cs typeface="Arial" panose="020B0604020202020204" pitchFamily="34" charset="0"/>
                </a:rPr>
                <a:t>Data quality </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and quantity</a:t>
              </a:r>
            </a:p>
          </p:txBody>
        </p:sp>
        <p:cxnSp>
          <p:nvCxnSpPr>
            <p:cNvPr id="62" name="Straight Connector 61">
              <a:extLst>
                <a:ext uri="{FF2B5EF4-FFF2-40B4-BE49-F238E27FC236}">
                  <a16:creationId xmlns:a16="http://schemas.microsoft.com/office/drawing/2014/main" id="{E6D5242B-1370-64DD-0FDC-B3D1393BD569}"/>
                </a:ext>
              </a:extLst>
            </p:cNvPr>
            <p:cNvCxnSpPr>
              <a:cxnSpLocks/>
            </p:cNvCxnSpPr>
            <p:nvPr/>
          </p:nvCxnSpPr>
          <p:spPr>
            <a:xfrm>
              <a:off x="6196840" y="3405561"/>
              <a:ext cx="50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grpSp>
        <p:nvGrpSpPr>
          <p:cNvPr id="63" name="Group 62">
            <a:extLst>
              <a:ext uri="{FF2B5EF4-FFF2-40B4-BE49-F238E27FC236}">
                <a16:creationId xmlns:a16="http://schemas.microsoft.com/office/drawing/2014/main" id="{BA34E0A0-8FB2-5C50-14FC-D542D20AF907}"/>
              </a:ext>
            </a:extLst>
          </p:cNvPr>
          <p:cNvGrpSpPr/>
          <p:nvPr/>
        </p:nvGrpSpPr>
        <p:grpSpPr>
          <a:xfrm>
            <a:off x="9490772" y="2070322"/>
            <a:ext cx="1726920" cy="3826121"/>
            <a:chOff x="6192000" y="2070322"/>
            <a:chExt cx="1726920" cy="3826121"/>
          </a:xfrm>
        </p:grpSpPr>
        <p:cxnSp>
          <p:nvCxnSpPr>
            <p:cNvPr id="64" name="Straight Connector 63">
              <a:extLst>
                <a:ext uri="{FF2B5EF4-FFF2-40B4-BE49-F238E27FC236}">
                  <a16:creationId xmlns:a16="http://schemas.microsoft.com/office/drawing/2014/main" id="{C30855D2-83F2-A013-AE2A-3A2D29F78AAF}"/>
                </a:ext>
              </a:extLst>
            </p:cNvPr>
            <p:cNvCxnSpPr>
              <a:cxnSpLocks/>
            </p:cNvCxnSpPr>
            <p:nvPr/>
          </p:nvCxnSpPr>
          <p:spPr>
            <a:xfrm rot="5400000">
              <a:off x="7054838" y="2142322"/>
              <a:ext cx="14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5" name="Rounded Rectangle 64">
              <a:extLst>
                <a:ext uri="{FF2B5EF4-FFF2-40B4-BE49-F238E27FC236}">
                  <a16:creationId xmlns:a16="http://schemas.microsoft.com/office/drawing/2014/main" id="{C00C08D6-AA4F-17CA-45CE-2A8867A7E23B}"/>
                </a:ext>
              </a:extLst>
            </p:cNvPr>
            <p:cNvSpPr/>
            <p:nvPr/>
          </p:nvSpPr>
          <p:spPr>
            <a:xfrm>
              <a:off x="6694920" y="3117561"/>
              <a:ext cx="1224000" cy="57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100" dirty="0">
                  <a:solidFill>
                    <a:schemeClr val="tx1"/>
                  </a:solidFill>
                  <a:latin typeface="Arial" panose="020B0604020202020204" pitchFamily="34" charset="0"/>
                  <a:cs typeface="Arial" panose="020B0604020202020204" pitchFamily="34" charset="0"/>
                </a:rPr>
                <a:t>Approval</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processes</a:t>
              </a:r>
            </a:p>
          </p:txBody>
        </p:sp>
        <p:sp>
          <p:nvSpPr>
            <p:cNvPr id="66" name="Rounded Rectangle 65">
              <a:extLst>
                <a:ext uri="{FF2B5EF4-FFF2-40B4-BE49-F238E27FC236}">
                  <a16:creationId xmlns:a16="http://schemas.microsoft.com/office/drawing/2014/main" id="{9E518392-D227-5A75-72ED-EE0A0EEDBF06}"/>
                </a:ext>
              </a:extLst>
            </p:cNvPr>
            <p:cNvSpPr/>
            <p:nvPr/>
          </p:nvSpPr>
          <p:spPr>
            <a:xfrm>
              <a:off x="6694920" y="3851855"/>
              <a:ext cx="1224000" cy="57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100" dirty="0">
                  <a:solidFill>
                    <a:schemeClr val="tx1"/>
                  </a:solidFill>
                  <a:latin typeface="Arial" panose="020B0604020202020204" pitchFamily="34" charset="0"/>
                  <a:cs typeface="Arial" panose="020B0604020202020204" pitchFamily="34" charset="0"/>
                </a:rPr>
                <a:t>Ethical </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standards and patient safety</a:t>
              </a:r>
            </a:p>
          </p:txBody>
        </p:sp>
        <p:sp>
          <p:nvSpPr>
            <p:cNvPr id="67" name="Rounded Rectangle 66">
              <a:extLst>
                <a:ext uri="{FF2B5EF4-FFF2-40B4-BE49-F238E27FC236}">
                  <a16:creationId xmlns:a16="http://schemas.microsoft.com/office/drawing/2014/main" id="{D3AB18E2-C3C1-FF6D-3243-6EC510A79D27}"/>
                </a:ext>
              </a:extLst>
            </p:cNvPr>
            <p:cNvSpPr/>
            <p:nvPr/>
          </p:nvSpPr>
          <p:spPr>
            <a:xfrm>
              <a:off x="6694920" y="4586149"/>
              <a:ext cx="1224000" cy="57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100" dirty="0">
                  <a:solidFill>
                    <a:schemeClr val="tx1"/>
                  </a:solidFill>
                  <a:latin typeface="Arial" panose="020B0604020202020204" pitchFamily="34" charset="0"/>
                  <a:cs typeface="Arial" panose="020B0604020202020204" pitchFamily="34" charset="0"/>
                </a:rPr>
                <a:t>Data protection and privacy </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laws</a:t>
              </a:r>
            </a:p>
          </p:txBody>
        </p:sp>
        <p:cxnSp>
          <p:nvCxnSpPr>
            <p:cNvPr id="68" name="Straight Connector 67">
              <a:extLst>
                <a:ext uri="{FF2B5EF4-FFF2-40B4-BE49-F238E27FC236}">
                  <a16:creationId xmlns:a16="http://schemas.microsoft.com/office/drawing/2014/main" id="{FAA8B1C3-4EC2-C1FB-8328-DB41B144FB69}"/>
                </a:ext>
              </a:extLst>
            </p:cNvPr>
            <p:cNvCxnSpPr>
              <a:cxnSpLocks/>
            </p:cNvCxnSpPr>
            <p:nvPr/>
          </p:nvCxnSpPr>
          <p:spPr>
            <a:xfrm flipH="1">
              <a:off x="6195600" y="2442282"/>
              <a:ext cx="392400" cy="0"/>
            </a:xfrm>
            <a:prstGeom prst="line">
              <a:avLst/>
            </a:prstGeom>
            <a:ln w="2222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78A1E525-4B34-7C26-7F90-4080F8BFB229}"/>
                </a:ext>
              </a:extLst>
            </p:cNvPr>
            <p:cNvCxnSpPr>
              <a:cxnSpLocks/>
            </p:cNvCxnSpPr>
            <p:nvPr/>
          </p:nvCxnSpPr>
          <p:spPr>
            <a:xfrm>
              <a:off x="6196840" y="4139855"/>
              <a:ext cx="50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E141BF3E-DCD4-2BE2-00CE-D0DB6EF8902B}"/>
                </a:ext>
              </a:extLst>
            </p:cNvPr>
            <p:cNvCxnSpPr>
              <a:cxnSpLocks/>
            </p:cNvCxnSpPr>
            <p:nvPr/>
          </p:nvCxnSpPr>
          <p:spPr>
            <a:xfrm>
              <a:off x="6192000" y="2434131"/>
              <a:ext cx="0" cy="3182400"/>
            </a:xfrm>
            <a:prstGeom prst="line">
              <a:avLst/>
            </a:prstGeom>
            <a:ln w="2222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5F373570-6F95-3FD0-02E6-4C443FAEA065}"/>
                </a:ext>
              </a:extLst>
            </p:cNvPr>
            <p:cNvCxnSpPr>
              <a:cxnSpLocks/>
            </p:cNvCxnSpPr>
            <p:nvPr/>
          </p:nvCxnSpPr>
          <p:spPr>
            <a:xfrm>
              <a:off x="6196840" y="4874149"/>
              <a:ext cx="50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D86E7D17-38B1-D447-3323-AF90ECF1F643}"/>
                </a:ext>
              </a:extLst>
            </p:cNvPr>
            <p:cNvCxnSpPr>
              <a:cxnSpLocks/>
            </p:cNvCxnSpPr>
            <p:nvPr/>
          </p:nvCxnSpPr>
          <p:spPr>
            <a:xfrm>
              <a:off x="6196840" y="5608443"/>
              <a:ext cx="50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73" name="Rounded Rectangle 72">
              <a:extLst>
                <a:ext uri="{FF2B5EF4-FFF2-40B4-BE49-F238E27FC236}">
                  <a16:creationId xmlns:a16="http://schemas.microsoft.com/office/drawing/2014/main" id="{B02D7076-97A2-B624-6FBC-8FFDE8F7B042}"/>
                </a:ext>
              </a:extLst>
            </p:cNvPr>
            <p:cNvSpPr/>
            <p:nvPr/>
          </p:nvSpPr>
          <p:spPr>
            <a:xfrm>
              <a:off x="6334756" y="2220455"/>
              <a:ext cx="1584164" cy="57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200" dirty="0">
                  <a:solidFill>
                    <a:schemeClr val="tx1"/>
                  </a:solidFill>
                  <a:latin typeface="Arial" panose="020B0604020202020204" pitchFamily="34" charset="0"/>
                  <a:cs typeface="Arial" panose="020B0604020202020204" pitchFamily="34" charset="0"/>
                </a:rPr>
                <a:t>Regulatory and</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compliance issues</a:t>
              </a:r>
            </a:p>
          </p:txBody>
        </p:sp>
        <p:sp>
          <p:nvSpPr>
            <p:cNvPr id="74" name="Rounded Rectangle 73">
              <a:extLst>
                <a:ext uri="{FF2B5EF4-FFF2-40B4-BE49-F238E27FC236}">
                  <a16:creationId xmlns:a16="http://schemas.microsoft.com/office/drawing/2014/main" id="{7E135DC3-18FC-7A2B-5CAD-2F77A4DEADAD}"/>
                </a:ext>
              </a:extLst>
            </p:cNvPr>
            <p:cNvSpPr/>
            <p:nvPr/>
          </p:nvSpPr>
          <p:spPr>
            <a:xfrm>
              <a:off x="6694920" y="5320443"/>
              <a:ext cx="1224000" cy="57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100" dirty="0">
                  <a:solidFill>
                    <a:schemeClr val="tx1"/>
                  </a:solidFill>
                  <a:latin typeface="Arial" panose="020B0604020202020204" pitchFamily="34" charset="0"/>
                  <a:cs typeface="Arial" panose="020B0604020202020204" pitchFamily="34" charset="0"/>
                </a:rPr>
                <a:t>Continual monitoring and reporting</a:t>
              </a:r>
            </a:p>
          </p:txBody>
        </p:sp>
        <p:cxnSp>
          <p:nvCxnSpPr>
            <p:cNvPr id="75" name="Straight Connector 74">
              <a:extLst>
                <a:ext uri="{FF2B5EF4-FFF2-40B4-BE49-F238E27FC236}">
                  <a16:creationId xmlns:a16="http://schemas.microsoft.com/office/drawing/2014/main" id="{F2DB16F7-59F3-6C06-0A8A-B8944C355123}"/>
                </a:ext>
              </a:extLst>
            </p:cNvPr>
            <p:cNvCxnSpPr>
              <a:cxnSpLocks/>
            </p:cNvCxnSpPr>
            <p:nvPr/>
          </p:nvCxnSpPr>
          <p:spPr>
            <a:xfrm>
              <a:off x="6196840" y="3405561"/>
              <a:ext cx="50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14" name="Rounded Rectangle 13">
            <a:extLst>
              <a:ext uri="{FF2B5EF4-FFF2-40B4-BE49-F238E27FC236}">
                <a16:creationId xmlns:a16="http://schemas.microsoft.com/office/drawing/2014/main" id="{D7DAD550-E33B-7C5C-D9D5-1FEA64D64A86}"/>
              </a:ext>
            </a:extLst>
          </p:cNvPr>
          <p:cNvSpPr/>
          <p:nvPr/>
        </p:nvSpPr>
        <p:spPr>
          <a:xfrm>
            <a:off x="7557402" y="1454376"/>
            <a:ext cx="1952402" cy="479870"/>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200" b="1" dirty="0">
                <a:solidFill>
                  <a:schemeClr val="bg1"/>
                </a:solidFill>
                <a:latin typeface="Arial" panose="020B0604020202020204" pitchFamily="34" charset="0"/>
                <a:cs typeface="Arial" panose="020B0604020202020204" pitchFamily="34" charset="0"/>
              </a:rPr>
              <a:t>Ethical considerations </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in AI healthcare</a:t>
            </a:r>
            <a:r>
              <a:rPr lang="en-GB" sz="1200" b="1" baseline="30000" dirty="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89446997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E35B46-DC15-655B-C12F-1626D41FD00A}"/>
              </a:ext>
            </a:extLst>
          </p:cNvPr>
          <p:cNvSpPr>
            <a:spLocks noGrp="1"/>
          </p:cNvSpPr>
          <p:nvPr>
            <p:ph type="title"/>
          </p:nvPr>
        </p:nvSpPr>
        <p:spPr/>
        <p:txBody>
          <a:bodyPr/>
          <a:lstStyle/>
          <a:p>
            <a:r>
              <a:rPr lang="en-GB" dirty="0"/>
              <a:t>Clinical application of ai</a:t>
            </a:r>
          </a:p>
        </p:txBody>
      </p:sp>
      <p:sp>
        <p:nvSpPr>
          <p:cNvPr id="5" name="Slide Number Placeholder 4">
            <a:extLst>
              <a:ext uri="{FF2B5EF4-FFF2-40B4-BE49-F238E27FC236}">
                <a16:creationId xmlns:a16="http://schemas.microsoft.com/office/drawing/2014/main" id="{EAC000F2-7CE7-0580-CCE0-9578D262F4BE}"/>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
        <p:nvSpPr>
          <p:cNvPr id="2" name="Content Placeholder 2">
            <a:extLst>
              <a:ext uri="{FF2B5EF4-FFF2-40B4-BE49-F238E27FC236}">
                <a16:creationId xmlns:a16="http://schemas.microsoft.com/office/drawing/2014/main" id="{60554570-8305-C7C4-AC64-DF85B2C31BB6}"/>
              </a:ext>
            </a:extLst>
          </p:cNvPr>
          <p:cNvSpPr txBox="1">
            <a:spLocks/>
          </p:cNvSpPr>
          <p:nvPr/>
        </p:nvSpPr>
        <p:spPr>
          <a:xfrm>
            <a:off x="620183" y="6356351"/>
            <a:ext cx="10180339" cy="365125"/>
          </a:xfrm>
          <a:prstGeom prst="rect">
            <a:avLst/>
          </a:prstGeom>
        </p:spPr>
        <p:txBody>
          <a:bodyPr lIns="0" anchor="b"/>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dirty="0">
                <a:solidFill>
                  <a:schemeClr val="bg1"/>
                </a:solidFill>
              </a:rPr>
              <a:t>AI, artificial intelligence</a:t>
            </a:r>
          </a:p>
        </p:txBody>
      </p:sp>
    </p:spTree>
    <p:extLst>
      <p:ext uri="{BB962C8B-B14F-4D97-AF65-F5344CB8AC3E}">
        <p14:creationId xmlns:p14="http://schemas.microsoft.com/office/powerpoint/2010/main" val="426997478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796560-E8B5-B249-AAB5-F7330DBA8005}"/>
              </a:ext>
            </a:extLst>
          </p:cNvPr>
          <p:cNvSpPr>
            <a:spLocks noGrp="1"/>
          </p:cNvSpPr>
          <p:nvPr>
            <p:ph type="title"/>
          </p:nvPr>
        </p:nvSpPr>
        <p:spPr>
          <a:xfrm>
            <a:off x="619201" y="259200"/>
            <a:ext cx="10963199" cy="864000"/>
          </a:xfrm>
        </p:spPr>
        <p:txBody>
          <a:bodyPr/>
          <a:lstStyle/>
          <a:p>
            <a:r>
              <a:rPr lang="en-GB" dirty="0"/>
              <a:t>Ai-powered predictive analysis in clinical practice</a:t>
            </a:r>
          </a:p>
        </p:txBody>
      </p:sp>
      <p:sp>
        <p:nvSpPr>
          <p:cNvPr id="4" name="Slide Number Placeholder 3">
            <a:extLst>
              <a:ext uri="{FF2B5EF4-FFF2-40B4-BE49-F238E27FC236}">
                <a16:creationId xmlns:a16="http://schemas.microsoft.com/office/drawing/2014/main" id="{98B0D489-92DD-948B-C484-CD2306BD7285}"/>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16</a:t>
            </a:fld>
            <a:endParaRPr lang="en-GB" dirty="0"/>
          </a:p>
        </p:txBody>
      </p:sp>
      <p:sp>
        <p:nvSpPr>
          <p:cNvPr id="5" name="Content Placeholder 4">
            <a:extLst>
              <a:ext uri="{FF2B5EF4-FFF2-40B4-BE49-F238E27FC236}">
                <a16:creationId xmlns:a16="http://schemas.microsoft.com/office/drawing/2014/main" id="{0503F1F9-F5C2-475C-02FD-EAE64F701699}"/>
              </a:ext>
            </a:extLst>
          </p:cNvPr>
          <p:cNvSpPr>
            <a:spLocks noGrp="1"/>
          </p:cNvSpPr>
          <p:nvPr>
            <p:ph sz="quarter" idx="15"/>
          </p:nvPr>
        </p:nvSpPr>
        <p:spPr>
          <a:xfrm>
            <a:off x="620183" y="6356351"/>
            <a:ext cx="10180339" cy="365125"/>
          </a:xfrm>
        </p:spPr>
        <p:txBody>
          <a:bodyPr anchor="b"/>
          <a:lstStyle/>
          <a:p>
            <a:r>
              <a:rPr lang="en-GB" dirty="0">
                <a:solidFill>
                  <a:schemeClr val="tx2"/>
                </a:solidFill>
              </a:rPr>
              <a:t>AI, artificial intelligence</a:t>
            </a:r>
          </a:p>
          <a:p>
            <a:r>
              <a:rPr lang="en-GB" dirty="0">
                <a:solidFill>
                  <a:schemeClr val="tx2"/>
                </a:solidFill>
              </a:rPr>
              <a:t>Alowais SA, et al. BMC Med Educ. 2023;23:689;</a:t>
            </a:r>
          </a:p>
        </p:txBody>
      </p:sp>
      <p:graphicFrame>
        <p:nvGraphicFramePr>
          <p:cNvPr id="12" name="Table 11">
            <a:extLst>
              <a:ext uri="{FF2B5EF4-FFF2-40B4-BE49-F238E27FC236}">
                <a16:creationId xmlns:a16="http://schemas.microsoft.com/office/drawing/2014/main" id="{28E17061-F243-42D1-A7BE-3F764223E923}"/>
              </a:ext>
            </a:extLst>
          </p:cNvPr>
          <p:cNvGraphicFramePr>
            <a:graphicFrameLocks noGrp="1"/>
          </p:cNvGraphicFramePr>
          <p:nvPr>
            <p:extLst>
              <p:ext uri="{D42A27DB-BD31-4B8C-83A1-F6EECF244321}">
                <p14:modId xmlns:p14="http://schemas.microsoft.com/office/powerpoint/2010/main" val="8916030"/>
              </p:ext>
            </p:extLst>
          </p:nvPr>
        </p:nvGraphicFramePr>
        <p:xfrm>
          <a:off x="3659448" y="3660590"/>
          <a:ext cx="5000104" cy="2262520"/>
        </p:xfrm>
        <a:graphic>
          <a:graphicData uri="http://schemas.openxmlformats.org/drawingml/2006/table">
            <a:tbl>
              <a:tblPr firstRow="1" bandRow="1">
                <a:tableStyleId>{5C22544A-7EE6-4342-B048-85BDC9FD1C3A}</a:tableStyleId>
              </a:tblPr>
              <a:tblGrid>
                <a:gridCol w="2500052">
                  <a:extLst>
                    <a:ext uri="{9D8B030D-6E8A-4147-A177-3AD203B41FA5}">
                      <a16:colId xmlns:a16="http://schemas.microsoft.com/office/drawing/2014/main" val="2323644354"/>
                    </a:ext>
                  </a:extLst>
                </a:gridCol>
                <a:gridCol w="2500052">
                  <a:extLst>
                    <a:ext uri="{9D8B030D-6E8A-4147-A177-3AD203B41FA5}">
                      <a16:colId xmlns:a16="http://schemas.microsoft.com/office/drawing/2014/main" val="2636158598"/>
                    </a:ext>
                  </a:extLst>
                </a:gridCol>
              </a:tblGrid>
              <a:tr h="370840">
                <a:tc gridSpan="2">
                  <a:txBody>
                    <a:bodyPr/>
                    <a:lstStyle/>
                    <a:p>
                      <a:pPr algn="ctr"/>
                      <a:r>
                        <a:rPr lang="en-US" sz="1400" dirty="0">
                          <a:latin typeface="Arial" panose="020B0604020202020204" pitchFamily="34" charset="0"/>
                          <a:cs typeface="Arial" panose="020B0604020202020204" pitchFamily="34" charset="0"/>
                        </a:rPr>
                        <a:t>Beneficial outcomes</a:t>
                      </a:r>
                    </a:p>
                  </a:txBody>
                  <a:tcPr anchor="ctr"/>
                </a:tc>
                <a:tc hMerge="1">
                  <a:txBody>
                    <a:bodyPr/>
                    <a:lstStyle/>
                    <a:p>
                      <a:pPr algn="ct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96253912"/>
                  </a:ext>
                </a:extLst>
              </a:tr>
              <a:tr h="370840">
                <a:tc>
                  <a:txBody>
                    <a:bodyPr/>
                    <a:lstStyle/>
                    <a:p>
                      <a:pPr algn="ctr"/>
                      <a:r>
                        <a:rPr lang="en-US" sz="1400" dirty="0">
                          <a:latin typeface="Arial" panose="020B0604020202020204" pitchFamily="34" charset="0"/>
                          <a:cs typeface="Arial" panose="020B0604020202020204" pitchFamily="34" charset="0"/>
                        </a:rPr>
                        <a:t>Improve patient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outcomes</a:t>
                      </a:r>
                    </a:p>
                  </a:txBody>
                  <a:tcPr>
                    <a:solidFill>
                      <a:schemeClr val="accent6">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Identifying patients at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risk and target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interventions to</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prevent or treat them</a:t>
                      </a:r>
                    </a:p>
                  </a:txBody>
                  <a:tcPr>
                    <a:solidFill>
                      <a:schemeClr val="tx2">
                        <a:lumMod val="20000"/>
                        <a:lumOff val="80000"/>
                      </a:schemeClr>
                    </a:solidFill>
                  </a:tcPr>
                </a:tc>
                <a:extLst>
                  <a:ext uri="{0D108BD9-81ED-4DB2-BD59-A6C34878D82A}">
                    <a16:rowId xmlns:a16="http://schemas.microsoft.com/office/drawing/2014/main" val="595770248"/>
                  </a:ext>
                </a:extLst>
              </a:tr>
              <a:tr h="946800">
                <a:tc>
                  <a:txBody>
                    <a:bodyPr/>
                    <a:lstStyle/>
                    <a:p>
                      <a:pPr algn="ctr"/>
                      <a:r>
                        <a:rPr lang="en-US" sz="1400" dirty="0">
                          <a:latin typeface="Arial" panose="020B0604020202020204" pitchFamily="34" charset="0"/>
                          <a:cs typeface="Arial" panose="020B0604020202020204" pitchFamily="34" charset="0"/>
                        </a:rPr>
                        <a:t>Predicting</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hospital</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readmissions</a:t>
                      </a:r>
                    </a:p>
                  </a:txBody>
                  <a:tcPr anchor="ctr">
                    <a:solidFill>
                      <a:schemeClr val="tx2">
                        <a:lumMod val="20000"/>
                        <a:lumOff val="80000"/>
                      </a:schemeClr>
                    </a:solidFill>
                  </a:tcPr>
                </a:tc>
                <a:tc>
                  <a:txBody>
                    <a:bodyPr/>
                    <a:lstStyle/>
                    <a:p>
                      <a:pPr algn="ctr"/>
                      <a:r>
                        <a:rPr lang="en-US" sz="1400" dirty="0">
                          <a:latin typeface="Arial" panose="020B0604020202020204" pitchFamily="34" charset="0"/>
                          <a:cs typeface="Arial" panose="020B0604020202020204" pitchFamily="34" charset="0"/>
                        </a:rPr>
                        <a:t>Reduce</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healthcare</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costs</a:t>
                      </a:r>
                    </a:p>
                  </a:txBody>
                  <a:tcPr anchor="ctr">
                    <a:solidFill>
                      <a:schemeClr val="accent6">
                        <a:lumMod val="40000"/>
                        <a:lumOff val="60000"/>
                      </a:schemeClr>
                    </a:solidFill>
                  </a:tcPr>
                </a:tc>
                <a:extLst>
                  <a:ext uri="{0D108BD9-81ED-4DB2-BD59-A6C34878D82A}">
                    <a16:rowId xmlns:a16="http://schemas.microsoft.com/office/drawing/2014/main" val="2968515911"/>
                  </a:ext>
                </a:extLst>
              </a:tr>
            </a:tbl>
          </a:graphicData>
        </a:graphic>
      </p:graphicFrame>
      <p:sp>
        <p:nvSpPr>
          <p:cNvPr id="19" name="TextBox 18">
            <a:extLst>
              <a:ext uri="{FF2B5EF4-FFF2-40B4-BE49-F238E27FC236}">
                <a16:creationId xmlns:a16="http://schemas.microsoft.com/office/drawing/2014/main" id="{B4BD2615-BB34-927E-AB6C-94521FDA3368}"/>
              </a:ext>
            </a:extLst>
          </p:cNvPr>
          <p:cNvSpPr txBox="1"/>
          <p:nvPr/>
        </p:nvSpPr>
        <p:spPr>
          <a:xfrm>
            <a:off x="8922859" y="2328859"/>
            <a:ext cx="269304" cy="138499"/>
          </a:xfrm>
          <a:prstGeom prst="rect">
            <a:avLst/>
          </a:prstGeom>
          <a:noFill/>
        </p:spPr>
        <p:txBody>
          <a:bodyPr wrap="none" lIns="0" tIns="0" rIns="0" bIns="0" rtlCol="0">
            <a:spAutoFit/>
          </a:bodyPr>
          <a:lstStyle/>
          <a:p>
            <a:pPr algn="ctr">
              <a:buClr>
                <a:schemeClr val="accent1"/>
              </a:buClr>
            </a:pPr>
            <a:r>
              <a:rPr lang="en-GB" sz="900" b="1" dirty="0">
                <a:latin typeface="Arial" panose="020B0604020202020204" pitchFamily="34" charset="0"/>
                <a:ea typeface="Aileron" charset="0"/>
                <a:cs typeface="Arial" panose="020B0604020202020204" pitchFamily="34" charset="0"/>
              </a:rPr>
              <a:t>Time</a:t>
            </a:r>
            <a:endParaRPr lang="en-GB" sz="900" dirty="0">
              <a:latin typeface="Arial" panose="020B0604020202020204" pitchFamily="34" charset="0"/>
              <a:ea typeface="Aileron" charset="0"/>
              <a:cs typeface="Arial" panose="020B0604020202020204" pitchFamily="34" charset="0"/>
            </a:endParaRPr>
          </a:p>
        </p:txBody>
      </p:sp>
      <p:sp>
        <p:nvSpPr>
          <p:cNvPr id="20" name="TextBox 19">
            <a:extLst>
              <a:ext uri="{FF2B5EF4-FFF2-40B4-BE49-F238E27FC236}">
                <a16:creationId xmlns:a16="http://schemas.microsoft.com/office/drawing/2014/main" id="{26BAA883-C05D-0E90-C077-1FC25DA1A07A}"/>
              </a:ext>
            </a:extLst>
          </p:cNvPr>
          <p:cNvSpPr txBox="1"/>
          <p:nvPr/>
        </p:nvSpPr>
        <p:spPr>
          <a:xfrm rot="16200000">
            <a:off x="7798478" y="1768544"/>
            <a:ext cx="448842" cy="138499"/>
          </a:xfrm>
          <a:prstGeom prst="rect">
            <a:avLst/>
          </a:prstGeom>
          <a:noFill/>
        </p:spPr>
        <p:txBody>
          <a:bodyPr wrap="none" lIns="0" tIns="0" rIns="0" bIns="0" rtlCol="0">
            <a:spAutoFit/>
          </a:bodyPr>
          <a:lstStyle/>
          <a:p>
            <a:pPr algn="ctr">
              <a:buClr>
                <a:schemeClr val="accent1"/>
              </a:buClr>
            </a:pPr>
            <a:r>
              <a:rPr lang="en-GB" sz="900" b="1" dirty="0">
                <a:latin typeface="Arial" panose="020B0604020202020204" pitchFamily="34" charset="0"/>
                <a:ea typeface="Aileron" charset="0"/>
                <a:cs typeface="Arial" panose="020B0604020202020204" pitchFamily="34" charset="0"/>
              </a:rPr>
              <a:t>Survival</a:t>
            </a:r>
            <a:endParaRPr lang="en-GB" sz="900" dirty="0">
              <a:latin typeface="Arial" panose="020B0604020202020204" pitchFamily="34" charset="0"/>
              <a:ea typeface="Aileron" charset="0"/>
              <a:cs typeface="Arial" panose="020B0604020202020204" pitchFamily="34" charset="0"/>
            </a:endParaRPr>
          </a:p>
        </p:txBody>
      </p:sp>
      <p:sp>
        <p:nvSpPr>
          <p:cNvPr id="21" name="TextBox 20">
            <a:extLst>
              <a:ext uri="{FF2B5EF4-FFF2-40B4-BE49-F238E27FC236}">
                <a16:creationId xmlns:a16="http://schemas.microsoft.com/office/drawing/2014/main" id="{D664AEAB-AA67-DF5B-22AF-1BDE3C51B221}"/>
              </a:ext>
            </a:extLst>
          </p:cNvPr>
          <p:cNvSpPr txBox="1"/>
          <p:nvPr/>
        </p:nvSpPr>
        <p:spPr>
          <a:xfrm>
            <a:off x="8105856" y="1279014"/>
            <a:ext cx="173124" cy="123111"/>
          </a:xfrm>
          <a:prstGeom prst="rect">
            <a:avLst/>
          </a:prstGeom>
          <a:noFill/>
        </p:spPr>
        <p:txBody>
          <a:bodyPr wrap="none" lIns="0" tIns="0" rIns="0" bIns="0" rtlCol="0">
            <a:spAutoFit/>
          </a:bodyPr>
          <a:lstStyle/>
          <a:p>
            <a:pPr algn="r">
              <a:buClr>
                <a:schemeClr val="accent1"/>
              </a:buClr>
            </a:pPr>
            <a:r>
              <a:rPr lang="en-GB" sz="800" dirty="0">
                <a:latin typeface="Arial" panose="020B0604020202020204" pitchFamily="34" charset="0"/>
                <a:ea typeface="Aileron" charset="0"/>
                <a:cs typeface="Arial" panose="020B0604020202020204" pitchFamily="34" charset="0"/>
              </a:rPr>
              <a:t>100</a:t>
            </a:r>
          </a:p>
        </p:txBody>
      </p:sp>
      <p:sp>
        <p:nvSpPr>
          <p:cNvPr id="22" name="TextBox 21">
            <a:extLst>
              <a:ext uri="{FF2B5EF4-FFF2-40B4-BE49-F238E27FC236}">
                <a16:creationId xmlns:a16="http://schemas.microsoft.com/office/drawing/2014/main" id="{D64175B1-3154-7DEE-3FCE-ACA78B6D6016}"/>
              </a:ext>
            </a:extLst>
          </p:cNvPr>
          <p:cNvSpPr txBox="1"/>
          <p:nvPr/>
        </p:nvSpPr>
        <p:spPr>
          <a:xfrm>
            <a:off x="9685813" y="1321501"/>
            <a:ext cx="423194" cy="138499"/>
          </a:xfrm>
          <a:prstGeom prst="rect">
            <a:avLst/>
          </a:prstGeom>
          <a:noFill/>
        </p:spPr>
        <p:txBody>
          <a:bodyPr wrap="none" lIns="0" tIns="0" rIns="0" bIns="0" rtlCol="0">
            <a:spAutoFit/>
          </a:bodyPr>
          <a:lstStyle/>
          <a:p>
            <a:pPr>
              <a:buClr>
                <a:schemeClr val="accent1"/>
              </a:buClr>
            </a:pPr>
            <a:r>
              <a:rPr lang="en-GB" sz="900" dirty="0">
                <a:solidFill>
                  <a:schemeClr val="accent1"/>
                </a:solidFill>
                <a:latin typeface="Arial" panose="020B0604020202020204" pitchFamily="34" charset="0"/>
                <a:ea typeface="Aileron" charset="0"/>
                <a:cs typeface="Arial" panose="020B0604020202020204" pitchFamily="34" charset="0"/>
              </a:rPr>
              <a:t>Low risk</a:t>
            </a:r>
          </a:p>
        </p:txBody>
      </p:sp>
      <p:sp>
        <p:nvSpPr>
          <p:cNvPr id="23" name="TextBox 22">
            <a:extLst>
              <a:ext uri="{FF2B5EF4-FFF2-40B4-BE49-F238E27FC236}">
                <a16:creationId xmlns:a16="http://schemas.microsoft.com/office/drawing/2014/main" id="{48758E82-5BFF-15A6-8962-982CF42B3906}"/>
              </a:ext>
            </a:extLst>
          </p:cNvPr>
          <p:cNvSpPr txBox="1"/>
          <p:nvPr/>
        </p:nvSpPr>
        <p:spPr>
          <a:xfrm>
            <a:off x="9685813" y="1518030"/>
            <a:ext cx="852798" cy="138499"/>
          </a:xfrm>
          <a:prstGeom prst="rect">
            <a:avLst/>
          </a:prstGeom>
          <a:noFill/>
        </p:spPr>
        <p:txBody>
          <a:bodyPr wrap="none" lIns="0" tIns="0" rIns="0" bIns="0" rtlCol="0">
            <a:spAutoFit/>
          </a:bodyPr>
          <a:lstStyle/>
          <a:p>
            <a:pPr>
              <a:buClr>
                <a:schemeClr val="accent1"/>
              </a:buClr>
            </a:pPr>
            <a:r>
              <a:rPr lang="en-GB" sz="900" dirty="0">
                <a:solidFill>
                  <a:srgbClr val="FFA402"/>
                </a:solidFill>
                <a:latin typeface="Arial" panose="020B0604020202020204" pitchFamily="34" charset="0"/>
                <a:ea typeface="Aileron" charset="0"/>
                <a:cs typeface="Arial" panose="020B0604020202020204" pitchFamily="34" charset="0"/>
              </a:rPr>
              <a:t>Intermediate risk</a:t>
            </a:r>
          </a:p>
        </p:txBody>
      </p:sp>
      <p:sp>
        <p:nvSpPr>
          <p:cNvPr id="24" name="TextBox 23">
            <a:extLst>
              <a:ext uri="{FF2B5EF4-FFF2-40B4-BE49-F238E27FC236}">
                <a16:creationId xmlns:a16="http://schemas.microsoft.com/office/drawing/2014/main" id="{D1E28032-44B0-DB06-EA19-1482811F490E}"/>
              </a:ext>
            </a:extLst>
          </p:cNvPr>
          <p:cNvSpPr txBox="1"/>
          <p:nvPr/>
        </p:nvSpPr>
        <p:spPr>
          <a:xfrm>
            <a:off x="9685813" y="1956501"/>
            <a:ext cx="448842" cy="138499"/>
          </a:xfrm>
          <a:prstGeom prst="rect">
            <a:avLst/>
          </a:prstGeom>
          <a:noFill/>
        </p:spPr>
        <p:txBody>
          <a:bodyPr wrap="none" lIns="0" tIns="0" rIns="0" bIns="0" rtlCol="0">
            <a:spAutoFit/>
          </a:bodyPr>
          <a:lstStyle/>
          <a:p>
            <a:pPr>
              <a:buClr>
                <a:schemeClr val="accent1"/>
              </a:buClr>
            </a:pPr>
            <a:r>
              <a:rPr lang="en-GB" sz="900" dirty="0">
                <a:solidFill>
                  <a:schemeClr val="tx2"/>
                </a:solidFill>
                <a:latin typeface="Arial" panose="020B0604020202020204" pitchFamily="34" charset="0"/>
                <a:ea typeface="Aileron" charset="0"/>
                <a:cs typeface="Arial" panose="020B0604020202020204" pitchFamily="34" charset="0"/>
              </a:rPr>
              <a:t>High risk</a:t>
            </a:r>
          </a:p>
        </p:txBody>
      </p:sp>
      <p:sp>
        <p:nvSpPr>
          <p:cNvPr id="25" name="TextBox 24">
            <a:extLst>
              <a:ext uri="{FF2B5EF4-FFF2-40B4-BE49-F238E27FC236}">
                <a16:creationId xmlns:a16="http://schemas.microsoft.com/office/drawing/2014/main" id="{0785C2DB-C07B-AD64-C335-C253C4B48C4D}"/>
              </a:ext>
            </a:extLst>
          </p:cNvPr>
          <p:cNvSpPr txBox="1"/>
          <p:nvPr/>
        </p:nvSpPr>
        <p:spPr>
          <a:xfrm>
            <a:off x="8163564" y="1479039"/>
            <a:ext cx="115416" cy="123111"/>
          </a:xfrm>
          <a:prstGeom prst="rect">
            <a:avLst/>
          </a:prstGeom>
          <a:noFill/>
        </p:spPr>
        <p:txBody>
          <a:bodyPr wrap="none" lIns="0" tIns="0" rIns="0" bIns="0" rtlCol="0">
            <a:spAutoFit/>
          </a:bodyPr>
          <a:lstStyle/>
          <a:p>
            <a:pPr algn="r">
              <a:buClr>
                <a:schemeClr val="accent1"/>
              </a:buClr>
            </a:pPr>
            <a:r>
              <a:rPr lang="en-GB" sz="800" dirty="0">
                <a:latin typeface="Arial" panose="020B0604020202020204" pitchFamily="34" charset="0"/>
                <a:ea typeface="Aileron" charset="0"/>
                <a:cs typeface="Arial" panose="020B0604020202020204" pitchFamily="34" charset="0"/>
              </a:rPr>
              <a:t>80</a:t>
            </a:r>
          </a:p>
        </p:txBody>
      </p:sp>
      <p:sp>
        <p:nvSpPr>
          <p:cNvPr id="26" name="TextBox 25">
            <a:extLst>
              <a:ext uri="{FF2B5EF4-FFF2-40B4-BE49-F238E27FC236}">
                <a16:creationId xmlns:a16="http://schemas.microsoft.com/office/drawing/2014/main" id="{8075D534-D1F4-3EF9-9AEA-F163D729CB7F}"/>
              </a:ext>
            </a:extLst>
          </p:cNvPr>
          <p:cNvSpPr txBox="1"/>
          <p:nvPr/>
        </p:nvSpPr>
        <p:spPr>
          <a:xfrm>
            <a:off x="8221272" y="2212464"/>
            <a:ext cx="57708" cy="123111"/>
          </a:xfrm>
          <a:prstGeom prst="rect">
            <a:avLst/>
          </a:prstGeom>
          <a:noFill/>
        </p:spPr>
        <p:txBody>
          <a:bodyPr wrap="none" lIns="0" tIns="0" rIns="0" bIns="0" rtlCol="0">
            <a:spAutoFit/>
          </a:bodyPr>
          <a:lstStyle/>
          <a:p>
            <a:pPr algn="r">
              <a:buClr>
                <a:schemeClr val="accent1"/>
              </a:buClr>
            </a:pPr>
            <a:r>
              <a:rPr lang="en-GB" sz="800" dirty="0">
                <a:latin typeface="Arial" panose="020B0604020202020204" pitchFamily="34" charset="0"/>
                <a:ea typeface="Aileron" charset="0"/>
                <a:cs typeface="Arial" panose="020B0604020202020204" pitchFamily="34" charset="0"/>
              </a:rPr>
              <a:t>0</a:t>
            </a:r>
          </a:p>
        </p:txBody>
      </p:sp>
      <p:sp>
        <p:nvSpPr>
          <p:cNvPr id="28" name="TextBox 27">
            <a:extLst>
              <a:ext uri="{FF2B5EF4-FFF2-40B4-BE49-F238E27FC236}">
                <a16:creationId xmlns:a16="http://schemas.microsoft.com/office/drawing/2014/main" id="{B4866C18-B96D-21B4-78F5-005EF3569D80}"/>
              </a:ext>
            </a:extLst>
          </p:cNvPr>
          <p:cNvSpPr txBox="1"/>
          <p:nvPr/>
        </p:nvSpPr>
        <p:spPr>
          <a:xfrm>
            <a:off x="8163564" y="1866389"/>
            <a:ext cx="115416" cy="123111"/>
          </a:xfrm>
          <a:prstGeom prst="rect">
            <a:avLst/>
          </a:prstGeom>
          <a:noFill/>
        </p:spPr>
        <p:txBody>
          <a:bodyPr wrap="none" lIns="0" tIns="0" rIns="0" bIns="0" rtlCol="0">
            <a:spAutoFit/>
          </a:bodyPr>
          <a:lstStyle/>
          <a:p>
            <a:pPr algn="r">
              <a:buClr>
                <a:schemeClr val="accent1"/>
              </a:buClr>
            </a:pPr>
            <a:r>
              <a:rPr lang="en-GB" sz="800" dirty="0">
                <a:latin typeface="Arial" panose="020B0604020202020204" pitchFamily="34" charset="0"/>
                <a:ea typeface="Aileron" charset="0"/>
                <a:cs typeface="Arial" panose="020B0604020202020204" pitchFamily="34" charset="0"/>
              </a:rPr>
              <a:t>40</a:t>
            </a:r>
          </a:p>
        </p:txBody>
      </p:sp>
      <p:sp>
        <p:nvSpPr>
          <p:cNvPr id="29" name="TextBox 28">
            <a:extLst>
              <a:ext uri="{FF2B5EF4-FFF2-40B4-BE49-F238E27FC236}">
                <a16:creationId xmlns:a16="http://schemas.microsoft.com/office/drawing/2014/main" id="{8473FFE5-585A-557A-A108-9DD7972409BE}"/>
              </a:ext>
            </a:extLst>
          </p:cNvPr>
          <p:cNvSpPr txBox="1"/>
          <p:nvPr/>
        </p:nvSpPr>
        <p:spPr>
          <a:xfrm>
            <a:off x="8163564" y="1663189"/>
            <a:ext cx="115416" cy="123111"/>
          </a:xfrm>
          <a:prstGeom prst="rect">
            <a:avLst/>
          </a:prstGeom>
          <a:noFill/>
        </p:spPr>
        <p:txBody>
          <a:bodyPr wrap="none" lIns="0" tIns="0" rIns="0" bIns="0" rtlCol="0">
            <a:spAutoFit/>
          </a:bodyPr>
          <a:lstStyle/>
          <a:p>
            <a:pPr algn="r">
              <a:buClr>
                <a:schemeClr val="accent1"/>
              </a:buClr>
            </a:pPr>
            <a:r>
              <a:rPr lang="en-GB" sz="800" dirty="0">
                <a:latin typeface="Arial" panose="020B0604020202020204" pitchFamily="34" charset="0"/>
                <a:ea typeface="Aileron" charset="0"/>
                <a:cs typeface="Arial" panose="020B0604020202020204" pitchFamily="34" charset="0"/>
              </a:rPr>
              <a:t>60</a:t>
            </a:r>
          </a:p>
        </p:txBody>
      </p:sp>
      <p:sp>
        <p:nvSpPr>
          <p:cNvPr id="30" name="Freeform 29">
            <a:extLst>
              <a:ext uri="{FF2B5EF4-FFF2-40B4-BE49-F238E27FC236}">
                <a16:creationId xmlns:a16="http://schemas.microsoft.com/office/drawing/2014/main" id="{D4B3CD63-FCF1-EEF2-6CAD-E98DB4D892B9}"/>
              </a:ext>
            </a:extLst>
          </p:cNvPr>
          <p:cNvSpPr/>
          <p:nvPr/>
        </p:nvSpPr>
        <p:spPr>
          <a:xfrm>
            <a:off x="8372220" y="1266825"/>
            <a:ext cx="1368425" cy="1019175"/>
          </a:xfrm>
          <a:custGeom>
            <a:avLst/>
            <a:gdLst>
              <a:gd name="connsiteX0" fmla="*/ 0 w 1368425"/>
              <a:gd name="connsiteY0" fmla="*/ 0 h 1019175"/>
              <a:gd name="connsiteX1" fmla="*/ 0 w 1368425"/>
              <a:gd name="connsiteY1" fmla="*/ 1019175 h 1019175"/>
              <a:gd name="connsiteX2" fmla="*/ 1368425 w 1368425"/>
              <a:gd name="connsiteY2" fmla="*/ 1019175 h 1019175"/>
            </a:gdLst>
            <a:ahLst/>
            <a:cxnLst>
              <a:cxn ang="0">
                <a:pos x="connsiteX0" y="connsiteY0"/>
              </a:cxn>
              <a:cxn ang="0">
                <a:pos x="connsiteX1" y="connsiteY1"/>
              </a:cxn>
              <a:cxn ang="0">
                <a:pos x="connsiteX2" y="connsiteY2"/>
              </a:cxn>
            </a:cxnLst>
            <a:rect l="l" t="t" r="r" b="b"/>
            <a:pathLst>
              <a:path w="1368425" h="1019175">
                <a:moveTo>
                  <a:pt x="0" y="0"/>
                </a:moveTo>
                <a:lnTo>
                  <a:pt x="0" y="1019175"/>
                </a:lnTo>
                <a:lnTo>
                  <a:pt x="1368425" y="1019175"/>
                </a:ln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32" name="Straight Connector 31">
            <a:extLst>
              <a:ext uri="{FF2B5EF4-FFF2-40B4-BE49-F238E27FC236}">
                <a16:creationId xmlns:a16="http://schemas.microsoft.com/office/drawing/2014/main" id="{52ECC766-5801-1DD9-EC6F-AF18B6FB6D25}"/>
              </a:ext>
            </a:extLst>
          </p:cNvPr>
          <p:cNvCxnSpPr/>
          <p:nvPr/>
        </p:nvCxnSpPr>
        <p:spPr>
          <a:xfrm>
            <a:off x="8317110" y="2270100"/>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D8123022-9172-B275-B615-B9B90329AF1B}"/>
              </a:ext>
            </a:extLst>
          </p:cNvPr>
          <p:cNvCxnSpPr/>
          <p:nvPr/>
        </p:nvCxnSpPr>
        <p:spPr>
          <a:xfrm>
            <a:off x="8317110" y="2114525"/>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803B29E-7C46-680B-04DC-51B45F4DD24A}"/>
              </a:ext>
            </a:extLst>
          </p:cNvPr>
          <p:cNvCxnSpPr/>
          <p:nvPr/>
        </p:nvCxnSpPr>
        <p:spPr>
          <a:xfrm>
            <a:off x="8317110" y="1930375"/>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30828C5E-AAEF-63D4-9346-73A54E809B04}"/>
              </a:ext>
            </a:extLst>
          </p:cNvPr>
          <p:cNvCxnSpPr/>
          <p:nvPr/>
        </p:nvCxnSpPr>
        <p:spPr>
          <a:xfrm>
            <a:off x="8317110" y="1730350"/>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9A665FB5-4CDE-9E35-81E7-7B554EB26A9B}"/>
              </a:ext>
            </a:extLst>
          </p:cNvPr>
          <p:cNvCxnSpPr/>
          <p:nvPr/>
        </p:nvCxnSpPr>
        <p:spPr>
          <a:xfrm>
            <a:off x="8317110" y="1527150"/>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7BD7AD4-CCCE-CBCC-DCED-F7ECA4869FFB}"/>
              </a:ext>
            </a:extLst>
          </p:cNvPr>
          <p:cNvCxnSpPr/>
          <p:nvPr/>
        </p:nvCxnSpPr>
        <p:spPr>
          <a:xfrm>
            <a:off x="8317110" y="1343000"/>
            <a:ext cx="540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Freeform 38">
            <a:extLst>
              <a:ext uri="{FF2B5EF4-FFF2-40B4-BE49-F238E27FC236}">
                <a16:creationId xmlns:a16="http://schemas.microsoft.com/office/drawing/2014/main" id="{25CF5F97-A902-9B37-B519-4C6530D3CA1C}"/>
              </a:ext>
            </a:extLst>
          </p:cNvPr>
          <p:cNvSpPr/>
          <p:nvPr/>
        </p:nvSpPr>
        <p:spPr>
          <a:xfrm>
            <a:off x="8384920" y="1343025"/>
            <a:ext cx="1263650" cy="245284"/>
          </a:xfrm>
          <a:custGeom>
            <a:avLst/>
            <a:gdLst>
              <a:gd name="connsiteX0" fmla="*/ 1263650 w 1263650"/>
              <a:gd name="connsiteY0" fmla="*/ 244475 h 245284"/>
              <a:gd name="connsiteX1" fmla="*/ 1095375 w 1263650"/>
              <a:gd name="connsiteY1" fmla="*/ 244475 h 245284"/>
              <a:gd name="connsiteX2" fmla="*/ 844550 w 1263650"/>
              <a:gd name="connsiteY2" fmla="*/ 241300 h 245284"/>
              <a:gd name="connsiteX3" fmla="*/ 523875 w 1263650"/>
              <a:gd name="connsiteY3" fmla="*/ 203200 h 245284"/>
              <a:gd name="connsiteX4" fmla="*/ 238125 w 1263650"/>
              <a:gd name="connsiteY4" fmla="*/ 120650 h 245284"/>
              <a:gd name="connsiteX5" fmla="*/ 79375 w 1263650"/>
              <a:gd name="connsiteY5" fmla="*/ 57150 h 245284"/>
              <a:gd name="connsiteX6" fmla="*/ 0 w 1263650"/>
              <a:gd name="connsiteY6" fmla="*/ 0 h 24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3650" h="245284">
                <a:moveTo>
                  <a:pt x="1263650" y="244475"/>
                </a:moveTo>
                <a:lnTo>
                  <a:pt x="1095375" y="244475"/>
                </a:lnTo>
                <a:cubicBezTo>
                  <a:pt x="1025525" y="243946"/>
                  <a:pt x="939800" y="248179"/>
                  <a:pt x="844550" y="241300"/>
                </a:cubicBezTo>
                <a:cubicBezTo>
                  <a:pt x="749300" y="234421"/>
                  <a:pt x="624946" y="223308"/>
                  <a:pt x="523875" y="203200"/>
                </a:cubicBezTo>
                <a:cubicBezTo>
                  <a:pt x="422804" y="183092"/>
                  <a:pt x="312208" y="144992"/>
                  <a:pt x="238125" y="120650"/>
                </a:cubicBezTo>
                <a:cubicBezTo>
                  <a:pt x="164042" y="96308"/>
                  <a:pt x="119063" y="77258"/>
                  <a:pt x="79375" y="57150"/>
                </a:cubicBezTo>
                <a:cubicBezTo>
                  <a:pt x="39687" y="37042"/>
                  <a:pt x="19843" y="18521"/>
                  <a:pt x="0" y="0"/>
                </a:cubicBezTo>
              </a:path>
            </a:pathLst>
          </a:custGeom>
          <a:noFill/>
          <a:ln w="19050">
            <a:solidFill>
              <a:srgbClr val="FFA4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0" name="Freeform 39">
            <a:extLst>
              <a:ext uri="{FF2B5EF4-FFF2-40B4-BE49-F238E27FC236}">
                <a16:creationId xmlns:a16="http://schemas.microsoft.com/office/drawing/2014/main" id="{64B54E50-E1F9-D883-E49C-AE0E39FB2690}"/>
              </a:ext>
            </a:extLst>
          </p:cNvPr>
          <p:cNvSpPr/>
          <p:nvPr/>
        </p:nvSpPr>
        <p:spPr>
          <a:xfrm>
            <a:off x="8391270" y="1346200"/>
            <a:ext cx="1257300" cy="79375"/>
          </a:xfrm>
          <a:custGeom>
            <a:avLst/>
            <a:gdLst>
              <a:gd name="connsiteX0" fmla="*/ 1257300 w 1257300"/>
              <a:gd name="connsiteY0" fmla="*/ 79375 h 79375"/>
              <a:gd name="connsiteX1" fmla="*/ 917575 w 1257300"/>
              <a:gd name="connsiteY1" fmla="*/ 69850 h 79375"/>
              <a:gd name="connsiteX2" fmla="*/ 625475 w 1257300"/>
              <a:gd name="connsiteY2" fmla="*/ 57150 h 79375"/>
              <a:gd name="connsiteX3" fmla="*/ 327025 w 1257300"/>
              <a:gd name="connsiteY3" fmla="*/ 41275 h 79375"/>
              <a:gd name="connsiteX4" fmla="*/ 123825 w 1257300"/>
              <a:gd name="connsiteY4" fmla="*/ 15875 h 79375"/>
              <a:gd name="connsiteX5" fmla="*/ 0 w 1257300"/>
              <a:gd name="connsiteY5" fmla="*/ 0 h 7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7300" h="79375">
                <a:moveTo>
                  <a:pt x="1257300" y="79375"/>
                </a:moveTo>
                <a:lnTo>
                  <a:pt x="917575" y="69850"/>
                </a:lnTo>
                <a:lnTo>
                  <a:pt x="625475" y="57150"/>
                </a:lnTo>
                <a:cubicBezTo>
                  <a:pt x="527050" y="52388"/>
                  <a:pt x="410633" y="48154"/>
                  <a:pt x="327025" y="41275"/>
                </a:cubicBezTo>
                <a:cubicBezTo>
                  <a:pt x="243417" y="34396"/>
                  <a:pt x="123825" y="15875"/>
                  <a:pt x="123825" y="15875"/>
                </a:cubicBezTo>
                <a:lnTo>
                  <a:pt x="0" y="0"/>
                </a:lnTo>
              </a:path>
            </a:pathLst>
          </a:cu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8" name="Freeform 37">
            <a:extLst>
              <a:ext uri="{FF2B5EF4-FFF2-40B4-BE49-F238E27FC236}">
                <a16:creationId xmlns:a16="http://schemas.microsoft.com/office/drawing/2014/main" id="{245187DA-4673-D767-82CF-16F3038361F3}"/>
              </a:ext>
            </a:extLst>
          </p:cNvPr>
          <p:cNvSpPr/>
          <p:nvPr/>
        </p:nvSpPr>
        <p:spPr>
          <a:xfrm>
            <a:off x="8381746" y="1339851"/>
            <a:ext cx="1270000" cy="692150"/>
          </a:xfrm>
          <a:custGeom>
            <a:avLst/>
            <a:gdLst>
              <a:gd name="connsiteX0" fmla="*/ 1270000 w 1270000"/>
              <a:gd name="connsiteY0" fmla="*/ 696818 h 696818"/>
              <a:gd name="connsiteX1" fmla="*/ 1025525 w 1270000"/>
              <a:gd name="connsiteY1" fmla="*/ 693643 h 696818"/>
              <a:gd name="connsiteX2" fmla="*/ 733425 w 1270000"/>
              <a:gd name="connsiteY2" fmla="*/ 674593 h 696818"/>
              <a:gd name="connsiteX3" fmla="*/ 511175 w 1270000"/>
              <a:gd name="connsiteY3" fmla="*/ 639668 h 696818"/>
              <a:gd name="connsiteX4" fmla="*/ 320675 w 1270000"/>
              <a:gd name="connsiteY4" fmla="*/ 572993 h 696818"/>
              <a:gd name="connsiteX5" fmla="*/ 187325 w 1270000"/>
              <a:gd name="connsiteY5" fmla="*/ 461868 h 696818"/>
              <a:gd name="connsiteX6" fmla="*/ 111125 w 1270000"/>
              <a:gd name="connsiteY6" fmla="*/ 309468 h 696818"/>
              <a:gd name="connsiteX7" fmla="*/ 57150 w 1270000"/>
              <a:gd name="connsiteY7" fmla="*/ 138018 h 696818"/>
              <a:gd name="connsiteX8" fmla="*/ 9525 w 1270000"/>
              <a:gd name="connsiteY8" fmla="*/ 14193 h 696818"/>
              <a:gd name="connsiteX9" fmla="*/ 0 w 1270000"/>
              <a:gd name="connsiteY9" fmla="*/ 7843 h 696818"/>
              <a:gd name="connsiteX0" fmla="*/ 1260475 w 1260475"/>
              <a:gd name="connsiteY0" fmla="*/ 682625 h 682625"/>
              <a:gd name="connsiteX1" fmla="*/ 1016000 w 1260475"/>
              <a:gd name="connsiteY1" fmla="*/ 679450 h 682625"/>
              <a:gd name="connsiteX2" fmla="*/ 723900 w 1260475"/>
              <a:gd name="connsiteY2" fmla="*/ 660400 h 682625"/>
              <a:gd name="connsiteX3" fmla="*/ 501650 w 1260475"/>
              <a:gd name="connsiteY3" fmla="*/ 625475 h 682625"/>
              <a:gd name="connsiteX4" fmla="*/ 311150 w 1260475"/>
              <a:gd name="connsiteY4" fmla="*/ 558800 h 682625"/>
              <a:gd name="connsiteX5" fmla="*/ 177800 w 1260475"/>
              <a:gd name="connsiteY5" fmla="*/ 447675 h 682625"/>
              <a:gd name="connsiteX6" fmla="*/ 101600 w 1260475"/>
              <a:gd name="connsiteY6" fmla="*/ 295275 h 682625"/>
              <a:gd name="connsiteX7" fmla="*/ 47625 w 1260475"/>
              <a:gd name="connsiteY7" fmla="*/ 123825 h 682625"/>
              <a:gd name="connsiteX8" fmla="*/ 0 w 1260475"/>
              <a:gd name="connsiteY8" fmla="*/ 0 h 68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475" h="682625">
                <a:moveTo>
                  <a:pt x="1260475" y="682625"/>
                </a:moveTo>
                <a:lnTo>
                  <a:pt x="1016000" y="679450"/>
                </a:lnTo>
                <a:cubicBezTo>
                  <a:pt x="926571" y="675746"/>
                  <a:pt x="809625" y="669396"/>
                  <a:pt x="723900" y="660400"/>
                </a:cubicBezTo>
                <a:cubicBezTo>
                  <a:pt x="638175" y="651404"/>
                  <a:pt x="570442" y="642408"/>
                  <a:pt x="501650" y="625475"/>
                </a:cubicBezTo>
                <a:cubicBezTo>
                  <a:pt x="432858" y="608542"/>
                  <a:pt x="365125" y="588433"/>
                  <a:pt x="311150" y="558800"/>
                </a:cubicBezTo>
                <a:cubicBezTo>
                  <a:pt x="257175" y="529167"/>
                  <a:pt x="212725" y="491596"/>
                  <a:pt x="177800" y="447675"/>
                </a:cubicBezTo>
                <a:cubicBezTo>
                  <a:pt x="142875" y="403754"/>
                  <a:pt x="123296" y="349250"/>
                  <a:pt x="101600" y="295275"/>
                </a:cubicBezTo>
                <a:cubicBezTo>
                  <a:pt x="79904" y="241300"/>
                  <a:pt x="64558" y="173037"/>
                  <a:pt x="47625" y="123825"/>
                </a:cubicBezTo>
                <a:cubicBezTo>
                  <a:pt x="30692" y="74613"/>
                  <a:pt x="0" y="0"/>
                  <a:pt x="0" y="0"/>
                </a:cubicBezTo>
              </a:path>
            </a:pathLst>
          </a:cu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41" name="Table 40">
            <a:extLst>
              <a:ext uri="{FF2B5EF4-FFF2-40B4-BE49-F238E27FC236}">
                <a16:creationId xmlns:a16="http://schemas.microsoft.com/office/drawing/2014/main" id="{397825D6-D5FB-F96C-8E17-6F07DF2BEA26}"/>
              </a:ext>
            </a:extLst>
          </p:cNvPr>
          <p:cNvGraphicFramePr>
            <a:graphicFrameLocks noGrp="1"/>
          </p:cNvGraphicFramePr>
          <p:nvPr>
            <p:extLst>
              <p:ext uri="{D42A27DB-BD31-4B8C-83A1-F6EECF244321}">
                <p14:modId xmlns:p14="http://schemas.microsoft.com/office/powerpoint/2010/main" val="336737016"/>
              </p:ext>
            </p:extLst>
          </p:nvPr>
        </p:nvGraphicFramePr>
        <p:xfrm>
          <a:off x="4522812" y="1274413"/>
          <a:ext cx="3315259" cy="303907"/>
        </p:xfrm>
        <a:graphic>
          <a:graphicData uri="http://schemas.openxmlformats.org/drawingml/2006/table">
            <a:tbl>
              <a:tblPr firstRow="1" bandRow="1">
                <a:tableStyleId>{5C22544A-7EE6-4342-B048-85BDC9FD1C3A}</a:tableStyleId>
              </a:tblPr>
              <a:tblGrid>
                <a:gridCol w="3315259">
                  <a:extLst>
                    <a:ext uri="{9D8B030D-6E8A-4147-A177-3AD203B41FA5}">
                      <a16:colId xmlns:a16="http://schemas.microsoft.com/office/drawing/2014/main" val="2323644354"/>
                    </a:ext>
                  </a:extLst>
                </a:gridCol>
              </a:tblGrid>
              <a:tr h="303907">
                <a:tc>
                  <a:txBody>
                    <a:bodyPr/>
                    <a:lstStyle/>
                    <a:p>
                      <a:pPr algn="ctr"/>
                      <a:r>
                        <a:rPr lang="en-US" sz="1200" dirty="0">
                          <a:solidFill>
                            <a:schemeClr val="tx1"/>
                          </a:solidFill>
                          <a:latin typeface="Arial" panose="020B0604020202020204" pitchFamily="34" charset="0"/>
                          <a:cs typeface="Arial" panose="020B0604020202020204" pitchFamily="34" charset="0"/>
                        </a:rPr>
                        <a:t>Analyses both historical and current data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396253912"/>
                  </a:ext>
                </a:extLst>
              </a:tr>
            </a:tbl>
          </a:graphicData>
        </a:graphic>
      </p:graphicFrame>
      <p:pic>
        <p:nvPicPr>
          <p:cNvPr id="44" name="Picture 43" descr="A graph with a line on it&#10;&#10;Description automatically generated">
            <a:extLst>
              <a:ext uri="{FF2B5EF4-FFF2-40B4-BE49-F238E27FC236}">
                <a16:creationId xmlns:a16="http://schemas.microsoft.com/office/drawing/2014/main" id="{3D4D7308-BA02-2863-BA31-E1C1E31101BD}"/>
              </a:ext>
            </a:extLst>
          </p:cNvPr>
          <p:cNvPicPr>
            <a:picLocks noChangeAspect="1"/>
          </p:cNvPicPr>
          <p:nvPr/>
        </p:nvPicPr>
        <p:blipFill>
          <a:blip r:embed="rId2"/>
          <a:stretch>
            <a:fillRect/>
          </a:stretch>
        </p:blipFill>
        <p:spPr>
          <a:xfrm>
            <a:off x="4988259" y="1680708"/>
            <a:ext cx="2340226" cy="753632"/>
          </a:xfrm>
          <a:prstGeom prst="rect">
            <a:avLst/>
          </a:prstGeom>
        </p:spPr>
      </p:pic>
      <p:grpSp>
        <p:nvGrpSpPr>
          <p:cNvPr id="48" name="Group 47">
            <a:extLst>
              <a:ext uri="{FF2B5EF4-FFF2-40B4-BE49-F238E27FC236}">
                <a16:creationId xmlns:a16="http://schemas.microsoft.com/office/drawing/2014/main" id="{FD2022CF-8B94-C363-0A36-26A2F8CA8737}"/>
              </a:ext>
            </a:extLst>
          </p:cNvPr>
          <p:cNvGrpSpPr/>
          <p:nvPr/>
        </p:nvGrpSpPr>
        <p:grpSpPr>
          <a:xfrm>
            <a:off x="2044146" y="1228810"/>
            <a:ext cx="2196305" cy="1423380"/>
            <a:chOff x="2044146" y="1228810"/>
            <a:chExt cx="2196305" cy="1423380"/>
          </a:xfrm>
        </p:grpSpPr>
        <p:pic>
          <p:nvPicPr>
            <p:cNvPr id="8" name="Picture 7" descr="A diagram of a normal insulin activity&#10;&#10;Description automatically generated">
              <a:extLst>
                <a:ext uri="{FF2B5EF4-FFF2-40B4-BE49-F238E27FC236}">
                  <a16:creationId xmlns:a16="http://schemas.microsoft.com/office/drawing/2014/main" id="{0761E1F7-D711-5749-7DE5-0ECA39BDF597}"/>
                </a:ext>
              </a:extLst>
            </p:cNvPr>
            <p:cNvPicPr>
              <a:picLocks noChangeAspect="1"/>
            </p:cNvPicPr>
            <p:nvPr/>
          </p:nvPicPr>
          <p:blipFill>
            <a:blip r:embed="rId3"/>
            <a:srcRect l="4253" t="14674" r="13397" b="18637"/>
            <a:stretch/>
          </p:blipFill>
          <p:spPr>
            <a:xfrm>
              <a:off x="2229799" y="1346200"/>
              <a:ext cx="1920197" cy="1077929"/>
            </a:xfrm>
            <a:prstGeom prst="rect">
              <a:avLst/>
            </a:prstGeom>
          </p:spPr>
        </p:pic>
        <p:sp>
          <p:nvSpPr>
            <p:cNvPr id="18" name="TextBox 17">
              <a:extLst>
                <a:ext uri="{FF2B5EF4-FFF2-40B4-BE49-F238E27FC236}">
                  <a16:creationId xmlns:a16="http://schemas.microsoft.com/office/drawing/2014/main" id="{2FAC12B4-5A66-241E-EE77-E1AB84964CF0}"/>
                </a:ext>
              </a:extLst>
            </p:cNvPr>
            <p:cNvSpPr txBox="1"/>
            <p:nvPr/>
          </p:nvSpPr>
          <p:spPr>
            <a:xfrm>
              <a:off x="2756032" y="2529079"/>
              <a:ext cx="803105" cy="123111"/>
            </a:xfrm>
            <a:prstGeom prst="rect">
              <a:avLst/>
            </a:prstGeom>
            <a:solidFill>
              <a:schemeClr val="bg1"/>
            </a:solidFill>
          </p:spPr>
          <p:txBody>
            <a:bodyPr wrap="none" lIns="0" tIns="0" rIns="0" bIns="0" rtlCol="0">
              <a:spAutoFit/>
            </a:bodyPr>
            <a:lstStyle/>
            <a:p>
              <a:pPr algn="ctr">
                <a:buClr>
                  <a:schemeClr val="accent1"/>
                </a:buClr>
              </a:pPr>
              <a:r>
                <a:rPr lang="en-GB" sz="800" b="1" dirty="0">
                  <a:latin typeface="Arial" panose="020B0604020202020204" pitchFamily="34" charset="0"/>
                  <a:ea typeface="Aileron" charset="0"/>
                  <a:cs typeface="Arial" panose="020B0604020202020204" pitchFamily="34" charset="0"/>
                </a:rPr>
                <a:t>Duration (hours)</a:t>
              </a:r>
              <a:endParaRPr lang="en-GB" sz="800" dirty="0">
                <a:latin typeface="Arial" panose="020B0604020202020204" pitchFamily="34" charset="0"/>
                <a:ea typeface="Aileron" charset="0"/>
                <a:cs typeface="Arial" panose="020B0604020202020204" pitchFamily="34" charset="0"/>
              </a:endParaRPr>
            </a:p>
          </p:txBody>
        </p:sp>
        <p:sp>
          <p:nvSpPr>
            <p:cNvPr id="27" name="TextBox 26">
              <a:extLst>
                <a:ext uri="{FF2B5EF4-FFF2-40B4-BE49-F238E27FC236}">
                  <a16:creationId xmlns:a16="http://schemas.microsoft.com/office/drawing/2014/main" id="{A6758979-2D92-6CE3-F4EC-C786BAFDED36}"/>
                </a:ext>
              </a:extLst>
            </p:cNvPr>
            <p:cNvSpPr txBox="1"/>
            <p:nvPr/>
          </p:nvSpPr>
          <p:spPr>
            <a:xfrm>
              <a:off x="3079716" y="2424129"/>
              <a:ext cx="155736" cy="107722"/>
            </a:xfrm>
            <a:prstGeom prst="rect">
              <a:avLst/>
            </a:prstGeom>
            <a:solidFill>
              <a:schemeClr val="bg1"/>
            </a:solidFill>
          </p:spPr>
          <p:txBody>
            <a:bodyPr wrap="square" lIns="0" tIns="0" rIns="0" bIns="0" rtlCol="0">
              <a:spAutoFit/>
            </a:bodyPr>
            <a:lstStyle/>
            <a:p>
              <a:pPr algn="ctr">
                <a:buClr>
                  <a:schemeClr val="accent1"/>
                </a:buClr>
              </a:pPr>
              <a:r>
                <a:rPr lang="en-GB" sz="700" dirty="0">
                  <a:latin typeface="Arial" panose="020B0604020202020204" pitchFamily="34" charset="0"/>
                  <a:ea typeface="Aileron" charset="0"/>
                  <a:cs typeface="Arial" panose="020B0604020202020204" pitchFamily="34" charset="0"/>
                </a:rPr>
                <a:t>12</a:t>
              </a:r>
            </a:p>
          </p:txBody>
        </p:sp>
        <p:sp>
          <p:nvSpPr>
            <p:cNvPr id="9" name="TextBox 8">
              <a:extLst>
                <a:ext uri="{FF2B5EF4-FFF2-40B4-BE49-F238E27FC236}">
                  <a16:creationId xmlns:a16="http://schemas.microsoft.com/office/drawing/2014/main" id="{44575D99-06BD-FEB5-1972-C0419E76868A}"/>
                </a:ext>
              </a:extLst>
            </p:cNvPr>
            <p:cNvSpPr txBox="1"/>
            <p:nvPr/>
          </p:nvSpPr>
          <p:spPr>
            <a:xfrm>
              <a:off x="3562316" y="2424129"/>
              <a:ext cx="155736" cy="107722"/>
            </a:xfrm>
            <a:prstGeom prst="rect">
              <a:avLst/>
            </a:prstGeom>
            <a:solidFill>
              <a:schemeClr val="bg1"/>
            </a:solidFill>
          </p:spPr>
          <p:txBody>
            <a:bodyPr wrap="square" lIns="0" tIns="0" rIns="0" bIns="0" rtlCol="0">
              <a:spAutoFit/>
            </a:bodyPr>
            <a:lstStyle/>
            <a:p>
              <a:pPr algn="ctr">
                <a:buClr>
                  <a:schemeClr val="accent1"/>
                </a:buClr>
              </a:pPr>
              <a:r>
                <a:rPr lang="en-GB" sz="700" dirty="0">
                  <a:latin typeface="Arial" panose="020B0604020202020204" pitchFamily="34" charset="0"/>
                  <a:ea typeface="Aileron" charset="0"/>
                  <a:cs typeface="Arial" panose="020B0604020202020204" pitchFamily="34" charset="0"/>
                </a:rPr>
                <a:t>18</a:t>
              </a:r>
            </a:p>
          </p:txBody>
        </p:sp>
        <p:sp>
          <p:nvSpPr>
            <p:cNvPr id="10" name="TextBox 9">
              <a:extLst>
                <a:ext uri="{FF2B5EF4-FFF2-40B4-BE49-F238E27FC236}">
                  <a16:creationId xmlns:a16="http://schemas.microsoft.com/office/drawing/2014/main" id="{20A14B39-556C-DF83-D1A7-BFB1FA12154C}"/>
                </a:ext>
              </a:extLst>
            </p:cNvPr>
            <p:cNvSpPr txBox="1"/>
            <p:nvPr/>
          </p:nvSpPr>
          <p:spPr>
            <a:xfrm>
              <a:off x="4022691" y="2424129"/>
              <a:ext cx="155736" cy="107722"/>
            </a:xfrm>
            <a:prstGeom prst="rect">
              <a:avLst/>
            </a:prstGeom>
            <a:solidFill>
              <a:schemeClr val="bg1"/>
            </a:solidFill>
          </p:spPr>
          <p:txBody>
            <a:bodyPr wrap="square" lIns="0" tIns="0" rIns="0" bIns="0" rtlCol="0">
              <a:spAutoFit/>
            </a:bodyPr>
            <a:lstStyle/>
            <a:p>
              <a:pPr algn="ctr">
                <a:buClr>
                  <a:schemeClr val="accent1"/>
                </a:buClr>
              </a:pPr>
              <a:r>
                <a:rPr lang="en-GB" sz="700" dirty="0">
                  <a:latin typeface="Arial" panose="020B0604020202020204" pitchFamily="34" charset="0"/>
                  <a:ea typeface="Aileron" charset="0"/>
                  <a:cs typeface="Arial" panose="020B0604020202020204" pitchFamily="34" charset="0"/>
                </a:rPr>
                <a:t>24</a:t>
              </a:r>
            </a:p>
          </p:txBody>
        </p:sp>
        <p:sp>
          <p:nvSpPr>
            <p:cNvPr id="11" name="TextBox 10">
              <a:extLst>
                <a:ext uri="{FF2B5EF4-FFF2-40B4-BE49-F238E27FC236}">
                  <a16:creationId xmlns:a16="http://schemas.microsoft.com/office/drawing/2014/main" id="{0AEC9A7E-AFD7-DE8A-E8BA-D0DBE8984BA5}"/>
                </a:ext>
              </a:extLst>
            </p:cNvPr>
            <p:cNvSpPr txBox="1"/>
            <p:nvPr/>
          </p:nvSpPr>
          <p:spPr>
            <a:xfrm>
              <a:off x="2632041" y="2424129"/>
              <a:ext cx="155736" cy="107722"/>
            </a:xfrm>
            <a:prstGeom prst="rect">
              <a:avLst/>
            </a:prstGeom>
            <a:solidFill>
              <a:schemeClr val="bg1"/>
            </a:solidFill>
          </p:spPr>
          <p:txBody>
            <a:bodyPr wrap="square" lIns="0" tIns="0" rIns="0" bIns="0" rtlCol="0">
              <a:spAutoFit/>
            </a:bodyPr>
            <a:lstStyle/>
            <a:p>
              <a:pPr algn="ctr">
                <a:buClr>
                  <a:schemeClr val="accent1"/>
                </a:buClr>
              </a:pPr>
              <a:r>
                <a:rPr lang="en-GB" sz="700" dirty="0">
                  <a:latin typeface="Arial" panose="020B0604020202020204" pitchFamily="34" charset="0"/>
                  <a:ea typeface="Aileron" charset="0"/>
                  <a:cs typeface="Arial" panose="020B0604020202020204" pitchFamily="34" charset="0"/>
                </a:rPr>
                <a:t>6</a:t>
              </a:r>
            </a:p>
          </p:txBody>
        </p:sp>
        <p:sp>
          <p:nvSpPr>
            <p:cNvPr id="31" name="TextBox 30">
              <a:extLst>
                <a:ext uri="{FF2B5EF4-FFF2-40B4-BE49-F238E27FC236}">
                  <a16:creationId xmlns:a16="http://schemas.microsoft.com/office/drawing/2014/main" id="{35E62B3E-87B3-7ACD-9874-0D36AA96B9E0}"/>
                </a:ext>
              </a:extLst>
            </p:cNvPr>
            <p:cNvSpPr txBox="1"/>
            <p:nvPr/>
          </p:nvSpPr>
          <p:spPr>
            <a:xfrm>
              <a:off x="2044146" y="2424129"/>
              <a:ext cx="384171" cy="107722"/>
            </a:xfrm>
            <a:prstGeom prst="rect">
              <a:avLst/>
            </a:prstGeom>
            <a:solidFill>
              <a:schemeClr val="bg1"/>
            </a:solidFill>
          </p:spPr>
          <p:txBody>
            <a:bodyPr wrap="square" lIns="0" tIns="0" rIns="0" bIns="0" rtlCol="0">
              <a:spAutoFit/>
            </a:bodyPr>
            <a:lstStyle/>
            <a:p>
              <a:pPr algn="ctr">
                <a:buClr>
                  <a:schemeClr val="accent1"/>
                </a:buClr>
              </a:pPr>
              <a:r>
                <a:rPr lang="en-GB" sz="700" dirty="0">
                  <a:latin typeface="Arial" panose="020B0604020202020204" pitchFamily="34" charset="0"/>
                  <a:ea typeface="Aileron" charset="0"/>
                  <a:cs typeface="Arial" panose="020B0604020202020204" pitchFamily="34" charset="0"/>
                </a:rPr>
                <a:t>Injection</a:t>
              </a:r>
            </a:p>
          </p:txBody>
        </p:sp>
        <p:sp>
          <p:nvSpPr>
            <p:cNvPr id="17" name="TextBox 16">
              <a:extLst>
                <a:ext uri="{FF2B5EF4-FFF2-40B4-BE49-F238E27FC236}">
                  <a16:creationId xmlns:a16="http://schemas.microsoft.com/office/drawing/2014/main" id="{C3506ED4-D7DB-AD23-1670-AE32535F6C69}"/>
                </a:ext>
              </a:extLst>
            </p:cNvPr>
            <p:cNvSpPr txBox="1"/>
            <p:nvPr/>
          </p:nvSpPr>
          <p:spPr>
            <a:xfrm>
              <a:off x="2677607" y="1228810"/>
              <a:ext cx="1115690" cy="138499"/>
            </a:xfrm>
            <a:prstGeom prst="rect">
              <a:avLst/>
            </a:prstGeom>
            <a:solidFill>
              <a:schemeClr val="bg1"/>
            </a:solidFill>
          </p:spPr>
          <p:txBody>
            <a:bodyPr wrap="none" lIns="0" tIns="0" rIns="0" bIns="0" rtlCol="0">
              <a:spAutoFit/>
            </a:bodyPr>
            <a:lstStyle/>
            <a:p>
              <a:pPr>
                <a:buClr>
                  <a:schemeClr val="accent1"/>
                </a:buClr>
              </a:pPr>
              <a:r>
                <a:rPr lang="en-GB" sz="900" b="1" dirty="0">
                  <a:latin typeface="Arial" panose="020B0604020202020204" pitchFamily="34" charset="0"/>
                  <a:ea typeface="Aileron" charset="0"/>
                  <a:cs typeface="Arial" panose="020B0604020202020204" pitchFamily="34" charset="0"/>
                </a:rPr>
                <a:t>Insulin activity chart</a:t>
              </a:r>
              <a:endParaRPr lang="en-GB" sz="900" dirty="0">
                <a:latin typeface="Arial" panose="020B0604020202020204" pitchFamily="34" charset="0"/>
                <a:ea typeface="Aileron" charset="0"/>
                <a:cs typeface="Arial" panose="020B0604020202020204" pitchFamily="34" charset="0"/>
              </a:endParaRPr>
            </a:p>
          </p:txBody>
        </p:sp>
        <p:sp>
          <p:nvSpPr>
            <p:cNvPr id="43" name="TextBox 42">
              <a:extLst>
                <a:ext uri="{FF2B5EF4-FFF2-40B4-BE49-F238E27FC236}">
                  <a16:creationId xmlns:a16="http://schemas.microsoft.com/office/drawing/2014/main" id="{B5B0AF5B-D36E-E89A-1424-1D040CD18251}"/>
                </a:ext>
              </a:extLst>
            </p:cNvPr>
            <p:cNvSpPr txBox="1"/>
            <p:nvPr/>
          </p:nvSpPr>
          <p:spPr>
            <a:xfrm rot="16200000">
              <a:off x="1846654" y="1820353"/>
              <a:ext cx="634790" cy="123111"/>
            </a:xfrm>
            <a:prstGeom prst="rect">
              <a:avLst/>
            </a:prstGeom>
            <a:solidFill>
              <a:schemeClr val="bg1"/>
            </a:solidFill>
          </p:spPr>
          <p:txBody>
            <a:bodyPr wrap="none" lIns="0" tIns="0" rIns="0" bIns="0" rtlCol="0">
              <a:spAutoFit/>
            </a:bodyPr>
            <a:lstStyle/>
            <a:p>
              <a:pPr algn="ctr">
                <a:buClr>
                  <a:schemeClr val="accent1"/>
                </a:buClr>
              </a:pPr>
              <a:r>
                <a:rPr lang="en-GB" sz="800" b="1" dirty="0">
                  <a:latin typeface="Arial" panose="020B0604020202020204" pitchFamily="34" charset="0"/>
                  <a:ea typeface="Aileron" charset="0"/>
                  <a:cs typeface="Arial" panose="020B0604020202020204" pitchFamily="34" charset="0"/>
                </a:rPr>
                <a:t>Insulin effect</a:t>
              </a:r>
              <a:endParaRPr lang="en-GB" sz="800" dirty="0">
                <a:latin typeface="Arial" panose="020B0604020202020204" pitchFamily="34" charset="0"/>
                <a:ea typeface="Aileron" charset="0"/>
                <a:cs typeface="Arial" panose="020B0604020202020204" pitchFamily="34" charset="0"/>
              </a:endParaRPr>
            </a:p>
          </p:txBody>
        </p:sp>
        <p:sp>
          <p:nvSpPr>
            <p:cNvPr id="46" name="Rectangle 45">
              <a:extLst>
                <a:ext uri="{FF2B5EF4-FFF2-40B4-BE49-F238E27FC236}">
                  <a16:creationId xmlns:a16="http://schemas.microsoft.com/office/drawing/2014/main" id="{2BDD7EDB-814B-2BFA-391A-4B09D8D4DC86}"/>
                </a:ext>
              </a:extLst>
            </p:cNvPr>
            <p:cNvSpPr/>
            <p:nvPr/>
          </p:nvSpPr>
          <p:spPr>
            <a:xfrm>
              <a:off x="3952419" y="1343973"/>
              <a:ext cx="288032" cy="403243"/>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15" name="Rectangle 14">
            <a:extLst>
              <a:ext uri="{FF2B5EF4-FFF2-40B4-BE49-F238E27FC236}">
                <a16:creationId xmlns:a16="http://schemas.microsoft.com/office/drawing/2014/main" id="{1503D260-25F3-6472-5259-3CA7A63101A0}"/>
              </a:ext>
            </a:extLst>
          </p:cNvPr>
          <p:cNvSpPr/>
          <p:nvPr/>
        </p:nvSpPr>
        <p:spPr>
          <a:xfrm>
            <a:off x="3791745" y="2746012"/>
            <a:ext cx="1872208" cy="682988"/>
          </a:xfrm>
          <a:prstGeom prst="rect">
            <a:avLst/>
          </a:prstGeom>
          <a:solidFill>
            <a:schemeClr val="bg1"/>
          </a:solidFill>
          <a:ln w="19050">
            <a:solidFill>
              <a:schemeClr val="accent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D0390693-35D9-D11B-D0DD-1A31A4C1791F}"/>
              </a:ext>
            </a:extLst>
          </p:cNvPr>
          <p:cNvSpPr txBox="1"/>
          <p:nvPr/>
        </p:nvSpPr>
        <p:spPr>
          <a:xfrm>
            <a:off x="3865384" y="2777157"/>
            <a:ext cx="1707519" cy="615553"/>
          </a:xfrm>
          <a:prstGeom prst="rect">
            <a:avLst/>
          </a:prstGeom>
          <a:noFill/>
        </p:spPr>
        <p:txBody>
          <a:bodyPr wrap="none" lIns="0" tIns="0" rIns="0" bIns="0" rtlCol="0">
            <a:spAutoFit/>
          </a:bodyPr>
          <a:lstStyle/>
          <a:p>
            <a:pPr>
              <a:buClr>
                <a:schemeClr val="accent1"/>
              </a:buClr>
            </a:pPr>
            <a:r>
              <a:rPr lang="en-GB" sz="1000" b="1" dirty="0">
                <a:latin typeface="Arial" panose="020B0604020202020204" pitchFamily="34" charset="0"/>
                <a:ea typeface="Aileron" charset="0"/>
                <a:cs typeface="Arial" panose="020B0604020202020204" pitchFamily="34" charset="0"/>
              </a:rPr>
              <a:t>It requires:</a:t>
            </a:r>
          </a:p>
          <a:p>
            <a:pPr marL="138113" indent="-138113">
              <a:buClr>
                <a:schemeClr val="accent1"/>
              </a:buClr>
              <a:buFont typeface="+mj-lt"/>
              <a:buAutoNum type="arabicPeriod"/>
            </a:pPr>
            <a:r>
              <a:rPr lang="en-GB" sz="1000" dirty="0">
                <a:latin typeface="Arial" panose="020B0604020202020204" pitchFamily="34" charset="0"/>
                <a:ea typeface="Aileron" charset="0"/>
                <a:cs typeface="Arial" panose="020B0604020202020204" pitchFamily="34" charset="0"/>
              </a:rPr>
              <a:t>Quality data</a:t>
            </a:r>
          </a:p>
          <a:p>
            <a:pPr marL="138113" indent="-138113">
              <a:buClr>
                <a:schemeClr val="accent1"/>
              </a:buClr>
              <a:buFont typeface="+mj-lt"/>
              <a:buAutoNum type="arabicPeriod"/>
            </a:pPr>
            <a:r>
              <a:rPr lang="en-GB" sz="1000" dirty="0">
                <a:latin typeface="Arial" panose="020B0604020202020204" pitchFamily="34" charset="0"/>
                <a:ea typeface="Aileron" charset="0"/>
                <a:cs typeface="Arial" panose="020B0604020202020204" pitchFamily="34" charset="0"/>
              </a:rPr>
              <a:t>Technological infrastructure</a:t>
            </a:r>
          </a:p>
          <a:p>
            <a:pPr marL="138113" indent="-138113">
              <a:buClr>
                <a:schemeClr val="accent1"/>
              </a:buClr>
              <a:buFont typeface="+mj-lt"/>
              <a:buAutoNum type="arabicPeriod"/>
            </a:pPr>
            <a:r>
              <a:rPr lang="en-GB" sz="1000" dirty="0">
                <a:latin typeface="Arial" panose="020B0604020202020204" pitchFamily="34" charset="0"/>
                <a:ea typeface="Aileron" charset="0"/>
                <a:cs typeface="Arial" panose="020B0604020202020204" pitchFamily="34" charset="0"/>
              </a:rPr>
              <a:t>Human supervision</a:t>
            </a:r>
          </a:p>
        </p:txBody>
      </p:sp>
      <p:sp>
        <p:nvSpPr>
          <p:cNvPr id="16" name="Freeform 15">
            <a:extLst>
              <a:ext uri="{FF2B5EF4-FFF2-40B4-BE49-F238E27FC236}">
                <a16:creationId xmlns:a16="http://schemas.microsoft.com/office/drawing/2014/main" id="{AD843B33-B006-5453-7FD9-D9D308083F8C}"/>
              </a:ext>
            </a:extLst>
          </p:cNvPr>
          <p:cNvSpPr/>
          <p:nvPr/>
        </p:nvSpPr>
        <p:spPr>
          <a:xfrm>
            <a:off x="5667375" y="2867304"/>
            <a:ext cx="492125" cy="371197"/>
          </a:xfrm>
          <a:custGeom>
            <a:avLst/>
            <a:gdLst>
              <a:gd name="connsiteX0" fmla="*/ 0 w 492125"/>
              <a:gd name="connsiteY0" fmla="*/ 75921 h 371197"/>
              <a:gd name="connsiteX1" fmla="*/ 60325 w 492125"/>
              <a:gd name="connsiteY1" fmla="*/ 6071 h 371197"/>
              <a:gd name="connsiteX2" fmla="*/ 117475 w 492125"/>
              <a:gd name="connsiteY2" fmla="*/ 40996 h 371197"/>
              <a:gd name="connsiteX3" fmla="*/ 295275 w 492125"/>
              <a:gd name="connsiteY3" fmla="*/ 336271 h 371197"/>
              <a:gd name="connsiteX4" fmla="*/ 358775 w 492125"/>
              <a:gd name="connsiteY4" fmla="*/ 348971 h 371197"/>
              <a:gd name="connsiteX5" fmla="*/ 444500 w 492125"/>
              <a:gd name="connsiteY5" fmla="*/ 187046 h 371197"/>
              <a:gd name="connsiteX6" fmla="*/ 492125 w 492125"/>
              <a:gd name="connsiteY6" fmla="*/ 152121 h 37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125" h="371197">
                <a:moveTo>
                  <a:pt x="0" y="75921"/>
                </a:moveTo>
                <a:cubicBezTo>
                  <a:pt x="20373" y="43906"/>
                  <a:pt x="40746" y="11892"/>
                  <a:pt x="60325" y="6071"/>
                </a:cubicBezTo>
                <a:cubicBezTo>
                  <a:pt x="79904" y="250"/>
                  <a:pt x="78317" y="-14037"/>
                  <a:pt x="117475" y="40996"/>
                </a:cubicBezTo>
                <a:cubicBezTo>
                  <a:pt x="156633" y="96029"/>
                  <a:pt x="255058" y="284942"/>
                  <a:pt x="295275" y="336271"/>
                </a:cubicBezTo>
                <a:cubicBezTo>
                  <a:pt x="335492" y="387600"/>
                  <a:pt x="333904" y="373842"/>
                  <a:pt x="358775" y="348971"/>
                </a:cubicBezTo>
                <a:cubicBezTo>
                  <a:pt x="383646" y="324100"/>
                  <a:pt x="422275" y="219854"/>
                  <a:pt x="444500" y="187046"/>
                </a:cubicBezTo>
                <a:cubicBezTo>
                  <a:pt x="466725" y="154238"/>
                  <a:pt x="479425" y="153179"/>
                  <a:pt x="492125" y="152121"/>
                </a:cubicBezTo>
              </a:path>
            </a:pathLst>
          </a:custGeom>
          <a:no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Down Arrow 12">
            <a:extLst>
              <a:ext uri="{FF2B5EF4-FFF2-40B4-BE49-F238E27FC236}">
                <a16:creationId xmlns:a16="http://schemas.microsoft.com/office/drawing/2014/main" id="{F88C2D04-CB9B-05B5-D32B-BD4CE0DCBA87}"/>
              </a:ext>
            </a:extLst>
          </p:cNvPr>
          <p:cNvSpPr/>
          <p:nvPr/>
        </p:nvSpPr>
        <p:spPr>
          <a:xfrm>
            <a:off x="6084364" y="2478279"/>
            <a:ext cx="148016" cy="1146591"/>
          </a:xfrm>
          <a:prstGeom prst="down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6970845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1382A9-C0DA-A4F8-0278-02F547A9D5B2}"/>
              </a:ext>
            </a:extLst>
          </p:cNvPr>
          <p:cNvSpPr>
            <a:spLocks noGrp="1"/>
          </p:cNvSpPr>
          <p:nvPr>
            <p:ph sz="quarter" idx="12"/>
          </p:nvPr>
        </p:nvSpPr>
        <p:spPr>
          <a:xfrm>
            <a:off x="620184" y="1425600"/>
            <a:ext cx="10963200" cy="4525200"/>
          </a:xfrm>
        </p:spPr>
        <p:txBody>
          <a:bodyPr>
            <a:normAutofit/>
          </a:bodyPr>
          <a:lstStyle/>
          <a:p>
            <a:r>
              <a:rPr lang="en-GB" b="1" dirty="0">
                <a:solidFill>
                  <a:schemeClr val="accent1"/>
                </a:solidFill>
              </a:rPr>
              <a:t>AI Applications in Cancer Genomics</a:t>
            </a:r>
          </a:p>
          <a:p>
            <a:pPr lvl="1"/>
            <a:r>
              <a:rPr lang="en-GB" dirty="0"/>
              <a:t>Analysing large-volume multiomics data (exome, transcriptome, and epigenome) combined with clinically annotated datasets has led to the identification of drug-susceptibility genes, variant detection, new cancer biology insights, and prediction of RNA splice sites</a:t>
            </a:r>
          </a:p>
          <a:p>
            <a:r>
              <a:rPr lang="en-GB" b="1" dirty="0">
                <a:solidFill>
                  <a:schemeClr val="accent1"/>
                </a:solidFill>
              </a:rPr>
              <a:t>AI Applications in Cancer-related Image Analysis</a:t>
            </a:r>
          </a:p>
          <a:p>
            <a:pPr lvl="1"/>
            <a:r>
              <a:rPr lang="en-GB" dirty="0"/>
              <a:t>AI-based models are now routinely part of breast imaging</a:t>
            </a:r>
          </a:p>
          <a:p>
            <a:pPr lvl="1"/>
            <a:r>
              <a:rPr lang="en-GB" dirty="0"/>
              <a:t>Software program allows comprehensive detection and tracking of pulmonary nodules, </a:t>
            </a:r>
            <a:br>
              <a:rPr lang="en-GB" dirty="0"/>
            </a:br>
            <a:r>
              <a:rPr lang="en-GB" dirty="0"/>
              <a:t>prediction of lung malignancy among detected lesions on low-dose CT images</a:t>
            </a:r>
          </a:p>
          <a:p>
            <a:pPr lvl="1"/>
            <a:r>
              <a:rPr lang="en-GB" dirty="0"/>
              <a:t>Deep neural networks have been developed to detect enlarged lymph nodes or colonic </a:t>
            </a:r>
            <a:br>
              <a:rPr lang="en-GB" dirty="0"/>
            </a:br>
            <a:r>
              <a:rPr lang="en-GB" dirty="0"/>
              <a:t>polyps in CT images and to enhance colon polyp detection during colonoscopy with a </a:t>
            </a:r>
            <a:br>
              <a:rPr lang="en-GB" dirty="0"/>
            </a:br>
            <a:r>
              <a:rPr lang="en-GB" dirty="0"/>
              <a:t>real-time DL computer-aided detection system </a:t>
            </a:r>
          </a:p>
          <a:p>
            <a:pPr lvl="1"/>
            <a:r>
              <a:rPr lang="en-GB" dirty="0"/>
              <a:t>Augmented interpretation of endoscopic images using AI consistently improves accuracy </a:t>
            </a:r>
            <a:br>
              <a:rPr lang="en-GB" dirty="0"/>
            </a:br>
            <a:r>
              <a:rPr lang="en-GB" dirty="0"/>
              <a:t>in the detection of oesophageal cancer</a:t>
            </a:r>
          </a:p>
          <a:p>
            <a:pPr lvl="1"/>
            <a:r>
              <a:rPr lang="en-GB" dirty="0"/>
              <a:t>Analysis of pathologic images for diagnosis, grading, and prognostic biomarker interpretation</a:t>
            </a:r>
          </a:p>
          <a:p>
            <a:endParaRPr lang="en-GB" dirty="0"/>
          </a:p>
        </p:txBody>
      </p:sp>
      <p:sp>
        <p:nvSpPr>
          <p:cNvPr id="2" name="Title 1">
            <a:extLst>
              <a:ext uri="{FF2B5EF4-FFF2-40B4-BE49-F238E27FC236}">
                <a16:creationId xmlns:a16="http://schemas.microsoft.com/office/drawing/2014/main" id="{E7384FD6-075E-5C46-A662-D3DD4D6E90F8}"/>
              </a:ext>
            </a:extLst>
          </p:cNvPr>
          <p:cNvSpPr>
            <a:spLocks noGrp="1"/>
          </p:cNvSpPr>
          <p:nvPr>
            <p:ph type="title"/>
          </p:nvPr>
        </p:nvSpPr>
        <p:spPr>
          <a:xfrm>
            <a:off x="619201" y="259200"/>
            <a:ext cx="10963199" cy="864000"/>
          </a:xfrm>
        </p:spPr>
        <p:txBody>
          <a:bodyPr/>
          <a:lstStyle/>
          <a:p>
            <a:r>
              <a:rPr lang="en-GB" dirty="0"/>
              <a:t>Clinical application of ai in oncology</a:t>
            </a:r>
          </a:p>
        </p:txBody>
      </p:sp>
      <p:sp>
        <p:nvSpPr>
          <p:cNvPr id="5" name="Slide Number Placeholder 4">
            <a:extLst>
              <a:ext uri="{FF2B5EF4-FFF2-40B4-BE49-F238E27FC236}">
                <a16:creationId xmlns:a16="http://schemas.microsoft.com/office/drawing/2014/main" id="{3C317A66-6114-C8BE-C343-B7E187EFDB3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17</a:t>
            </a:fld>
            <a:endParaRPr lang="en-GB" dirty="0"/>
          </a:p>
        </p:txBody>
      </p:sp>
      <p:sp>
        <p:nvSpPr>
          <p:cNvPr id="4" name="Content Placeholder 3">
            <a:extLst>
              <a:ext uri="{FF2B5EF4-FFF2-40B4-BE49-F238E27FC236}">
                <a16:creationId xmlns:a16="http://schemas.microsoft.com/office/drawing/2014/main" id="{DECBD99A-2670-D401-0F39-C734C4389A3C}"/>
              </a:ext>
            </a:extLst>
          </p:cNvPr>
          <p:cNvSpPr>
            <a:spLocks noGrp="1"/>
          </p:cNvSpPr>
          <p:nvPr>
            <p:ph sz="quarter" idx="15"/>
          </p:nvPr>
        </p:nvSpPr>
        <p:spPr>
          <a:xfrm>
            <a:off x="620183" y="6356351"/>
            <a:ext cx="10180339" cy="365125"/>
          </a:xfrm>
        </p:spPr>
        <p:txBody>
          <a:bodyPr/>
          <a:lstStyle/>
          <a:p>
            <a:r>
              <a:rPr lang="en-GB" dirty="0">
                <a:solidFill>
                  <a:schemeClr val="tx2"/>
                </a:solidFill>
              </a:rPr>
              <a:t>AI, artificial intelligence; CT, computed tomography; DL, deep learning; RNA, ribonucleic acid</a:t>
            </a:r>
          </a:p>
          <a:p>
            <a:r>
              <a:rPr lang="en-GB" dirty="0">
                <a:solidFill>
                  <a:schemeClr val="tx2"/>
                </a:solidFill>
              </a:rPr>
              <a:t>Shreve J, et al. Am Soc Clin Oncol Educ Book. 2022;42:1-10</a:t>
            </a:r>
          </a:p>
        </p:txBody>
      </p:sp>
    </p:spTree>
    <p:extLst>
      <p:ext uri="{BB962C8B-B14F-4D97-AF65-F5344CB8AC3E}">
        <p14:creationId xmlns:p14="http://schemas.microsoft.com/office/powerpoint/2010/main" val="275045674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DB332C-F3FF-DBF7-1BE0-1AEBA5231381}"/>
              </a:ext>
            </a:extLst>
          </p:cNvPr>
          <p:cNvSpPr>
            <a:spLocks noGrp="1"/>
          </p:cNvSpPr>
          <p:nvPr>
            <p:ph type="title"/>
          </p:nvPr>
        </p:nvSpPr>
        <p:spPr/>
        <p:txBody>
          <a:bodyPr/>
          <a:lstStyle/>
          <a:p>
            <a:r>
              <a:rPr lang="en-GB" dirty="0"/>
              <a:t>Application of AI in Lung cancer</a:t>
            </a:r>
          </a:p>
        </p:txBody>
      </p:sp>
      <p:sp>
        <p:nvSpPr>
          <p:cNvPr id="7" name="Content Placeholder 6">
            <a:extLst>
              <a:ext uri="{FF2B5EF4-FFF2-40B4-BE49-F238E27FC236}">
                <a16:creationId xmlns:a16="http://schemas.microsoft.com/office/drawing/2014/main" id="{86C426B0-0978-712A-AD78-F02743964419}"/>
              </a:ext>
            </a:extLst>
          </p:cNvPr>
          <p:cNvSpPr>
            <a:spLocks noGrp="1"/>
          </p:cNvSpPr>
          <p:nvPr>
            <p:ph sz="quarter" idx="15"/>
          </p:nvPr>
        </p:nvSpPr>
        <p:spPr>
          <a:xfrm>
            <a:off x="620183" y="6356351"/>
            <a:ext cx="10516377" cy="365125"/>
          </a:xfrm>
        </p:spPr>
        <p:txBody>
          <a:bodyPr anchor="b"/>
          <a:lstStyle/>
          <a:p>
            <a:r>
              <a:rPr lang="en-GB" dirty="0">
                <a:solidFill>
                  <a:schemeClr val="tx2"/>
                </a:solidFill>
              </a:rPr>
              <a:t>AI, artificial intelligence; ALK, anaplastic lymphoma kinase; c-MET, mesenchymal-epithelial transition factor; CT, computed tomography; CXR, chest x-ray; DNA, deoxyribonucleic acid; EGFR, epidermal growth factor receptor; KRAS, Kirsten rat sarcoma viral oncogene homolog; miRNA, microRNA; PD-L1, programmed death-ligand 1; PET, positron emission tomography; Rb, retinoblastoma protein; RNA, ribonucleic acid; TNM, tumour, node, metastasis; TP53, p53 protein</a:t>
            </a:r>
          </a:p>
          <a:p>
            <a:r>
              <a:rPr lang="en-GB" dirty="0">
                <a:solidFill>
                  <a:schemeClr val="tx2"/>
                </a:solidFill>
              </a:rPr>
              <a:t>Gandhi Z, et al. Cancers (Basel). 2023; 15:5236</a:t>
            </a:r>
          </a:p>
        </p:txBody>
      </p:sp>
      <p:sp>
        <p:nvSpPr>
          <p:cNvPr id="2" name="Slide Number Placeholder 1">
            <a:extLst>
              <a:ext uri="{FF2B5EF4-FFF2-40B4-BE49-F238E27FC236}">
                <a16:creationId xmlns:a16="http://schemas.microsoft.com/office/drawing/2014/main" id="{5B7E1C42-250A-7E59-0E06-48F1D9FC5C20}"/>
              </a:ext>
            </a:extLst>
          </p:cNvPr>
          <p:cNvSpPr>
            <a:spLocks noGrp="1"/>
          </p:cNvSpPr>
          <p:nvPr>
            <p:ph type="sldNum" sz="quarter" idx="4"/>
          </p:nvPr>
        </p:nvSpPr>
        <p:spPr/>
        <p:txBody>
          <a:bodyPr/>
          <a:lstStyle/>
          <a:p>
            <a:fld id="{E534AEDF-27F1-4250-9789-012928E8EAB9}" type="slidenum">
              <a:rPr lang="en-GB" smtClean="0"/>
              <a:t>18</a:t>
            </a:fld>
            <a:endParaRPr lang="en-GB" dirty="0"/>
          </a:p>
        </p:txBody>
      </p:sp>
      <p:sp>
        <p:nvSpPr>
          <p:cNvPr id="30" name="Rounded Rectangle 29">
            <a:extLst>
              <a:ext uri="{FF2B5EF4-FFF2-40B4-BE49-F238E27FC236}">
                <a16:creationId xmlns:a16="http://schemas.microsoft.com/office/drawing/2014/main" id="{5EED0B09-59C8-1971-1DF4-1CFB9D462500}"/>
              </a:ext>
            </a:extLst>
          </p:cNvPr>
          <p:cNvSpPr/>
          <p:nvPr/>
        </p:nvSpPr>
        <p:spPr>
          <a:xfrm>
            <a:off x="932635" y="4241452"/>
            <a:ext cx="936000" cy="396000"/>
          </a:xfrm>
          <a:prstGeom prst="roundRect">
            <a:avLst>
              <a:gd name="adj" fmla="val 16894"/>
            </a:avLst>
          </a:prstGeom>
          <a:solidFill>
            <a:schemeClr val="tx2">
              <a:lumMod val="20000"/>
              <a:lumOff val="80000"/>
            </a:schemeClr>
          </a:solid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lIns="72000" tIns="0" rIns="0" bIns="0" rtlCol="0" anchor="ctr"/>
          <a:lstStyle/>
          <a:p>
            <a:pP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Nodule</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detection</a:t>
            </a:r>
          </a:p>
        </p:txBody>
      </p:sp>
      <p:sp>
        <p:nvSpPr>
          <p:cNvPr id="31" name="Rounded Rectangle 30">
            <a:extLst>
              <a:ext uri="{FF2B5EF4-FFF2-40B4-BE49-F238E27FC236}">
                <a16:creationId xmlns:a16="http://schemas.microsoft.com/office/drawing/2014/main" id="{BC03A84C-F71E-8471-1D59-6168604BA230}"/>
              </a:ext>
            </a:extLst>
          </p:cNvPr>
          <p:cNvSpPr/>
          <p:nvPr/>
        </p:nvSpPr>
        <p:spPr>
          <a:xfrm>
            <a:off x="932635" y="4728975"/>
            <a:ext cx="936000" cy="396000"/>
          </a:xfrm>
          <a:prstGeom prst="roundRect">
            <a:avLst>
              <a:gd name="adj" fmla="val 16894"/>
            </a:avLst>
          </a:prstGeom>
          <a:solidFill>
            <a:schemeClr val="tx2">
              <a:lumMod val="20000"/>
              <a:lumOff val="80000"/>
            </a:schemeClr>
          </a:solid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lIns="72000" tIns="0" rIns="0" bIns="0" rtlCol="0" anchor="ctr"/>
          <a:lstStyle/>
          <a:p>
            <a:pP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Nodule</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characterisation</a:t>
            </a:r>
          </a:p>
        </p:txBody>
      </p:sp>
      <p:sp>
        <p:nvSpPr>
          <p:cNvPr id="32" name="Rounded Rectangle 31">
            <a:extLst>
              <a:ext uri="{FF2B5EF4-FFF2-40B4-BE49-F238E27FC236}">
                <a16:creationId xmlns:a16="http://schemas.microsoft.com/office/drawing/2014/main" id="{519ABDDA-3F09-A8E1-6C49-1463561FE7C8}"/>
              </a:ext>
            </a:extLst>
          </p:cNvPr>
          <p:cNvSpPr/>
          <p:nvPr/>
        </p:nvSpPr>
        <p:spPr>
          <a:xfrm>
            <a:off x="932635" y="5216499"/>
            <a:ext cx="936000" cy="396000"/>
          </a:xfrm>
          <a:prstGeom prst="roundRect">
            <a:avLst>
              <a:gd name="adj" fmla="val 16894"/>
            </a:avLst>
          </a:prstGeom>
          <a:solidFill>
            <a:schemeClr val="tx2">
              <a:lumMod val="20000"/>
              <a:lumOff val="80000"/>
            </a:schemeClr>
          </a:solid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lIns="72000" tIns="0" rIns="0" bIns="0" rtlCol="0" anchor="ctr"/>
          <a:lstStyle/>
          <a:p>
            <a:pP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Nodule</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segmentation</a:t>
            </a:r>
          </a:p>
        </p:txBody>
      </p:sp>
      <p:cxnSp>
        <p:nvCxnSpPr>
          <p:cNvPr id="33" name="Straight Connector 32">
            <a:extLst>
              <a:ext uri="{FF2B5EF4-FFF2-40B4-BE49-F238E27FC236}">
                <a16:creationId xmlns:a16="http://schemas.microsoft.com/office/drawing/2014/main" id="{4BC642DC-7DE3-4EC2-A510-8CE0AC2764D8}"/>
              </a:ext>
            </a:extLst>
          </p:cNvPr>
          <p:cNvCxnSpPr>
            <a:cxnSpLocks/>
          </p:cNvCxnSpPr>
          <p:nvPr/>
        </p:nvCxnSpPr>
        <p:spPr>
          <a:xfrm flipH="1">
            <a:off x="617485" y="3825144"/>
            <a:ext cx="392400" cy="0"/>
          </a:xfrm>
          <a:prstGeom prst="line">
            <a:avLst/>
          </a:prstGeom>
          <a:ln w="2222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357C662A-9E65-3657-D2D6-8D0505E7D8E1}"/>
              </a:ext>
            </a:extLst>
          </p:cNvPr>
          <p:cNvCxnSpPr>
            <a:cxnSpLocks/>
          </p:cNvCxnSpPr>
          <p:nvPr/>
        </p:nvCxnSpPr>
        <p:spPr>
          <a:xfrm>
            <a:off x="608424" y="4439452"/>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AB600F7-FEDA-EC2A-5A58-7573810FC974}"/>
              </a:ext>
            </a:extLst>
          </p:cNvPr>
          <p:cNvCxnSpPr>
            <a:cxnSpLocks/>
          </p:cNvCxnSpPr>
          <p:nvPr/>
        </p:nvCxnSpPr>
        <p:spPr>
          <a:xfrm>
            <a:off x="608424" y="3816998"/>
            <a:ext cx="0" cy="1609200"/>
          </a:xfrm>
          <a:prstGeom prst="line">
            <a:avLst/>
          </a:prstGeom>
          <a:ln w="2222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9FA5749-2C9A-EDB9-F3C3-0E24F7EAF958}"/>
              </a:ext>
            </a:extLst>
          </p:cNvPr>
          <p:cNvCxnSpPr>
            <a:cxnSpLocks/>
          </p:cNvCxnSpPr>
          <p:nvPr/>
        </p:nvCxnSpPr>
        <p:spPr>
          <a:xfrm>
            <a:off x="608424" y="4926975"/>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367B281-E4BA-BC71-3245-36ADD1F2B58D}"/>
              </a:ext>
            </a:extLst>
          </p:cNvPr>
          <p:cNvCxnSpPr>
            <a:cxnSpLocks/>
          </p:cNvCxnSpPr>
          <p:nvPr/>
        </p:nvCxnSpPr>
        <p:spPr>
          <a:xfrm>
            <a:off x="608424" y="5414499"/>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8" name="Rounded Rectangle 37">
            <a:extLst>
              <a:ext uri="{FF2B5EF4-FFF2-40B4-BE49-F238E27FC236}">
                <a16:creationId xmlns:a16="http://schemas.microsoft.com/office/drawing/2014/main" id="{5DFC1C2A-CA93-793D-9EBA-ECCC06FE54D7}"/>
              </a:ext>
            </a:extLst>
          </p:cNvPr>
          <p:cNvSpPr/>
          <p:nvPr/>
        </p:nvSpPr>
        <p:spPr>
          <a:xfrm>
            <a:off x="752635" y="3603317"/>
            <a:ext cx="1116000" cy="468000"/>
          </a:xfrm>
          <a:prstGeom prst="roundRect">
            <a:avLst>
              <a:gd name="adj" fmla="val 16894"/>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dirty="0">
                <a:solidFill>
                  <a:schemeClr val="bg1"/>
                </a:solidFill>
                <a:latin typeface="Arial" panose="020B0604020202020204" pitchFamily="34" charset="0"/>
                <a:cs typeface="Arial" panose="020B0604020202020204" pitchFamily="34" charset="0"/>
              </a:rPr>
              <a:t>Imaging</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techniques</a:t>
            </a:r>
          </a:p>
        </p:txBody>
      </p:sp>
      <p:cxnSp>
        <p:nvCxnSpPr>
          <p:cNvPr id="75" name="Straight Connector 74">
            <a:extLst>
              <a:ext uri="{FF2B5EF4-FFF2-40B4-BE49-F238E27FC236}">
                <a16:creationId xmlns:a16="http://schemas.microsoft.com/office/drawing/2014/main" id="{CDF5CDC8-5AE7-E88D-1054-666808CC3241}"/>
              </a:ext>
            </a:extLst>
          </p:cNvPr>
          <p:cNvCxnSpPr>
            <a:cxnSpLocks/>
          </p:cNvCxnSpPr>
          <p:nvPr/>
        </p:nvCxnSpPr>
        <p:spPr>
          <a:xfrm>
            <a:off x="1310635" y="3304289"/>
            <a:ext cx="0" cy="297789"/>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ECBF8AD5-B4C6-0007-F71E-24337D3F3009}"/>
              </a:ext>
            </a:extLst>
          </p:cNvPr>
          <p:cNvSpPr/>
          <p:nvPr/>
        </p:nvSpPr>
        <p:spPr>
          <a:xfrm>
            <a:off x="2100986" y="4241452"/>
            <a:ext cx="1115987" cy="904578"/>
          </a:xfrm>
          <a:prstGeom prst="roundRect">
            <a:avLst>
              <a:gd name="adj" fmla="val 10271"/>
            </a:avLst>
          </a:prstGeom>
          <a:solidFill>
            <a:schemeClr val="tx2">
              <a:lumMod val="20000"/>
              <a:lumOff val="80000"/>
            </a:schemeClr>
          </a:solid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lIns="72000" tIns="0" rIns="0" bIns="0" rtlCol="0" anchor="ctr"/>
          <a:lstStyle/>
          <a:p>
            <a:pP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Biomarkers (serum proteins, DNA and miRNA markers, incorporation of clinical parameters)</a:t>
            </a:r>
          </a:p>
        </p:txBody>
      </p:sp>
      <p:cxnSp>
        <p:nvCxnSpPr>
          <p:cNvPr id="86" name="Straight Connector 85">
            <a:extLst>
              <a:ext uri="{FF2B5EF4-FFF2-40B4-BE49-F238E27FC236}">
                <a16:creationId xmlns:a16="http://schemas.microsoft.com/office/drawing/2014/main" id="{1606B767-B383-00D6-8B59-DDE75573588C}"/>
              </a:ext>
            </a:extLst>
          </p:cNvPr>
          <p:cNvCxnSpPr>
            <a:cxnSpLocks/>
          </p:cNvCxnSpPr>
          <p:nvPr/>
        </p:nvCxnSpPr>
        <p:spPr>
          <a:xfrm>
            <a:off x="2658987" y="3304289"/>
            <a:ext cx="0" cy="297789"/>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1" name="Rounded Rectangle 20">
            <a:extLst>
              <a:ext uri="{FF2B5EF4-FFF2-40B4-BE49-F238E27FC236}">
                <a16:creationId xmlns:a16="http://schemas.microsoft.com/office/drawing/2014/main" id="{3AEF3014-EB52-C4C4-8326-BE74FF3B83BC}"/>
              </a:ext>
            </a:extLst>
          </p:cNvPr>
          <p:cNvSpPr/>
          <p:nvPr/>
        </p:nvSpPr>
        <p:spPr>
          <a:xfrm>
            <a:off x="752634" y="2934655"/>
            <a:ext cx="2464343" cy="399922"/>
          </a:xfrm>
          <a:prstGeom prst="roundRect">
            <a:avLst>
              <a:gd name="adj" fmla="val 16894"/>
            </a:avLst>
          </a:prstGeom>
          <a:solidFill>
            <a:schemeClr val="accent1">
              <a:lumMod val="20000"/>
              <a:lumOff val="80000"/>
            </a:schemeClr>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Lung cancer screening</a:t>
            </a:r>
            <a:endParaRPr lang="en-GB" sz="1200" b="1" baseline="30000" dirty="0">
              <a:solidFill>
                <a:schemeClr val="tx1"/>
              </a:solidFill>
              <a:latin typeface="Arial" panose="020B0604020202020204" pitchFamily="34" charset="0"/>
              <a:cs typeface="Arial" panose="020B0604020202020204" pitchFamily="34" charset="0"/>
            </a:endParaRPr>
          </a:p>
        </p:txBody>
      </p:sp>
      <p:cxnSp>
        <p:nvCxnSpPr>
          <p:cNvPr id="87" name="Straight Connector 86">
            <a:extLst>
              <a:ext uri="{FF2B5EF4-FFF2-40B4-BE49-F238E27FC236}">
                <a16:creationId xmlns:a16="http://schemas.microsoft.com/office/drawing/2014/main" id="{6AE26571-4FAA-33F4-8E16-9E496067EF25}"/>
              </a:ext>
            </a:extLst>
          </p:cNvPr>
          <p:cNvCxnSpPr>
            <a:cxnSpLocks/>
          </p:cNvCxnSpPr>
          <p:nvPr/>
        </p:nvCxnSpPr>
        <p:spPr>
          <a:xfrm>
            <a:off x="2658987" y="3939719"/>
            <a:ext cx="0" cy="297789"/>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88" name="Rounded Rectangle 87">
            <a:extLst>
              <a:ext uri="{FF2B5EF4-FFF2-40B4-BE49-F238E27FC236}">
                <a16:creationId xmlns:a16="http://schemas.microsoft.com/office/drawing/2014/main" id="{632E34E7-D1E4-C0D3-B3B2-2ABFC0A82BE6}"/>
              </a:ext>
            </a:extLst>
          </p:cNvPr>
          <p:cNvSpPr/>
          <p:nvPr/>
        </p:nvSpPr>
        <p:spPr>
          <a:xfrm>
            <a:off x="3422180" y="4241451"/>
            <a:ext cx="1116001" cy="538393"/>
          </a:xfrm>
          <a:prstGeom prst="roundRect">
            <a:avLst>
              <a:gd name="adj" fmla="val 16894"/>
            </a:avLst>
          </a:prstGeom>
          <a:solidFill>
            <a:schemeClr val="tx2">
              <a:lumMod val="20000"/>
              <a:lumOff val="80000"/>
            </a:schemeClr>
          </a:solid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lIns="72000" tIns="0" rIns="0" bIns="0" rtlCol="0" anchor="ctr"/>
          <a:lstStyle/>
          <a:p>
            <a:pP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CT scan, experimental CXR studies noted</a:t>
            </a:r>
          </a:p>
        </p:txBody>
      </p:sp>
      <p:cxnSp>
        <p:nvCxnSpPr>
          <p:cNvPr id="97" name="Straight Connector 96">
            <a:extLst>
              <a:ext uri="{FF2B5EF4-FFF2-40B4-BE49-F238E27FC236}">
                <a16:creationId xmlns:a16="http://schemas.microsoft.com/office/drawing/2014/main" id="{8306DFA4-48D3-C14C-FE8F-D6781E599424}"/>
              </a:ext>
            </a:extLst>
          </p:cNvPr>
          <p:cNvCxnSpPr>
            <a:cxnSpLocks/>
          </p:cNvCxnSpPr>
          <p:nvPr/>
        </p:nvCxnSpPr>
        <p:spPr>
          <a:xfrm>
            <a:off x="3980181" y="3304289"/>
            <a:ext cx="0" cy="297789"/>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8" name="Rounded Rectangle 97">
            <a:extLst>
              <a:ext uri="{FF2B5EF4-FFF2-40B4-BE49-F238E27FC236}">
                <a16:creationId xmlns:a16="http://schemas.microsoft.com/office/drawing/2014/main" id="{81C31A9A-047B-413F-21DF-202694CDE372}"/>
              </a:ext>
            </a:extLst>
          </p:cNvPr>
          <p:cNvSpPr/>
          <p:nvPr/>
        </p:nvSpPr>
        <p:spPr>
          <a:xfrm>
            <a:off x="4770532" y="4241452"/>
            <a:ext cx="1115987" cy="669632"/>
          </a:xfrm>
          <a:prstGeom prst="roundRect">
            <a:avLst>
              <a:gd name="adj" fmla="val 10271"/>
            </a:avLst>
          </a:prstGeom>
          <a:solidFill>
            <a:schemeClr val="tx2">
              <a:lumMod val="20000"/>
              <a:lumOff val="80000"/>
            </a:schemeClr>
          </a:solid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lIns="72000" tIns="0" rIns="0" bIns="0" rtlCol="0" anchor="ctr"/>
          <a:lstStyle/>
          <a:p>
            <a:pP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Biomarkers (Rb, </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KRAS, EGFR, </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c-MET, TP53, </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ALK, and PDL1)</a:t>
            </a:r>
          </a:p>
        </p:txBody>
      </p:sp>
      <p:cxnSp>
        <p:nvCxnSpPr>
          <p:cNvPr id="100" name="Straight Connector 99">
            <a:extLst>
              <a:ext uri="{FF2B5EF4-FFF2-40B4-BE49-F238E27FC236}">
                <a16:creationId xmlns:a16="http://schemas.microsoft.com/office/drawing/2014/main" id="{1D4EFFCB-8FA1-4F00-9731-9B55E94C41C0}"/>
              </a:ext>
            </a:extLst>
          </p:cNvPr>
          <p:cNvCxnSpPr>
            <a:cxnSpLocks/>
          </p:cNvCxnSpPr>
          <p:nvPr/>
        </p:nvCxnSpPr>
        <p:spPr>
          <a:xfrm>
            <a:off x="5328533" y="3304289"/>
            <a:ext cx="0" cy="297789"/>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1" name="Rounded Rectangle 100">
            <a:extLst>
              <a:ext uri="{FF2B5EF4-FFF2-40B4-BE49-F238E27FC236}">
                <a16:creationId xmlns:a16="http://schemas.microsoft.com/office/drawing/2014/main" id="{D6552F28-BAD0-2F4A-1F4D-16CB5021FBDA}"/>
              </a:ext>
            </a:extLst>
          </p:cNvPr>
          <p:cNvSpPr/>
          <p:nvPr/>
        </p:nvSpPr>
        <p:spPr>
          <a:xfrm>
            <a:off x="3422180" y="2934655"/>
            <a:ext cx="2464343" cy="399922"/>
          </a:xfrm>
          <a:prstGeom prst="roundRect">
            <a:avLst>
              <a:gd name="adj" fmla="val 16894"/>
            </a:avLst>
          </a:prstGeom>
          <a:solidFill>
            <a:schemeClr val="accent1">
              <a:lumMod val="20000"/>
              <a:lumOff val="80000"/>
            </a:schemeClr>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Lung cancer diagnosis</a:t>
            </a:r>
            <a:endParaRPr lang="en-GB" sz="1200" b="1" baseline="30000" dirty="0">
              <a:solidFill>
                <a:schemeClr val="tx1"/>
              </a:solidFill>
              <a:latin typeface="Arial" panose="020B0604020202020204" pitchFamily="34" charset="0"/>
              <a:cs typeface="Arial" panose="020B0604020202020204" pitchFamily="34" charset="0"/>
            </a:endParaRPr>
          </a:p>
        </p:txBody>
      </p:sp>
      <p:cxnSp>
        <p:nvCxnSpPr>
          <p:cNvPr id="102" name="Straight Connector 101">
            <a:extLst>
              <a:ext uri="{FF2B5EF4-FFF2-40B4-BE49-F238E27FC236}">
                <a16:creationId xmlns:a16="http://schemas.microsoft.com/office/drawing/2014/main" id="{FBA469C5-4CAF-DB52-CA7A-65DB98263AB7}"/>
              </a:ext>
            </a:extLst>
          </p:cNvPr>
          <p:cNvCxnSpPr>
            <a:cxnSpLocks/>
          </p:cNvCxnSpPr>
          <p:nvPr/>
        </p:nvCxnSpPr>
        <p:spPr>
          <a:xfrm>
            <a:off x="5328533" y="3939719"/>
            <a:ext cx="0" cy="297789"/>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85" name="Rounded Rectangle 84">
            <a:extLst>
              <a:ext uri="{FF2B5EF4-FFF2-40B4-BE49-F238E27FC236}">
                <a16:creationId xmlns:a16="http://schemas.microsoft.com/office/drawing/2014/main" id="{3043066B-6082-C54B-1C0F-E49DBA1E5673}"/>
              </a:ext>
            </a:extLst>
          </p:cNvPr>
          <p:cNvSpPr/>
          <p:nvPr/>
        </p:nvSpPr>
        <p:spPr>
          <a:xfrm>
            <a:off x="2100987" y="3603317"/>
            <a:ext cx="1116000" cy="468000"/>
          </a:xfrm>
          <a:prstGeom prst="roundRect">
            <a:avLst>
              <a:gd name="adj" fmla="val 16894"/>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dirty="0">
                <a:solidFill>
                  <a:schemeClr val="bg1"/>
                </a:solidFill>
                <a:latin typeface="Arial" panose="020B0604020202020204" pitchFamily="34" charset="0"/>
                <a:cs typeface="Arial" panose="020B0604020202020204" pitchFamily="34" charset="0"/>
              </a:rPr>
              <a:t>Non-imaging</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techniques</a:t>
            </a:r>
          </a:p>
        </p:txBody>
      </p:sp>
      <p:sp>
        <p:nvSpPr>
          <p:cNvPr id="99" name="Rounded Rectangle 98">
            <a:extLst>
              <a:ext uri="{FF2B5EF4-FFF2-40B4-BE49-F238E27FC236}">
                <a16:creationId xmlns:a16="http://schemas.microsoft.com/office/drawing/2014/main" id="{51D93451-AC54-F01C-03E8-C2FE44DCDC4B}"/>
              </a:ext>
            </a:extLst>
          </p:cNvPr>
          <p:cNvSpPr/>
          <p:nvPr/>
        </p:nvSpPr>
        <p:spPr>
          <a:xfrm>
            <a:off x="4770533" y="3603317"/>
            <a:ext cx="1116000" cy="468000"/>
          </a:xfrm>
          <a:prstGeom prst="roundRect">
            <a:avLst>
              <a:gd name="adj" fmla="val 16894"/>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dirty="0">
                <a:solidFill>
                  <a:schemeClr val="bg1"/>
                </a:solidFill>
                <a:latin typeface="Arial" panose="020B0604020202020204" pitchFamily="34" charset="0"/>
                <a:cs typeface="Arial" panose="020B0604020202020204" pitchFamily="34" charset="0"/>
              </a:rPr>
              <a:t>Histopathology</a:t>
            </a:r>
          </a:p>
        </p:txBody>
      </p:sp>
      <p:cxnSp>
        <p:nvCxnSpPr>
          <p:cNvPr id="103" name="Straight Connector 102">
            <a:extLst>
              <a:ext uri="{FF2B5EF4-FFF2-40B4-BE49-F238E27FC236}">
                <a16:creationId xmlns:a16="http://schemas.microsoft.com/office/drawing/2014/main" id="{7688E3F9-AD14-3E05-FEE8-812ECF8030FF}"/>
              </a:ext>
            </a:extLst>
          </p:cNvPr>
          <p:cNvCxnSpPr>
            <a:cxnSpLocks/>
          </p:cNvCxnSpPr>
          <p:nvPr/>
        </p:nvCxnSpPr>
        <p:spPr>
          <a:xfrm>
            <a:off x="3980181" y="3939719"/>
            <a:ext cx="0" cy="297789"/>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6" name="Rounded Rectangle 95">
            <a:extLst>
              <a:ext uri="{FF2B5EF4-FFF2-40B4-BE49-F238E27FC236}">
                <a16:creationId xmlns:a16="http://schemas.microsoft.com/office/drawing/2014/main" id="{73CCC7AC-DA5E-0907-9389-AFE5706206F6}"/>
              </a:ext>
            </a:extLst>
          </p:cNvPr>
          <p:cNvSpPr/>
          <p:nvPr/>
        </p:nvSpPr>
        <p:spPr>
          <a:xfrm>
            <a:off x="3422181" y="3603317"/>
            <a:ext cx="1116000" cy="468000"/>
          </a:xfrm>
          <a:prstGeom prst="roundRect">
            <a:avLst>
              <a:gd name="adj" fmla="val 16894"/>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dirty="0">
                <a:solidFill>
                  <a:schemeClr val="bg1"/>
                </a:solidFill>
                <a:latin typeface="Arial" panose="020B0604020202020204" pitchFamily="34" charset="0"/>
                <a:cs typeface="Arial" panose="020B0604020202020204" pitchFamily="34" charset="0"/>
              </a:rPr>
              <a:t>Imaging</a:t>
            </a:r>
          </a:p>
        </p:txBody>
      </p:sp>
      <p:cxnSp>
        <p:nvCxnSpPr>
          <p:cNvPr id="105" name="Straight Connector 104">
            <a:extLst>
              <a:ext uri="{FF2B5EF4-FFF2-40B4-BE49-F238E27FC236}">
                <a16:creationId xmlns:a16="http://schemas.microsoft.com/office/drawing/2014/main" id="{F1BF1C17-906A-7FF4-A35E-09EF72F94B26}"/>
              </a:ext>
            </a:extLst>
          </p:cNvPr>
          <p:cNvCxnSpPr>
            <a:cxnSpLocks/>
          </p:cNvCxnSpPr>
          <p:nvPr/>
        </p:nvCxnSpPr>
        <p:spPr>
          <a:xfrm>
            <a:off x="7327808" y="3304289"/>
            <a:ext cx="0" cy="297789"/>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8" name="Rounded Rectangle 107">
            <a:extLst>
              <a:ext uri="{FF2B5EF4-FFF2-40B4-BE49-F238E27FC236}">
                <a16:creationId xmlns:a16="http://schemas.microsoft.com/office/drawing/2014/main" id="{47530ADA-ED3E-C57B-816A-717A967EB4FA}"/>
              </a:ext>
            </a:extLst>
          </p:cNvPr>
          <p:cNvSpPr/>
          <p:nvPr/>
        </p:nvSpPr>
        <p:spPr>
          <a:xfrm>
            <a:off x="6095637" y="2934655"/>
            <a:ext cx="2464343" cy="399922"/>
          </a:xfrm>
          <a:prstGeom prst="roundRect">
            <a:avLst>
              <a:gd name="adj" fmla="val 16894"/>
            </a:avLst>
          </a:prstGeom>
          <a:solidFill>
            <a:schemeClr val="accent1">
              <a:lumMod val="20000"/>
              <a:lumOff val="80000"/>
            </a:schemeClr>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Lung cancer staging</a:t>
            </a:r>
            <a:endParaRPr lang="en-GB" sz="1200" b="1" baseline="30000" dirty="0">
              <a:solidFill>
                <a:schemeClr val="tx1"/>
              </a:solidFill>
              <a:latin typeface="Arial" panose="020B0604020202020204" pitchFamily="34" charset="0"/>
              <a:cs typeface="Arial" panose="020B0604020202020204" pitchFamily="34" charset="0"/>
            </a:endParaRPr>
          </a:p>
        </p:txBody>
      </p:sp>
      <p:sp>
        <p:nvSpPr>
          <p:cNvPr id="112" name="Rounded Rectangle 111">
            <a:extLst>
              <a:ext uri="{FF2B5EF4-FFF2-40B4-BE49-F238E27FC236}">
                <a16:creationId xmlns:a16="http://schemas.microsoft.com/office/drawing/2014/main" id="{221263BC-23D7-E10B-76F2-D2AB0B18D2B4}"/>
              </a:ext>
            </a:extLst>
          </p:cNvPr>
          <p:cNvSpPr/>
          <p:nvPr/>
        </p:nvSpPr>
        <p:spPr>
          <a:xfrm>
            <a:off x="6769808" y="3603317"/>
            <a:ext cx="1116000" cy="468000"/>
          </a:xfrm>
          <a:prstGeom prst="roundRect">
            <a:avLst>
              <a:gd name="adj" fmla="val 16894"/>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dirty="0">
                <a:solidFill>
                  <a:schemeClr val="bg1"/>
                </a:solidFill>
                <a:latin typeface="Arial" panose="020B0604020202020204" pitchFamily="34" charset="0"/>
                <a:cs typeface="Arial" panose="020B0604020202020204" pitchFamily="34" charset="0"/>
              </a:rPr>
              <a:t>With use of CT/PET for </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TNM staging</a:t>
            </a:r>
          </a:p>
        </p:txBody>
      </p:sp>
      <p:cxnSp>
        <p:nvCxnSpPr>
          <p:cNvPr id="113" name="Straight Connector 112">
            <a:extLst>
              <a:ext uri="{FF2B5EF4-FFF2-40B4-BE49-F238E27FC236}">
                <a16:creationId xmlns:a16="http://schemas.microsoft.com/office/drawing/2014/main" id="{C2491737-862E-16F5-B996-EA2BB75B09C6}"/>
              </a:ext>
            </a:extLst>
          </p:cNvPr>
          <p:cNvCxnSpPr>
            <a:cxnSpLocks/>
          </p:cNvCxnSpPr>
          <p:nvPr/>
        </p:nvCxnSpPr>
        <p:spPr>
          <a:xfrm>
            <a:off x="9327096" y="3304289"/>
            <a:ext cx="0" cy="297789"/>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DEDAA8CE-8F0D-D9FC-2D44-02C39CE73A91}"/>
              </a:ext>
            </a:extLst>
          </p:cNvPr>
          <p:cNvCxnSpPr>
            <a:cxnSpLocks/>
          </p:cNvCxnSpPr>
          <p:nvPr/>
        </p:nvCxnSpPr>
        <p:spPr>
          <a:xfrm>
            <a:off x="10675448" y="3304289"/>
            <a:ext cx="0" cy="297789"/>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5" name="Rounded Rectangle 114">
            <a:extLst>
              <a:ext uri="{FF2B5EF4-FFF2-40B4-BE49-F238E27FC236}">
                <a16:creationId xmlns:a16="http://schemas.microsoft.com/office/drawing/2014/main" id="{4F8CC899-27AF-D684-DCD5-23DF87AD4D63}"/>
              </a:ext>
            </a:extLst>
          </p:cNvPr>
          <p:cNvSpPr/>
          <p:nvPr/>
        </p:nvSpPr>
        <p:spPr>
          <a:xfrm>
            <a:off x="8769095" y="2934655"/>
            <a:ext cx="2464343" cy="399922"/>
          </a:xfrm>
          <a:prstGeom prst="roundRect">
            <a:avLst>
              <a:gd name="adj" fmla="val 16894"/>
            </a:avLst>
          </a:prstGeom>
          <a:solidFill>
            <a:schemeClr val="accent1">
              <a:lumMod val="20000"/>
              <a:lumOff val="80000"/>
            </a:schemeClr>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200" b="1" dirty="0">
                <a:solidFill>
                  <a:schemeClr val="tx1"/>
                </a:solidFill>
                <a:latin typeface="Arial" panose="020B0604020202020204" pitchFamily="34" charset="0"/>
                <a:cs typeface="Arial" panose="020B0604020202020204" pitchFamily="34" charset="0"/>
              </a:rPr>
              <a:t>Lung cancer treatment</a:t>
            </a:r>
            <a:endParaRPr lang="en-GB" sz="1200" b="1" baseline="30000" dirty="0">
              <a:solidFill>
                <a:schemeClr val="tx1"/>
              </a:solidFill>
              <a:latin typeface="Arial" panose="020B0604020202020204" pitchFamily="34" charset="0"/>
              <a:cs typeface="Arial" panose="020B0604020202020204" pitchFamily="34" charset="0"/>
            </a:endParaRPr>
          </a:p>
        </p:txBody>
      </p:sp>
      <p:sp>
        <p:nvSpPr>
          <p:cNvPr id="117" name="Rounded Rectangle 116">
            <a:extLst>
              <a:ext uri="{FF2B5EF4-FFF2-40B4-BE49-F238E27FC236}">
                <a16:creationId xmlns:a16="http://schemas.microsoft.com/office/drawing/2014/main" id="{D4D127DB-A9B1-CE13-4D8C-449830C42502}"/>
              </a:ext>
            </a:extLst>
          </p:cNvPr>
          <p:cNvSpPr/>
          <p:nvPr/>
        </p:nvSpPr>
        <p:spPr>
          <a:xfrm>
            <a:off x="10117448" y="3603317"/>
            <a:ext cx="1116000" cy="468000"/>
          </a:xfrm>
          <a:prstGeom prst="roundRect">
            <a:avLst>
              <a:gd name="adj" fmla="val 16894"/>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dirty="0">
                <a:solidFill>
                  <a:schemeClr val="bg1"/>
                </a:solidFill>
                <a:latin typeface="Arial" panose="020B0604020202020204" pitchFamily="34" charset="0"/>
                <a:cs typeface="Arial" panose="020B0604020202020204" pitchFamily="34" charset="0"/>
              </a:rPr>
              <a:t>Predicting treatment outcomes/survival</a:t>
            </a:r>
          </a:p>
        </p:txBody>
      </p:sp>
      <p:sp>
        <p:nvSpPr>
          <p:cNvPr id="119" name="Rounded Rectangle 118">
            <a:extLst>
              <a:ext uri="{FF2B5EF4-FFF2-40B4-BE49-F238E27FC236}">
                <a16:creationId xmlns:a16="http://schemas.microsoft.com/office/drawing/2014/main" id="{64ADE130-2E7B-7CC1-F7C0-77697CEB0291}"/>
              </a:ext>
            </a:extLst>
          </p:cNvPr>
          <p:cNvSpPr/>
          <p:nvPr/>
        </p:nvSpPr>
        <p:spPr>
          <a:xfrm>
            <a:off x="8769096" y="3603317"/>
            <a:ext cx="1116000" cy="468000"/>
          </a:xfrm>
          <a:prstGeom prst="roundRect">
            <a:avLst>
              <a:gd name="adj" fmla="val 16894"/>
            </a:avLst>
          </a:prstGeom>
          <a:solidFill>
            <a:schemeClr val="tx2"/>
          </a:solidFill>
          <a:ln w="15875">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dirty="0">
                <a:solidFill>
                  <a:schemeClr val="bg1"/>
                </a:solidFill>
                <a:latin typeface="Arial" panose="020B0604020202020204" pitchFamily="34" charset="0"/>
                <a:cs typeface="Arial" panose="020B0604020202020204" pitchFamily="34" charset="0"/>
              </a:rPr>
              <a:t>Treatment </a:t>
            </a:r>
            <a:br>
              <a:rPr lang="en-GB" sz="1000" dirty="0">
                <a:solidFill>
                  <a:schemeClr val="bg1"/>
                </a:solidFill>
                <a:latin typeface="Arial" panose="020B0604020202020204" pitchFamily="34" charset="0"/>
                <a:cs typeface="Arial" panose="020B0604020202020204" pitchFamily="34" charset="0"/>
              </a:rPr>
            </a:br>
            <a:r>
              <a:rPr lang="en-GB" sz="1000" dirty="0">
                <a:solidFill>
                  <a:schemeClr val="bg1"/>
                </a:solidFill>
                <a:latin typeface="Arial" panose="020B0604020202020204" pitchFamily="34" charset="0"/>
                <a:cs typeface="Arial" panose="020B0604020202020204" pitchFamily="34" charset="0"/>
              </a:rPr>
              <a:t>regimen protocols</a:t>
            </a:r>
          </a:p>
        </p:txBody>
      </p:sp>
      <p:cxnSp>
        <p:nvCxnSpPr>
          <p:cNvPr id="120" name="Straight Connector 119">
            <a:extLst>
              <a:ext uri="{FF2B5EF4-FFF2-40B4-BE49-F238E27FC236}">
                <a16:creationId xmlns:a16="http://schemas.microsoft.com/office/drawing/2014/main" id="{3AD0D236-900F-7C13-E1CD-63857AB54D74}"/>
              </a:ext>
            </a:extLst>
          </p:cNvPr>
          <p:cNvCxnSpPr>
            <a:cxnSpLocks/>
          </p:cNvCxnSpPr>
          <p:nvPr/>
        </p:nvCxnSpPr>
        <p:spPr>
          <a:xfrm>
            <a:off x="10001266" y="2708944"/>
            <a:ext cx="0" cy="21600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3B0EB3D8-39D7-40BB-703B-1C667793A8C5}"/>
              </a:ext>
            </a:extLst>
          </p:cNvPr>
          <p:cNvCxnSpPr>
            <a:cxnSpLocks/>
          </p:cNvCxnSpPr>
          <p:nvPr/>
        </p:nvCxnSpPr>
        <p:spPr>
          <a:xfrm>
            <a:off x="7327808" y="2708944"/>
            <a:ext cx="0" cy="21600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91376EB7-F960-696A-4C8B-5D895986147C}"/>
              </a:ext>
            </a:extLst>
          </p:cNvPr>
          <p:cNvCxnSpPr>
            <a:cxnSpLocks/>
          </p:cNvCxnSpPr>
          <p:nvPr/>
        </p:nvCxnSpPr>
        <p:spPr>
          <a:xfrm>
            <a:off x="4654351" y="2708944"/>
            <a:ext cx="0" cy="21600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ABF4DE32-B430-3035-F58C-68CBD2EB42CE}"/>
              </a:ext>
            </a:extLst>
          </p:cNvPr>
          <p:cNvCxnSpPr>
            <a:cxnSpLocks/>
          </p:cNvCxnSpPr>
          <p:nvPr/>
        </p:nvCxnSpPr>
        <p:spPr>
          <a:xfrm>
            <a:off x="1984805" y="2708944"/>
            <a:ext cx="0" cy="21600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F9FD45B8-1A16-1E42-D385-98165F330D8B}"/>
              </a:ext>
            </a:extLst>
          </p:cNvPr>
          <p:cNvCxnSpPr>
            <a:cxnSpLocks/>
          </p:cNvCxnSpPr>
          <p:nvPr/>
        </p:nvCxnSpPr>
        <p:spPr>
          <a:xfrm flipH="1">
            <a:off x="1969201" y="2700768"/>
            <a:ext cx="80460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E659CFDB-10A5-B477-C684-2AA8071012FE}"/>
              </a:ext>
            </a:extLst>
          </p:cNvPr>
          <p:cNvCxnSpPr>
            <a:cxnSpLocks/>
          </p:cNvCxnSpPr>
          <p:nvPr/>
        </p:nvCxnSpPr>
        <p:spPr>
          <a:xfrm>
            <a:off x="5991079" y="2495952"/>
            <a:ext cx="0" cy="21600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25" name="Rounded Rectangle 124">
            <a:extLst>
              <a:ext uri="{FF2B5EF4-FFF2-40B4-BE49-F238E27FC236}">
                <a16:creationId xmlns:a16="http://schemas.microsoft.com/office/drawing/2014/main" id="{53AF9659-F90E-7E8D-DAD7-CA5AD20AD030}"/>
              </a:ext>
            </a:extLst>
          </p:cNvPr>
          <p:cNvSpPr/>
          <p:nvPr/>
        </p:nvSpPr>
        <p:spPr>
          <a:xfrm>
            <a:off x="4758908" y="2096030"/>
            <a:ext cx="2464343" cy="399922"/>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200" b="1" dirty="0">
                <a:solidFill>
                  <a:schemeClr val="bg1"/>
                </a:solidFill>
                <a:latin typeface="Arial" panose="020B0604020202020204" pitchFamily="34" charset="0"/>
                <a:cs typeface="Arial" panose="020B0604020202020204" pitchFamily="34" charset="0"/>
              </a:rPr>
              <a:t>Use of AI in lung cancer</a:t>
            </a:r>
            <a:endParaRPr lang="en-GB" sz="1200" b="1" baseline="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494860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5BB9E3-E5F8-0E21-364E-08F7DD108E30}"/>
              </a:ext>
            </a:extLst>
          </p:cNvPr>
          <p:cNvSpPr>
            <a:spLocks noGrp="1"/>
          </p:cNvSpPr>
          <p:nvPr>
            <p:ph type="body" idx="1"/>
          </p:nvPr>
        </p:nvSpPr>
        <p:spPr>
          <a:xfrm>
            <a:off x="620183" y="936056"/>
            <a:ext cx="10972800" cy="702470"/>
          </a:xfrm>
        </p:spPr>
        <p:txBody>
          <a:bodyPr/>
          <a:lstStyle/>
          <a:p>
            <a:r>
              <a:rPr lang="en-GB" dirty="0"/>
              <a:t>Workflow for Predicting gene states</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p:txBody>
          <a:bodyPr/>
          <a:lstStyle/>
          <a:p>
            <a:r>
              <a:rPr lang="en-GB" sz="2800" dirty="0">
                <a:solidFill>
                  <a:schemeClr val="tx2"/>
                </a:solidFill>
              </a:rPr>
              <a:t>Examples of AI Use (I) </a:t>
            </a:r>
          </a:p>
        </p:txBody>
      </p:sp>
      <p:sp>
        <p:nvSpPr>
          <p:cNvPr id="5" name="Content Placeholder 4">
            <a:extLst>
              <a:ext uri="{FF2B5EF4-FFF2-40B4-BE49-F238E27FC236}">
                <a16:creationId xmlns:a16="http://schemas.microsoft.com/office/drawing/2014/main" id="{E8C88BB2-B54C-EDBA-D237-8170AD138D92}"/>
              </a:ext>
            </a:extLst>
          </p:cNvPr>
          <p:cNvSpPr>
            <a:spLocks noGrp="1"/>
          </p:cNvSpPr>
          <p:nvPr>
            <p:ph sz="quarter" idx="15"/>
          </p:nvPr>
        </p:nvSpPr>
        <p:spPr/>
        <p:txBody>
          <a:bodyPr/>
          <a:lstStyle/>
          <a:p>
            <a:r>
              <a:rPr lang="en-GB" dirty="0"/>
              <a:t>AI, artificial intelligence; </a:t>
            </a:r>
            <a:r>
              <a:rPr lang="en-GB" dirty="0">
                <a:solidFill>
                  <a:schemeClr val="tx2"/>
                </a:solidFill>
              </a:rPr>
              <a:t>OS, overall survival; PFS, progression-free survival</a:t>
            </a:r>
          </a:p>
          <a:p>
            <a:r>
              <a:rPr lang="en-GB" dirty="0"/>
              <a:t>Shao J, et al. Semin Cancer Biol. 2023; 91:1-15</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19</a:t>
            </a:fld>
            <a:endParaRPr lang="en-GB" dirty="0"/>
          </a:p>
        </p:txBody>
      </p:sp>
      <p:pic>
        <p:nvPicPr>
          <p:cNvPr id="7" name="Picture 2" descr="https://ars.els-cdn.com/content/image/1-s2.0-S1044579X23000299-gr1_lrg.jpg">
            <a:extLst>
              <a:ext uri="{FF2B5EF4-FFF2-40B4-BE49-F238E27FC236}">
                <a16:creationId xmlns:a16="http://schemas.microsoft.com/office/drawing/2014/main" id="{D628BFF5-079D-B4EF-AF05-298F4744B6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21" y="2123562"/>
            <a:ext cx="5309937" cy="25602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ars.els-cdn.com/content/image/1-s2.0-S1044579X23000299-gr5_lrg.jpg">
            <a:extLst>
              <a:ext uri="{FF2B5EF4-FFF2-40B4-BE49-F238E27FC236}">
                <a16:creationId xmlns:a16="http://schemas.microsoft.com/office/drawing/2014/main" id="{98ED636A-A435-0C9B-3ADB-1CC3641D0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378" y="1482643"/>
            <a:ext cx="6524453" cy="4034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619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65DA5-B6EB-17C2-6273-A7B265DED9BC}"/>
              </a:ext>
            </a:extLst>
          </p:cNvPr>
          <p:cNvSpPr>
            <a:spLocks noGrp="1"/>
          </p:cNvSpPr>
          <p:nvPr>
            <p:ph type="title"/>
          </p:nvPr>
        </p:nvSpPr>
        <p:spPr/>
        <p:txBody>
          <a:bodyPr>
            <a:normAutofit/>
          </a:bodyPr>
          <a:lstStyle/>
          <a:p>
            <a:r>
              <a:rPr lang="en-GB" dirty="0"/>
              <a:t>Precision oncology connect</a:t>
            </a:r>
            <a:br>
              <a:rPr lang="en-GB" dirty="0"/>
            </a:br>
            <a:br>
              <a:rPr lang="en-GB" dirty="0"/>
            </a:br>
            <a:br>
              <a:rPr lang="en-GB" dirty="0"/>
            </a:br>
            <a:r>
              <a:rPr lang="en-GB" sz="4000" dirty="0">
                <a:latin typeface="Arial"/>
                <a:ea typeface="Verdana"/>
                <a:cs typeface="Arial"/>
              </a:rPr>
              <a:t>The emerging role of artificial intelligence in precision oncology</a:t>
            </a:r>
            <a:br>
              <a:rPr lang="en-GB" dirty="0"/>
            </a:br>
            <a:endParaRPr lang="en-GB" dirty="0"/>
          </a:p>
        </p:txBody>
      </p:sp>
      <p:sp>
        <p:nvSpPr>
          <p:cNvPr id="5" name="Subtitle 4">
            <a:extLst>
              <a:ext uri="{FF2B5EF4-FFF2-40B4-BE49-F238E27FC236}">
                <a16:creationId xmlns:a16="http://schemas.microsoft.com/office/drawing/2014/main" id="{1C6C10A3-DA5F-A9D1-38B7-84261F776408}"/>
              </a:ext>
            </a:extLst>
          </p:cNvPr>
          <p:cNvSpPr>
            <a:spLocks noGrp="1"/>
          </p:cNvSpPr>
          <p:nvPr>
            <p:ph type="subTitle" idx="1"/>
          </p:nvPr>
        </p:nvSpPr>
        <p:spPr>
          <a:xfrm>
            <a:off x="627081" y="4221088"/>
            <a:ext cx="10972800" cy="864096"/>
          </a:xfrm>
        </p:spPr>
        <p:txBody>
          <a:bodyPr>
            <a:noAutofit/>
          </a:bodyPr>
          <a:lstStyle/>
          <a:p>
            <a:r>
              <a:rPr lang="en-GB" b="1" dirty="0"/>
              <a:t>Prof. Albrecht Stenzinger</a:t>
            </a:r>
            <a:r>
              <a:rPr lang="en-GB" altLang="es-ES" b="1" dirty="0"/>
              <a:t>, PhD</a:t>
            </a:r>
          </a:p>
          <a:p>
            <a:pPr eaLnBrk="1" hangingPunct="1">
              <a:lnSpc>
                <a:spcPct val="100000"/>
              </a:lnSpc>
              <a:spcBef>
                <a:spcPts val="0"/>
              </a:spcBef>
              <a:spcAft>
                <a:spcPct val="0"/>
              </a:spcAft>
              <a:buClrTx/>
              <a:buFontTx/>
              <a:buNone/>
            </a:pPr>
            <a:r>
              <a:rPr lang="en-GB" sz="2200" b="1" dirty="0"/>
              <a:t>Pathologist, Heidelberg University Hospital, </a:t>
            </a:r>
          </a:p>
          <a:p>
            <a:pPr eaLnBrk="1" hangingPunct="1">
              <a:lnSpc>
                <a:spcPct val="100000"/>
              </a:lnSpc>
              <a:spcBef>
                <a:spcPts val="0"/>
              </a:spcBef>
              <a:spcAft>
                <a:spcPct val="0"/>
              </a:spcAft>
              <a:buClrTx/>
              <a:buFontTx/>
              <a:buNone/>
            </a:pPr>
            <a:r>
              <a:rPr lang="en-GB" sz="2200" b="1" dirty="0"/>
              <a:t>Heidelberg, Germany</a:t>
            </a:r>
          </a:p>
          <a:p>
            <a:pPr eaLnBrk="1" hangingPunct="1">
              <a:lnSpc>
                <a:spcPct val="100000"/>
              </a:lnSpc>
              <a:spcBef>
                <a:spcPts val="0"/>
              </a:spcBef>
              <a:spcAft>
                <a:spcPct val="0"/>
              </a:spcAft>
              <a:buClrTx/>
              <a:buFontTx/>
              <a:buNone/>
            </a:pPr>
            <a:r>
              <a:rPr lang="en-GB" sz="2400" b="1" dirty="0"/>
              <a:t>OCT 2024</a:t>
            </a:r>
          </a:p>
        </p:txBody>
      </p:sp>
      <p:sp>
        <p:nvSpPr>
          <p:cNvPr id="9" name="Slide Number Placeholder 8">
            <a:extLst>
              <a:ext uri="{FF2B5EF4-FFF2-40B4-BE49-F238E27FC236}">
                <a16:creationId xmlns:a16="http://schemas.microsoft.com/office/drawing/2014/main" id="{BDBBD749-348B-3E78-7BBD-1037DE15F20B}"/>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38163705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34EC25F-CEEA-B033-4868-7F7AD93B3830}"/>
              </a:ext>
            </a:extLst>
          </p:cNvPr>
          <p:cNvSpPr/>
          <p:nvPr/>
        </p:nvSpPr>
        <p:spPr>
          <a:xfrm>
            <a:off x="7968532" y="991663"/>
            <a:ext cx="3834850" cy="4320480"/>
          </a:xfrm>
          <a:prstGeom prst="rect">
            <a:avLst/>
          </a:prstGeom>
          <a:solidFill>
            <a:schemeClr val="accent5"/>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2D932BD-BCD7-067E-16C0-360A4EAF1C81}"/>
              </a:ext>
            </a:extLst>
          </p:cNvPr>
          <p:cNvSpPr/>
          <p:nvPr/>
        </p:nvSpPr>
        <p:spPr>
          <a:xfrm>
            <a:off x="4035708" y="980728"/>
            <a:ext cx="3834850" cy="4320480"/>
          </a:xfrm>
          <a:prstGeom prst="rect">
            <a:avLst/>
          </a:prstGeom>
          <a:solidFill>
            <a:schemeClr val="accent5"/>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3FF8893-CB2E-4E48-3202-872A491AE695}"/>
              </a:ext>
            </a:extLst>
          </p:cNvPr>
          <p:cNvSpPr/>
          <p:nvPr/>
        </p:nvSpPr>
        <p:spPr>
          <a:xfrm>
            <a:off x="119336" y="980728"/>
            <a:ext cx="3834850" cy="4320480"/>
          </a:xfrm>
          <a:prstGeom prst="rect">
            <a:avLst/>
          </a:prstGeom>
          <a:solidFill>
            <a:schemeClr val="accent5"/>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C8C5D274-1437-3C53-9002-F9C1F128ADEC}"/>
              </a:ext>
            </a:extLst>
          </p:cNvPr>
          <p:cNvSpPr>
            <a:spLocks noGrp="1"/>
          </p:cNvSpPr>
          <p:nvPr>
            <p:ph type="sldNum" sz="quarter" idx="4"/>
          </p:nvPr>
        </p:nvSpPr>
        <p:spPr/>
        <p:txBody>
          <a:bodyPr/>
          <a:lstStyle/>
          <a:p>
            <a:fld id="{FCE43C0F-8A7B-3A4B-9DB5-B3472E36E833}" type="slidenum">
              <a:rPr lang="en-GB" smtClean="0"/>
              <a:pPr/>
              <a:t>20</a:t>
            </a:fld>
            <a:endParaRPr lang="en-GB" dirty="0"/>
          </a:p>
        </p:txBody>
      </p:sp>
      <p:sp>
        <p:nvSpPr>
          <p:cNvPr id="6" name="Title 5">
            <a:extLst>
              <a:ext uri="{FF2B5EF4-FFF2-40B4-BE49-F238E27FC236}">
                <a16:creationId xmlns:a16="http://schemas.microsoft.com/office/drawing/2014/main" id="{06BE5757-DED0-9D7E-187E-EB254BE13C58}"/>
              </a:ext>
            </a:extLst>
          </p:cNvPr>
          <p:cNvSpPr>
            <a:spLocks noGrp="1"/>
          </p:cNvSpPr>
          <p:nvPr>
            <p:ph type="title"/>
          </p:nvPr>
        </p:nvSpPr>
        <p:spPr/>
        <p:txBody>
          <a:bodyPr/>
          <a:lstStyle/>
          <a:p>
            <a:r>
              <a:rPr lang="en-GB" sz="2800" dirty="0">
                <a:solidFill>
                  <a:schemeClr val="tx2"/>
                </a:solidFill>
              </a:rPr>
              <a:t>Examples of AI Use (II) </a:t>
            </a:r>
          </a:p>
        </p:txBody>
      </p:sp>
      <p:sp>
        <p:nvSpPr>
          <p:cNvPr id="8" name="Content Placeholder 7">
            <a:extLst>
              <a:ext uri="{FF2B5EF4-FFF2-40B4-BE49-F238E27FC236}">
                <a16:creationId xmlns:a16="http://schemas.microsoft.com/office/drawing/2014/main" id="{F56DABC1-98F3-3D44-4CAF-2BB26373AFE6}"/>
              </a:ext>
            </a:extLst>
          </p:cNvPr>
          <p:cNvSpPr>
            <a:spLocks noGrp="1"/>
          </p:cNvSpPr>
          <p:nvPr>
            <p:ph sz="quarter" idx="15"/>
          </p:nvPr>
        </p:nvSpPr>
        <p:spPr>
          <a:xfrm>
            <a:off x="620183" y="6356351"/>
            <a:ext cx="10962217" cy="365125"/>
          </a:xfrm>
        </p:spPr>
        <p:txBody>
          <a:bodyPr anchor="b" anchorCtr="0"/>
          <a:lstStyle/>
          <a:p>
            <a:pPr>
              <a:spcBef>
                <a:spcPts val="0"/>
              </a:spcBef>
              <a:spcAft>
                <a:spcPts val="300"/>
              </a:spcAft>
            </a:pPr>
            <a:r>
              <a:rPr lang="en-GB" sz="1050" dirty="0">
                <a:solidFill>
                  <a:schemeClr val="tx2"/>
                </a:solidFill>
              </a:rPr>
              <a:t>[CLS], “classification” token; APC, adenomatous polyposis coli; ARID1A, AT-rich interactive domain-containing protein 1A; ATM, ataxia-telangiectasia mutated; AUROC, area under the receiver operating characteristic curve; BRCA, breast invasive carcinoma; CD274, programmed death-ligand 1 (PD-L1); CNS, central nervous system; COADREAD, colorectal adenocarcinoma; DIFG, diffuse intrinsic pontine glioma; EGC, early gastric cancer; EGFR, epidermal growth factor receptor; FAT1, FAT atypical cadherin 1; HB, hepatobiliary; HIPT, hierarchical image pyramid transformer; KMT2A/C/D, lysine methyltransferase 2A/C/D; KRAS, Kirsten rat sarcoma viral oncogene homolog; LRP1B, low-density lipoprotein receptor-related protein 1B; LUAD, lung squamous cell carcinoma; NOTCH1, neurogenic locus notch homolog protein 1; NSCLC, non-small cell lung cancer; OVT, ovarian cancer; PIK3CA, phosphatidylinositol-4,5-bisphosphate 3-kinase catalytic subunit alpha; RCC, renal cell cancer; ROS1, ROS proto-oncogene 1; SPTA1, spectrin alpha, erythrocytic 1; TCGA, The Cancer Genome Atlas; TMB, tumour mutational burden; TP53, p53 protein; ZFHX3, zinc finger homeobox 3</a:t>
            </a:r>
          </a:p>
          <a:p>
            <a:pPr>
              <a:spcBef>
                <a:spcPts val="0"/>
              </a:spcBef>
              <a:spcAft>
                <a:spcPts val="300"/>
              </a:spcAft>
            </a:pPr>
            <a:r>
              <a:rPr lang="en-GB" sz="1050" dirty="0">
                <a:solidFill>
                  <a:schemeClr val="tx2"/>
                </a:solidFill>
              </a:rPr>
              <a:t>Xu H, et al. Nature 2024;630:181-188</a:t>
            </a:r>
          </a:p>
        </p:txBody>
      </p:sp>
      <p:pic>
        <p:nvPicPr>
          <p:cNvPr id="2" name="Picture 2" descr="Fig. 1">
            <a:extLst>
              <a:ext uri="{FF2B5EF4-FFF2-40B4-BE49-F238E27FC236}">
                <a16:creationId xmlns:a16="http://schemas.microsoft.com/office/drawing/2014/main" id="{1D345F7A-92C3-B36A-34DB-E09A7B43F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01" y="1578686"/>
            <a:ext cx="3680720" cy="33723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Fig. 2">
            <a:extLst>
              <a:ext uri="{FF2B5EF4-FFF2-40B4-BE49-F238E27FC236}">
                <a16:creationId xmlns:a16="http://schemas.microsoft.com/office/drawing/2014/main" id="{2A34CD3A-E823-FE00-6854-6F1E573DD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858" y="1578686"/>
            <a:ext cx="3680719" cy="36015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Fig. 3">
            <a:extLst>
              <a:ext uri="{FF2B5EF4-FFF2-40B4-BE49-F238E27FC236}">
                <a16:creationId xmlns:a16="http://schemas.microsoft.com/office/drawing/2014/main" id="{8680FF4B-170C-CCC0-737D-6A0D3881A1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6752" y="1578686"/>
            <a:ext cx="3690071" cy="2581975"/>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4">
            <a:extLst>
              <a:ext uri="{FF2B5EF4-FFF2-40B4-BE49-F238E27FC236}">
                <a16:creationId xmlns:a16="http://schemas.microsoft.com/office/drawing/2014/main" id="{4FFD023C-6D2C-3613-3A74-D95ED7E0AC32}"/>
              </a:ext>
            </a:extLst>
          </p:cNvPr>
          <p:cNvSpPr txBox="1"/>
          <p:nvPr/>
        </p:nvSpPr>
        <p:spPr>
          <a:xfrm>
            <a:off x="7927031" y="1105549"/>
            <a:ext cx="4007304" cy="323165"/>
          </a:xfrm>
          <a:prstGeom prst="rect">
            <a:avLst/>
          </a:prstGeom>
          <a:noFill/>
        </p:spPr>
        <p:txBody>
          <a:bodyPr wrap="square" rtlCol="0">
            <a:spAutoFit/>
          </a:bodyPr>
          <a:lstStyle/>
          <a:p>
            <a:pPr algn="ctr"/>
            <a:r>
              <a:rPr lang="en-GB" sz="1500" b="1" cap="all" dirty="0">
                <a:solidFill>
                  <a:schemeClr val="accent1"/>
                </a:solidFill>
                <a:latin typeface="Arial" panose="020B0604020202020204" pitchFamily="34" charset="0"/>
                <a:cs typeface="Arial" panose="020B0604020202020204" pitchFamily="34" charset="0"/>
              </a:rPr>
              <a:t>Comparison of cancer subtyping</a:t>
            </a:r>
          </a:p>
        </p:txBody>
      </p:sp>
      <p:sp>
        <p:nvSpPr>
          <p:cNvPr id="10" name="Textfeld 8">
            <a:extLst>
              <a:ext uri="{FF2B5EF4-FFF2-40B4-BE49-F238E27FC236}">
                <a16:creationId xmlns:a16="http://schemas.microsoft.com/office/drawing/2014/main" id="{50C5C081-45D6-97BB-C5D2-98E024C9FB86}"/>
              </a:ext>
            </a:extLst>
          </p:cNvPr>
          <p:cNvSpPr txBox="1"/>
          <p:nvPr/>
        </p:nvSpPr>
        <p:spPr>
          <a:xfrm>
            <a:off x="4179382" y="1105549"/>
            <a:ext cx="3436570" cy="323165"/>
          </a:xfrm>
          <a:prstGeom prst="rect">
            <a:avLst/>
          </a:prstGeom>
          <a:noFill/>
        </p:spPr>
        <p:txBody>
          <a:bodyPr wrap="square" rtlCol="0">
            <a:spAutoFit/>
          </a:bodyPr>
          <a:lstStyle/>
          <a:p>
            <a:pPr algn="ctr"/>
            <a:r>
              <a:rPr lang="en-GB" sz="1500" b="1" cap="all" dirty="0">
                <a:solidFill>
                  <a:schemeClr val="accent1"/>
                </a:solidFill>
                <a:latin typeface="Arial" panose="020B0604020202020204" pitchFamily="34" charset="0"/>
                <a:cs typeface="Arial" panose="020B0604020202020204" pitchFamily="34" charset="0"/>
              </a:rPr>
              <a:t>Prediction of mutations</a:t>
            </a:r>
          </a:p>
        </p:txBody>
      </p:sp>
      <p:sp>
        <p:nvSpPr>
          <p:cNvPr id="11" name="Textfeld 5">
            <a:extLst>
              <a:ext uri="{FF2B5EF4-FFF2-40B4-BE49-F238E27FC236}">
                <a16:creationId xmlns:a16="http://schemas.microsoft.com/office/drawing/2014/main" id="{10B0C895-673F-7357-3EE2-ECD9B0C1AD00}"/>
              </a:ext>
            </a:extLst>
          </p:cNvPr>
          <p:cNvSpPr txBox="1"/>
          <p:nvPr/>
        </p:nvSpPr>
        <p:spPr>
          <a:xfrm>
            <a:off x="398219" y="1105549"/>
            <a:ext cx="3390510" cy="323165"/>
          </a:xfrm>
          <a:prstGeom prst="rect">
            <a:avLst/>
          </a:prstGeom>
          <a:noFill/>
        </p:spPr>
        <p:txBody>
          <a:bodyPr wrap="square" rtlCol="0">
            <a:spAutoFit/>
          </a:bodyPr>
          <a:lstStyle/>
          <a:p>
            <a:pPr algn="ctr"/>
            <a:r>
              <a:rPr lang="en-GB" sz="1500" b="1" cap="all" dirty="0">
                <a:solidFill>
                  <a:schemeClr val="accent1"/>
                </a:solidFill>
                <a:latin typeface="Arial" panose="020B0604020202020204" pitchFamily="34" charset="0"/>
                <a:cs typeface="Arial" panose="020B0604020202020204" pitchFamily="34" charset="0"/>
              </a:rPr>
              <a:t>Overview of Prov-GigaPath</a:t>
            </a:r>
          </a:p>
        </p:txBody>
      </p:sp>
    </p:spTree>
    <p:extLst>
      <p:ext uri="{BB962C8B-B14F-4D97-AF65-F5344CB8AC3E}">
        <p14:creationId xmlns:p14="http://schemas.microsoft.com/office/powerpoint/2010/main" val="209576031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503B652-F58B-4A05-6D4C-EBD56E620F4A}"/>
              </a:ext>
            </a:extLst>
          </p:cNvPr>
          <p:cNvSpPr>
            <a:spLocks noGrp="1"/>
          </p:cNvSpPr>
          <p:nvPr>
            <p:ph type="body" idx="1"/>
          </p:nvPr>
        </p:nvSpPr>
        <p:spPr/>
        <p:txBody>
          <a:bodyPr/>
          <a:lstStyle/>
          <a:p>
            <a:r>
              <a:rPr lang="en-GB" dirty="0"/>
              <a:t>Widescale adoption and application of AI in healthcare</a:t>
            </a:r>
          </a:p>
        </p:txBody>
      </p:sp>
      <p:sp>
        <p:nvSpPr>
          <p:cNvPr id="2" name="Title 1">
            <a:extLst>
              <a:ext uri="{FF2B5EF4-FFF2-40B4-BE49-F238E27FC236}">
                <a16:creationId xmlns:a16="http://schemas.microsoft.com/office/drawing/2014/main" id="{991770D4-0F6E-86AB-71EB-82080B2E6965}"/>
              </a:ext>
            </a:extLst>
          </p:cNvPr>
          <p:cNvSpPr>
            <a:spLocks noGrp="1"/>
          </p:cNvSpPr>
          <p:nvPr>
            <p:ph type="title"/>
          </p:nvPr>
        </p:nvSpPr>
        <p:spPr/>
        <p:txBody>
          <a:bodyPr/>
          <a:lstStyle/>
          <a:p>
            <a:r>
              <a:rPr lang="en-GB" dirty="0"/>
              <a:t>Future use of ai</a:t>
            </a:r>
          </a:p>
        </p:txBody>
      </p:sp>
      <p:graphicFrame>
        <p:nvGraphicFramePr>
          <p:cNvPr id="6" name="Content Placeholder 5">
            <a:extLst>
              <a:ext uri="{FF2B5EF4-FFF2-40B4-BE49-F238E27FC236}">
                <a16:creationId xmlns:a16="http://schemas.microsoft.com/office/drawing/2014/main" id="{3CC9CFC3-13AC-CC55-81A9-91C7D9FF2C2D}"/>
              </a:ext>
            </a:extLst>
          </p:cNvPr>
          <p:cNvGraphicFramePr>
            <a:graphicFrameLocks noGrp="1"/>
          </p:cNvGraphicFramePr>
          <p:nvPr>
            <p:ph sz="quarter" idx="14"/>
            <p:extLst>
              <p:ext uri="{D42A27DB-BD31-4B8C-83A1-F6EECF244321}">
                <p14:modId xmlns:p14="http://schemas.microsoft.com/office/powerpoint/2010/main" val="3848252576"/>
              </p:ext>
            </p:extLst>
          </p:nvPr>
        </p:nvGraphicFramePr>
        <p:xfrm>
          <a:off x="619125" y="1714486"/>
          <a:ext cx="10963272" cy="4272280"/>
        </p:xfrm>
        <a:graphic>
          <a:graphicData uri="http://schemas.openxmlformats.org/drawingml/2006/table">
            <a:tbl>
              <a:tblPr firstRow="1" bandRow="1">
                <a:tableStyleId>{5C22544A-7EE6-4342-B048-85BDC9FD1C3A}</a:tableStyleId>
              </a:tblPr>
              <a:tblGrid>
                <a:gridCol w="1372419">
                  <a:extLst>
                    <a:ext uri="{9D8B030D-6E8A-4147-A177-3AD203B41FA5}">
                      <a16:colId xmlns:a16="http://schemas.microsoft.com/office/drawing/2014/main" val="2620344925"/>
                    </a:ext>
                  </a:extLst>
                </a:gridCol>
                <a:gridCol w="2282005">
                  <a:extLst>
                    <a:ext uri="{9D8B030D-6E8A-4147-A177-3AD203B41FA5}">
                      <a16:colId xmlns:a16="http://schemas.microsoft.com/office/drawing/2014/main" val="2047378959"/>
                    </a:ext>
                  </a:extLst>
                </a:gridCol>
                <a:gridCol w="1827212">
                  <a:extLst>
                    <a:ext uri="{9D8B030D-6E8A-4147-A177-3AD203B41FA5}">
                      <a16:colId xmlns:a16="http://schemas.microsoft.com/office/drawing/2014/main" val="2775891139"/>
                    </a:ext>
                  </a:extLst>
                </a:gridCol>
                <a:gridCol w="1827212">
                  <a:extLst>
                    <a:ext uri="{9D8B030D-6E8A-4147-A177-3AD203B41FA5}">
                      <a16:colId xmlns:a16="http://schemas.microsoft.com/office/drawing/2014/main" val="3519535729"/>
                    </a:ext>
                  </a:extLst>
                </a:gridCol>
                <a:gridCol w="1827212">
                  <a:extLst>
                    <a:ext uri="{9D8B030D-6E8A-4147-A177-3AD203B41FA5}">
                      <a16:colId xmlns:a16="http://schemas.microsoft.com/office/drawing/2014/main" val="166375997"/>
                    </a:ext>
                  </a:extLst>
                </a:gridCol>
                <a:gridCol w="1827212">
                  <a:extLst>
                    <a:ext uri="{9D8B030D-6E8A-4147-A177-3AD203B41FA5}">
                      <a16:colId xmlns:a16="http://schemas.microsoft.com/office/drawing/2014/main" val="3322880160"/>
                    </a:ext>
                  </a:extLst>
                </a:gridCol>
              </a:tblGrid>
              <a:tr h="370840">
                <a:tc>
                  <a:txBody>
                    <a:bodyPr/>
                    <a:lstStyle/>
                    <a:p>
                      <a:r>
                        <a:rPr lang="en-GB" sz="1400" noProof="0" dirty="0">
                          <a:latin typeface="Arial" panose="020B0604020202020204" pitchFamily="34" charset="0"/>
                          <a:cs typeface="Arial" panose="020B0604020202020204" pitchFamily="34" charset="0"/>
                        </a:rPr>
                        <a:t>Timeline</a:t>
                      </a:r>
                    </a:p>
                  </a:txBody>
                  <a:tcPr/>
                </a:tc>
                <a:tc>
                  <a:txBody>
                    <a:bodyPr/>
                    <a:lstStyle/>
                    <a:p>
                      <a:r>
                        <a:rPr lang="en-GB" sz="1400" noProof="0" dirty="0">
                          <a:latin typeface="Arial" panose="020B0604020202020204" pitchFamily="34" charset="0"/>
                          <a:cs typeface="Arial" panose="020B0604020202020204" pitchFamily="34" charset="0"/>
                        </a:rPr>
                        <a:t>Connected/</a:t>
                      </a:r>
                      <a:br>
                        <a:rPr lang="en-GB" sz="1400" noProof="0" dirty="0">
                          <a:latin typeface="Arial" panose="020B0604020202020204" pitchFamily="34" charset="0"/>
                          <a:cs typeface="Arial" panose="020B0604020202020204" pitchFamily="34" charset="0"/>
                        </a:rPr>
                      </a:br>
                      <a:r>
                        <a:rPr lang="en-GB" sz="1400" noProof="0" dirty="0">
                          <a:latin typeface="Arial" panose="020B0604020202020204" pitchFamily="34" charset="0"/>
                          <a:cs typeface="Arial" panose="020B0604020202020204" pitchFamily="34" charset="0"/>
                        </a:rPr>
                        <a:t>augmented care</a:t>
                      </a:r>
                    </a:p>
                  </a:txBody>
                  <a:tcPr/>
                </a:tc>
                <a:tc>
                  <a:txBody>
                    <a:bodyPr/>
                    <a:lstStyle/>
                    <a:p>
                      <a:r>
                        <a:rPr lang="en-GB" sz="1400" noProof="0" dirty="0">
                          <a:latin typeface="Arial" panose="020B0604020202020204" pitchFamily="34" charset="0"/>
                          <a:cs typeface="Arial" panose="020B0604020202020204" pitchFamily="34" charset="0"/>
                        </a:rPr>
                        <a:t>Precision diagnostics</a:t>
                      </a:r>
                    </a:p>
                  </a:txBody>
                  <a:tcPr/>
                </a:tc>
                <a:tc>
                  <a:txBody>
                    <a:bodyPr/>
                    <a:lstStyle/>
                    <a:p>
                      <a:r>
                        <a:rPr lang="en-GB" sz="1400" noProof="0" dirty="0">
                          <a:latin typeface="Arial" panose="020B0604020202020204" pitchFamily="34" charset="0"/>
                          <a:cs typeface="Arial" panose="020B0604020202020204" pitchFamily="34" charset="0"/>
                        </a:rPr>
                        <a:t>Precision therapeutics</a:t>
                      </a:r>
                    </a:p>
                  </a:txBody>
                  <a:tcPr/>
                </a:tc>
                <a:tc>
                  <a:txBody>
                    <a:bodyPr/>
                    <a:lstStyle/>
                    <a:p>
                      <a:r>
                        <a:rPr lang="en-GB" sz="1400" noProof="0" dirty="0">
                          <a:latin typeface="Arial" panose="020B0604020202020204" pitchFamily="34" charset="0"/>
                          <a:cs typeface="Arial" panose="020B0604020202020204" pitchFamily="34" charset="0"/>
                        </a:rPr>
                        <a:t>Precision medicine</a:t>
                      </a:r>
                    </a:p>
                  </a:txBody>
                  <a:tcPr/>
                </a:tc>
                <a:tc>
                  <a:txBody>
                    <a:bodyPr/>
                    <a:lstStyle/>
                    <a:p>
                      <a:r>
                        <a:rPr lang="en-GB" sz="1400" noProof="0" dirty="0">
                          <a:latin typeface="Arial" panose="020B0604020202020204" pitchFamily="34" charset="0"/>
                          <a:cs typeface="Arial" panose="020B0604020202020204" pitchFamily="34" charset="0"/>
                        </a:rPr>
                        <a:t>Summary</a:t>
                      </a:r>
                    </a:p>
                  </a:txBody>
                  <a:tcPr/>
                </a:tc>
                <a:extLst>
                  <a:ext uri="{0D108BD9-81ED-4DB2-BD59-A6C34878D82A}">
                    <a16:rowId xmlns:a16="http://schemas.microsoft.com/office/drawing/2014/main" val="352244988"/>
                  </a:ext>
                </a:extLst>
              </a:tr>
              <a:tr h="370840">
                <a:tc>
                  <a:txBody>
                    <a:bodyPr/>
                    <a:lstStyle/>
                    <a:p>
                      <a:r>
                        <a:rPr lang="en-GB" sz="1200" b="1" noProof="0" dirty="0">
                          <a:latin typeface="Arial" panose="020B0604020202020204" pitchFamily="34" charset="0"/>
                          <a:cs typeface="Arial" panose="020B0604020202020204" pitchFamily="34" charset="0"/>
                        </a:rPr>
                        <a:t>Short-term:</a:t>
                      </a:r>
                      <a:br>
                        <a:rPr lang="en-GB" sz="1200" b="1" noProof="0" dirty="0">
                          <a:latin typeface="Arial" panose="020B0604020202020204" pitchFamily="34" charset="0"/>
                          <a:cs typeface="Arial" panose="020B0604020202020204" pitchFamily="34" charset="0"/>
                        </a:rPr>
                      </a:br>
                      <a:r>
                        <a:rPr lang="en-GB" sz="1200" b="1" noProof="0" dirty="0">
                          <a:latin typeface="Arial" panose="020B0604020202020204" pitchFamily="34" charset="0"/>
                          <a:cs typeface="Arial" panose="020B0604020202020204" pitchFamily="34" charset="0"/>
                        </a:rPr>
                        <a:t>0-5 years</a:t>
                      </a:r>
                    </a:p>
                  </a:txBody>
                  <a:tcPr/>
                </a:tc>
                <a:tc>
                  <a:txBody>
                    <a:bodyPr/>
                    <a:lstStyle/>
                    <a:p>
                      <a:pPr marL="184150" indent="-184150">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Internet of things in healthcare</a:t>
                      </a:r>
                    </a:p>
                    <a:p>
                      <a:pPr marL="184150" indent="-184150">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Virtual assistants</a:t>
                      </a:r>
                    </a:p>
                    <a:p>
                      <a:pPr marL="184150" indent="-184150">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Augmented telehealth</a:t>
                      </a:r>
                    </a:p>
                    <a:p>
                      <a:pPr marL="184150" indent="-184150">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Personalised mental health support</a:t>
                      </a:r>
                    </a:p>
                  </a:txBody>
                  <a:tcPr/>
                </a:tc>
                <a:tc>
                  <a:txBody>
                    <a:bodyPr/>
                    <a:lstStyle/>
                    <a:p>
                      <a:pPr marL="171450" indent="-171450">
                        <a:buClr>
                          <a:schemeClr val="accent1"/>
                        </a:buClr>
                        <a:buFont typeface="Arial" panose="020B0604020202020204" pitchFamily="34" charset="0"/>
                        <a:buChar char="•"/>
                      </a:pPr>
                      <a:r>
                        <a:rPr lang="en-GB" sz="1200" noProof="0" dirty="0">
                          <a:latin typeface="Arial" panose="020B0604020202020204" pitchFamily="34" charset="0"/>
                          <a:cs typeface="Arial" panose="020B0604020202020204" pitchFamily="34" charset="0"/>
                        </a:rPr>
                        <a:t>Precision imaging </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(e.g. diabetic retinopathy and radiotherapy planning)</a:t>
                      </a:r>
                    </a:p>
                  </a:txBody>
                  <a:tcPr/>
                </a:tc>
                <a:tc>
                  <a:txBody>
                    <a:bodyPr/>
                    <a:lstStyle/>
                    <a:p>
                      <a:r>
                        <a:rPr lang="en-GB" sz="1200" noProof="0" dirty="0">
                          <a:latin typeface="Arial" panose="020B0604020202020204" pitchFamily="34" charset="0"/>
                          <a:cs typeface="Arial" panose="020B0604020202020204" pitchFamily="34" charset="0"/>
                        </a:rPr>
                        <a:t>CRISPR (increasing use)</a:t>
                      </a:r>
                    </a:p>
                  </a:txBody>
                  <a:tcPr/>
                </a:tc>
                <a:tc>
                  <a:txBody>
                    <a:bodyPr/>
                    <a:lstStyle/>
                    <a:p>
                      <a:r>
                        <a:rPr lang="en-GB" sz="1200" noProof="0" dirty="0">
                          <a:latin typeface="Arial" panose="020B0604020202020204" pitchFamily="34" charset="0"/>
                          <a:cs typeface="Arial" panose="020B0604020202020204" pitchFamily="34" charset="0"/>
                        </a:rPr>
                        <a:t>Digital and AI enabled research hospitals</a:t>
                      </a:r>
                    </a:p>
                  </a:txBody>
                  <a:tcPr/>
                </a:tc>
                <a:tc>
                  <a:txBody>
                    <a:bodyPr/>
                    <a:lstStyle/>
                    <a:p>
                      <a:pPr marL="171450" indent="-171450">
                        <a:buClr>
                          <a:schemeClr val="accent1"/>
                        </a:buClr>
                        <a:buFont typeface="Arial" panose="020B0604020202020204" pitchFamily="34" charset="0"/>
                        <a:buChar char="•"/>
                      </a:pPr>
                      <a:r>
                        <a:rPr lang="en-GB" sz="1200" noProof="0" dirty="0">
                          <a:latin typeface="Arial" panose="020B0604020202020204" pitchFamily="34" charset="0"/>
                          <a:cs typeface="Arial" panose="020B0604020202020204" pitchFamily="34" charset="0"/>
                        </a:rPr>
                        <a:t>AI automates time consuming, high-volume repetitive tasks, especially within precision imaging</a:t>
                      </a:r>
                    </a:p>
                  </a:txBody>
                  <a:tcPr/>
                </a:tc>
                <a:extLst>
                  <a:ext uri="{0D108BD9-81ED-4DB2-BD59-A6C34878D82A}">
                    <a16:rowId xmlns:a16="http://schemas.microsoft.com/office/drawing/2014/main" val="901495675"/>
                  </a:ext>
                </a:extLst>
              </a:tr>
              <a:tr h="370840">
                <a:tc>
                  <a:txBody>
                    <a:bodyPr/>
                    <a:lstStyle/>
                    <a:p>
                      <a:r>
                        <a:rPr lang="en-GB" sz="1200" b="1" noProof="0" dirty="0">
                          <a:latin typeface="Arial" panose="020B0604020202020204" pitchFamily="34" charset="0"/>
                          <a:cs typeface="Arial" panose="020B0604020202020204" pitchFamily="34" charset="0"/>
                        </a:rPr>
                        <a:t>Medium-term:</a:t>
                      </a:r>
                      <a:br>
                        <a:rPr lang="en-GB" sz="1200" b="1" noProof="0" dirty="0">
                          <a:latin typeface="Arial" panose="020B0604020202020204" pitchFamily="34" charset="0"/>
                          <a:cs typeface="Arial" panose="020B0604020202020204" pitchFamily="34" charset="0"/>
                        </a:rPr>
                      </a:br>
                      <a:r>
                        <a:rPr lang="en-GB" sz="1200" b="1" noProof="0" dirty="0">
                          <a:latin typeface="Arial" panose="020B0604020202020204" pitchFamily="34" charset="0"/>
                          <a:cs typeface="Arial" panose="020B0604020202020204" pitchFamily="34" charset="0"/>
                        </a:rPr>
                        <a:t>5-10 years</a:t>
                      </a:r>
                    </a:p>
                  </a:txBody>
                  <a:tcPr/>
                </a:tc>
                <a:tc>
                  <a:txBody>
                    <a:bodyPr/>
                    <a:lstStyle/>
                    <a:p>
                      <a:pPr marL="184150" indent="-184150">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Ambient intelligence in healthcare</a:t>
                      </a:r>
                    </a:p>
                  </a:txBody>
                  <a:tcPr/>
                </a:tc>
                <a:tc>
                  <a:txBody>
                    <a:bodyPr/>
                    <a:lstStyle/>
                    <a:p>
                      <a:pPr marL="171450" indent="-171450">
                        <a:buClr>
                          <a:schemeClr val="accent1"/>
                        </a:buClr>
                        <a:buFont typeface="Arial" panose="020B0604020202020204" pitchFamily="34" charset="0"/>
                        <a:buChar char="•"/>
                      </a:pPr>
                      <a:r>
                        <a:rPr lang="en-GB" sz="1200" noProof="0" dirty="0">
                          <a:latin typeface="Arial" panose="020B0604020202020204" pitchFamily="34" charset="0"/>
                          <a:cs typeface="Arial" panose="020B0604020202020204" pitchFamily="34" charset="0"/>
                        </a:rPr>
                        <a:t>Large-scale adoption and scale-up of precision imaging</a:t>
                      </a:r>
                    </a:p>
                  </a:txBody>
                  <a:tcPr/>
                </a:tc>
                <a:tc>
                  <a:txBody>
                    <a:bodyPr/>
                    <a:lstStyle/>
                    <a:p>
                      <a:pPr marL="184150" indent="-184150">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Synthetic biology</a:t>
                      </a:r>
                    </a:p>
                    <a:p>
                      <a:pPr marL="184150" indent="-184150">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Immunomics</a:t>
                      </a:r>
                    </a:p>
                  </a:txBody>
                  <a:tcPr/>
                </a:tc>
                <a:tc>
                  <a:txBody>
                    <a:bodyPr/>
                    <a:lstStyle/>
                    <a:p>
                      <a:pPr marL="184150" indent="-184150">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Customisation of healthcare</a:t>
                      </a:r>
                    </a:p>
                    <a:p>
                      <a:pPr marL="184150" indent="-184150">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Robotic assisted therapies</a:t>
                      </a:r>
                    </a:p>
                  </a:txBody>
                  <a:tcPr/>
                </a:tc>
                <a:tc>
                  <a:txBody>
                    <a:bodyPr/>
                    <a:lstStyle/>
                    <a:p>
                      <a:pPr marL="171450" indent="-171450">
                        <a:buClr>
                          <a:schemeClr val="accent1"/>
                        </a:buClr>
                        <a:buFont typeface="Arial" panose="020B0604020202020204" pitchFamily="34" charset="0"/>
                        <a:buChar char="•"/>
                      </a:pPr>
                      <a:r>
                        <a:rPr lang="en-GB" sz="1200" noProof="0" dirty="0">
                          <a:latin typeface="Arial" panose="020B0604020202020204" pitchFamily="34" charset="0"/>
                          <a:cs typeface="Arial" panose="020B0604020202020204" pitchFamily="34" charset="0"/>
                        </a:rPr>
                        <a:t>AI uses multi-modal datasets to drive precision therapeutics</a:t>
                      </a:r>
                    </a:p>
                  </a:txBody>
                  <a:tcPr/>
                </a:tc>
                <a:extLst>
                  <a:ext uri="{0D108BD9-81ED-4DB2-BD59-A6C34878D82A}">
                    <a16:rowId xmlns:a16="http://schemas.microsoft.com/office/drawing/2014/main" val="2932137126"/>
                  </a:ext>
                </a:extLst>
              </a:tr>
              <a:tr h="370840">
                <a:tc>
                  <a:txBody>
                    <a:bodyPr/>
                    <a:lstStyle/>
                    <a:p>
                      <a:r>
                        <a:rPr lang="en-GB" sz="1200" b="1" noProof="0" dirty="0">
                          <a:latin typeface="Arial" panose="020B0604020202020204" pitchFamily="34" charset="0"/>
                          <a:cs typeface="Arial" panose="020B0604020202020204" pitchFamily="34" charset="0"/>
                        </a:rPr>
                        <a:t>Long-term:</a:t>
                      </a:r>
                      <a:br>
                        <a:rPr lang="en-GB" sz="1200" b="1" noProof="0" dirty="0">
                          <a:latin typeface="Arial" panose="020B0604020202020204" pitchFamily="34" charset="0"/>
                          <a:cs typeface="Arial" panose="020B0604020202020204" pitchFamily="34" charset="0"/>
                        </a:rPr>
                      </a:br>
                      <a:r>
                        <a:rPr lang="en-GB" sz="1200" b="1" noProof="0" dirty="0">
                          <a:latin typeface="Arial" panose="020B0604020202020204" pitchFamily="34" charset="0"/>
                          <a:cs typeface="Arial" panose="020B0604020202020204" pitchFamily="34" charset="0"/>
                        </a:rPr>
                        <a:t>&gt;10 years</a:t>
                      </a:r>
                    </a:p>
                  </a:txBody>
                  <a:tcPr/>
                </a:tc>
                <a:tc>
                  <a:txBody>
                    <a:bodyPr/>
                    <a:lstStyle/>
                    <a:p>
                      <a:pPr marL="184150" indent="-184150">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Autonomous virtual health assistants, delivering predictive and anticipatory care</a:t>
                      </a:r>
                    </a:p>
                    <a:p>
                      <a:pPr marL="184150" indent="-184150">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Networked and connected care organisations (single digital infrastructure)</a:t>
                      </a:r>
                    </a:p>
                  </a:txBody>
                  <a:tcPr/>
                </a:tc>
                <a:tc>
                  <a:txBody>
                    <a:bodyPr/>
                    <a:lstStyle/>
                    <a:p>
                      <a:pPr marL="171450" indent="-171450">
                        <a:buClr>
                          <a:schemeClr val="accent1"/>
                        </a:buClr>
                        <a:buFont typeface="Arial" panose="020B0604020202020204" pitchFamily="34" charset="0"/>
                        <a:buChar char="•"/>
                      </a:pPr>
                      <a:r>
                        <a:rPr lang="en-GB" sz="1200" noProof="0" dirty="0">
                          <a:latin typeface="Arial" panose="020B0604020202020204" pitchFamily="34" charset="0"/>
                          <a:cs typeface="Arial" panose="020B0604020202020204" pitchFamily="34" charset="0"/>
                        </a:rPr>
                        <a:t>Holographic and hybrid imaging</a:t>
                      </a:r>
                    </a:p>
                    <a:p>
                      <a:pPr marL="171450" indent="-171450">
                        <a:buClr>
                          <a:schemeClr val="accent1"/>
                        </a:buClr>
                        <a:buFont typeface="Arial" panose="020B0604020202020204" pitchFamily="34" charset="0"/>
                        <a:buChar char="•"/>
                      </a:pPr>
                      <a:r>
                        <a:rPr lang="en-GB" sz="1200" noProof="0" dirty="0">
                          <a:latin typeface="Arial" panose="020B0604020202020204" pitchFamily="34" charset="0"/>
                          <a:cs typeface="Arial" panose="020B0604020202020204" pitchFamily="34" charset="0"/>
                        </a:rPr>
                        <a:t>Holomics (integrated genomic/radiomic/</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proteomic/clinical/</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immunohistochemical data)</a:t>
                      </a:r>
                    </a:p>
                  </a:txBody>
                  <a:tcPr/>
                </a:tc>
                <a:tc>
                  <a:txBody>
                    <a:bodyPr/>
                    <a:lstStyle/>
                    <a:p>
                      <a:pPr marL="184150" indent="-184150">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Genomics medicine</a:t>
                      </a:r>
                    </a:p>
                    <a:p>
                      <a:pPr marL="184150" indent="-184150">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AI driven drug discovery</a:t>
                      </a:r>
                    </a:p>
                  </a:txBody>
                  <a:tcPr/>
                </a:tc>
                <a:tc>
                  <a:txBody>
                    <a:bodyPr/>
                    <a:lstStyle/>
                    <a:p>
                      <a:pPr marL="184150" indent="-184150">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New curative treatments</a:t>
                      </a:r>
                    </a:p>
                    <a:p>
                      <a:pPr marL="184150" indent="-184150">
                        <a:buClr>
                          <a:schemeClr val="accent1"/>
                        </a:buClr>
                        <a:buFont typeface="Arial" panose="020B0604020202020204" pitchFamily="34" charset="0"/>
                        <a:buChar char="•"/>
                        <a:tabLst/>
                      </a:pPr>
                      <a:r>
                        <a:rPr lang="en-GB" sz="1200" noProof="0" dirty="0">
                          <a:latin typeface="Arial" panose="020B0604020202020204" pitchFamily="34" charset="0"/>
                          <a:cs typeface="Arial" panose="020B0604020202020204" pitchFamily="34" charset="0"/>
                        </a:rPr>
                        <a:t>AI empowered healthcare professionals</a:t>
                      </a:r>
                    </a:p>
                  </a:txBody>
                  <a:tcPr/>
                </a:tc>
                <a:tc>
                  <a:txBody>
                    <a:bodyPr/>
                    <a:lstStyle/>
                    <a:p>
                      <a:pPr marL="171450" indent="-171450">
                        <a:buClr>
                          <a:schemeClr val="accent1"/>
                        </a:buClr>
                        <a:buFont typeface="Arial" panose="020B0604020202020204" pitchFamily="34" charset="0"/>
                        <a:buChar char="•"/>
                      </a:pPr>
                      <a:r>
                        <a:rPr lang="en-GB" sz="1200" noProof="0" dirty="0">
                          <a:latin typeface="Arial" panose="020B0604020202020204" pitchFamily="34" charset="0"/>
                          <a:cs typeface="Arial" panose="020B0604020202020204" pitchFamily="34" charset="0"/>
                        </a:rPr>
                        <a:t>AI enables healthcare systems to achieve a state of precision medicine through AI-augmented healthcare and connected care</a:t>
                      </a:r>
                    </a:p>
                  </a:txBody>
                  <a:tcPr/>
                </a:tc>
                <a:extLst>
                  <a:ext uri="{0D108BD9-81ED-4DB2-BD59-A6C34878D82A}">
                    <a16:rowId xmlns:a16="http://schemas.microsoft.com/office/drawing/2014/main" val="284929663"/>
                  </a:ext>
                </a:extLst>
              </a:tr>
              <a:tr h="370840">
                <a:tc gridSpan="6">
                  <a:txBody>
                    <a:bodyPr/>
                    <a:lstStyle/>
                    <a:p>
                      <a:r>
                        <a:rPr lang="en-GB" sz="1200" b="0" noProof="0" dirty="0">
                          <a:latin typeface="Arial" panose="020B0604020202020204" pitchFamily="34" charset="0"/>
                          <a:cs typeface="Arial" panose="020B0604020202020204" pitchFamily="34" charset="0"/>
                        </a:rPr>
                        <a:t>Timings are illustrative to widescale adoption of the proposed innovation taking into account challenges/regulatory environment/use at scale</a:t>
                      </a:r>
                    </a:p>
                  </a:txBody>
                  <a:tcPr>
                    <a:noFill/>
                  </a:tcPr>
                </a:tc>
                <a:tc hMerge="1">
                  <a:txBody>
                    <a:bodyPr/>
                    <a:lstStyle/>
                    <a:p>
                      <a:pPr marL="184150" indent="-184150">
                        <a:buClr>
                          <a:schemeClr val="accent1"/>
                        </a:buClr>
                        <a:buFont typeface="Arial" panose="020B0604020202020204" pitchFamily="34" charset="0"/>
                        <a:buChar char="•"/>
                        <a:tabLst/>
                      </a:pPr>
                      <a:endParaRPr lang="en-GB" sz="1200" noProof="0" dirty="0">
                        <a:latin typeface="Arial" panose="020B0604020202020204" pitchFamily="34" charset="0"/>
                        <a:cs typeface="Arial" panose="020B0604020202020204" pitchFamily="34" charset="0"/>
                      </a:endParaRPr>
                    </a:p>
                  </a:txBody>
                  <a:tcPr>
                    <a:noFill/>
                  </a:tcPr>
                </a:tc>
                <a:tc hMerge="1">
                  <a:txBody>
                    <a:bodyPr/>
                    <a:lstStyle/>
                    <a:p>
                      <a:pPr marL="171450" indent="-171450">
                        <a:buClr>
                          <a:schemeClr val="accent1"/>
                        </a:buClr>
                        <a:buFont typeface="Arial" panose="020B0604020202020204" pitchFamily="34" charset="0"/>
                        <a:buChar char="•"/>
                      </a:pPr>
                      <a:endParaRPr lang="en-GB" sz="1200" noProof="0" dirty="0">
                        <a:latin typeface="Arial" panose="020B0604020202020204" pitchFamily="34" charset="0"/>
                        <a:cs typeface="Arial" panose="020B0604020202020204" pitchFamily="34" charset="0"/>
                      </a:endParaRPr>
                    </a:p>
                  </a:txBody>
                  <a:tcPr>
                    <a:noFill/>
                  </a:tcPr>
                </a:tc>
                <a:tc hMerge="1">
                  <a:txBody>
                    <a:bodyPr/>
                    <a:lstStyle/>
                    <a:p>
                      <a:pPr marL="184150" indent="-184150">
                        <a:buClr>
                          <a:schemeClr val="accent1"/>
                        </a:buClr>
                        <a:buFont typeface="Arial" panose="020B0604020202020204" pitchFamily="34" charset="0"/>
                        <a:buChar char="•"/>
                        <a:tabLst/>
                      </a:pPr>
                      <a:endParaRPr lang="en-GB" sz="1200" noProof="0" dirty="0">
                        <a:latin typeface="Arial" panose="020B0604020202020204" pitchFamily="34" charset="0"/>
                        <a:cs typeface="Arial" panose="020B0604020202020204" pitchFamily="34" charset="0"/>
                      </a:endParaRPr>
                    </a:p>
                  </a:txBody>
                  <a:tcPr>
                    <a:noFill/>
                  </a:tcPr>
                </a:tc>
                <a:tc hMerge="1">
                  <a:txBody>
                    <a:bodyPr/>
                    <a:lstStyle/>
                    <a:p>
                      <a:pPr marL="184150" indent="-184150">
                        <a:buClr>
                          <a:schemeClr val="accent1"/>
                        </a:buClr>
                        <a:buFont typeface="Arial" panose="020B0604020202020204" pitchFamily="34" charset="0"/>
                        <a:buChar char="•"/>
                        <a:tabLst/>
                      </a:pPr>
                      <a:endParaRPr lang="en-GB" sz="1200" noProof="0" dirty="0">
                        <a:latin typeface="Arial" panose="020B0604020202020204" pitchFamily="34" charset="0"/>
                        <a:cs typeface="Arial" panose="020B0604020202020204" pitchFamily="34" charset="0"/>
                      </a:endParaRPr>
                    </a:p>
                  </a:txBody>
                  <a:tcPr>
                    <a:noFill/>
                  </a:tcPr>
                </a:tc>
                <a:tc hMerge="1">
                  <a:txBody>
                    <a:bodyPr/>
                    <a:lstStyle/>
                    <a:p>
                      <a:pPr marL="171450" indent="-171450">
                        <a:buClr>
                          <a:schemeClr val="accent1"/>
                        </a:buClr>
                        <a:buFont typeface="Arial" panose="020B0604020202020204" pitchFamily="34" charset="0"/>
                        <a:buChar char="•"/>
                      </a:pPr>
                      <a:endParaRPr lang="en-GB" sz="1200" noProof="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588496410"/>
                  </a:ext>
                </a:extLst>
              </a:tr>
            </a:tbl>
          </a:graphicData>
        </a:graphic>
      </p:graphicFrame>
      <p:sp>
        <p:nvSpPr>
          <p:cNvPr id="3" name="Content Placeholder 2">
            <a:extLst>
              <a:ext uri="{FF2B5EF4-FFF2-40B4-BE49-F238E27FC236}">
                <a16:creationId xmlns:a16="http://schemas.microsoft.com/office/drawing/2014/main" id="{124161CF-4FED-085E-52B4-C4C432649E17}"/>
              </a:ext>
            </a:extLst>
          </p:cNvPr>
          <p:cNvSpPr>
            <a:spLocks noGrp="1"/>
          </p:cNvSpPr>
          <p:nvPr>
            <p:ph sz="quarter" idx="15"/>
          </p:nvPr>
        </p:nvSpPr>
        <p:spPr/>
        <p:txBody>
          <a:bodyPr/>
          <a:lstStyle/>
          <a:p>
            <a:r>
              <a:rPr lang="en-GB" dirty="0">
                <a:solidFill>
                  <a:schemeClr val="tx2"/>
                </a:solidFill>
              </a:rPr>
              <a:t>AI, artificial intelligence; CRISPR, clustered regularly interspaced short palindromic repeats</a:t>
            </a:r>
          </a:p>
          <a:p>
            <a:r>
              <a:rPr lang="en-GB" dirty="0">
                <a:solidFill>
                  <a:schemeClr val="tx2"/>
                </a:solidFill>
              </a:rPr>
              <a:t>Bajwa J, et al. Future Healthc J. 2021;8:e188-e194</a:t>
            </a:r>
          </a:p>
        </p:txBody>
      </p:sp>
      <p:sp>
        <p:nvSpPr>
          <p:cNvPr id="5" name="Slide Number Placeholder 4">
            <a:extLst>
              <a:ext uri="{FF2B5EF4-FFF2-40B4-BE49-F238E27FC236}">
                <a16:creationId xmlns:a16="http://schemas.microsoft.com/office/drawing/2014/main" id="{1201FA46-4C0B-B8AB-1BA1-2E86CB4293D9}"/>
              </a:ext>
            </a:extLst>
          </p:cNvPr>
          <p:cNvSpPr>
            <a:spLocks noGrp="1"/>
          </p:cNvSpPr>
          <p:nvPr>
            <p:ph type="sldNum" sz="quarter" idx="4"/>
          </p:nvPr>
        </p:nvSpPr>
        <p:spPr/>
        <p:txBody>
          <a:bodyPr/>
          <a:lstStyle/>
          <a:p>
            <a:fld id="{FCE43C0F-8A7B-3A4B-9DB5-B3472E36E833}" type="slidenum">
              <a:rPr lang="en-GB" smtClean="0"/>
              <a:pPr/>
              <a:t>21</a:t>
            </a:fld>
            <a:endParaRPr lang="en-GB" dirty="0"/>
          </a:p>
        </p:txBody>
      </p:sp>
    </p:spTree>
    <p:extLst>
      <p:ext uri="{BB962C8B-B14F-4D97-AF65-F5344CB8AC3E}">
        <p14:creationId xmlns:p14="http://schemas.microsoft.com/office/powerpoint/2010/main" val="1878302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860F8A-9BCB-8A77-0BC0-BBB347C775A8}"/>
              </a:ext>
            </a:extLst>
          </p:cNvPr>
          <p:cNvSpPr>
            <a:spLocks noGrp="1"/>
          </p:cNvSpPr>
          <p:nvPr>
            <p:ph type="title"/>
          </p:nvPr>
        </p:nvSpPr>
        <p:spPr/>
        <p:txBody>
          <a:bodyPr/>
          <a:lstStyle/>
          <a:p>
            <a:r>
              <a:rPr lang="en-GB" dirty="0"/>
              <a:t>summary</a:t>
            </a:r>
          </a:p>
        </p:txBody>
      </p:sp>
      <p:sp>
        <p:nvSpPr>
          <p:cNvPr id="5" name="Slide Number Placeholder 4">
            <a:extLst>
              <a:ext uri="{FF2B5EF4-FFF2-40B4-BE49-F238E27FC236}">
                <a16:creationId xmlns:a16="http://schemas.microsoft.com/office/drawing/2014/main" id="{BCA55342-35D0-1566-E071-5DD6784C99E7}"/>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Tree>
    <p:extLst>
      <p:ext uri="{BB962C8B-B14F-4D97-AF65-F5344CB8AC3E}">
        <p14:creationId xmlns:p14="http://schemas.microsoft.com/office/powerpoint/2010/main" val="311695110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C7AAF04-DB0A-D632-74D7-6BD34C876D09}"/>
              </a:ext>
            </a:extLst>
          </p:cNvPr>
          <p:cNvSpPr>
            <a:spLocks noGrp="1"/>
          </p:cNvSpPr>
          <p:nvPr>
            <p:ph sz="quarter" idx="12"/>
          </p:nvPr>
        </p:nvSpPr>
        <p:spPr>
          <a:xfrm>
            <a:off x="620184" y="1425600"/>
            <a:ext cx="10963200" cy="4525200"/>
          </a:xfrm>
        </p:spPr>
        <p:txBody>
          <a:bodyPr/>
          <a:lstStyle/>
          <a:p>
            <a:r>
              <a:rPr lang="en-GB" dirty="0">
                <a:solidFill>
                  <a:schemeClr val="tx2"/>
                </a:solidFill>
              </a:rPr>
              <a:t>AI can be used to diagnose diseases,</a:t>
            </a:r>
            <a:r>
              <a:rPr lang="en-GB" baseline="30000" dirty="0">
                <a:solidFill>
                  <a:schemeClr val="tx2"/>
                </a:solidFill>
              </a:rPr>
              <a:t>1</a:t>
            </a:r>
            <a:r>
              <a:rPr lang="en-GB" dirty="0">
                <a:solidFill>
                  <a:schemeClr val="tx2"/>
                </a:solidFill>
              </a:rPr>
              <a:t> develop personalised treatment plans,</a:t>
            </a:r>
            <a:r>
              <a:rPr lang="en-GB" baseline="30000" dirty="0">
                <a:solidFill>
                  <a:schemeClr val="tx2"/>
                </a:solidFill>
              </a:rPr>
              <a:t>2</a:t>
            </a:r>
            <a:r>
              <a:rPr lang="en-GB" dirty="0">
                <a:solidFill>
                  <a:schemeClr val="tx2"/>
                </a:solidFill>
              </a:rPr>
              <a:t> and assist clinicians with decision-making</a:t>
            </a:r>
            <a:r>
              <a:rPr lang="en-GB" baseline="30000" dirty="0">
                <a:solidFill>
                  <a:schemeClr val="tx2"/>
                </a:solidFill>
              </a:rPr>
              <a:t>2</a:t>
            </a:r>
          </a:p>
          <a:p>
            <a:r>
              <a:rPr lang="en-GB" dirty="0">
                <a:solidFill>
                  <a:schemeClr val="tx2"/>
                </a:solidFill>
              </a:rPr>
              <a:t>Rather than simply automating tasks, AI is about developing technologies that can </a:t>
            </a:r>
            <a:br>
              <a:rPr lang="en-GB" dirty="0">
                <a:solidFill>
                  <a:schemeClr val="tx2"/>
                </a:solidFill>
              </a:rPr>
            </a:br>
            <a:r>
              <a:rPr lang="en-GB" dirty="0">
                <a:solidFill>
                  <a:schemeClr val="tx2"/>
                </a:solidFill>
              </a:rPr>
              <a:t>enhance patient care across healthcare settings</a:t>
            </a:r>
            <a:r>
              <a:rPr lang="en-GB" baseline="30000" dirty="0">
                <a:solidFill>
                  <a:schemeClr val="tx2"/>
                </a:solidFill>
              </a:rPr>
              <a:t>2,3</a:t>
            </a:r>
          </a:p>
          <a:p>
            <a:r>
              <a:rPr lang="en-GB" dirty="0">
                <a:solidFill>
                  <a:schemeClr val="tx2"/>
                </a:solidFill>
              </a:rPr>
              <a:t>However, challenges related to data privacy, bias, and the need for human expertise </a:t>
            </a:r>
            <a:br>
              <a:rPr lang="en-GB" dirty="0">
                <a:solidFill>
                  <a:schemeClr val="tx2"/>
                </a:solidFill>
              </a:rPr>
            </a:br>
            <a:r>
              <a:rPr lang="en-GB" dirty="0">
                <a:solidFill>
                  <a:schemeClr val="tx2"/>
                </a:solidFill>
              </a:rPr>
              <a:t>must be addressed for the responsible and effective implementation of AI in healthcare</a:t>
            </a:r>
            <a:r>
              <a:rPr lang="en-GB" baseline="30000" dirty="0">
                <a:solidFill>
                  <a:schemeClr val="tx2"/>
                </a:solidFill>
              </a:rPr>
              <a:t>2,4</a:t>
            </a:r>
          </a:p>
          <a:p>
            <a:r>
              <a:rPr lang="en-GB" dirty="0">
                <a:solidFill>
                  <a:schemeClr val="tx2"/>
                </a:solidFill>
              </a:rPr>
              <a:t>Collaboration amongst stakeholders is vital for robust AI systems,</a:t>
            </a:r>
            <a:r>
              <a:rPr lang="en-GB" baseline="30000" dirty="0">
                <a:solidFill>
                  <a:schemeClr val="tx2"/>
                </a:solidFill>
              </a:rPr>
              <a:t>4</a:t>
            </a:r>
            <a:r>
              <a:rPr lang="en-GB" dirty="0">
                <a:solidFill>
                  <a:schemeClr val="tx2"/>
                </a:solidFill>
              </a:rPr>
              <a:t> ethical guidelines,</a:t>
            </a:r>
            <a:r>
              <a:rPr lang="en-GB" baseline="30000" dirty="0">
                <a:solidFill>
                  <a:schemeClr val="tx2"/>
                </a:solidFill>
              </a:rPr>
              <a:t>2</a:t>
            </a:r>
            <a:r>
              <a:rPr lang="en-GB" dirty="0">
                <a:solidFill>
                  <a:schemeClr val="tx2"/>
                </a:solidFill>
              </a:rPr>
              <a:t> </a:t>
            </a:r>
            <a:br>
              <a:rPr lang="en-GB" dirty="0">
                <a:solidFill>
                  <a:schemeClr val="tx2"/>
                </a:solidFill>
              </a:rPr>
            </a:br>
            <a:r>
              <a:rPr lang="en-GB" dirty="0">
                <a:solidFill>
                  <a:schemeClr val="tx2"/>
                </a:solidFill>
              </a:rPr>
              <a:t>and patient and provider trust</a:t>
            </a:r>
            <a:r>
              <a:rPr lang="en-GB" baseline="30000" dirty="0">
                <a:solidFill>
                  <a:schemeClr val="tx2"/>
                </a:solidFill>
              </a:rPr>
              <a:t>2</a:t>
            </a:r>
          </a:p>
          <a:p>
            <a:r>
              <a:rPr lang="en-GB" dirty="0">
                <a:solidFill>
                  <a:schemeClr val="tx2"/>
                </a:solidFill>
              </a:rPr>
              <a:t>The future of precision oncology, in which databases of multimodal datatypes are recursively used to improve clinical models,</a:t>
            </a:r>
            <a:r>
              <a:rPr lang="en-GB" baseline="30000" dirty="0">
                <a:solidFill>
                  <a:schemeClr val="tx2"/>
                </a:solidFill>
              </a:rPr>
              <a:t>5-7</a:t>
            </a:r>
            <a:r>
              <a:rPr lang="en-GB" dirty="0">
                <a:solidFill>
                  <a:schemeClr val="tx2"/>
                </a:solidFill>
              </a:rPr>
              <a:t> </a:t>
            </a:r>
            <a:r>
              <a:rPr lang="en-US" dirty="0">
                <a:solidFill>
                  <a:schemeClr val="tx2"/>
                </a:solidFill>
              </a:rPr>
              <a:t>may have beneficial outcomes across wide-ranging aspects of healthcare in oncology</a:t>
            </a:r>
            <a:r>
              <a:rPr lang="en-GB" baseline="30000" dirty="0">
                <a:solidFill>
                  <a:schemeClr val="tx2"/>
                </a:solidFill>
              </a:rPr>
              <a:t>4</a:t>
            </a:r>
          </a:p>
        </p:txBody>
      </p:sp>
      <p:sp>
        <p:nvSpPr>
          <p:cNvPr id="6" name="Title 5">
            <a:extLst>
              <a:ext uri="{FF2B5EF4-FFF2-40B4-BE49-F238E27FC236}">
                <a16:creationId xmlns:a16="http://schemas.microsoft.com/office/drawing/2014/main" id="{303BB7B6-474B-91DC-CAAA-16220F704FC9}"/>
              </a:ext>
            </a:extLst>
          </p:cNvPr>
          <p:cNvSpPr>
            <a:spLocks noGrp="1"/>
          </p:cNvSpPr>
          <p:nvPr>
            <p:ph type="title"/>
          </p:nvPr>
        </p:nvSpPr>
        <p:spPr>
          <a:xfrm>
            <a:off x="619201" y="259200"/>
            <a:ext cx="10963199" cy="864000"/>
          </a:xfrm>
        </p:spPr>
        <p:txBody>
          <a:bodyPr/>
          <a:lstStyle/>
          <a:p>
            <a:r>
              <a:rPr lang="en-GB" dirty="0"/>
              <a:t>summary</a:t>
            </a:r>
          </a:p>
        </p:txBody>
      </p:sp>
      <p:sp>
        <p:nvSpPr>
          <p:cNvPr id="5" name="Slide Number Placeholder 4">
            <a:extLst>
              <a:ext uri="{FF2B5EF4-FFF2-40B4-BE49-F238E27FC236}">
                <a16:creationId xmlns:a16="http://schemas.microsoft.com/office/drawing/2014/main" id="{4E5FCA7A-F882-E6CC-917F-7B4DED13C5C4}"/>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23</a:t>
            </a:fld>
            <a:endParaRPr lang="en-GB" dirty="0"/>
          </a:p>
        </p:txBody>
      </p:sp>
      <p:sp>
        <p:nvSpPr>
          <p:cNvPr id="8" name="Content Placeholder 7">
            <a:extLst>
              <a:ext uri="{FF2B5EF4-FFF2-40B4-BE49-F238E27FC236}">
                <a16:creationId xmlns:a16="http://schemas.microsoft.com/office/drawing/2014/main" id="{E299DF80-52F7-952B-D302-6DBFEEA57780}"/>
              </a:ext>
            </a:extLst>
          </p:cNvPr>
          <p:cNvSpPr>
            <a:spLocks noGrp="1"/>
          </p:cNvSpPr>
          <p:nvPr>
            <p:ph sz="quarter" idx="15"/>
          </p:nvPr>
        </p:nvSpPr>
        <p:spPr>
          <a:xfrm>
            <a:off x="620183" y="6356351"/>
            <a:ext cx="10180339" cy="365125"/>
          </a:xfrm>
        </p:spPr>
        <p:txBody>
          <a:bodyPr anchor="b" anchorCtr="0"/>
          <a:lstStyle/>
          <a:p>
            <a:r>
              <a:rPr lang="en-GB" dirty="0">
                <a:solidFill>
                  <a:schemeClr val="tx2"/>
                </a:solidFill>
              </a:rPr>
              <a:t>AI, artificial intelligence</a:t>
            </a:r>
          </a:p>
          <a:p>
            <a:r>
              <a:rPr lang="en-GB" dirty="0">
                <a:solidFill>
                  <a:schemeClr val="tx2"/>
                </a:solidFill>
              </a:rPr>
              <a:t>1. Gandhi Z, et al. Cancers (Basel). 2023; 15:5236; 2. Varnosfaderani SM and Forouzanfar M. Bioengineering (Basel). 2024;11:337; 3. Shreve J, et al. Am Soc Clin Oncol Educ Book. 2022;42:1-10; 4. Alowais SA, et al. BMC Med Educ. 2023;23:689; 5. Bajwa J, et al. Future Healthc J. 2021;8:e188-e194; 6. Stenzinger A, et al. Semin Cancer Biol. 2022; 84:129-143; 7. Shao J, et al. Semin Cancer Biol. 2023; 91:1-15</a:t>
            </a:r>
          </a:p>
        </p:txBody>
      </p:sp>
    </p:spTree>
    <p:extLst>
      <p:ext uri="{BB962C8B-B14F-4D97-AF65-F5344CB8AC3E}">
        <p14:creationId xmlns:p14="http://schemas.microsoft.com/office/powerpoint/2010/main" val="53985936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font, logo, graphics&#10;&#10;Description automatically generated">
            <a:hlinkClick r:id="rId3"/>
            <a:extLst>
              <a:ext uri="{FF2B5EF4-FFF2-40B4-BE49-F238E27FC236}">
                <a16:creationId xmlns:a16="http://schemas.microsoft.com/office/drawing/2014/main" id="{866E5599-D24C-970C-A2D0-D68177AD4739}"/>
              </a:ext>
            </a:extLst>
          </p:cNvPr>
          <p:cNvPicPr>
            <a:picLocks noChangeAspect="1"/>
          </p:cNvPicPr>
          <p:nvPr/>
        </p:nvPicPr>
        <p:blipFill>
          <a:blip r:embed="rId4"/>
          <a:stretch>
            <a:fillRect/>
          </a:stretch>
        </p:blipFill>
        <p:spPr>
          <a:xfrm>
            <a:off x="8326627" y="863662"/>
            <a:ext cx="2740058" cy="1413210"/>
          </a:xfrm>
          <a:prstGeom prst="rect">
            <a:avLst/>
          </a:prstGeom>
        </p:spPr>
      </p:pic>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19200" y="1329343"/>
            <a:ext cx="10963200" cy="4907969"/>
          </a:xfrm>
        </p:spPr>
        <p:txBody>
          <a:bodyPr vert="horz" lIns="0" tIns="0" rIns="0" bIns="0" rtlCol="0" anchor="t">
            <a:noAutofit/>
          </a:bodyPr>
          <a:lstStyle/>
          <a:p>
            <a:pPr marL="0" indent="0">
              <a:lnSpc>
                <a:spcPct val="120000"/>
              </a:lnSpc>
              <a:spcBef>
                <a:spcPts val="600"/>
              </a:spcBef>
              <a:buNone/>
            </a:pPr>
            <a:r>
              <a:rPr lang="en-GB" altLang="en-US" sz="1700" b="1" dirty="0">
                <a:latin typeface="Arial" panose="020B0604020202020204" pitchFamily="34" charset="0"/>
              </a:rPr>
              <a:t>This programme is developed by PRECISION ONCOLOGY CONNECT, </a:t>
            </a:r>
            <a:br>
              <a:rPr lang="en-GB" altLang="en-US" sz="1700" b="1" dirty="0">
                <a:latin typeface="Arial" panose="020B0604020202020204" pitchFamily="34" charset="0"/>
              </a:rPr>
            </a:br>
            <a:r>
              <a:rPr lang="en-GB" altLang="en-US" sz="1700" b="1" dirty="0">
                <a:latin typeface="Arial" panose="020B0604020202020204" pitchFamily="34" charset="0"/>
              </a:rPr>
              <a:t>an international group of experts in the field of </a:t>
            </a:r>
            <a:r>
              <a:rPr lang="en-GB" altLang="en-US" sz="1700" b="1" dirty="0"/>
              <a:t>oncology</a:t>
            </a:r>
            <a:r>
              <a:rPr lang="en-GB" sz="1700" b="1" dirty="0"/>
              <a:t>.</a:t>
            </a:r>
            <a:endParaRPr lang="en-GB" altLang="en-US" sz="1700" b="1" dirty="0">
              <a:latin typeface="Arial" panose="020B0604020202020204" pitchFamily="34" charset="0"/>
            </a:endParaRPr>
          </a:p>
          <a:p>
            <a:pPr marL="0" indent="0">
              <a:lnSpc>
                <a:spcPct val="120000"/>
              </a:lnSpc>
              <a:spcBef>
                <a:spcPts val="600"/>
              </a:spcBef>
              <a:buNone/>
            </a:pPr>
            <a:endParaRPr lang="en-GB" altLang="en-US" sz="1000" dirty="0">
              <a:latin typeface="Arial" panose="020B0604020202020204" pitchFamily="34" charset="0"/>
            </a:endParaRPr>
          </a:p>
          <a:p>
            <a:pPr marL="0" indent="0">
              <a:spcBef>
                <a:spcPts val="600"/>
              </a:spcBef>
              <a:buNone/>
            </a:pPr>
            <a:r>
              <a:rPr lang="en-GB" sz="1700" b="1" dirty="0">
                <a:solidFill>
                  <a:schemeClr val="accent1"/>
                </a:solidFill>
                <a:latin typeface="Arial" panose="020B0604020202020204" pitchFamily="34" charset="0"/>
              </a:rPr>
              <a:t>Acknowledgement and disclosures</a:t>
            </a:r>
            <a:endParaRPr lang="en-GB" altLang="en-US" sz="1700" b="1" dirty="0">
              <a:solidFill>
                <a:schemeClr val="accent1"/>
              </a:solidFill>
              <a:latin typeface="Arial" panose="020B0604020202020204" pitchFamily="34" charset="0"/>
            </a:endParaRPr>
          </a:p>
          <a:p>
            <a:pPr marL="0" indent="0">
              <a:buNone/>
            </a:pPr>
            <a:r>
              <a:rPr lang="en-GB" altLang="en-US" sz="1700" dirty="0">
                <a:latin typeface="Arial" panose="020B0604020202020204" pitchFamily="34" charset="0"/>
              </a:rPr>
              <a:t>This PRECISION ONCOLOGY CONNECT programme is supported through an independent educational grant from </a:t>
            </a:r>
            <a:r>
              <a:rPr lang="en-GB" sz="1700" dirty="0"/>
              <a:t>Bayer</a:t>
            </a:r>
            <a:r>
              <a:rPr lang="en-GB" altLang="en-US" sz="1700" dirty="0">
                <a:latin typeface="Arial" panose="020B0604020202020204" pitchFamily="34" charset="0"/>
              </a:rPr>
              <a:t>. The programme is therefore independent, the content is not influenced by the supporter and is under the sole responsibility of the experts.</a:t>
            </a:r>
            <a:endParaRPr lang="en-GB" sz="1700" dirty="0">
              <a:latin typeface="Arial" panose="020B0604020202020204" pitchFamily="34" charset="0"/>
            </a:endParaRPr>
          </a:p>
          <a:p>
            <a:pPr marL="0" indent="0">
              <a:buNone/>
            </a:pPr>
            <a:r>
              <a:rPr lang="en-GB" sz="1700" b="1" dirty="0">
                <a:latin typeface="Arial" panose="020B0604020202020204" pitchFamily="34" charset="0"/>
              </a:rPr>
              <a:t>Please note:</a:t>
            </a:r>
            <a:r>
              <a:rPr lang="en-GB" sz="1700" dirty="0">
                <a:latin typeface="Arial" panose="020B0604020202020204" pitchFamily="34" charset="0"/>
              </a:rPr>
              <a:t> The views expressed within this programme are the personal opinions of the experts. They do not necessarily represent the views of the experts’ institutions, or the rest of the PRECISION ONCOLOGY </a:t>
            </a:r>
            <a:br>
              <a:rPr lang="en-GB" sz="1700" dirty="0">
                <a:latin typeface="Arial" panose="020B0604020202020204" pitchFamily="34" charset="0"/>
              </a:rPr>
            </a:br>
            <a:r>
              <a:rPr lang="en-GB" sz="1700" dirty="0">
                <a:latin typeface="Arial" panose="020B0604020202020204" pitchFamily="34" charset="0"/>
              </a:rPr>
              <a:t>CONNECT group.</a:t>
            </a:r>
          </a:p>
          <a:p>
            <a:pPr marL="0" indent="0">
              <a:buNone/>
            </a:pPr>
            <a:r>
              <a:rPr lang="en-GB" sz="1700" dirty="0">
                <a:latin typeface="Arial" panose="020B0604020202020204" pitchFamily="34" charset="0"/>
              </a:rPr>
              <a:t>Expert disclosures:</a:t>
            </a:r>
          </a:p>
          <a:p>
            <a:pPr marL="356870" indent="-356870"/>
            <a:r>
              <a:rPr lang="en-GB" sz="1700" b="1" dirty="0">
                <a:solidFill>
                  <a:srgbClr val="C6573B"/>
                </a:solidFill>
                <a:latin typeface="Arial"/>
                <a:cs typeface="Arial"/>
              </a:rPr>
              <a:t>Prof. Albrecht Stenzinger </a:t>
            </a:r>
            <a:r>
              <a:rPr lang="en-GB" sz="1700" dirty="0">
                <a:latin typeface="Arial"/>
                <a:cs typeface="Arial"/>
              </a:rPr>
              <a:t>has received financial support/sponsorship for research support, consultation, or speaker fees from the following companies: </a:t>
            </a:r>
            <a:r>
              <a:rPr lang="de-DE" sz="1700" dirty="0">
                <a:latin typeface="Arial"/>
                <a:cs typeface="Arial"/>
              </a:rPr>
              <a:t>Aignostics, Amgen, Astellas, Astra Zeneca, Bayer, BMS, Chugai, Eli Lilly, Illumina, Incyte, Janssen, MSD, Novartis, Pfizer, Qlucore, Roche, Sanofi, Servier, Takeda, </a:t>
            </a:r>
            <a:r>
              <a:rPr lang="de-DE" sz="1700" dirty="0" err="1">
                <a:latin typeface="Arial"/>
                <a:cs typeface="Arial"/>
              </a:rPr>
              <a:t>Thermo</a:t>
            </a:r>
            <a:r>
              <a:rPr lang="de-DE" sz="1700" dirty="0">
                <a:latin typeface="Arial"/>
                <a:cs typeface="Arial"/>
              </a:rPr>
              <a:t> Fisher</a:t>
            </a:r>
            <a:endParaRPr lang="en-GB" sz="1700" dirty="0"/>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a:xfrm>
            <a:off x="619201" y="259200"/>
            <a:ext cx="9797279" cy="864000"/>
          </a:xfrm>
        </p:spPr>
        <p:txBody>
          <a:bodyPr/>
          <a:lstStyle/>
          <a:p>
            <a:r>
              <a:rPr lang="en-GB" dirty="0">
                <a:latin typeface="Arial" panose="020B0604020202020204" pitchFamily="34" charset="0"/>
              </a:rPr>
              <a:t>Developed by PRECISION ONCOLOGY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fld id="{FCE43C0F-8A7B-3A4B-9DB5-B3472E36E833}" type="slidenum">
              <a:rPr lang="en-GB" smtClean="0">
                <a:latin typeface="Arial" panose="020B0604020202020204" pitchFamily="34" charset="0"/>
                <a:cs typeface="Arial" panose="020B0604020202020204" pitchFamily="34" charset="0"/>
              </a:rPr>
              <a:pPr/>
              <a:t>3</a:t>
            </a:fld>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charset="0"/>
              <a:ea typeface="Aileron" charset="0"/>
              <a:cs typeface="Aileron" charset="0"/>
            </a:endParaRPr>
          </a:p>
        </p:txBody>
      </p:sp>
    </p:spTree>
    <p:extLst>
      <p:ext uri="{BB962C8B-B14F-4D97-AF65-F5344CB8AC3E}">
        <p14:creationId xmlns:p14="http://schemas.microsoft.com/office/powerpoint/2010/main" val="14353829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96B69E-153F-1B13-D65B-6DB746EA4BA0}"/>
              </a:ext>
            </a:extLst>
          </p:cNvPr>
          <p:cNvSpPr>
            <a:spLocks noGrp="1"/>
          </p:cNvSpPr>
          <p:nvPr>
            <p:ph type="body" idx="1"/>
          </p:nvPr>
        </p:nvSpPr>
        <p:spPr/>
        <p:txBody>
          <a:bodyPr/>
          <a:lstStyle/>
          <a:p>
            <a:br>
              <a:rPr lang="en-GB" dirty="0"/>
            </a:br>
            <a:r>
              <a:rPr lang="en-GB" dirty="0"/>
              <a:t>Upon completion of this activity, the learner will:</a:t>
            </a:r>
          </a:p>
        </p:txBody>
      </p:sp>
      <p:sp>
        <p:nvSpPr>
          <p:cNvPr id="7" name="Google Shape;426;p6">
            <a:extLst>
              <a:ext uri="{FF2B5EF4-FFF2-40B4-BE49-F238E27FC236}">
                <a16:creationId xmlns:a16="http://schemas.microsoft.com/office/drawing/2014/main" id="{A6FB7032-4260-C8D6-9719-A4D6928F3394}"/>
              </a:ext>
            </a:extLst>
          </p:cNvPr>
          <p:cNvSpPr txBox="1">
            <a:spLocks noGrp="1"/>
          </p:cNvSpPr>
          <p:nvPr>
            <p:ph type="title"/>
          </p:nvPr>
        </p:nvSpPr>
        <p:spPr>
          <a:noFill/>
          <a:ln>
            <a:noFill/>
          </a:ln>
        </p:spPr>
        <p:txBody>
          <a:bodyPr spcFirstLastPara="1" vert="horz" wrap="square" lIns="0" tIns="0" rIns="0" bIns="0" rtlCol="0" anchor="t" anchorCtr="0">
            <a:normAutofit/>
          </a:bodyPr>
          <a:lstStyle/>
          <a:p>
            <a:r>
              <a:rPr lang="en-GB" dirty="0"/>
              <a:t>Educational objectives</a:t>
            </a:r>
          </a:p>
        </p:txBody>
      </p:sp>
      <p:sp>
        <p:nvSpPr>
          <p:cNvPr id="2" name="Content Placeholder 1">
            <a:extLst>
              <a:ext uri="{FF2B5EF4-FFF2-40B4-BE49-F238E27FC236}">
                <a16:creationId xmlns:a16="http://schemas.microsoft.com/office/drawing/2014/main" id="{C4EB5E76-AF9F-22DF-BED9-F513443ACB22}"/>
              </a:ext>
            </a:extLst>
          </p:cNvPr>
          <p:cNvSpPr>
            <a:spLocks noGrp="1"/>
          </p:cNvSpPr>
          <p:nvPr>
            <p:ph sz="quarter" idx="14"/>
          </p:nvPr>
        </p:nvSpPr>
        <p:spPr/>
        <p:txBody>
          <a:bodyPr/>
          <a:lstStyle/>
          <a:p>
            <a:r>
              <a:rPr lang="en-GB" sz="2000" dirty="0">
                <a:solidFill>
                  <a:schemeClr val="tx2"/>
                </a:solidFill>
              </a:rPr>
              <a:t>Have a deeper awareness and understanding of the current and future role of artificial intelligence in precision oncology</a:t>
            </a:r>
          </a:p>
          <a:p>
            <a:endParaRPr lang="en-GB" dirty="0"/>
          </a:p>
        </p:txBody>
      </p:sp>
      <p:sp>
        <p:nvSpPr>
          <p:cNvPr id="5" name="Slide Number Placeholder 4">
            <a:extLst>
              <a:ext uri="{FF2B5EF4-FFF2-40B4-BE49-F238E27FC236}">
                <a16:creationId xmlns:a16="http://schemas.microsoft.com/office/drawing/2014/main" id="{DD3ADE44-4EAA-06CE-A4B2-477BCFDE396F}"/>
              </a:ext>
            </a:extLst>
          </p:cNvPr>
          <p:cNvSpPr>
            <a:spLocks noGrp="1"/>
          </p:cNvSpPr>
          <p:nvPr>
            <p:ph type="sldNum" sz="quarter" idx="4"/>
          </p:nvPr>
        </p:nvSpPr>
        <p:spPr/>
        <p:txBody>
          <a:bodyPr/>
          <a:lstStyle/>
          <a:p>
            <a:pPr lvl="0"/>
            <a:fld id="{FCE43C0F-8A7B-3A4B-9DB5-B3472E36E833}" type="slidenum">
              <a:rPr lang="en-GB" smtClean="0"/>
              <a:pPr lvl="0"/>
              <a:t>4</a:t>
            </a:fld>
            <a:endParaRPr lang="en-GB" dirty="0"/>
          </a:p>
        </p:txBody>
      </p:sp>
    </p:spTree>
    <p:extLst>
      <p:ext uri="{BB962C8B-B14F-4D97-AF65-F5344CB8AC3E}">
        <p14:creationId xmlns:p14="http://schemas.microsoft.com/office/powerpoint/2010/main" val="984638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F751D3-C590-4430-C571-436615FC46D1}"/>
              </a:ext>
            </a:extLst>
          </p:cNvPr>
          <p:cNvSpPr>
            <a:spLocks noGrp="1"/>
          </p:cNvSpPr>
          <p:nvPr>
            <p:ph sz="quarter" idx="12"/>
          </p:nvPr>
        </p:nvSpPr>
        <p:spPr>
          <a:xfrm>
            <a:off x="620184" y="1425600"/>
            <a:ext cx="10963200" cy="4525200"/>
          </a:xfrm>
        </p:spPr>
        <p:txBody>
          <a:bodyPr/>
          <a:lstStyle/>
          <a:p>
            <a:r>
              <a:rPr lang="en-US" b="0" i="0" dirty="0">
                <a:solidFill>
                  <a:schemeClr val="tx2"/>
                </a:solidFill>
                <a:effectLst/>
              </a:rPr>
              <a:t>AI technologies have the potential to support cancer diagnostics and therapy prediction by integrating complex clinical, imaging and genetic data</a:t>
            </a:r>
          </a:p>
          <a:p>
            <a:r>
              <a:rPr lang="en-US" b="0" i="0" dirty="0">
                <a:solidFill>
                  <a:schemeClr val="tx2"/>
                </a:solidFill>
                <a:effectLst/>
              </a:rPr>
              <a:t>Explainable AI is paramount for implementation in diagnostics</a:t>
            </a:r>
          </a:p>
          <a:p>
            <a:r>
              <a:rPr lang="en-US" dirty="0" err="1">
                <a:solidFill>
                  <a:schemeClr val="tx2"/>
                </a:solidFill>
              </a:rPr>
              <a:t>Generalisability</a:t>
            </a:r>
            <a:r>
              <a:rPr lang="en-US" dirty="0">
                <a:solidFill>
                  <a:schemeClr val="tx2"/>
                </a:solidFill>
              </a:rPr>
              <a:t> of AI is critical for widespread use</a:t>
            </a:r>
            <a:endParaRPr lang="en-US" b="0" i="0" dirty="0">
              <a:solidFill>
                <a:schemeClr val="tx2"/>
              </a:solidFill>
              <a:effectLst/>
            </a:endParaRPr>
          </a:p>
          <a:p>
            <a:r>
              <a:rPr lang="en-US" b="0" i="0" dirty="0">
                <a:solidFill>
                  <a:schemeClr val="tx2"/>
                </a:solidFill>
                <a:effectLst/>
              </a:rPr>
              <a:t>Addressing regulatory and ethical issues, such as ensuring transparency in AI decision-making and maintaining patient data privacy, is essential for the widespread adoption of AI in precision oncology</a:t>
            </a:r>
            <a:endParaRPr lang="en-GB" dirty="0">
              <a:solidFill>
                <a:schemeClr val="tx2"/>
              </a:solidFill>
            </a:endParaRPr>
          </a:p>
          <a:p>
            <a:endParaRPr lang="en-GB" dirty="0"/>
          </a:p>
        </p:txBody>
      </p:sp>
      <p:sp>
        <p:nvSpPr>
          <p:cNvPr id="3" name="Title 2">
            <a:extLst>
              <a:ext uri="{FF2B5EF4-FFF2-40B4-BE49-F238E27FC236}">
                <a16:creationId xmlns:a16="http://schemas.microsoft.com/office/drawing/2014/main" id="{B7178DC0-F425-80FA-4C92-BD3451D212D6}"/>
              </a:ext>
            </a:extLst>
          </p:cNvPr>
          <p:cNvSpPr>
            <a:spLocks noGrp="1"/>
          </p:cNvSpPr>
          <p:nvPr>
            <p:ph type="title"/>
          </p:nvPr>
        </p:nvSpPr>
        <p:spPr>
          <a:xfrm>
            <a:off x="619201" y="259200"/>
            <a:ext cx="10963199" cy="864000"/>
          </a:xfrm>
        </p:spPr>
        <p:txBody>
          <a:bodyPr/>
          <a:lstStyle/>
          <a:p>
            <a:r>
              <a:rPr lang="en-GB" dirty="0"/>
              <a:t>Clinical takeaways</a:t>
            </a:r>
          </a:p>
        </p:txBody>
      </p:sp>
      <p:sp>
        <p:nvSpPr>
          <p:cNvPr id="4" name="Slide Number Placeholder 3">
            <a:extLst>
              <a:ext uri="{FF2B5EF4-FFF2-40B4-BE49-F238E27FC236}">
                <a16:creationId xmlns:a16="http://schemas.microsoft.com/office/drawing/2014/main" id="{1B16BFA5-62D4-FB15-F052-235E9D31BCAB}"/>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5</a:t>
            </a:fld>
            <a:endParaRPr lang="en-GB" dirty="0"/>
          </a:p>
        </p:txBody>
      </p:sp>
      <p:sp>
        <p:nvSpPr>
          <p:cNvPr id="6" name="TextBox 5">
            <a:extLst>
              <a:ext uri="{FF2B5EF4-FFF2-40B4-BE49-F238E27FC236}">
                <a16:creationId xmlns:a16="http://schemas.microsoft.com/office/drawing/2014/main" id="{6F907386-03A7-FAD1-2F58-513F890B3765}"/>
              </a:ext>
            </a:extLst>
          </p:cNvPr>
          <p:cNvSpPr txBox="1"/>
          <p:nvPr/>
        </p:nvSpPr>
        <p:spPr>
          <a:xfrm>
            <a:off x="695400" y="6428359"/>
            <a:ext cx="1744388" cy="276999"/>
          </a:xfrm>
          <a:prstGeom prst="rect">
            <a:avLst/>
          </a:prstGeom>
          <a:noFill/>
        </p:spPr>
        <p:txBody>
          <a:bodyPr wrap="none" rtlCol="0">
            <a:spAutoFit/>
          </a:bodyPr>
          <a:lstStyle/>
          <a:p>
            <a:r>
              <a:rPr lang="en-US" sz="1200" dirty="0">
                <a:solidFill>
                  <a:schemeClr val="tx2"/>
                </a:solidFill>
                <a:latin typeface="Arial" panose="020B0604020202020204" pitchFamily="34" charset="0"/>
                <a:ea typeface="Aileron" charset="0"/>
                <a:cs typeface="Arial" panose="020B0604020202020204" pitchFamily="34" charset="0"/>
              </a:rPr>
              <a:t>AI, artificial intelligence</a:t>
            </a:r>
            <a:endParaRPr lang="en-GB" sz="1200" dirty="0">
              <a:solidFill>
                <a:schemeClr val="tx2"/>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327285154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C21963-1DB8-DE12-7B38-81DFF0D5E9DD}"/>
              </a:ext>
            </a:extLst>
          </p:cNvPr>
          <p:cNvSpPr>
            <a:spLocks noGrp="1"/>
          </p:cNvSpPr>
          <p:nvPr>
            <p:ph type="title"/>
          </p:nvPr>
        </p:nvSpPr>
        <p:spPr/>
        <p:txBody>
          <a:bodyPr/>
          <a:lstStyle/>
          <a:p>
            <a:r>
              <a:rPr lang="en-GB" dirty="0"/>
              <a:t>Development, requirements for </a:t>
            </a:r>
            <a:br>
              <a:rPr lang="en-GB" dirty="0"/>
            </a:br>
            <a:r>
              <a:rPr lang="en-GB" dirty="0"/>
              <a:t>successful use and core concepts of ai </a:t>
            </a:r>
          </a:p>
        </p:txBody>
      </p:sp>
      <p:sp>
        <p:nvSpPr>
          <p:cNvPr id="4" name="Slide Number Placeholder 3">
            <a:extLst>
              <a:ext uri="{FF2B5EF4-FFF2-40B4-BE49-F238E27FC236}">
                <a16:creationId xmlns:a16="http://schemas.microsoft.com/office/drawing/2014/main" id="{9337CDB4-66C0-37A3-5714-4FE6107612F7}"/>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2" name="Content Placeholder 2">
            <a:extLst>
              <a:ext uri="{FF2B5EF4-FFF2-40B4-BE49-F238E27FC236}">
                <a16:creationId xmlns:a16="http://schemas.microsoft.com/office/drawing/2014/main" id="{CAEC70C4-54CF-B64E-D1D5-E5731FA16C48}"/>
              </a:ext>
            </a:extLst>
          </p:cNvPr>
          <p:cNvSpPr txBox="1">
            <a:spLocks/>
          </p:cNvSpPr>
          <p:nvPr/>
        </p:nvSpPr>
        <p:spPr>
          <a:xfrm>
            <a:off x="620183" y="6356351"/>
            <a:ext cx="10180339" cy="365125"/>
          </a:xfrm>
          <a:prstGeom prst="rect">
            <a:avLst/>
          </a:prstGeom>
        </p:spPr>
        <p:txBody>
          <a:bodyPr lIns="0" anchor="b"/>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dirty="0">
                <a:solidFill>
                  <a:schemeClr val="bg1"/>
                </a:solidFill>
              </a:rPr>
              <a:t>AI, artificial intelligence</a:t>
            </a:r>
          </a:p>
        </p:txBody>
      </p:sp>
    </p:spTree>
    <p:extLst>
      <p:ext uri="{BB962C8B-B14F-4D97-AF65-F5344CB8AC3E}">
        <p14:creationId xmlns:p14="http://schemas.microsoft.com/office/powerpoint/2010/main" val="409456426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8AF4924-185E-0BC4-25AF-BF43E3EB73D1}"/>
              </a:ext>
            </a:extLst>
          </p:cNvPr>
          <p:cNvSpPr>
            <a:spLocks noGrp="1"/>
          </p:cNvSpPr>
          <p:nvPr>
            <p:ph sz="quarter" idx="12"/>
          </p:nvPr>
        </p:nvSpPr>
        <p:spPr>
          <a:xfrm>
            <a:off x="620713" y="1208750"/>
            <a:ext cx="10963275" cy="1885565"/>
          </a:xfrm>
        </p:spPr>
        <p:txBody>
          <a:bodyPr/>
          <a:lstStyle/>
          <a:p>
            <a:r>
              <a:rPr lang="en-GB" sz="1800" dirty="0">
                <a:solidFill>
                  <a:schemeClr val="tx2"/>
                </a:solidFill>
              </a:rPr>
              <a:t>Artificial intelligence (AI) has transformed various fields, including healthcare and has the potential to improve patient care</a:t>
            </a:r>
            <a:r>
              <a:rPr lang="en-GB" sz="1800" baseline="30000" dirty="0">
                <a:solidFill>
                  <a:schemeClr val="tx2"/>
                </a:solidFill>
              </a:rPr>
              <a:t>1,2</a:t>
            </a:r>
          </a:p>
          <a:p>
            <a:r>
              <a:rPr lang="en-GB" sz="1800" dirty="0">
                <a:solidFill>
                  <a:schemeClr val="tx2"/>
                </a:solidFill>
              </a:rPr>
              <a:t>AI technologies can assist physicians with accurate diagnosis via oncology image-recognition </a:t>
            </a:r>
            <a:br>
              <a:rPr lang="en-GB" sz="1800" dirty="0">
                <a:solidFill>
                  <a:schemeClr val="tx2"/>
                </a:solidFill>
              </a:rPr>
            </a:br>
            <a:r>
              <a:rPr lang="en-GB" sz="1800" dirty="0">
                <a:solidFill>
                  <a:schemeClr val="tx2"/>
                </a:solidFill>
              </a:rPr>
              <a:t>algorithms and can help clinicians estimate the patient’s prognosis by predicting drug response, the </a:t>
            </a:r>
            <a:br>
              <a:rPr lang="en-GB" sz="1800" dirty="0">
                <a:solidFill>
                  <a:schemeClr val="tx2"/>
                </a:solidFill>
              </a:rPr>
            </a:br>
            <a:r>
              <a:rPr lang="en-GB" sz="1800" dirty="0">
                <a:solidFill>
                  <a:schemeClr val="tx2"/>
                </a:solidFill>
              </a:rPr>
              <a:t>tumour recurrence rate after surgery, radiotherapy response, and side effects</a:t>
            </a:r>
            <a:r>
              <a:rPr lang="en-GB" sz="1800" baseline="30000" dirty="0">
                <a:solidFill>
                  <a:schemeClr val="tx2"/>
                </a:solidFill>
              </a:rPr>
              <a:t>1,2</a:t>
            </a:r>
          </a:p>
        </p:txBody>
      </p:sp>
      <p:sp>
        <p:nvSpPr>
          <p:cNvPr id="2" name="Title 1">
            <a:extLst>
              <a:ext uri="{FF2B5EF4-FFF2-40B4-BE49-F238E27FC236}">
                <a16:creationId xmlns:a16="http://schemas.microsoft.com/office/drawing/2014/main" id="{A93A5E9D-080F-C97F-BDBA-A3D6DA50A0BB}"/>
              </a:ext>
            </a:extLst>
          </p:cNvPr>
          <p:cNvSpPr>
            <a:spLocks noGrp="1"/>
          </p:cNvSpPr>
          <p:nvPr>
            <p:ph type="title"/>
          </p:nvPr>
        </p:nvSpPr>
        <p:spPr>
          <a:xfrm>
            <a:off x="619201" y="259200"/>
            <a:ext cx="10963199" cy="864000"/>
          </a:xfrm>
        </p:spPr>
        <p:txBody>
          <a:bodyPr/>
          <a:lstStyle/>
          <a:p>
            <a:r>
              <a:rPr lang="en-GB" dirty="0"/>
              <a:t>introduction</a:t>
            </a:r>
          </a:p>
        </p:txBody>
      </p:sp>
      <p:sp>
        <p:nvSpPr>
          <p:cNvPr id="5" name="Slide Number Placeholder 4">
            <a:extLst>
              <a:ext uri="{FF2B5EF4-FFF2-40B4-BE49-F238E27FC236}">
                <a16:creationId xmlns:a16="http://schemas.microsoft.com/office/drawing/2014/main" id="{6062C251-0B06-14A6-D2FF-8BEAD114F6A4}"/>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7</a:t>
            </a:fld>
            <a:endParaRPr lang="en-GB" dirty="0"/>
          </a:p>
        </p:txBody>
      </p:sp>
      <p:sp>
        <p:nvSpPr>
          <p:cNvPr id="3" name="Content Placeholder 2">
            <a:extLst>
              <a:ext uri="{FF2B5EF4-FFF2-40B4-BE49-F238E27FC236}">
                <a16:creationId xmlns:a16="http://schemas.microsoft.com/office/drawing/2014/main" id="{5C65C65B-2F30-2CE5-8D55-46D6B0501D59}"/>
              </a:ext>
            </a:extLst>
          </p:cNvPr>
          <p:cNvSpPr>
            <a:spLocks noGrp="1"/>
          </p:cNvSpPr>
          <p:nvPr>
            <p:ph sz="quarter" idx="15"/>
          </p:nvPr>
        </p:nvSpPr>
        <p:spPr>
          <a:xfrm>
            <a:off x="620183" y="6356351"/>
            <a:ext cx="10180339" cy="365125"/>
          </a:xfrm>
        </p:spPr>
        <p:txBody>
          <a:bodyPr/>
          <a:lstStyle/>
          <a:p>
            <a:r>
              <a:rPr lang="en-GB" dirty="0">
                <a:solidFill>
                  <a:schemeClr val="tx2"/>
                </a:solidFill>
              </a:rPr>
              <a:t>1. Varnosfaderani SM and Forouzanfar M. Bioengineering (Basel). 2024;11:337; 2. Gandhi Z, et al. Cancers (Basel). 2023; 15:5236</a:t>
            </a:r>
          </a:p>
        </p:txBody>
      </p:sp>
      <p:cxnSp>
        <p:nvCxnSpPr>
          <p:cNvPr id="13" name="Straight Connector 12">
            <a:extLst>
              <a:ext uri="{FF2B5EF4-FFF2-40B4-BE49-F238E27FC236}">
                <a16:creationId xmlns:a16="http://schemas.microsoft.com/office/drawing/2014/main" id="{C837C75A-DF59-BED5-B839-1E708DAC7B79}"/>
              </a:ext>
            </a:extLst>
          </p:cNvPr>
          <p:cNvCxnSpPr>
            <a:cxnSpLocks/>
          </p:cNvCxnSpPr>
          <p:nvPr/>
        </p:nvCxnSpPr>
        <p:spPr>
          <a:xfrm rot="5400000">
            <a:off x="1686750" y="3525184"/>
            <a:ext cx="14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1955B2D-7F88-2EC0-9935-204C1C1F8B38}"/>
              </a:ext>
            </a:extLst>
          </p:cNvPr>
          <p:cNvCxnSpPr>
            <a:cxnSpLocks/>
          </p:cNvCxnSpPr>
          <p:nvPr/>
        </p:nvCxnSpPr>
        <p:spPr>
          <a:xfrm rot="5400000">
            <a:off x="3049645" y="3525184"/>
            <a:ext cx="14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02DF415-1A8C-57AA-832E-A04056A2C0E8}"/>
              </a:ext>
            </a:extLst>
          </p:cNvPr>
          <p:cNvCxnSpPr>
            <a:cxnSpLocks/>
          </p:cNvCxnSpPr>
          <p:nvPr/>
        </p:nvCxnSpPr>
        <p:spPr>
          <a:xfrm rot="5400000">
            <a:off x="4412540" y="3525184"/>
            <a:ext cx="14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0443D59-8866-AB40-CD83-A7D867E3DB1E}"/>
              </a:ext>
            </a:extLst>
          </p:cNvPr>
          <p:cNvCxnSpPr>
            <a:cxnSpLocks/>
          </p:cNvCxnSpPr>
          <p:nvPr/>
        </p:nvCxnSpPr>
        <p:spPr>
          <a:xfrm>
            <a:off x="5847435" y="3127067"/>
            <a:ext cx="0" cy="470117"/>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E7C6753-4741-D530-7D55-75D9D44493D1}"/>
              </a:ext>
            </a:extLst>
          </p:cNvPr>
          <p:cNvCxnSpPr>
            <a:cxnSpLocks/>
          </p:cNvCxnSpPr>
          <p:nvPr/>
        </p:nvCxnSpPr>
        <p:spPr>
          <a:xfrm rot="5400000">
            <a:off x="7138330" y="3525184"/>
            <a:ext cx="14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818A759-A667-61F1-BEA7-F36A1265D964}"/>
              </a:ext>
            </a:extLst>
          </p:cNvPr>
          <p:cNvCxnSpPr>
            <a:cxnSpLocks/>
          </p:cNvCxnSpPr>
          <p:nvPr/>
        </p:nvCxnSpPr>
        <p:spPr>
          <a:xfrm rot="5400000">
            <a:off x="8501225" y="3525184"/>
            <a:ext cx="14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6164DA1-EB07-BAA7-A323-CEEA8B0A46B1}"/>
              </a:ext>
            </a:extLst>
          </p:cNvPr>
          <p:cNvCxnSpPr>
            <a:cxnSpLocks/>
          </p:cNvCxnSpPr>
          <p:nvPr/>
        </p:nvCxnSpPr>
        <p:spPr>
          <a:xfrm rot="5400000">
            <a:off x="9864121" y="3525184"/>
            <a:ext cx="14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2" name="Rounded Rectangle 31">
            <a:extLst>
              <a:ext uri="{FF2B5EF4-FFF2-40B4-BE49-F238E27FC236}">
                <a16:creationId xmlns:a16="http://schemas.microsoft.com/office/drawing/2014/main" id="{C4B1031F-90E7-7CCA-3E8E-9F25ACEA4BF1}"/>
              </a:ext>
            </a:extLst>
          </p:cNvPr>
          <p:cNvSpPr/>
          <p:nvPr/>
        </p:nvSpPr>
        <p:spPr>
          <a:xfrm>
            <a:off x="5289435" y="2924944"/>
            <a:ext cx="1116000" cy="404247"/>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200" b="1" dirty="0">
                <a:solidFill>
                  <a:schemeClr val="bg1"/>
                </a:solidFill>
                <a:latin typeface="Arial" panose="020B0604020202020204" pitchFamily="34" charset="0"/>
                <a:cs typeface="Arial" panose="020B0604020202020204" pitchFamily="34" charset="0"/>
              </a:rPr>
              <a:t>AI’s role in</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healthcare</a:t>
            </a:r>
            <a:r>
              <a:rPr lang="en-GB" sz="1200" b="1" baseline="30000" dirty="0">
                <a:solidFill>
                  <a:schemeClr val="bg1"/>
                </a:solidFill>
                <a:latin typeface="Arial" panose="020B0604020202020204" pitchFamily="34" charset="0"/>
                <a:cs typeface="Arial" panose="020B0604020202020204" pitchFamily="34" charset="0"/>
              </a:rPr>
              <a:t>1</a:t>
            </a:r>
          </a:p>
        </p:txBody>
      </p:sp>
      <p:cxnSp>
        <p:nvCxnSpPr>
          <p:cNvPr id="33" name="Straight Connector 32">
            <a:extLst>
              <a:ext uri="{FF2B5EF4-FFF2-40B4-BE49-F238E27FC236}">
                <a16:creationId xmlns:a16="http://schemas.microsoft.com/office/drawing/2014/main" id="{32828FDC-ED21-8F32-DA15-9C8738275BAE}"/>
              </a:ext>
            </a:extLst>
          </p:cNvPr>
          <p:cNvCxnSpPr>
            <a:cxnSpLocks/>
          </p:cNvCxnSpPr>
          <p:nvPr/>
        </p:nvCxnSpPr>
        <p:spPr>
          <a:xfrm flipH="1">
            <a:off x="1747787" y="3453184"/>
            <a:ext cx="820080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 name="Rounded Rectangle 22">
            <a:extLst>
              <a:ext uri="{FF2B5EF4-FFF2-40B4-BE49-F238E27FC236}">
                <a16:creationId xmlns:a16="http://schemas.microsoft.com/office/drawing/2014/main" id="{813B130A-240E-B87A-E617-7788B1D6F184}"/>
              </a:ext>
            </a:extLst>
          </p:cNvPr>
          <p:cNvSpPr/>
          <p:nvPr/>
        </p:nvSpPr>
        <p:spPr>
          <a:xfrm>
            <a:off x="1380750" y="4241452"/>
            <a:ext cx="936000" cy="39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Algorithms</a:t>
            </a:r>
          </a:p>
        </p:txBody>
      </p:sp>
      <p:sp>
        <p:nvSpPr>
          <p:cNvPr id="24" name="Rounded Rectangle 23">
            <a:extLst>
              <a:ext uri="{FF2B5EF4-FFF2-40B4-BE49-F238E27FC236}">
                <a16:creationId xmlns:a16="http://schemas.microsoft.com/office/drawing/2014/main" id="{24964FC2-0685-836C-AEC2-B2A27390CB25}"/>
              </a:ext>
            </a:extLst>
          </p:cNvPr>
          <p:cNvSpPr/>
          <p:nvPr/>
        </p:nvSpPr>
        <p:spPr>
          <a:xfrm>
            <a:off x="1380750" y="4728975"/>
            <a:ext cx="936000" cy="39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Case studies</a:t>
            </a:r>
          </a:p>
        </p:txBody>
      </p:sp>
      <p:sp>
        <p:nvSpPr>
          <p:cNvPr id="25" name="Rounded Rectangle 24">
            <a:extLst>
              <a:ext uri="{FF2B5EF4-FFF2-40B4-BE49-F238E27FC236}">
                <a16:creationId xmlns:a16="http://schemas.microsoft.com/office/drawing/2014/main" id="{6E96327C-5EE3-53F9-85AC-1FC431181E19}"/>
              </a:ext>
            </a:extLst>
          </p:cNvPr>
          <p:cNvSpPr/>
          <p:nvPr/>
        </p:nvSpPr>
        <p:spPr>
          <a:xfrm>
            <a:off x="1380750" y="5216499"/>
            <a:ext cx="936000" cy="39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Personalised</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medicine</a:t>
            </a:r>
          </a:p>
        </p:txBody>
      </p:sp>
      <p:cxnSp>
        <p:nvCxnSpPr>
          <p:cNvPr id="39" name="Straight Connector 38">
            <a:extLst>
              <a:ext uri="{FF2B5EF4-FFF2-40B4-BE49-F238E27FC236}">
                <a16:creationId xmlns:a16="http://schemas.microsoft.com/office/drawing/2014/main" id="{FBDB1ED8-36FE-DB9A-937D-E158529B3B6B}"/>
              </a:ext>
            </a:extLst>
          </p:cNvPr>
          <p:cNvCxnSpPr>
            <a:cxnSpLocks/>
          </p:cNvCxnSpPr>
          <p:nvPr/>
        </p:nvCxnSpPr>
        <p:spPr>
          <a:xfrm flipH="1">
            <a:off x="1065600" y="3825144"/>
            <a:ext cx="392400" cy="0"/>
          </a:xfrm>
          <a:prstGeom prst="line">
            <a:avLst/>
          </a:prstGeom>
          <a:ln w="2222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719874E-4850-64D4-E7F6-6FD2ADE7F81F}"/>
              </a:ext>
            </a:extLst>
          </p:cNvPr>
          <p:cNvCxnSpPr>
            <a:cxnSpLocks/>
          </p:cNvCxnSpPr>
          <p:nvPr/>
        </p:nvCxnSpPr>
        <p:spPr>
          <a:xfrm>
            <a:off x="1056539" y="4439452"/>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E0244842-6B40-EE45-744C-844756C6EA42}"/>
              </a:ext>
            </a:extLst>
          </p:cNvPr>
          <p:cNvCxnSpPr>
            <a:cxnSpLocks/>
          </p:cNvCxnSpPr>
          <p:nvPr/>
        </p:nvCxnSpPr>
        <p:spPr>
          <a:xfrm>
            <a:off x="1056539" y="3816998"/>
            <a:ext cx="0" cy="1609200"/>
          </a:xfrm>
          <a:prstGeom prst="line">
            <a:avLst/>
          </a:prstGeom>
          <a:ln w="2222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33766A7-3820-229F-9764-10442B866F0A}"/>
              </a:ext>
            </a:extLst>
          </p:cNvPr>
          <p:cNvCxnSpPr>
            <a:cxnSpLocks/>
          </p:cNvCxnSpPr>
          <p:nvPr/>
        </p:nvCxnSpPr>
        <p:spPr>
          <a:xfrm>
            <a:off x="1056539" y="4926975"/>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3A3C9428-5374-3327-DCBB-62FC8BD70DCB}"/>
              </a:ext>
            </a:extLst>
          </p:cNvPr>
          <p:cNvCxnSpPr>
            <a:cxnSpLocks/>
          </p:cNvCxnSpPr>
          <p:nvPr/>
        </p:nvCxnSpPr>
        <p:spPr>
          <a:xfrm>
            <a:off x="1056539" y="5414499"/>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2" name="Rounded Rectangle 21">
            <a:extLst>
              <a:ext uri="{FF2B5EF4-FFF2-40B4-BE49-F238E27FC236}">
                <a16:creationId xmlns:a16="http://schemas.microsoft.com/office/drawing/2014/main" id="{5F839E6C-470E-A72E-2589-EF2FD76C47B4}"/>
              </a:ext>
            </a:extLst>
          </p:cNvPr>
          <p:cNvSpPr/>
          <p:nvPr/>
        </p:nvSpPr>
        <p:spPr>
          <a:xfrm>
            <a:off x="1200750" y="3603317"/>
            <a:ext cx="1116000" cy="468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dirty="0">
                <a:solidFill>
                  <a:schemeClr val="tx1"/>
                </a:solidFill>
                <a:latin typeface="Arial" panose="020B0604020202020204" pitchFamily="34" charset="0"/>
                <a:cs typeface="Arial" panose="020B0604020202020204" pitchFamily="34" charset="0"/>
              </a:rPr>
              <a:t>Clinical</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decision-making</a:t>
            </a:r>
          </a:p>
        </p:txBody>
      </p:sp>
      <p:sp>
        <p:nvSpPr>
          <p:cNvPr id="61" name="Rounded Rectangle 60">
            <a:extLst>
              <a:ext uri="{FF2B5EF4-FFF2-40B4-BE49-F238E27FC236}">
                <a16:creationId xmlns:a16="http://schemas.microsoft.com/office/drawing/2014/main" id="{02351883-AFF8-7DFB-589D-A104DD24D2B4}"/>
              </a:ext>
            </a:extLst>
          </p:cNvPr>
          <p:cNvSpPr/>
          <p:nvPr/>
        </p:nvSpPr>
        <p:spPr>
          <a:xfrm>
            <a:off x="2743645" y="4241452"/>
            <a:ext cx="936000" cy="39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Logistics and</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management</a:t>
            </a:r>
          </a:p>
        </p:txBody>
      </p:sp>
      <p:sp>
        <p:nvSpPr>
          <p:cNvPr id="62" name="Rounded Rectangle 61">
            <a:extLst>
              <a:ext uri="{FF2B5EF4-FFF2-40B4-BE49-F238E27FC236}">
                <a16:creationId xmlns:a16="http://schemas.microsoft.com/office/drawing/2014/main" id="{23AC221F-50AF-4B10-DBC1-286706B781C1}"/>
              </a:ext>
            </a:extLst>
          </p:cNvPr>
          <p:cNvSpPr/>
          <p:nvPr/>
        </p:nvSpPr>
        <p:spPr>
          <a:xfrm>
            <a:off x="2743645" y="4728975"/>
            <a:ext cx="936000" cy="39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Administrative</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tasks</a:t>
            </a:r>
          </a:p>
        </p:txBody>
      </p:sp>
      <p:sp>
        <p:nvSpPr>
          <p:cNvPr id="63" name="Rounded Rectangle 62">
            <a:extLst>
              <a:ext uri="{FF2B5EF4-FFF2-40B4-BE49-F238E27FC236}">
                <a16:creationId xmlns:a16="http://schemas.microsoft.com/office/drawing/2014/main" id="{B0AAA26C-F609-9B8B-919A-79DD82B92B58}"/>
              </a:ext>
            </a:extLst>
          </p:cNvPr>
          <p:cNvSpPr/>
          <p:nvPr/>
        </p:nvSpPr>
        <p:spPr>
          <a:xfrm>
            <a:off x="2743645" y="5216499"/>
            <a:ext cx="936000" cy="39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Patient flow </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and scheduling</a:t>
            </a:r>
          </a:p>
        </p:txBody>
      </p:sp>
      <p:cxnSp>
        <p:nvCxnSpPr>
          <p:cNvPr id="64" name="Straight Connector 63">
            <a:extLst>
              <a:ext uri="{FF2B5EF4-FFF2-40B4-BE49-F238E27FC236}">
                <a16:creationId xmlns:a16="http://schemas.microsoft.com/office/drawing/2014/main" id="{212FBA05-94B8-5D31-2902-FC6324367437}"/>
              </a:ext>
            </a:extLst>
          </p:cNvPr>
          <p:cNvCxnSpPr>
            <a:cxnSpLocks/>
          </p:cNvCxnSpPr>
          <p:nvPr/>
        </p:nvCxnSpPr>
        <p:spPr>
          <a:xfrm flipH="1">
            <a:off x="2428495" y="3825144"/>
            <a:ext cx="392400" cy="0"/>
          </a:xfrm>
          <a:prstGeom prst="line">
            <a:avLst/>
          </a:prstGeom>
          <a:ln w="2222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1939A5CA-42CF-73AA-F0C6-0EDAF55ADF7F}"/>
              </a:ext>
            </a:extLst>
          </p:cNvPr>
          <p:cNvCxnSpPr>
            <a:cxnSpLocks/>
          </p:cNvCxnSpPr>
          <p:nvPr/>
        </p:nvCxnSpPr>
        <p:spPr>
          <a:xfrm>
            <a:off x="2419434" y="4439452"/>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2C273E12-11FA-DFD2-3A98-1557567B13E0}"/>
              </a:ext>
            </a:extLst>
          </p:cNvPr>
          <p:cNvCxnSpPr>
            <a:cxnSpLocks/>
          </p:cNvCxnSpPr>
          <p:nvPr/>
        </p:nvCxnSpPr>
        <p:spPr>
          <a:xfrm>
            <a:off x="2419434" y="3816998"/>
            <a:ext cx="0" cy="1609200"/>
          </a:xfrm>
          <a:prstGeom prst="line">
            <a:avLst/>
          </a:prstGeom>
          <a:ln w="2222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3397FFE8-903F-941B-C549-5AB6BB215BBE}"/>
              </a:ext>
            </a:extLst>
          </p:cNvPr>
          <p:cNvCxnSpPr>
            <a:cxnSpLocks/>
          </p:cNvCxnSpPr>
          <p:nvPr/>
        </p:nvCxnSpPr>
        <p:spPr>
          <a:xfrm>
            <a:off x="2419434" y="4926975"/>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8F91EF20-7109-6822-EBEB-DBB4ABF6A26A}"/>
              </a:ext>
            </a:extLst>
          </p:cNvPr>
          <p:cNvCxnSpPr>
            <a:cxnSpLocks/>
          </p:cNvCxnSpPr>
          <p:nvPr/>
        </p:nvCxnSpPr>
        <p:spPr>
          <a:xfrm>
            <a:off x="2419434" y="5414499"/>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1" name="Rounded Rectangle 20">
            <a:extLst>
              <a:ext uri="{FF2B5EF4-FFF2-40B4-BE49-F238E27FC236}">
                <a16:creationId xmlns:a16="http://schemas.microsoft.com/office/drawing/2014/main" id="{3C634413-C609-0206-11AC-FC9960E92242}"/>
              </a:ext>
            </a:extLst>
          </p:cNvPr>
          <p:cNvSpPr/>
          <p:nvPr/>
        </p:nvSpPr>
        <p:spPr>
          <a:xfrm>
            <a:off x="2563645" y="3603317"/>
            <a:ext cx="1116000" cy="468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dirty="0">
                <a:solidFill>
                  <a:schemeClr val="tx1"/>
                </a:solidFill>
                <a:latin typeface="Arial" panose="020B0604020202020204" pitchFamily="34" charset="0"/>
                <a:cs typeface="Arial" panose="020B0604020202020204" pitchFamily="34" charset="0"/>
              </a:rPr>
              <a:t>Hospital operations and management</a:t>
            </a:r>
          </a:p>
        </p:txBody>
      </p:sp>
      <p:sp>
        <p:nvSpPr>
          <p:cNvPr id="70" name="Rounded Rectangle 69">
            <a:extLst>
              <a:ext uri="{FF2B5EF4-FFF2-40B4-BE49-F238E27FC236}">
                <a16:creationId xmlns:a16="http://schemas.microsoft.com/office/drawing/2014/main" id="{08257BDD-484F-F15F-D698-774C21FDBC25}"/>
              </a:ext>
            </a:extLst>
          </p:cNvPr>
          <p:cNvSpPr/>
          <p:nvPr/>
        </p:nvSpPr>
        <p:spPr>
          <a:xfrm>
            <a:off x="4106540" y="4241452"/>
            <a:ext cx="936000" cy="39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Radiology and</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pathology</a:t>
            </a:r>
          </a:p>
        </p:txBody>
      </p:sp>
      <p:sp>
        <p:nvSpPr>
          <p:cNvPr id="71" name="Rounded Rectangle 70">
            <a:extLst>
              <a:ext uri="{FF2B5EF4-FFF2-40B4-BE49-F238E27FC236}">
                <a16:creationId xmlns:a16="http://schemas.microsoft.com/office/drawing/2014/main" id="{14DB3E9F-78D3-1106-B688-12892800E585}"/>
              </a:ext>
            </a:extLst>
          </p:cNvPr>
          <p:cNvSpPr/>
          <p:nvPr/>
        </p:nvSpPr>
        <p:spPr>
          <a:xfrm>
            <a:off x="4106540" y="4728975"/>
            <a:ext cx="936000" cy="39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Enhancing</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accuracy</a:t>
            </a:r>
          </a:p>
        </p:txBody>
      </p:sp>
      <p:sp>
        <p:nvSpPr>
          <p:cNvPr id="72" name="Rounded Rectangle 71">
            <a:extLst>
              <a:ext uri="{FF2B5EF4-FFF2-40B4-BE49-F238E27FC236}">
                <a16:creationId xmlns:a16="http://schemas.microsoft.com/office/drawing/2014/main" id="{82E57906-61EA-F84D-2159-AFEC4B14600D}"/>
              </a:ext>
            </a:extLst>
          </p:cNvPr>
          <p:cNvSpPr/>
          <p:nvPr/>
        </p:nvSpPr>
        <p:spPr>
          <a:xfrm>
            <a:off x="4106540" y="5216499"/>
            <a:ext cx="936000" cy="39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Hardware</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acceleration</a:t>
            </a:r>
          </a:p>
        </p:txBody>
      </p:sp>
      <p:cxnSp>
        <p:nvCxnSpPr>
          <p:cNvPr id="73" name="Straight Connector 72">
            <a:extLst>
              <a:ext uri="{FF2B5EF4-FFF2-40B4-BE49-F238E27FC236}">
                <a16:creationId xmlns:a16="http://schemas.microsoft.com/office/drawing/2014/main" id="{21F66DAA-75E6-74BC-1442-E89539D5F35F}"/>
              </a:ext>
            </a:extLst>
          </p:cNvPr>
          <p:cNvCxnSpPr>
            <a:cxnSpLocks/>
          </p:cNvCxnSpPr>
          <p:nvPr/>
        </p:nvCxnSpPr>
        <p:spPr>
          <a:xfrm flipH="1">
            <a:off x="3791390" y="3825144"/>
            <a:ext cx="392400" cy="0"/>
          </a:xfrm>
          <a:prstGeom prst="line">
            <a:avLst/>
          </a:prstGeom>
          <a:ln w="2222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256CB672-B3B6-5543-08EB-85974BAEA8B5}"/>
              </a:ext>
            </a:extLst>
          </p:cNvPr>
          <p:cNvCxnSpPr>
            <a:cxnSpLocks/>
          </p:cNvCxnSpPr>
          <p:nvPr/>
        </p:nvCxnSpPr>
        <p:spPr>
          <a:xfrm>
            <a:off x="3782329" y="4439452"/>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AAD8C5D3-C3E7-3D82-0C8D-62F5DC226DEB}"/>
              </a:ext>
            </a:extLst>
          </p:cNvPr>
          <p:cNvCxnSpPr>
            <a:cxnSpLocks/>
          </p:cNvCxnSpPr>
          <p:nvPr/>
        </p:nvCxnSpPr>
        <p:spPr>
          <a:xfrm>
            <a:off x="3782329" y="3816995"/>
            <a:ext cx="0" cy="2084400"/>
          </a:xfrm>
          <a:prstGeom prst="line">
            <a:avLst/>
          </a:prstGeom>
          <a:ln w="2222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557D12EE-7AA4-DC55-8A47-15F6DBBC894D}"/>
              </a:ext>
            </a:extLst>
          </p:cNvPr>
          <p:cNvCxnSpPr>
            <a:cxnSpLocks/>
          </p:cNvCxnSpPr>
          <p:nvPr/>
        </p:nvCxnSpPr>
        <p:spPr>
          <a:xfrm>
            <a:off x="3782329" y="4926975"/>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EDA02FA-44C2-2E4C-F5C4-943B1B9D26D1}"/>
              </a:ext>
            </a:extLst>
          </p:cNvPr>
          <p:cNvCxnSpPr>
            <a:cxnSpLocks/>
          </p:cNvCxnSpPr>
          <p:nvPr/>
        </p:nvCxnSpPr>
        <p:spPr>
          <a:xfrm>
            <a:off x="3782329" y="5414499"/>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79" name="Rounded Rectangle 78">
            <a:extLst>
              <a:ext uri="{FF2B5EF4-FFF2-40B4-BE49-F238E27FC236}">
                <a16:creationId xmlns:a16="http://schemas.microsoft.com/office/drawing/2014/main" id="{16C633D8-CE2B-1397-33F8-EED26A941D4F}"/>
              </a:ext>
            </a:extLst>
          </p:cNvPr>
          <p:cNvSpPr/>
          <p:nvPr/>
        </p:nvSpPr>
        <p:spPr>
          <a:xfrm>
            <a:off x="5469435" y="4241452"/>
            <a:ext cx="936000" cy="39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Wearable</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devices</a:t>
            </a:r>
          </a:p>
        </p:txBody>
      </p:sp>
      <p:sp>
        <p:nvSpPr>
          <p:cNvPr id="80" name="Rounded Rectangle 79">
            <a:extLst>
              <a:ext uri="{FF2B5EF4-FFF2-40B4-BE49-F238E27FC236}">
                <a16:creationId xmlns:a16="http://schemas.microsoft.com/office/drawing/2014/main" id="{50C747A7-45B2-9769-F084-7E41C5AF3B39}"/>
              </a:ext>
            </a:extLst>
          </p:cNvPr>
          <p:cNvSpPr/>
          <p:nvPr/>
        </p:nvSpPr>
        <p:spPr>
          <a:xfrm>
            <a:off x="5469435" y="4728975"/>
            <a:ext cx="936000" cy="39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Virtual</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nursing</a:t>
            </a:r>
          </a:p>
        </p:txBody>
      </p:sp>
      <p:sp>
        <p:nvSpPr>
          <p:cNvPr id="81" name="Rounded Rectangle 80">
            <a:extLst>
              <a:ext uri="{FF2B5EF4-FFF2-40B4-BE49-F238E27FC236}">
                <a16:creationId xmlns:a16="http://schemas.microsoft.com/office/drawing/2014/main" id="{8E133C99-2793-C8B0-1861-66E93FCC2A59}"/>
              </a:ext>
            </a:extLst>
          </p:cNvPr>
          <p:cNvSpPr/>
          <p:nvPr/>
        </p:nvSpPr>
        <p:spPr>
          <a:xfrm>
            <a:off x="5469435" y="5216499"/>
            <a:ext cx="936000" cy="39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Telemedicine</a:t>
            </a:r>
          </a:p>
        </p:txBody>
      </p:sp>
      <p:cxnSp>
        <p:nvCxnSpPr>
          <p:cNvPr id="82" name="Straight Connector 81">
            <a:extLst>
              <a:ext uri="{FF2B5EF4-FFF2-40B4-BE49-F238E27FC236}">
                <a16:creationId xmlns:a16="http://schemas.microsoft.com/office/drawing/2014/main" id="{642B34E5-2DF2-878E-2820-6B02D10BA5EC}"/>
              </a:ext>
            </a:extLst>
          </p:cNvPr>
          <p:cNvCxnSpPr>
            <a:cxnSpLocks/>
          </p:cNvCxnSpPr>
          <p:nvPr/>
        </p:nvCxnSpPr>
        <p:spPr>
          <a:xfrm flipH="1">
            <a:off x="5154285" y="3825144"/>
            <a:ext cx="392400" cy="0"/>
          </a:xfrm>
          <a:prstGeom prst="line">
            <a:avLst/>
          </a:prstGeom>
          <a:ln w="2222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7A0D80E2-C3CE-04B4-B861-3EF5C5585080}"/>
              </a:ext>
            </a:extLst>
          </p:cNvPr>
          <p:cNvCxnSpPr>
            <a:cxnSpLocks/>
          </p:cNvCxnSpPr>
          <p:nvPr/>
        </p:nvCxnSpPr>
        <p:spPr>
          <a:xfrm>
            <a:off x="5145224" y="4439452"/>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7030D545-7AA2-B4DF-15AA-87F9723533A0}"/>
              </a:ext>
            </a:extLst>
          </p:cNvPr>
          <p:cNvCxnSpPr>
            <a:cxnSpLocks/>
          </p:cNvCxnSpPr>
          <p:nvPr/>
        </p:nvCxnSpPr>
        <p:spPr>
          <a:xfrm>
            <a:off x="5145224" y="3816998"/>
            <a:ext cx="0" cy="1609200"/>
          </a:xfrm>
          <a:prstGeom prst="line">
            <a:avLst/>
          </a:prstGeom>
          <a:ln w="2222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CA4B8CC0-8133-8791-1FB7-5119855C935C}"/>
              </a:ext>
            </a:extLst>
          </p:cNvPr>
          <p:cNvCxnSpPr>
            <a:cxnSpLocks/>
          </p:cNvCxnSpPr>
          <p:nvPr/>
        </p:nvCxnSpPr>
        <p:spPr>
          <a:xfrm>
            <a:off x="5145224" y="4926975"/>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952554EF-CDF9-256D-A253-6CB52015CD68}"/>
              </a:ext>
            </a:extLst>
          </p:cNvPr>
          <p:cNvCxnSpPr>
            <a:cxnSpLocks/>
          </p:cNvCxnSpPr>
          <p:nvPr/>
        </p:nvCxnSpPr>
        <p:spPr>
          <a:xfrm>
            <a:off x="5145224" y="5414499"/>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5" name="Rounded Rectangle 14">
            <a:extLst>
              <a:ext uri="{FF2B5EF4-FFF2-40B4-BE49-F238E27FC236}">
                <a16:creationId xmlns:a16="http://schemas.microsoft.com/office/drawing/2014/main" id="{A6CC4BAD-1E2D-78E5-DD8F-3ABC5457A880}"/>
              </a:ext>
            </a:extLst>
          </p:cNvPr>
          <p:cNvSpPr/>
          <p:nvPr/>
        </p:nvSpPr>
        <p:spPr>
          <a:xfrm>
            <a:off x="5289435" y="3603317"/>
            <a:ext cx="1116000" cy="468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dirty="0">
                <a:solidFill>
                  <a:schemeClr val="tx1"/>
                </a:solidFill>
                <a:latin typeface="Arial" panose="020B0604020202020204" pitchFamily="34" charset="0"/>
                <a:cs typeface="Arial" panose="020B0604020202020204" pitchFamily="34" charset="0"/>
              </a:rPr>
              <a:t>Patient care</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and monitoring</a:t>
            </a:r>
            <a:endParaRPr lang="en-GB" sz="1000" baseline="30000" dirty="0">
              <a:solidFill>
                <a:schemeClr val="tx1"/>
              </a:solidFill>
              <a:latin typeface="Arial" panose="020B0604020202020204" pitchFamily="34" charset="0"/>
              <a:cs typeface="Arial" panose="020B0604020202020204" pitchFamily="34" charset="0"/>
            </a:endParaRPr>
          </a:p>
        </p:txBody>
      </p:sp>
      <p:sp>
        <p:nvSpPr>
          <p:cNvPr id="20" name="Rounded Rectangle 19">
            <a:extLst>
              <a:ext uri="{FF2B5EF4-FFF2-40B4-BE49-F238E27FC236}">
                <a16:creationId xmlns:a16="http://schemas.microsoft.com/office/drawing/2014/main" id="{6285B73B-9C94-3288-26C3-B8C83D010943}"/>
              </a:ext>
            </a:extLst>
          </p:cNvPr>
          <p:cNvSpPr/>
          <p:nvPr/>
        </p:nvSpPr>
        <p:spPr>
          <a:xfrm>
            <a:off x="3926540" y="3603317"/>
            <a:ext cx="1116000" cy="468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dirty="0">
                <a:solidFill>
                  <a:schemeClr val="tx1"/>
                </a:solidFill>
                <a:latin typeface="Arial" panose="020B0604020202020204" pitchFamily="34" charset="0"/>
                <a:cs typeface="Arial" panose="020B0604020202020204" pitchFamily="34" charset="0"/>
              </a:rPr>
              <a:t>Medical imaging and diagnosis</a:t>
            </a:r>
          </a:p>
        </p:txBody>
      </p:sp>
      <p:sp>
        <p:nvSpPr>
          <p:cNvPr id="88" name="Rounded Rectangle 87">
            <a:extLst>
              <a:ext uri="{FF2B5EF4-FFF2-40B4-BE49-F238E27FC236}">
                <a16:creationId xmlns:a16="http://schemas.microsoft.com/office/drawing/2014/main" id="{986FCCCC-1132-2886-F6D3-9FD49D35F85A}"/>
              </a:ext>
            </a:extLst>
          </p:cNvPr>
          <p:cNvSpPr/>
          <p:nvPr/>
        </p:nvSpPr>
        <p:spPr>
          <a:xfrm>
            <a:off x="6832330" y="4241452"/>
            <a:ext cx="936000" cy="39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Validation</a:t>
            </a:r>
          </a:p>
        </p:txBody>
      </p:sp>
      <p:sp>
        <p:nvSpPr>
          <p:cNvPr id="89" name="Rounded Rectangle 88">
            <a:extLst>
              <a:ext uri="{FF2B5EF4-FFF2-40B4-BE49-F238E27FC236}">
                <a16:creationId xmlns:a16="http://schemas.microsoft.com/office/drawing/2014/main" id="{4F323BE0-3C05-586F-8A4B-00B42F835BBE}"/>
              </a:ext>
            </a:extLst>
          </p:cNvPr>
          <p:cNvSpPr/>
          <p:nvPr/>
        </p:nvSpPr>
        <p:spPr>
          <a:xfrm>
            <a:off x="6832330" y="4728975"/>
            <a:ext cx="936000" cy="39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Interpretability</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and usability</a:t>
            </a:r>
          </a:p>
        </p:txBody>
      </p:sp>
      <p:sp>
        <p:nvSpPr>
          <p:cNvPr id="90" name="Rounded Rectangle 89">
            <a:extLst>
              <a:ext uri="{FF2B5EF4-FFF2-40B4-BE49-F238E27FC236}">
                <a16:creationId xmlns:a16="http://schemas.microsoft.com/office/drawing/2014/main" id="{4922FB6C-A888-22B8-B6C8-035FECE0F07A}"/>
              </a:ext>
            </a:extLst>
          </p:cNvPr>
          <p:cNvSpPr/>
          <p:nvPr/>
        </p:nvSpPr>
        <p:spPr>
          <a:xfrm>
            <a:off x="6832330" y="5216499"/>
            <a:ext cx="936000" cy="39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Sociability and continuous</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improvement</a:t>
            </a:r>
          </a:p>
        </p:txBody>
      </p:sp>
      <p:cxnSp>
        <p:nvCxnSpPr>
          <p:cNvPr id="91" name="Straight Connector 90">
            <a:extLst>
              <a:ext uri="{FF2B5EF4-FFF2-40B4-BE49-F238E27FC236}">
                <a16:creationId xmlns:a16="http://schemas.microsoft.com/office/drawing/2014/main" id="{1D98FB4B-C3B3-4BF9-4E3B-FE4D08DDEF3D}"/>
              </a:ext>
            </a:extLst>
          </p:cNvPr>
          <p:cNvCxnSpPr>
            <a:cxnSpLocks/>
          </p:cNvCxnSpPr>
          <p:nvPr/>
        </p:nvCxnSpPr>
        <p:spPr>
          <a:xfrm flipH="1">
            <a:off x="6517180" y="3825144"/>
            <a:ext cx="392400" cy="0"/>
          </a:xfrm>
          <a:prstGeom prst="line">
            <a:avLst/>
          </a:prstGeom>
          <a:ln w="2222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3C3F76F3-96C3-AD5F-540B-AD8DA3011F03}"/>
              </a:ext>
            </a:extLst>
          </p:cNvPr>
          <p:cNvCxnSpPr>
            <a:cxnSpLocks/>
          </p:cNvCxnSpPr>
          <p:nvPr/>
        </p:nvCxnSpPr>
        <p:spPr>
          <a:xfrm>
            <a:off x="6508119" y="4439452"/>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2128D810-7383-2ED9-03F2-E9FB015CD517}"/>
              </a:ext>
            </a:extLst>
          </p:cNvPr>
          <p:cNvCxnSpPr>
            <a:cxnSpLocks/>
          </p:cNvCxnSpPr>
          <p:nvPr/>
        </p:nvCxnSpPr>
        <p:spPr>
          <a:xfrm>
            <a:off x="6508119" y="3816998"/>
            <a:ext cx="0" cy="1609200"/>
          </a:xfrm>
          <a:prstGeom prst="line">
            <a:avLst/>
          </a:prstGeom>
          <a:ln w="2222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F71405AE-2B96-F1E5-0A6F-8E0738CC93BC}"/>
              </a:ext>
            </a:extLst>
          </p:cNvPr>
          <p:cNvCxnSpPr>
            <a:cxnSpLocks/>
          </p:cNvCxnSpPr>
          <p:nvPr/>
        </p:nvCxnSpPr>
        <p:spPr>
          <a:xfrm>
            <a:off x="6508119" y="4926975"/>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42CEF515-6B2A-D0DF-A1BB-A97072D5E7E4}"/>
              </a:ext>
            </a:extLst>
          </p:cNvPr>
          <p:cNvCxnSpPr>
            <a:cxnSpLocks/>
          </p:cNvCxnSpPr>
          <p:nvPr/>
        </p:nvCxnSpPr>
        <p:spPr>
          <a:xfrm>
            <a:off x="6508119" y="5414499"/>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6" name="Rounded Rectangle 15">
            <a:extLst>
              <a:ext uri="{FF2B5EF4-FFF2-40B4-BE49-F238E27FC236}">
                <a16:creationId xmlns:a16="http://schemas.microsoft.com/office/drawing/2014/main" id="{AF5B2336-FF1F-078C-CCD7-50AB04D3940F}"/>
              </a:ext>
            </a:extLst>
          </p:cNvPr>
          <p:cNvSpPr/>
          <p:nvPr/>
        </p:nvSpPr>
        <p:spPr>
          <a:xfrm>
            <a:off x="6652330" y="3603317"/>
            <a:ext cx="1116000" cy="468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dirty="0">
                <a:solidFill>
                  <a:schemeClr val="tx1"/>
                </a:solidFill>
                <a:latin typeface="Arial" panose="020B0604020202020204" pitchFamily="34" charset="0"/>
                <a:cs typeface="Arial" panose="020B0604020202020204" pitchFamily="34" charset="0"/>
              </a:rPr>
              <a:t>Methodologies</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for assessing AI</a:t>
            </a:r>
          </a:p>
        </p:txBody>
      </p:sp>
      <p:sp>
        <p:nvSpPr>
          <p:cNvPr id="97" name="Rounded Rectangle 96">
            <a:extLst>
              <a:ext uri="{FF2B5EF4-FFF2-40B4-BE49-F238E27FC236}">
                <a16:creationId xmlns:a16="http://schemas.microsoft.com/office/drawing/2014/main" id="{B7154B94-1EAB-78FA-43F1-97EDB2B44C17}"/>
              </a:ext>
            </a:extLst>
          </p:cNvPr>
          <p:cNvSpPr/>
          <p:nvPr/>
        </p:nvSpPr>
        <p:spPr>
          <a:xfrm>
            <a:off x="8195225" y="4241452"/>
            <a:ext cx="936000" cy="39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Ethical</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implications</a:t>
            </a:r>
          </a:p>
        </p:txBody>
      </p:sp>
      <p:sp>
        <p:nvSpPr>
          <p:cNvPr id="98" name="Rounded Rectangle 97">
            <a:extLst>
              <a:ext uri="{FF2B5EF4-FFF2-40B4-BE49-F238E27FC236}">
                <a16:creationId xmlns:a16="http://schemas.microsoft.com/office/drawing/2014/main" id="{6065A247-0CA2-5AB4-8533-D668D4C8EB97}"/>
              </a:ext>
            </a:extLst>
          </p:cNvPr>
          <p:cNvSpPr/>
          <p:nvPr/>
        </p:nvSpPr>
        <p:spPr>
          <a:xfrm>
            <a:off x="8195225" y="4728975"/>
            <a:ext cx="936000" cy="39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Challenges in</a:t>
            </a:r>
            <a:br>
              <a:rPr lang="en-GB" sz="900" dirty="0">
                <a:solidFill>
                  <a:schemeClr val="tx1"/>
                </a:solidFill>
                <a:latin typeface="Arial" panose="020B0604020202020204" pitchFamily="34" charset="0"/>
                <a:cs typeface="Arial" panose="020B0604020202020204" pitchFamily="34" charset="0"/>
              </a:rPr>
            </a:br>
            <a:r>
              <a:rPr lang="en-GB" sz="900" dirty="0">
                <a:solidFill>
                  <a:schemeClr val="tx1"/>
                </a:solidFill>
                <a:latin typeface="Arial" panose="020B0604020202020204" pitchFamily="34" charset="0"/>
                <a:cs typeface="Arial" panose="020B0604020202020204" pitchFamily="34" charset="0"/>
              </a:rPr>
              <a:t>integrating AI</a:t>
            </a:r>
          </a:p>
        </p:txBody>
      </p:sp>
      <p:sp>
        <p:nvSpPr>
          <p:cNvPr id="99" name="Rounded Rectangle 98">
            <a:extLst>
              <a:ext uri="{FF2B5EF4-FFF2-40B4-BE49-F238E27FC236}">
                <a16:creationId xmlns:a16="http://schemas.microsoft.com/office/drawing/2014/main" id="{3788F1DB-696C-C7B4-F9F4-CE93320B4B94}"/>
              </a:ext>
            </a:extLst>
          </p:cNvPr>
          <p:cNvSpPr/>
          <p:nvPr/>
        </p:nvSpPr>
        <p:spPr>
          <a:xfrm>
            <a:off x="8195225" y="5216499"/>
            <a:ext cx="936000" cy="39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Regulatory and compliance issues</a:t>
            </a:r>
          </a:p>
        </p:txBody>
      </p:sp>
      <p:cxnSp>
        <p:nvCxnSpPr>
          <p:cNvPr id="100" name="Straight Connector 99">
            <a:extLst>
              <a:ext uri="{FF2B5EF4-FFF2-40B4-BE49-F238E27FC236}">
                <a16:creationId xmlns:a16="http://schemas.microsoft.com/office/drawing/2014/main" id="{676113CD-0A91-5362-0D96-DE8CBA766A02}"/>
              </a:ext>
            </a:extLst>
          </p:cNvPr>
          <p:cNvCxnSpPr>
            <a:cxnSpLocks/>
          </p:cNvCxnSpPr>
          <p:nvPr/>
        </p:nvCxnSpPr>
        <p:spPr>
          <a:xfrm flipH="1">
            <a:off x="7880075" y="3825144"/>
            <a:ext cx="392400" cy="0"/>
          </a:xfrm>
          <a:prstGeom prst="line">
            <a:avLst/>
          </a:prstGeom>
          <a:ln w="2222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949B935A-0AF4-2CC5-C8D9-CA065FEB1451}"/>
              </a:ext>
            </a:extLst>
          </p:cNvPr>
          <p:cNvCxnSpPr>
            <a:cxnSpLocks/>
          </p:cNvCxnSpPr>
          <p:nvPr/>
        </p:nvCxnSpPr>
        <p:spPr>
          <a:xfrm>
            <a:off x="7871014" y="4439452"/>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4447F8D6-AF88-A2D1-65D1-6BA222D58A80}"/>
              </a:ext>
            </a:extLst>
          </p:cNvPr>
          <p:cNvCxnSpPr>
            <a:cxnSpLocks/>
          </p:cNvCxnSpPr>
          <p:nvPr/>
        </p:nvCxnSpPr>
        <p:spPr>
          <a:xfrm>
            <a:off x="7871014" y="3816998"/>
            <a:ext cx="0" cy="1609200"/>
          </a:xfrm>
          <a:prstGeom prst="line">
            <a:avLst/>
          </a:prstGeom>
          <a:ln w="2222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E22A2EC7-441C-EDB8-794E-19FA6D91690B}"/>
              </a:ext>
            </a:extLst>
          </p:cNvPr>
          <p:cNvCxnSpPr>
            <a:cxnSpLocks/>
          </p:cNvCxnSpPr>
          <p:nvPr/>
        </p:nvCxnSpPr>
        <p:spPr>
          <a:xfrm>
            <a:off x="7871014" y="4926975"/>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D1230433-8CED-B98C-F21B-99C1B2C3C906}"/>
              </a:ext>
            </a:extLst>
          </p:cNvPr>
          <p:cNvCxnSpPr>
            <a:cxnSpLocks/>
          </p:cNvCxnSpPr>
          <p:nvPr/>
        </p:nvCxnSpPr>
        <p:spPr>
          <a:xfrm>
            <a:off x="7871014" y="5414499"/>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6" name="Rounded Rectangle 105">
            <a:extLst>
              <a:ext uri="{FF2B5EF4-FFF2-40B4-BE49-F238E27FC236}">
                <a16:creationId xmlns:a16="http://schemas.microsoft.com/office/drawing/2014/main" id="{2526FF80-1605-C4DD-48D5-5626644E0DDE}"/>
              </a:ext>
            </a:extLst>
          </p:cNvPr>
          <p:cNvSpPr/>
          <p:nvPr/>
        </p:nvSpPr>
        <p:spPr>
          <a:xfrm>
            <a:off x="9558121" y="4241452"/>
            <a:ext cx="936000" cy="39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Personalised applications</a:t>
            </a:r>
          </a:p>
        </p:txBody>
      </p:sp>
      <p:sp>
        <p:nvSpPr>
          <p:cNvPr id="107" name="Rounded Rectangle 106">
            <a:extLst>
              <a:ext uri="{FF2B5EF4-FFF2-40B4-BE49-F238E27FC236}">
                <a16:creationId xmlns:a16="http://schemas.microsoft.com/office/drawing/2014/main" id="{CB804903-8E05-40AE-C502-086F15409217}"/>
              </a:ext>
            </a:extLst>
          </p:cNvPr>
          <p:cNvSpPr/>
          <p:nvPr/>
        </p:nvSpPr>
        <p:spPr>
          <a:xfrm>
            <a:off x="9558121" y="4728975"/>
            <a:ext cx="936000" cy="39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Treatment technologies</a:t>
            </a:r>
          </a:p>
        </p:txBody>
      </p:sp>
      <p:sp>
        <p:nvSpPr>
          <p:cNvPr id="108" name="Rounded Rectangle 107">
            <a:extLst>
              <a:ext uri="{FF2B5EF4-FFF2-40B4-BE49-F238E27FC236}">
                <a16:creationId xmlns:a16="http://schemas.microsoft.com/office/drawing/2014/main" id="{9842D4FE-5751-1D01-A18C-3203477894EA}"/>
              </a:ext>
            </a:extLst>
          </p:cNvPr>
          <p:cNvSpPr/>
          <p:nvPr/>
        </p:nvSpPr>
        <p:spPr>
          <a:xfrm>
            <a:off x="9558121" y="5216499"/>
            <a:ext cx="936000" cy="39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Healthcare system optimisation</a:t>
            </a:r>
          </a:p>
        </p:txBody>
      </p:sp>
      <p:cxnSp>
        <p:nvCxnSpPr>
          <p:cNvPr id="109" name="Straight Connector 108">
            <a:extLst>
              <a:ext uri="{FF2B5EF4-FFF2-40B4-BE49-F238E27FC236}">
                <a16:creationId xmlns:a16="http://schemas.microsoft.com/office/drawing/2014/main" id="{58FEBCB3-1578-D3C2-4AD3-49B8CE61EE81}"/>
              </a:ext>
            </a:extLst>
          </p:cNvPr>
          <p:cNvCxnSpPr>
            <a:cxnSpLocks/>
          </p:cNvCxnSpPr>
          <p:nvPr/>
        </p:nvCxnSpPr>
        <p:spPr>
          <a:xfrm flipH="1">
            <a:off x="9242971" y="3825144"/>
            <a:ext cx="392400" cy="0"/>
          </a:xfrm>
          <a:prstGeom prst="line">
            <a:avLst/>
          </a:prstGeom>
          <a:ln w="2222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2929D81A-AB6F-A304-27CF-6961F65300A4}"/>
              </a:ext>
            </a:extLst>
          </p:cNvPr>
          <p:cNvCxnSpPr>
            <a:cxnSpLocks/>
          </p:cNvCxnSpPr>
          <p:nvPr/>
        </p:nvCxnSpPr>
        <p:spPr>
          <a:xfrm>
            <a:off x="9233910" y="4439452"/>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B99E4A86-9DAD-02C3-BD47-6C1CA37FBCE6}"/>
              </a:ext>
            </a:extLst>
          </p:cNvPr>
          <p:cNvCxnSpPr>
            <a:cxnSpLocks/>
          </p:cNvCxnSpPr>
          <p:nvPr/>
        </p:nvCxnSpPr>
        <p:spPr>
          <a:xfrm>
            <a:off x="9233910" y="3816997"/>
            <a:ext cx="0" cy="2574000"/>
          </a:xfrm>
          <a:prstGeom prst="line">
            <a:avLst/>
          </a:prstGeom>
          <a:ln w="22225">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788FE223-52B7-07AB-820A-300116DC2CF6}"/>
              </a:ext>
            </a:extLst>
          </p:cNvPr>
          <p:cNvCxnSpPr>
            <a:cxnSpLocks/>
          </p:cNvCxnSpPr>
          <p:nvPr/>
        </p:nvCxnSpPr>
        <p:spPr>
          <a:xfrm>
            <a:off x="9233910" y="4926975"/>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51EA8E31-CDC6-E313-E1BE-792787DC8B19}"/>
              </a:ext>
            </a:extLst>
          </p:cNvPr>
          <p:cNvCxnSpPr>
            <a:cxnSpLocks/>
          </p:cNvCxnSpPr>
          <p:nvPr/>
        </p:nvCxnSpPr>
        <p:spPr>
          <a:xfrm>
            <a:off x="9233910" y="5414499"/>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7" name="Rounded Rectangle 16">
            <a:extLst>
              <a:ext uri="{FF2B5EF4-FFF2-40B4-BE49-F238E27FC236}">
                <a16:creationId xmlns:a16="http://schemas.microsoft.com/office/drawing/2014/main" id="{D8D89010-0E5C-6A63-39FA-3868CCB3504F}"/>
              </a:ext>
            </a:extLst>
          </p:cNvPr>
          <p:cNvSpPr/>
          <p:nvPr/>
        </p:nvSpPr>
        <p:spPr>
          <a:xfrm>
            <a:off x="8015225" y="3603317"/>
            <a:ext cx="1116000" cy="468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dirty="0">
                <a:solidFill>
                  <a:schemeClr val="tx1"/>
                </a:solidFill>
                <a:latin typeface="Arial" panose="020B0604020202020204" pitchFamily="34" charset="0"/>
                <a:cs typeface="Arial" panose="020B0604020202020204" pitchFamily="34" charset="0"/>
              </a:rPr>
              <a:t>Ethical considerations </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and challenges</a:t>
            </a:r>
          </a:p>
        </p:txBody>
      </p:sp>
      <p:sp>
        <p:nvSpPr>
          <p:cNvPr id="18" name="Rounded Rectangle 17">
            <a:extLst>
              <a:ext uri="{FF2B5EF4-FFF2-40B4-BE49-F238E27FC236}">
                <a16:creationId xmlns:a16="http://schemas.microsoft.com/office/drawing/2014/main" id="{C7A518B0-8730-A911-8BD8-99C31C83BD8E}"/>
              </a:ext>
            </a:extLst>
          </p:cNvPr>
          <p:cNvSpPr/>
          <p:nvPr/>
        </p:nvSpPr>
        <p:spPr>
          <a:xfrm>
            <a:off x="9378121" y="3603317"/>
            <a:ext cx="1116000" cy="468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1000" dirty="0">
                <a:solidFill>
                  <a:schemeClr val="tx1"/>
                </a:solidFill>
                <a:latin typeface="Arial" panose="020B0604020202020204" pitchFamily="34" charset="0"/>
                <a:cs typeface="Arial" panose="020B0604020202020204" pitchFamily="34" charset="0"/>
              </a:rPr>
              <a:t>Future of AI in</a:t>
            </a:r>
            <a:br>
              <a:rPr lang="en-GB" sz="1000" dirty="0">
                <a:solidFill>
                  <a:schemeClr val="tx1"/>
                </a:solidFill>
                <a:latin typeface="Arial" panose="020B0604020202020204" pitchFamily="34" charset="0"/>
                <a:cs typeface="Arial" panose="020B0604020202020204" pitchFamily="34" charset="0"/>
              </a:rPr>
            </a:br>
            <a:r>
              <a:rPr lang="en-GB" sz="1000" dirty="0">
                <a:solidFill>
                  <a:schemeClr val="tx1"/>
                </a:solidFill>
                <a:latin typeface="Arial" panose="020B0604020202020204" pitchFamily="34" charset="0"/>
                <a:cs typeface="Arial" panose="020B0604020202020204" pitchFamily="34" charset="0"/>
              </a:rPr>
              <a:t>healthcare</a:t>
            </a:r>
          </a:p>
        </p:txBody>
      </p:sp>
      <p:sp>
        <p:nvSpPr>
          <p:cNvPr id="114" name="Rounded Rectangle 113">
            <a:extLst>
              <a:ext uri="{FF2B5EF4-FFF2-40B4-BE49-F238E27FC236}">
                <a16:creationId xmlns:a16="http://schemas.microsoft.com/office/drawing/2014/main" id="{475EFC92-8901-052A-09CF-D72FBF911E54}"/>
              </a:ext>
            </a:extLst>
          </p:cNvPr>
          <p:cNvSpPr/>
          <p:nvPr/>
        </p:nvSpPr>
        <p:spPr>
          <a:xfrm>
            <a:off x="9558121" y="5697619"/>
            <a:ext cx="936000" cy="39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Data management</a:t>
            </a:r>
          </a:p>
        </p:txBody>
      </p:sp>
      <p:sp>
        <p:nvSpPr>
          <p:cNvPr id="115" name="Rounded Rectangle 114">
            <a:extLst>
              <a:ext uri="{FF2B5EF4-FFF2-40B4-BE49-F238E27FC236}">
                <a16:creationId xmlns:a16="http://schemas.microsoft.com/office/drawing/2014/main" id="{599BF641-3C4A-67DE-9314-9C6B288DB213}"/>
              </a:ext>
            </a:extLst>
          </p:cNvPr>
          <p:cNvSpPr/>
          <p:nvPr/>
        </p:nvSpPr>
        <p:spPr>
          <a:xfrm>
            <a:off x="9558121" y="6185143"/>
            <a:ext cx="936000" cy="39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Ethical considerations and trust building</a:t>
            </a:r>
          </a:p>
        </p:txBody>
      </p:sp>
      <p:cxnSp>
        <p:nvCxnSpPr>
          <p:cNvPr id="116" name="Straight Connector 115">
            <a:extLst>
              <a:ext uri="{FF2B5EF4-FFF2-40B4-BE49-F238E27FC236}">
                <a16:creationId xmlns:a16="http://schemas.microsoft.com/office/drawing/2014/main" id="{40A737B7-FE7D-58D8-D0BB-1448F1A0B6F1}"/>
              </a:ext>
            </a:extLst>
          </p:cNvPr>
          <p:cNvCxnSpPr>
            <a:cxnSpLocks/>
          </p:cNvCxnSpPr>
          <p:nvPr/>
        </p:nvCxnSpPr>
        <p:spPr>
          <a:xfrm>
            <a:off x="9233910" y="5895619"/>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9A5DFF14-4E77-47C2-6565-13E18D20EC00}"/>
              </a:ext>
            </a:extLst>
          </p:cNvPr>
          <p:cNvCxnSpPr>
            <a:cxnSpLocks/>
          </p:cNvCxnSpPr>
          <p:nvPr/>
        </p:nvCxnSpPr>
        <p:spPr>
          <a:xfrm>
            <a:off x="9233910" y="6383143"/>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9" name="Rounded Rectangle 118">
            <a:extLst>
              <a:ext uri="{FF2B5EF4-FFF2-40B4-BE49-F238E27FC236}">
                <a16:creationId xmlns:a16="http://schemas.microsoft.com/office/drawing/2014/main" id="{FD6365F6-8B7B-4665-81CB-4F6550FFA47D}"/>
              </a:ext>
            </a:extLst>
          </p:cNvPr>
          <p:cNvSpPr/>
          <p:nvPr/>
        </p:nvSpPr>
        <p:spPr>
          <a:xfrm>
            <a:off x="4106540" y="5697619"/>
            <a:ext cx="936000" cy="396000"/>
          </a:xfrm>
          <a:prstGeom prst="roundRect">
            <a:avLst>
              <a:gd name="adj" fmla="val 16894"/>
            </a:avLst>
          </a:prstGeom>
          <a:solidFill>
            <a:schemeClr val="accent1">
              <a:lumMod val="20000"/>
              <a:lumOff val="80000"/>
            </a:schemeClr>
          </a:solidFill>
          <a:ln w="158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buClr>
                <a:schemeClr val="accent1"/>
              </a:buClr>
            </a:pPr>
            <a:r>
              <a:rPr lang="en-GB" sz="900" dirty="0">
                <a:solidFill>
                  <a:schemeClr val="tx1"/>
                </a:solidFill>
                <a:latin typeface="Arial" panose="020B0604020202020204" pitchFamily="34" charset="0"/>
                <a:cs typeface="Arial" panose="020B0604020202020204" pitchFamily="34" charset="0"/>
              </a:rPr>
              <a:t>Case studies</a:t>
            </a:r>
          </a:p>
        </p:txBody>
      </p:sp>
      <p:cxnSp>
        <p:nvCxnSpPr>
          <p:cNvPr id="120" name="Straight Connector 119">
            <a:extLst>
              <a:ext uri="{FF2B5EF4-FFF2-40B4-BE49-F238E27FC236}">
                <a16:creationId xmlns:a16="http://schemas.microsoft.com/office/drawing/2014/main" id="{98F43DC6-CD31-B34B-0230-96D0039CBDC0}"/>
              </a:ext>
            </a:extLst>
          </p:cNvPr>
          <p:cNvCxnSpPr>
            <a:cxnSpLocks/>
          </p:cNvCxnSpPr>
          <p:nvPr/>
        </p:nvCxnSpPr>
        <p:spPr>
          <a:xfrm>
            <a:off x="3782329" y="5895619"/>
            <a:ext cx="324000" cy="0"/>
          </a:xfrm>
          <a:prstGeom prst="line">
            <a:avLst/>
          </a:prstGeom>
          <a:ln w="2222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190858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FB9789A-3243-1B58-E4EB-B501F5E5F1E3}"/>
              </a:ext>
            </a:extLst>
          </p:cNvPr>
          <p:cNvSpPr>
            <a:spLocks noGrp="1"/>
          </p:cNvSpPr>
          <p:nvPr>
            <p:ph sz="quarter" idx="12"/>
          </p:nvPr>
        </p:nvSpPr>
        <p:spPr>
          <a:xfrm>
            <a:off x="620184" y="1425600"/>
            <a:ext cx="10963200" cy="4525200"/>
          </a:xfrm>
        </p:spPr>
        <p:txBody>
          <a:bodyPr/>
          <a:lstStyle/>
          <a:p>
            <a:r>
              <a:rPr lang="en-GB" b="1" dirty="0">
                <a:solidFill>
                  <a:schemeClr val="accent1"/>
                </a:solidFill>
              </a:rPr>
              <a:t>Molecular Pathology</a:t>
            </a:r>
          </a:p>
          <a:p>
            <a:pPr lvl="1"/>
            <a:r>
              <a:rPr lang="en-GB" dirty="0"/>
              <a:t>Acquisition of images of molecular features such as specific tagged proteins or RNA or full </a:t>
            </a:r>
            <a:br>
              <a:rPr lang="en-GB" dirty="0"/>
            </a:br>
            <a:r>
              <a:rPr lang="en-GB" dirty="0"/>
              <a:t>metabolic, proteomic, or transcriptomic imaging. Digital pathology methods can be applied to molecular pathology imaging</a:t>
            </a:r>
          </a:p>
          <a:p>
            <a:r>
              <a:rPr lang="en-GB" b="1" dirty="0">
                <a:solidFill>
                  <a:schemeClr val="accent1"/>
                </a:solidFill>
              </a:rPr>
              <a:t>Histopathology/surgical pathology</a:t>
            </a:r>
          </a:p>
          <a:p>
            <a:pPr lvl="1"/>
            <a:r>
              <a:rPr lang="en-GB" dirty="0"/>
              <a:t>Digital slide scanning and the use of AI</a:t>
            </a:r>
          </a:p>
          <a:p>
            <a:pPr lvl="1"/>
            <a:r>
              <a:rPr lang="en-GB" dirty="0"/>
              <a:t>Virtual microscopy on the computer, with multiple tools using artificial intelligence and </a:t>
            </a:r>
            <a:br>
              <a:rPr lang="en-GB" dirty="0"/>
            </a:br>
            <a:r>
              <a:rPr lang="en-GB" dirty="0"/>
              <a:t>machine learning to support pathologists in their work</a:t>
            </a:r>
          </a:p>
          <a:p>
            <a:endParaRPr lang="en-GB" dirty="0"/>
          </a:p>
        </p:txBody>
      </p:sp>
      <p:sp>
        <p:nvSpPr>
          <p:cNvPr id="4" name="Title 3">
            <a:extLst>
              <a:ext uri="{FF2B5EF4-FFF2-40B4-BE49-F238E27FC236}">
                <a16:creationId xmlns:a16="http://schemas.microsoft.com/office/drawing/2014/main" id="{E7BF0F68-3543-CE50-5B4C-F291172B6974}"/>
              </a:ext>
            </a:extLst>
          </p:cNvPr>
          <p:cNvSpPr>
            <a:spLocks noGrp="1"/>
          </p:cNvSpPr>
          <p:nvPr>
            <p:ph type="title"/>
          </p:nvPr>
        </p:nvSpPr>
        <p:spPr>
          <a:xfrm>
            <a:off x="619201" y="259200"/>
            <a:ext cx="10963199" cy="864000"/>
          </a:xfrm>
        </p:spPr>
        <p:txBody>
          <a:bodyPr/>
          <a:lstStyle/>
          <a:p>
            <a:r>
              <a:rPr lang="en-GB" dirty="0"/>
              <a:t>Pathology becomes digital</a:t>
            </a:r>
          </a:p>
        </p:txBody>
      </p:sp>
      <p:sp>
        <p:nvSpPr>
          <p:cNvPr id="6" name="Content Placeholder 5">
            <a:extLst>
              <a:ext uri="{FF2B5EF4-FFF2-40B4-BE49-F238E27FC236}">
                <a16:creationId xmlns:a16="http://schemas.microsoft.com/office/drawing/2014/main" id="{72EF69EB-9AAC-BFF4-E350-F76D06482FA6}"/>
              </a:ext>
            </a:extLst>
          </p:cNvPr>
          <p:cNvSpPr>
            <a:spLocks noGrp="1"/>
          </p:cNvSpPr>
          <p:nvPr>
            <p:ph sz="quarter" idx="15"/>
          </p:nvPr>
        </p:nvSpPr>
        <p:spPr>
          <a:xfrm>
            <a:off x="620183" y="6356351"/>
            <a:ext cx="10180339" cy="365125"/>
          </a:xfrm>
        </p:spPr>
        <p:txBody>
          <a:bodyPr/>
          <a:lstStyle/>
          <a:p>
            <a:r>
              <a:rPr lang="en-GB" dirty="0">
                <a:solidFill>
                  <a:schemeClr val="tx2"/>
                </a:solidFill>
              </a:rPr>
              <a:t>AI, artificial intelligence; RNA, ribonucleic acid</a:t>
            </a:r>
          </a:p>
          <a:p>
            <a:r>
              <a:rPr lang="en-GB" dirty="0">
                <a:solidFill>
                  <a:schemeClr val="tx2"/>
                </a:solidFill>
              </a:rPr>
              <a:t>Stenzinger A, et al. Seminars in Cancer 2021: </a:t>
            </a:r>
            <a:r>
              <a:rPr lang="en-GB" dirty="0">
                <a:solidFill>
                  <a:schemeClr val="tx2"/>
                </a:solidFill>
                <a:hlinkClick r:id="rId2">
                  <a:extLst>
                    <a:ext uri="{A12FA001-AC4F-418D-AE19-62706E023703}">
                      <ahyp:hlinkClr xmlns:ahyp="http://schemas.microsoft.com/office/drawing/2018/hyperlinkcolor" val="tx"/>
                    </a:ext>
                  </a:extLst>
                </a:hlinkClick>
              </a:rPr>
              <a:t>https://doi.org/10.1016/j.semcancer.2021.02.011</a:t>
            </a:r>
            <a:r>
              <a:rPr lang="en-GB" dirty="0">
                <a:solidFill>
                  <a:schemeClr val="tx2"/>
                </a:solidFill>
              </a:rPr>
              <a:t>; Dexter A, et al. J Mol Pathol. 2022;3:168-81  </a:t>
            </a:r>
          </a:p>
        </p:txBody>
      </p:sp>
    </p:spTree>
    <p:extLst>
      <p:ext uri="{BB962C8B-B14F-4D97-AF65-F5344CB8AC3E}">
        <p14:creationId xmlns:p14="http://schemas.microsoft.com/office/powerpoint/2010/main" val="147838900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9E0015B-01D0-39DA-B44E-10B758F761FC}"/>
              </a:ext>
            </a:extLst>
          </p:cNvPr>
          <p:cNvSpPr>
            <a:spLocks noGrp="1"/>
          </p:cNvSpPr>
          <p:nvPr>
            <p:ph sz="quarter" idx="12"/>
          </p:nvPr>
        </p:nvSpPr>
        <p:spPr>
          <a:xfrm>
            <a:off x="620713" y="1425575"/>
            <a:ext cx="10963275" cy="1355353"/>
          </a:xfrm>
        </p:spPr>
        <p:txBody>
          <a:bodyPr/>
          <a:lstStyle/>
          <a:p>
            <a:r>
              <a:rPr lang="en-GB" dirty="0"/>
              <a:t>Support tool in the framework of diagnostics – “Copilot“ supporting:</a:t>
            </a:r>
          </a:p>
          <a:p>
            <a:pPr lvl="1"/>
            <a:r>
              <a:rPr lang="en-GB" dirty="0">
                <a:solidFill>
                  <a:schemeClr val="tx2"/>
                </a:solidFill>
              </a:rPr>
              <a:t>Diagnosis</a:t>
            </a:r>
            <a:r>
              <a:rPr lang="en-GB" baseline="30000" dirty="0">
                <a:solidFill>
                  <a:schemeClr val="tx2"/>
                </a:solidFill>
              </a:rPr>
              <a:t>1</a:t>
            </a:r>
          </a:p>
          <a:p>
            <a:pPr lvl="1"/>
            <a:r>
              <a:rPr lang="en-GB" dirty="0">
                <a:solidFill>
                  <a:schemeClr val="tx2"/>
                </a:solidFill>
              </a:rPr>
              <a:t>Prognosis</a:t>
            </a:r>
            <a:r>
              <a:rPr lang="en-GB" baseline="30000" dirty="0">
                <a:solidFill>
                  <a:schemeClr val="tx2"/>
                </a:solidFill>
              </a:rPr>
              <a:t>1,2</a:t>
            </a:r>
          </a:p>
          <a:p>
            <a:pPr lvl="1"/>
            <a:r>
              <a:rPr lang="en-GB" dirty="0">
                <a:solidFill>
                  <a:schemeClr val="tx2"/>
                </a:solidFill>
              </a:rPr>
              <a:t>Enrichment of mutational profiles</a:t>
            </a:r>
            <a:r>
              <a:rPr lang="en-GB" baseline="30000" dirty="0">
                <a:solidFill>
                  <a:schemeClr val="tx2"/>
                </a:solidFill>
              </a:rPr>
              <a:t>1</a:t>
            </a:r>
          </a:p>
        </p:txBody>
      </p:sp>
      <p:sp>
        <p:nvSpPr>
          <p:cNvPr id="4" name="Title 3">
            <a:extLst>
              <a:ext uri="{FF2B5EF4-FFF2-40B4-BE49-F238E27FC236}">
                <a16:creationId xmlns:a16="http://schemas.microsoft.com/office/drawing/2014/main" id="{E9978EB1-50A1-8950-DF0E-22295D38E0D6}"/>
              </a:ext>
            </a:extLst>
          </p:cNvPr>
          <p:cNvSpPr>
            <a:spLocks noGrp="1"/>
          </p:cNvSpPr>
          <p:nvPr>
            <p:ph type="title"/>
          </p:nvPr>
        </p:nvSpPr>
        <p:spPr>
          <a:xfrm>
            <a:off x="619201" y="259200"/>
            <a:ext cx="10963199" cy="864000"/>
          </a:xfrm>
        </p:spPr>
        <p:txBody>
          <a:bodyPr/>
          <a:lstStyle/>
          <a:p>
            <a:r>
              <a:rPr lang="en-GB" dirty="0"/>
              <a:t>AI-based support systems</a:t>
            </a:r>
            <a:br>
              <a:rPr lang="en-GB" dirty="0">
                <a:highlight>
                  <a:srgbClr val="FFFF00"/>
                </a:highlight>
              </a:rPr>
            </a:br>
            <a:endParaRPr lang="en-GB" dirty="0">
              <a:highlight>
                <a:srgbClr val="FFFF00"/>
              </a:highlight>
            </a:endParaRPr>
          </a:p>
        </p:txBody>
      </p:sp>
      <p:sp>
        <p:nvSpPr>
          <p:cNvPr id="7" name="Content Placeholder 6">
            <a:extLst>
              <a:ext uri="{FF2B5EF4-FFF2-40B4-BE49-F238E27FC236}">
                <a16:creationId xmlns:a16="http://schemas.microsoft.com/office/drawing/2014/main" id="{E609B73F-2ACD-0E9F-EF18-12DB3C75888F}"/>
              </a:ext>
            </a:extLst>
          </p:cNvPr>
          <p:cNvSpPr>
            <a:spLocks noGrp="1"/>
          </p:cNvSpPr>
          <p:nvPr>
            <p:ph sz="quarter" idx="15"/>
          </p:nvPr>
        </p:nvSpPr>
        <p:spPr>
          <a:xfrm>
            <a:off x="620183" y="6356351"/>
            <a:ext cx="10180339" cy="365125"/>
          </a:xfrm>
        </p:spPr>
        <p:txBody>
          <a:bodyPr anchor="b"/>
          <a:lstStyle/>
          <a:p>
            <a:r>
              <a:rPr lang="en-GB" dirty="0">
                <a:solidFill>
                  <a:schemeClr val="tx2"/>
                </a:solidFill>
              </a:rPr>
              <a:t>AI, artificial intelligence</a:t>
            </a:r>
          </a:p>
          <a:p>
            <a:r>
              <a:rPr lang="en-GB" dirty="0">
                <a:solidFill>
                  <a:schemeClr val="tx2"/>
                </a:solidFill>
              </a:rPr>
              <a:t>1. Stenzinger A, et al. Semin Cancer Biol. 2022; 84:129-143; 2. Gandhi Z, et al. Cancers (Basel). 2023; 15:5236</a:t>
            </a:r>
          </a:p>
        </p:txBody>
      </p:sp>
      <p:sp>
        <p:nvSpPr>
          <p:cNvPr id="12" name="Rounded Rectangle 11">
            <a:extLst>
              <a:ext uri="{FF2B5EF4-FFF2-40B4-BE49-F238E27FC236}">
                <a16:creationId xmlns:a16="http://schemas.microsoft.com/office/drawing/2014/main" id="{08DE1FC5-65F6-EFB0-FB69-74BD37EEF37C}"/>
              </a:ext>
            </a:extLst>
          </p:cNvPr>
          <p:cNvSpPr/>
          <p:nvPr/>
        </p:nvSpPr>
        <p:spPr>
          <a:xfrm>
            <a:off x="5087887" y="1887868"/>
            <a:ext cx="6624737" cy="4232490"/>
          </a:xfrm>
          <a:prstGeom prst="roundRect">
            <a:avLst>
              <a:gd name="adj" fmla="val 4326"/>
            </a:avLst>
          </a:prstGeom>
          <a:solidFill>
            <a:schemeClr val="bg1"/>
          </a:solidFill>
          <a:ln w="254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45C799D1-A8A2-4586-5FC1-19484BB2D797}"/>
              </a:ext>
            </a:extLst>
          </p:cNvPr>
          <p:cNvSpPr txBox="1"/>
          <p:nvPr/>
        </p:nvSpPr>
        <p:spPr>
          <a:xfrm>
            <a:off x="5550520" y="3747368"/>
            <a:ext cx="1247136" cy="461665"/>
          </a:xfrm>
          <a:prstGeom prst="rect">
            <a:avLst/>
          </a:prstGeom>
          <a:noFill/>
        </p:spPr>
        <p:txBody>
          <a:bodyPr wrap="none" lIns="0" tIns="0" rIns="0" bIns="0" rtlCol="0">
            <a:spAutoFit/>
          </a:bodyPr>
          <a:lstStyle/>
          <a:p>
            <a:pPr algn="ctr"/>
            <a:r>
              <a:rPr lang="en-GB" b="1" dirty="0">
                <a:solidFill>
                  <a:schemeClr val="accent1"/>
                </a:solidFill>
                <a:latin typeface="Arial" panose="020B0604020202020204" pitchFamily="34" charset="0"/>
                <a:ea typeface="Aileron" charset="0"/>
                <a:cs typeface="Arial" panose="020B0604020202020204" pitchFamily="34" charset="0"/>
              </a:rPr>
              <a:t>Today</a:t>
            </a:r>
          </a:p>
          <a:p>
            <a:pPr algn="ctr"/>
            <a:r>
              <a:rPr lang="en-GB" sz="1200" b="1" dirty="0">
                <a:solidFill>
                  <a:srgbClr val="505050"/>
                </a:solidFill>
                <a:latin typeface="Arial" panose="020B0604020202020204" pitchFamily="34" charset="0"/>
                <a:ea typeface="Aileron" charset="0"/>
                <a:cs typeface="Arial" panose="020B0604020202020204" pitchFamily="34" charset="0"/>
              </a:rPr>
              <a:t>Improve analysis</a:t>
            </a:r>
          </a:p>
        </p:txBody>
      </p:sp>
      <p:sp>
        <p:nvSpPr>
          <p:cNvPr id="15" name="TextBox 14">
            <a:extLst>
              <a:ext uri="{FF2B5EF4-FFF2-40B4-BE49-F238E27FC236}">
                <a16:creationId xmlns:a16="http://schemas.microsoft.com/office/drawing/2014/main" id="{32C32A62-1D6E-ED3F-5E1C-560A84C8B738}"/>
              </a:ext>
            </a:extLst>
          </p:cNvPr>
          <p:cNvSpPr txBox="1"/>
          <p:nvPr/>
        </p:nvSpPr>
        <p:spPr>
          <a:xfrm>
            <a:off x="5343732" y="5590410"/>
            <a:ext cx="1660711" cy="369332"/>
          </a:xfrm>
          <a:prstGeom prst="rect">
            <a:avLst/>
          </a:prstGeom>
          <a:noFill/>
        </p:spPr>
        <p:txBody>
          <a:bodyPr wrap="none" lIns="0" tIns="0" rIns="0" bIns="0" rtlCol="0">
            <a:spAutoFit/>
          </a:bodyPr>
          <a:lstStyle/>
          <a:p>
            <a:pPr marL="184150" indent="-184150">
              <a:buClr>
                <a:schemeClr val="accent1"/>
              </a:buClr>
              <a:buFont typeface="Arial" panose="020B0604020202020204" pitchFamily="34" charset="0"/>
              <a:buChar char="•"/>
            </a:pPr>
            <a:r>
              <a:rPr lang="en-GB" sz="1200" dirty="0">
                <a:solidFill>
                  <a:srgbClr val="505050"/>
                </a:solidFill>
                <a:latin typeface="Arial" panose="020B0604020202020204" pitchFamily="34" charset="0"/>
                <a:ea typeface="Aileron" charset="0"/>
                <a:cs typeface="Arial" panose="020B0604020202020204" pitchFamily="34" charset="0"/>
              </a:rPr>
              <a:t>Disease detection</a:t>
            </a:r>
          </a:p>
          <a:p>
            <a:pPr marL="184150" indent="-184150">
              <a:buClr>
                <a:schemeClr val="accent1"/>
              </a:buClr>
              <a:buFont typeface="Arial" panose="020B0604020202020204" pitchFamily="34" charset="0"/>
              <a:buChar char="•"/>
            </a:pPr>
            <a:r>
              <a:rPr lang="en-GB" sz="1200" dirty="0">
                <a:solidFill>
                  <a:srgbClr val="505050"/>
                </a:solidFill>
                <a:latin typeface="Arial" panose="020B0604020202020204" pitchFamily="34" charset="0"/>
                <a:ea typeface="Aileron" charset="0"/>
                <a:cs typeface="Arial" panose="020B0604020202020204" pitchFamily="34" charset="0"/>
              </a:rPr>
              <a:t>Feature quantification</a:t>
            </a:r>
          </a:p>
        </p:txBody>
      </p:sp>
      <p:pic>
        <p:nvPicPr>
          <p:cNvPr id="19" name="Picture 4" descr="https://ars.els-cdn.com/content/image/1-s2.0-S1044579X21000341-gr4_lrg.jpg">
            <a:extLst>
              <a:ext uri="{FF2B5EF4-FFF2-40B4-BE49-F238E27FC236}">
                <a16:creationId xmlns:a16="http://schemas.microsoft.com/office/drawing/2014/main" id="{C38B7286-9AAC-F249-90A1-72B2238974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25" t="61225" r="73025" b="9135"/>
          <a:stretch/>
        </p:blipFill>
        <p:spPr bwMode="auto">
          <a:xfrm>
            <a:off x="5350541" y="4284028"/>
            <a:ext cx="1565329" cy="1224367"/>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F375D6A-A94A-C435-B459-DB29631971A5}"/>
              </a:ext>
            </a:extLst>
          </p:cNvPr>
          <p:cNvSpPr txBox="1"/>
          <p:nvPr/>
        </p:nvSpPr>
        <p:spPr>
          <a:xfrm>
            <a:off x="5303912" y="2060848"/>
            <a:ext cx="2209644" cy="307777"/>
          </a:xfrm>
          <a:prstGeom prst="rect">
            <a:avLst/>
          </a:prstGeom>
          <a:noFill/>
        </p:spPr>
        <p:txBody>
          <a:bodyPr wrap="none" lIns="0" tIns="0" rIns="0" bIns="0" rtlCol="0">
            <a:spAutoFit/>
          </a:bodyPr>
          <a:lstStyle/>
          <a:p>
            <a:r>
              <a:rPr lang="en-GB" sz="2000" b="1" spc="100" dirty="0">
                <a:solidFill>
                  <a:schemeClr val="accent1"/>
                </a:solidFill>
                <a:latin typeface="Arial" panose="020B0604020202020204" pitchFamily="34" charset="0"/>
                <a:ea typeface="Aileron" charset="0"/>
                <a:cs typeface="Arial" panose="020B0604020202020204" pitchFamily="34" charset="0"/>
              </a:rPr>
              <a:t>PATHOLOGY AI</a:t>
            </a:r>
            <a:r>
              <a:rPr lang="en-GB" sz="2000" b="1" spc="100" baseline="30000" dirty="0">
                <a:solidFill>
                  <a:schemeClr val="accent1"/>
                </a:solidFill>
                <a:latin typeface="Arial" panose="020B0604020202020204" pitchFamily="34" charset="0"/>
                <a:ea typeface="Aileron" charset="0"/>
                <a:cs typeface="Arial" panose="020B0604020202020204" pitchFamily="34" charset="0"/>
              </a:rPr>
              <a:t>1</a:t>
            </a:r>
          </a:p>
        </p:txBody>
      </p:sp>
      <p:pic>
        <p:nvPicPr>
          <p:cNvPr id="3076" name="Picture 4" descr="https://ars.els-cdn.com/content/image/1-s2.0-S1044579X21000341-gr4_lrg.jpg">
            <a:extLst>
              <a:ext uri="{FF2B5EF4-FFF2-40B4-BE49-F238E27FC236}">
                <a16:creationId xmlns:a16="http://schemas.microsoft.com/office/drawing/2014/main" id="{E1A6DE88-5329-4819-A330-2E21A84428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901" t="30335" r="7815" b="44192"/>
          <a:stretch/>
        </p:blipFill>
        <p:spPr bwMode="auto">
          <a:xfrm>
            <a:off x="9943673" y="3013191"/>
            <a:ext cx="1247136" cy="10522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7CEFE91-4672-5B34-577E-97597E510545}"/>
              </a:ext>
            </a:extLst>
          </p:cNvPr>
          <p:cNvSpPr txBox="1"/>
          <p:nvPr/>
        </p:nvSpPr>
        <p:spPr>
          <a:xfrm>
            <a:off x="7692172" y="3073437"/>
            <a:ext cx="1360949" cy="461665"/>
          </a:xfrm>
          <a:prstGeom prst="rect">
            <a:avLst/>
          </a:prstGeom>
          <a:noFill/>
        </p:spPr>
        <p:txBody>
          <a:bodyPr wrap="none" lIns="0" tIns="0" rIns="0" bIns="0" rtlCol="0">
            <a:spAutoFit/>
          </a:bodyPr>
          <a:lstStyle/>
          <a:p>
            <a:pPr algn="ctr"/>
            <a:r>
              <a:rPr lang="en-GB" b="1" dirty="0">
                <a:solidFill>
                  <a:schemeClr val="accent1"/>
                </a:solidFill>
                <a:latin typeface="Arial" panose="020B0604020202020204" pitchFamily="34" charset="0"/>
                <a:ea typeface="Aileron" charset="0"/>
                <a:cs typeface="Arial" panose="020B0604020202020204" pitchFamily="34" charset="0"/>
              </a:rPr>
              <a:t>Next</a:t>
            </a:r>
          </a:p>
          <a:p>
            <a:pPr algn="ctr"/>
            <a:r>
              <a:rPr lang="en-GB" sz="1200" b="1" dirty="0">
                <a:solidFill>
                  <a:srgbClr val="505050"/>
                </a:solidFill>
                <a:latin typeface="Arial" panose="020B0604020202020204" pitchFamily="34" charset="0"/>
                <a:ea typeface="Aileron" charset="0"/>
                <a:cs typeface="Arial" panose="020B0604020202020204" pitchFamily="34" charset="0"/>
              </a:rPr>
              <a:t>Improve diagnosis</a:t>
            </a:r>
          </a:p>
        </p:txBody>
      </p:sp>
      <p:sp>
        <p:nvSpPr>
          <p:cNvPr id="17" name="TextBox 16">
            <a:extLst>
              <a:ext uri="{FF2B5EF4-FFF2-40B4-BE49-F238E27FC236}">
                <a16:creationId xmlns:a16="http://schemas.microsoft.com/office/drawing/2014/main" id="{23CAD0CB-F402-3E8B-4F2E-21DF4B8B03E0}"/>
              </a:ext>
            </a:extLst>
          </p:cNvPr>
          <p:cNvSpPr txBox="1"/>
          <p:nvPr/>
        </p:nvSpPr>
        <p:spPr>
          <a:xfrm>
            <a:off x="9430549" y="2308445"/>
            <a:ext cx="2064668" cy="646331"/>
          </a:xfrm>
          <a:prstGeom prst="rect">
            <a:avLst/>
          </a:prstGeom>
          <a:noFill/>
        </p:spPr>
        <p:txBody>
          <a:bodyPr wrap="none" lIns="0" tIns="0" rIns="0" bIns="0" rtlCol="0">
            <a:spAutoFit/>
          </a:bodyPr>
          <a:lstStyle/>
          <a:p>
            <a:pPr algn="ctr"/>
            <a:r>
              <a:rPr lang="en-GB" b="1" dirty="0">
                <a:solidFill>
                  <a:schemeClr val="accent1"/>
                </a:solidFill>
                <a:latin typeface="Arial" panose="020B0604020202020204" pitchFamily="34" charset="0"/>
                <a:ea typeface="Aileron" charset="0"/>
                <a:cs typeface="Arial" panose="020B0604020202020204" pitchFamily="34" charset="0"/>
              </a:rPr>
              <a:t>Future</a:t>
            </a:r>
          </a:p>
          <a:p>
            <a:pPr algn="ctr"/>
            <a:r>
              <a:rPr lang="en-GB" sz="1200" b="1" dirty="0">
                <a:solidFill>
                  <a:srgbClr val="505050"/>
                </a:solidFill>
                <a:latin typeface="Arial" panose="020B0604020202020204" pitchFamily="34" charset="0"/>
                <a:ea typeface="Aileron" charset="0"/>
                <a:cs typeface="Arial" panose="020B0604020202020204" pitchFamily="34" charset="0"/>
              </a:rPr>
              <a:t>Multi-modal data integration</a:t>
            </a:r>
            <a:br>
              <a:rPr lang="en-GB" sz="1200" b="1" dirty="0">
                <a:solidFill>
                  <a:srgbClr val="505050"/>
                </a:solidFill>
                <a:latin typeface="Arial" panose="020B0604020202020204" pitchFamily="34" charset="0"/>
                <a:ea typeface="Aileron" charset="0"/>
                <a:cs typeface="Arial" panose="020B0604020202020204" pitchFamily="34" charset="0"/>
              </a:rPr>
            </a:br>
            <a:r>
              <a:rPr lang="en-GB" sz="1200" b="1" dirty="0">
                <a:solidFill>
                  <a:srgbClr val="505050"/>
                </a:solidFill>
                <a:latin typeface="Arial" panose="020B0604020202020204" pitchFamily="34" charset="0"/>
                <a:ea typeface="Aileron" charset="0"/>
                <a:cs typeface="Arial" panose="020B0604020202020204" pitchFamily="34" charset="0"/>
              </a:rPr>
              <a:t>&amp; clinical decision-making</a:t>
            </a:r>
          </a:p>
        </p:txBody>
      </p:sp>
      <p:sp>
        <p:nvSpPr>
          <p:cNvPr id="18" name="TextBox 17">
            <a:extLst>
              <a:ext uri="{FF2B5EF4-FFF2-40B4-BE49-F238E27FC236}">
                <a16:creationId xmlns:a16="http://schemas.microsoft.com/office/drawing/2014/main" id="{A8F33116-7722-ED5A-1A52-7F53B11BE192}"/>
              </a:ext>
            </a:extLst>
          </p:cNvPr>
          <p:cNvSpPr txBox="1"/>
          <p:nvPr/>
        </p:nvSpPr>
        <p:spPr>
          <a:xfrm>
            <a:off x="9647575" y="4065435"/>
            <a:ext cx="1934825" cy="1107996"/>
          </a:xfrm>
          <a:prstGeom prst="rect">
            <a:avLst/>
          </a:prstGeom>
          <a:noFill/>
        </p:spPr>
        <p:txBody>
          <a:bodyPr wrap="square" lIns="0" tIns="0" rIns="0" bIns="0" rtlCol="0">
            <a:spAutoFit/>
          </a:bodyPr>
          <a:lstStyle/>
          <a:p>
            <a:pPr marL="184150" indent="-184150">
              <a:buClr>
                <a:schemeClr val="accent1"/>
              </a:buClr>
              <a:buFont typeface="Arial" panose="020B0604020202020204" pitchFamily="34" charset="0"/>
              <a:buChar char="•"/>
            </a:pPr>
            <a:r>
              <a:rPr lang="en-GB" sz="1200" dirty="0">
                <a:solidFill>
                  <a:srgbClr val="505050"/>
                </a:solidFill>
                <a:latin typeface="Arial" panose="020B0604020202020204" pitchFamily="34" charset="0"/>
                <a:ea typeface="Aileron" charset="0"/>
                <a:cs typeface="Arial" panose="020B0604020202020204" pitchFamily="34" charset="0"/>
              </a:rPr>
              <a:t>AI-based precision </a:t>
            </a:r>
            <a:br>
              <a:rPr lang="en-GB" sz="1200" dirty="0">
                <a:solidFill>
                  <a:srgbClr val="505050"/>
                </a:solidFill>
                <a:latin typeface="Arial" panose="020B0604020202020204" pitchFamily="34" charset="0"/>
                <a:ea typeface="Aileron" charset="0"/>
                <a:cs typeface="Arial" panose="020B0604020202020204" pitchFamily="34" charset="0"/>
              </a:rPr>
            </a:br>
            <a:r>
              <a:rPr lang="en-GB" sz="1200" dirty="0">
                <a:solidFill>
                  <a:srgbClr val="505050"/>
                </a:solidFill>
                <a:latin typeface="Arial" panose="020B0604020202020204" pitchFamily="34" charset="0"/>
                <a:ea typeface="Aileron" charset="0"/>
                <a:cs typeface="Arial" panose="020B0604020202020204" pitchFamily="34" charset="0"/>
              </a:rPr>
              <a:t>medicine: integration of</a:t>
            </a:r>
            <a:br>
              <a:rPr lang="en-GB" sz="1200" dirty="0">
                <a:solidFill>
                  <a:srgbClr val="505050"/>
                </a:solidFill>
                <a:latin typeface="Arial" panose="020B0604020202020204" pitchFamily="34" charset="0"/>
                <a:ea typeface="Aileron" charset="0"/>
                <a:cs typeface="Arial" panose="020B0604020202020204" pitchFamily="34" charset="0"/>
              </a:rPr>
            </a:br>
            <a:r>
              <a:rPr lang="en-GB" sz="1200" dirty="0">
                <a:solidFill>
                  <a:srgbClr val="505050"/>
                </a:solidFill>
                <a:latin typeface="Arial" panose="020B0604020202020204" pitchFamily="34" charset="0"/>
                <a:ea typeface="Aileron" charset="0"/>
                <a:cs typeface="Arial" panose="020B0604020202020204" pitchFamily="34" charset="0"/>
              </a:rPr>
              <a:t>histological, molecular</a:t>
            </a:r>
            <a:br>
              <a:rPr lang="en-GB" sz="1200" dirty="0">
                <a:solidFill>
                  <a:srgbClr val="505050"/>
                </a:solidFill>
                <a:latin typeface="Arial" panose="020B0604020202020204" pitchFamily="34" charset="0"/>
                <a:ea typeface="Aileron" charset="0"/>
                <a:cs typeface="Arial" panose="020B0604020202020204" pitchFamily="34" charset="0"/>
              </a:rPr>
            </a:br>
            <a:r>
              <a:rPr lang="en-GB" sz="1200" dirty="0">
                <a:solidFill>
                  <a:srgbClr val="505050"/>
                </a:solidFill>
                <a:latin typeface="Arial" panose="020B0604020202020204" pitchFamily="34" charset="0"/>
                <a:ea typeface="Aileron" charset="0"/>
                <a:cs typeface="Arial" panose="020B0604020202020204" pitchFamily="34" charset="0"/>
              </a:rPr>
              <a:t>and clinical information</a:t>
            </a:r>
          </a:p>
          <a:p>
            <a:pPr marL="184150" indent="-184150">
              <a:buClr>
                <a:schemeClr val="accent1"/>
              </a:buClr>
              <a:buFont typeface="Arial" panose="020B0604020202020204" pitchFamily="34" charset="0"/>
              <a:buChar char="•"/>
            </a:pPr>
            <a:r>
              <a:rPr lang="en-GB" sz="1200" dirty="0">
                <a:solidFill>
                  <a:srgbClr val="505050"/>
                </a:solidFill>
                <a:latin typeface="Arial" panose="020B0604020202020204" pitchFamily="34" charset="0"/>
                <a:cs typeface="Arial" panose="020B0604020202020204" pitchFamily="34" charset="0"/>
              </a:rPr>
              <a:t>Independent AI diagnosis of ‟easy” cases </a:t>
            </a:r>
          </a:p>
        </p:txBody>
      </p:sp>
      <p:sp>
        <p:nvSpPr>
          <p:cNvPr id="24" name="Bent Arrow 23">
            <a:extLst>
              <a:ext uri="{FF2B5EF4-FFF2-40B4-BE49-F238E27FC236}">
                <a16:creationId xmlns:a16="http://schemas.microsoft.com/office/drawing/2014/main" id="{91256F44-670E-F0B3-4424-28F38548C43A}"/>
              </a:ext>
            </a:extLst>
          </p:cNvPr>
          <p:cNvSpPr/>
          <p:nvPr/>
        </p:nvSpPr>
        <p:spPr>
          <a:xfrm>
            <a:off x="6102350" y="2874798"/>
            <a:ext cx="1908279" cy="825816"/>
          </a:xfrm>
          <a:prstGeom prst="bentArrow">
            <a:avLst>
              <a:gd name="adj1" fmla="val 13425"/>
              <a:gd name="adj2" fmla="val 20308"/>
              <a:gd name="adj3" fmla="val 25000"/>
              <a:gd name="adj4" fmla="val 38579"/>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grpSp>
        <p:nvGrpSpPr>
          <p:cNvPr id="29" name="Group 28">
            <a:extLst>
              <a:ext uri="{FF2B5EF4-FFF2-40B4-BE49-F238E27FC236}">
                <a16:creationId xmlns:a16="http://schemas.microsoft.com/office/drawing/2014/main" id="{F6F59B39-6644-B94E-B92D-70C34F42841D}"/>
              </a:ext>
            </a:extLst>
          </p:cNvPr>
          <p:cNvGrpSpPr/>
          <p:nvPr/>
        </p:nvGrpSpPr>
        <p:grpSpPr>
          <a:xfrm>
            <a:off x="7809890" y="3604981"/>
            <a:ext cx="1542752" cy="1322394"/>
            <a:chOff x="2927648" y="3287706"/>
            <a:chExt cx="1542752" cy="1322394"/>
          </a:xfrm>
        </p:grpSpPr>
        <p:pic>
          <p:nvPicPr>
            <p:cNvPr id="26" name="Picture 4" descr="https://ars.els-cdn.com/content/image/1-s2.0-S1044579X21000341-gr4_lrg.jpg">
              <a:extLst>
                <a:ext uri="{FF2B5EF4-FFF2-40B4-BE49-F238E27FC236}">
                  <a16:creationId xmlns:a16="http://schemas.microsoft.com/office/drawing/2014/main" id="{A688F0EE-A59D-E03D-F061-EB409F8ACE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472" t="40216" r="40646" b="30692"/>
            <a:stretch/>
          </p:blipFill>
          <p:spPr bwMode="auto">
            <a:xfrm>
              <a:off x="3009136" y="3287706"/>
              <a:ext cx="1356102" cy="1201744"/>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34C7BABD-6A8D-8F80-0F4C-A0BAE6567D52}"/>
                </a:ext>
              </a:extLst>
            </p:cNvPr>
            <p:cNvSpPr/>
            <p:nvPr/>
          </p:nvSpPr>
          <p:spPr>
            <a:xfrm>
              <a:off x="2927648" y="4346971"/>
              <a:ext cx="244177" cy="263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EEF7CF69-AC09-2574-2951-73E4B5F59C79}"/>
                </a:ext>
              </a:extLst>
            </p:cNvPr>
            <p:cNvSpPr/>
            <p:nvPr/>
          </p:nvSpPr>
          <p:spPr>
            <a:xfrm>
              <a:off x="4226223" y="4346971"/>
              <a:ext cx="244177" cy="2631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30" name="Bent Arrow 29">
            <a:extLst>
              <a:ext uri="{FF2B5EF4-FFF2-40B4-BE49-F238E27FC236}">
                <a16:creationId xmlns:a16="http://schemas.microsoft.com/office/drawing/2014/main" id="{6DAF2082-584A-204D-9257-BE8C17B75191}"/>
              </a:ext>
            </a:extLst>
          </p:cNvPr>
          <p:cNvSpPr/>
          <p:nvPr/>
        </p:nvSpPr>
        <p:spPr>
          <a:xfrm>
            <a:off x="8359323" y="2147254"/>
            <a:ext cx="1553101" cy="825816"/>
          </a:xfrm>
          <a:prstGeom prst="bentArrow">
            <a:avLst>
              <a:gd name="adj1" fmla="val 13425"/>
              <a:gd name="adj2" fmla="val 20308"/>
              <a:gd name="adj3" fmla="val 25000"/>
              <a:gd name="adj4" fmla="val 38579"/>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6" name="TextBox 15">
            <a:extLst>
              <a:ext uri="{FF2B5EF4-FFF2-40B4-BE49-F238E27FC236}">
                <a16:creationId xmlns:a16="http://schemas.microsoft.com/office/drawing/2014/main" id="{8A59DD85-49CC-8480-ED58-5CA10A55A983}"/>
              </a:ext>
            </a:extLst>
          </p:cNvPr>
          <p:cNvSpPr txBox="1"/>
          <p:nvPr/>
        </p:nvSpPr>
        <p:spPr>
          <a:xfrm>
            <a:off x="7726382" y="4869104"/>
            <a:ext cx="1707647" cy="553998"/>
          </a:xfrm>
          <a:prstGeom prst="rect">
            <a:avLst/>
          </a:prstGeom>
          <a:noFill/>
        </p:spPr>
        <p:txBody>
          <a:bodyPr wrap="none" lIns="0" tIns="0" rIns="0" bIns="0" rtlCol="0">
            <a:spAutoFit/>
          </a:bodyPr>
          <a:lstStyle/>
          <a:p>
            <a:pPr marL="184150" indent="-184150">
              <a:buClr>
                <a:schemeClr val="accent1"/>
              </a:buClr>
              <a:buFont typeface="Arial" panose="020B0604020202020204" pitchFamily="34" charset="0"/>
              <a:buChar char="•"/>
            </a:pPr>
            <a:r>
              <a:rPr lang="en-GB" sz="1200" dirty="0">
                <a:solidFill>
                  <a:srgbClr val="505050"/>
                </a:solidFill>
                <a:latin typeface="Arial" panose="020B0604020202020204" pitchFamily="34" charset="0"/>
                <a:ea typeface="Aileron" charset="0"/>
                <a:cs typeface="Arial" panose="020B0604020202020204" pitchFamily="34" charset="0"/>
              </a:rPr>
              <a:t>(Differential) diagnosis</a:t>
            </a:r>
          </a:p>
          <a:p>
            <a:pPr marL="184150" indent="-184150">
              <a:buClr>
                <a:schemeClr val="accent1"/>
              </a:buClr>
              <a:buFont typeface="Arial" panose="020B0604020202020204" pitchFamily="34" charset="0"/>
              <a:buChar char="•"/>
            </a:pPr>
            <a:r>
              <a:rPr lang="en-GB" sz="1200" dirty="0">
                <a:solidFill>
                  <a:srgbClr val="505050"/>
                </a:solidFill>
                <a:latin typeface="Arial" panose="020B0604020202020204" pitchFamily="34" charset="0"/>
                <a:ea typeface="Aileron" charset="0"/>
                <a:cs typeface="Arial" panose="020B0604020202020204" pitchFamily="34" charset="0"/>
              </a:rPr>
              <a:t>Outcome prediction</a:t>
            </a:r>
          </a:p>
          <a:p>
            <a:pPr marL="184150" indent="-184150">
              <a:buClr>
                <a:schemeClr val="accent1"/>
              </a:buClr>
              <a:buFont typeface="Arial" panose="020B0604020202020204" pitchFamily="34" charset="0"/>
              <a:buChar char="•"/>
            </a:pPr>
            <a:r>
              <a:rPr lang="en-GB" sz="1200" dirty="0">
                <a:solidFill>
                  <a:srgbClr val="505050"/>
                </a:solidFill>
                <a:latin typeface="Arial" panose="020B0604020202020204" pitchFamily="34" charset="0"/>
                <a:ea typeface="Aileron" charset="0"/>
                <a:cs typeface="Arial" panose="020B0604020202020204" pitchFamily="34" charset="0"/>
              </a:rPr>
              <a:t>Treatment suggestion</a:t>
            </a:r>
          </a:p>
        </p:txBody>
      </p:sp>
    </p:spTree>
    <p:extLst>
      <p:ext uri="{BB962C8B-B14F-4D97-AF65-F5344CB8AC3E}">
        <p14:creationId xmlns:p14="http://schemas.microsoft.com/office/powerpoint/2010/main" val="3749262639"/>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2"/>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13435</TotalTime>
  <Words>2609</Words>
  <Application>Microsoft Office PowerPoint</Application>
  <PresentationFormat>Widescreen</PresentationFormat>
  <Paragraphs>299</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Thème Office</vt:lpstr>
      <vt:lpstr>PowerPoint Presentation</vt:lpstr>
      <vt:lpstr>Precision oncology connect   The emerging role of artificial intelligence in precision oncology </vt:lpstr>
      <vt:lpstr>Developed by PRECISION ONCOLOGY COnnect</vt:lpstr>
      <vt:lpstr>Educational objectives</vt:lpstr>
      <vt:lpstr>Clinical takeaways</vt:lpstr>
      <vt:lpstr>Development, requirements for  successful use and core concepts of ai </vt:lpstr>
      <vt:lpstr>introduction</vt:lpstr>
      <vt:lpstr>Pathology becomes digital</vt:lpstr>
      <vt:lpstr>AI-based support systems </vt:lpstr>
      <vt:lpstr>A scalable Set-Up </vt:lpstr>
      <vt:lpstr>Development of AI </vt:lpstr>
      <vt:lpstr>Implementation of AI </vt:lpstr>
      <vt:lpstr>Considerations for clinical implementation</vt:lpstr>
      <vt:lpstr>Ethical, legal and regulatory aspects of AI </vt:lpstr>
      <vt:lpstr>Clinical application of ai</vt:lpstr>
      <vt:lpstr>Ai-powered predictive analysis in clinical practice</vt:lpstr>
      <vt:lpstr>Clinical application of ai in oncology</vt:lpstr>
      <vt:lpstr>Application of AI in Lung cancer</vt:lpstr>
      <vt:lpstr>Examples of AI Use (I) </vt:lpstr>
      <vt:lpstr>Examples of AI Use (II) </vt:lpstr>
      <vt:lpstr>Future use of ai</vt:lpstr>
      <vt:lpstr>summary</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Tracey Gashi</cp:lastModifiedBy>
  <cp:revision>409</cp:revision>
  <cp:lastPrinted>2017-02-15T09:54:46Z</cp:lastPrinted>
  <dcterms:created xsi:type="dcterms:W3CDTF">2016-10-14T09:38:18Z</dcterms:created>
  <dcterms:modified xsi:type="dcterms:W3CDTF">2024-11-04T12:28:19Z</dcterms:modified>
</cp:coreProperties>
</file>