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1747256644" r:id="rId2"/>
    <p:sldId id="1747256731" r:id="rId3"/>
    <p:sldId id="728" r:id="rId4"/>
    <p:sldId id="301491824" r:id="rId5"/>
    <p:sldId id="1747256638" r:id="rId6"/>
    <p:sldId id="1747256640" r:id="rId7"/>
    <p:sldId id="1747256674" r:id="rId8"/>
    <p:sldId id="575" r:id="rId9"/>
    <p:sldId id="576" r:id="rId10"/>
    <p:sldId id="577" r:id="rId11"/>
    <p:sldId id="1747256641" r:id="rId12"/>
    <p:sldId id="1747256710" r:id="rId13"/>
    <p:sldId id="1747256682" r:id="rId14"/>
    <p:sldId id="1747256642" r:id="rId15"/>
    <p:sldId id="1747256685" r:id="rId16"/>
    <p:sldId id="524" r:id="rId17"/>
    <p:sldId id="1747256686" r:id="rId18"/>
    <p:sldId id="1747256662" r:id="rId19"/>
    <p:sldId id="1747256727" r:id="rId20"/>
    <p:sldId id="1747256715" r:id="rId21"/>
    <p:sldId id="1747256734" r:id="rId22"/>
    <p:sldId id="1747256703" r:id="rId23"/>
    <p:sldId id="1747256700" r:id="rId24"/>
    <p:sldId id="1747256701" r:id="rId25"/>
    <p:sldId id="1747256695" r:id="rId26"/>
    <p:sldId id="1747256737" r:id="rId27"/>
    <p:sldId id="1747256736" r:id="rId28"/>
    <p:sldId id="1747256729" r:id="rId29"/>
    <p:sldId id="1747256730" r:id="rId30"/>
    <p:sldId id="1747256688" r:id="rId31"/>
    <p:sldId id="1747256637" r:id="rId32"/>
    <p:sldId id="1747256741" r:id="rId33"/>
    <p:sldId id="257" r:id="rId34"/>
    <p:sldId id="12633" r:id="rId35"/>
    <p:sldId id="1747256733" r:id="rId36"/>
    <p:sldId id="1747256743" r:id="rId37"/>
    <p:sldId id="1747256681" r:id="rId38"/>
    <p:sldId id="12539" r:id="rId3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pos="9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40B119-1D85-296F-8B2B-AAFF95E5C745}" name="Pant,Shubham" initials="" userId="S::SPant@mdanderson.org::4072c371-a329-4268-bafd-de808283bdbd" providerId="AD"/>
  <p188:author id="{A1EDB31B-ABC6-5DCB-8428-0BF9A0E4A06B}" name="Tracey Gashi" initials="TG" userId="S::traceygashi@tagclinical.com::0a651ad8-06d6-4481-87eb-3036efc10091" providerId="AD"/>
  <p188:author id="{2579C1C5-F5DF-BFA1-1A15-6BEEFE201FB0}" name="Dotan, Efrat" initials="ED" userId="S::Efrat.Dotan@fccc.edu::8aa3d802-5620-4b1d-8c06-ba1262b52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1CE"/>
    <a:srgbClr val="F5EAE8"/>
    <a:srgbClr val="FF3F0D"/>
    <a:srgbClr val="C7583B"/>
    <a:srgbClr val="C6573B"/>
    <a:srgbClr val="03C750"/>
    <a:srgbClr val="FF85FF"/>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513" autoAdjust="0"/>
  </p:normalViewPr>
  <p:slideViewPr>
    <p:cSldViewPr snapToObjects="1">
      <p:cViewPr varScale="1">
        <p:scale>
          <a:sx n="98" d="100"/>
          <a:sy n="98" d="100"/>
        </p:scale>
        <p:origin x="1048" y="192"/>
      </p:cViewPr>
      <p:guideLst>
        <p:guide orient="horz" pos="2160"/>
        <p:guide pos="3840"/>
        <p:guide pos="1906"/>
        <p:guide orient="horz" pos="3471"/>
        <p:guide orient="horz" pos="3706"/>
        <p:guide orient="horz" pos="3803"/>
        <p:guide orient="horz" pos="4037"/>
        <p:guide pos="9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92" d="100"/>
          <a:sy n="92" d="100"/>
        </p:scale>
        <p:origin x="41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0.2%</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431B-494F-9495-7A0CA7756262}"/>
                </c:ext>
              </c:extLst>
            </c:dLbl>
            <c:dLbl>
              <c:idx val="1"/>
              <c:tx>
                <c:rich>
                  <a:bodyPr/>
                  <a:lstStyle/>
                  <a:p>
                    <a:r>
                      <a:rPr lang="en-US" dirty="0"/>
                      <a:t>0.7%</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431B-494F-9495-7A0CA7756262}"/>
                </c:ext>
              </c:extLst>
            </c:dLbl>
            <c:dLbl>
              <c:idx val="2"/>
              <c:tx>
                <c:rich>
                  <a:bodyPr/>
                  <a:lstStyle/>
                  <a:p>
                    <a:r>
                      <a:rPr lang="en-US" dirty="0"/>
                      <a:t>1.9%</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431B-494F-9495-7A0CA7756262}"/>
                </c:ext>
              </c:extLst>
            </c:dLbl>
            <c:dLbl>
              <c:idx val="3"/>
              <c:tx>
                <c:rich>
                  <a:bodyPr/>
                  <a:lstStyle/>
                  <a:p>
                    <a:r>
                      <a:rPr lang="en-US" dirty="0"/>
                      <a:t>7.2%</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431B-494F-9495-7A0CA7756262}"/>
                </c:ext>
              </c:extLst>
            </c:dLbl>
            <c:dLbl>
              <c:idx val="4"/>
              <c:tx>
                <c:rich>
                  <a:bodyPr/>
                  <a:lstStyle/>
                  <a:p>
                    <a:r>
                      <a:rPr lang="en-US" dirty="0"/>
                      <a:t>21.2%</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431B-494F-9495-7A0CA7756262}"/>
                </c:ext>
              </c:extLst>
            </c:dLbl>
            <c:dLbl>
              <c:idx val="5"/>
              <c:tx>
                <c:rich>
                  <a:bodyPr/>
                  <a:lstStyle/>
                  <a:p>
                    <a:fld id="{2B2C91C5-C8EC-7941-8206-B117A1E5CF32}" type="VALUE">
                      <a:rPr lang="en-US" smtClean="0"/>
                      <a:pPr/>
                      <a:t>[VALUE]</a:t>
                    </a:fld>
                    <a:r>
                      <a:rPr lang="en-US" dirty="0"/>
                      <a:t>.0%</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431B-494F-9495-7A0CA7756262}"/>
                </c:ext>
              </c:extLst>
            </c:dLbl>
            <c:dLbl>
              <c:idx val="6"/>
              <c:tx>
                <c:rich>
                  <a:bodyPr/>
                  <a:lstStyle/>
                  <a:p>
                    <a:fld id="{898BF2EC-87D5-5843-8E91-43D4ACF041C9}" type="VALUE">
                      <a:rPr lang="en-US" smtClean="0"/>
                      <a:pPr/>
                      <a:t>[VALUE]</a:t>
                    </a:fld>
                    <a:r>
                      <a:rPr lang="en-US"/>
                      <a:t>.0%</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431B-494F-9495-7A0CA7756262}"/>
                </c:ext>
              </c:extLst>
            </c:dLbl>
            <c:dLbl>
              <c:idx val="7"/>
              <c:tx>
                <c:rich>
                  <a:bodyPr/>
                  <a:lstStyle/>
                  <a:p>
                    <a:r>
                      <a:rPr lang="en-US" dirty="0"/>
                      <a:t>11.8%</a:t>
                    </a:r>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A-431B-494F-9495-7A0CA77562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&lt;20</c:v>
                </c:pt>
                <c:pt idx="1">
                  <c:v>20-34</c:v>
                </c:pt>
                <c:pt idx="2">
                  <c:v>35-44</c:v>
                </c:pt>
                <c:pt idx="3">
                  <c:v>45-54</c:v>
                </c:pt>
                <c:pt idx="4">
                  <c:v>55-64</c:v>
                </c:pt>
                <c:pt idx="5">
                  <c:v>65-74</c:v>
                </c:pt>
                <c:pt idx="6">
                  <c:v>75-84</c:v>
                </c:pt>
                <c:pt idx="7">
                  <c:v>&gt;84</c:v>
                </c:pt>
              </c:strCache>
            </c:strRef>
          </c:cat>
          <c:val>
            <c:numRef>
              <c:f>Sheet1!$B$2:$B$9</c:f>
              <c:numCache>
                <c:formatCode>General</c:formatCode>
                <c:ptCount val="8"/>
                <c:pt idx="0">
                  <c:v>0.2</c:v>
                </c:pt>
                <c:pt idx="1">
                  <c:v>0.7</c:v>
                </c:pt>
                <c:pt idx="2">
                  <c:v>1.9</c:v>
                </c:pt>
                <c:pt idx="3">
                  <c:v>7.2</c:v>
                </c:pt>
                <c:pt idx="4">
                  <c:v>21.2</c:v>
                </c:pt>
                <c:pt idx="5">
                  <c:v>32</c:v>
                </c:pt>
                <c:pt idx="6">
                  <c:v>25</c:v>
                </c:pt>
                <c:pt idx="7">
                  <c:v>11.8</c:v>
                </c:pt>
              </c:numCache>
            </c:numRef>
          </c:val>
          <c:extLst>
            <c:ext xmlns:c16="http://schemas.microsoft.com/office/drawing/2014/chart" uri="{C3380CC4-5D6E-409C-BE32-E72D297353CC}">
              <c16:uniqueId val="{00000000-431B-494F-9495-7A0CA7756262}"/>
            </c:ext>
          </c:extLst>
        </c:ser>
        <c:dLbls>
          <c:showLegendKey val="0"/>
          <c:showVal val="0"/>
          <c:showCatName val="0"/>
          <c:showSerName val="0"/>
          <c:showPercent val="0"/>
          <c:showBubbleSize val="0"/>
        </c:dLbls>
        <c:gapWidth val="77"/>
        <c:axId val="1770256495"/>
        <c:axId val="1777297503"/>
      </c:barChart>
      <c:catAx>
        <c:axId val="1770256495"/>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7297503"/>
        <c:crosses val="autoZero"/>
        <c:auto val="1"/>
        <c:lblAlgn val="ctr"/>
        <c:lblOffset val="100"/>
        <c:noMultiLvlLbl val="0"/>
      </c:catAx>
      <c:valAx>
        <c:axId val="1777297503"/>
        <c:scaling>
          <c:orientation val="minMax"/>
          <c:max val="4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025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1CD7-1344-9B9F-C11B2396AC89}"/>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1CD7-1344-9B9F-C11B2396AC89}"/>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1CD7-1344-9B9F-C11B2396AC89}"/>
              </c:ext>
            </c:extLst>
          </c:dPt>
          <c:dLbls>
            <c:dLbl>
              <c:idx val="0"/>
              <c:tx>
                <c:rich>
                  <a:bodyPr/>
                  <a:lstStyle/>
                  <a:p>
                    <a:r>
                      <a:rPr lang="en-US" dirty="0"/>
                      <a:t>44.0%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D7-1344-9B9F-C11B2396AC89}"/>
                </c:ext>
              </c:extLst>
            </c:dLbl>
            <c:dLbl>
              <c:idx val="1"/>
              <c:tx>
                <c:rich>
                  <a:bodyPr/>
                  <a:lstStyle/>
                  <a:p>
                    <a:r>
                      <a:rPr lang="en-US" dirty="0"/>
                      <a:t>16.2%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D7-1344-9B9F-C11B2396AC89}"/>
                </c:ext>
              </c:extLst>
            </c:dLbl>
            <c:dLbl>
              <c:idx val="2"/>
              <c:tx>
                <c:rich>
                  <a:bodyPr/>
                  <a:lstStyle/>
                  <a:p>
                    <a:r>
                      <a:rPr lang="en-US" dirty="0"/>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D7-1344-9B9F-C11B2396AC89}"/>
                </c:ext>
              </c:extLst>
            </c:dLbl>
            <c:dLbl>
              <c:idx val="3"/>
              <c:tx>
                <c:rich>
                  <a:bodyPr/>
                  <a:lstStyle/>
                  <a:p>
                    <a:r>
                      <a:rPr lang="en-US" dirty="0"/>
                      <a:t>10.6%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D7-1344-9B9F-C11B2396AC89}"/>
                </c:ext>
              </c:extLst>
            </c:dLbl>
            <c:dLbl>
              <c:idx val="4"/>
              <c:tx>
                <c:rich>
                  <a:bodyPr/>
                  <a:lstStyle/>
                  <a:p>
                    <a:fld id="{6811E08A-023D-064C-A60B-3A6CCFCF800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CD7-1344-9B9F-C11B2396AC89}"/>
                </c:ext>
              </c:extLst>
            </c:dLbl>
            <c:dLbl>
              <c:idx val="5"/>
              <c:tx>
                <c:rich>
                  <a:bodyPr/>
                  <a:lstStyle/>
                  <a:p>
                    <a:fld id="{2B2C91C5-C8EC-7941-8206-B117A1E5CF32}"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CD7-1344-9B9F-C11B2396AC89}"/>
                </c:ext>
              </c:extLst>
            </c:dLbl>
            <c:dLbl>
              <c:idx val="6"/>
              <c:tx>
                <c:rich>
                  <a:bodyPr/>
                  <a:lstStyle/>
                  <a:p>
                    <a:fld id="{898BF2EC-87D5-5843-8E91-43D4ACF041C9}"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CD7-1344-9B9F-C11B2396AC89}"/>
                </c:ext>
              </c:extLst>
            </c:dLbl>
            <c:dLbl>
              <c:idx val="7"/>
              <c:tx>
                <c:rich>
                  <a:bodyPr/>
                  <a:lstStyle/>
                  <a:p>
                    <a:fld id="{FAB1722D-A3CC-AE4B-A616-2B3038D798B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D7-1344-9B9F-C11B2396AC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44</c:v>
                </c:pt>
                <c:pt idx="1">
                  <c:v>16.2</c:v>
                </c:pt>
                <c:pt idx="2">
                  <c:v>3.1</c:v>
                </c:pt>
                <c:pt idx="3">
                  <c:v>10.6</c:v>
                </c:pt>
              </c:numCache>
            </c:numRef>
          </c:val>
          <c:extLst>
            <c:ext xmlns:c16="http://schemas.microsoft.com/office/drawing/2014/chart" uri="{C3380CC4-5D6E-409C-BE32-E72D297353CC}">
              <c16:uniqueId val="{00000008-1CD7-1344-9B9F-C11B2396AC89}"/>
            </c:ext>
          </c:extLst>
        </c:ser>
        <c:dLbls>
          <c:showLegendKey val="0"/>
          <c:showVal val="0"/>
          <c:showCatName val="0"/>
          <c:showSerName val="0"/>
          <c:showPercent val="0"/>
          <c:showBubbleSize val="0"/>
        </c:dLbls>
        <c:gapWidth val="77"/>
        <c:axId val="1770256495"/>
        <c:axId val="1777297503"/>
      </c:barChart>
      <c:catAx>
        <c:axId val="1770256495"/>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7297503"/>
        <c:crosses val="autoZero"/>
        <c:auto val="1"/>
        <c:lblAlgn val="ctr"/>
        <c:lblOffset val="100"/>
        <c:noMultiLvlLbl val="0"/>
      </c:catAx>
      <c:valAx>
        <c:axId val="1777297503"/>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crossAx val="177025649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0-1CD7-1344-9B9F-C11B2396AC89}"/>
              </c:ext>
            </c:extLst>
          </c:dPt>
          <c:dPt>
            <c:idx val="1"/>
            <c:bubble3D val="0"/>
            <c:spPr>
              <a:solidFill>
                <a:schemeClr val="tx2"/>
              </a:solidFill>
              <a:ln>
                <a:solidFill>
                  <a:schemeClr val="bg1"/>
                </a:solidFill>
              </a:ln>
              <a:effectLst/>
            </c:spPr>
            <c:extLst>
              <c:ext xmlns:c16="http://schemas.microsoft.com/office/drawing/2014/chart" uri="{C3380CC4-5D6E-409C-BE32-E72D297353CC}">
                <c16:uniqueId val="{00000001-1CD7-1344-9B9F-C11B2396AC89}"/>
              </c:ext>
            </c:extLst>
          </c:dPt>
          <c:dPt>
            <c:idx val="2"/>
            <c:bubble3D val="0"/>
            <c:spPr>
              <a:solidFill>
                <a:schemeClr val="accent1">
                  <a:lumMod val="40000"/>
                  <a:lumOff val="60000"/>
                </a:schemeClr>
              </a:solidFill>
              <a:ln>
                <a:solidFill>
                  <a:schemeClr val="bg1"/>
                </a:solidFill>
              </a:ln>
              <a:effectLst/>
            </c:spPr>
            <c:extLst>
              <c:ext xmlns:c16="http://schemas.microsoft.com/office/drawing/2014/chart" uri="{C3380CC4-5D6E-409C-BE32-E72D297353CC}">
                <c16:uniqueId val="{00000002-1CD7-1344-9B9F-C11B2396AC89}"/>
              </c:ext>
            </c:extLst>
          </c:dPt>
          <c:dPt>
            <c:idx val="3"/>
            <c:bubble3D val="0"/>
            <c:spPr>
              <a:solidFill>
                <a:schemeClr val="tx2">
                  <a:lumMod val="40000"/>
                  <a:lumOff val="60000"/>
                </a:schemeClr>
              </a:solidFill>
              <a:ln>
                <a:solidFill>
                  <a:schemeClr val="bg1"/>
                </a:solidFill>
              </a:ln>
              <a:effectLst/>
            </c:spPr>
            <c:extLst>
              <c:ext xmlns:c16="http://schemas.microsoft.com/office/drawing/2014/chart" uri="{C3380CC4-5D6E-409C-BE32-E72D297353CC}">
                <c16:uniqueId val="{00000003-1CD7-1344-9B9F-C11B2396AC89}"/>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r>
                      <a:rPr lang="en-US" b="1" dirty="0">
                        <a:solidFill>
                          <a:schemeClr val="bg1"/>
                        </a:solidFill>
                      </a:rPr>
                      <a:t>14%</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D7-1344-9B9F-C11B2396AC89}"/>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fld id="{B87BB233-861F-4B43-9955-9FF21D347515}" type="VALUE">
                      <a:rPr lang="en-US" b="1" smtClean="0">
                        <a:solidFill>
                          <a:schemeClr val="bg1"/>
                        </a:solidFill>
                      </a:rPr>
                      <a:pPr>
                        <a:defRPr b="1">
                          <a:solidFill>
                            <a:schemeClr val="bg1"/>
                          </a:solidFill>
                          <a:latin typeface="Arial" panose="020B0604020202020204" pitchFamily="34" charset="0"/>
                          <a:cs typeface="Arial" panose="020B0604020202020204" pitchFamily="34" charset="0"/>
                        </a:defRPr>
                      </a:pPr>
                      <a:t>[VALUE]</a:t>
                    </a:fld>
                    <a:r>
                      <a:rPr lang="en-US" b="1">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D7-1344-9B9F-C11B2396AC89}"/>
                </c:ext>
              </c:extLst>
            </c:dLbl>
            <c:dLbl>
              <c:idx val="2"/>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107C0FB8-6A20-8648-8E29-B44116DBE61B}" type="VALUE">
                      <a:rPr lang="en-US" b="1" smtClean="0"/>
                      <a:pPr>
                        <a:defRPr b="1">
                          <a:solidFill>
                            <a:schemeClr val="tx1"/>
                          </a:solidFill>
                          <a:latin typeface="Arial" panose="020B0604020202020204" pitchFamily="34" charset="0"/>
                          <a:cs typeface="Arial" panose="020B0604020202020204" pitchFamily="34" charset="0"/>
                        </a:defRPr>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D7-1344-9B9F-C11B2396AC89}"/>
                </c:ext>
              </c:extLst>
            </c:dLbl>
            <c:dLbl>
              <c:idx val="3"/>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E4D0D9F7-1A37-C94B-86D5-F41F06524C4B}" type="VALUE">
                      <a:rPr lang="en-US" b="1" smtClean="0"/>
                      <a:pPr>
                        <a:defRPr b="1">
                          <a:solidFill>
                            <a:schemeClr val="tx1"/>
                          </a:solidFill>
                          <a:latin typeface="Arial" panose="020B0604020202020204" pitchFamily="34" charset="0"/>
                          <a:cs typeface="Arial" panose="020B0604020202020204" pitchFamily="34" charset="0"/>
                        </a:defRPr>
                      </a:pPr>
                      <a:t>[VALUE]</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D7-1344-9B9F-C11B2396AC89}"/>
                </c:ext>
              </c:extLst>
            </c:dLbl>
            <c:dLbl>
              <c:idx val="4"/>
              <c:tx>
                <c:rich>
                  <a:bodyPr/>
                  <a:lstStyle/>
                  <a:p>
                    <a:fld id="{6811E08A-023D-064C-A60B-3A6CCFCF800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CD7-1344-9B9F-C11B2396AC89}"/>
                </c:ext>
              </c:extLst>
            </c:dLbl>
            <c:dLbl>
              <c:idx val="5"/>
              <c:tx>
                <c:rich>
                  <a:bodyPr/>
                  <a:lstStyle/>
                  <a:p>
                    <a:fld id="{2B2C91C5-C8EC-7941-8206-B117A1E5CF32}" type="VALUE">
                      <a:rPr lang="en-US" smtClean="0"/>
                      <a:pPr/>
                      <a:t>[VALUE]</a:t>
                    </a:fld>
                    <a:r>
                      <a:rPr lang="en-US"/>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CD7-1344-9B9F-C11B2396AC89}"/>
                </c:ext>
              </c:extLst>
            </c:dLbl>
            <c:dLbl>
              <c:idx val="6"/>
              <c:tx>
                <c:rich>
                  <a:bodyPr/>
                  <a:lstStyle/>
                  <a:p>
                    <a:fld id="{898BF2EC-87D5-5843-8E91-43D4ACF041C9}" type="VALUE">
                      <a:rPr lang="en-US" smtClean="0"/>
                      <a:pPr/>
                      <a:t>[VALUE]</a:t>
                    </a:fld>
                    <a:r>
                      <a:rPr lang="en-US"/>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CD7-1344-9B9F-C11B2396AC89}"/>
                </c:ext>
              </c:extLst>
            </c:dLbl>
            <c:dLbl>
              <c:idx val="7"/>
              <c:tx>
                <c:rich>
                  <a:bodyPr/>
                  <a:lstStyle/>
                  <a:p>
                    <a:fld id="{FAB1722D-A3CC-AE4B-A616-2B3038D798B7}"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D7-1344-9B9F-C11B2396AC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E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Localised</c:v>
                </c:pt>
                <c:pt idx="1">
                  <c:v>Regional</c:v>
                </c:pt>
                <c:pt idx="2">
                  <c:v>Distant</c:v>
                </c:pt>
                <c:pt idx="3">
                  <c:v>Unknown</c:v>
                </c:pt>
              </c:strCache>
            </c:strRef>
          </c:cat>
          <c:val>
            <c:numRef>
              <c:f>Sheet1!$B$2:$B$5</c:f>
              <c:numCache>
                <c:formatCode>General</c:formatCode>
                <c:ptCount val="4"/>
                <c:pt idx="0">
                  <c:v>14</c:v>
                </c:pt>
                <c:pt idx="1">
                  <c:v>29</c:v>
                </c:pt>
                <c:pt idx="2">
                  <c:v>51</c:v>
                </c:pt>
                <c:pt idx="3">
                  <c:v>6</c:v>
                </c:pt>
              </c:numCache>
            </c:numRef>
          </c:val>
          <c:extLst>
            <c:ext xmlns:c16="http://schemas.microsoft.com/office/drawing/2014/chart" uri="{C3380CC4-5D6E-409C-BE32-E72D297353CC}">
              <c16:uniqueId val="{00000008-1CD7-1344-9B9F-C11B2396AC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87494993365281"/>
          <c:y val="2.986613259664965E-2"/>
          <c:w val="0.62225010013269444"/>
          <c:h val="0.9402677348067006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CD-4519-A8C4-2499D984F5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CD-4519-A8C4-2499D984F5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CD-4519-A8C4-2499D984F5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CD-4519-A8C4-2499D984F56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CD-4519-A8C4-2499D984F56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CD-4519-A8C4-2499D984F56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CD-4519-A8C4-2499D984F56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CCD-4519-A8C4-2499D984F56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CCD-4519-A8C4-2499D984F56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CCD-4519-A8C4-2499D984F56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CCD-4519-A8C4-2499D984F56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2CCD-4519-A8C4-2499D984F56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2CCD-4519-A8C4-2499D984F560}"/>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2CCD-4519-A8C4-2499D984F560}"/>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2CCD-4519-A8C4-2499D984F560}"/>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2CCD-4519-A8C4-2499D984F560}"/>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2CCD-4519-A8C4-2499D984F560}"/>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2CCD-4519-A8C4-2499D984F560}"/>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B143-425C-AA0E-A4AF1A2511DB}"/>
              </c:ext>
            </c:extLst>
          </c:dPt>
          <c:cat>
            <c:strRef>
              <c:f>Sheet1!$A$2:$A$20</c:f>
              <c:strCache>
                <c:ptCount val="4"/>
                <c:pt idx="0">
                  <c:v>1st Qtr</c:v>
                </c:pt>
                <c:pt idx="1">
                  <c:v>2nd Qtr</c:v>
                </c:pt>
                <c:pt idx="2">
                  <c:v>3rd Qtr</c:v>
                </c:pt>
                <c:pt idx="3">
                  <c:v>4th Qtr</c:v>
                </c:pt>
              </c:strCache>
            </c:strRef>
          </c:cat>
          <c:val>
            <c:numRef>
              <c:f>Sheet1!$B$2:$B$20</c:f>
              <c:numCache>
                <c:formatCode>General</c:formatCode>
                <c:ptCount val="19"/>
                <c:pt idx="0">
                  <c:v>5.26</c:v>
                </c:pt>
                <c:pt idx="1">
                  <c:v>5.26</c:v>
                </c:pt>
                <c:pt idx="2">
                  <c:v>5.26</c:v>
                </c:pt>
                <c:pt idx="3">
                  <c:v>5.26</c:v>
                </c:pt>
                <c:pt idx="4">
                  <c:v>5.26</c:v>
                </c:pt>
                <c:pt idx="5">
                  <c:v>5.26</c:v>
                </c:pt>
                <c:pt idx="6">
                  <c:v>5.26</c:v>
                </c:pt>
                <c:pt idx="7">
                  <c:v>5.26</c:v>
                </c:pt>
                <c:pt idx="8">
                  <c:v>5.26</c:v>
                </c:pt>
                <c:pt idx="9">
                  <c:v>5.26</c:v>
                </c:pt>
                <c:pt idx="10">
                  <c:v>5.26</c:v>
                </c:pt>
                <c:pt idx="11">
                  <c:v>5.26</c:v>
                </c:pt>
                <c:pt idx="12">
                  <c:v>5.26</c:v>
                </c:pt>
                <c:pt idx="13">
                  <c:v>5.26</c:v>
                </c:pt>
                <c:pt idx="14">
                  <c:v>5.26</c:v>
                </c:pt>
                <c:pt idx="15">
                  <c:v>5.26</c:v>
                </c:pt>
                <c:pt idx="16">
                  <c:v>5.26</c:v>
                </c:pt>
                <c:pt idx="17">
                  <c:v>5.26</c:v>
                </c:pt>
                <c:pt idx="18">
                  <c:v>5.26</c:v>
                </c:pt>
              </c:numCache>
            </c:numRef>
          </c:val>
          <c:extLst>
            <c:ext xmlns:c16="http://schemas.microsoft.com/office/drawing/2014/chart" uri="{C3380CC4-5D6E-409C-BE32-E72D297353CC}">
              <c16:uniqueId val="{00000000-062C-5A4E-B158-F61A20CCFCE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12/13/24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12/13/24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3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CB803CEB-F0CA-0E49-9A40-024708F8119C}"/>
              </a:ext>
            </a:extLst>
          </p:cNvPr>
          <p:cNvSpPr>
            <a:spLocks noGrp="1" noRot="1" noChangeAspect="1" noChangeArrowheads="1" noTextEdit="1"/>
          </p:cNvSpPr>
          <p:nvPr>
            <p:ph type="sldImg"/>
          </p:nvPr>
        </p:nvSpPr>
        <p:spPr>
          <a:ln/>
        </p:spPr>
      </p:sp>
      <p:sp>
        <p:nvSpPr>
          <p:cNvPr id="13314" name="Notes Placeholder 2">
            <a:extLst>
              <a:ext uri="{FF2B5EF4-FFF2-40B4-BE49-F238E27FC236}">
                <a16:creationId xmlns:a16="http://schemas.microsoft.com/office/drawing/2014/main" id="{805D8C0D-EA7C-9141-A4BD-ED2C650846F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315" name="Slide Number Placeholder 3">
            <a:extLst>
              <a:ext uri="{FF2B5EF4-FFF2-40B4-BE49-F238E27FC236}">
                <a16:creationId xmlns:a16="http://schemas.microsoft.com/office/drawing/2014/main" id="{E0F1898C-FC5F-D644-933E-38BDC4B12E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2240456-9F3E-D343-AC3F-466AB5656063}" type="slidenum">
              <a:rPr lang="en-US" altLang="en-US" smtClean="0"/>
              <a:pPr>
                <a:spcBef>
                  <a:spcPct val="0"/>
                </a:spcBef>
              </a:pPr>
              <a:t>8</a:t>
            </a:fld>
            <a:endParaRPr lang="en-US" altLang="en-US"/>
          </a:p>
        </p:txBody>
      </p:sp>
    </p:spTree>
    <p:extLst>
      <p:ext uri="{BB962C8B-B14F-4D97-AF65-F5344CB8AC3E}">
        <p14:creationId xmlns:p14="http://schemas.microsoft.com/office/powerpoint/2010/main" val="2320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FD91F51-5F64-B84B-9A95-7991A5DEBE82}"/>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43EAD06E-258F-674E-8B3C-D34E7DC933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A0A07405-F01D-DB45-86A3-CA67183340F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211B28-7447-7249-A362-15546BC182E4}" type="slidenum">
              <a:rPr lang="en-US" altLang="en-US" smtClean="0"/>
              <a:pPr>
                <a:spcBef>
                  <a:spcPct val="0"/>
                </a:spcBef>
              </a:pPr>
              <a:t>9</a:t>
            </a:fld>
            <a:endParaRPr lang="en-US" altLang="en-US"/>
          </a:p>
        </p:txBody>
      </p:sp>
    </p:spTree>
    <p:extLst>
      <p:ext uri="{BB962C8B-B14F-4D97-AF65-F5344CB8AC3E}">
        <p14:creationId xmlns:p14="http://schemas.microsoft.com/office/powerpoint/2010/main" val="44092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51DBCB68-176C-B844-ACBB-8BDE4970C55E}"/>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3C76E9EE-5E4C-DF42-B77E-072D656A6C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685A1D0A-8539-0D4F-933A-F35E96F8006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23FF31A-AFC5-6F47-8A42-82BC47CCCCE3}"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83764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Sleep Disorders</a:t>
            </a:r>
            <a:endParaRPr lang="en-US" dirty="0"/>
          </a:p>
        </p:txBody>
      </p:sp>
      <p:sp>
        <p:nvSpPr>
          <p:cNvPr id="5" name="Footer Placeholder 4"/>
          <p:cNvSpPr>
            <a:spLocks noGrp="1"/>
          </p:cNvSpPr>
          <p:nvPr>
            <p:ph type="ftr" sz="quarter" idx="11"/>
          </p:nvPr>
        </p:nvSpPr>
        <p:spPr/>
        <p:txBody>
          <a:bodyPr/>
          <a:lstStyle/>
          <a:p>
            <a:pPr>
              <a:defRPr/>
            </a:pPr>
            <a:r>
              <a:rPr lang="en-US"/>
              <a:t>www.BeatTheBoards.com    877-225-8384</a:t>
            </a:r>
            <a:endParaRPr lang="en-US" dirty="0"/>
          </a:p>
        </p:txBody>
      </p:sp>
      <p:sp>
        <p:nvSpPr>
          <p:cNvPr id="6" name="Slide Number Placeholder 5"/>
          <p:cNvSpPr>
            <a:spLocks noGrp="1"/>
          </p:cNvSpPr>
          <p:nvPr>
            <p:ph type="sldNum" sz="quarter" idx="12"/>
          </p:nvPr>
        </p:nvSpPr>
        <p:spPr/>
        <p:txBody>
          <a:bodyPr/>
          <a:lstStyle/>
          <a:p>
            <a:pPr>
              <a:defRPr/>
            </a:pPr>
            <a:fld id="{16669A9B-F23F-425A-B065-4CAAB81818A9}" type="slidenum">
              <a:rPr lang="en-US" smtClean="0"/>
              <a:pPr>
                <a:defRPr/>
              </a:pPr>
              <a:t>16</a:t>
            </a:fld>
            <a:endParaRPr lang="en-US" dirty="0"/>
          </a:p>
        </p:txBody>
      </p:sp>
    </p:spTree>
    <p:extLst>
      <p:ext uri="{BB962C8B-B14F-4D97-AF65-F5344CB8AC3E}">
        <p14:creationId xmlns:p14="http://schemas.microsoft.com/office/powerpoint/2010/main" val="260198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E28C96-CB09-3D43-A32D-8106DC2C3062}" type="slidenum">
              <a:rPr lang="en-US" altLang="en-US" smtClean="0"/>
              <a:pPr>
                <a:defRPr/>
              </a:pPr>
              <a:t>31</a:t>
            </a:fld>
            <a:endParaRPr lang="en-US" altLang="en-US"/>
          </a:p>
        </p:txBody>
      </p:sp>
    </p:spTree>
    <p:extLst>
      <p:ext uri="{BB962C8B-B14F-4D97-AF65-F5344CB8AC3E}">
        <p14:creationId xmlns:p14="http://schemas.microsoft.com/office/powerpoint/2010/main" val="149358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38</a:t>
            </a:fld>
            <a:endParaRPr lang="fr-FR" altLang="en-US" sz="120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image" Target="../media/image14.jpg"/><Relationship Id="rId26" Type="http://schemas.openxmlformats.org/officeDocument/2006/relationships/image" Target="../media/image20.svg"/><Relationship Id="rId3" Type="http://schemas.openxmlformats.org/officeDocument/2006/relationships/image" Target="../media/image4.svg"/><Relationship Id="rId21" Type="http://schemas.openxmlformats.org/officeDocument/2006/relationships/image" Target="../media/image15.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hyperlink" Target="https://cor2ed.com/connects/gi-connect/?section=meet-the-experts"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6.svg"/><Relationship Id="rId15" Type="http://schemas.openxmlformats.org/officeDocument/2006/relationships/hyperlink" Target="https://twitter.com/giconnectinfo" TargetMode="External"/><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hyperlink" Target="https://www.linkedin.com/company/giconnect/" TargetMode="External"/><Relationship Id="rId19" Type="http://schemas.openxmlformats.org/officeDocument/2006/relationships/hyperlink" Target="mailto:info@cor2ed" TargetMode="External"/><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6.svg"/><Relationship Id="rId27"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LinkedIn </a:t>
            </a:r>
            <a:r>
              <a:rPr lang="en-GB" sz="1400" dirty="0">
                <a:solidFill>
                  <a:schemeClr val="tx2"/>
                </a:solidFill>
                <a:latin typeface="Arial" panose="020B0604020202020204" pitchFamily="34" charset="0"/>
                <a:ea typeface="Aileron Bold"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YouTube </a:t>
            </a:r>
            <a:r>
              <a:rPr lang="en-GB" sz="1400" dirty="0">
                <a:solidFill>
                  <a:schemeClr val="tx2"/>
                </a:solidFill>
                <a:latin typeface="Arial" panose="020B0604020202020204" pitchFamily="34" charset="0"/>
                <a:ea typeface="Aileron Bold"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Bold"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Bold"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Bold" charset="0"/>
                <a:cs typeface="Arial" panose="020B0604020202020204" pitchFamily="34" charset="0"/>
              </a:rPr>
              <a:t>Twitter </a:t>
            </a:r>
            <a:r>
              <a:rPr lang="en-GB" sz="1400" u="sng" dirty="0">
                <a:solidFill>
                  <a:schemeClr val="accent1"/>
                </a:solidFill>
                <a:latin typeface="Arial" panose="020B0604020202020204" pitchFamily="34" charset="0"/>
                <a:ea typeface="Aileron Bold" charset="0"/>
                <a:cs typeface="Arial" panose="020B0604020202020204" pitchFamily="34" charset="0"/>
                <a:hlinkClick r:id="rId15">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Bold"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Bold"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8"/>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Bold" charset="0"/>
                <a:cs typeface="Arial" panose="020B0604020202020204" pitchFamily="34" charset="0"/>
              </a:rPr>
              <a:t>Email</a:t>
            </a:r>
          </a:p>
          <a:p>
            <a:r>
              <a:rPr lang="en-GB" sz="1200" dirty="0">
                <a:solidFill>
                  <a:schemeClr val="accent1"/>
                </a:solidFill>
                <a:latin typeface="Arial" panose="020B0604020202020204" pitchFamily="34" charset="0"/>
                <a:ea typeface="Aileron Bold" charset="0"/>
                <a:cs typeface="Arial" panose="020B0604020202020204" pitchFamily="34" charset="0"/>
                <a:hlinkClick r:id="rId19"/>
              </a:rPr>
              <a:t>info@cor2ed</a:t>
            </a:r>
            <a:r>
              <a:rPr lang="en-GB" sz="1200" u="sng" dirty="0">
                <a:solidFill>
                  <a:schemeClr val="accent1"/>
                </a:solidFill>
                <a:latin typeface="Arial" panose="020B0604020202020204" pitchFamily="34" charset="0"/>
                <a:ea typeface="Aileron Bold" charset="0"/>
                <a:cs typeface="Arial" panose="020B0604020202020204" pitchFamily="34" charset="0"/>
              </a:rPr>
              <a:t>.com</a:t>
            </a:r>
          </a:p>
        </p:txBody>
      </p:sp>
      <p:sp>
        <p:nvSpPr>
          <p:cNvPr id="65" name="Rectangle 64">
            <a:hlinkClick r:id="rId2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9"/>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2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78F7-7102-8992-6EEC-AF4DBE746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0ACFF-29E8-EEDF-B1B3-FAC9F9255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EDED3-57C1-B203-FADA-E86206944D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8A752F-9699-FE78-2643-AD37FB22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35D5-DA8D-01AD-DCF3-788C4A01D097}"/>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4106736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E43A-B310-D172-BDFA-C44C3045E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64788-5B7C-2A74-5875-76A324E9D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1D106-61C9-28E2-0A38-2464B82C8E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8434EF-7F7A-CBC0-D630-90C6D6D3B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5D57-27B3-CE36-52CA-3CCAF12D15A6}"/>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360665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50B4-168B-4572-5F7A-FE849AF39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D1200-F639-28C8-09C6-858F68E9A0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4B176-D044-20A4-0407-5FB04FAD40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426BF-E9CA-7CB4-7F7F-A44FA51AE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BE2A-E58A-9EE7-4DDC-C8C1A78BEDF1}"/>
              </a:ext>
            </a:extLst>
          </p:cNvPr>
          <p:cNvSpPr>
            <a:spLocks noGrp="1"/>
          </p:cNvSpPr>
          <p:nvPr>
            <p:ph type="sldNum" sz="quarter" idx="12"/>
          </p:nvPr>
        </p:nvSpPr>
        <p:spPr/>
        <p:txBody>
          <a:bodyPr/>
          <a:lstStyle/>
          <a:p>
            <a:fld id="{DF991027-FBF9-164C-8811-C602B5B4988C}" type="slidenum">
              <a:rPr lang="en-US" smtClean="0"/>
              <a:t>‹#›</a:t>
            </a:fld>
            <a:endParaRPr lang="en-US"/>
          </a:p>
        </p:txBody>
      </p:sp>
    </p:spTree>
    <p:extLst>
      <p:ext uri="{BB962C8B-B14F-4D97-AF65-F5344CB8AC3E}">
        <p14:creationId xmlns:p14="http://schemas.microsoft.com/office/powerpoint/2010/main" val="2139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2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 id="2147483682" r:id="rId17"/>
    <p:sldLayoutId id="2147483683" r:id="rId18"/>
    <p:sldLayoutId id="2147483691" r:id="rId1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2F15330338231164875" TargetMode="External"/><Relationship Id="rId2" Type="http://schemas.openxmlformats.org/officeDocument/2006/relationships/hyperlink" Target="https://doi.org/10.3390%2Fdiagnostics11030562" TargetMode="External"/><Relationship Id="rId1" Type="http://schemas.openxmlformats.org/officeDocument/2006/relationships/slideLayout" Target="../slideLayouts/slideLayout9.xml"/><Relationship Id="rId4" Type="http://schemas.openxmlformats.org/officeDocument/2006/relationships/hyperlink" Target="https://seer.cancer.gov/statfacts/html/pancreas.html.%20Accessed%20October%20202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cor2ed.com/connects/gi-connect/?section=meet-the-expert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cn.org/professionals/physician_gls/pdf/pancreatic.pdf" TargetMode="External"/><Relationship Id="rId2" Type="http://schemas.openxmlformats.org/officeDocument/2006/relationships/hyperlink" Target="https://www.nccn.org/guidelines/guidelines-detail?category=1&amp;id=1455"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seer.cancer.gov/statfacts/html/pancreas.html"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eer.cancer.gov/statfacts/html/pancreas.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D-2ECA-9708-442F-B17CC571D85D}"/>
              </a:ext>
            </a:extLst>
          </p:cNvPr>
          <p:cNvSpPr>
            <a:spLocks noGrp="1"/>
          </p:cNvSpPr>
          <p:nvPr>
            <p:ph type="title"/>
          </p:nvPr>
        </p:nvSpPr>
        <p:spPr/>
        <p:txBody>
          <a:bodyPr>
            <a:noAutofit/>
          </a:bodyPr>
          <a:lstStyle/>
          <a:p>
            <a:br>
              <a:rPr lang="en-GB" sz="3200" dirty="0">
                <a:latin typeface="Arial"/>
                <a:cs typeface="Arial"/>
              </a:rPr>
            </a:br>
            <a:r>
              <a:rPr lang="en-GB" sz="3200" dirty="0">
                <a:latin typeface="Arial"/>
                <a:cs typeface="Arial"/>
              </a:rPr>
              <a:t>metastatic pancreatic ductal adenocarcinoma  (</a:t>
            </a:r>
            <a:r>
              <a:rPr lang="en-GB" sz="3200" cap="none" dirty="0" err="1">
                <a:latin typeface="Arial"/>
                <a:cs typeface="Arial"/>
              </a:rPr>
              <a:t>m</a:t>
            </a:r>
            <a:r>
              <a:rPr lang="en-GB" sz="3200" dirty="0" err="1">
                <a:latin typeface="Arial"/>
                <a:cs typeface="Arial"/>
              </a:rPr>
              <a:t>PDAC</a:t>
            </a:r>
            <a:r>
              <a:rPr lang="en-GB" sz="3200" dirty="0">
                <a:latin typeface="Arial"/>
                <a:cs typeface="Arial"/>
              </a:rPr>
              <a:t>): from diagnosis to treatment </a:t>
            </a:r>
            <a:br>
              <a:rPr lang="en-GB" sz="3200" dirty="0">
                <a:latin typeface="Arial"/>
                <a:cs typeface="Arial"/>
              </a:rPr>
            </a:br>
            <a:br>
              <a:rPr lang="en-GB" sz="3200" dirty="0">
                <a:latin typeface="Arial"/>
                <a:cs typeface="Arial"/>
              </a:rPr>
            </a:br>
            <a:r>
              <a:rPr lang="en-GB" sz="2000" dirty="0">
                <a:latin typeface="Arial"/>
                <a:cs typeface="Arial"/>
              </a:rPr>
              <a:t>micro learning module one</a:t>
            </a:r>
            <a:br>
              <a:rPr lang="en-GB" sz="3200" dirty="0">
                <a:latin typeface="Arial"/>
                <a:cs typeface="Arial"/>
              </a:rPr>
            </a:br>
            <a:br>
              <a:rPr lang="en-GB" sz="3200" dirty="0">
                <a:latin typeface="Arial"/>
                <a:cs typeface="Arial"/>
              </a:rPr>
            </a:br>
            <a:r>
              <a:rPr lang="en-GB" sz="3200" dirty="0">
                <a:latin typeface="Arial"/>
                <a:cs typeface="Arial"/>
              </a:rPr>
              <a:t>diagnosis and management of </a:t>
            </a:r>
            <a:r>
              <a:rPr lang="en-GB" sz="3200" cap="none" dirty="0" err="1">
                <a:latin typeface="Arial"/>
                <a:cs typeface="Arial"/>
              </a:rPr>
              <a:t>m</a:t>
            </a:r>
            <a:r>
              <a:rPr lang="en-GB" sz="3200" dirty="0" err="1">
                <a:latin typeface="Arial"/>
                <a:cs typeface="Arial"/>
              </a:rPr>
              <a:t>pdac</a:t>
            </a:r>
            <a:br>
              <a:rPr lang="en-GB" sz="3200" dirty="0"/>
            </a:br>
            <a:br>
              <a:rPr lang="en-GB" sz="2400" dirty="0"/>
            </a:br>
            <a:br>
              <a:rPr lang="en-GB" sz="2400" dirty="0"/>
            </a:br>
            <a:r>
              <a:rPr lang="en-GB" sz="2400" cap="none" dirty="0"/>
              <a:t>Prof. Efrat </a:t>
            </a:r>
            <a:r>
              <a:rPr lang="en-GB" sz="2400" cap="none" dirty="0" err="1"/>
              <a:t>Dotan</a:t>
            </a:r>
            <a:br>
              <a:rPr lang="en-GB" sz="2400" cap="none" dirty="0"/>
            </a:br>
            <a:r>
              <a:rPr lang="en-GB" sz="2400" b="0" cap="none" dirty="0"/>
              <a:t>Penn Medicine, Ann B. </a:t>
            </a:r>
            <a:r>
              <a:rPr lang="en-GB" sz="2400" b="0" cap="none" dirty="0" err="1"/>
              <a:t>Barshinger</a:t>
            </a:r>
            <a:r>
              <a:rPr lang="en-GB" sz="2400" b="0" cap="none" dirty="0"/>
              <a:t> Cancer Institute, PA, USA</a:t>
            </a:r>
            <a:br>
              <a:rPr lang="en-GB" sz="2400" b="0" cap="none" dirty="0"/>
            </a:br>
            <a:br>
              <a:rPr lang="en-GB" sz="2400" cap="none" dirty="0"/>
            </a:br>
            <a:r>
              <a:rPr lang="en-GB" sz="2400" cap="none" dirty="0"/>
              <a:t>Prof. Shubham Pant</a:t>
            </a:r>
            <a:br>
              <a:rPr lang="en-GB" sz="2400" cap="none" dirty="0"/>
            </a:br>
            <a:r>
              <a:rPr lang="en-GB" sz="2400" b="0" cap="none" dirty="0"/>
              <a:t>MD Anderson Cancer </a:t>
            </a:r>
            <a:r>
              <a:rPr lang="en-GB" sz="2400" b="0" cap="none" dirty="0" err="1"/>
              <a:t>Center</a:t>
            </a:r>
            <a:r>
              <a:rPr lang="en-GB" sz="2400" b="0" cap="none" dirty="0"/>
              <a:t>, TX, USA</a:t>
            </a:r>
            <a:br>
              <a:rPr lang="en-GB" sz="2400" cap="none" dirty="0"/>
            </a:br>
            <a:br>
              <a:rPr lang="en-GB" sz="3200" dirty="0"/>
            </a:br>
            <a:r>
              <a:rPr lang="en-GB" sz="1200" dirty="0">
                <a:latin typeface="Arial"/>
                <a:cs typeface="Arial"/>
              </a:rPr>
              <a:t>DECEMBER 2024</a:t>
            </a:r>
          </a:p>
        </p:txBody>
      </p:sp>
      <p:sp>
        <p:nvSpPr>
          <p:cNvPr id="3" name="Slide Number Placeholder 2">
            <a:extLst>
              <a:ext uri="{FF2B5EF4-FFF2-40B4-BE49-F238E27FC236}">
                <a16:creationId xmlns:a16="http://schemas.microsoft.com/office/drawing/2014/main" id="{1A19D9D7-4F23-777A-A6BB-5088A14DDA73}"/>
              </a:ext>
            </a:extLst>
          </p:cNvPr>
          <p:cNvSpPr>
            <a:spLocks noGrp="1"/>
          </p:cNvSpPr>
          <p:nvPr>
            <p:ph type="sldNum" sz="quarter" idx="4"/>
          </p:nvPr>
        </p:nvSpPr>
        <p:spPr/>
        <p:txBody>
          <a:bodyPr/>
          <a:lstStyle/>
          <a:p>
            <a:fld id="{FCE43C0F-8A7B-3A4B-9DB5-B3472E36E833}" type="slidenum">
              <a:rPr lang="en-GB" smtClean="0"/>
              <a:pPr/>
              <a:t>1</a:t>
            </a:fld>
            <a:endParaRPr lang="en-GB" dirty="0"/>
          </a:p>
        </p:txBody>
      </p:sp>
    </p:spTree>
    <p:extLst>
      <p:ext uri="{BB962C8B-B14F-4D97-AF65-F5344CB8AC3E}">
        <p14:creationId xmlns:p14="http://schemas.microsoft.com/office/powerpoint/2010/main" val="21265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758E81-6DCA-787A-CBC5-5BCBEBA8A73C}"/>
              </a:ext>
            </a:extLst>
          </p:cNvPr>
          <p:cNvSpPr>
            <a:spLocks noGrp="1"/>
          </p:cNvSpPr>
          <p:nvPr>
            <p:ph type="body" idx="1"/>
          </p:nvPr>
        </p:nvSpPr>
        <p:spPr>
          <a:xfrm>
            <a:off x="609600" y="1592060"/>
            <a:ext cx="4478288" cy="702470"/>
          </a:xfrm>
        </p:spPr>
        <p:txBody>
          <a:bodyPr>
            <a:normAutofit/>
          </a:bodyPr>
          <a:lstStyle/>
          <a:p>
            <a:r>
              <a:rPr lang="en-US" sz="1800" dirty="0"/>
              <a:t>Percent of cases by stage at diagnosis</a:t>
            </a:r>
          </a:p>
        </p:txBody>
      </p:sp>
      <p:sp>
        <p:nvSpPr>
          <p:cNvPr id="22529" name="Title 1">
            <a:extLst>
              <a:ext uri="{FF2B5EF4-FFF2-40B4-BE49-F238E27FC236}">
                <a16:creationId xmlns:a16="http://schemas.microsoft.com/office/drawing/2014/main" id="{D1B7274A-8426-0A41-8824-1BE30925483F}"/>
              </a:ext>
            </a:extLst>
          </p:cNvPr>
          <p:cNvSpPr>
            <a:spLocks noGrp="1" noChangeArrowheads="1"/>
          </p:cNvSpPr>
          <p:nvPr>
            <p:ph type="title"/>
          </p:nvPr>
        </p:nvSpPr>
        <p:spPr/>
        <p:txBody>
          <a:bodyPr>
            <a:noAutofit/>
          </a:bodyPr>
          <a:lstStyle/>
          <a:p>
            <a:r>
              <a:rPr lang="en-US" dirty="0">
                <a:solidFill>
                  <a:schemeClr val="tx2"/>
                </a:solidFill>
              </a:rPr>
              <a:t>Majority of patients have advanced disease at diagnosis and a poor prognosis</a:t>
            </a:r>
            <a:endParaRPr lang="en-US" altLang="en-US" dirty="0">
              <a:solidFill>
                <a:schemeClr val="tx2"/>
              </a:solidFill>
            </a:endParaRPr>
          </a:p>
        </p:txBody>
      </p:sp>
      <p:sp>
        <p:nvSpPr>
          <p:cNvPr id="8" name="Content Placeholder 7">
            <a:extLst>
              <a:ext uri="{FF2B5EF4-FFF2-40B4-BE49-F238E27FC236}">
                <a16:creationId xmlns:a16="http://schemas.microsoft.com/office/drawing/2014/main" id="{7C3BE69E-9706-D890-067E-0C37BEAEE3A9}"/>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sp>
        <p:nvSpPr>
          <p:cNvPr id="2" name="Slide Number Placeholder 1">
            <a:extLst>
              <a:ext uri="{FF2B5EF4-FFF2-40B4-BE49-F238E27FC236}">
                <a16:creationId xmlns:a16="http://schemas.microsoft.com/office/drawing/2014/main" id="{1312630F-723D-7072-49C1-0915947AEB2C}"/>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10" name="Text Placeholder 6">
            <a:extLst>
              <a:ext uri="{FF2B5EF4-FFF2-40B4-BE49-F238E27FC236}">
                <a16:creationId xmlns:a16="http://schemas.microsoft.com/office/drawing/2014/main" id="{2C02FEFA-17CC-6CBD-477D-0780247CA563}"/>
              </a:ext>
            </a:extLst>
          </p:cNvPr>
          <p:cNvSpPr txBox="1">
            <a:spLocks/>
          </p:cNvSpPr>
          <p:nvPr/>
        </p:nvSpPr>
        <p:spPr>
          <a:xfrm>
            <a:off x="6465549" y="1592060"/>
            <a:ext cx="4478288"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800" dirty="0"/>
              <a:t>5-year relative survival</a:t>
            </a:r>
          </a:p>
        </p:txBody>
      </p:sp>
      <p:graphicFrame>
        <p:nvGraphicFramePr>
          <p:cNvPr id="14" name="Chart 13">
            <a:extLst>
              <a:ext uri="{FF2B5EF4-FFF2-40B4-BE49-F238E27FC236}">
                <a16:creationId xmlns:a16="http://schemas.microsoft.com/office/drawing/2014/main" id="{7465846C-C956-8DDB-7AC0-9F8EEFEFE0A7}"/>
              </a:ext>
            </a:extLst>
          </p:cNvPr>
          <p:cNvGraphicFramePr/>
          <p:nvPr>
            <p:extLst>
              <p:ext uri="{D42A27DB-BD31-4B8C-83A1-F6EECF244321}">
                <p14:modId xmlns:p14="http://schemas.microsoft.com/office/powerpoint/2010/main" val="3084680554"/>
              </p:ext>
            </p:extLst>
          </p:nvPr>
        </p:nvGraphicFramePr>
        <p:xfrm>
          <a:off x="6635262" y="2110727"/>
          <a:ext cx="4165260" cy="326248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B128DD97-91DB-D960-1C04-A46FEF671E0E}"/>
              </a:ext>
            </a:extLst>
          </p:cNvPr>
          <p:cNvSpPr txBox="1"/>
          <p:nvPr/>
        </p:nvSpPr>
        <p:spPr>
          <a:xfrm>
            <a:off x="8701952" y="5351590"/>
            <a:ext cx="418384"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Stage</a:t>
            </a:r>
          </a:p>
        </p:txBody>
      </p:sp>
      <p:sp>
        <p:nvSpPr>
          <p:cNvPr id="16" name="TextBox 15">
            <a:extLst>
              <a:ext uri="{FF2B5EF4-FFF2-40B4-BE49-F238E27FC236}">
                <a16:creationId xmlns:a16="http://schemas.microsoft.com/office/drawing/2014/main" id="{E0763247-6224-DA91-4CC1-A49DAB983E9B}"/>
              </a:ext>
            </a:extLst>
          </p:cNvPr>
          <p:cNvSpPr txBox="1"/>
          <p:nvPr/>
        </p:nvSpPr>
        <p:spPr>
          <a:xfrm rot="16200000">
            <a:off x="5522459" y="3781074"/>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Percent</a:t>
            </a:r>
          </a:p>
        </p:txBody>
      </p:sp>
      <p:graphicFrame>
        <p:nvGraphicFramePr>
          <p:cNvPr id="17" name="Chart 16">
            <a:extLst>
              <a:ext uri="{FF2B5EF4-FFF2-40B4-BE49-F238E27FC236}">
                <a16:creationId xmlns:a16="http://schemas.microsoft.com/office/drawing/2014/main" id="{98120708-289D-0081-0311-EB587EE16D95}"/>
              </a:ext>
            </a:extLst>
          </p:cNvPr>
          <p:cNvGraphicFramePr/>
          <p:nvPr>
            <p:extLst>
              <p:ext uri="{D42A27DB-BD31-4B8C-83A1-F6EECF244321}">
                <p14:modId xmlns:p14="http://schemas.microsoft.com/office/powerpoint/2010/main" val="3195505083"/>
              </p:ext>
            </p:extLst>
          </p:nvPr>
        </p:nvGraphicFramePr>
        <p:xfrm>
          <a:off x="119336" y="2110727"/>
          <a:ext cx="3678165" cy="3262489"/>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154F9D1D-19E6-5638-0717-22AF382F5FDC}"/>
              </a:ext>
            </a:extLst>
          </p:cNvPr>
          <p:cNvSpPr txBox="1"/>
          <p:nvPr/>
        </p:nvSpPr>
        <p:spPr>
          <a:xfrm>
            <a:off x="4091581" y="3006186"/>
            <a:ext cx="1990930" cy="2077492"/>
          </a:xfrm>
          <a:prstGeom prst="rect">
            <a:avLst/>
          </a:prstGeom>
          <a:noFill/>
        </p:spPr>
        <p:txBody>
          <a:bodyPr wrap="none" lIns="0" tIns="0" rIns="0" bIns="0" rtlCol="0">
            <a:spAutoFit/>
          </a:bodyPr>
          <a:lstStyle/>
          <a:p>
            <a:pPr>
              <a:spcAft>
                <a:spcPts val="600"/>
              </a:spcAft>
            </a:pPr>
            <a:r>
              <a:rPr lang="en-GB" sz="1100" b="1" dirty="0">
                <a:latin typeface="Arial" panose="020B0604020202020204" pitchFamily="34" charset="0"/>
                <a:ea typeface="Aileron Bold" charset="0"/>
                <a:cs typeface="Arial" panose="020B0604020202020204" pitchFamily="34" charset="0"/>
              </a:rPr>
              <a:t>Localised (14%)</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Confined to primary site</a:t>
            </a:r>
          </a:p>
          <a:p>
            <a:pPr>
              <a:spcAft>
                <a:spcPts val="600"/>
              </a:spcAft>
            </a:pPr>
            <a:r>
              <a:rPr lang="en-GB" sz="1100" b="1" dirty="0">
                <a:latin typeface="Arial" panose="020B0604020202020204" pitchFamily="34" charset="0"/>
                <a:ea typeface="Aileron Bold" charset="0"/>
                <a:cs typeface="Arial" panose="020B0604020202020204" pitchFamily="34" charset="0"/>
              </a:rPr>
              <a:t>Regional (29%)</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Spread to regional lymph nodes</a:t>
            </a:r>
          </a:p>
          <a:p>
            <a:pPr>
              <a:spcAft>
                <a:spcPts val="600"/>
              </a:spcAft>
            </a:pPr>
            <a:r>
              <a:rPr lang="en-GB" sz="1100" b="1" dirty="0">
                <a:latin typeface="Arial" panose="020B0604020202020204" pitchFamily="34" charset="0"/>
                <a:ea typeface="Aileron Bold" charset="0"/>
                <a:cs typeface="Arial" panose="020B0604020202020204" pitchFamily="34" charset="0"/>
              </a:rPr>
              <a:t>Distant (51%)</a:t>
            </a:r>
            <a:br>
              <a:rPr lang="en-GB" sz="1100" b="1" dirty="0">
                <a:latin typeface="Arial" panose="020B0604020202020204" pitchFamily="34" charset="0"/>
                <a:ea typeface="Aileron Bold" charset="0"/>
                <a:cs typeface="Arial" panose="020B0604020202020204" pitchFamily="34" charset="0"/>
              </a:rPr>
            </a:br>
            <a:r>
              <a:rPr lang="en-GB" sz="1100" dirty="0">
                <a:latin typeface="Arial" panose="020B0604020202020204" pitchFamily="34" charset="0"/>
                <a:ea typeface="Aileron Bold" charset="0"/>
                <a:cs typeface="Arial" panose="020B0604020202020204" pitchFamily="34" charset="0"/>
              </a:rPr>
              <a:t>Cancer has metastasized</a:t>
            </a:r>
          </a:p>
          <a:p>
            <a:pPr>
              <a:spcAft>
                <a:spcPts val="600"/>
              </a:spcAft>
            </a:pPr>
            <a:r>
              <a:rPr lang="en-GB" sz="1100" b="1" dirty="0">
                <a:latin typeface="Arial" panose="020B0604020202020204" pitchFamily="34" charset="0"/>
                <a:ea typeface="Aileron Bold" charset="0"/>
                <a:cs typeface="Arial" panose="020B0604020202020204" pitchFamily="34" charset="0"/>
              </a:rPr>
              <a:t>Unknown (6%)</a:t>
            </a:r>
            <a:br>
              <a:rPr lang="en-GB" sz="1100" b="1" dirty="0">
                <a:latin typeface="Arial" panose="020B0604020202020204" pitchFamily="34" charset="0"/>
                <a:ea typeface="Aileron Bold" charset="0"/>
                <a:cs typeface="Arial" panose="020B0604020202020204" pitchFamily="34" charset="0"/>
              </a:rPr>
            </a:br>
            <a:r>
              <a:rPr lang="en-GB" sz="1100" dirty="0" err="1">
                <a:latin typeface="Arial" panose="020B0604020202020204" pitchFamily="34" charset="0"/>
                <a:ea typeface="Aileron Bold" charset="0"/>
                <a:cs typeface="Arial" panose="020B0604020202020204" pitchFamily="34" charset="0"/>
              </a:rPr>
              <a:t>Unstaged</a:t>
            </a:r>
            <a:endParaRPr lang="en-GB" sz="1100" dirty="0">
              <a:latin typeface="Arial" panose="020B0604020202020204" pitchFamily="34" charset="0"/>
              <a:ea typeface="Aileron Bold" charset="0"/>
              <a:cs typeface="Arial" panose="020B0604020202020204" pitchFamily="34" charset="0"/>
            </a:endParaRPr>
          </a:p>
          <a:p>
            <a:pPr>
              <a:spcAft>
                <a:spcPts val="600"/>
              </a:spcAft>
            </a:pPr>
            <a:endParaRPr lang="en-GB" sz="1100" dirty="0">
              <a:latin typeface="Arial" panose="020B0604020202020204" pitchFamily="34" charset="0"/>
              <a:ea typeface="Aileron Bold" charset="0"/>
              <a:cs typeface="Arial" panose="020B0604020202020204" pitchFamily="34" charset="0"/>
            </a:endParaRPr>
          </a:p>
          <a:p>
            <a:pPr>
              <a:spcAft>
                <a:spcPts val="600"/>
              </a:spcAft>
            </a:pPr>
            <a:endParaRPr lang="en-GB" sz="1100" dirty="0">
              <a:latin typeface="Arial" panose="020B0604020202020204" pitchFamily="34" charset="0"/>
              <a:ea typeface="Aileron Bold" charset="0"/>
              <a:cs typeface="Arial" panose="020B0604020202020204" pitchFamily="34" charset="0"/>
            </a:endParaRPr>
          </a:p>
        </p:txBody>
      </p:sp>
      <p:sp>
        <p:nvSpPr>
          <p:cNvPr id="19" name="Rectangle 18">
            <a:extLst>
              <a:ext uri="{FF2B5EF4-FFF2-40B4-BE49-F238E27FC236}">
                <a16:creationId xmlns:a16="http://schemas.microsoft.com/office/drawing/2014/main" id="{ACD134F9-B16B-05F3-827B-3AB4A77E3B34}"/>
              </a:ext>
            </a:extLst>
          </p:cNvPr>
          <p:cNvSpPr/>
          <p:nvPr/>
        </p:nvSpPr>
        <p:spPr>
          <a:xfrm>
            <a:off x="3821182" y="3018835"/>
            <a:ext cx="172714" cy="143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A9582D-9D5C-B436-49C5-93509982C4F5}"/>
              </a:ext>
            </a:extLst>
          </p:cNvPr>
          <p:cNvSpPr/>
          <p:nvPr/>
        </p:nvSpPr>
        <p:spPr>
          <a:xfrm>
            <a:off x="3821182" y="3425235"/>
            <a:ext cx="172714" cy="1431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3C0F6B-391B-17FC-3D2C-4C58F7BF141B}"/>
              </a:ext>
            </a:extLst>
          </p:cNvPr>
          <p:cNvSpPr/>
          <p:nvPr/>
        </p:nvSpPr>
        <p:spPr>
          <a:xfrm>
            <a:off x="3821182" y="3831635"/>
            <a:ext cx="172714" cy="143163"/>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1F8916-F683-FC69-5557-6BA7616EFA66}"/>
              </a:ext>
            </a:extLst>
          </p:cNvPr>
          <p:cNvSpPr/>
          <p:nvPr/>
        </p:nvSpPr>
        <p:spPr>
          <a:xfrm>
            <a:off x="3821182" y="4238034"/>
            <a:ext cx="172714" cy="14316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15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Risk factors and </a:t>
            </a:r>
            <a:br>
              <a:rPr lang="en-GB" dirty="0"/>
            </a:br>
            <a:r>
              <a:rPr lang="en-GB" dirty="0"/>
              <a:t>clinical presentation </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42561506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4EB002-3631-2416-1A5F-C80937A8041E}"/>
              </a:ext>
            </a:extLst>
          </p:cNvPr>
          <p:cNvSpPr>
            <a:spLocks noGrp="1"/>
          </p:cNvSpPr>
          <p:nvPr>
            <p:ph type="body" idx="1"/>
          </p:nvPr>
        </p:nvSpPr>
        <p:spPr>
          <a:xfrm>
            <a:off x="767408" y="1214438"/>
            <a:ext cx="3686200" cy="701675"/>
          </a:xfrm>
        </p:spPr>
        <p:txBody>
          <a:bodyPr>
            <a:normAutofit/>
          </a:bodyPr>
          <a:lstStyle/>
          <a:p>
            <a:r>
              <a:rPr lang="en-US" altLang="en-US" dirty="0"/>
              <a:t>Modifiable/clinical</a:t>
            </a:r>
            <a:r>
              <a:rPr lang="en-US" altLang="en-US" baseline="30000" dirty="0"/>
              <a:t>1-4</a:t>
            </a:r>
          </a:p>
          <a:p>
            <a:endParaRPr lang="en-US" dirty="0"/>
          </a:p>
        </p:txBody>
      </p:sp>
      <p:sp>
        <p:nvSpPr>
          <p:cNvPr id="10" name="Title 1">
            <a:extLst>
              <a:ext uri="{FF2B5EF4-FFF2-40B4-BE49-F238E27FC236}">
                <a16:creationId xmlns:a16="http://schemas.microsoft.com/office/drawing/2014/main" id="{A925B421-2375-6889-B172-1CE99D21B92F}"/>
              </a:ext>
            </a:extLst>
          </p:cNvPr>
          <p:cNvSpPr>
            <a:spLocks noGrp="1"/>
          </p:cNvSpPr>
          <p:nvPr>
            <p:ph type="title"/>
          </p:nvPr>
        </p:nvSpPr>
        <p:spPr>
          <a:xfrm>
            <a:off x="619201" y="259200"/>
            <a:ext cx="10963199" cy="864000"/>
          </a:xfrm>
        </p:spPr>
        <p:txBody>
          <a:bodyPr/>
          <a:lstStyle/>
          <a:p>
            <a:r>
              <a:rPr lang="en-US" dirty="0"/>
              <a:t>Risk factors</a:t>
            </a:r>
          </a:p>
        </p:txBody>
      </p:sp>
      <p:sp>
        <p:nvSpPr>
          <p:cNvPr id="16" name="Text Placeholder 4">
            <a:extLst>
              <a:ext uri="{FF2B5EF4-FFF2-40B4-BE49-F238E27FC236}">
                <a16:creationId xmlns:a16="http://schemas.microsoft.com/office/drawing/2014/main" id="{4EF0E4AA-BBB0-0736-E0A1-6BD06ABAF3DE}"/>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ATM, ataxia-telangiectasia mutated; BRCA2,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2 gene; PALB2, partner and localiser of BRCA2, PDAC, pancreatic ductal adenocarcinoma; SEER, Surveillance, Epidemiology, and End Results program</a:t>
            </a:r>
          </a:p>
          <a:p>
            <a:r>
              <a:rPr lang="en-GB" dirty="0">
                <a:solidFill>
                  <a:schemeClr val="tx2"/>
                </a:solidFill>
              </a:rPr>
              <a:t>1. Ushio J, et al. Diagnostics (Basel) 2021;11(3): 562. </a:t>
            </a:r>
            <a:r>
              <a:rPr lang="en-GB" dirty="0" err="1">
                <a:solidFill>
                  <a:schemeClr val="tx2"/>
                </a:solidFill>
              </a:rPr>
              <a:t>doi</a:t>
            </a:r>
            <a:r>
              <a:rPr lang="en-GB" dirty="0">
                <a:solidFill>
                  <a:schemeClr val="tx2"/>
                </a:solidFill>
              </a:rPr>
              <a:t>: </a:t>
            </a:r>
            <a:r>
              <a:rPr lang="en-GB" dirty="0">
                <a:solidFill>
                  <a:schemeClr val="tx2"/>
                </a:solidFill>
                <a:hlinkClick r:id="rId2">
                  <a:extLst>
                    <a:ext uri="{A12FA001-AC4F-418D-AE19-62706E023703}">
                      <ahyp:hlinkClr xmlns:ahyp="http://schemas.microsoft.com/office/drawing/2018/hyperlinkcolor" val="tx"/>
                    </a:ext>
                  </a:extLst>
                </a:hlinkClick>
              </a:rPr>
              <a:t>10.3390/diagnostics11030562</a:t>
            </a:r>
            <a:r>
              <a:rPr lang="en-GB" dirty="0">
                <a:solidFill>
                  <a:schemeClr val="tx2"/>
                </a:solidFill>
              </a:rPr>
              <a:t>; 2. </a:t>
            </a:r>
            <a:r>
              <a:rPr lang="en-US" altLang="en-US" dirty="0">
                <a:solidFill>
                  <a:schemeClr val="tx2"/>
                </a:solidFill>
              </a:rPr>
              <a:t>Gupta N, et al. World J Gastroenterol. 2021;27:3158-81;</a:t>
            </a:r>
            <a:r>
              <a:rPr lang="en-US" dirty="0">
                <a:solidFill>
                  <a:schemeClr val="tx2"/>
                </a:solidFill>
              </a:rPr>
              <a:t> 3. Wood L, et al. Gastroenterology 2022;163:386-402; 4. </a:t>
            </a:r>
            <a:r>
              <a:rPr lang="en-US" altLang="en-US" dirty="0">
                <a:solidFill>
                  <a:schemeClr val="tx2"/>
                </a:solidFill>
              </a:rPr>
              <a:t>Dong-Mei M, et al. Technol Cancer Res Treat. 2023; 22: </a:t>
            </a:r>
            <a:r>
              <a:rPr lang="en-GB" dirty="0" err="1">
                <a:solidFill>
                  <a:schemeClr val="tx2"/>
                </a:solidFill>
              </a:rPr>
              <a:t>doi</a:t>
            </a:r>
            <a:r>
              <a:rPr lang="en-GB" dirty="0">
                <a:solidFill>
                  <a:schemeClr val="tx2"/>
                </a:solidFill>
              </a:rPr>
              <a:t>: </a:t>
            </a:r>
            <a:r>
              <a:rPr lang="en-GB" dirty="0">
                <a:solidFill>
                  <a:schemeClr val="tx2"/>
                </a:solidFill>
                <a:hlinkClick r:id="rId3">
                  <a:extLst>
                    <a:ext uri="{A12FA001-AC4F-418D-AE19-62706E023703}">
                      <ahyp:hlinkClr xmlns:ahyp="http://schemas.microsoft.com/office/drawing/2018/hyperlinkcolor" val="tx"/>
                    </a:ext>
                  </a:extLst>
                </a:hlinkClick>
              </a:rPr>
              <a:t>10.1177/15330338231164875</a:t>
            </a:r>
            <a:r>
              <a:rPr lang="en-GB" dirty="0">
                <a:solidFill>
                  <a:schemeClr val="tx2"/>
                </a:solidFill>
              </a:rPr>
              <a:t>; </a:t>
            </a:r>
            <a:r>
              <a:rPr lang="en-GB" altLang="en-US" dirty="0">
                <a:solidFill>
                  <a:schemeClr val="tx2"/>
                </a:solidFill>
              </a:rPr>
              <a:t>5</a:t>
            </a:r>
            <a:r>
              <a:rPr lang="en-GB" dirty="0">
                <a:solidFill>
                  <a:schemeClr val="tx2"/>
                </a:solidFill>
              </a:rPr>
              <a:t>. Cancer Stat Facts: Pancreatic Cancer. Available from: </a:t>
            </a:r>
            <a:r>
              <a:rPr lang="en-GB" dirty="0">
                <a:solidFill>
                  <a:schemeClr val="tx2"/>
                </a:solidFill>
                <a:hlinkClick r:id="rId4">
                  <a:extLst>
                    <a:ext uri="{A12FA001-AC4F-418D-AE19-62706E023703}">
                      <ahyp:hlinkClr xmlns:ahyp="http://schemas.microsoft.com/office/drawing/2018/hyperlinkcolor" val="tx"/>
                    </a:ext>
                  </a:extLst>
                </a:hlinkClick>
              </a:rPr>
              <a:t>https://seer.cancer.gov/statfacts/html/pancreas.html. Accessed October 2024</a:t>
            </a:r>
            <a:r>
              <a:rPr lang="en-GB" dirty="0">
                <a:solidFill>
                  <a:schemeClr val="tx2"/>
                </a:solidFill>
              </a:rPr>
              <a:t>; 6. </a:t>
            </a:r>
            <a:r>
              <a:rPr lang="en-GB" dirty="0" err="1">
                <a:solidFill>
                  <a:schemeClr val="tx2"/>
                </a:solidFill>
              </a:rPr>
              <a:t>Copur</a:t>
            </a:r>
            <a:r>
              <a:rPr lang="en-GB" dirty="0">
                <a:solidFill>
                  <a:schemeClr val="tx2"/>
                </a:solidFill>
              </a:rPr>
              <a:t> MS, et al. Oncology (Williston Park). 2020;34:196-201.</a:t>
            </a:r>
            <a:r>
              <a:rPr lang="en-US" altLang="en-US" dirty="0">
                <a:solidFill>
                  <a:schemeClr val="tx2"/>
                </a:solidFill>
              </a:rPr>
              <a:t> </a:t>
            </a:r>
          </a:p>
        </p:txBody>
      </p:sp>
      <p:sp>
        <p:nvSpPr>
          <p:cNvPr id="5" name="Slide Number Placeholder 4">
            <a:extLst>
              <a:ext uri="{FF2B5EF4-FFF2-40B4-BE49-F238E27FC236}">
                <a16:creationId xmlns:a16="http://schemas.microsoft.com/office/drawing/2014/main" id="{2A99EBE7-A832-2AEE-FCE1-CB33D0B8C61F}"/>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12</a:t>
            </a:fld>
            <a:endParaRPr lang="en-GB"/>
          </a:p>
        </p:txBody>
      </p:sp>
      <p:sp>
        <p:nvSpPr>
          <p:cNvPr id="11" name="Rounded Rectangle 10">
            <a:extLst>
              <a:ext uri="{FF2B5EF4-FFF2-40B4-BE49-F238E27FC236}">
                <a16:creationId xmlns:a16="http://schemas.microsoft.com/office/drawing/2014/main" id="{55A96AEC-9ADC-C325-25A3-10B052ED104C}"/>
              </a:ext>
            </a:extLst>
          </p:cNvPr>
          <p:cNvSpPr/>
          <p:nvPr/>
        </p:nvSpPr>
        <p:spPr>
          <a:xfrm>
            <a:off x="609600" y="1700808"/>
            <a:ext cx="4610088" cy="3692881"/>
          </a:xfrm>
          <a:prstGeom prst="roundRect">
            <a:avLst>
              <a:gd name="adj" fmla="val 1222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Smoking </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Alcohol consumption</a:t>
            </a:r>
          </a:p>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Being overweight</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Dietary factors</a:t>
            </a:r>
          </a:p>
          <a:p>
            <a:pPr marL="285750" indent="-285750" eaLnBrk="1" hangingPunct="1">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Personal history of chronic pancreatitis </a:t>
            </a:r>
          </a:p>
          <a:p>
            <a:pPr marL="285750" indent="-285750">
              <a:spcAft>
                <a:spcPts val="600"/>
              </a:spcAft>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Personal history of diabetes</a:t>
            </a:r>
            <a:endParaRPr kumimoji="0" lang="en-US" sz="2000" b="0" i="0" u="none" strike="noStrike" cap="none" normalizeH="0" baseline="0" dirty="0">
              <a:ln/>
              <a:solidFill>
                <a:schemeClr val="bg1"/>
              </a:solidFill>
              <a:effectLst/>
              <a:latin typeface="Arial"/>
              <a:cs typeface="Arial"/>
            </a:endParaRPr>
          </a:p>
        </p:txBody>
      </p:sp>
      <p:sp>
        <p:nvSpPr>
          <p:cNvPr id="13" name="Rounded Rectangle 12">
            <a:extLst>
              <a:ext uri="{FF2B5EF4-FFF2-40B4-BE49-F238E27FC236}">
                <a16:creationId xmlns:a16="http://schemas.microsoft.com/office/drawing/2014/main" id="{77C88CF2-E65A-8119-FAA1-4910CA50A643}"/>
              </a:ext>
            </a:extLst>
          </p:cNvPr>
          <p:cNvSpPr/>
          <p:nvPr/>
        </p:nvSpPr>
        <p:spPr>
          <a:xfrm>
            <a:off x="5650523" y="1700808"/>
            <a:ext cx="4610088" cy="3692881"/>
          </a:xfrm>
          <a:prstGeom prst="roundRect">
            <a:avLst>
              <a:gd name="adj" fmla="val 1222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Age</a:t>
            </a:r>
          </a:p>
          <a:p>
            <a:pPr marL="642937"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most frequently diagnosed: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65-74 years of age </a:t>
            </a:r>
          </a:p>
          <a:p>
            <a:pPr marL="642937"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median age at diagnosis of 70 years</a:t>
            </a:r>
            <a:endParaRPr lang="en-US" altLang="en-US"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Family history of pancreatic cancer </a:t>
            </a:r>
          </a:p>
          <a:p>
            <a:pPr marL="285750" indent="-285750" eaLnBrk="1" hangingPunct="1">
              <a:buClr>
                <a:schemeClr val="bg1"/>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Hereditary conditions (~10-15%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of PDAC cases):</a:t>
            </a:r>
          </a:p>
          <a:p>
            <a:pPr marL="742950" lvl="1" indent="-285750">
              <a:buClr>
                <a:schemeClr val="bg1"/>
              </a:buClr>
              <a:buFont typeface="System Font Regular"/>
              <a:buChar char="–"/>
            </a:pPr>
            <a:r>
              <a:rPr lang="en-US" altLang="en-US" sz="1600" dirty="0">
                <a:solidFill>
                  <a:schemeClr val="bg1"/>
                </a:solidFill>
                <a:latin typeface="Arial" panose="020B0604020202020204" pitchFamily="34" charset="0"/>
                <a:cs typeface="Arial" panose="020B0604020202020204" pitchFamily="34" charset="0"/>
              </a:rPr>
              <a:t>hereditary pancreatitis</a:t>
            </a:r>
          </a:p>
          <a:p>
            <a:pPr marL="742950" lvl="1" indent="-285750">
              <a:buClr>
                <a:schemeClr val="bg1"/>
              </a:buClr>
              <a:buFont typeface="System Font Regular"/>
              <a:buChar char="–"/>
            </a:pPr>
            <a:r>
              <a:rPr lang="en-US" altLang="en-US" sz="1600" dirty="0">
                <a:solidFill>
                  <a:schemeClr val="bg1"/>
                </a:solidFill>
                <a:latin typeface="Arial" panose="020B0604020202020204" pitchFamily="34" charset="0"/>
                <a:cs typeface="Arial" panose="020B0604020202020204" pitchFamily="34" charset="0"/>
              </a:rPr>
              <a:t>Lynch syndrome</a:t>
            </a:r>
          </a:p>
          <a:p>
            <a:pPr marL="742950" lvl="1" indent="-285750">
              <a:buClr>
                <a:schemeClr val="bg1"/>
              </a:buClr>
              <a:buFont typeface="System Font Regular"/>
              <a:buChar char="–"/>
            </a:pPr>
            <a:r>
              <a:rPr lang="en-US" sz="1600" dirty="0">
                <a:solidFill>
                  <a:schemeClr val="bg1"/>
                </a:solidFill>
                <a:latin typeface="Arial" panose="020B0604020202020204" pitchFamily="34" charset="0"/>
                <a:cs typeface="Arial" panose="020B0604020202020204" pitchFamily="34" charset="0"/>
              </a:rPr>
              <a:t>m</a:t>
            </a:r>
            <a:r>
              <a:rPr lang="en-US" sz="1600" b="0" i="0" dirty="0">
                <a:solidFill>
                  <a:schemeClr val="bg1"/>
                </a:solidFill>
                <a:effectLst/>
                <a:latin typeface="Arial" panose="020B0604020202020204" pitchFamily="34" charset="0"/>
                <a:cs typeface="Arial" panose="020B0604020202020204" pitchFamily="34" charset="0"/>
              </a:rPr>
              <a:t>utations in the genes such as </a:t>
            </a:r>
            <a:r>
              <a:rPr lang="en-US" sz="1600" b="0" i="1" dirty="0">
                <a:solidFill>
                  <a:schemeClr val="bg1"/>
                </a:solidFill>
                <a:effectLst/>
                <a:latin typeface="Arial" panose="020B0604020202020204" pitchFamily="34" charset="0"/>
                <a:cs typeface="Arial" panose="020B0604020202020204" pitchFamily="34" charset="0"/>
              </a:rPr>
              <a:t>BRCA2, PALB2, ATM</a:t>
            </a:r>
            <a:endParaRPr lang="en-US" altLang="en-US" sz="1600" dirty="0">
              <a:solidFill>
                <a:schemeClr val="bg1"/>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F0CF514E-89ED-7CA1-E05C-8B1188F88965}"/>
              </a:ext>
            </a:extLst>
          </p:cNvPr>
          <p:cNvSpPr txBox="1">
            <a:spLocks/>
          </p:cNvSpPr>
          <p:nvPr/>
        </p:nvSpPr>
        <p:spPr>
          <a:xfrm>
            <a:off x="5650522" y="1214438"/>
            <a:ext cx="3253789" cy="701675"/>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altLang="en-US" dirty="0"/>
              <a:t>Non-modifiable</a:t>
            </a:r>
            <a:r>
              <a:rPr lang="en-US" altLang="en-US" baseline="30000" dirty="0"/>
              <a:t>1-3,5,6</a:t>
            </a:r>
          </a:p>
          <a:p>
            <a:endParaRPr lang="en-US" dirty="0"/>
          </a:p>
        </p:txBody>
      </p:sp>
    </p:spTree>
    <p:extLst>
      <p:ext uri="{BB962C8B-B14F-4D97-AF65-F5344CB8AC3E}">
        <p14:creationId xmlns:p14="http://schemas.microsoft.com/office/powerpoint/2010/main" val="18901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6D4B7C-D8A4-F35E-EBA7-39F6DBF2BE67}"/>
              </a:ext>
            </a:extLst>
          </p:cNvPr>
          <p:cNvSpPr>
            <a:spLocks noGrp="1"/>
          </p:cNvSpPr>
          <p:nvPr>
            <p:ph sz="quarter" idx="12"/>
          </p:nvPr>
        </p:nvSpPr>
        <p:spPr>
          <a:xfrm>
            <a:off x="620184" y="1425600"/>
            <a:ext cx="10963200" cy="4525200"/>
          </a:xfrm>
        </p:spPr>
        <p:txBody>
          <a:bodyPr>
            <a:normAutofit/>
          </a:bodyPr>
          <a:lstStyle/>
          <a:p>
            <a:r>
              <a:rPr lang="en-GB" b="1" dirty="0">
                <a:solidFill>
                  <a:schemeClr val="accent1"/>
                </a:solidFill>
              </a:rPr>
              <a:t>Early-stage disease is usually clinically silent </a:t>
            </a:r>
            <a:r>
              <a:rPr lang="en-GB" dirty="0"/>
              <a:t>and can present as an incidental finding or symptoms related to local tumour effect (</a:t>
            </a:r>
            <a:r>
              <a:rPr lang="en-GB" dirty="0" err="1"/>
              <a:t>ie</a:t>
            </a:r>
            <a:r>
              <a:rPr lang="en-GB" dirty="0"/>
              <a:t>. painless jaundice)</a:t>
            </a:r>
            <a:r>
              <a:rPr lang="en-GB" baseline="30000" dirty="0"/>
              <a:t>1</a:t>
            </a:r>
          </a:p>
          <a:p>
            <a:r>
              <a:rPr lang="en-GB" b="1" dirty="0">
                <a:solidFill>
                  <a:schemeClr val="accent1"/>
                </a:solidFill>
              </a:rPr>
              <a:t>Symptoms are generally non-specific</a:t>
            </a:r>
          </a:p>
          <a:p>
            <a:pPr lvl="1"/>
            <a:r>
              <a:rPr lang="en-GB" b="1" dirty="0">
                <a:solidFill>
                  <a:schemeClr val="accent1"/>
                </a:solidFill>
              </a:rPr>
              <a:t>Abdominal pain is the most frequently reported clinical symptom</a:t>
            </a:r>
          </a:p>
          <a:p>
            <a:pPr lvl="1"/>
            <a:r>
              <a:rPr lang="en-GB" dirty="0"/>
              <a:t>Other symptoms typically present when the tumour has grown and metastasised. These include:</a:t>
            </a:r>
          </a:p>
          <a:p>
            <a:pPr lvl="2"/>
            <a:r>
              <a:rPr lang="en-GB" dirty="0"/>
              <a:t>Weight loss</a:t>
            </a:r>
            <a:r>
              <a:rPr lang="en-GB" baseline="30000" dirty="0"/>
              <a:t>1,2</a:t>
            </a:r>
            <a:r>
              <a:rPr lang="en-GB" dirty="0"/>
              <a:t> </a:t>
            </a:r>
          </a:p>
          <a:p>
            <a:pPr lvl="2"/>
            <a:r>
              <a:rPr lang="en-GB" dirty="0"/>
              <a:t>Fatigue</a:t>
            </a:r>
            <a:r>
              <a:rPr lang="en-GB" baseline="30000" dirty="0"/>
              <a:t>3</a:t>
            </a:r>
          </a:p>
          <a:p>
            <a:pPr lvl="2"/>
            <a:r>
              <a:rPr lang="en-GB" dirty="0"/>
              <a:t>Floating stools</a:t>
            </a:r>
            <a:r>
              <a:rPr lang="en-GB" baseline="30000" dirty="0"/>
              <a:t>2</a:t>
            </a:r>
          </a:p>
          <a:p>
            <a:pPr lvl="2"/>
            <a:r>
              <a:rPr lang="en-GB" dirty="0"/>
              <a:t>Pain</a:t>
            </a:r>
            <a:r>
              <a:rPr lang="en-GB" baseline="30000" dirty="0"/>
              <a:t>1</a:t>
            </a:r>
          </a:p>
          <a:p>
            <a:pPr lvl="2"/>
            <a:r>
              <a:rPr lang="en-GB" dirty="0"/>
              <a:t>Pruritus</a:t>
            </a:r>
            <a:r>
              <a:rPr lang="en-GB" baseline="30000" dirty="0"/>
              <a:t>1</a:t>
            </a:r>
          </a:p>
          <a:p>
            <a:pPr lvl="2"/>
            <a:r>
              <a:rPr lang="en-GB" dirty="0"/>
              <a:t>Jaundice</a:t>
            </a:r>
            <a:r>
              <a:rPr lang="en-GB" baseline="30000" dirty="0"/>
              <a:t>1,2</a:t>
            </a:r>
          </a:p>
          <a:p>
            <a:pPr lvl="2"/>
            <a:r>
              <a:rPr lang="en-GB" dirty="0"/>
              <a:t>Nausea and vomiting</a:t>
            </a:r>
            <a:r>
              <a:rPr lang="en-GB" baseline="30000" dirty="0"/>
              <a:t>2</a:t>
            </a:r>
          </a:p>
          <a:p>
            <a:pPr lvl="2"/>
            <a:endParaRPr lang="en-GB" dirty="0"/>
          </a:p>
          <a:p>
            <a:endParaRPr lang="en-GB" dirty="0"/>
          </a:p>
        </p:txBody>
      </p:sp>
      <p:sp>
        <p:nvSpPr>
          <p:cNvPr id="4" name="Title 3">
            <a:extLst>
              <a:ext uri="{FF2B5EF4-FFF2-40B4-BE49-F238E27FC236}">
                <a16:creationId xmlns:a16="http://schemas.microsoft.com/office/drawing/2014/main" id="{79765928-A9BB-E2E5-319D-5DE36BB59221}"/>
              </a:ext>
            </a:extLst>
          </p:cNvPr>
          <p:cNvSpPr>
            <a:spLocks noGrp="1"/>
          </p:cNvSpPr>
          <p:nvPr>
            <p:ph type="title"/>
          </p:nvPr>
        </p:nvSpPr>
        <p:spPr>
          <a:xfrm>
            <a:off x="619201" y="259200"/>
            <a:ext cx="10963199" cy="864000"/>
          </a:xfrm>
        </p:spPr>
        <p:txBody>
          <a:bodyPr/>
          <a:lstStyle/>
          <a:p>
            <a:r>
              <a:rPr lang="en-GB" dirty="0" err="1"/>
              <a:t>Pdac</a:t>
            </a:r>
            <a:r>
              <a:rPr lang="en-GB" dirty="0"/>
              <a:t> symptoms and clinical presentation</a:t>
            </a:r>
          </a:p>
        </p:txBody>
      </p:sp>
      <p:sp>
        <p:nvSpPr>
          <p:cNvPr id="3" name="Slide Number Placeholder 2">
            <a:extLst>
              <a:ext uri="{FF2B5EF4-FFF2-40B4-BE49-F238E27FC236}">
                <a16:creationId xmlns:a16="http://schemas.microsoft.com/office/drawing/2014/main" id="{706B8C77-2B4F-25CC-26AA-D42DC5A9A506}"/>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13</a:t>
            </a:fld>
            <a:endParaRPr lang="en-GB" dirty="0"/>
          </a:p>
        </p:txBody>
      </p:sp>
      <p:sp>
        <p:nvSpPr>
          <p:cNvPr id="6" name="Content Placeholder 5">
            <a:extLst>
              <a:ext uri="{FF2B5EF4-FFF2-40B4-BE49-F238E27FC236}">
                <a16:creationId xmlns:a16="http://schemas.microsoft.com/office/drawing/2014/main" id="{CF225BB9-AF27-1B9E-D6A6-37F7E4078BC9}"/>
              </a:ext>
            </a:extLst>
          </p:cNvPr>
          <p:cNvSpPr>
            <a:spLocks noGrp="1"/>
          </p:cNvSpPr>
          <p:nvPr>
            <p:ph sz="quarter" idx="15"/>
          </p:nvPr>
        </p:nvSpPr>
        <p:spPr>
          <a:xfrm>
            <a:off x="620183" y="6240026"/>
            <a:ext cx="10180339" cy="365125"/>
          </a:xfrm>
        </p:spPr>
        <p:txBody>
          <a:bodyPr/>
          <a:lstStyle/>
          <a:p>
            <a:r>
              <a:rPr lang="en-GB" dirty="0">
                <a:solidFill>
                  <a:schemeClr val="tx2"/>
                </a:solidFill>
              </a:rPr>
              <a:t>NCCN, National Comprehensive Cancer Network; PDAC, pancreatic ductal adenocarcinoma</a:t>
            </a:r>
          </a:p>
          <a:p>
            <a:r>
              <a:rPr lang="en-GB" dirty="0">
                <a:solidFill>
                  <a:schemeClr val="tx2"/>
                </a:solidFill>
              </a:rPr>
              <a:t>1. </a:t>
            </a:r>
            <a:r>
              <a:rPr lang="en-GB" dirty="0" err="1">
                <a:solidFill>
                  <a:schemeClr val="tx2"/>
                </a:solidFill>
              </a:rPr>
              <a:t>Schawkat</a:t>
            </a:r>
            <a:r>
              <a:rPr lang="en-GB" dirty="0">
                <a:solidFill>
                  <a:schemeClr val="tx2"/>
                </a:solidFill>
              </a:rPr>
              <a:t> K, et al. </a:t>
            </a:r>
            <a:r>
              <a:rPr lang="en-GB" dirty="0" err="1">
                <a:solidFill>
                  <a:schemeClr val="tx2"/>
                </a:solidFill>
              </a:rPr>
              <a:t>Radiographics</a:t>
            </a:r>
            <a:r>
              <a:rPr lang="en-GB" dirty="0">
                <a:solidFill>
                  <a:schemeClr val="tx2"/>
                </a:solidFill>
              </a:rPr>
              <a:t> 2020; 40:1219-1239; 2. 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 3. </a:t>
            </a:r>
            <a:r>
              <a:rPr lang="en-GB" dirty="0" err="1">
                <a:solidFill>
                  <a:schemeClr val="tx2"/>
                </a:solidFill>
              </a:rPr>
              <a:t>Rawla</a:t>
            </a:r>
            <a:r>
              <a:rPr lang="en-GB" dirty="0">
                <a:solidFill>
                  <a:schemeClr val="tx2"/>
                </a:solidFill>
              </a:rPr>
              <a:t> P, et al. World J Oncol. 2019;10:10-27</a:t>
            </a:r>
          </a:p>
        </p:txBody>
      </p:sp>
    </p:spTree>
    <p:extLst>
      <p:ext uri="{BB962C8B-B14F-4D97-AF65-F5344CB8AC3E}">
        <p14:creationId xmlns:p14="http://schemas.microsoft.com/office/powerpoint/2010/main" val="19874632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Diagnosis and evaluation</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7005338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53E72-E221-38A0-6C08-6FEA63A1A2DD}"/>
              </a:ext>
            </a:extLst>
          </p:cNvPr>
          <p:cNvSpPr>
            <a:spLocks noGrp="1"/>
          </p:cNvSpPr>
          <p:nvPr>
            <p:ph type="title"/>
          </p:nvPr>
        </p:nvSpPr>
        <p:spPr>
          <a:xfrm>
            <a:off x="619125" y="258763"/>
            <a:ext cx="10963275" cy="865187"/>
          </a:xfrm>
        </p:spPr>
        <p:txBody>
          <a:bodyPr anchor="t">
            <a:normAutofit/>
          </a:bodyPr>
          <a:lstStyle/>
          <a:p>
            <a:r>
              <a:rPr lang="en-GB" dirty="0"/>
              <a:t>Diagnostic modalities</a:t>
            </a:r>
          </a:p>
        </p:txBody>
      </p:sp>
      <p:sp>
        <p:nvSpPr>
          <p:cNvPr id="3" name="Slide Number Placeholder 2">
            <a:extLst>
              <a:ext uri="{FF2B5EF4-FFF2-40B4-BE49-F238E27FC236}">
                <a16:creationId xmlns:a16="http://schemas.microsoft.com/office/drawing/2014/main" id="{26BA2A88-0074-E202-16DC-2E83946046DF}"/>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15</a:t>
            </a:fld>
            <a:endParaRPr lang="en-GB"/>
          </a:p>
        </p:txBody>
      </p:sp>
      <p:sp>
        <p:nvSpPr>
          <p:cNvPr id="15" name="Content Placeholder 14">
            <a:extLst>
              <a:ext uri="{FF2B5EF4-FFF2-40B4-BE49-F238E27FC236}">
                <a16:creationId xmlns:a16="http://schemas.microsoft.com/office/drawing/2014/main" id="{FD559163-7CC0-8EFA-477B-5D8234A882F9}"/>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CA19-9, carbohydrate antigen 19-9; CEA, carcinoembryonic antigen; PDAC, pancreatic ductal adenocarcinoma</a:t>
            </a:r>
          </a:p>
          <a:p>
            <a:r>
              <a:rPr lang="en-GB" dirty="0">
                <a:solidFill>
                  <a:schemeClr val="tx2"/>
                </a:solidFill>
              </a:rPr>
              <a:t>1. </a:t>
            </a:r>
            <a:r>
              <a:rPr lang="en-GB" dirty="0" err="1">
                <a:solidFill>
                  <a:schemeClr val="tx2"/>
                </a:solidFill>
              </a:rPr>
              <a:t>Bugazia</a:t>
            </a:r>
            <a:r>
              <a:rPr lang="en-GB" dirty="0">
                <a:solidFill>
                  <a:schemeClr val="tx2"/>
                </a:solidFill>
              </a:rPr>
              <a:t> D, et al. Front Oncol. 2024;14:1386699; 2. </a:t>
            </a:r>
            <a:r>
              <a:rPr lang="en-GB" dirty="0" err="1">
                <a:solidFill>
                  <a:schemeClr val="tx2"/>
                </a:solidFill>
              </a:rPr>
              <a:t>Rawla</a:t>
            </a:r>
            <a:r>
              <a:rPr lang="en-GB" dirty="0">
                <a:solidFill>
                  <a:schemeClr val="tx2"/>
                </a:solidFill>
              </a:rPr>
              <a:t> P, et al. World J Oncol. 2019;10:10-27; </a:t>
            </a:r>
            <a:br>
              <a:rPr lang="en-GB" dirty="0">
                <a:solidFill>
                  <a:schemeClr val="tx2"/>
                </a:solidFill>
              </a:rPr>
            </a:br>
            <a:r>
              <a:rPr lang="en-GB" dirty="0">
                <a:solidFill>
                  <a:schemeClr val="tx2"/>
                </a:solidFill>
              </a:rPr>
              <a:t>3. Meng Q, et al. </a:t>
            </a:r>
            <a:r>
              <a:rPr lang="en-GB" dirty="0" err="1">
                <a:solidFill>
                  <a:schemeClr val="tx2"/>
                </a:solidFill>
              </a:rPr>
              <a:t>Onco</a:t>
            </a:r>
            <a:r>
              <a:rPr lang="en-GB" dirty="0">
                <a:solidFill>
                  <a:schemeClr val="tx2"/>
                </a:solidFill>
              </a:rPr>
              <a:t> Targets </a:t>
            </a:r>
            <a:r>
              <a:rPr lang="en-GB" dirty="0" err="1">
                <a:solidFill>
                  <a:schemeClr val="tx2"/>
                </a:solidFill>
              </a:rPr>
              <a:t>Ther</a:t>
            </a:r>
            <a:r>
              <a:rPr lang="en-GB" dirty="0">
                <a:solidFill>
                  <a:schemeClr val="tx2"/>
                </a:solidFill>
              </a:rPr>
              <a:t>. 2017;10:4591-4598</a:t>
            </a:r>
          </a:p>
        </p:txBody>
      </p:sp>
      <p:sp>
        <p:nvSpPr>
          <p:cNvPr id="21" name="Rectangle 20">
            <a:extLst>
              <a:ext uri="{FF2B5EF4-FFF2-40B4-BE49-F238E27FC236}">
                <a16:creationId xmlns:a16="http://schemas.microsoft.com/office/drawing/2014/main" id="{C00D621B-3D19-897E-2131-AB97417072F9}"/>
              </a:ext>
            </a:extLst>
          </p:cNvPr>
          <p:cNvSpPr/>
          <p:nvPr/>
        </p:nvSpPr>
        <p:spPr>
          <a:xfrm>
            <a:off x="619125" y="1401358"/>
            <a:ext cx="11021491" cy="1972022"/>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Computed tomography </a:t>
            </a:r>
            <a:r>
              <a:rPr lang="en-GB" sz="1600" dirty="0">
                <a:solidFill>
                  <a:schemeClr val="tx1"/>
                </a:solidFill>
                <a:latin typeface="Arial" panose="020B0604020202020204" pitchFamily="34" charset="0"/>
                <a:cs typeface="Arial" panose="020B0604020202020204" pitchFamily="34" charset="0"/>
              </a:rPr>
              <a:t>(CT) and </a:t>
            </a:r>
            <a:r>
              <a:rPr lang="en-GB" sz="1600" b="1" dirty="0">
                <a:solidFill>
                  <a:schemeClr val="tx1"/>
                </a:solidFill>
                <a:latin typeface="Arial" panose="020B0604020202020204" pitchFamily="34" charset="0"/>
                <a:cs typeface="Arial" panose="020B0604020202020204" pitchFamily="34" charset="0"/>
              </a:rPr>
              <a:t>Magnetic Resonance Imaging </a:t>
            </a:r>
            <a:r>
              <a:rPr lang="en-GB" sz="1600" dirty="0">
                <a:solidFill>
                  <a:schemeClr val="tx1"/>
                </a:solidFill>
                <a:latin typeface="Arial" panose="020B0604020202020204" pitchFamily="34" charset="0"/>
                <a:cs typeface="Arial" panose="020B0604020202020204" pitchFamily="34" charset="0"/>
              </a:rPr>
              <a:t>(MRI) – gold standard</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Endoscopic ultrasound </a:t>
            </a:r>
            <a:r>
              <a:rPr lang="en-US" sz="1600" dirty="0">
                <a:solidFill>
                  <a:schemeClr val="tx1"/>
                </a:solidFill>
                <a:latin typeface="Arial" panose="020B0604020202020204" pitchFamily="34" charset="0"/>
                <a:cs typeface="Arial" panose="020B0604020202020204" pitchFamily="34" charset="0"/>
              </a:rPr>
              <a:t>– obtain tissue for cytological diagnosis</a:t>
            </a: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Endoscopic retrograde cholangiopancreatography </a:t>
            </a:r>
            <a:r>
              <a:rPr lang="en-GB" sz="1600" dirty="0">
                <a:solidFill>
                  <a:schemeClr val="tx1"/>
                </a:solidFill>
                <a:latin typeface="Arial" panose="020B0604020202020204" pitchFamily="34" charset="0"/>
                <a:cs typeface="Arial" panose="020B0604020202020204" pitchFamily="34" charset="0"/>
              </a:rPr>
              <a:t>(ERCP)</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Positron emission tomography–computed tomography </a:t>
            </a:r>
            <a:r>
              <a:rPr lang="en-US" sz="1600" b="0" i="0" dirty="0">
                <a:solidFill>
                  <a:schemeClr val="tx1"/>
                </a:solidFill>
                <a:latin typeface="Arial" panose="020B0604020202020204" pitchFamily="34" charset="0"/>
                <a:cs typeface="Arial" panose="020B0604020202020204" pitchFamily="34" charset="0"/>
              </a:rPr>
              <a:t>(</a:t>
            </a:r>
            <a:r>
              <a:rPr lang="en-GB" sz="1600" dirty="0">
                <a:solidFill>
                  <a:schemeClr val="tx1"/>
                </a:solidFill>
                <a:latin typeface="Arial" panose="020B0604020202020204" pitchFamily="34" charset="0"/>
                <a:cs typeface="Arial" panose="020B0604020202020204" pitchFamily="34" charset="0"/>
              </a:rPr>
              <a:t>PET/CT)</a:t>
            </a:r>
            <a:endParaRPr lang="en-US" sz="1600" dirty="0">
              <a:solidFill>
                <a:schemeClr val="tx1"/>
              </a:solidFill>
              <a:latin typeface="Arial" panose="020B0604020202020204" pitchFamily="34" charset="0"/>
              <a:cs typeface="Arial" panose="020B0604020202020204" pitchFamily="34" charset="0"/>
            </a:endParaRP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Magnetic resonance cholangiopancreatography </a:t>
            </a:r>
            <a:r>
              <a:rPr lang="en-GB" sz="1600" dirty="0">
                <a:solidFill>
                  <a:schemeClr val="tx1"/>
                </a:solidFill>
                <a:latin typeface="Arial" panose="020B0604020202020204" pitchFamily="34" charset="0"/>
                <a:cs typeface="Arial" panose="020B0604020202020204" pitchFamily="34" charset="0"/>
              </a:rPr>
              <a:t>(MRCP)</a:t>
            </a:r>
          </a:p>
          <a:p>
            <a:pPr marL="285750" indent="-285750" algn="ctr">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BD2667C7-954D-9E03-F9C7-1063FCF3821C}"/>
              </a:ext>
            </a:extLst>
          </p:cNvPr>
          <p:cNvSpPr/>
          <p:nvPr/>
        </p:nvSpPr>
        <p:spPr>
          <a:xfrm>
            <a:off x="1199456" y="1145931"/>
            <a:ext cx="7560840" cy="510853"/>
          </a:xfrm>
          <a:prstGeom prst="roundRect">
            <a:avLst>
              <a:gd name="adj" fmla="val 22787"/>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b="1" dirty="0">
                <a:latin typeface="Arial" panose="020B0604020202020204" pitchFamily="34" charset="0"/>
                <a:cs typeface="Arial" panose="020B0604020202020204" pitchFamily="34" charset="0"/>
              </a:rPr>
              <a:t>Imaging is the main tool for diagnosis</a:t>
            </a:r>
            <a:r>
              <a:rPr lang="en-GB" b="1" baseline="30000" dirty="0">
                <a:latin typeface="Arial" panose="020B0604020202020204" pitchFamily="34" charset="0"/>
                <a:cs typeface="Arial" panose="020B0604020202020204" pitchFamily="34" charset="0"/>
              </a:rPr>
              <a:t>1,2</a:t>
            </a:r>
            <a:endParaRPr lang="en-US" b="1" baseline="30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10325B6-5396-555C-2A6A-AB31D3D6D4B5}"/>
              </a:ext>
            </a:extLst>
          </p:cNvPr>
          <p:cNvSpPr/>
          <p:nvPr/>
        </p:nvSpPr>
        <p:spPr>
          <a:xfrm>
            <a:off x="619125" y="3902281"/>
            <a:ext cx="11021491" cy="1857657"/>
          </a:xfrm>
          <a:prstGeom prst="rect">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285750" lvl="0" indent="-285750">
              <a:spcAft>
                <a:spcPts val="3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CA19-9:</a:t>
            </a:r>
            <a:r>
              <a:rPr lang="en-GB" sz="1600" dirty="0">
                <a:solidFill>
                  <a:schemeClr val="tx1"/>
                </a:solidFill>
                <a:latin typeface="Arial" panose="020B0604020202020204" pitchFamily="34" charset="0"/>
                <a:cs typeface="Arial" panose="020B0604020202020204" pitchFamily="34" charset="0"/>
              </a:rPr>
              <a:t> biomarker tool for monitoring and diagnosis of PDAC, however:</a:t>
            </a:r>
            <a:endParaRPr lang="en-US" sz="1600" dirty="0">
              <a:solidFill>
                <a:schemeClr val="tx1"/>
              </a:solidFill>
              <a:latin typeface="Arial" panose="020B0604020202020204" pitchFamily="34" charset="0"/>
              <a:cs typeface="Arial" panose="020B0604020202020204" pitchFamily="34" charset="0"/>
            </a:endParaRPr>
          </a:p>
          <a:p>
            <a:pPr marL="742950" lvl="1" indent="-285750">
              <a:spcAft>
                <a:spcPts val="300"/>
              </a:spcAft>
              <a:buClr>
                <a:schemeClr val="accent1"/>
              </a:buClr>
              <a:buFont typeface="System Font Regular"/>
              <a:buChar char="–"/>
            </a:pPr>
            <a:r>
              <a:rPr lang="en-GB" sz="1600" dirty="0">
                <a:solidFill>
                  <a:schemeClr val="tx1"/>
                </a:solidFill>
                <a:latin typeface="Arial" panose="020B0604020202020204" pitchFamily="34" charset="0"/>
                <a:cs typeface="Arial" panose="020B0604020202020204" pitchFamily="34" charset="0"/>
              </a:rPr>
              <a:t>up to 10% of the PDAC population is a CA19-9 non-secretor</a:t>
            </a:r>
            <a:r>
              <a:rPr lang="en-GB" sz="1600" baseline="30000" dirty="0">
                <a:solidFill>
                  <a:schemeClr val="tx1"/>
                </a:solidFill>
                <a:latin typeface="Arial" panose="020B0604020202020204" pitchFamily="34" charset="0"/>
                <a:cs typeface="Arial" panose="020B0604020202020204" pitchFamily="34" charset="0"/>
              </a:rPr>
              <a:t>1</a:t>
            </a:r>
            <a:endParaRPr lang="en-US" sz="1600" baseline="30000" dirty="0">
              <a:solidFill>
                <a:schemeClr val="tx1"/>
              </a:solidFill>
              <a:latin typeface="Arial" panose="020B0604020202020204" pitchFamily="34" charset="0"/>
              <a:cs typeface="Arial" panose="020B0604020202020204" pitchFamily="34" charset="0"/>
            </a:endParaRPr>
          </a:p>
          <a:p>
            <a:pPr marL="742950" lvl="1" indent="-285750">
              <a:spcAft>
                <a:spcPts val="300"/>
              </a:spcAft>
              <a:buClr>
                <a:schemeClr val="accent1"/>
              </a:buClr>
              <a:buFont typeface="System Font Regular"/>
              <a:buChar char="–"/>
            </a:pPr>
            <a:r>
              <a:rPr lang="en-GB" sz="1600" dirty="0">
                <a:solidFill>
                  <a:schemeClr val="tx1"/>
                </a:solidFill>
                <a:latin typeface="Arial" panose="020B0604020202020204" pitchFamily="34" charset="0"/>
                <a:cs typeface="Arial" panose="020B0604020202020204" pitchFamily="34" charset="0"/>
              </a:rPr>
              <a:t>sensitivity of biomarker test approx. 80%</a:t>
            </a:r>
            <a:r>
              <a:rPr lang="en-GB" sz="1600" baseline="30000" dirty="0">
                <a:solidFill>
                  <a:schemeClr val="tx1"/>
                </a:solidFill>
                <a:latin typeface="Arial" panose="020B0604020202020204" pitchFamily="34" charset="0"/>
                <a:cs typeface="Arial" panose="020B0604020202020204" pitchFamily="34" charset="0"/>
              </a:rPr>
              <a:t>1</a:t>
            </a:r>
            <a:r>
              <a:rPr lang="en-GB" sz="160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p>
            <a:pPr marL="742950" lvl="1" indent="-285750">
              <a:spcAft>
                <a:spcPts val="600"/>
              </a:spcAft>
              <a:buClr>
                <a:schemeClr val="accent1"/>
              </a:buClr>
              <a:buFont typeface="System Font Regular"/>
              <a:buChar char="–"/>
            </a:pPr>
            <a:r>
              <a:rPr lang="en-US" sz="1600" dirty="0">
                <a:solidFill>
                  <a:schemeClr val="tx1"/>
                </a:solidFill>
                <a:latin typeface="Arial" panose="020B0604020202020204" pitchFamily="34" charset="0"/>
                <a:cs typeface="Arial" panose="020B0604020202020204" pitchFamily="34" charset="0"/>
              </a:rPr>
              <a:t>useful in symptomatic patients but not in asymptomatic patients as not </a:t>
            </a:r>
            <a:r>
              <a:rPr lang="en-US" sz="1600" dirty="0" err="1">
                <a:solidFill>
                  <a:schemeClr val="tx1"/>
                </a:solidFill>
                <a:latin typeface="Arial" panose="020B0604020202020204" pitchFamily="34" charset="0"/>
                <a:cs typeface="Arial" panose="020B0604020202020204" pitchFamily="34" charset="0"/>
              </a:rPr>
              <a:t>tumour</a:t>
            </a:r>
            <a:r>
              <a:rPr lang="en-US" sz="1600" dirty="0">
                <a:solidFill>
                  <a:schemeClr val="tx1"/>
                </a:solidFill>
                <a:latin typeface="Arial" panose="020B0604020202020204" pitchFamily="34" charset="0"/>
                <a:cs typeface="Arial" panose="020B0604020202020204" pitchFamily="34" charset="0"/>
              </a:rPr>
              <a:t> specific</a:t>
            </a:r>
            <a:r>
              <a:rPr lang="en-US" sz="1600" baseline="30000" dirty="0">
                <a:solidFill>
                  <a:schemeClr val="tx1"/>
                </a:solidFill>
                <a:latin typeface="Arial" panose="020B0604020202020204" pitchFamily="34" charset="0"/>
                <a:cs typeface="Arial" panose="020B0604020202020204" pitchFamily="34" charset="0"/>
              </a:rPr>
              <a:t>2</a:t>
            </a:r>
          </a:p>
          <a:p>
            <a:pPr marL="285750" lvl="0" indent="-285750">
              <a:spcAft>
                <a:spcPts val="600"/>
              </a:spcAft>
              <a:buClr>
                <a:schemeClr val="accent1"/>
              </a:buClr>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CEA:</a:t>
            </a:r>
            <a:r>
              <a:rPr lang="en-GB" sz="1600" dirty="0">
                <a:solidFill>
                  <a:schemeClr val="tx1"/>
                </a:solidFill>
                <a:latin typeface="Arial" panose="020B0604020202020204" pitchFamily="34" charset="0"/>
                <a:cs typeface="Arial" panose="020B0604020202020204" pitchFamily="34" charset="0"/>
              </a:rPr>
              <a:t> can be useful in the diagnosis of pancreatic cancer when paired with CA19-9</a:t>
            </a:r>
            <a:r>
              <a:rPr lang="en-GB" sz="1600" baseline="30000" dirty="0">
                <a:solidFill>
                  <a:schemeClr val="tx1"/>
                </a:solidFill>
                <a:latin typeface="Arial" panose="020B0604020202020204" pitchFamily="34" charset="0"/>
                <a:cs typeface="Arial" panose="020B0604020202020204" pitchFamily="34" charset="0"/>
              </a:rPr>
              <a:t>3</a:t>
            </a:r>
            <a:endParaRPr lang="en-US" sz="1600" baseline="30000" dirty="0">
              <a:solidFill>
                <a:schemeClr val="tx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5B84214E-EC06-CE84-59D1-3AF093910A0B}"/>
              </a:ext>
            </a:extLst>
          </p:cNvPr>
          <p:cNvSpPr/>
          <p:nvPr/>
        </p:nvSpPr>
        <p:spPr>
          <a:xfrm>
            <a:off x="1199456" y="3646854"/>
            <a:ext cx="7560840" cy="510853"/>
          </a:xfrm>
          <a:prstGeom prst="roundRect">
            <a:avLst>
              <a:gd name="adj" fmla="val 22787"/>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b="1" dirty="0">
                <a:latin typeface="Arial" panose="020B0604020202020204" pitchFamily="34" charset="0"/>
                <a:cs typeface="Arial" panose="020B0604020202020204" pitchFamily="34" charset="0"/>
              </a:rPr>
              <a:t>Tumour markers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8467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A98BFAEC-149B-AEDA-2109-CE4B4853E4DA}"/>
              </a:ext>
            </a:extLst>
          </p:cNvPr>
          <p:cNvSpPr>
            <a:spLocks noGrp="1"/>
          </p:cNvSpPr>
          <p:nvPr>
            <p:ph type="body" idx="1"/>
          </p:nvPr>
        </p:nvSpPr>
        <p:spPr>
          <a:xfrm>
            <a:off x="609600" y="816221"/>
            <a:ext cx="10972800" cy="701675"/>
          </a:xfrm>
        </p:spPr>
        <p:txBody>
          <a:bodyPr/>
          <a:lstStyle/>
          <a:p>
            <a:r>
              <a:rPr lang="en-GB" dirty="0"/>
              <a:t>PATHOLOGY AND MOLECULAR ALTERATIONS OF PANCREATIC DUCT LESIONS</a:t>
            </a:r>
          </a:p>
        </p:txBody>
      </p:sp>
      <p:sp>
        <p:nvSpPr>
          <p:cNvPr id="7" name="Title 6"/>
          <p:cNvSpPr>
            <a:spLocks noGrp="1"/>
          </p:cNvSpPr>
          <p:nvPr>
            <p:ph type="title"/>
          </p:nvPr>
        </p:nvSpPr>
        <p:spPr>
          <a:xfrm>
            <a:off x="619201" y="259200"/>
            <a:ext cx="10963199" cy="864000"/>
          </a:xfrm>
          <a:effectLst/>
        </p:spPr>
        <p:txBody>
          <a:bodyPr>
            <a:noAutofit/>
          </a:bodyPr>
          <a:lstStyle/>
          <a:p>
            <a:r>
              <a:rPr lang="en-US" dirty="0"/>
              <a:t>Microenvironment of </a:t>
            </a:r>
            <a:r>
              <a:rPr lang="en-US" dirty="0" err="1"/>
              <a:t>pdac</a:t>
            </a:r>
            <a:endParaRPr lang="en-US" dirty="0"/>
          </a:p>
        </p:txBody>
      </p:sp>
      <p:sp>
        <p:nvSpPr>
          <p:cNvPr id="18" name="Content Placeholder 17">
            <a:extLst>
              <a:ext uri="{FF2B5EF4-FFF2-40B4-BE49-F238E27FC236}">
                <a16:creationId xmlns:a16="http://schemas.microsoft.com/office/drawing/2014/main" id="{66072B7D-F79C-4AA5-9731-2936E406541C}"/>
              </a:ext>
            </a:extLst>
          </p:cNvPr>
          <p:cNvSpPr>
            <a:spLocks noGrp="1"/>
          </p:cNvSpPr>
          <p:nvPr>
            <p:ph sz="quarter" idx="15"/>
          </p:nvPr>
        </p:nvSpPr>
        <p:spPr>
          <a:xfrm>
            <a:off x="620183" y="6177738"/>
            <a:ext cx="10180339" cy="365125"/>
          </a:xfrm>
        </p:spPr>
        <p:txBody>
          <a:bodyPr/>
          <a:lstStyle/>
          <a:p>
            <a:r>
              <a:rPr lang="en-GB" dirty="0" err="1">
                <a:solidFill>
                  <a:schemeClr val="tx2"/>
                </a:solidFill>
              </a:rPr>
              <a:t>AdenoCA</a:t>
            </a:r>
            <a:r>
              <a:rPr lang="en-GB" dirty="0">
                <a:solidFill>
                  <a:schemeClr val="tx2"/>
                </a:solidFill>
              </a:rPr>
              <a:t>, adenocarcinoma; BRCA2,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2 gene; EGFR, epidermal growth factor receptor; ERBB2, erb-b2 receptor tyrosine kinase 2; INK4A, inhibitor of CDK4 (cyclin-dependent kinase 4); KRAS, Kirsten rat sarcoma viral oncogene homolog; PanIN-1A/1B/2/3, pancreatic intraepithelial neoplasia 1A/1B/2/3; PDAC, pancreatic ductal adenocarcinoma; TP53, tumour protein p53 gene</a:t>
            </a:r>
          </a:p>
          <a:p>
            <a:r>
              <a:rPr lang="en-GB" dirty="0" err="1">
                <a:solidFill>
                  <a:schemeClr val="tx2"/>
                </a:solidFill>
              </a:rPr>
              <a:t>Hruban</a:t>
            </a:r>
            <a:r>
              <a:rPr lang="en-GB" dirty="0">
                <a:solidFill>
                  <a:schemeClr val="tx2"/>
                </a:solidFill>
              </a:rPr>
              <a:t> R, et al. Am J </a:t>
            </a:r>
            <a:r>
              <a:rPr lang="en-GB" dirty="0" err="1">
                <a:solidFill>
                  <a:schemeClr val="tx2"/>
                </a:solidFill>
              </a:rPr>
              <a:t>Surg</a:t>
            </a:r>
            <a:r>
              <a:rPr lang="en-GB" dirty="0">
                <a:solidFill>
                  <a:schemeClr val="tx2"/>
                </a:solidFill>
              </a:rPr>
              <a:t> Pathology. 2001;25:579-586; Chiao P and Ling J. Cancer Discovery 2011; 1: 103-5</a:t>
            </a:r>
          </a:p>
        </p:txBody>
      </p:sp>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1" t="22595" r="1262" b="54337"/>
          <a:stretch/>
        </p:blipFill>
        <p:spPr bwMode="auto">
          <a:xfrm>
            <a:off x="179754" y="2656196"/>
            <a:ext cx="7487138" cy="963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8BDA25A6-E20D-F658-8BE9-F524FF6B745C}"/>
              </a:ext>
            </a:extLst>
          </p:cNvPr>
          <p:cNvGrpSpPr/>
          <p:nvPr/>
        </p:nvGrpSpPr>
        <p:grpSpPr>
          <a:xfrm>
            <a:off x="7794275" y="2060848"/>
            <a:ext cx="4196236" cy="3361805"/>
            <a:chOff x="1676400" y="542926"/>
            <a:chExt cx="8839200" cy="5770563"/>
          </a:xfrm>
        </p:grpSpPr>
        <p:pic>
          <p:nvPicPr>
            <p:cNvPr id="3" name="Picture 2">
              <a:extLst>
                <a:ext uri="{FF2B5EF4-FFF2-40B4-BE49-F238E27FC236}">
                  <a16:creationId xmlns:a16="http://schemas.microsoft.com/office/drawing/2014/main" id="{E40F8FD6-EE61-D39E-A70A-8147601C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42926"/>
              <a:ext cx="88392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
              <a:extLst>
                <a:ext uri="{FF2B5EF4-FFF2-40B4-BE49-F238E27FC236}">
                  <a16:creationId xmlns:a16="http://schemas.microsoft.com/office/drawing/2014/main" id="{DDA68AAD-6CA1-F4B5-A829-9022538CA405}"/>
                </a:ext>
              </a:extLst>
            </p:cNvPr>
            <p:cNvSpPr>
              <a:spLocks noChangeShapeType="1"/>
            </p:cNvSpPr>
            <p:nvPr/>
          </p:nvSpPr>
          <p:spPr bwMode="auto">
            <a:xfrm>
              <a:off x="3352800" y="2971800"/>
              <a:ext cx="1828800" cy="76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ext Box 4">
              <a:extLst>
                <a:ext uri="{FF2B5EF4-FFF2-40B4-BE49-F238E27FC236}">
                  <a16:creationId xmlns:a16="http://schemas.microsoft.com/office/drawing/2014/main" id="{067CEF6C-0EF8-8405-6FB1-742A81E0BAD0}"/>
                </a:ext>
              </a:extLst>
            </p:cNvPr>
            <p:cNvSpPr txBox="1">
              <a:spLocks noChangeArrowheads="1"/>
            </p:cNvSpPr>
            <p:nvPr/>
          </p:nvSpPr>
          <p:spPr bwMode="auto">
            <a:xfrm>
              <a:off x="2019300" y="2604717"/>
              <a:ext cx="1394666" cy="4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00" dirty="0" err="1">
                  <a:solidFill>
                    <a:srgbClr val="000000"/>
                  </a:solidFill>
                  <a:cs typeface="Arial" panose="020B0604020202020204" pitchFamily="34" charset="0"/>
                </a:rPr>
                <a:t>tumour</a:t>
              </a:r>
              <a:endParaRPr lang="en-US" altLang="en-US" sz="1200" dirty="0">
                <a:solidFill>
                  <a:srgbClr val="000000"/>
                </a:solidFill>
                <a:cs typeface="Arial" panose="020B0604020202020204" pitchFamily="34" charset="0"/>
              </a:endParaRPr>
            </a:p>
          </p:txBody>
        </p:sp>
        <p:sp>
          <p:nvSpPr>
            <p:cNvPr id="6" name="Text Box 5">
              <a:extLst>
                <a:ext uri="{FF2B5EF4-FFF2-40B4-BE49-F238E27FC236}">
                  <a16:creationId xmlns:a16="http://schemas.microsoft.com/office/drawing/2014/main" id="{9D83CF35-C874-4705-5E09-521BE3C7DA1B}"/>
                </a:ext>
              </a:extLst>
            </p:cNvPr>
            <p:cNvSpPr txBox="1">
              <a:spLocks noChangeArrowheads="1"/>
            </p:cNvSpPr>
            <p:nvPr/>
          </p:nvSpPr>
          <p:spPr bwMode="auto">
            <a:xfrm>
              <a:off x="8610600" y="2590802"/>
              <a:ext cx="1632986" cy="47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1200" dirty="0">
                  <a:solidFill>
                    <a:srgbClr val="000000"/>
                  </a:solidFill>
                  <a:cs typeface="Arial" panose="020B0604020202020204" pitchFamily="34" charset="0"/>
                </a:rPr>
                <a:t>fibrosis</a:t>
              </a:r>
            </a:p>
          </p:txBody>
        </p:sp>
        <p:sp>
          <p:nvSpPr>
            <p:cNvPr id="8" name="Line 6">
              <a:extLst>
                <a:ext uri="{FF2B5EF4-FFF2-40B4-BE49-F238E27FC236}">
                  <a16:creationId xmlns:a16="http://schemas.microsoft.com/office/drawing/2014/main" id="{5D2CE8AD-E72A-5A84-B365-077C681FEC49}"/>
                </a:ext>
              </a:extLst>
            </p:cNvPr>
            <p:cNvSpPr>
              <a:spLocks noChangeShapeType="1"/>
            </p:cNvSpPr>
            <p:nvPr/>
          </p:nvSpPr>
          <p:spPr bwMode="auto">
            <a:xfrm flipH="1" flipV="1">
              <a:off x="7315200" y="2438400"/>
              <a:ext cx="1371600" cy="381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 name="Slide Number Placeholder 34">
            <a:extLst>
              <a:ext uri="{FF2B5EF4-FFF2-40B4-BE49-F238E27FC236}">
                <a16:creationId xmlns:a16="http://schemas.microsoft.com/office/drawing/2014/main" id="{5D7EA40E-5990-AB02-A1AC-17DF2E9A08A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36" name="TextBox 35">
            <a:extLst>
              <a:ext uri="{FF2B5EF4-FFF2-40B4-BE49-F238E27FC236}">
                <a16:creationId xmlns:a16="http://schemas.microsoft.com/office/drawing/2014/main" id="{4C4DC275-0AED-7288-CDC3-8E3CAAAA9F47}"/>
              </a:ext>
            </a:extLst>
          </p:cNvPr>
          <p:cNvSpPr txBox="1"/>
          <p:nvPr/>
        </p:nvSpPr>
        <p:spPr>
          <a:xfrm>
            <a:off x="1775520" y="1556792"/>
            <a:ext cx="1144544" cy="1231106"/>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PanIN-1A</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Elongated cells</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Mucin production</a:t>
            </a:r>
          </a:p>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PanIN-1B</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Papillary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architecture</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7" name="TextBox 36">
            <a:extLst>
              <a:ext uri="{FF2B5EF4-FFF2-40B4-BE49-F238E27FC236}">
                <a16:creationId xmlns:a16="http://schemas.microsoft.com/office/drawing/2014/main" id="{038A9AC4-1217-F78D-2AA6-16C1B7E26636}"/>
              </a:ext>
            </a:extLst>
          </p:cNvPr>
          <p:cNvSpPr txBox="1"/>
          <p:nvPr/>
        </p:nvSpPr>
        <p:spPr>
          <a:xfrm>
            <a:off x="3335535" y="1556792"/>
            <a:ext cx="1444306" cy="949491"/>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PanIN-2</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Nuclear abnormalities:</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e.g. enlargement,</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some loss of polarity,</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crowding</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8" name="TextBox 37">
            <a:extLst>
              <a:ext uri="{FF2B5EF4-FFF2-40B4-BE49-F238E27FC236}">
                <a16:creationId xmlns:a16="http://schemas.microsoft.com/office/drawing/2014/main" id="{82B0829F-5D77-A13F-1C1C-80226A489965}"/>
              </a:ext>
            </a:extLst>
          </p:cNvPr>
          <p:cNvSpPr txBox="1"/>
          <p:nvPr/>
        </p:nvSpPr>
        <p:spPr>
          <a:xfrm>
            <a:off x="243459" y="1556792"/>
            <a:ext cx="1208664" cy="710964"/>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Normal duct</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Low cuboidal cells</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Single cell layer</a:t>
            </a:r>
          </a:p>
          <a:p>
            <a:pPr>
              <a:lnSpc>
                <a:spcPct val="90000"/>
              </a:lnSpc>
              <a:spcAft>
                <a:spcPts val="300"/>
              </a:spcAft>
            </a:pPr>
            <a:endParaRPr lang="en-GB" sz="1100" dirty="0">
              <a:latin typeface="Arial" panose="020B0604020202020204" pitchFamily="34" charset="0"/>
              <a:ea typeface="Aileron Bold" charset="0"/>
              <a:cs typeface="Arial" panose="020B0604020202020204" pitchFamily="34" charset="0"/>
            </a:endParaRPr>
          </a:p>
        </p:txBody>
      </p:sp>
      <p:sp>
        <p:nvSpPr>
          <p:cNvPr id="39" name="TextBox 38">
            <a:extLst>
              <a:ext uri="{FF2B5EF4-FFF2-40B4-BE49-F238E27FC236}">
                <a16:creationId xmlns:a16="http://schemas.microsoft.com/office/drawing/2014/main" id="{98509D44-0891-691D-F69F-497CA051442D}"/>
              </a:ext>
            </a:extLst>
          </p:cNvPr>
          <p:cNvSpPr txBox="1"/>
          <p:nvPr/>
        </p:nvSpPr>
        <p:spPr>
          <a:xfrm>
            <a:off x="4902223" y="1556792"/>
            <a:ext cx="1263166" cy="974113"/>
          </a:xfrm>
          <a:prstGeom prst="rect">
            <a:avLst/>
          </a:prstGeom>
          <a:noFill/>
        </p:spPr>
        <p:txBody>
          <a:bodyPr wrap="none" lIns="0" tIns="0" rIns="0" bIns="0" rtlCol="0">
            <a:spAutoFit/>
          </a:bodyPr>
          <a:lstStyle/>
          <a:p>
            <a:pPr>
              <a:lnSpc>
                <a:spcPct val="90000"/>
              </a:lnSpc>
              <a:spcAft>
                <a:spcPts val="300"/>
              </a:spcAft>
            </a:pPr>
            <a:r>
              <a:rPr lang="en-GB" sz="1200" b="1" dirty="0">
                <a:latin typeface="Arial" panose="020B0604020202020204" pitchFamily="34" charset="0"/>
                <a:ea typeface="Aileron Bold" charset="0"/>
                <a:cs typeface="Arial" panose="020B0604020202020204" pitchFamily="34" charset="0"/>
              </a:rPr>
              <a:t>PanIN-3</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Budding into lumen</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Severe nuclear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atypia</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Mitosis, some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abnormal</a:t>
            </a:r>
          </a:p>
        </p:txBody>
      </p:sp>
      <p:sp>
        <p:nvSpPr>
          <p:cNvPr id="40" name="TextBox 39">
            <a:extLst>
              <a:ext uri="{FF2B5EF4-FFF2-40B4-BE49-F238E27FC236}">
                <a16:creationId xmlns:a16="http://schemas.microsoft.com/office/drawing/2014/main" id="{7F601703-ADE4-2444-622A-62C1C2D277C3}"/>
              </a:ext>
            </a:extLst>
          </p:cNvPr>
          <p:cNvSpPr txBox="1"/>
          <p:nvPr/>
        </p:nvSpPr>
        <p:spPr>
          <a:xfrm>
            <a:off x="6367900" y="1556792"/>
            <a:ext cx="1059585" cy="797141"/>
          </a:xfrm>
          <a:prstGeom prst="rect">
            <a:avLst/>
          </a:prstGeom>
          <a:noFill/>
        </p:spPr>
        <p:txBody>
          <a:bodyPr wrap="none" lIns="0" tIns="0" rIns="0" bIns="0" rtlCol="0">
            <a:spAutoFit/>
          </a:bodyPr>
          <a:lstStyle/>
          <a:p>
            <a:pPr>
              <a:lnSpc>
                <a:spcPct val="90000"/>
              </a:lnSpc>
              <a:spcAft>
                <a:spcPts val="300"/>
              </a:spcAft>
            </a:pPr>
            <a:r>
              <a:rPr lang="en-GB" sz="1200" b="1" dirty="0" err="1">
                <a:latin typeface="Arial" panose="020B0604020202020204" pitchFamily="34" charset="0"/>
                <a:ea typeface="Aileron Bold" charset="0"/>
                <a:cs typeface="Arial" panose="020B0604020202020204" pitchFamily="34" charset="0"/>
              </a:rPr>
              <a:t>AdenoCA</a:t>
            </a:r>
            <a:endParaRPr lang="en-GB" sz="1200" b="1" dirty="0">
              <a:latin typeface="Arial" panose="020B0604020202020204" pitchFamily="34" charset="0"/>
              <a:ea typeface="Aileron Bold" charset="0"/>
              <a:cs typeface="Arial" panose="020B0604020202020204" pitchFamily="34" charset="0"/>
            </a:endParaRP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Invasive growth</a:t>
            </a:r>
          </a:p>
          <a:p>
            <a:pPr marL="171450" indent="-171450">
              <a:lnSpc>
                <a:spcPct val="90000"/>
              </a:lnSpc>
              <a:spcAft>
                <a:spcPts val="300"/>
              </a:spcAft>
              <a:buClr>
                <a:schemeClr val="accent1"/>
              </a:buClr>
              <a:buFont typeface="Arial" panose="020B0604020202020204" pitchFamily="34" charset="0"/>
              <a:buChar char="•"/>
            </a:pPr>
            <a:r>
              <a:rPr lang="en-GB" sz="1000" dirty="0">
                <a:latin typeface="Arial" panose="020B0604020202020204" pitchFamily="34" charset="0"/>
                <a:ea typeface="Aileron Bold" charset="0"/>
                <a:cs typeface="Arial" panose="020B0604020202020204" pitchFamily="34" charset="0"/>
              </a:rPr>
              <a:t>Marked stromal</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reaction </a:t>
            </a:r>
            <a:br>
              <a:rPr lang="en-GB" sz="1000" dirty="0">
                <a:latin typeface="Arial" panose="020B0604020202020204" pitchFamily="34" charset="0"/>
                <a:ea typeface="Aileron Bold" charset="0"/>
                <a:cs typeface="Arial" panose="020B0604020202020204" pitchFamily="34" charset="0"/>
              </a:rPr>
            </a:br>
            <a:r>
              <a:rPr lang="en-GB" sz="1000" dirty="0">
                <a:latin typeface="Arial" panose="020B0604020202020204" pitchFamily="34" charset="0"/>
                <a:ea typeface="Aileron Bold" charset="0"/>
                <a:cs typeface="Arial" panose="020B0604020202020204" pitchFamily="34" charset="0"/>
              </a:rPr>
              <a:t>(desmoplasia)</a:t>
            </a:r>
          </a:p>
        </p:txBody>
      </p:sp>
      <p:sp>
        <p:nvSpPr>
          <p:cNvPr id="42" name="TextBox 41">
            <a:extLst>
              <a:ext uri="{FF2B5EF4-FFF2-40B4-BE49-F238E27FC236}">
                <a16:creationId xmlns:a16="http://schemas.microsoft.com/office/drawing/2014/main" id="{4AD96C23-B2EA-1819-E881-1C0D0DF0980D}"/>
              </a:ext>
            </a:extLst>
          </p:cNvPr>
          <p:cNvSpPr txBox="1"/>
          <p:nvPr/>
        </p:nvSpPr>
        <p:spPr>
          <a:xfrm>
            <a:off x="2853072" y="4653136"/>
            <a:ext cx="304571"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TP53</a:t>
            </a:r>
          </a:p>
        </p:txBody>
      </p:sp>
      <p:sp>
        <p:nvSpPr>
          <p:cNvPr id="43" name="TextBox 42">
            <a:extLst>
              <a:ext uri="{FF2B5EF4-FFF2-40B4-BE49-F238E27FC236}">
                <a16:creationId xmlns:a16="http://schemas.microsoft.com/office/drawing/2014/main" id="{2DE55C25-2BE8-00F8-55C0-672878A5CDC3}"/>
              </a:ext>
            </a:extLst>
          </p:cNvPr>
          <p:cNvSpPr txBox="1"/>
          <p:nvPr/>
        </p:nvSpPr>
        <p:spPr>
          <a:xfrm>
            <a:off x="1271464" y="4429863"/>
            <a:ext cx="368691"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INK4A</a:t>
            </a:r>
          </a:p>
        </p:txBody>
      </p:sp>
      <p:sp>
        <p:nvSpPr>
          <p:cNvPr id="44" name="TextBox 43">
            <a:extLst>
              <a:ext uri="{FF2B5EF4-FFF2-40B4-BE49-F238E27FC236}">
                <a16:creationId xmlns:a16="http://schemas.microsoft.com/office/drawing/2014/main" id="{A6C62BFF-DB3C-438F-8EC0-B0D8B42E7A03}"/>
              </a:ext>
            </a:extLst>
          </p:cNvPr>
          <p:cNvSpPr txBox="1"/>
          <p:nvPr/>
        </p:nvSpPr>
        <p:spPr>
          <a:xfrm>
            <a:off x="3764368" y="4846910"/>
            <a:ext cx="817531" cy="138499"/>
          </a:xfrm>
          <a:prstGeom prst="rect">
            <a:avLst/>
          </a:prstGeom>
          <a:noFill/>
        </p:spPr>
        <p:txBody>
          <a:bodyPr wrap="none" lIns="0" tIns="0" rIns="0" bIns="0" rtlCol="0">
            <a:spAutoFit/>
          </a:bodyPr>
          <a:lstStyle/>
          <a:p>
            <a:pPr algn="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SMAD4/DPC4</a:t>
            </a:r>
          </a:p>
        </p:txBody>
      </p:sp>
      <p:sp>
        <p:nvSpPr>
          <p:cNvPr id="45" name="TextBox 44">
            <a:extLst>
              <a:ext uri="{FF2B5EF4-FFF2-40B4-BE49-F238E27FC236}">
                <a16:creationId xmlns:a16="http://schemas.microsoft.com/office/drawing/2014/main" id="{C455EB52-EF25-3CBD-9BA6-9B882D3B93D4}"/>
              </a:ext>
            </a:extLst>
          </p:cNvPr>
          <p:cNvSpPr txBox="1"/>
          <p:nvPr/>
        </p:nvSpPr>
        <p:spPr>
          <a:xfrm>
            <a:off x="4151950" y="5076386"/>
            <a:ext cx="476092" cy="138499"/>
          </a:xfrm>
          <a:prstGeom prst="rect">
            <a:avLst/>
          </a:prstGeom>
          <a:noFill/>
        </p:spPr>
        <p:txBody>
          <a:bodyPr wrap="none" lIns="0" tIns="0" rIns="0" bIns="0" rtlCol="0">
            <a:spAutoFit/>
          </a:bodyPr>
          <a:lstStyle/>
          <a:p>
            <a:pPr algn="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BRCA2*</a:t>
            </a:r>
          </a:p>
        </p:txBody>
      </p:sp>
      <p:sp>
        <p:nvSpPr>
          <p:cNvPr id="47" name="TextBox 46">
            <a:extLst>
              <a:ext uri="{FF2B5EF4-FFF2-40B4-BE49-F238E27FC236}">
                <a16:creationId xmlns:a16="http://schemas.microsoft.com/office/drawing/2014/main" id="{CD29640F-138D-B89F-CC5A-9FF4E3BD0B6C}"/>
              </a:ext>
            </a:extLst>
          </p:cNvPr>
          <p:cNvSpPr txBox="1"/>
          <p:nvPr/>
        </p:nvSpPr>
        <p:spPr>
          <a:xfrm>
            <a:off x="5385102" y="5314511"/>
            <a:ext cx="674865" cy="138499"/>
          </a:xfrm>
          <a:prstGeom prst="rect">
            <a:avLst/>
          </a:prstGeom>
          <a:noFill/>
        </p:spPr>
        <p:txBody>
          <a:bodyPr wrap="none" lIns="0" tIns="0" rIns="0" bIns="0" rtlCol="0">
            <a:spAutoFit/>
          </a:bodyPr>
          <a:lstStyle/>
          <a:p>
            <a:pPr algn="r">
              <a:lnSpc>
                <a:spcPct val="90000"/>
              </a:lnSpc>
              <a:spcAft>
                <a:spcPts val="300"/>
              </a:spcAft>
            </a:pPr>
            <a:r>
              <a:rPr lang="en-GB" sz="1000" dirty="0">
                <a:latin typeface="Arial" panose="020B0604020202020204" pitchFamily="34" charset="0"/>
                <a:ea typeface="Aileron Bold" charset="0"/>
                <a:cs typeface="Arial" panose="020B0604020202020204" pitchFamily="34" charset="0"/>
              </a:rPr>
              <a:t>Telomerase</a:t>
            </a:r>
          </a:p>
        </p:txBody>
      </p:sp>
      <p:sp>
        <p:nvSpPr>
          <p:cNvPr id="48" name="TextBox 47">
            <a:extLst>
              <a:ext uri="{FF2B5EF4-FFF2-40B4-BE49-F238E27FC236}">
                <a16:creationId xmlns:a16="http://schemas.microsoft.com/office/drawing/2014/main" id="{7C510967-0D8C-9B21-9BF7-077986CB9B93}"/>
              </a:ext>
            </a:extLst>
          </p:cNvPr>
          <p:cNvSpPr txBox="1"/>
          <p:nvPr/>
        </p:nvSpPr>
        <p:spPr>
          <a:xfrm>
            <a:off x="262148" y="4773806"/>
            <a:ext cx="1250342" cy="492443"/>
          </a:xfrm>
          <a:prstGeom prst="rect">
            <a:avLst/>
          </a:prstGeom>
          <a:noFill/>
        </p:spPr>
        <p:txBody>
          <a:bodyPr wrap="none" lIns="0" tIns="0" rIns="0" bIns="0" rtlCol="0">
            <a:spAutoFit/>
          </a:bodyPr>
          <a:lstStyle/>
          <a:p>
            <a:pPr>
              <a:lnSpc>
                <a:spcPct val="90000"/>
              </a:lnSpc>
              <a:spcAft>
                <a:spcPts val="300"/>
              </a:spcAft>
            </a:pPr>
            <a:r>
              <a:rPr lang="en-GB" sz="1000" b="1" dirty="0">
                <a:latin typeface="Arial" panose="020B0604020202020204" pitchFamily="34" charset="0"/>
                <a:ea typeface="Aileron Bold" charset="0"/>
                <a:cs typeface="Arial" panose="020B0604020202020204" pitchFamily="34" charset="0"/>
              </a:rPr>
              <a:t>Type of lesion</a:t>
            </a:r>
          </a:p>
          <a:p>
            <a:pPr>
              <a:lnSpc>
                <a:spcPct val="90000"/>
              </a:lnSpc>
              <a:spcAft>
                <a:spcPts val="300"/>
              </a:spcAft>
              <a:tabLst>
                <a:tab pos="355600" algn="l"/>
              </a:tabLst>
            </a:pPr>
            <a:r>
              <a:rPr lang="en-GB" sz="1000" dirty="0">
                <a:latin typeface="Arial" panose="020B0604020202020204" pitchFamily="34" charset="0"/>
                <a:ea typeface="Aileron Bold" charset="0"/>
                <a:cs typeface="Arial" panose="020B0604020202020204" pitchFamily="34" charset="0"/>
              </a:rPr>
              <a:t>	Activation</a:t>
            </a:r>
          </a:p>
          <a:p>
            <a:pPr>
              <a:lnSpc>
                <a:spcPct val="90000"/>
              </a:lnSpc>
              <a:spcAft>
                <a:spcPts val="300"/>
              </a:spcAft>
              <a:tabLst>
                <a:tab pos="355600" algn="l"/>
              </a:tabLst>
            </a:pPr>
            <a:r>
              <a:rPr lang="en-GB" sz="1000" dirty="0">
                <a:latin typeface="Arial" panose="020B0604020202020204" pitchFamily="34" charset="0"/>
                <a:ea typeface="Aileron Bold" charset="0"/>
                <a:cs typeface="Arial" panose="020B0604020202020204" pitchFamily="34" charset="0"/>
              </a:rPr>
              <a:t>	Loss of function</a:t>
            </a:r>
          </a:p>
        </p:txBody>
      </p:sp>
      <p:sp>
        <p:nvSpPr>
          <p:cNvPr id="49" name="TextBox 48">
            <a:extLst>
              <a:ext uri="{FF2B5EF4-FFF2-40B4-BE49-F238E27FC236}">
                <a16:creationId xmlns:a16="http://schemas.microsoft.com/office/drawing/2014/main" id="{9B5BDC39-43CD-C925-B2B2-C1C3E1B6927A}"/>
              </a:ext>
            </a:extLst>
          </p:cNvPr>
          <p:cNvSpPr txBox="1"/>
          <p:nvPr/>
        </p:nvSpPr>
        <p:spPr>
          <a:xfrm>
            <a:off x="499939" y="4140938"/>
            <a:ext cx="347852" cy="1384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KRAS</a:t>
            </a:r>
          </a:p>
        </p:txBody>
      </p:sp>
      <p:sp>
        <p:nvSpPr>
          <p:cNvPr id="50" name="TextBox 49">
            <a:extLst>
              <a:ext uri="{FF2B5EF4-FFF2-40B4-BE49-F238E27FC236}">
                <a16:creationId xmlns:a16="http://schemas.microsoft.com/office/drawing/2014/main" id="{BCDFD85C-E653-E840-9B8C-27910418D875}"/>
              </a:ext>
            </a:extLst>
          </p:cNvPr>
          <p:cNvSpPr txBox="1"/>
          <p:nvPr/>
        </p:nvSpPr>
        <p:spPr>
          <a:xfrm>
            <a:off x="201489" y="3778988"/>
            <a:ext cx="453650" cy="276999"/>
          </a:xfrm>
          <a:prstGeom prst="rect">
            <a:avLst/>
          </a:prstGeom>
          <a:noFill/>
        </p:spPr>
        <p:txBody>
          <a:bodyPr wrap="none" lIns="0" tIns="0" rIns="0" bIns="0" rtlCol="0">
            <a:spAutoFit/>
          </a:bodyPr>
          <a:lstStyle/>
          <a:p>
            <a:pPr>
              <a:lnSpc>
                <a:spcPct val="90000"/>
              </a:lnSpc>
              <a:spcAft>
                <a:spcPts val="300"/>
              </a:spcAft>
            </a:pPr>
            <a:r>
              <a:rPr lang="en-GB" sz="1000" i="1" dirty="0">
                <a:latin typeface="Arial" panose="020B0604020202020204" pitchFamily="34" charset="0"/>
                <a:ea typeface="Aileron Bold" charset="0"/>
                <a:cs typeface="Arial" panose="020B0604020202020204" pitchFamily="34" charset="0"/>
              </a:rPr>
              <a:t>ERBB2,</a:t>
            </a:r>
            <a:br>
              <a:rPr lang="en-GB" sz="1000" i="1" dirty="0">
                <a:latin typeface="Arial" panose="020B0604020202020204" pitchFamily="34" charset="0"/>
                <a:ea typeface="Aileron Bold" charset="0"/>
                <a:cs typeface="Arial" panose="020B0604020202020204" pitchFamily="34" charset="0"/>
              </a:rPr>
            </a:br>
            <a:r>
              <a:rPr lang="en-GB" sz="1000" i="1" dirty="0">
                <a:latin typeface="Arial" panose="020B0604020202020204" pitchFamily="34" charset="0"/>
                <a:ea typeface="Aileron Bold" charset="0"/>
                <a:cs typeface="Arial" panose="020B0604020202020204" pitchFamily="34" charset="0"/>
              </a:rPr>
              <a:t>EGFR</a:t>
            </a:r>
          </a:p>
        </p:txBody>
      </p:sp>
      <p:sp>
        <p:nvSpPr>
          <p:cNvPr id="51" name="TextBox 50">
            <a:extLst>
              <a:ext uri="{FF2B5EF4-FFF2-40B4-BE49-F238E27FC236}">
                <a16:creationId xmlns:a16="http://schemas.microsoft.com/office/drawing/2014/main" id="{0E4D583E-C35C-A573-9753-9AFD7E74CF12}"/>
              </a:ext>
            </a:extLst>
          </p:cNvPr>
          <p:cNvSpPr txBox="1"/>
          <p:nvPr/>
        </p:nvSpPr>
        <p:spPr>
          <a:xfrm>
            <a:off x="194275" y="5531321"/>
            <a:ext cx="921727" cy="138499"/>
          </a:xfrm>
          <a:prstGeom prst="rect">
            <a:avLst/>
          </a:prstGeom>
          <a:noFill/>
        </p:spPr>
        <p:txBody>
          <a:bodyPr wrap="none" lIns="0" tIns="0" rIns="0" bIns="0" rtlCol="0">
            <a:spAutoFit/>
          </a:bodyPr>
          <a:lstStyle/>
          <a:p>
            <a:pPr algn="r">
              <a:lnSpc>
                <a:spcPct val="90000"/>
              </a:lnSpc>
              <a:spcAft>
                <a:spcPts val="300"/>
              </a:spcAft>
            </a:pPr>
            <a:r>
              <a:rPr lang="en-GB" sz="1000" dirty="0">
                <a:latin typeface="Arial" panose="020B0604020202020204" pitchFamily="34" charset="0"/>
                <a:ea typeface="Aileron Bold" charset="0"/>
                <a:cs typeface="Arial" panose="020B0604020202020204" pitchFamily="34" charset="0"/>
              </a:rPr>
              <a:t>Telomere length</a:t>
            </a:r>
          </a:p>
        </p:txBody>
      </p:sp>
      <p:cxnSp>
        <p:nvCxnSpPr>
          <p:cNvPr id="53" name="Straight Connector 52">
            <a:extLst>
              <a:ext uri="{FF2B5EF4-FFF2-40B4-BE49-F238E27FC236}">
                <a16:creationId xmlns:a16="http://schemas.microsoft.com/office/drawing/2014/main" id="{844A95EA-8023-50B6-CC35-DE1ADF2AFC1D}"/>
              </a:ext>
            </a:extLst>
          </p:cNvPr>
          <p:cNvCxnSpPr>
            <a:cxnSpLocks/>
          </p:cNvCxnSpPr>
          <p:nvPr/>
        </p:nvCxnSpPr>
        <p:spPr>
          <a:xfrm>
            <a:off x="895384" y="3917487"/>
            <a:ext cx="733391" cy="0"/>
          </a:xfrm>
          <a:prstGeom prst="line">
            <a:avLst/>
          </a:prstGeom>
          <a:ln w="254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F37D594-E772-7440-72E9-8A5A2FBC4914}"/>
              </a:ext>
            </a:extLst>
          </p:cNvPr>
          <p:cNvCxnSpPr>
            <a:cxnSpLocks/>
          </p:cNvCxnSpPr>
          <p:nvPr/>
        </p:nvCxnSpPr>
        <p:spPr>
          <a:xfrm>
            <a:off x="1641509" y="3917487"/>
            <a:ext cx="5864191"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FBC1287-5EAA-5E4C-3766-E63F4C000B3C}"/>
              </a:ext>
            </a:extLst>
          </p:cNvPr>
          <p:cNvCxnSpPr>
            <a:cxnSpLocks/>
          </p:cNvCxnSpPr>
          <p:nvPr/>
        </p:nvCxnSpPr>
        <p:spPr>
          <a:xfrm>
            <a:off x="895384" y="4200062"/>
            <a:ext cx="717516" cy="0"/>
          </a:xfrm>
          <a:prstGeom prst="line">
            <a:avLst/>
          </a:prstGeom>
          <a:ln w="254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C54A78A-FA10-9B63-B7B3-351A5EB7145E}"/>
              </a:ext>
            </a:extLst>
          </p:cNvPr>
          <p:cNvCxnSpPr>
            <a:cxnSpLocks/>
          </p:cNvCxnSpPr>
          <p:nvPr/>
        </p:nvCxnSpPr>
        <p:spPr>
          <a:xfrm>
            <a:off x="3187700" y="4200062"/>
            <a:ext cx="431800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31110B3-9706-1AEF-9C53-BBDBA852548D}"/>
              </a:ext>
            </a:extLst>
          </p:cNvPr>
          <p:cNvCxnSpPr>
            <a:cxnSpLocks/>
          </p:cNvCxnSpPr>
          <p:nvPr/>
        </p:nvCxnSpPr>
        <p:spPr>
          <a:xfrm>
            <a:off x="1635125" y="4200062"/>
            <a:ext cx="1519505" cy="0"/>
          </a:xfrm>
          <a:prstGeom prst="line">
            <a:avLst/>
          </a:prstGeom>
          <a:ln w="25400">
            <a:solidFill>
              <a:schemeClr val="tx2"/>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78" name="Straight Connector 50177">
            <a:extLst>
              <a:ext uri="{FF2B5EF4-FFF2-40B4-BE49-F238E27FC236}">
                <a16:creationId xmlns:a16="http://schemas.microsoft.com/office/drawing/2014/main" id="{9007BDAF-900F-D66A-E3EF-8A489790DB60}"/>
              </a:ext>
            </a:extLst>
          </p:cNvPr>
          <p:cNvCxnSpPr>
            <a:cxnSpLocks/>
          </p:cNvCxnSpPr>
          <p:nvPr/>
        </p:nvCxnSpPr>
        <p:spPr>
          <a:xfrm>
            <a:off x="4781550" y="4482637"/>
            <a:ext cx="27241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82" name="Straight Connector 50181">
            <a:extLst>
              <a:ext uri="{FF2B5EF4-FFF2-40B4-BE49-F238E27FC236}">
                <a16:creationId xmlns:a16="http://schemas.microsoft.com/office/drawing/2014/main" id="{F7C09140-EA3E-46B6-BC86-034A81ACAC50}"/>
              </a:ext>
            </a:extLst>
          </p:cNvPr>
          <p:cNvCxnSpPr>
            <a:cxnSpLocks/>
          </p:cNvCxnSpPr>
          <p:nvPr/>
        </p:nvCxnSpPr>
        <p:spPr>
          <a:xfrm>
            <a:off x="3175000" y="4482637"/>
            <a:ext cx="1516330"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84" name="Straight Connector 50183">
            <a:extLst>
              <a:ext uri="{FF2B5EF4-FFF2-40B4-BE49-F238E27FC236}">
                <a16:creationId xmlns:a16="http://schemas.microsoft.com/office/drawing/2014/main" id="{82AFAC0B-520E-D3B1-286F-9C9BBA3F952E}"/>
              </a:ext>
            </a:extLst>
          </p:cNvPr>
          <p:cNvCxnSpPr>
            <a:cxnSpLocks/>
          </p:cNvCxnSpPr>
          <p:nvPr/>
        </p:nvCxnSpPr>
        <p:spPr>
          <a:xfrm>
            <a:off x="1712286" y="4482637"/>
            <a:ext cx="1427789" cy="0"/>
          </a:xfrm>
          <a:prstGeom prst="line">
            <a:avLst/>
          </a:prstGeom>
          <a:ln w="254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187" name="Straight Connector 50186">
            <a:extLst>
              <a:ext uri="{FF2B5EF4-FFF2-40B4-BE49-F238E27FC236}">
                <a16:creationId xmlns:a16="http://schemas.microsoft.com/office/drawing/2014/main" id="{6C02B31B-17CA-836E-6EC2-57A2EE3CB321}"/>
              </a:ext>
            </a:extLst>
          </p:cNvPr>
          <p:cNvCxnSpPr>
            <a:cxnSpLocks/>
          </p:cNvCxnSpPr>
          <p:nvPr/>
        </p:nvCxnSpPr>
        <p:spPr>
          <a:xfrm>
            <a:off x="6026150" y="4717587"/>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2" name="Straight Connector 50191">
            <a:extLst>
              <a:ext uri="{FF2B5EF4-FFF2-40B4-BE49-F238E27FC236}">
                <a16:creationId xmlns:a16="http://schemas.microsoft.com/office/drawing/2014/main" id="{D5741B61-1289-73B2-8FDD-ADB115FEDFE8}"/>
              </a:ext>
            </a:extLst>
          </p:cNvPr>
          <p:cNvCxnSpPr>
            <a:cxnSpLocks/>
          </p:cNvCxnSpPr>
          <p:nvPr/>
        </p:nvCxnSpPr>
        <p:spPr>
          <a:xfrm>
            <a:off x="4711700" y="4717587"/>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4" name="Straight Connector 50193">
            <a:extLst>
              <a:ext uri="{FF2B5EF4-FFF2-40B4-BE49-F238E27FC236}">
                <a16:creationId xmlns:a16="http://schemas.microsoft.com/office/drawing/2014/main" id="{58269CAE-C8D9-77E5-D8B2-1CFE68EDD015}"/>
              </a:ext>
            </a:extLst>
          </p:cNvPr>
          <p:cNvCxnSpPr>
            <a:cxnSpLocks/>
          </p:cNvCxnSpPr>
          <p:nvPr/>
        </p:nvCxnSpPr>
        <p:spPr>
          <a:xfrm>
            <a:off x="3229936" y="4717587"/>
            <a:ext cx="1427789" cy="0"/>
          </a:xfrm>
          <a:prstGeom prst="line">
            <a:avLst/>
          </a:prstGeom>
          <a:ln w="25400">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195" name="Straight Connector 50194">
            <a:extLst>
              <a:ext uri="{FF2B5EF4-FFF2-40B4-BE49-F238E27FC236}">
                <a16:creationId xmlns:a16="http://schemas.microsoft.com/office/drawing/2014/main" id="{706C80AB-1A28-700C-F125-EBC0D32EA0AA}"/>
              </a:ext>
            </a:extLst>
          </p:cNvPr>
          <p:cNvCxnSpPr>
            <a:cxnSpLocks/>
          </p:cNvCxnSpPr>
          <p:nvPr/>
        </p:nvCxnSpPr>
        <p:spPr>
          <a:xfrm>
            <a:off x="6026150" y="4911262"/>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6" name="Straight Connector 50195">
            <a:extLst>
              <a:ext uri="{FF2B5EF4-FFF2-40B4-BE49-F238E27FC236}">
                <a16:creationId xmlns:a16="http://schemas.microsoft.com/office/drawing/2014/main" id="{8026B4B1-259B-AF0E-C944-748FC42EF83B}"/>
              </a:ext>
            </a:extLst>
          </p:cNvPr>
          <p:cNvCxnSpPr>
            <a:cxnSpLocks/>
          </p:cNvCxnSpPr>
          <p:nvPr/>
        </p:nvCxnSpPr>
        <p:spPr>
          <a:xfrm>
            <a:off x="4711700" y="4911262"/>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7" name="Straight Connector 50196">
            <a:extLst>
              <a:ext uri="{FF2B5EF4-FFF2-40B4-BE49-F238E27FC236}">
                <a16:creationId xmlns:a16="http://schemas.microsoft.com/office/drawing/2014/main" id="{48E4C5BF-3F54-3F6F-A747-4B8086A207DF}"/>
              </a:ext>
            </a:extLst>
          </p:cNvPr>
          <p:cNvCxnSpPr>
            <a:cxnSpLocks/>
          </p:cNvCxnSpPr>
          <p:nvPr/>
        </p:nvCxnSpPr>
        <p:spPr>
          <a:xfrm>
            <a:off x="6026150" y="5136687"/>
            <a:ext cx="1479550"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0198" name="Straight Connector 50197">
            <a:extLst>
              <a:ext uri="{FF2B5EF4-FFF2-40B4-BE49-F238E27FC236}">
                <a16:creationId xmlns:a16="http://schemas.microsoft.com/office/drawing/2014/main" id="{2CC326F0-98CA-D031-6ADD-940A2625DA54}"/>
              </a:ext>
            </a:extLst>
          </p:cNvPr>
          <p:cNvCxnSpPr>
            <a:cxnSpLocks/>
          </p:cNvCxnSpPr>
          <p:nvPr/>
        </p:nvCxnSpPr>
        <p:spPr>
          <a:xfrm>
            <a:off x="4711700" y="5136687"/>
            <a:ext cx="1298257" cy="0"/>
          </a:xfrm>
          <a:prstGeom prst="line">
            <a:avLst/>
          </a:prstGeom>
          <a:ln w="25400">
            <a:solidFill>
              <a:schemeClr val="accent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199" name="Straight Connector 50198">
            <a:extLst>
              <a:ext uri="{FF2B5EF4-FFF2-40B4-BE49-F238E27FC236}">
                <a16:creationId xmlns:a16="http://schemas.microsoft.com/office/drawing/2014/main" id="{BBD615FB-5ED4-8B63-2AF6-CDCDA62E4034}"/>
              </a:ext>
            </a:extLst>
          </p:cNvPr>
          <p:cNvCxnSpPr>
            <a:cxnSpLocks/>
          </p:cNvCxnSpPr>
          <p:nvPr/>
        </p:nvCxnSpPr>
        <p:spPr>
          <a:xfrm>
            <a:off x="6197600" y="5301208"/>
            <a:ext cx="1308100"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0202" name="Rectangle 50201">
            <a:extLst>
              <a:ext uri="{FF2B5EF4-FFF2-40B4-BE49-F238E27FC236}">
                <a16:creationId xmlns:a16="http://schemas.microsoft.com/office/drawing/2014/main" id="{8ED05374-056C-6371-831E-8DD4F137AF16}"/>
              </a:ext>
            </a:extLst>
          </p:cNvPr>
          <p:cNvSpPr/>
          <p:nvPr/>
        </p:nvSpPr>
        <p:spPr>
          <a:xfrm>
            <a:off x="264180" y="4955075"/>
            <a:ext cx="251999"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03" name="Rectangle 50202">
            <a:extLst>
              <a:ext uri="{FF2B5EF4-FFF2-40B4-BE49-F238E27FC236}">
                <a16:creationId xmlns:a16="http://schemas.microsoft.com/office/drawing/2014/main" id="{7D9D3DB2-6D45-8413-4755-4E1E82EC36BF}"/>
              </a:ext>
            </a:extLst>
          </p:cNvPr>
          <p:cNvSpPr/>
          <p:nvPr/>
        </p:nvSpPr>
        <p:spPr>
          <a:xfrm>
            <a:off x="264180" y="5132875"/>
            <a:ext cx="25199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04" name="Rectangle 50203">
            <a:extLst>
              <a:ext uri="{FF2B5EF4-FFF2-40B4-BE49-F238E27FC236}">
                <a16:creationId xmlns:a16="http://schemas.microsoft.com/office/drawing/2014/main" id="{8D846FB8-B562-43C4-2DC0-75ACCFF5BE82}"/>
              </a:ext>
            </a:extLst>
          </p:cNvPr>
          <p:cNvSpPr/>
          <p:nvPr/>
        </p:nvSpPr>
        <p:spPr>
          <a:xfrm>
            <a:off x="179754" y="4717587"/>
            <a:ext cx="1379742" cy="5968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212" name="Group 50211">
            <a:extLst>
              <a:ext uri="{FF2B5EF4-FFF2-40B4-BE49-F238E27FC236}">
                <a16:creationId xmlns:a16="http://schemas.microsoft.com/office/drawing/2014/main" id="{42BC7D5B-2550-B6D5-605E-0269701900A4}"/>
              </a:ext>
            </a:extLst>
          </p:cNvPr>
          <p:cNvGrpSpPr/>
          <p:nvPr/>
        </p:nvGrpSpPr>
        <p:grpSpPr>
          <a:xfrm>
            <a:off x="1178526" y="5460227"/>
            <a:ext cx="6327174" cy="212420"/>
            <a:chOff x="1281043" y="5549706"/>
            <a:chExt cx="6327174" cy="212420"/>
          </a:xfrm>
        </p:grpSpPr>
        <p:sp>
          <p:nvSpPr>
            <p:cNvPr id="50208" name="Freeform 50207">
              <a:extLst>
                <a:ext uri="{FF2B5EF4-FFF2-40B4-BE49-F238E27FC236}">
                  <a16:creationId xmlns:a16="http://schemas.microsoft.com/office/drawing/2014/main" id="{DD0C4F35-6DA7-3C3D-B636-013D8DA48916}"/>
                </a:ext>
              </a:extLst>
            </p:cNvPr>
            <p:cNvSpPr/>
            <p:nvPr/>
          </p:nvSpPr>
          <p:spPr>
            <a:xfrm>
              <a:off x="1281043" y="5549706"/>
              <a:ext cx="4612049" cy="212420"/>
            </a:xfrm>
            <a:custGeom>
              <a:avLst/>
              <a:gdLst>
                <a:gd name="connsiteX0" fmla="*/ 0 w 4612049"/>
                <a:gd name="connsiteY0" fmla="*/ 212420 h 212420"/>
                <a:gd name="connsiteX1" fmla="*/ 0 w 4612049"/>
                <a:gd name="connsiteY1" fmla="*/ 0 h 212420"/>
                <a:gd name="connsiteX2" fmla="*/ 188247 w 4612049"/>
                <a:gd name="connsiteY2" fmla="*/ 0 h 212420"/>
                <a:gd name="connsiteX3" fmla="*/ 188247 w 4612049"/>
                <a:gd name="connsiteY3" fmla="*/ 17312 h 212420"/>
                <a:gd name="connsiteX4" fmla="*/ 515589 w 4612049"/>
                <a:gd name="connsiteY4" fmla="*/ 17312 h 212420"/>
                <a:gd name="connsiteX5" fmla="*/ 515589 w 4612049"/>
                <a:gd name="connsiteY5" fmla="*/ 31844 h 212420"/>
                <a:gd name="connsiteX6" fmla="*/ 863326 w 4612049"/>
                <a:gd name="connsiteY6" fmla="*/ 31844 h 212420"/>
                <a:gd name="connsiteX7" fmla="*/ 863326 w 4612049"/>
                <a:gd name="connsiteY7" fmla="*/ 47640 h 212420"/>
                <a:gd name="connsiteX8" fmla="*/ 1206630 w 4612049"/>
                <a:gd name="connsiteY8" fmla="*/ 47640 h 212420"/>
                <a:gd name="connsiteX9" fmla="*/ 1206630 w 4612049"/>
                <a:gd name="connsiteY9" fmla="*/ 60655 h 212420"/>
                <a:gd name="connsiteX10" fmla="*/ 1539672 w 4612049"/>
                <a:gd name="connsiteY10" fmla="*/ 60655 h 212420"/>
                <a:gd name="connsiteX11" fmla="*/ 1539672 w 4612049"/>
                <a:gd name="connsiteY11" fmla="*/ 75187 h 212420"/>
                <a:gd name="connsiteX12" fmla="*/ 1884496 w 4612049"/>
                <a:gd name="connsiteY12" fmla="*/ 75187 h 212420"/>
                <a:gd name="connsiteX13" fmla="*/ 1884496 w 4612049"/>
                <a:gd name="connsiteY13" fmla="*/ 89593 h 212420"/>
                <a:gd name="connsiteX14" fmla="*/ 2216145 w 4612049"/>
                <a:gd name="connsiteY14" fmla="*/ 89593 h 212420"/>
                <a:gd name="connsiteX15" fmla="*/ 2216145 w 4612049"/>
                <a:gd name="connsiteY15" fmla="*/ 106905 h 212420"/>
                <a:gd name="connsiteX16" fmla="*/ 2562363 w 4612049"/>
                <a:gd name="connsiteY16" fmla="*/ 106905 h 212420"/>
                <a:gd name="connsiteX17" fmla="*/ 2562363 w 4612049"/>
                <a:gd name="connsiteY17" fmla="*/ 118531 h 212420"/>
                <a:gd name="connsiteX18" fmla="*/ 2912887 w 4612049"/>
                <a:gd name="connsiteY18" fmla="*/ 118531 h 212420"/>
                <a:gd name="connsiteX19" fmla="*/ 2912887 w 4612049"/>
                <a:gd name="connsiteY19" fmla="*/ 134453 h 212420"/>
                <a:gd name="connsiteX20" fmla="*/ 3240355 w 4612049"/>
                <a:gd name="connsiteY20" fmla="*/ 134453 h 212420"/>
                <a:gd name="connsiteX21" fmla="*/ 3240355 w 4612049"/>
                <a:gd name="connsiteY21" fmla="*/ 148858 h 212420"/>
                <a:gd name="connsiteX22" fmla="*/ 3589360 w 4612049"/>
                <a:gd name="connsiteY22" fmla="*/ 148858 h 212420"/>
                <a:gd name="connsiteX23" fmla="*/ 3589360 w 4612049"/>
                <a:gd name="connsiteY23" fmla="*/ 164780 h 212420"/>
                <a:gd name="connsiteX24" fmla="*/ 3935577 w 4612049"/>
                <a:gd name="connsiteY24" fmla="*/ 164780 h 212420"/>
                <a:gd name="connsiteX25" fmla="*/ 3935577 w 4612049"/>
                <a:gd name="connsiteY25" fmla="*/ 179186 h 212420"/>
                <a:gd name="connsiteX26" fmla="*/ 4257218 w 4612049"/>
                <a:gd name="connsiteY26" fmla="*/ 179186 h 212420"/>
                <a:gd name="connsiteX27" fmla="*/ 4257218 w 4612049"/>
                <a:gd name="connsiteY27" fmla="*/ 190685 h 212420"/>
                <a:gd name="connsiteX28" fmla="*/ 4612050 w 4612049"/>
                <a:gd name="connsiteY28" fmla="*/ 190685 h 212420"/>
                <a:gd name="connsiteX29" fmla="*/ 4612050 w 4612049"/>
                <a:gd name="connsiteY29" fmla="*/ 200921 h 212420"/>
                <a:gd name="connsiteX30" fmla="*/ 4612050 w 4612049"/>
                <a:gd name="connsiteY30" fmla="*/ 211030 h 212420"/>
                <a:gd name="connsiteX31" fmla="*/ 0 w 4612049"/>
                <a:gd name="connsiteY31" fmla="*/ 212420 h 2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12049" h="212420">
                  <a:moveTo>
                    <a:pt x="0" y="212420"/>
                  </a:moveTo>
                  <a:lnTo>
                    <a:pt x="0" y="0"/>
                  </a:lnTo>
                  <a:lnTo>
                    <a:pt x="188247" y="0"/>
                  </a:lnTo>
                  <a:lnTo>
                    <a:pt x="188247" y="17312"/>
                  </a:lnTo>
                  <a:lnTo>
                    <a:pt x="515589" y="17312"/>
                  </a:lnTo>
                  <a:lnTo>
                    <a:pt x="515589" y="31844"/>
                  </a:lnTo>
                  <a:lnTo>
                    <a:pt x="863326" y="31844"/>
                  </a:lnTo>
                  <a:lnTo>
                    <a:pt x="863326" y="47640"/>
                  </a:lnTo>
                  <a:lnTo>
                    <a:pt x="1206630" y="47640"/>
                  </a:lnTo>
                  <a:lnTo>
                    <a:pt x="1206630" y="60655"/>
                  </a:lnTo>
                  <a:lnTo>
                    <a:pt x="1539672" y="60655"/>
                  </a:lnTo>
                  <a:lnTo>
                    <a:pt x="1539672" y="75187"/>
                  </a:lnTo>
                  <a:lnTo>
                    <a:pt x="1884496" y="75187"/>
                  </a:lnTo>
                  <a:lnTo>
                    <a:pt x="1884496" y="89593"/>
                  </a:lnTo>
                  <a:lnTo>
                    <a:pt x="2216145" y="89593"/>
                  </a:lnTo>
                  <a:lnTo>
                    <a:pt x="2216145" y="106905"/>
                  </a:lnTo>
                  <a:lnTo>
                    <a:pt x="2562363" y="106905"/>
                  </a:lnTo>
                  <a:lnTo>
                    <a:pt x="2562363" y="118531"/>
                  </a:lnTo>
                  <a:lnTo>
                    <a:pt x="2912887" y="118531"/>
                  </a:lnTo>
                  <a:lnTo>
                    <a:pt x="2912887" y="134453"/>
                  </a:lnTo>
                  <a:lnTo>
                    <a:pt x="3240355" y="134453"/>
                  </a:lnTo>
                  <a:lnTo>
                    <a:pt x="3240355" y="148858"/>
                  </a:lnTo>
                  <a:lnTo>
                    <a:pt x="3589360" y="148858"/>
                  </a:lnTo>
                  <a:lnTo>
                    <a:pt x="3589360" y="164780"/>
                  </a:lnTo>
                  <a:lnTo>
                    <a:pt x="3935577" y="164780"/>
                  </a:lnTo>
                  <a:lnTo>
                    <a:pt x="3935577" y="179186"/>
                  </a:lnTo>
                  <a:lnTo>
                    <a:pt x="4257218" y="179186"/>
                  </a:lnTo>
                  <a:lnTo>
                    <a:pt x="4257218" y="190685"/>
                  </a:lnTo>
                  <a:lnTo>
                    <a:pt x="4612050" y="190685"/>
                  </a:lnTo>
                  <a:lnTo>
                    <a:pt x="4612050" y="200921"/>
                  </a:lnTo>
                  <a:lnTo>
                    <a:pt x="4612050" y="211030"/>
                  </a:lnTo>
                  <a:lnTo>
                    <a:pt x="0" y="212420"/>
                  </a:lnTo>
                  <a:close/>
                </a:path>
              </a:pathLst>
            </a:custGeom>
            <a:gradFill flip="none" rotWithShape="1">
              <a:gsLst>
                <a:gs pos="0">
                  <a:schemeClr val="accent1"/>
                </a:gs>
                <a:gs pos="88000">
                  <a:schemeClr val="accent1">
                    <a:lumMod val="45000"/>
                    <a:lumOff val="55000"/>
                  </a:schemeClr>
                </a:gs>
                <a:gs pos="100000">
                  <a:schemeClr val="accent1">
                    <a:lumMod val="20000"/>
                    <a:lumOff val="80000"/>
                  </a:schemeClr>
                </a:gs>
              </a:gsLst>
              <a:lin ang="0" scaled="1"/>
              <a:tileRect/>
            </a:gradFill>
            <a:ln w="15875" cap="sq">
              <a:solidFill>
                <a:srgbClr val="000000"/>
              </a:solidFill>
              <a:prstDash val="solid"/>
              <a:miter/>
            </a:ln>
          </p:spPr>
          <p:txBody>
            <a:bodyPr rtlCol="0" anchor="ctr"/>
            <a:lstStyle/>
            <a:p>
              <a:endParaRPr lang="en-US"/>
            </a:p>
          </p:txBody>
        </p:sp>
        <p:sp>
          <p:nvSpPr>
            <p:cNvPr id="50209" name="Freeform 50208">
              <a:extLst>
                <a:ext uri="{FF2B5EF4-FFF2-40B4-BE49-F238E27FC236}">
                  <a16:creationId xmlns:a16="http://schemas.microsoft.com/office/drawing/2014/main" id="{E670C58B-5B78-4E30-2CD7-BE4BB1D56CCA}"/>
                </a:ext>
              </a:extLst>
            </p:cNvPr>
            <p:cNvSpPr/>
            <p:nvPr/>
          </p:nvSpPr>
          <p:spPr>
            <a:xfrm>
              <a:off x="5901327" y="5556025"/>
              <a:ext cx="1706890" cy="206101"/>
            </a:xfrm>
            <a:custGeom>
              <a:avLst/>
              <a:gdLst>
                <a:gd name="connsiteX0" fmla="*/ 0 w 1706890"/>
                <a:gd name="connsiteY0" fmla="*/ 206101 h 206101"/>
                <a:gd name="connsiteX1" fmla="*/ 1706891 w 1706890"/>
                <a:gd name="connsiteY1" fmla="*/ 206101 h 206101"/>
                <a:gd name="connsiteX2" fmla="*/ 1706891 w 1706890"/>
                <a:gd name="connsiteY2" fmla="*/ 0 h 206101"/>
                <a:gd name="connsiteX3" fmla="*/ 1632655 w 1706890"/>
                <a:gd name="connsiteY3" fmla="*/ 0 h 206101"/>
                <a:gd name="connsiteX4" fmla="*/ 1632655 w 1706890"/>
                <a:gd name="connsiteY4" fmla="*/ 14405 h 206101"/>
                <a:gd name="connsiteX5" fmla="*/ 1541066 w 1706890"/>
                <a:gd name="connsiteY5" fmla="*/ 14405 h 206101"/>
                <a:gd name="connsiteX6" fmla="*/ 1541066 w 1706890"/>
                <a:gd name="connsiteY6" fmla="*/ 28685 h 206101"/>
                <a:gd name="connsiteX7" fmla="*/ 1434908 w 1706890"/>
                <a:gd name="connsiteY7" fmla="*/ 28685 h 206101"/>
                <a:gd name="connsiteX8" fmla="*/ 1434908 w 1706890"/>
                <a:gd name="connsiteY8" fmla="*/ 44354 h 206101"/>
                <a:gd name="connsiteX9" fmla="*/ 1346231 w 1706890"/>
                <a:gd name="connsiteY9" fmla="*/ 44354 h 206101"/>
                <a:gd name="connsiteX10" fmla="*/ 1346231 w 1706890"/>
                <a:gd name="connsiteY10" fmla="*/ 58760 h 206101"/>
                <a:gd name="connsiteX11" fmla="*/ 1241593 w 1706890"/>
                <a:gd name="connsiteY11" fmla="*/ 58760 h 206101"/>
                <a:gd name="connsiteX12" fmla="*/ 1241593 w 1706890"/>
                <a:gd name="connsiteY12" fmla="*/ 73039 h 206101"/>
                <a:gd name="connsiteX13" fmla="*/ 1147090 w 1706890"/>
                <a:gd name="connsiteY13" fmla="*/ 73039 h 206101"/>
                <a:gd name="connsiteX14" fmla="*/ 1147090 w 1706890"/>
                <a:gd name="connsiteY14" fmla="*/ 85928 h 206101"/>
                <a:gd name="connsiteX15" fmla="*/ 1043846 w 1706890"/>
                <a:gd name="connsiteY15" fmla="*/ 85928 h 206101"/>
                <a:gd name="connsiteX16" fmla="*/ 1043846 w 1706890"/>
                <a:gd name="connsiteY16" fmla="*/ 100207 h 206101"/>
                <a:gd name="connsiteX17" fmla="*/ 956690 w 1706890"/>
                <a:gd name="connsiteY17" fmla="*/ 100207 h 206101"/>
                <a:gd name="connsiteX18" fmla="*/ 956690 w 1706890"/>
                <a:gd name="connsiteY18" fmla="*/ 117393 h 206101"/>
                <a:gd name="connsiteX19" fmla="*/ 847618 w 1706890"/>
                <a:gd name="connsiteY19" fmla="*/ 117393 h 206101"/>
                <a:gd name="connsiteX20" fmla="*/ 847618 w 1706890"/>
                <a:gd name="connsiteY20" fmla="*/ 131672 h 206101"/>
                <a:gd name="connsiteX21" fmla="*/ 754508 w 1706890"/>
                <a:gd name="connsiteY21" fmla="*/ 131672 h 206101"/>
                <a:gd name="connsiteX22" fmla="*/ 754508 w 1706890"/>
                <a:gd name="connsiteY22" fmla="*/ 145952 h 206101"/>
                <a:gd name="connsiteX23" fmla="*/ 651390 w 1706890"/>
                <a:gd name="connsiteY23" fmla="*/ 145952 h 206101"/>
                <a:gd name="connsiteX24" fmla="*/ 651390 w 1706890"/>
                <a:gd name="connsiteY24" fmla="*/ 160231 h 206101"/>
                <a:gd name="connsiteX25" fmla="*/ 559800 w 1706890"/>
                <a:gd name="connsiteY25" fmla="*/ 160231 h 206101"/>
                <a:gd name="connsiteX26" fmla="*/ 559800 w 1706890"/>
                <a:gd name="connsiteY26" fmla="*/ 174636 h 206101"/>
                <a:gd name="connsiteX27" fmla="*/ 449208 w 1706890"/>
                <a:gd name="connsiteY27" fmla="*/ 174636 h 206101"/>
                <a:gd name="connsiteX28" fmla="*/ 449208 w 1706890"/>
                <a:gd name="connsiteY28" fmla="*/ 206101 h 20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06890" h="206101">
                  <a:moveTo>
                    <a:pt x="0" y="206101"/>
                  </a:moveTo>
                  <a:lnTo>
                    <a:pt x="1706891" y="206101"/>
                  </a:lnTo>
                  <a:lnTo>
                    <a:pt x="1706891" y="0"/>
                  </a:lnTo>
                  <a:lnTo>
                    <a:pt x="1632655" y="0"/>
                  </a:lnTo>
                  <a:lnTo>
                    <a:pt x="1632655" y="14405"/>
                  </a:lnTo>
                  <a:lnTo>
                    <a:pt x="1541066" y="14405"/>
                  </a:lnTo>
                  <a:lnTo>
                    <a:pt x="1541066" y="28685"/>
                  </a:lnTo>
                  <a:lnTo>
                    <a:pt x="1434908" y="28685"/>
                  </a:lnTo>
                  <a:lnTo>
                    <a:pt x="1434908" y="44354"/>
                  </a:lnTo>
                  <a:lnTo>
                    <a:pt x="1346231" y="44354"/>
                  </a:lnTo>
                  <a:lnTo>
                    <a:pt x="1346231" y="58760"/>
                  </a:lnTo>
                  <a:lnTo>
                    <a:pt x="1241593" y="58760"/>
                  </a:lnTo>
                  <a:lnTo>
                    <a:pt x="1241593" y="73039"/>
                  </a:lnTo>
                  <a:lnTo>
                    <a:pt x="1147090" y="73039"/>
                  </a:lnTo>
                  <a:lnTo>
                    <a:pt x="1147090" y="85928"/>
                  </a:lnTo>
                  <a:lnTo>
                    <a:pt x="1043846" y="85928"/>
                  </a:lnTo>
                  <a:lnTo>
                    <a:pt x="1043846" y="100207"/>
                  </a:lnTo>
                  <a:lnTo>
                    <a:pt x="956690" y="100207"/>
                  </a:lnTo>
                  <a:lnTo>
                    <a:pt x="956690" y="117393"/>
                  </a:lnTo>
                  <a:lnTo>
                    <a:pt x="847618" y="117393"/>
                  </a:lnTo>
                  <a:lnTo>
                    <a:pt x="847618" y="131672"/>
                  </a:lnTo>
                  <a:lnTo>
                    <a:pt x="754508" y="131672"/>
                  </a:lnTo>
                  <a:lnTo>
                    <a:pt x="754508" y="145952"/>
                  </a:lnTo>
                  <a:lnTo>
                    <a:pt x="651390" y="145952"/>
                  </a:lnTo>
                  <a:lnTo>
                    <a:pt x="651390" y="160231"/>
                  </a:lnTo>
                  <a:lnTo>
                    <a:pt x="559800" y="160231"/>
                  </a:lnTo>
                  <a:lnTo>
                    <a:pt x="559800" y="174636"/>
                  </a:lnTo>
                  <a:lnTo>
                    <a:pt x="449208" y="174636"/>
                  </a:lnTo>
                  <a:lnTo>
                    <a:pt x="449208" y="206101"/>
                  </a:lnTo>
                </a:path>
              </a:pathLst>
            </a:custGeom>
            <a:gradFill>
              <a:gsLst>
                <a:gs pos="0">
                  <a:schemeClr val="tx2">
                    <a:lumMod val="40000"/>
                    <a:lumOff val="60000"/>
                  </a:schemeClr>
                </a:gs>
                <a:gs pos="100000">
                  <a:schemeClr val="tx2"/>
                </a:gs>
              </a:gsLst>
              <a:lin ang="0" scaled="1"/>
            </a:gradFill>
            <a:ln w="15875" cap="sq">
              <a:solidFill>
                <a:srgbClr val="000000"/>
              </a:solidFill>
              <a:prstDash val="solid"/>
              <a:miter/>
            </a:ln>
          </p:spPr>
          <p:txBody>
            <a:bodyPr rtlCol="0" anchor="ctr"/>
            <a:lstStyle/>
            <a:p>
              <a:endParaRPr lang="en-US"/>
            </a:p>
          </p:txBody>
        </p:sp>
        <p:sp>
          <p:nvSpPr>
            <p:cNvPr id="50210" name="Freeform 50209">
              <a:extLst>
                <a:ext uri="{FF2B5EF4-FFF2-40B4-BE49-F238E27FC236}">
                  <a16:creationId xmlns:a16="http://schemas.microsoft.com/office/drawing/2014/main" id="{2C86A6F7-8CFF-B7A0-20E0-00A94D05D157}"/>
                </a:ext>
              </a:extLst>
            </p:cNvPr>
            <p:cNvSpPr/>
            <p:nvPr/>
          </p:nvSpPr>
          <p:spPr>
            <a:xfrm>
              <a:off x="6241971" y="5742792"/>
              <a:ext cx="107171" cy="17438"/>
            </a:xfrm>
            <a:custGeom>
              <a:avLst/>
              <a:gdLst>
                <a:gd name="connsiteX0" fmla="*/ 0 w 107171"/>
                <a:gd name="connsiteY0" fmla="*/ 0 h 17438"/>
                <a:gd name="connsiteX1" fmla="*/ 107172 w 107171"/>
                <a:gd name="connsiteY1" fmla="*/ 0 h 17438"/>
                <a:gd name="connsiteX2" fmla="*/ 107172 w 107171"/>
                <a:gd name="connsiteY2" fmla="*/ 17439 h 17438"/>
                <a:gd name="connsiteX3" fmla="*/ 0 w 107171"/>
                <a:gd name="connsiteY3" fmla="*/ 17439 h 17438"/>
              </a:gdLst>
              <a:ahLst/>
              <a:cxnLst>
                <a:cxn ang="0">
                  <a:pos x="connsiteX0" y="connsiteY0"/>
                </a:cxn>
                <a:cxn ang="0">
                  <a:pos x="connsiteX1" y="connsiteY1"/>
                </a:cxn>
                <a:cxn ang="0">
                  <a:pos x="connsiteX2" y="connsiteY2"/>
                </a:cxn>
                <a:cxn ang="0">
                  <a:pos x="connsiteX3" y="connsiteY3"/>
                </a:cxn>
              </a:cxnLst>
              <a:rect l="l" t="t" r="r" b="b"/>
              <a:pathLst>
                <a:path w="107171" h="17438">
                  <a:moveTo>
                    <a:pt x="0" y="0"/>
                  </a:moveTo>
                  <a:lnTo>
                    <a:pt x="107172" y="0"/>
                  </a:lnTo>
                  <a:lnTo>
                    <a:pt x="107172" y="17439"/>
                  </a:lnTo>
                  <a:lnTo>
                    <a:pt x="0" y="17439"/>
                  </a:lnTo>
                  <a:close/>
                </a:path>
              </a:pathLst>
            </a:custGeom>
            <a:solidFill>
              <a:srgbClr val="000000"/>
            </a:solidFill>
            <a:ln w="10122" cap="sq">
              <a:solidFill>
                <a:srgbClr val="000000"/>
              </a:solidFill>
              <a:prstDash val="solid"/>
              <a:miter/>
            </a:ln>
          </p:spPr>
          <p:txBody>
            <a:bodyPr rtlCol="0" anchor="ctr"/>
            <a:lstStyle/>
            <a:p>
              <a:endParaRPr lang="en-US"/>
            </a:p>
          </p:txBody>
        </p:sp>
        <p:sp>
          <p:nvSpPr>
            <p:cNvPr id="50211" name="Freeform 50210">
              <a:extLst>
                <a:ext uri="{FF2B5EF4-FFF2-40B4-BE49-F238E27FC236}">
                  <a16:creationId xmlns:a16="http://schemas.microsoft.com/office/drawing/2014/main" id="{CFC6236E-A1A4-3C38-99CF-C459425A521F}"/>
                </a:ext>
              </a:extLst>
            </p:cNvPr>
            <p:cNvSpPr/>
            <p:nvPr/>
          </p:nvSpPr>
          <p:spPr>
            <a:xfrm>
              <a:off x="5540542" y="5741402"/>
              <a:ext cx="349890" cy="12131"/>
            </a:xfrm>
            <a:custGeom>
              <a:avLst/>
              <a:gdLst>
                <a:gd name="connsiteX0" fmla="*/ 0 w 349890"/>
                <a:gd name="connsiteY0" fmla="*/ 0 h 12131"/>
                <a:gd name="connsiteX1" fmla="*/ 349891 w 349890"/>
                <a:gd name="connsiteY1" fmla="*/ 0 h 12131"/>
                <a:gd name="connsiteX2" fmla="*/ 349891 w 349890"/>
                <a:gd name="connsiteY2" fmla="*/ 12131 h 12131"/>
                <a:gd name="connsiteX3" fmla="*/ 0 w 349890"/>
                <a:gd name="connsiteY3" fmla="*/ 12131 h 12131"/>
              </a:gdLst>
              <a:ahLst/>
              <a:cxnLst>
                <a:cxn ang="0">
                  <a:pos x="connsiteX0" y="connsiteY0"/>
                </a:cxn>
                <a:cxn ang="0">
                  <a:pos x="connsiteX1" y="connsiteY1"/>
                </a:cxn>
                <a:cxn ang="0">
                  <a:pos x="connsiteX2" y="connsiteY2"/>
                </a:cxn>
                <a:cxn ang="0">
                  <a:pos x="connsiteX3" y="connsiteY3"/>
                </a:cxn>
              </a:cxnLst>
              <a:rect l="l" t="t" r="r" b="b"/>
              <a:pathLst>
                <a:path w="349890" h="12131">
                  <a:moveTo>
                    <a:pt x="0" y="0"/>
                  </a:moveTo>
                  <a:lnTo>
                    <a:pt x="349891" y="0"/>
                  </a:lnTo>
                  <a:lnTo>
                    <a:pt x="349891" y="12131"/>
                  </a:lnTo>
                  <a:lnTo>
                    <a:pt x="0" y="12131"/>
                  </a:lnTo>
                  <a:close/>
                </a:path>
              </a:pathLst>
            </a:custGeom>
            <a:solidFill>
              <a:srgbClr val="000000"/>
            </a:solidFill>
            <a:ln w="15183" cap="sq">
              <a:solidFill>
                <a:srgbClr val="000000"/>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D75BECA2-46E0-E72B-203A-8FFE3921938A}"/>
              </a:ext>
            </a:extLst>
          </p:cNvPr>
          <p:cNvSpPr txBox="1"/>
          <p:nvPr/>
        </p:nvSpPr>
        <p:spPr>
          <a:xfrm>
            <a:off x="7768829" y="5416489"/>
            <a:ext cx="2281394" cy="261610"/>
          </a:xfrm>
          <a:prstGeom prst="rect">
            <a:avLst/>
          </a:prstGeom>
          <a:noFill/>
        </p:spPr>
        <p:txBody>
          <a:bodyPr wrap="none" rtlCol="0">
            <a:spAutoFit/>
          </a:bodyPr>
          <a:lstStyle/>
          <a:p>
            <a:r>
              <a:rPr lang="en-GB" sz="1100" dirty="0">
                <a:solidFill>
                  <a:srgbClr val="505050"/>
                </a:solidFill>
                <a:latin typeface="Arial" panose="020B0604020202020204" pitchFamily="34" charset="0"/>
                <a:ea typeface="Aileron Bold" charset="0"/>
                <a:cs typeface="Arial" panose="020B0604020202020204" pitchFamily="34" charset="0"/>
              </a:rPr>
              <a:t>Image provided by Dr Efrat Dotan</a:t>
            </a:r>
          </a:p>
        </p:txBody>
      </p:sp>
      <p:sp>
        <p:nvSpPr>
          <p:cNvPr id="12" name="TextBox 11">
            <a:extLst>
              <a:ext uri="{FF2B5EF4-FFF2-40B4-BE49-F238E27FC236}">
                <a16:creationId xmlns:a16="http://schemas.microsoft.com/office/drawing/2014/main" id="{239C0B8D-6F1C-F1D4-3AE4-E8385960D128}"/>
              </a:ext>
            </a:extLst>
          </p:cNvPr>
          <p:cNvSpPr txBox="1"/>
          <p:nvPr/>
        </p:nvSpPr>
        <p:spPr>
          <a:xfrm>
            <a:off x="182079" y="5722803"/>
            <a:ext cx="1165575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Solid lines correspond to alterations that are detected at significant levels at the indicated stages. Broken lines correspond to alterations that may occur at the indicated stages but require further validation.</a:t>
            </a:r>
            <a:endParaRPr lang="en-GB" sz="10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10486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DAD9CB-60C2-AC47-692B-7172B90196DD}"/>
              </a:ext>
            </a:extLst>
          </p:cNvPr>
          <p:cNvSpPr>
            <a:spLocks noGrp="1"/>
          </p:cNvSpPr>
          <p:nvPr>
            <p:ph type="title"/>
          </p:nvPr>
        </p:nvSpPr>
        <p:spPr/>
        <p:txBody>
          <a:bodyPr/>
          <a:lstStyle/>
          <a:p>
            <a:r>
              <a:rPr lang="en-GB" dirty="0"/>
              <a:t>Genomic testing</a:t>
            </a:r>
          </a:p>
        </p:txBody>
      </p:sp>
      <p:sp>
        <p:nvSpPr>
          <p:cNvPr id="4" name="Content Placeholder 3">
            <a:extLst>
              <a:ext uri="{FF2B5EF4-FFF2-40B4-BE49-F238E27FC236}">
                <a16:creationId xmlns:a16="http://schemas.microsoft.com/office/drawing/2014/main" id="{94E01E51-EAA3-CA26-9B5A-A61789AFEA42}"/>
              </a:ext>
            </a:extLst>
          </p:cNvPr>
          <p:cNvSpPr>
            <a:spLocks noGrp="1"/>
          </p:cNvSpPr>
          <p:nvPr>
            <p:ph sz="quarter" idx="14"/>
          </p:nvPr>
        </p:nvSpPr>
        <p:spPr>
          <a:xfrm>
            <a:off x="609600" y="980728"/>
            <a:ext cx="10962216" cy="4827600"/>
          </a:xfrm>
        </p:spPr>
        <p:txBody>
          <a:bodyPr>
            <a:normAutofit fontScale="92500" lnSpcReduction="20000"/>
          </a:bodyPr>
          <a:lstStyle/>
          <a:p>
            <a:pPr marL="0" indent="0">
              <a:buNone/>
            </a:pPr>
            <a:r>
              <a:rPr lang="en-GB" sz="2000" b="1" dirty="0">
                <a:solidFill>
                  <a:schemeClr val="accent1"/>
                </a:solidFill>
              </a:rPr>
              <a:t>Germline Genetic Testing</a:t>
            </a:r>
            <a:r>
              <a:rPr lang="en-GB" sz="2000" b="1" baseline="30000" dirty="0">
                <a:solidFill>
                  <a:schemeClr val="accent1"/>
                </a:solidFill>
              </a:rPr>
              <a:t>1,2</a:t>
            </a:r>
          </a:p>
          <a:p>
            <a:r>
              <a:rPr lang="en-GB" sz="1900" dirty="0"/>
              <a:t>Recommended to </a:t>
            </a:r>
            <a:r>
              <a:rPr lang="en-GB" sz="1900" dirty="0">
                <a:solidFill>
                  <a:schemeClr val="accent1"/>
                </a:solidFill>
              </a:rPr>
              <a:t>test for inherited mutations for any patients with confirmed pancreatic cancer diagnosis</a:t>
            </a:r>
          </a:p>
          <a:p>
            <a:pPr algn="l"/>
            <a:r>
              <a:rPr lang="en-US" sz="1900" b="0" i="0" u="none" strike="noStrike" baseline="0" dirty="0"/>
              <a:t>Comprehensive gene panels for hereditary cancer syndromes</a:t>
            </a:r>
          </a:p>
          <a:p>
            <a:pPr algn="l"/>
            <a:r>
              <a:rPr lang="en-US" sz="1900" b="0" i="0" u="none" strike="noStrike" baseline="0" dirty="0"/>
              <a:t>Genetic counseling is recommended for patients who test positive for a pathogenic mutation (</a:t>
            </a:r>
            <a:r>
              <a:rPr lang="en-US" sz="1900" b="0" i="1" u="none" strike="noStrike" baseline="0" dirty="0"/>
              <a:t>ATM, BRCA1, BRCA2, CDKN2A, MLH1, MSH2</a:t>
            </a:r>
            <a:r>
              <a:rPr lang="en-US" sz="1900" b="0" i="0" u="none" strike="noStrike" baseline="0" dirty="0"/>
              <a:t>, </a:t>
            </a:r>
            <a:r>
              <a:rPr lang="en-US" sz="1900" b="0" i="1" u="none" strike="noStrike" baseline="0" dirty="0"/>
              <a:t>MSH6, PALB2, PMS2, STK11, </a:t>
            </a:r>
            <a:r>
              <a:rPr lang="en-US" sz="1900" b="0" i="0" u="none" strike="noStrike" baseline="0" dirty="0"/>
              <a:t>and </a:t>
            </a:r>
            <a:r>
              <a:rPr lang="en-US" sz="1900" b="0" i="1" u="none" strike="noStrike" baseline="0" dirty="0"/>
              <a:t>TP53</a:t>
            </a:r>
            <a:r>
              <a:rPr lang="en-US" sz="1900" b="0" i="0" u="none" strike="noStrike" baseline="0" dirty="0"/>
              <a:t>) or for patients with a positive family history of cancer, especially pancreatic cancer, regardless of mutation status.</a:t>
            </a:r>
            <a:endParaRPr lang="en-GB" sz="1900" dirty="0"/>
          </a:p>
          <a:p>
            <a:pPr lvl="1"/>
            <a:endParaRPr lang="en-GB" i="1" dirty="0"/>
          </a:p>
          <a:p>
            <a:pPr marL="0" indent="0">
              <a:buNone/>
            </a:pPr>
            <a:r>
              <a:rPr lang="en-US" sz="2100" b="1" dirty="0" err="1">
                <a:solidFill>
                  <a:schemeClr val="accent1"/>
                </a:solidFill>
              </a:rPr>
              <a:t>Tumour</a:t>
            </a:r>
            <a:r>
              <a:rPr lang="en-US" sz="2100" b="1" dirty="0">
                <a:solidFill>
                  <a:schemeClr val="accent1"/>
                </a:solidFill>
              </a:rPr>
              <a:t>/Somatic Molecular Profiling</a:t>
            </a:r>
            <a:r>
              <a:rPr lang="en-US" sz="2100" b="1" baseline="30000" dirty="0">
                <a:solidFill>
                  <a:schemeClr val="accent1"/>
                </a:solidFill>
              </a:rPr>
              <a:t>1,2</a:t>
            </a:r>
          </a:p>
          <a:p>
            <a:r>
              <a:rPr lang="en-US" dirty="0"/>
              <a:t>Recommended </a:t>
            </a:r>
            <a:r>
              <a:rPr lang="en-US" dirty="0">
                <a:solidFill>
                  <a:schemeClr val="accent1"/>
                </a:solidFill>
              </a:rPr>
              <a:t>for locally advanced/metastatic disease who are suitable for anti-cancer therapy</a:t>
            </a:r>
          </a:p>
          <a:p>
            <a:r>
              <a:rPr lang="en-GB" dirty="0"/>
              <a:t>Panels should include but not be limited to: fusions (</a:t>
            </a:r>
            <a:r>
              <a:rPr lang="en-GB" i="1" dirty="0"/>
              <a:t>ALK, NRG1, NTRK, ROS1, FGFR2</a:t>
            </a:r>
            <a:r>
              <a:rPr lang="en-GB" dirty="0"/>
              <a:t>, and </a:t>
            </a:r>
            <a:r>
              <a:rPr lang="en-GB" i="1" dirty="0"/>
              <a:t>RET</a:t>
            </a:r>
            <a:r>
              <a:rPr lang="en-GB" dirty="0"/>
              <a:t>), mutations (</a:t>
            </a:r>
            <a:r>
              <a:rPr lang="en-GB" i="1" dirty="0"/>
              <a:t>BRAF, BRCA1/2, HER2, KRAS</a:t>
            </a:r>
            <a:r>
              <a:rPr lang="en-GB" dirty="0"/>
              <a:t>, and </a:t>
            </a:r>
            <a:r>
              <a:rPr lang="en-GB" i="1" dirty="0"/>
              <a:t>PALB2</a:t>
            </a:r>
            <a:r>
              <a:rPr lang="en-GB" dirty="0"/>
              <a:t>), amplifications (</a:t>
            </a:r>
            <a:r>
              <a:rPr lang="en-GB" i="1" dirty="0"/>
              <a:t>HER2</a:t>
            </a:r>
            <a:r>
              <a:rPr lang="en-GB" dirty="0"/>
              <a:t>), microsatellite instability (MSI), mismatch repair deficiency (</a:t>
            </a:r>
            <a:r>
              <a:rPr lang="en-GB" dirty="0" err="1"/>
              <a:t>dMMR</a:t>
            </a:r>
            <a:r>
              <a:rPr lang="en-GB" dirty="0"/>
              <a:t>), or tumour mutational burden (TMB) </a:t>
            </a:r>
          </a:p>
          <a:p>
            <a:pPr algn="l"/>
            <a:r>
              <a:rPr lang="en-US" dirty="0"/>
              <a:t>Next generation sequencing is the gold standard method of detection. </a:t>
            </a:r>
            <a:r>
              <a:rPr lang="en-US" sz="2000" b="0" i="0" u="none" strike="noStrike" baseline="0" dirty="0">
                <a:latin typeface="ArialMT"/>
              </a:rPr>
              <a:t>RNA sequencing assays are preferred for detecting RNA fusions </a:t>
            </a:r>
            <a:r>
              <a:rPr lang="en-US" dirty="0"/>
              <a:t>and immunohistochemistry to detect HER2 overexpression</a:t>
            </a:r>
          </a:p>
          <a:p>
            <a:endParaRPr lang="en-US" dirty="0"/>
          </a:p>
        </p:txBody>
      </p:sp>
      <p:sp>
        <p:nvSpPr>
          <p:cNvPr id="5" name="Content Placeholder 4">
            <a:extLst>
              <a:ext uri="{FF2B5EF4-FFF2-40B4-BE49-F238E27FC236}">
                <a16:creationId xmlns:a16="http://schemas.microsoft.com/office/drawing/2014/main" id="{40CA8C4D-3622-E3A7-AA85-592142CFDBB5}"/>
              </a:ext>
            </a:extLst>
          </p:cNvPr>
          <p:cNvSpPr>
            <a:spLocks noGrp="1"/>
          </p:cNvSpPr>
          <p:nvPr>
            <p:ph sz="quarter" idx="15"/>
          </p:nvPr>
        </p:nvSpPr>
        <p:spPr>
          <a:xfrm>
            <a:off x="620183" y="6063234"/>
            <a:ext cx="10180339" cy="365125"/>
          </a:xfrm>
        </p:spPr>
        <p:txBody>
          <a:bodyPr/>
          <a:lstStyle/>
          <a:p>
            <a:r>
              <a:rPr lang="en-GB" sz="1100" dirty="0">
                <a:solidFill>
                  <a:schemeClr val="tx2"/>
                </a:solidFill>
              </a:rPr>
              <a:t>ATM, ataxia-telangiectasia mutated; BRAF, B-Raf proto-oncogene serine/threonine kinase; BRCA1/2, </a:t>
            </a:r>
            <a:r>
              <a:rPr lang="en-GB" sz="1100" dirty="0" err="1">
                <a:solidFill>
                  <a:schemeClr val="tx2"/>
                </a:solidFill>
              </a:rPr>
              <a:t>BReast</a:t>
            </a:r>
            <a:r>
              <a:rPr lang="en-GB" sz="1100" dirty="0">
                <a:solidFill>
                  <a:schemeClr val="tx2"/>
                </a:solidFill>
              </a:rPr>
              <a:t> </a:t>
            </a:r>
            <a:r>
              <a:rPr lang="en-GB" sz="1100" dirty="0" err="1">
                <a:solidFill>
                  <a:schemeClr val="tx2"/>
                </a:solidFill>
              </a:rPr>
              <a:t>CAncer</a:t>
            </a:r>
            <a:r>
              <a:rPr lang="en-GB" sz="1100" dirty="0">
                <a:solidFill>
                  <a:schemeClr val="tx2"/>
                </a:solidFill>
              </a:rPr>
              <a:t> 1/2 gene; DNA, deoxyribonucleic acid; FGFR2, fibroblast growth factor receptor 2; HER2, human epidermal growth factor receptor 2; KRAS, Kirsten rat sarcoma viral oncogene homolog; NCCN, National Comprehensive Cancer Network; NRG1, neuregulin-1; PALB2, partner and localiser of BRCA2; PDAC, pancreatic ductal adenocarcinoma; RET, rearranged during transfection; RNA, ribonucleic acid; ROS1, ROS proto-oncogene 1 receptor tyrosine kinase</a:t>
            </a:r>
          </a:p>
          <a:p>
            <a:r>
              <a:rPr lang="en-GB" sz="1100" dirty="0">
                <a:solidFill>
                  <a:schemeClr val="tx2"/>
                </a:solidFill>
              </a:rPr>
              <a:t>1. NCCN Guidelines Version 3.2024. Available at: </a:t>
            </a:r>
            <a:r>
              <a:rPr lang="en-GB" sz="11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100" dirty="0">
                <a:solidFill>
                  <a:schemeClr val="tx2"/>
                </a:solidFill>
              </a:rPr>
              <a:t>. Accessed October 2024; 2. </a:t>
            </a:r>
            <a:r>
              <a:rPr lang="en-GB" sz="1100" dirty="0">
                <a:solidFill>
                  <a:schemeClr val="tx2"/>
                </a:solidFill>
                <a:latin typeface="Arial" panose="020B0604020202020204" pitchFamily="34" charset="0"/>
                <a:cs typeface="Arial" panose="020B0604020202020204" pitchFamily="34" charset="0"/>
              </a:rPr>
              <a:t>Zhen DB, et al. </a:t>
            </a:r>
            <a:r>
              <a:rPr lang="en-GB" sz="1100" dirty="0" err="1">
                <a:solidFill>
                  <a:schemeClr val="tx2"/>
                </a:solidFill>
                <a:latin typeface="Arial" panose="020B0604020202020204" pitchFamily="34" charset="0"/>
                <a:cs typeface="Arial" panose="020B0604020202020204" pitchFamily="34" charset="0"/>
              </a:rPr>
              <a:t>Therap</a:t>
            </a:r>
            <a:r>
              <a:rPr lang="en-GB" sz="1100" dirty="0">
                <a:solidFill>
                  <a:schemeClr val="tx2"/>
                </a:solidFill>
                <a:latin typeface="Arial" panose="020B0604020202020204" pitchFamily="34" charset="0"/>
                <a:cs typeface="Arial" panose="020B0604020202020204" pitchFamily="34" charset="0"/>
              </a:rPr>
              <a:t> Adv Gastroenterol 2023;16:17562848231171456</a:t>
            </a:r>
          </a:p>
          <a:p>
            <a:endParaRPr lang="en-GB" sz="1100" dirty="0">
              <a:solidFill>
                <a:schemeClr val="tx2"/>
              </a:solidFill>
            </a:endParaRPr>
          </a:p>
        </p:txBody>
      </p:sp>
      <p:sp>
        <p:nvSpPr>
          <p:cNvPr id="2" name="Slide Number Placeholder 1">
            <a:extLst>
              <a:ext uri="{FF2B5EF4-FFF2-40B4-BE49-F238E27FC236}">
                <a16:creationId xmlns:a16="http://schemas.microsoft.com/office/drawing/2014/main" id="{4A0379A4-50FC-14F8-535E-A38FD937D63C}"/>
              </a:ext>
            </a:extLst>
          </p:cNvPr>
          <p:cNvSpPr>
            <a:spLocks noGrp="1"/>
          </p:cNvSpPr>
          <p:nvPr>
            <p:ph type="sldNum" sz="quarter" idx="4"/>
          </p:nvPr>
        </p:nvSpPr>
        <p:spPr/>
        <p:txBody>
          <a:bodyPr/>
          <a:lstStyle/>
          <a:p>
            <a:fld id="{DF991027-FBF9-164C-8811-C602B5B4988C}" type="slidenum">
              <a:rPr lang="en-US" smtClean="0"/>
              <a:t>17</a:t>
            </a:fld>
            <a:endParaRPr lang="en-US"/>
          </a:p>
        </p:txBody>
      </p:sp>
    </p:spTree>
    <p:extLst>
      <p:ext uri="{BB962C8B-B14F-4D97-AF65-F5344CB8AC3E}">
        <p14:creationId xmlns:p14="http://schemas.microsoft.com/office/powerpoint/2010/main" val="5635105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a:xfrm>
            <a:off x="1703512" y="606997"/>
            <a:ext cx="8280920" cy="5821362"/>
          </a:xfrm>
        </p:spPr>
        <p:txBody>
          <a:bodyPr/>
          <a:lstStyle/>
          <a:p>
            <a:r>
              <a:rPr lang="en-GB" dirty="0"/>
              <a:t>Overview of systemic Treatments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2" name="TextBox 1">
            <a:extLst>
              <a:ext uri="{FF2B5EF4-FFF2-40B4-BE49-F238E27FC236}">
                <a16:creationId xmlns:a16="http://schemas.microsoft.com/office/drawing/2014/main" id="{46F48F6A-46E3-1D44-B7AC-9A47DD76A16E}"/>
              </a:ext>
            </a:extLst>
          </p:cNvPr>
          <p:cNvSpPr txBox="1"/>
          <p:nvPr/>
        </p:nvSpPr>
        <p:spPr>
          <a:xfrm>
            <a:off x="619200" y="6357600"/>
            <a:ext cx="3811300" cy="363600"/>
          </a:xfrm>
          <a:prstGeom prst="rect">
            <a:avLst/>
          </a:prstGeom>
          <a:noFill/>
        </p:spPr>
        <p:txBody>
          <a:bodyPr wrap="none" lIns="0" rtlCol="0" anchor="ctr" anchorCtr="0">
            <a:spAutoFit/>
          </a:bodyPr>
          <a:lstStyle/>
          <a:p>
            <a:r>
              <a:rPr lang="en-GB" sz="1200" dirty="0" err="1">
                <a:solidFill>
                  <a:schemeClr val="bg1"/>
                </a:solidFill>
                <a:latin typeface="Arial" panose="020B0604020202020204" pitchFamily="34" charset="0"/>
                <a:ea typeface="Aileron Bold" charset="0"/>
                <a:cs typeface="Arial" panose="020B0604020202020204" pitchFamily="34" charset="0"/>
              </a:rPr>
              <a:t>mPDAC</a:t>
            </a:r>
            <a:r>
              <a:rPr lang="en-GB" sz="1200" dirty="0">
                <a:solidFill>
                  <a:schemeClr val="bg1"/>
                </a:solidFill>
                <a:latin typeface="Arial" panose="020B0604020202020204" pitchFamily="34" charset="0"/>
                <a:ea typeface="Aileron Bold" charset="0"/>
                <a:cs typeface="Arial" panose="020B0604020202020204" pitchFamily="34" charset="0"/>
              </a:rPr>
              <a:t>, metastatic pancreatic ductal adenocarcinoma</a:t>
            </a:r>
          </a:p>
        </p:txBody>
      </p:sp>
    </p:spTree>
    <p:extLst>
      <p:ext uri="{BB962C8B-B14F-4D97-AF65-F5344CB8AC3E}">
        <p14:creationId xmlns:p14="http://schemas.microsoft.com/office/powerpoint/2010/main" val="41366542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D0AB16-1F6C-B807-BAF8-CD163AE843BE}"/>
              </a:ext>
            </a:extLst>
          </p:cNvPr>
          <p:cNvSpPr>
            <a:spLocks noGrp="1"/>
          </p:cNvSpPr>
          <p:nvPr>
            <p:ph sz="quarter" idx="12"/>
          </p:nvPr>
        </p:nvSpPr>
        <p:spPr>
          <a:xfrm>
            <a:off x="620713" y="1425575"/>
            <a:ext cx="10963275" cy="1252963"/>
          </a:xfrm>
        </p:spPr>
        <p:txBody>
          <a:bodyPr/>
          <a:lstStyle/>
          <a:p>
            <a:r>
              <a:rPr lang="en-GB" dirty="0"/>
              <a:t>Chemotherapy is the mainstay of treatment for </a:t>
            </a:r>
            <a:r>
              <a:rPr lang="en-GB" dirty="0" err="1"/>
              <a:t>mPDAC</a:t>
            </a:r>
            <a:r>
              <a:rPr lang="en-GB" dirty="0"/>
              <a:t> patients</a:t>
            </a:r>
          </a:p>
          <a:p>
            <a:r>
              <a:rPr lang="en-GB" dirty="0"/>
              <a:t>Enrolment on clinical trials should always be encouraged</a:t>
            </a:r>
          </a:p>
        </p:txBody>
      </p:sp>
      <p:sp>
        <p:nvSpPr>
          <p:cNvPr id="2" name="Title 1">
            <a:extLst>
              <a:ext uri="{FF2B5EF4-FFF2-40B4-BE49-F238E27FC236}">
                <a16:creationId xmlns:a16="http://schemas.microsoft.com/office/drawing/2014/main" id="{8AD15015-C1B2-BCB8-B16D-569151FA6DB2}"/>
              </a:ext>
            </a:extLst>
          </p:cNvPr>
          <p:cNvSpPr>
            <a:spLocks noGrp="1"/>
          </p:cNvSpPr>
          <p:nvPr>
            <p:ph type="title"/>
          </p:nvPr>
        </p:nvSpPr>
        <p:spPr>
          <a:xfrm>
            <a:off x="619201" y="259200"/>
            <a:ext cx="10963199" cy="864000"/>
          </a:xfrm>
        </p:spPr>
        <p:txBody>
          <a:bodyPr/>
          <a:lstStyle/>
          <a:p>
            <a:r>
              <a:rPr lang="en-GB" dirty="0"/>
              <a:t>Overview of treatment for </a:t>
            </a:r>
            <a:r>
              <a:rPr lang="en-GB" cap="none" dirty="0" err="1"/>
              <a:t>m</a:t>
            </a:r>
            <a:r>
              <a:rPr lang="en-GB" dirty="0" err="1"/>
              <a:t>pdac</a:t>
            </a:r>
            <a:endParaRPr lang="en-GB" dirty="0"/>
          </a:p>
        </p:txBody>
      </p:sp>
      <p:sp>
        <p:nvSpPr>
          <p:cNvPr id="5" name="Slide Number Placeholder 4">
            <a:extLst>
              <a:ext uri="{FF2B5EF4-FFF2-40B4-BE49-F238E27FC236}">
                <a16:creationId xmlns:a16="http://schemas.microsoft.com/office/drawing/2014/main" id="{6F9203AD-06CD-210C-CC58-352E3AB9A392}"/>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3" name="Content Placeholder 2">
            <a:extLst>
              <a:ext uri="{FF2B5EF4-FFF2-40B4-BE49-F238E27FC236}">
                <a16:creationId xmlns:a16="http://schemas.microsoft.com/office/drawing/2014/main" id="{27F10CE4-FA41-518B-1EAC-F97813601184}"/>
              </a:ext>
            </a:extLst>
          </p:cNvPr>
          <p:cNvSpPr>
            <a:spLocks noGrp="1"/>
          </p:cNvSpPr>
          <p:nvPr>
            <p:ph sz="quarter" idx="15"/>
          </p:nvPr>
        </p:nvSpPr>
        <p:spPr>
          <a:xfrm>
            <a:off x="620713" y="6356350"/>
            <a:ext cx="10179050" cy="365125"/>
          </a:xfrm>
        </p:spPr>
        <p:txBody>
          <a:bodyPr anchor="b" anchorCtr="0"/>
          <a:lstStyle/>
          <a:p>
            <a:r>
              <a:rPr lang="en-GB" dirty="0">
                <a:solidFill>
                  <a:schemeClr val="tx2"/>
                </a:solidFill>
              </a:rPr>
              <a:t>FOLFIRINOX, folinic acid (leucovorin calcium), fluorouracil, irinotecan, and oxaliplatin; FOLFOX, folinic acid (leucovorin calcium), fluorouracil, and oxaliplatin; </a:t>
            </a:r>
            <a:r>
              <a:rPr lang="en-GB" dirty="0" err="1">
                <a:solidFill>
                  <a:schemeClr val="tx2"/>
                </a:solidFill>
              </a:rPr>
              <a:t>gBRCAm</a:t>
            </a:r>
            <a:r>
              <a:rPr lang="en-GB" dirty="0">
                <a:solidFill>
                  <a:schemeClr val="tx2"/>
                </a:solidFill>
              </a:rPr>
              <a:t>, germline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(BRCA) gene mutation; gem, gemcitabine; </a:t>
            </a:r>
            <a:r>
              <a:rPr lang="en-GB" dirty="0" err="1">
                <a:solidFill>
                  <a:schemeClr val="tx2"/>
                </a:solidFill>
              </a:rPr>
              <a:t>mPDAC</a:t>
            </a:r>
            <a:r>
              <a:rPr lang="en-GB" dirty="0">
                <a:solidFill>
                  <a:schemeClr val="tx2"/>
                </a:solidFill>
              </a:rPr>
              <a:t>, metastatic pancreatic ductal adenocarcinoma; </a:t>
            </a:r>
            <a:r>
              <a:rPr lang="en-GB" dirty="0" err="1">
                <a:solidFill>
                  <a:schemeClr val="tx2"/>
                </a:solidFill>
              </a:rPr>
              <a:t>mPFS</a:t>
            </a:r>
            <a:r>
              <a:rPr lang="en-GB" dirty="0">
                <a:solidFill>
                  <a:schemeClr val="tx2"/>
                </a:solidFill>
              </a:rPr>
              <a:t>, median progression-free survival; Nab, nanoparticle albumin-bound; Nal-IRI, </a:t>
            </a:r>
            <a:r>
              <a:rPr lang="en-GB" dirty="0" err="1">
                <a:solidFill>
                  <a:schemeClr val="tx2"/>
                </a:solidFill>
              </a:rPr>
              <a:t>nanoliposomal</a:t>
            </a:r>
            <a:r>
              <a:rPr lang="en-GB" dirty="0">
                <a:solidFill>
                  <a:schemeClr val="tx2"/>
                </a:solidFill>
              </a:rPr>
              <a:t> irinotecan; </a:t>
            </a:r>
            <a:r>
              <a:rPr lang="en-GB" sz="1200" dirty="0">
                <a:solidFill>
                  <a:schemeClr val="tx2"/>
                </a:solidFill>
              </a:rPr>
              <a:t>NALIRIFOX; Nal-IRI, fluorouracil/folinic acid (leucovorin calcium), and oxaliplatin; </a:t>
            </a:r>
            <a:r>
              <a:rPr lang="en-GB" dirty="0" err="1">
                <a:solidFill>
                  <a:schemeClr val="tx2"/>
                </a:solidFill>
              </a:rPr>
              <a:t>mPDAC</a:t>
            </a:r>
            <a:r>
              <a:rPr lang="en-GB" dirty="0">
                <a:solidFill>
                  <a:schemeClr val="tx2"/>
                </a:solidFill>
              </a:rPr>
              <a:t>, metastatic pancreatic adenocarcinoma; </a:t>
            </a:r>
            <a:r>
              <a:rPr lang="en-GB" dirty="0" err="1">
                <a:solidFill>
                  <a:schemeClr val="tx2"/>
                </a:solidFill>
              </a:rPr>
              <a:t>mPFS</a:t>
            </a:r>
            <a:r>
              <a:rPr lang="en-GB" dirty="0">
                <a:solidFill>
                  <a:schemeClr val="tx2"/>
                </a:solidFill>
              </a:rPr>
              <a:t>, median progression-free survival</a:t>
            </a:r>
          </a:p>
          <a:p>
            <a:r>
              <a:rPr lang="en-GB" dirty="0" err="1">
                <a:solidFill>
                  <a:schemeClr val="tx2"/>
                </a:solidFill>
              </a:rPr>
              <a:t>Casolino</a:t>
            </a:r>
            <a:r>
              <a:rPr lang="en-GB" dirty="0">
                <a:solidFill>
                  <a:schemeClr val="tx2"/>
                </a:solidFill>
              </a:rPr>
              <a:t> R, </a:t>
            </a:r>
            <a:r>
              <a:rPr lang="en-GB" dirty="0" err="1">
                <a:solidFill>
                  <a:schemeClr val="tx2"/>
                </a:solidFill>
              </a:rPr>
              <a:t>Biankin</a:t>
            </a:r>
            <a:r>
              <a:rPr lang="en-GB" dirty="0">
                <a:solidFill>
                  <a:schemeClr val="tx2"/>
                </a:solidFill>
              </a:rPr>
              <a:t> AV. </a:t>
            </a:r>
            <a:r>
              <a:rPr lang="en-GB" dirty="0" err="1">
                <a:solidFill>
                  <a:schemeClr val="tx2"/>
                </a:solidFill>
              </a:rPr>
              <a:t>Camb</a:t>
            </a:r>
            <a:r>
              <a:rPr lang="en-GB" dirty="0">
                <a:solidFill>
                  <a:schemeClr val="tx2"/>
                </a:solidFill>
              </a:rPr>
              <a:t> Prism Precis Med. 2023;1:e14</a:t>
            </a:r>
          </a:p>
        </p:txBody>
      </p:sp>
      <p:grpSp>
        <p:nvGrpSpPr>
          <p:cNvPr id="6" name="Group 5">
            <a:extLst>
              <a:ext uri="{FF2B5EF4-FFF2-40B4-BE49-F238E27FC236}">
                <a16:creationId xmlns:a16="http://schemas.microsoft.com/office/drawing/2014/main" id="{F944B768-9089-779A-FA1E-0C861DB13AE1}"/>
              </a:ext>
            </a:extLst>
          </p:cNvPr>
          <p:cNvGrpSpPr/>
          <p:nvPr/>
        </p:nvGrpSpPr>
        <p:grpSpPr>
          <a:xfrm>
            <a:off x="767408" y="2993380"/>
            <a:ext cx="9638362" cy="2648793"/>
            <a:chOff x="767408" y="2993380"/>
            <a:chExt cx="9638362" cy="2648793"/>
          </a:xfrm>
        </p:grpSpPr>
        <p:sp>
          <p:nvSpPr>
            <p:cNvPr id="10" name="TextBox 9">
              <a:extLst>
                <a:ext uri="{FF2B5EF4-FFF2-40B4-BE49-F238E27FC236}">
                  <a16:creationId xmlns:a16="http://schemas.microsoft.com/office/drawing/2014/main" id="{E0B1D780-9338-A110-86A9-5B3BBD933D4B}"/>
                </a:ext>
              </a:extLst>
            </p:cNvPr>
            <p:cNvSpPr txBox="1"/>
            <p:nvPr/>
          </p:nvSpPr>
          <p:spPr>
            <a:xfrm>
              <a:off x="767408" y="5365174"/>
              <a:ext cx="2567938" cy="276999"/>
            </a:xfrm>
            <a:prstGeom prst="rect">
              <a:avLst/>
            </a:prstGeom>
            <a:noFill/>
          </p:spPr>
          <p:txBody>
            <a:bodyPr wrap="none" lIns="0" rtlCol="0">
              <a:spAutoFit/>
            </a:bodyPr>
            <a:lstStyle/>
            <a:p>
              <a:r>
                <a:rPr lang="en-GB" sz="1200" dirty="0">
                  <a:latin typeface="Arial" panose="020B0604020202020204" pitchFamily="34" charset="0"/>
                  <a:ea typeface="Aileron Bold" charset="0"/>
                  <a:cs typeface="Arial" panose="020B0604020202020204" pitchFamily="34" charset="0"/>
                </a:rPr>
                <a:t>Figure adapted from </a:t>
              </a:r>
              <a:r>
                <a:rPr lang="en-GB" sz="1200" dirty="0" err="1">
                  <a:latin typeface="Arial" panose="020B0604020202020204" pitchFamily="34" charset="0"/>
                  <a:ea typeface="Aileron Bold" charset="0"/>
                  <a:cs typeface="Arial" panose="020B0604020202020204" pitchFamily="34" charset="0"/>
                </a:rPr>
                <a:t>Casolino</a:t>
              </a:r>
              <a:r>
                <a:rPr lang="en-GB" sz="1200" dirty="0">
                  <a:latin typeface="Arial" panose="020B0604020202020204" pitchFamily="34" charset="0"/>
                  <a:ea typeface="Aileron Bold" charset="0"/>
                  <a:cs typeface="Arial" panose="020B0604020202020204" pitchFamily="34" charset="0"/>
                </a:rPr>
                <a:t> 2022</a:t>
              </a:r>
            </a:p>
          </p:txBody>
        </p:sp>
        <p:sp>
          <p:nvSpPr>
            <p:cNvPr id="15" name="TextBox 14">
              <a:extLst>
                <a:ext uri="{FF2B5EF4-FFF2-40B4-BE49-F238E27FC236}">
                  <a16:creationId xmlns:a16="http://schemas.microsoft.com/office/drawing/2014/main" id="{F250FB46-0141-6393-055A-DA3DC2831795}"/>
                </a:ext>
              </a:extLst>
            </p:cNvPr>
            <p:cNvSpPr txBox="1"/>
            <p:nvPr/>
          </p:nvSpPr>
          <p:spPr>
            <a:xfrm>
              <a:off x="6251764" y="3912150"/>
              <a:ext cx="3053634" cy="1210588"/>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NalIRI</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FOLFOX</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Targeted therapies if</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molecular alteration identified</a:t>
              </a:r>
            </a:p>
          </p:txBody>
        </p:sp>
        <p:sp>
          <p:nvSpPr>
            <p:cNvPr id="16" name="TextBox 15">
              <a:extLst>
                <a:ext uri="{FF2B5EF4-FFF2-40B4-BE49-F238E27FC236}">
                  <a16:creationId xmlns:a16="http://schemas.microsoft.com/office/drawing/2014/main" id="{584DF0C4-4EED-608F-7928-1222467689D3}"/>
                </a:ext>
              </a:extLst>
            </p:cNvPr>
            <p:cNvSpPr txBox="1"/>
            <p:nvPr/>
          </p:nvSpPr>
          <p:spPr>
            <a:xfrm>
              <a:off x="6539796" y="2993380"/>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&lt;50% eligible</a:t>
              </a:r>
            </a:p>
          </p:txBody>
        </p:sp>
        <p:sp>
          <p:nvSpPr>
            <p:cNvPr id="17" name="TextBox 16">
              <a:extLst>
                <a:ext uri="{FF2B5EF4-FFF2-40B4-BE49-F238E27FC236}">
                  <a16:creationId xmlns:a16="http://schemas.microsoft.com/office/drawing/2014/main" id="{0AE7E1BA-D715-B11B-5C97-D3D0D7AEE9F4}"/>
                </a:ext>
              </a:extLst>
            </p:cNvPr>
            <p:cNvSpPr txBox="1"/>
            <p:nvPr/>
          </p:nvSpPr>
          <p:spPr>
            <a:xfrm>
              <a:off x="50996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18" name="TextBox 17">
              <a:extLst>
                <a:ext uri="{FF2B5EF4-FFF2-40B4-BE49-F238E27FC236}">
                  <a16:creationId xmlns:a16="http://schemas.microsoft.com/office/drawing/2014/main" id="{7D892DEC-C51E-6E8F-BABB-F6F8B9A1023C}"/>
                </a:ext>
              </a:extLst>
            </p:cNvPr>
            <p:cNvSpPr txBox="1"/>
            <p:nvPr/>
          </p:nvSpPr>
          <p:spPr>
            <a:xfrm>
              <a:off x="5099636"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7.4</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months</a:t>
              </a:r>
            </a:p>
          </p:txBody>
        </p:sp>
        <p:sp>
          <p:nvSpPr>
            <p:cNvPr id="19" name="TextBox 18">
              <a:extLst>
                <a:ext uri="{FF2B5EF4-FFF2-40B4-BE49-F238E27FC236}">
                  <a16:creationId xmlns:a16="http://schemas.microsoft.com/office/drawing/2014/main" id="{65D0CC21-F0C2-C659-09FD-A142BEDA7FB0}"/>
                </a:ext>
              </a:extLst>
            </p:cNvPr>
            <p:cNvSpPr txBox="1"/>
            <p:nvPr/>
          </p:nvSpPr>
          <p:spPr>
            <a:xfrm>
              <a:off x="2961928" y="4293096"/>
              <a:ext cx="2075083" cy="338554"/>
            </a:xfrm>
            <a:prstGeom prst="rect">
              <a:avLst/>
            </a:prstGeom>
            <a:noFill/>
          </p:spPr>
          <p:txBody>
            <a:bodyPr wrap="square" lIns="0" tIns="0" rIns="0" bIns="0" rtlCol="0">
              <a:spAutoFit/>
            </a:bodyPr>
            <a:lstStyle/>
            <a:p>
              <a:pPr algn="ct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br>
                <a:rPr lang="en-GB" sz="1100" i="1" dirty="0">
                  <a:solidFill>
                    <a:schemeClr val="tx1"/>
                  </a:solidFill>
                  <a:latin typeface="Arial" panose="020B0604020202020204" pitchFamily="34" charset="0"/>
                  <a:cs typeface="Arial" panose="020B0604020202020204" pitchFamily="34" charset="0"/>
                </a:rPr>
              </a:b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 5.5-6.4 months</a:t>
              </a:r>
            </a:p>
          </p:txBody>
        </p:sp>
        <p:sp>
          <p:nvSpPr>
            <p:cNvPr id="20" name="TextBox 19">
              <a:extLst>
                <a:ext uri="{FF2B5EF4-FFF2-40B4-BE49-F238E27FC236}">
                  <a16:creationId xmlns:a16="http://schemas.microsoft.com/office/drawing/2014/main" id="{E8B22E23-8C0E-7F6C-BD09-A656A1597A6F}"/>
                </a:ext>
              </a:extLst>
            </p:cNvPr>
            <p:cNvSpPr txBox="1"/>
            <p:nvPr/>
          </p:nvSpPr>
          <p:spPr>
            <a:xfrm>
              <a:off x="1086741" y="3912150"/>
              <a:ext cx="3053634" cy="605294"/>
            </a:xfrm>
            <a:prstGeom prst="rect">
              <a:avLst/>
            </a:prstGeom>
            <a:noFill/>
          </p:spPr>
          <p:txBody>
            <a:bodyPr wrap="square" lIns="0" tIns="0" rIns="0" bIns="0" rtlCol="0">
              <a:spAutoFit/>
            </a:bodyPr>
            <a:lstStyle/>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NALIRIFOX</a:t>
              </a:r>
              <a:endParaRPr lang="en-GB" sz="1200" dirty="0">
                <a:solidFill>
                  <a:schemeClr val="tx1"/>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FOLFIRINOX</a:t>
              </a:r>
            </a:p>
            <a:p>
              <a:pPr marL="184150" indent="-184150">
                <a:spcAft>
                  <a:spcPts val="200"/>
                </a:spcAft>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Gem + Nab-paclitaxel</a:t>
              </a:r>
            </a:p>
          </p:txBody>
        </p:sp>
        <p:sp>
          <p:nvSpPr>
            <p:cNvPr id="21" name="Rounded Rectangle 20">
              <a:extLst>
                <a:ext uri="{FF2B5EF4-FFF2-40B4-BE49-F238E27FC236}">
                  <a16:creationId xmlns:a16="http://schemas.microsoft.com/office/drawing/2014/main" id="{03381FEE-8D18-68C3-6793-657EF993D90C}"/>
                </a:ext>
              </a:extLst>
            </p:cNvPr>
            <p:cNvSpPr/>
            <p:nvPr/>
          </p:nvSpPr>
          <p:spPr>
            <a:xfrm>
              <a:off x="3104723" y="3198701"/>
              <a:ext cx="1846133" cy="617274"/>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Olaparib Maintenance (</a:t>
              </a:r>
              <a:r>
                <a:rPr lang="en-GB" sz="1200" u="sng" dirty="0">
                  <a:solidFill>
                    <a:schemeClr val="bg1"/>
                  </a:solidFill>
                  <a:latin typeface="Arial" panose="020B0604020202020204" pitchFamily="34" charset="0"/>
                  <a:cs typeface="Arial" panose="020B0604020202020204" pitchFamily="34" charset="0"/>
                </a:rPr>
                <a:t>only</a:t>
              </a:r>
              <a:r>
                <a:rPr lang="en-GB" sz="1200" dirty="0">
                  <a:solidFill>
                    <a:schemeClr val="bg1"/>
                  </a:solidFill>
                  <a:latin typeface="Arial" panose="020B0604020202020204" pitchFamily="34" charset="0"/>
                  <a:cs typeface="Arial" panose="020B0604020202020204" pitchFamily="34" charset="0"/>
                </a:rPr>
                <a:t> for </a:t>
              </a:r>
              <a:r>
                <a:rPr lang="en-GB" sz="1200" i="1" dirty="0" err="1">
                  <a:solidFill>
                    <a:schemeClr val="bg1"/>
                  </a:solidFill>
                  <a:latin typeface="Arial" panose="020B0604020202020204" pitchFamily="34" charset="0"/>
                  <a:cs typeface="Arial" panose="020B0604020202020204" pitchFamily="34" charset="0"/>
                </a:rPr>
                <a:t>gBRCAm</a:t>
              </a:r>
              <a:r>
                <a:rPr lang="en-GB" sz="1200" i="1"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pts)</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AC8BEE77-B782-14C3-17C6-2D94593AA7F1}"/>
                </a:ext>
              </a:extLst>
            </p:cNvPr>
            <p:cNvSpPr/>
            <p:nvPr/>
          </p:nvSpPr>
          <p:spPr>
            <a:xfrm>
              <a:off x="6162471" y="3198701"/>
              <a:ext cx="1616110" cy="617274"/>
            </a:xfrm>
            <a:prstGeom prst="roundRect">
              <a:avLst>
                <a:gd name="adj" fmla="val 16894"/>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Second-line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81CD5035-C9D2-B9E5-44F3-EFCB021AE557}"/>
                </a:ext>
              </a:extLst>
            </p:cNvPr>
            <p:cNvSpPr/>
            <p:nvPr/>
          </p:nvSpPr>
          <p:spPr>
            <a:xfrm>
              <a:off x="8662092" y="3205575"/>
              <a:ext cx="1743678" cy="61040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Third line treatment</a:t>
              </a:r>
              <a:br>
                <a:rPr lang="en-GB" sz="1200" dirty="0">
                  <a:solidFill>
                    <a:schemeClr val="bg1"/>
                  </a:solidFill>
                  <a:latin typeface="Arial" panose="020B0604020202020204" pitchFamily="34" charset="0"/>
                  <a:cs typeface="Arial" panose="020B0604020202020204" pitchFamily="34" charset="0"/>
                </a:rPr>
              </a:br>
              <a:endParaRPr lang="en-GB" sz="1200" baseline="30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392D2F-DB97-D4E5-DFB0-77A014058700}"/>
                </a:ext>
              </a:extLst>
            </p:cNvPr>
            <p:cNvSpPr txBox="1"/>
            <p:nvPr/>
          </p:nvSpPr>
          <p:spPr>
            <a:xfrm>
              <a:off x="7842836" y="3223438"/>
              <a:ext cx="979010" cy="169277"/>
            </a:xfrm>
            <a:prstGeom prst="rect">
              <a:avLst/>
            </a:prstGeom>
            <a:noFill/>
          </p:spPr>
          <p:txBody>
            <a:bodyPr wrap="square" lIns="0" tIns="0" rIns="0" bIns="0" rtlCol="0">
              <a:spAutoFit/>
            </a:bodyPr>
            <a:lstStyle/>
            <a:p>
              <a:pPr>
                <a:spcAft>
                  <a:spcPts val="200"/>
                </a:spcAft>
                <a:buClr>
                  <a:schemeClr val="accent1"/>
                </a:buClr>
              </a:pPr>
              <a:r>
                <a:rPr lang="en-GB" sz="1100" i="1" dirty="0">
                  <a:solidFill>
                    <a:schemeClr val="tx1"/>
                  </a:solidFill>
                  <a:latin typeface="Arial" panose="020B0604020202020204" pitchFamily="34" charset="0"/>
                  <a:cs typeface="Arial" panose="020B0604020202020204" pitchFamily="34" charset="0"/>
                </a:rPr>
                <a:t>Progression</a:t>
              </a:r>
            </a:p>
          </p:txBody>
        </p:sp>
        <p:sp>
          <p:nvSpPr>
            <p:cNvPr id="25" name="TextBox 24">
              <a:extLst>
                <a:ext uri="{FF2B5EF4-FFF2-40B4-BE49-F238E27FC236}">
                  <a16:creationId xmlns:a16="http://schemas.microsoft.com/office/drawing/2014/main" id="{1B0D95C2-91BC-8DE8-458E-B3CD759A0DCB}"/>
                </a:ext>
              </a:extLst>
            </p:cNvPr>
            <p:cNvSpPr txBox="1"/>
            <p:nvPr/>
          </p:nvSpPr>
          <p:spPr>
            <a:xfrm>
              <a:off x="7927361" y="3670784"/>
              <a:ext cx="979010" cy="338554"/>
            </a:xfrm>
            <a:prstGeom prst="rect">
              <a:avLst/>
            </a:prstGeom>
            <a:noFill/>
          </p:spPr>
          <p:txBody>
            <a:bodyPr wrap="square" lIns="0" tIns="0" rIns="0" bIns="0" rtlCol="0">
              <a:spAutoFit/>
            </a:bodyPr>
            <a:lstStyle/>
            <a:p>
              <a:pPr>
                <a:spcAft>
                  <a:spcPts val="200"/>
                </a:spcAft>
                <a:buClr>
                  <a:schemeClr val="accent1"/>
                </a:buClr>
              </a:pPr>
              <a:r>
                <a:rPr lang="en-GB" sz="1100" i="1" dirty="0" err="1">
                  <a:solidFill>
                    <a:schemeClr val="tx1"/>
                  </a:solidFill>
                  <a:latin typeface="Arial" panose="020B0604020202020204" pitchFamily="34" charset="0"/>
                  <a:cs typeface="Arial" panose="020B0604020202020204" pitchFamily="34" charset="0"/>
                </a:rPr>
                <a:t>mPFS</a:t>
              </a:r>
              <a:r>
                <a:rPr lang="en-GB" sz="1100" i="1" dirty="0">
                  <a:solidFill>
                    <a:schemeClr val="tx1"/>
                  </a:solidFill>
                  <a:latin typeface="Arial" panose="020B0604020202020204" pitchFamily="34" charset="0"/>
                  <a:cs typeface="Arial" panose="020B0604020202020204" pitchFamily="34" charset="0"/>
                </a:rPr>
                <a:t>: </a:t>
              </a:r>
              <a:br>
                <a:rPr lang="en-GB" sz="1100" i="1" dirty="0">
                  <a:solidFill>
                    <a:schemeClr val="tx1"/>
                  </a:solidFill>
                  <a:latin typeface="Arial" panose="020B0604020202020204" pitchFamily="34" charset="0"/>
                  <a:cs typeface="Arial" panose="020B0604020202020204" pitchFamily="34" charset="0"/>
                </a:rPr>
              </a:br>
              <a:r>
                <a:rPr lang="en-GB" sz="1100" i="1" dirty="0">
                  <a:solidFill>
                    <a:schemeClr val="tx1"/>
                  </a:solidFill>
                  <a:latin typeface="Arial" panose="020B0604020202020204" pitchFamily="34" charset="0"/>
                  <a:cs typeface="Arial" panose="020B0604020202020204" pitchFamily="34" charset="0"/>
                </a:rPr>
                <a:t>6</a:t>
              </a:r>
              <a:r>
                <a:rPr lang="en-GB" sz="1100" i="1" dirty="0">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months</a:t>
              </a:r>
            </a:p>
          </p:txBody>
        </p:sp>
        <p:sp>
          <p:nvSpPr>
            <p:cNvPr id="26" name="Rounded Rectangle 25">
              <a:extLst>
                <a:ext uri="{FF2B5EF4-FFF2-40B4-BE49-F238E27FC236}">
                  <a16:creationId xmlns:a16="http://schemas.microsoft.com/office/drawing/2014/main" id="{5D4EB49A-9F79-5903-5F73-3FF89B2324B6}"/>
                </a:ext>
              </a:extLst>
            </p:cNvPr>
            <p:cNvSpPr/>
            <p:nvPr/>
          </p:nvSpPr>
          <p:spPr>
            <a:xfrm>
              <a:off x="983432" y="3198701"/>
              <a:ext cx="1616110" cy="617274"/>
            </a:xfrm>
            <a:prstGeom prst="roundRect">
              <a:avLst>
                <a:gd name="adj" fmla="val 16894"/>
              </a:avLst>
            </a:prstGeom>
            <a:solidFill>
              <a:schemeClr val="accent1">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buClr>
                  <a:schemeClr val="accent1"/>
                </a:buClr>
              </a:pPr>
              <a:r>
                <a:rPr lang="en-GB" sz="1200" dirty="0">
                  <a:solidFill>
                    <a:schemeClr val="bg1"/>
                  </a:solidFill>
                  <a:latin typeface="Arial" panose="020B0604020202020204" pitchFamily="34" charset="0"/>
                  <a:cs typeface="Arial" panose="020B0604020202020204" pitchFamily="34" charset="0"/>
                </a:rPr>
                <a:t>First-line treatment</a:t>
              </a:r>
              <a:endParaRPr lang="en-GB" sz="1200" baseline="30000" dirty="0">
                <a:solidFill>
                  <a:schemeClr val="bg1"/>
                </a:solidFill>
                <a:latin typeface="Arial" panose="020B0604020202020204" pitchFamily="34" charset="0"/>
                <a:cs typeface="Arial" panose="020B0604020202020204" pitchFamily="34" charset="0"/>
              </a:endParaRPr>
            </a:p>
          </p:txBody>
        </p:sp>
        <p:sp>
          <p:nvSpPr>
            <p:cNvPr id="27" name="Right Arrow 26">
              <a:extLst>
                <a:ext uri="{FF2B5EF4-FFF2-40B4-BE49-F238E27FC236}">
                  <a16:creationId xmlns:a16="http://schemas.microsoft.com/office/drawing/2014/main" id="{052A1139-D593-5308-CB30-2ED1E3C2AE74}"/>
                </a:ext>
              </a:extLst>
            </p:cNvPr>
            <p:cNvSpPr/>
            <p:nvPr/>
          </p:nvSpPr>
          <p:spPr>
            <a:xfrm>
              <a:off x="2707258" y="3330535"/>
              <a:ext cx="351222" cy="337220"/>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FCBA11C0-DEF0-AAEE-B5E7-6E82559929CB}"/>
                </a:ext>
              </a:extLst>
            </p:cNvPr>
            <p:cNvSpPr/>
            <p:nvPr/>
          </p:nvSpPr>
          <p:spPr>
            <a:xfrm>
              <a:off x="2728688" y="4063721"/>
              <a:ext cx="3349957"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4D0E2D86-1104-466E-931F-42031572379F}"/>
                </a:ext>
              </a:extLst>
            </p:cNvPr>
            <p:cNvSpPr/>
            <p:nvPr/>
          </p:nvSpPr>
          <p:spPr>
            <a:xfrm>
              <a:off x="5099636" y="3410578"/>
              <a:ext cx="914055" cy="278994"/>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38DB1C7D-A909-059C-C031-CBCD59CD527A}"/>
                </a:ext>
              </a:extLst>
            </p:cNvPr>
            <p:cNvSpPr/>
            <p:nvPr/>
          </p:nvSpPr>
          <p:spPr>
            <a:xfrm>
              <a:off x="7865888" y="3410578"/>
              <a:ext cx="731949" cy="278994"/>
            </a:xfrm>
            <a:prstGeom prs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534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329344"/>
            <a:ext cx="10963200" cy="4835960"/>
          </a:xfrm>
        </p:spPr>
        <p:txBody>
          <a:bodyPr vert="horz" lIns="0" tIns="0" rIns="0" bIns="0" rtlCol="0" anchor="t">
            <a:normAutofit fontScale="77500" lnSpcReduction="2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Ipsen USA.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disclosures:</a:t>
            </a:r>
          </a:p>
          <a:p>
            <a:pPr marL="356870" indent="-356870"/>
            <a:r>
              <a:rPr lang="en-GB" b="1" dirty="0">
                <a:solidFill>
                  <a:srgbClr val="C6573B"/>
                </a:solidFill>
                <a:latin typeface="Arial"/>
                <a:cs typeface="Arial"/>
              </a:rPr>
              <a:t>Prof. Efrat Dotan </a:t>
            </a:r>
            <a:r>
              <a:rPr lang="en-GB" dirty="0">
                <a:latin typeface="Arial"/>
                <a:cs typeface="Arial"/>
              </a:rPr>
              <a:t>has received financial support/sponsorship for research support, consultation, or speaker fees from the following companies</a:t>
            </a:r>
            <a:r>
              <a:rPr lang="en-GB" dirty="0">
                <a:solidFill>
                  <a:schemeClr val="tx2"/>
                </a:solidFill>
                <a:latin typeface="Arial"/>
                <a:cs typeface="Arial"/>
              </a:rPr>
              <a:t>: Amgen, Dragonfly, Gilead, Incyte, Ipsen, </a:t>
            </a:r>
            <a:r>
              <a:rPr lang="en-GB" dirty="0" err="1">
                <a:solidFill>
                  <a:schemeClr val="tx2"/>
                </a:solidFill>
                <a:latin typeface="Arial"/>
                <a:cs typeface="Arial"/>
              </a:rPr>
              <a:t>Kinnate</a:t>
            </a:r>
            <a:r>
              <a:rPr lang="en-GB" dirty="0">
                <a:solidFill>
                  <a:schemeClr val="tx2"/>
                </a:solidFill>
                <a:latin typeface="Arial"/>
                <a:cs typeface="Arial"/>
              </a:rPr>
              <a:t>, Leap therapeutics, Lutris, MedImmune, Merck, MERUS, Olympus, Pfizer, Relay, TME biopharmaceuticals, </a:t>
            </a:r>
            <a:r>
              <a:rPr lang="en-GB" dirty="0" err="1">
                <a:solidFill>
                  <a:schemeClr val="tx2"/>
                </a:solidFill>
                <a:latin typeface="Arial"/>
                <a:cs typeface="Arial"/>
              </a:rPr>
              <a:t>Zymeworks</a:t>
            </a:r>
            <a:endParaRPr lang="en-GB" dirty="0">
              <a:solidFill>
                <a:schemeClr val="tx2"/>
              </a:solidFill>
              <a:latin typeface="Arial"/>
              <a:cs typeface="Arial"/>
            </a:endParaRPr>
          </a:p>
          <a:p>
            <a:pPr marL="356870" indent="-356870"/>
            <a:r>
              <a:rPr lang="en-GB" b="1" dirty="0">
                <a:solidFill>
                  <a:schemeClr val="accent1"/>
                </a:solidFill>
                <a:latin typeface="Arial"/>
                <a:cs typeface="Arial"/>
              </a:rPr>
              <a:t>Prof. Shubham Pant </a:t>
            </a:r>
            <a:r>
              <a:rPr lang="en-GB" dirty="0">
                <a:latin typeface="Arial"/>
                <a:cs typeface="Arial"/>
              </a:rPr>
              <a:t>has received financial support/sponsorship for research support, consultation, or speaker fees from the following companies: Alligator Bioscience, Amal Therapeutics, Arcus, </a:t>
            </a:r>
            <a:r>
              <a:rPr lang="en-GB" dirty="0" err="1">
                <a:latin typeface="Arial"/>
                <a:cs typeface="Arial"/>
              </a:rPr>
              <a:t>AskGene</a:t>
            </a:r>
            <a:r>
              <a:rPr lang="en-GB" dirty="0">
                <a:latin typeface="Arial"/>
                <a:cs typeface="Arial"/>
              </a:rPr>
              <a:t> Pharma, Astellas, AstraZeneca, BioNTech, Boehringer Ingelheim, </a:t>
            </a:r>
            <a:r>
              <a:rPr lang="en-GB" dirty="0" err="1">
                <a:latin typeface="Arial"/>
                <a:cs typeface="Arial"/>
              </a:rPr>
              <a:t>BPGBio</a:t>
            </a:r>
            <a:r>
              <a:rPr lang="en-GB" dirty="0">
                <a:latin typeface="Arial"/>
                <a:cs typeface="Arial"/>
              </a:rPr>
              <a:t>, Bristol-Myers Squibb, Elicio, </a:t>
            </a:r>
            <a:r>
              <a:rPr lang="en-GB" dirty="0" err="1">
                <a:latin typeface="Arial"/>
                <a:cs typeface="Arial"/>
              </a:rPr>
              <a:t>Framewave</a:t>
            </a:r>
            <a:r>
              <a:rPr lang="en-GB" dirty="0">
                <a:latin typeface="Arial"/>
                <a:cs typeface="Arial"/>
              </a:rPr>
              <a:t>, </a:t>
            </a:r>
            <a:r>
              <a:rPr lang="en-GB" dirty="0" err="1">
                <a:latin typeface="Arial"/>
                <a:cs typeface="Arial"/>
              </a:rPr>
              <a:t>Immuneering</a:t>
            </a:r>
            <a:r>
              <a:rPr lang="en-GB" dirty="0">
                <a:latin typeface="Arial"/>
                <a:cs typeface="Arial"/>
              </a:rPr>
              <a:t>, </a:t>
            </a:r>
            <a:r>
              <a:rPr lang="en-GB" dirty="0" err="1">
                <a:latin typeface="Arial"/>
                <a:cs typeface="Arial"/>
              </a:rPr>
              <a:t>ImmunoMET</a:t>
            </a:r>
            <a:r>
              <a:rPr lang="en-GB" dirty="0">
                <a:latin typeface="Arial"/>
                <a:cs typeface="Arial"/>
              </a:rPr>
              <a:t>, Ipsen, Janssen, Jazz, Lilly, Mirati Therapeutics, NGM Pharmaceuticals, Nihon Medi-Physics Co, Ltd, Novartis, Pfizer, Revolution Medicine, </a:t>
            </a:r>
            <a:r>
              <a:rPr lang="en-GB" dirty="0" err="1">
                <a:latin typeface="Arial"/>
                <a:cs typeface="Arial"/>
              </a:rPr>
              <a:t>Theriva</a:t>
            </a:r>
            <a:r>
              <a:rPr lang="en-GB" dirty="0">
                <a:latin typeface="Arial"/>
                <a:cs typeface="Arial"/>
              </a:rPr>
              <a:t> Biosciences, </a:t>
            </a:r>
            <a:r>
              <a:rPr lang="en-GB" dirty="0" err="1">
                <a:latin typeface="Arial"/>
                <a:cs typeface="Arial"/>
              </a:rPr>
              <a:t>USWorldmeds</a:t>
            </a:r>
            <a:r>
              <a:rPr lang="en-GB" dirty="0">
                <a:latin typeface="Arial"/>
                <a:cs typeface="Arial"/>
              </a:rPr>
              <a:t>, </a:t>
            </a:r>
            <a:r>
              <a:rPr lang="en-GB" dirty="0" err="1">
                <a:latin typeface="Arial"/>
                <a:cs typeface="Arial"/>
              </a:rPr>
              <a:t>Zymeworks</a:t>
            </a:r>
            <a:endParaRPr lang="en-GB" dirty="0">
              <a:highlight>
                <a:srgbClr val="FFFF00"/>
              </a:highlight>
              <a:latin typeface="Arial"/>
              <a:cs typeface="Arial"/>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GI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noProof="0" smtClean="0">
                <a:latin typeface="Arial" panose="020B0604020202020204" pitchFamily="34" charset="0"/>
                <a:cs typeface="Arial" panose="020B0604020202020204" pitchFamily="34" charset="0"/>
              </a:rPr>
              <a:pPr/>
              <a:t>2</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Bold" charset="0"/>
              <a:ea typeface="Aileron Bold" charset="0"/>
              <a:cs typeface="Aileron Bold"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9812868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E8CA5C3-13D4-137A-57FA-ED71AB0E6E20}"/>
              </a:ext>
            </a:extLst>
          </p:cNvPr>
          <p:cNvGraphicFramePr>
            <a:graphicFrameLocks noGrp="1"/>
          </p:cNvGraphicFramePr>
          <p:nvPr>
            <p:ph sz="quarter" idx="12"/>
            <p:extLst>
              <p:ext uri="{D42A27DB-BD31-4B8C-83A1-F6EECF244321}">
                <p14:modId xmlns:p14="http://schemas.microsoft.com/office/powerpoint/2010/main" val="221777978"/>
              </p:ext>
            </p:extLst>
          </p:nvPr>
        </p:nvGraphicFramePr>
        <p:xfrm>
          <a:off x="619201" y="979200"/>
          <a:ext cx="11237439" cy="4368960"/>
        </p:xfrm>
        <a:graphic>
          <a:graphicData uri="http://schemas.openxmlformats.org/drawingml/2006/table">
            <a:tbl>
              <a:tblPr firstRow="1" bandRow="1">
                <a:tableStyleId>{5C22544A-7EE6-4342-B048-85BDC9FD1C3A}</a:tableStyleId>
              </a:tblPr>
              <a:tblGrid>
                <a:gridCol w="1046967">
                  <a:extLst>
                    <a:ext uri="{9D8B030D-6E8A-4147-A177-3AD203B41FA5}">
                      <a16:colId xmlns:a16="http://schemas.microsoft.com/office/drawing/2014/main" val="1257684324"/>
                    </a:ext>
                  </a:extLst>
                </a:gridCol>
                <a:gridCol w="837572">
                  <a:extLst>
                    <a:ext uri="{9D8B030D-6E8A-4147-A177-3AD203B41FA5}">
                      <a16:colId xmlns:a16="http://schemas.microsoft.com/office/drawing/2014/main" val="1149475809"/>
                    </a:ext>
                  </a:extLst>
                </a:gridCol>
                <a:gridCol w="697978">
                  <a:extLst>
                    <a:ext uri="{9D8B030D-6E8A-4147-A177-3AD203B41FA5}">
                      <a16:colId xmlns:a16="http://schemas.microsoft.com/office/drawing/2014/main" val="1936409338"/>
                    </a:ext>
                  </a:extLst>
                </a:gridCol>
                <a:gridCol w="1326158">
                  <a:extLst>
                    <a:ext uri="{9D8B030D-6E8A-4147-A177-3AD203B41FA5}">
                      <a16:colId xmlns:a16="http://schemas.microsoft.com/office/drawing/2014/main" val="2214780654"/>
                    </a:ext>
                  </a:extLst>
                </a:gridCol>
                <a:gridCol w="763713">
                  <a:extLst>
                    <a:ext uri="{9D8B030D-6E8A-4147-A177-3AD203B41FA5}">
                      <a16:colId xmlns:a16="http://schemas.microsoft.com/office/drawing/2014/main" val="3303509065"/>
                    </a:ext>
                  </a:extLst>
                </a:gridCol>
                <a:gridCol w="628180">
                  <a:extLst>
                    <a:ext uri="{9D8B030D-6E8A-4147-A177-3AD203B41FA5}">
                      <a16:colId xmlns:a16="http://schemas.microsoft.com/office/drawing/2014/main" val="2996475416"/>
                    </a:ext>
                  </a:extLst>
                </a:gridCol>
                <a:gridCol w="977169">
                  <a:extLst>
                    <a:ext uri="{9D8B030D-6E8A-4147-A177-3AD203B41FA5}">
                      <a16:colId xmlns:a16="http://schemas.microsoft.com/office/drawing/2014/main" val="3534474373"/>
                    </a:ext>
                  </a:extLst>
                </a:gridCol>
                <a:gridCol w="785660">
                  <a:extLst>
                    <a:ext uri="{9D8B030D-6E8A-4147-A177-3AD203B41FA5}">
                      <a16:colId xmlns:a16="http://schemas.microsoft.com/office/drawing/2014/main" val="377595473"/>
                    </a:ext>
                  </a:extLst>
                </a:gridCol>
                <a:gridCol w="628180">
                  <a:extLst>
                    <a:ext uri="{9D8B030D-6E8A-4147-A177-3AD203B41FA5}">
                      <a16:colId xmlns:a16="http://schemas.microsoft.com/office/drawing/2014/main" val="1753989898"/>
                    </a:ext>
                  </a:extLst>
                </a:gridCol>
                <a:gridCol w="907370">
                  <a:extLst>
                    <a:ext uri="{9D8B030D-6E8A-4147-A177-3AD203B41FA5}">
                      <a16:colId xmlns:a16="http://schemas.microsoft.com/office/drawing/2014/main" val="14634384"/>
                    </a:ext>
                  </a:extLst>
                </a:gridCol>
                <a:gridCol w="544560">
                  <a:extLst>
                    <a:ext uri="{9D8B030D-6E8A-4147-A177-3AD203B41FA5}">
                      <a16:colId xmlns:a16="http://schemas.microsoft.com/office/drawing/2014/main" val="962337864"/>
                    </a:ext>
                  </a:extLst>
                </a:gridCol>
                <a:gridCol w="2093932">
                  <a:extLst>
                    <a:ext uri="{9D8B030D-6E8A-4147-A177-3AD203B41FA5}">
                      <a16:colId xmlns:a16="http://schemas.microsoft.com/office/drawing/2014/main" val="1018765066"/>
                    </a:ext>
                  </a:extLst>
                </a:gridCol>
              </a:tblGrid>
              <a:tr h="15340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a:solidFill>
                            <a:schemeClr val="bg1"/>
                          </a:solidFill>
                          <a:effectLst/>
                          <a:latin typeface="Arial" panose="020B0604020202020204" pitchFamily="34" charset="0"/>
                          <a:cs typeface="Arial" panose="020B0604020202020204" pitchFamily="34" charset="0"/>
                        </a:rPr>
                        <a:t>Study 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adverse events</a:t>
                      </a:r>
                    </a:p>
                    <a:p>
                      <a:pPr algn="ctr" fontAlgn="ctr"/>
                      <a:r>
                        <a:rPr lang="en-US" sz="1100" b="1" dirty="0">
                          <a:solidFill>
                            <a:schemeClr val="bg1"/>
                          </a:solidFill>
                          <a:effectLst/>
                          <a:latin typeface="Arial" panose="020B0604020202020204" pitchFamily="34" charset="0"/>
                          <a:cs typeface="Arial" panose="020B0604020202020204" pitchFamily="34" charset="0"/>
                        </a:rPr>
                        <a:t>(Grade ≥3)</a:t>
                      </a:r>
                      <a:endParaRPr lang="en-GB" sz="1100" b="1" dirty="0">
                        <a:solidFill>
                          <a:schemeClr val="bg1"/>
                        </a:solidFill>
                        <a:effectLst/>
                        <a:latin typeface="Arial" panose="020B0604020202020204" pitchFamily="34" charset="0"/>
                        <a:cs typeface="Arial" panose="020B0604020202020204" pitchFamily="34" charset="0"/>
                      </a:endParaRP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415144">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First-line</a:t>
                      </a: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PRODIGE</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2/3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FOLFIRINOX (171)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11.1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(0.45 to 0.73)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6.4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0.47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(0.37 to 0.59)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31.6</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l" fontAlgn="ctr"/>
                      <a:r>
                        <a:rPr lang="en-GB" sz="1100" kern="1200" dirty="0">
                          <a:solidFill>
                            <a:schemeClr val="dk1"/>
                          </a:solidFill>
                          <a:effectLst/>
                          <a:latin typeface="Arial" panose="020B0604020202020204" pitchFamily="34" charset="0"/>
                          <a:ea typeface="+mn-ea"/>
                          <a:cs typeface="Arial" panose="020B0604020202020204" pitchFamily="34" charset="0"/>
                        </a:rPr>
                        <a:t>FOLFIRINOX vs Gem: neutropenia 47.5 vs 21.0%, febrile neutropenia 5.4 vs 1.2%, thrombocytopenia 9.1 vs 3.6%, diarrhoea 12.7 vs 1.8%</a:t>
                      </a: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534874525"/>
                  </a:ext>
                </a:extLst>
              </a:tr>
              <a:tr h="480656">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(171)</a:t>
                      </a: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6.8</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9.4</a:t>
                      </a:r>
                    </a:p>
                  </a:txBody>
                  <a:tcPr marL="21233" marR="21233" marT="28800" marB="28800" anchor="ctr">
                    <a:solidFill>
                      <a:srgbClr val="EAD1CE"/>
                    </a:solidFill>
                  </a:tcPr>
                </a:tc>
                <a:tc vMerge="1">
                  <a:txBody>
                    <a:bodyPr/>
                    <a:lstStyle/>
                    <a:p>
                      <a:pPr algn="l" fontAlgn="ctr"/>
                      <a:endParaRPr lang="en-GB" sz="1100" b="0" dirty="0">
                        <a:solidFill>
                          <a:schemeClr val="tx1"/>
                        </a:solidFill>
                        <a:effectLst/>
                        <a:latin typeface="Arial" panose="020B0604020202020204" pitchFamily="34" charset="0"/>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4210612375"/>
                  </a:ext>
                </a:extLst>
              </a:tr>
              <a:tr h="45544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MPACT</a:t>
                      </a:r>
                      <a:r>
                        <a:rPr lang="en-GB" sz="1100" b="0" baseline="30000" dirty="0">
                          <a:solidFill>
                            <a:schemeClr val="tx1"/>
                          </a:solidFill>
                          <a:effectLst/>
                          <a:latin typeface="Arial" panose="020B0604020202020204" pitchFamily="34" charset="0"/>
                          <a:cs typeface="Arial" panose="020B0604020202020204" pitchFamily="34" charset="0"/>
                        </a:rPr>
                        <a:t>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(431)</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0.72</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(0.62 to 0.83)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5.5</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(0.58 to 0.82)</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23.0</a:t>
                      </a:r>
                    </a:p>
                  </a:txBody>
                  <a:tcPr marL="21233" marR="21233" marT="28800" marB="28800" anchor="ctr">
                    <a:solidFill>
                      <a:srgbClr val="F5EAE8"/>
                    </a:solidFill>
                  </a:tcPr>
                </a:tc>
                <a:tc rowSpan="2">
                  <a:txBody>
                    <a:bodyPr/>
                    <a:lstStyle/>
                    <a:p>
                      <a:r>
                        <a:rPr lang="en-GB" sz="1100" kern="1200" dirty="0">
                          <a:solidFill>
                            <a:schemeClr val="dk1"/>
                          </a:solidFill>
                          <a:effectLst/>
                          <a:latin typeface="Arial" panose="020B0604020202020204" pitchFamily="34" charset="0"/>
                          <a:ea typeface="+mn-ea"/>
                          <a:cs typeface="Arial" panose="020B0604020202020204" pitchFamily="34" charset="0"/>
                        </a:rPr>
                        <a:t>Gem + </a:t>
                      </a:r>
                      <a:r>
                        <a:rPr lang="en-GB" sz="1100" kern="1200" dirty="0" err="1">
                          <a:solidFill>
                            <a:schemeClr val="dk1"/>
                          </a:solidFill>
                          <a:effectLst/>
                          <a:latin typeface="Arial" panose="020B0604020202020204" pitchFamily="34" charset="0"/>
                          <a:ea typeface="+mn-ea"/>
                          <a:cs typeface="Arial" panose="020B0604020202020204" pitchFamily="34" charset="0"/>
                        </a:rPr>
                        <a:t>NabP</a:t>
                      </a:r>
                      <a:r>
                        <a:rPr lang="en-GB" sz="1100" kern="1200" dirty="0">
                          <a:solidFill>
                            <a:schemeClr val="dk1"/>
                          </a:solidFill>
                          <a:effectLst/>
                          <a:latin typeface="Arial" panose="020B0604020202020204" pitchFamily="34" charset="0"/>
                          <a:ea typeface="+mn-ea"/>
                          <a:cs typeface="Arial" panose="020B0604020202020204" pitchFamily="34" charset="0"/>
                        </a:rPr>
                        <a:t> vs Gem: Neutropenia 38.0 </a:t>
                      </a:r>
                      <a:r>
                        <a:rPr lang="en-US" sz="1100" kern="1200" dirty="0">
                          <a:solidFill>
                            <a:schemeClr val="dk1"/>
                          </a:solidFill>
                          <a:effectLst/>
                          <a:latin typeface="Arial" panose="020B0604020202020204" pitchFamily="34" charset="0"/>
                          <a:ea typeface="+mn-ea"/>
                          <a:cs typeface="Arial" panose="020B0604020202020204" pitchFamily="34" charset="0"/>
                        </a:rPr>
                        <a:t>vs. 27.0%, leukopenia 31.0 vs 16.0%, thrombocytopenia 13.0 vs 9.0%, fatigue 17.0 vs. 7.0%, and neuropathy </a:t>
                      </a:r>
                      <a:r>
                        <a:rPr lang="en-GB" sz="1100" kern="1200" dirty="0">
                          <a:solidFill>
                            <a:schemeClr val="dk1"/>
                          </a:solidFill>
                          <a:effectLst/>
                          <a:latin typeface="Arial" panose="020B0604020202020204" pitchFamily="34" charset="0"/>
                          <a:ea typeface="+mn-ea"/>
                          <a:cs typeface="Arial" panose="020B0604020202020204" pitchFamily="34" charset="0"/>
                        </a:rPr>
                        <a:t>17.0 vs. 1.0%</a:t>
                      </a:r>
                    </a:p>
                  </a:txBody>
                  <a:tcPr marL="57233" marR="21233" marT="28800" marB="28800" anchor="ctr">
                    <a:solidFill>
                      <a:srgbClr val="F5EAE8"/>
                    </a:solidFill>
                  </a:tcPr>
                </a:tc>
                <a:extLst>
                  <a:ext uri="{0D108BD9-81ED-4DB2-BD59-A6C34878D82A}">
                    <a16:rowId xmlns:a16="http://schemas.microsoft.com/office/drawing/2014/main" val="2331123561"/>
                  </a:ext>
                </a:extLst>
              </a:tr>
              <a:tr h="60799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Gemcitabine (430)</a:t>
                      </a:r>
                    </a:p>
                  </a:txBody>
                  <a:tcPr marL="21233" marR="21233" marT="28800" marB="28800" anchor="ctr">
                    <a:solidFill>
                      <a:srgbClr val="F5EAE8"/>
                    </a:solidFill>
                  </a:tcPr>
                </a:tc>
                <a:tc vMerge="1">
                  <a:txBody>
                    <a:bodyPr/>
                    <a:lstStyle/>
                    <a:p>
                      <a:pPr algn="ctr" fontAlgn="ctr"/>
                      <a:endParaRPr lang="en-GB" sz="1100" b="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3.7</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7.0</a:t>
                      </a:r>
                    </a:p>
                  </a:txBody>
                  <a:tcPr marL="21233" marR="21233" marT="28800" marB="28800" anchor="ctr">
                    <a:solidFill>
                      <a:srgbClr val="F5EAE8"/>
                    </a:solidFill>
                  </a:tcPr>
                </a:tc>
                <a:tc vMerge="1">
                  <a:txBody>
                    <a:bodyPr/>
                    <a:lstStyle/>
                    <a:p>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796955438"/>
                  </a:ext>
                </a:extLst>
              </a:tr>
              <a:tr h="61614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First-line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NAPOLI-3</a:t>
                      </a:r>
                      <a:r>
                        <a:rPr lang="en-GB" sz="1100" b="0" baseline="30000" dirty="0">
                          <a:solidFill>
                            <a:schemeClr val="tx1"/>
                          </a:solidFill>
                          <a:effectLst/>
                          <a:latin typeface="Arial" panose="020B0604020202020204" pitchFamily="34" charset="0"/>
                          <a:cs typeface="Arial" panose="020B0604020202020204" pitchFamily="34" charset="0"/>
                        </a:rPr>
                        <a:t>3</a:t>
                      </a:r>
                    </a:p>
                    <a:p>
                      <a:pPr algn="ctr" fontAlgn="ctr"/>
                      <a:r>
                        <a:rPr lang="en-GB" sz="1100" b="0" dirty="0">
                          <a:solidFill>
                            <a:schemeClr val="tx1"/>
                          </a:solidFill>
                          <a:effectLst/>
                          <a:latin typeface="Arial" panose="020B0604020202020204" pitchFamily="34" charset="0"/>
                          <a:cs typeface="Arial" panose="020B0604020202020204" pitchFamily="34" charset="0"/>
                        </a:rPr>
                        <a:t>(2023)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NALIRIFOX (383)</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11.1</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p>
                    <a:p>
                      <a:pPr algn="ctr" fontAlgn="ctr"/>
                      <a:r>
                        <a:rPr lang="en-GB" sz="1100" b="0" dirty="0">
                          <a:solidFill>
                            <a:schemeClr val="tx1"/>
                          </a:solidFill>
                          <a:effectLst/>
                          <a:latin typeface="Arial" panose="020B0604020202020204" pitchFamily="34" charset="0"/>
                          <a:cs typeface="Arial" panose="020B0604020202020204" pitchFamily="34" charset="0"/>
                        </a:rPr>
                        <a:t>(0.70-0.99)</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0.69</a:t>
                      </a:r>
                    </a:p>
                    <a:p>
                      <a:pPr algn="ctr" fontAlgn="ctr"/>
                      <a:r>
                        <a:rPr lang="en-GB" sz="1100" b="0" dirty="0">
                          <a:solidFill>
                            <a:schemeClr val="tx1"/>
                          </a:solidFill>
                          <a:effectLst/>
                          <a:latin typeface="Arial" panose="020B0604020202020204" pitchFamily="34" charset="0"/>
                          <a:cs typeface="Arial" panose="020B0604020202020204" pitchFamily="34" charset="0"/>
                        </a:rPr>
                        <a:t>(0.58-0.83)</a:t>
                      </a: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41.8</a:t>
                      </a:r>
                    </a:p>
                  </a:txBody>
                  <a:tcPr marL="21233" marR="21233" marT="28800" marB="28800" anchor="ctr">
                    <a:solidFill>
                      <a:srgbClr val="EAD1CE"/>
                    </a:solidFill>
                  </a:tcPr>
                </a:tc>
                <a:tc rowSpan="2">
                  <a:txBody>
                    <a:bodyPr/>
                    <a:lstStyle/>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NALIRIFOX vs Gem + </a:t>
                      </a:r>
                      <a:r>
                        <a:rPr lang="en-US" sz="1100" kern="1200" dirty="0" err="1">
                          <a:solidFill>
                            <a:schemeClr val="dk1"/>
                          </a:solidFill>
                          <a:effectLst/>
                          <a:latin typeface="Arial" panose="020B0604020202020204" pitchFamily="34" charset="0"/>
                          <a:ea typeface="+mn-ea"/>
                          <a:cs typeface="Arial" panose="020B0604020202020204" pitchFamily="34" charset="0"/>
                        </a:rPr>
                        <a:t>NabP</a:t>
                      </a:r>
                      <a:r>
                        <a:rPr lang="en-US" sz="1100" kern="1200" dirty="0">
                          <a:solidFill>
                            <a:schemeClr val="dk1"/>
                          </a:solidFill>
                          <a:effectLst/>
                          <a:latin typeface="Arial" panose="020B0604020202020204" pitchFamily="34" charset="0"/>
                          <a:ea typeface="+mn-ea"/>
                          <a:cs typeface="Arial" panose="020B0604020202020204" pitchFamily="34" charset="0"/>
                        </a:rPr>
                        <a:t>: </a:t>
                      </a:r>
                      <a:r>
                        <a:rPr lang="en-US" sz="1100" kern="1200" dirty="0" err="1">
                          <a:solidFill>
                            <a:schemeClr val="dk1"/>
                          </a:solidFill>
                          <a:effectLst/>
                          <a:latin typeface="Arial" panose="020B0604020202020204" pitchFamily="34" charset="0"/>
                          <a:ea typeface="+mn-ea"/>
                          <a:cs typeface="Arial" panose="020B0604020202020204" pitchFamily="34" charset="0"/>
                        </a:rPr>
                        <a:t>hypokalaemia</a:t>
                      </a:r>
                      <a:r>
                        <a:rPr lang="en-US" sz="1100" kern="1200" dirty="0">
                          <a:solidFill>
                            <a:schemeClr val="dk1"/>
                          </a:solidFill>
                          <a:effectLst/>
                          <a:latin typeface="Arial" panose="020B0604020202020204" pitchFamily="34" charset="0"/>
                          <a:ea typeface="+mn-ea"/>
                          <a:cs typeface="Arial" panose="020B0604020202020204" pitchFamily="34" charset="0"/>
                        </a:rPr>
                        <a:t> 15.0 vs 4.0%, </a:t>
                      </a:r>
                      <a:r>
                        <a:rPr lang="en-US" sz="1100" kern="1200" dirty="0" err="1">
                          <a:solidFill>
                            <a:schemeClr val="dk1"/>
                          </a:solidFill>
                          <a:effectLst/>
                          <a:latin typeface="Arial" panose="020B0604020202020204" pitchFamily="34" charset="0"/>
                          <a:ea typeface="+mn-ea"/>
                          <a:cs typeface="Arial" panose="020B0604020202020204" pitchFamily="34" charset="0"/>
                        </a:rPr>
                        <a:t>diarrhoea</a:t>
                      </a:r>
                      <a:r>
                        <a:rPr lang="en-US" sz="1100" kern="1200" dirty="0">
                          <a:solidFill>
                            <a:schemeClr val="dk1"/>
                          </a:solidFill>
                          <a:effectLst/>
                          <a:latin typeface="Arial" panose="020B0604020202020204" pitchFamily="34" charset="0"/>
                          <a:ea typeface="+mn-ea"/>
                          <a:cs typeface="Arial" panose="020B0604020202020204" pitchFamily="34" charset="0"/>
                        </a:rPr>
                        <a:t> 20.0 vs 5.0%, nausea </a:t>
                      </a:r>
                      <a:br>
                        <a:rPr lang="en-US" sz="1100" kern="1200" dirty="0">
                          <a:solidFill>
                            <a:schemeClr val="dk1"/>
                          </a:solidFill>
                          <a:effectLst/>
                          <a:latin typeface="Arial" panose="020B0604020202020204" pitchFamily="34" charset="0"/>
                          <a:ea typeface="+mn-ea"/>
                          <a:cs typeface="Arial" panose="020B0604020202020204" pitchFamily="34" charset="0"/>
                        </a:rPr>
                      </a:br>
                      <a:r>
                        <a:rPr lang="en-US" sz="1100" kern="1200" dirty="0">
                          <a:solidFill>
                            <a:schemeClr val="dk1"/>
                          </a:solidFill>
                          <a:effectLst/>
                          <a:latin typeface="Arial" panose="020B0604020202020204" pitchFamily="34" charset="0"/>
                          <a:ea typeface="+mn-ea"/>
                          <a:cs typeface="Arial" panose="020B0604020202020204" pitchFamily="34" charset="0"/>
                        </a:rPr>
                        <a:t>12.0 vs 3.0%.</a:t>
                      </a:r>
                    </a:p>
                    <a:p>
                      <a:pPr marL="0" indent="0" algn="l" defTabSz="457200" rtl="0" eaLnBrk="1"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Lower rates of hematological AE’s with NALIRIFOX:  neutropenia 14.0 vs 25.0%,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11.0 vs 17.0%</a:t>
                      </a:r>
                    </a:p>
                  </a:txBody>
                  <a:tcPr marL="57233" marR="21233" marT="28800" marB="28800" anchor="ctr">
                    <a:solidFill>
                      <a:srgbClr val="EAD1CE"/>
                    </a:solidFill>
                  </a:tcPr>
                </a:tc>
                <a:extLst>
                  <a:ext uri="{0D108BD9-81ED-4DB2-BD59-A6C34878D82A}">
                    <a16:rowId xmlns:a16="http://schemas.microsoft.com/office/drawing/2014/main" val="3016749901"/>
                  </a:ext>
                </a:extLst>
              </a:tr>
              <a:tr h="78257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Gem + </a:t>
                      </a:r>
                      <a:r>
                        <a:rPr lang="en-GB" sz="1100" b="0" dirty="0" err="1">
                          <a:solidFill>
                            <a:schemeClr val="tx1"/>
                          </a:solidFill>
                          <a:effectLst/>
                          <a:latin typeface="Arial" panose="020B0604020202020204" pitchFamily="34" charset="0"/>
                          <a:cs typeface="Arial" panose="020B0604020202020204" pitchFamily="34" charset="0"/>
                        </a:rPr>
                        <a:t>NabP</a:t>
                      </a:r>
                      <a:r>
                        <a:rPr lang="en-GB" sz="1100" b="0" dirty="0">
                          <a:solidFill>
                            <a:schemeClr val="tx1"/>
                          </a:solidFill>
                          <a:effectLst/>
                          <a:latin typeface="Arial" panose="020B0604020202020204" pitchFamily="34" charset="0"/>
                          <a:cs typeface="Arial" panose="020B0604020202020204" pitchFamily="34" charset="0"/>
                        </a:rPr>
                        <a:t> (387)</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9.2</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5.6</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36.2</a:t>
                      </a:r>
                    </a:p>
                  </a:txBody>
                  <a:tcPr marL="21233" marR="21233" marT="28800" marB="28800" anchor="ctr">
                    <a:solidFill>
                      <a:srgbClr val="EAD1CE"/>
                    </a:solidFill>
                  </a:tcPr>
                </a:tc>
                <a:tc vMerge="1">
                  <a:txBody>
                    <a:bodyPr/>
                    <a:lstStyle/>
                    <a:p>
                      <a:pPr marL="0" indent="0" algn="l" defTabSz="457200" rtl="0" eaLnBrk="1" latinLnBrk="0" hangingPunct="1">
                        <a:buClr>
                          <a:schemeClr val="accent1"/>
                        </a:buClr>
                        <a:buFont typeface="Arial" panose="020B0604020202020204" pitchFamily="34" charset="0"/>
                        <a:buNone/>
                      </a:pP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3259869346"/>
                  </a:ext>
                </a:extLst>
              </a:tr>
              <a:tr h="83390">
                <a:tc rowSpan="2">
                  <a:txBody>
                    <a:bodyPr/>
                    <a:lstStyle/>
                    <a:p>
                      <a:pPr algn="l" fontAlgn="ctr"/>
                      <a:r>
                        <a:rPr lang="en-GB" sz="1100" b="1" dirty="0">
                          <a:solidFill>
                            <a:schemeClr val="tx1"/>
                          </a:solidFill>
                          <a:effectLst/>
                          <a:latin typeface="Arial" panose="020B0604020202020204" pitchFamily="34" charset="0"/>
                          <a:cs typeface="Arial" panose="020B0604020202020204" pitchFamily="34" charset="0"/>
                        </a:rPr>
                        <a:t>Metastatic</a:t>
                      </a:r>
                      <a:br>
                        <a:rPr lang="en-GB" sz="1100" b="1" dirty="0">
                          <a:solidFill>
                            <a:schemeClr val="tx1"/>
                          </a:solidFill>
                          <a:effectLst/>
                          <a:latin typeface="Arial" panose="020B0604020202020204" pitchFamily="34" charset="0"/>
                          <a:cs typeface="Arial" panose="020B0604020202020204" pitchFamily="34" charset="0"/>
                        </a:rPr>
                      </a:br>
                      <a:r>
                        <a:rPr lang="en-GB" sz="1100" b="1" dirty="0" err="1">
                          <a:solidFill>
                            <a:schemeClr val="tx1"/>
                          </a:solidFill>
                          <a:effectLst/>
                          <a:latin typeface="Arial" panose="020B0604020202020204" pitchFamily="34" charset="0"/>
                          <a:cs typeface="Arial" panose="020B0604020202020204" pitchFamily="34" charset="0"/>
                        </a:rPr>
                        <a:t>maintenance</a:t>
                      </a:r>
                      <a:r>
                        <a:rPr lang="en-GB" sz="1100" b="1" baseline="30000" dirty="0" err="1">
                          <a:solidFill>
                            <a:schemeClr val="tx1"/>
                          </a:solidFill>
                          <a:effectLst/>
                          <a:latin typeface="Arial" panose="020B0604020202020204" pitchFamily="34" charset="0"/>
                          <a:cs typeface="Arial" panose="020B0604020202020204" pitchFamily="34" charset="0"/>
                        </a:rPr>
                        <a:t>a</a:t>
                      </a:r>
                      <a:endParaRPr lang="en-GB" sz="1100" b="1" baseline="30000"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POLO</a:t>
                      </a:r>
                      <a:r>
                        <a:rPr lang="en-GB" sz="1100" b="0" baseline="30000" dirty="0">
                          <a:solidFill>
                            <a:schemeClr val="tx1"/>
                          </a:solidFill>
                          <a:effectLst/>
                          <a:latin typeface="Arial" panose="020B0604020202020204" pitchFamily="34" charset="0"/>
                          <a:cs typeface="Arial" panose="020B0604020202020204" pitchFamily="34" charset="0"/>
                        </a:rPr>
                        <a:t>4,5</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(2019, 2022)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RCT, phase 3</a:t>
                      </a:r>
                    </a:p>
                  </a:txBody>
                  <a:tcPr marL="21233" marR="21233" marT="28800" marB="28800" anchor="ctr">
                    <a:solidFill>
                      <a:srgbClr val="F5EAE8"/>
                    </a:solidFill>
                  </a:tcPr>
                </a:tc>
                <a:tc>
                  <a:txBody>
                    <a:bodyPr/>
                    <a:lstStyle/>
                    <a:p>
                      <a:pPr algn="ctr" fontAlgn="ctr"/>
                      <a:r>
                        <a:rPr lang="en-GB" sz="1100" b="0">
                          <a:solidFill>
                            <a:schemeClr val="tx1"/>
                          </a:solidFill>
                          <a:effectLst/>
                          <a:latin typeface="Arial" panose="020B0604020202020204" pitchFamily="34" charset="0"/>
                          <a:cs typeface="Arial" panose="020B0604020202020204" pitchFamily="34" charset="0"/>
                        </a:rPr>
                        <a:t>Olaparib (92)</a:t>
                      </a:r>
                    </a:p>
                  </a:txBody>
                  <a:tcPr marL="21233" marR="21233" marT="28800" marB="28800" anchor="ctr">
                    <a:solidFill>
                      <a:srgbClr val="F5EAE8"/>
                    </a:solidFill>
                  </a:tcPr>
                </a:tc>
                <a:tc rowSpan="2">
                  <a:txBody>
                    <a:bodyPr/>
                    <a:lstStyle/>
                    <a:p>
                      <a:pPr algn="ctr" fontAlgn="ctr"/>
                      <a:r>
                        <a:rPr lang="en-GB" sz="1100" b="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7.4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0.53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(0.35 to 0.82)</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US" sz="1100" b="0" dirty="0">
                          <a:solidFill>
                            <a:schemeClr val="tx1"/>
                          </a:solidFill>
                          <a:effectLst/>
                          <a:latin typeface="Arial" panose="020B0604020202020204" pitchFamily="34" charset="0"/>
                          <a:cs typeface="Arial" panose="020B0604020202020204" pitchFamily="34" charset="0"/>
                        </a:rPr>
                        <a:t>1</a:t>
                      </a:r>
                      <a:r>
                        <a:rPr lang="en-GB" sz="1100" b="0" dirty="0">
                          <a:solidFill>
                            <a:schemeClr val="tx1"/>
                          </a:solidFill>
                          <a:effectLst/>
                          <a:latin typeface="Arial" panose="020B0604020202020204" pitchFamily="34" charset="0"/>
                          <a:cs typeface="Arial" panose="020B0604020202020204" pitchFamily="34" charset="0"/>
                        </a:rPr>
                        <a:t>9.0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0.83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(0.56 to 1.22)</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23.1</a:t>
                      </a:r>
                      <a:r>
                        <a:rPr lang="en-GB" sz="1100" b="0" baseline="30000" dirty="0">
                          <a:solidFill>
                            <a:schemeClr val="tx1"/>
                          </a:solidFill>
                          <a:effectLst/>
                          <a:latin typeface="Arial" panose="020B0604020202020204" pitchFamily="34" charset="0"/>
                          <a:cs typeface="Arial" panose="020B0604020202020204" pitchFamily="34" charset="0"/>
                        </a:rPr>
                        <a:t>b</a:t>
                      </a:r>
                    </a:p>
                  </a:txBody>
                  <a:tcPr marL="21233" marR="21233" marT="28800" marB="28800" anchor="ctr">
                    <a:solidFill>
                      <a:srgbClr val="F5EAE8"/>
                    </a:solidFill>
                  </a:tcPr>
                </a:tc>
                <a:tc rowSpan="2">
                  <a:txBody>
                    <a:bodyPr/>
                    <a:lstStyle/>
                    <a:p>
                      <a:pPr marL="0" indent="0" algn="l" defTabSz="457200" rtl="0" eaLnBrk="1" fontAlgn="ctr" latinLnBrk="0" hangingPunct="1">
                        <a:buClr>
                          <a:schemeClr val="accent1"/>
                        </a:buClr>
                        <a:buFont typeface="Arial" panose="020B0604020202020204" pitchFamily="34" charset="0"/>
                        <a:buNone/>
                      </a:pPr>
                      <a:r>
                        <a:rPr lang="en-US" sz="1100" kern="1200" dirty="0">
                          <a:solidFill>
                            <a:schemeClr val="dk1"/>
                          </a:solidFill>
                          <a:effectLst/>
                          <a:latin typeface="Arial" panose="020B0604020202020204" pitchFamily="34" charset="0"/>
                          <a:ea typeface="+mn-ea"/>
                          <a:cs typeface="Arial" panose="020B0604020202020204" pitchFamily="34" charset="0"/>
                        </a:rPr>
                        <a:t>Olaparib vs placebo: Fatigue 5.6 vs 0%, </a:t>
                      </a:r>
                      <a:r>
                        <a:rPr lang="en-US" sz="1100" kern="1200" dirty="0" err="1">
                          <a:solidFill>
                            <a:schemeClr val="dk1"/>
                          </a:solidFill>
                          <a:effectLst/>
                          <a:latin typeface="Arial" panose="020B0604020202020204" pitchFamily="34" charset="0"/>
                          <a:ea typeface="+mn-ea"/>
                          <a:cs typeface="Arial" panose="020B0604020202020204" pitchFamily="34" charset="0"/>
                        </a:rPr>
                        <a:t>anaemia</a:t>
                      </a:r>
                      <a:r>
                        <a:rPr lang="en-US" sz="1100" kern="1200" dirty="0">
                          <a:solidFill>
                            <a:schemeClr val="dk1"/>
                          </a:solidFill>
                          <a:effectLst/>
                          <a:latin typeface="Arial" panose="020B0604020202020204" pitchFamily="34" charset="0"/>
                          <a:ea typeface="+mn-ea"/>
                          <a:cs typeface="Arial" panose="020B0604020202020204" pitchFamily="34" charset="0"/>
                        </a:rPr>
                        <a:t> 12.2 vs 3.3%, decreased appetite 3.3 vs 0%</a:t>
                      </a:r>
                      <a:endParaRPr lang="en-GB" sz="1100" kern="1200" dirty="0">
                        <a:solidFill>
                          <a:schemeClr val="dk1"/>
                        </a:solidFill>
                        <a:effectLst/>
                        <a:latin typeface="Arial" panose="020B0604020202020204" pitchFamily="34" charset="0"/>
                        <a:ea typeface="+mn-ea"/>
                        <a:cs typeface="Arial" panose="020B0604020202020204" pitchFamily="34" charset="0"/>
                      </a:endParaRPr>
                    </a:p>
                  </a:txBody>
                  <a:tcPr marL="57233" marR="21233" marT="28800" marB="28800">
                    <a:solidFill>
                      <a:srgbClr val="F5EAE8"/>
                    </a:solidFill>
                  </a:tcPr>
                </a:tc>
                <a:extLst>
                  <a:ext uri="{0D108BD9-81ED-4DB2-BD59-A6C34878D82A}">
                    <a16:rowId xmlns:a16="http://schemas.microsoft.com/office/drawing/2014/main" val="283780652"/>
                  </a:ext>
                </a:extLst>
              </a:tr>
              <a:tr h="833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Placebo (62)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3.8</a:t>
                      </a:r>
                    </a:p>
                  </a:txBody>
                  <a:tcPr marL="21233" marR="21233" marT="28800" marB="28800" anchor="ctr">
                    <a:solidFill>
                      <a:srgbClr val="F5EAE8"/>
                    </a:solidFill>
                  </a:tcPr>
                </a:tc>
                <a:tc vMerge="1">
                  <a:txBody>
                    <a:bodyPr/>
                    <a:lstStyle/>
                    <a:p>
                      <a:endParaRPr lang="en-GB"/>
                    </a:p>
                  </a:txBody>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19.2</a:t>
                      </a:r>
                    </a:p>
                  </a:txBody>
                  <a:tcPr marL="21233" marR="21233" marT="28800" marB="28800" anchor="ctr">
                    <a:solidFill>
                      <a:srgbClr val="F5EAE8"/>
                    </a:solidFill>
                  </a:tcPr>
                </a:tc>
                <a:tc vMerge="1">
                  <a:txBody>
                    <a:bodyPr/>
                    <a:lstStyle/>
                    <a:p>
                      <a:endParaRPr lang="en-GB"/>
                    </a:p>
                  </a:txBody>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11.5</a:t>
                      </a:r>
                      <a:r>
                        <a:rPr lang="en-GB" sz="1100" b="0" baseline="30000" dirty="0">
                          <a:solidFill>
                            <a:schemeClr val="tx1"/>
                          </a:solidFill>
                          <a:effectLst/>
                          <a:latin typeface="Arial" panose="020B0604020202020204" pitchFamily="34" charset="0"/>
                          <a:cs typeface="Arial" panose="020B0604020202020204" pitchFamily="34" charset="0"/>
                        </a:rPr>
                        <a:t>b</a:t>
                      </a: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2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extLst>
                  <a:ext uri="{0D108BD9-81ED-4DB2-BD59-A6C34878D82A}">
                    <a16:rowId xmlns:a16="http://schemas.microsoft.com/office/drawing/2014/main" val="1575605895"/>
                  </a:ext>
                </a:extLst>
              </a:tr>
            </a:tbl>
          </a:graphicData>
        </a:graphic>
      </p:graphicFrame>
      <p:sp>
        <p:nvSpPr>
          <p:cNvPr id="13" name="Title 1">
            <a:extLst>
              <a:ext uri="{FF2B5EF4-FFF2-40B4-BE49-F238E27FC236}">
                <a16:creationId xmlns:a16="http://schemas.microsoft.com/office/drawing/2014/main" id="{BF687C17-00ED-5A98-BB01-D734D7EF4434}"/>
              </a:ext>
            </a:extLst>
          </p:cNvPr>
          <p:cNvSpPr>
            <a:spLocks noGrp="1"/>
          </p:cNvSpPr>
          <p:nvPr>
            <p:ph type="title"/>
          </p:nvPr>
        </p:nvSpPr>
        <p:spPr>
          <a:xfrm>
            <a:off x="619201" y="259200"/>
            <a:ext cx="10963199" cy="864000"/>
          </a:xfrm>
        </p:spPr>
        <p:txBody>
          <a:bodyPr/>
          <a:lstStyle/>
          <a:p>
            <a:r>
              <a:rPr lang="en-US" dirty="0"/>
              <a:t>Key studies of 1L systemic therapy for </a:t>
            </a:r>
            <a:r>
              <a:rPr lang="en-US" cap="none" dirty="0" err="1"/>
              <a:t>m</a:t>
            </a:r>
            <a:r>
              <a:rPr lang="en-US" dirty="0" err="1"/>
              <a:t>pdac</a:t>
            </a:r>
            <a:endParaRPr lang="en-US" dirty="0"/>
          </a:p>
        </p:txBody>
      </p:sp>
      <p:sp>
        <p:nvSpPr>
          <p:cNvPr id="3" name="Slide Number Placeholder 2">
            <a:extLst>
              <a:ext uri="{FF2B5EF4-FFF2-40B4-BE49-F238E27FC236}">
                <a16:creationId xmlns:a16="http://schemas.microsoft.com/office/drawing/2014/main" id="{18DE91E9-1A87-7A8B-175E-3E5B9BA4A831}"/>
              </a:ext>
            </a:extLst>
          </p:cNvPr>
          <p:cNvSpPr>
            <a:spLocks noGrp="1"/>
          </p:cNvSpPr>
          <p:nvPr>
            <p:ph type="sldNum" sz="quarter" idx="4"/>
          </p:nvPr>
        </p:nvSpPr>
        <p:spPr/>
        <p:txBody>
          <a:bodyPr anchor="ctr">
            <a:normAutofit/>
          </a:bodyPr>
          <a:lstStyle/>
          <a:p>
            <a:pPr>
              <a:spcAft>
                <a:spcPts val="600"/>
              </a:spcAft>
            </a:pPr>
            <a:fld id="{FCE43C0F-8A7B-3A4B-9DB5-B3472E36E833}" type="slidenum">
              <a:rPr lang="en-GB" smtClean="0"/>
              <a:pPr>
                <a:spcAft>
                  <a:spcPts val="600"/>
                </a:spcAft>
              </a:pPr>
              <a:t>20</a:t>
            </a:fld>
            <a:endParaRPr lang="en-GB"/>
          </a:p>
        </p:txBody>
      </p:sp>
      <p:sp>
        <p:nvSpPr>
          <p:cNvPr id="15" name="Content Placeholder 3">
            <a:extLst>
              <a:ext uri="{FF2B5EF4-FFF2-40B4-BE49-F238E27FC236}">
                <a16:creationId xmlns:a16="http://schemas.microsoft.com/office/drawing/2014/main" id="{C1326C3B-2389-F640-2FAD-750415975EA2}"/>
              </a:ext>
            </a:extLst>
          </p:cNvPr>
          <p:cNvSpPr>
            <a:spLocks noGrp="1"/>
          </p:cNvSpPr>
          <p:nvPr>
            <p:ph sz="quarter" idx="15"/>
          </p:nvPr>
        </p:nvSpPr>
        <p:spPr/>
        <p:txBody>
          <a:bodyPr anchor="b" anchorCtr="0"/>
          <a:lstStyle/>
          <a:p>
            <a:pPr marL="0" marR="0" lvl="0" indent="0" algn="l" defTabSz="914400" rtl="0" eaLnBrk="0" fontAlgn="base" latinLnBrk="0" hangingPunct="0">
              <a:spcBef>
                <a:spcPct val="0"/>
              </a:spcBef>
              <a:spcAft>
                <a:spcPts val="600"/>
              </a:spcAft>
              <a:buClrTx/>
              <a:buSzTx/>
              <a:tabLst/>
            </a:pPr>
            <a:r>
              <a:rPr kumimoji="0" lang="en-US" altLang="en-US" sz="1000" b="0" i="0" u="none" strike="noStrike" cap="none" normalizeH="0" baseline="30000" dirty="0">
                <a:ln>
                  <a:noFill/>
                </a:ln>
                <a:solidFill>
                  <a:schemeClr val="tx2"/>
                </a:solidFill>
                <a:effectLst/>
              </a:rPr>
              <a:t>a </a:t>
            </a:r>
            <a:r>
              <a:rPr kumimoji="0" lang="en-US" altLang="en-US" sz="1000" b="0" i="0" u="none" strike="noStrike" cap="none" normalizeH="0" baseline="0" dirty="0">
                <a:ln>
                  <a:noFill/>
                </a:ln>
                <a:solidFill>
                  <a:schemeClr val="tx2"/>
                </a:solidFill>
                <a:effectLst/>
              </a:rPr>
              <a:t>Patients with germline mutations in </a:t>
            </a:r>
            <a:r>
              <a:rPr kumimoji="0" lang="en-US" altLang="en-US" sz="1000" b="0" i="1" u="none" strike="noStrike" cap="none" normalizeH="0" baseline="0" dirty="0">
                <a:ln>
                  <a:noFill/>
                </a:ln>
                <a:solidFill>
                  <a:schemeClr val="tx2"/>
                </a:solidFill>
                <a:effectLst/>
              </a:rPr>
              <a:t>BRCA1</a:t>
            </a:r>
            <a:r>
              <a:rPr kumimoji="0" lang="en-US" altLang="en-US" sz="1000" b="0" i="0" u="none" strike="noStrike" cap="none" normalizeH="0" baseline="0" dirty="0">
                <a:ln>
                  <a:noFill/>
                </a:ln>
                <a:solidFill>
                  <a:schemeClr val="tx2"/>
                </a:solidFill>
                <a:effectLst/>
              </a:rPr>
              <a:t> or </a:t>
            </a:r>
            <a:r>
              <a:rPr kumimoji="0" lang="en-US" altLang="en-US" sz="1000" b="0" i="1" u="none" strike="noStrike" cap="none" normalizeH="0" baseline="0" dirty="0">
                <a:ln>
                  <a:noFill/>
                </a:ln>
                <a:solidFill>
                  <a:schemeClr val="tx2"/>
                </a:solidFill>
                <a:effectLst/>
              </a:rPr>
              <a:t>BRCA2</a:t>
            </a:r>
            <a:r>
              <a:rPr kumimoji="0" lang="en-US" altLang="en-US" sz="1000" b="0" i="0" u="none" strike="noStrike" cap="none" normalizeH="0" baseline="0" dirty="0">
                <a:ln>
                  <a:noFill/>
                </a:ln>
                <a:solidFill>
                  <a:schemeClr val="tx2"/>
                </a:solidFill>
                <a:effectLst/>
              </a:rPr>
              <a:t>, who had received at least 16 weeks of continuous platinum-based chemotherapy as the first line treatment for metastatic pancreatic cancer, were enrolled; </a:t>
            </a:r>
            <a:r>
              <a:rPr kumimoji="0" lang="en-US" altLang="en-US" sz="1000" b="0" i="0" u="none" strike="noStrike" cap="none" normalizeH="0" baseline="30000" dirty="0" err="1">
                <a:ln>
                  <a:noFill/>
                </a:ln>
                <a:solidFill>
                  <a:schemeClr val="tx2"/>
                </a:solidFill>
                <a:effectLst/>
              </a:rPr>
              <a:t>b</a:t>
            </a:r>
            <a:r>
              <a:rPr kumimoji="0" lang="en-US" altLang="en-US" sz="1000" b="0" i="0" u="none" strike="noStrike" cap="none" normalizeH="0" baseline="0" dirty="0" err="1">
                <a:ln>
                  <a:noFill/>
                </a:ln>
                <a:solidFill>
                  <a:schemeClr val="tx2"/>
                </a:solidFill>
                <a:effectLst/>
              </a:rPr>
              <a:t>At</a:t>
            </a:r>
            <a:r>
              <a:rPr kumimoji="0" lang="en-US" altLang="en-US" sz="1000" b="0" i="0" u="none" strike="noStrike" cap="none" normalizeH="0" baseline="0" dirty="0">
                <a:ln>
                  <a:noFill/>
                </a:ln>
                <a:solidFill>
                  <a:schemeClr val="tx2"/>
                </a:solidFill>
                <a:effectLst/>
              </a:rPr>
              <a:t> data cut-off 1</a:t>
            </a:r>
          </a:p>
          <a:p>
            <a:pPr defTabSz="914400" eaLnBrk="0" fontAlgn="base" hangingPunct="0">
              <a:spcBef>
                <a:spcPct val="0"/>
              </a:spcBef>
              <a:spcAft>
                <a:spcPts val="600"/>
              </a:spcAft>
              <a:buClrTx/>
            </a:pPr>
            <a:r>
              <a:rPr lang="en-GB" altLang="en-US" sz="1000" dirty="0">
                <a:solidFill>
                  <a:schemeClr val="tx2"/>
                </a:solidFill>
              </a:rPr>
              <a:t>AE, adverse event; BRCA1/2, </a:t>
            </a:r>
            <a:r>
              <a:rPr lang="en-GB" altLang="en-US" sz="1000" dirty="0" err="1">
                <a:solidFill>
                  <a:schemeClr val="tx2"/>
                </a:solidFill>
              </a:rPr>
              <a:t>BReast</a:t>
            </a:r>
            <a:r>
              <a:rPr lang="en-GB" altLang="en-US" sz="1000" dirty="0">
                <a:solidFill>
                  <a:schemeClr val="tx2"/>
                </a:solidFill>
              </a:rPr>
              <a:t> </a:t>
            </a:r>
            <a:r>
              <a:rPr lang="en-GB" altLang="en-US" sz="1000" dirty="0" err="1">
                <a:solidFill>
                  <a:schemeClr val="tx2"/>
                </a:solidFill>
              </a:rPr>
              <a:t>CAncer</a:t>
            </a:r>
            <a:r>
              <a:rPr lang="en-GB" altLang="en-US" sz="1000" dirty="0">
                <a:solidFill>
                  <a:schemeClr val="tx2"/>
                </a:solidFill>
              </a:rPr>
              <a:t> 1/2 gene; CI, confidence interval; FOLFIRINOX, </a:t>
            </a:r>
            <a:r>
              <a:rPr lang="en-GB" sz="1000" dirty="0">
                <a:solidFill>
                  <a:schemeClr val="tx2"/>
                </a:solidFill>
              </a:rPr>
              <a:t>folinic acid (leucovorin calcium), fluorouracil, irinotecan, and oxaliplatin; </a:t>
            </a:r>
            <a:r>
              <a:rPr lang="en-GB" altLang="en-US" sz="1000" dirty="0">
                <a:solidFill>
                  <a:schemeClr val="tx2"/>
                </a:solidFill>
              </a:rPr>
              <a:t>Gem+ Nab-P, </a:t>
            </a:r>
            <a:r>
              <a:rPr kumimoji="0" lang="en-GB" altLang="en-US" sz="1000" b="0" i="0" u="none" strike="noStrike" cap="none" normalizeH="0" baseline="0" dirty="0">
                <a:ln>
                  <a:noFill/>
                </a:ln>
                <a:solidFill>
                  <a:schemeClr val="tx2"/>
                </a:solidFill>
                <a:effectLst/>
              </a:rPr>
              <a:t>gemcitabine and nab (nanoparticle albumin-bound)-paclitaxel; HR, hazard ratio; </a:t>
            </a:r>
            <a:r>
              <a:rPr lang="en-GB" altLang="en-US" sz="1000" dirty="0" err="1">
                <a:solidFill>
                  <a:schemeClr val="tx2"/>
                </a:solidFill>
              </a:rPr>
              <a:t>mPDAC</a:t>
            </a:r>
            <a:r>
              <a:rPr lang="en-GB" altLang="en-US" sz="1000" dirty="0">
                <a:solidFill>
                  <a:schemeClr val="tx2"/>
                </a:solidFill>
              </a:rPr>
              <a:t>, metastatic pancreatic ductal adenocarcinoma; N</a:t>
            </a:r>
            <a:r>
              <a:rPr kumimoji="0" lang="en-GB" altLang="en-US" sz="1000" b="0" i="0" u="none" strike="noStrike" cap="none" normalizeH="0" baseline="0" dirty="0">
                <a:ln>
                  <a:noFill/>
                </a:ln>
                <a:solidFill>
                  <a:schemeClr val="tx2"/>
                </a:solidFill>
                <a:effectLst/>
              </a:rPr>
              <a:t>al‑IRI, </a:t>
            </a:r>
            <a:r>
              <a:rPr kumimoji="0" lang="en-GB" altLang="en-US" sz="1000" b="0" i="0" u="none" strike="noStrike" cap="none" normalizeH="0" baseline="0" dirty="0" err="1">
                <a:ln>
                  <a:noFill/>
                </a:ln>
                <a:solidFill>
                  <a:schemeClr val="tx2"/>
                </a:solidFill>
                <a:effectLst/>
              </a:rPr>
              <a:t>nanoliposomal</a:t>
            </a:r>
            <a:r>
              <a:rPr kumimoji="0" lang="en-GB" altLang="en-US" sz="1000" b="0" i="0" u="none" strike="noStrike" cap="none" normalizeH="0" baseline="0" dirty="0">
                <a:ln>
                  <a:noFill/>
                </a:ln>
                <a:solidFill>
                  <a:schemeClr val="tx2"/>
                </a:solidFill>
                <a:effectLst/>
              </a:rPr>
              <a:t> irinotecan; </a:t>
            </a:r>
            <a:r>
              <a:rPr lang="en-GB" sz="1000" dirty="0">
                <a:solidFill>
                  <a:schemeClr val="tx2"/>
                </a:solidFill>
              </a:rPr>
              <a:t>NALIRIFOX; Nal-IRI, fluorouracil/folinic acid (leucovorin calcium), and oxaliplatin; </a:t>
            </a:r>
            <a:r>
              <a:rPr kumimoji="0" lang="en-GB" altLang="en-US" sz="1000" b="0" i="0" u="none" strike="noStrike" cap="none" normalizeH="0" baseline="0" dirty="0">
                <a:ln>
                  <a:noFill/>
                </a:ln>
                <a:solidFill>
                  <a:schemeClr val="tx2"/>
                </a:solidFill>
                <a:effectLst/>
              </a:rPr>
              <a:t>ORR, objective response rate; OS, overall survival; PFS, progression-free survival; RCT, randomised controlled trial</a:t>
            </a:r>
          </a:p>
          <a:p>
            <a:pPr defTabSz="914400" eaLnBrk="0" fontAlgn="base" hangingPunct="0">
              <a:spcBef>
                <a:spcPct val="0"/>
              </a:spcBef>
              <a:spcAft>
                <a:spcPts val="600"/>
              </a:spcAft>
              <a:buClrTx/>
            </a:pPr>
            <a:r>
              <a:rPr lang="en-US" sz="1000" kern="100" dirty="0">
                <a:solidFill>
                  <a:schemeClr val="tx2"/>
                </a:solidFill>
                <a:effectLst/>
                <a:ea typeface="Aptos" panose="020B0004020202020204" pitchFamily="34" charset="0"/>
              </a:rPr>
              <a:t>1. Conroy T et al, N Engl J Med. 2011;364:1817-25; 2. Von Hoff D, et al. N Engl J Med. 2013;369:1691-703; 3. </a:t>
            </a:r>
            <a:r>
              <a:rPr lang="en-GB" sz="1000" kern="100" dirty="0" err="1">
                <a:solidFill>
                  <a:schemeClr val="tx2"/>
                </a:solidFill>
                <a:effectLst/>
                <a:ea typeface="Aptos" panose="020B0004020202020204" pitchFamily="34" charset="0"/>
              </a:rPr>
              <a:t>Wainberg</a:t>
            </a:r>
            <a:r>
              <a:rPr lang="en-GB" sz="1000" kern="100" dirty="0">
                <a:solidFill>
                  <a:schemeClr val="tx2"/>
                </a:solidFill>
                <a:effectLst/>
                <a:ea typeface="Aptos" panose="020B0004020202020204" pitchFamily="34" charset="0"/>
              </a:rPr>
              <a:t> Z, et al. Lancet 2023;402:1272-81; </a:t>
            </a:r>
            <a:br>
              <a:rPr lang="en-GB" sz="1000" kern="100" dirty="0">
                <a:solidFill>
                  <a:schemeClr val="tx2"/>
                </a:solidFill>
                <a:effectLst/>
                <a:ea typeface="Aptos" panose="020B0004020202020204" pitchFamily="34" charset="0"/>
              </a:rPr>
            </a:br>
            <a:r>
              <a:rPr lang="en-GB" sz="1000" kern="100" dirty="0">
                <a:solidFill>
                  <a:schemeClr val="tx2"/>
                </a:solidFill>
                <a:effectLst/>
                <a:ea typeface="Aptos" panose="020B0004020202020204" pitchFamily="34" charset="0"/>
              </a:rPr>
              <a:t>4. Golan T, et al. N Engl J Med. 2019;381:317-27; 5. Kindler H, et al. J Clin Oncol. 2022;40:3929-39</a:t>
            </a:r>
          </a:p>
        </p:txBody>
      </p:sp>
    </p:spTree>
    <p:extLst>
      <p:ext uri="{BB962C8B-B14F-4D97-AF65-F5344CB8AC3E}">
        <p14:creationId xmlns:p14="http://schemas.microsoft.com/office/powerpoint/2010/main" val="24408290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D51D-8B7D-495A-0CFA-CBDC18EFD858}"/>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40187E7-01E0-85AC-8C23-65CD969FB369}"/>
              </a:ext>
            </a:extLst>
          </p:cNvPr>
          <p:cNvGraphicFramePr>
            <a:graphicFrameLocks noGrp="1"/>
          </p:cNvGraphicFramePr>
          <p:nvPr>
            <p:ph sz="quarter" idx="12"/>
            <p:extLst>
              <p:ext uri="{D42A27DB-BD31-4B8C-83A1-F6EECF244321}">
                <p14:modId xmlns:p14="http://schemas.microsoft.com/office/powerpoint/2010/main" val="4008698184"/>
              </p:ext>
            </p:extLst>
          </p:nvPr>
        </p:nvGraphicFramePr>
        <p:xfrm>
          <a:off x="620713" y="979200"/>
          <a:ext cx="11233247" cy="4311360"/>
        </p:xfrm>
        <a:graphic>
          <a:graphicData uri="http://schemas.openxmlformats.org/drawingml/2006/table">
            <a:tbl>
              <a:tblPr firstRow="1" bandRow="1">
                <a:tableStyleId>{5C22544A-7EE6-4342-B048-85BDC9FD1C3A}</a:tableStyleId>
              </a:tblPr>
              <a:tblGrid>
                <a:gridCol w="910419">
                  <a:extLst>
                    <a:ext uri="{9D8B030D-6E8A-4147-A177-3AD203B41FA5}">
                      <a16:colId xmlns:a16="http://schemas.microsoft.com/office/drawing/2014/main" val="1257684324"/>
                    </a:ext>
                  </a:extLst>
                </a:gridCol>
                <a:gridCol w="963464">
                  <a:extLst>
                    <a:ext uri="{9D8B030D-6E8A-4147-A177-3AD203B41FA5}">
                      <a16:colId xmlns:a16="http://schemas.microsoft.com/office/drawing/2014/main" val="1149475809"/>
                    </a:ext>
                  </a:extLst>
                </a:gridCol>
                <a:gridCol w="685592">
                  <a:extLst>
                    <a:ext uri="{9D8B030D-6E8A-4147-A177-3AD203B41FA5}">
                      <a16:colId xmlns:a16="http://schemas.microsoft.com/office/drawing/2014/main" val="1936409338"/>
                    </a:ext>
                  </a:extLst>
                </a:gridCol>
                <a:gridCol w="1564123">
                  <a:extLst>
                    <a:ext uri="{9D8B030D-6E8A-4147-A177-3AD203B41FA5}">
                      <a16:colId xmlns:a16="http://schemas.microsoft.com/office/drawing/2014/main" val="2214780654"/>
                    </a:ext>
                  </a:extLst>
                </a:gridCol>
                <a:gridCol w="853158">
                  <a:extLst>
                    <a:ext uri="{9D8B030D-6E8A-4147-A177-3AD203B41FA5}">
                      <a16:colId xmlns:a16="http://schemas.microsoft.com/office/drawing/2014/main" val="3303509065"/>
                    </a:ext>
                  </a:extLst>
                </a:gridCol>
                <a:gridCol w="782061">
                  <a:extLst>
                    <a:ext uri="{9D8B030D-6E8A-4147-A177-3AD203B41FA5}">
                      <a16:colId xmlns:a16="http://schemas.microsoft.com/office/drawing/2014/main" val="2996475416"/>
                    </a:ext>
                  </a:extLst>
                </a:gridCol>
                <a:gridCol w="966350">
                  <a:extLst>
                    <a:ext uri="{9D8B030D-6E8A-4147-A177-3AD203B41FA5}">
                      <a16:colId xmlns:a16="http://schemas.microsoft.com/office/drawing/2014/main" val="3534474373"/>
                    </a:ext>
                  </a:extLst>
                </a:gridCol>
                <a:gridCol w="812932">
                  <a:extLst>
                    <a:ext uri="{9D8B030D-6E8A-4147-A177-3AD203B41FA5}">
                      <a16:colId xmlns:a16="http://schemas.microsoft.com/office/drawing/2014/main" val="377595473"/>
                    </a:ext>
                  </a:extLst>
                </a:gridCol>
                <a:gridCol w="566902">
                  <a:extLst>
                    <a:ext uri="{9D8B030D-6E8A-4147-A177-3AD203B41FA5}">
                      <a16:colId xmlns:a16="http://schemas.microsoft.com/office/drawing/2014/main" val="1753989898"/>
                    </a:ext>
                  </a:extLst>
                </a:gridCol>
                <a:gridCol w="853158">
                  <a:extLst>
                    <a:ext uri="{9D8B030D-6E8A-4147-A177-3AD203B41FA5}">
                      <a16:colId xmlns:a16="http://schemas.microsoft.com/office/drawing/2014/main" val="14634384"/>
                    </a:ext>
                  </a:extLst>
                </a:gridCol>
                <a:gridCol w="497675">
                  <a:extLst>
                    <a:ext uri="{9D8B030D-6E8A-4147-A177-3AD203B41FA5}">
                      <a16:colId xmlns:a16="http://schemas.microsoft.com/office/drawing/2014/main" val="962337864"/>
                    </a:ext>
                  </a:extLst>
                </a:gridCol>
                <a:gridCol w="1777413">
                  <a:extLst>
                    <a:ext uri="{9D8B030D-6E8A-4147-A177-3AD203B41FA5}">
                      <a16:colId xmlns:a16="http://schemas.microsoft.com/office/drawing/2014/main" val="3865173328"/>
                    </a:ext>
                  </a:extLst>
                </a:gridCol>
              </a:tblGrid>
              <a:tr h="0">
                <a:tc rowSpan="2">
                  <a:txBody>
                    <a:bodyPr/>
                    <a:lstStyle/>
                    <a:p>
                      <a:pPr algn="l" fontAlgn="ctr"/>
                      <a:r>
                        <a:rPr lang="en-GB" sz="1100" b="1" dirty="0">
                          <a:solidFill>
                            <a:schemeClr val="bg1"/>
                          </a:solidFill>
                          <a:effectLst/>
                          <a:latin typeface="Arial" panose="020B0604020202020204" pitchFamily="34" charset="0"/>
                          <a:cs typeface="Arial" panose="020B0604020202020204" pitchFamily="34" charset="0"/>
                        </a:rPr>
                        <a:t>Study setting</a:t>
                      </a:r>
                    </a:p>
                  </a:txBody>
                  <a:tcPr marL="93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Study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type</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Arm (N)</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Primary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endpoint</a:t>
                      </a:r>
                    </a:p>
                  </a:txBody>
                  <a:tcPr marL="21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grid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Secondary endpoint</a:t>
                      </a:r>
                    </a:p>
                  </a:txBody>
                  <a:tcPr marL="21233" marR="21233" marT="28800" marB="288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rowSpan="2">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ORR</a:t>
                      </a:r>
                      <a:br>
                        <a:rPr lang="en-GB" sz="1100" b="1" dirty="0">
                          <a:solidFill>
                            <a:schemeClr val="bg1"/>
                          </a:solidFill>
                          <a:effectLst/>
                          <a:latin typeface="Arial" panose="020B0604020202020204" pitchFamily="34" charset="0"/>
                          <a:cs typeface="Arial" panose="020B0604020202020204" pitchFamily="34" charset="0"/>
                        </a:rPr>
                      </a:br>
                      <a:r>
                        <a:rPr lang="en-GB" sz="1100" b="1" dirty="0">
                          <a:solidFill>
                            <a:schemeClr val="bg1"/>
                          </a:solidFill>
                          <a:effectLst/>
                          <a:latin typeface="Arial" panose="020B0604020202020204" pitchFamily="34" charset="0"/>
                          <a:cs typeface="Arial" panose="020B0604020202020204" pitchFamily="34" charset="0"/>
                        </a:rPr>
                        <a:t>(%)</a:t>
                      </a:r>
                    </a:p>
                  </a:txBody>
                  <a:tcPr marL="21233" marR="21233" marT="28800" marB="28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rowSpan="2">
                  <a:txBody>
                    <a:bodyPr/>
                    <a:lstStyle/>
                    <a:p>
                      <a:pPr algn="ctr" fontAlgn="ctr"/>
                      <a:r>
                        <a:rPr lang="en-US" sz="1100" b="1" dirty="0">
                          <a:solidFill>
                            <a:schemeClr val="bg1"/>
                          </a:solidFill>
                          <a:effectLst/>
                          <a:latin typeface="Arial" panose="020B0604020202020204" pitchFamily="34" charset="0"/>
                          <a:cs typeface="Arial" panose="020B0604020202020204" pitchFamily="34" charset="0"/>
                        </a:rPr>
                        <a:t>Notable </a:t>
                      </a:r>
                      <a:br>
                        <a:rPr lang="en-US" sz="1100" b="1" dirty="0">
                          <a:solidFill>
                            <a:schemeClr val="bg1"/>
                          </a:solidFill>
                          <a:effectLst/>
                          <a:latin typeface="Arial" panose="020B0604020202020204" pitchFamily="34" charset="0"/>
                          <a:cs typeface="Arial" panose="020B0604020202020204" pitchFamily="34" charset="0"/>
                        </a:rPr>
                      </a:br>
                      <a:r>
                        <a:rPr lang="en-US" sz="1100" b="1" dirty="0">
                          <a:solidFill>
                            <a:schemeClr val="bg1"/>
                          </a:solidFill>
                          <a:effectLst/>
                          <a:latin typeface="Arial" panose="020B0604020202020204" pitchFamily="34" charset="0"/>
                          <a:cs typeface="Arial" panose="020B0604020202020204" pitchFamily="34" charset="0"/>
                        </a:rPr>
                        <a:t>adverse events</a:t>
                      </a:r>
                    </a:p>
                  </a:txBody>
                  <a:tcPr marL="57233" marR="21233" marT="28800" marB="2880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7180705"/>
                  </a:ext>
                </a:extLst>
              </a:tr>
              <a:tr h="14943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Months</a:t>
                      </a:r>
                    </a:p>
                  </a:txBody>
                  <a:tcPr marL="21233" marR="21233"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GB" sz="1100" b="1" dirty="0">
                          <a:solidFill>
                            <a:schemeClr val="bg1"/>
                          </a:solidFill>
                          <a:effectLst/>
                          <a:latin typeface="Arial" panose="020B0604020202020204" pitchFamily="34" charset="0"/>
                          <a:cs typeface="Arial" panose="020B0604020202020204" pitchFamily="34" charset="0"/>
                        </a:rPr>
                        <a:t>HR (95% CI)</a:t>
                      </a:r>
                    </a:p>
                  </a:txBody>
                  <a:tcPr marL="21233" marR="21233" marT="28800" marB="288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743732193"/>
                  </a:ext>
                </a:extLst>
              </a:tr>
              <a:tr h="631168">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CONKO-003</a:t>
                      </a:r>
                      <a:r>
                        <a:rPr lang="en-GB" sz="1100" b="0" baseline="30000" dirty="0">
                          <a:solidFill>
                            <a:schemeClr val="tx1"/>
                          </a:solidFill>
                          <a:effectLst/>
                          <a:latin typeface="Arial" panose="020B0604020202020204" pitchFamily="34" charset="0"/>
                          <a:cs typeface="Arial" panose="020B0604020202020204" pitchFamily="34" charset="0"/>
                        </a:rPr>
                        <a:t>1</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OFF (77)</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0.66</a:t>
                      </a:r>
                    </a:p>
                    <a:p>
                      <a:pPr algn="ctr" fontAlgn="ctr"/>
                      <a:r>
                        <a:rPr lang="en-GB" sz="1100" b="0" dirty="0">
                          <a:solidFill>
                            <a:schemeClr val="tx1"/>
                          </a:solidFill>
                          <a:effectLst/>
                          <a:latin typeface="Arial" panose="020B0604020202020204" pitchFamily="34" charset="0"/>
                          <a:cs typeface="Arial" panose="020B0604020202020204" pitchFamily="34" charset="0"/>
                        </a:rPr>
                        <a:t>(0.48-0.91)</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2.9</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0.68</a:t>
                      </a:r>
                    </a:p>
                    <a:p>
                      <a:pPr algn="ctr" fontAlgn="ctr"/>
                      <a:r>
                        <a:rPr lang="en-GB" sz="1100" b="0" dirty="0">
                          <a:solidFill>
                            <a:schemeClr val="tx1"/>
                          </a:solidFill>
                          <a:effectLst/>
                          <a:latin typeface="Arial" panose="020B0604020202020204" pitchFamily="34" charset="0"/>
                          <a:cs typeface="Arial" panose="020B0604020202020204" pitchFamily="34" charset="0"/>
                        </a:rPr>
                        <a:t>(0.50-0.94)</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lnT w="38100" cap="flat" cmpd="sng" algn="ctr">
                      <a:solidFill>
                        <a:schemeClr val="bg1"/>
                      </a:solidFill>
                      <a:prstDash val="solid"/>
                      <a:round/>
                      <a:headEnd type="none" w="med" len="med"/>
                      <a:tailEnd type="none" w="med" len="med"/>
                    </a:lnT>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Rates of adverse events were similar between</a:t>
                      </a:r>
                    </a:p>
                    <a:p>
                      <a:r>
                        <a:rPr lang="en-US" sz="1100" b="0" kern="1200" dirty="0">
                          <a:solidFill>
                            <a:schemeClr val="tx1"/>
                          </a:solidFill>
                          <a:effectLst/>
                          <a:latin typeface="Arial" panose="020B0604020202020204" pitchFamily="34" charset="0"/>
                          <a:ea typeface="+mn-ea"/>
                          <a:cs typeface="Arial" panose="020B0604020202020204" pitchFamily="34" charset="0"/>
                        </a:rPr>
                        <a:t>treatment arms, with the exception of grades 1 to 2 neurotoxicity 38.2% and 7.1% in the OFF and FF groups</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lnT w="38100" cap="flat" cmpd="sng" algn="ctr">
                      <a:solidFill>
                        <a:schemeClr val="bg1"/>
                      </a:solidFill>
                      <a:prstDash val="solid"/>
                      <a:round/>
                      <a:headEnd type="none" w="med" len="med"/>
                      <a:tailEnd type="none" w="med" len="med"/>
                    </a:lnT>
                    <a:solidFill>
                      <a:srgbClr val="EAD1CE"/>
                    </a:solidFill>
                  </a:tcPr>
                </a:tc>
                <a:extLst>
                  <a:ext uri="{0D108BD9-81ED-4DB2-BD59-A6C34878D82A}">
                    <a16:rowId xmlns:a16="http://schemas.microsoft.com/office/drawing/2014/main" val="3397868906"/>
                  </a:ext>
                </a:extLst>
              </a:tr>
              <a:tr h="599912">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FF (91)</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3.3</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2.0</a:t>
                      </a:r>
                    </a:p>
                  </a:txBody>
                  <a:tcPr marL="21233" marR="21233" marT="28800" marB="28800" anchor="ctr">
                    <a:solidFill>
                      <a:srgbClr val="EAD1CE"/>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548653613"/>
                  </a:ext>
                </a:extLst>
              </a:tr>
              <a:tr h="624224">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Second-</a:t>
                      </a:r>
                      <a:b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br>
                      <a:r>
                        <a:rPr kumimoji="0" lang="en-GB" sz="11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line</a:t>
                      </a: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PANCREOX</a:t>
                      </a:r>
                      <a:r>
                        <a:rPr lang="en-GB" sz="1100" b="0" baseline="30000" dirty="0">
                          <a:solidFill>
                            <a:schemeClr val="tx1"/>
                          </a:solidFill>
                          <a:effectLst/>
                          <a:latin typeface="Arial" panose="020B0604020202020204" pitchFamily="34" charset="0"/>
                          <a:cs typeface="Arial" panose="020B0604020202020204" pitchFamily="34" charset="0"/>
                        </a:rPr>
                        <a:t>2</a:t>
                      </a:r>
                    </a:p>
                    <a:p>
                      <a:pPr algn="ctr" fontAlgn="ct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F5EAE8"/>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F5EAE8"/>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mFOLFOX</a:t>
                      </a:r>
                      <a:r>
                        <a:rPr lang="en-GB" sz="1100" b="0" dirty="0">
                          <a:solidFill>
                            <a:schemeClr val="tx1"/>
                          </a:solidFill>
                          <a:effectLst/>
                          <a:latin typeface="Arial" panose="020B0604020202020204" pitchFamily="34" charset="0"/>
                          <a:cs typeface="Arial" panose="020B0604020202020204" pitchFamily="34" charset="0"/>
                        </a:rPr>
                        <a:t> (54)</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3.0</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1.00</a:t>
                      </a:r>
                    </a:p>
                    <a:p>
                      <a:pPr algn="ctr" fontAlgn="ctr"/>
                      <a:r>
                        <a:rPr lang="en-GB" sz="1100" b="0" dirty="0">
                          <a:solidFill>
                            <a:schemeClr val="tx1"/>
                          </a:solidFill>
                          <a:effectLst/>
                          <a:latin typeface="Arial" panose="020B0604020202020204" pitchFamily="34" charset="0"/>
                          <a:cs typeface="Arial" panose="020B0604020202020204" pitchFamily="34" charset="0"/>
                        </a:rPr>
                        <a:t>(0.66-1.53)</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F5EAE8"/>
                    </a:solidFill>
                  </a:tcPr>
                </a:tc>
                <a:tc rowSpan="2">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1.78</a:t>
                      </a:r>
                    </a:p>
                    <a:p>
                      <a:pPr algn="ctr" fontAlgn="ctr"/>
                      <a:r>
                        <a:rPr lang="en-GB" sz="1100" b="0" dirty="0">
                          <a:solidFill>
                            <a:schemeClr val="tx1"/>
                          </a:solidFill>
                          <a:effectLst/>
                          <a:latin typeface="Arial" panose="020B0604020202020204" pitchFamily="34" charset="0"/>
                          <a:cs typeface="Arial" panose="020B0604020202020204" pitchFamily="34" charset="0"/>
                        </a:rPr>
                        <a:t>(1.08-2.93)</a:t>
                      </a: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13.2</a:t>
                      </a:r>
                    </a:p>
                  </a:txBody>
                  <a:tcPr marL="21233" marR="21233" marT="28800" marB="28800" anchor="ctr">
                    <a:solidFill>
                      <a:srgbClr val="F5EAE8"/>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Increased toxicity was observed with the</a:t>
                      </a:r>
                    </a:p>
                    <a:p>
                      <a:r>
                        <a:rPr lang="en-US" sz="1100" b="0" kern="1200" dirty="0">
                          <a:solidFill>
                            <a:schemeClr val="tx1"/>
                          </a:solidFill>
                          <a:effectLst/>
                          <a:latin typeface="Arial" panose="020B0604020202020204" pitchFamily="34" charset="0"/>
                          <a:ea typeface="+mn-ea"/>
                          <a:cs typeface="Arial" panose="020B0604020202020204" pitchFamily="34" charset="0"/>
                        </a:rPr>
                        <a:t>addition of oxaliplatin, with grade 3/4 adverse events occurring in 63.0% of patients who received</a:t>
                      </a:r>
                    </a:p>
                    <a:p>
                      <a:r>
                        <a:rPr lang="en-US" sz="1100" b="0" kern="1200" dirty="0">
                          <a:solidFill>
                            <a:schemeClr val="tx1"/>
                          </a:solidFill>
                          <a:effectLst/>
                          <a:latin typeface="Arial" panose="020B0604020202020204" pitchFamily="34" charset="0"/>
                          <a:ea typeface="+mn-ea"/>
                          <a:cs typeface="Arial" panose="020B0604020202020204" pitchFamily="34" charset="0"/>
                        </a:rPr>
                        <a:t>mFOLFOX6 and 11.0% of those who received FU/LV.</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79979879"/>
                  </a:ext>
                </a:extLst>
              </a:tr>
              <a:tr h="774496">
                <a:tc v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3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(54)</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2.8</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9.9</a:t>
                      </a:r>
                    </a:p>
                  </a:txBody>
                  <a:tcPr marL="21233" marR="21233" marT="28800" marB="28800" anchor="ctr">
                    <a:solidFill>
                      <a:srgbClr val="F5EAE8"/>
                    </a:solidFill>
                  </a:tcPr>
                </a:tc>
                <a:tc vMerge="1">
                  <a:txBody>
                    <a:bodyPr/>
                    <a:lstStyle/>
                    <a:p>
                      <a:pPr algn="ctr" fontAlgn="ct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F5EAE8"/>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8.5</a:t>
                      </a:r>
                    </a:p>
                  </a:txBody>
                  <a:tcPr marL="21233" marR="21233" marT="28800" marB="28800" anchor="ctr">
                    <a:solidFill>
                      <a:srgbClr val="F5EAE8"/>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F5EAE8"/>
                    </a:solidFill>
                  </a:tcPr>
                </a:tc>
                <a:extLst>
                  <a:ext uri="{0D108BD9-81ED-4DB2-BD59-A6C34878D82A}">
                    <a16:rowId xmlns:a16="http://schemas.microsoft.com/office/drawing/2014/main" val="2401457939"/>
                  </a:ext>
                </a:extLst>
              </a:tr>
              <a:tr h="449640">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GB" sz="1100" b="1" dirty="0">
                          <a:solidFill>
                            <a:schemeClr val="tx1"/>
                          </a:solidFill>
                          <a:effectLst/>
                          <a:latin typeface="Arial" panose="020B0604020202020204" pitchFamily="34" charset="0"/>
                          <a:cs typeface="Arial" panose="020B0604020202020204" pitchFamily="34" charset="0"/>
                        </a:rPr>
                        <a:t>Second-</a:t>
                      </a:r>
                      <a:br>
                        <a:rPr lang="en-GB" sz="1100" b="1" dirty="0">
                          <a:solidFill>
                            <a:schemeClr val="tx1"/>
                          </a:solidFill>
                          <a:effectLst/>
                          <a:latin typeface="Arial" panose="020B0604020202020204" pitchFamily="34" charset="0"/>
                          <a:cs typeface="Arial" panose="020B0604020202020204" pitchFamily="34" charset="0"/>
                        </a:rPr>
                      </a:br>
                      <a:r>
                        <a:rPr lang="en-GB" sz="1100" b="1" dirty="0">
                          <a:solidFill>
                            <a:schemeClr val="tx1"/>
                          </a:solidFill>
                          <a:effectLst/>
                          <a:latin typeface="Arial" panose="020B0604020202020204" pitchFamily="34" charset="0"/>
                          <a:cs typeface="Arial" panose="020B0604020202020204" pitchFamily="34" charset="0"/>
                        </a:rPr>
                        <a:t>line</a:t>
                      </a:r>
                    </a:p>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NAPOLI-1</a:t>
                      </a:r>
                      <a:r>
                        <a:rPr lang="en-GB" sz="1100" b="0" baseline="30000" dirty="0">
                          <a:solidFill>
                            <a:schemeClr val="tx1"/>
                          </a:solidFill>
                          <a:effectLst/>
                          <a:latin typeface="Arial" panose="020B0604020202020204" pitchFamily="34" charset="0"/>
                          <a:cs typeface="Arial" panose="020B0604020202020204" pitchFamily="34" charset="0"/>
                        </a:rPr>
                        <a:t>3</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(2016)</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RCT, </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phase 3</a:t>
                      </a:r>
                    </a:p>
                  </a:txBody>
                  <a:tcPr marL="21233" marR="21233" marT="28800" marB="28800" anchor="ctr">
                    <a:solidFill>
                      <a:srgbClr val="EAD1CE"/>
                    </a:solidFill>
                  </a:tcPr>
                </a:tc>
                <a:tc>
                  <a:txBody>
                    <a:bodyPr/>
                    <a:lstStyle/>
                    <a:p>
                      <a:pPr algn="ctr" fontAlgn="ctr"/>
                      <a:r>
                        <a:rPr lang="en-GB" sz="1100" b="0" dirty="0" err="1">
                          <a:solidFill>
                            <a:schemeClr val="tx1"/>
                          </a:solidFill>
                          <a:effectLst/>
                          <a:latin typeface="Arial" panose="020B0604020202020204" pitchFamily="34" charset="0"/>
                          <a:cs typeface="Arial" panose="020B0604020202020204" pitchFamily="34" charset="0"/>
                        </a:rPr>
                        <a:t>Nal</a:t>
                      </a:r>
                      <a:r>
                        <a:rPr lang="en-GB" sz="1100" b="0" dirty="0">
                          <a:solidFill>
                            <a:schemeClr val="tx1"/>
                          </a:solidFill>
                          <a:effectLst/>
                          <a:latin typeface="Arial" panose="020B0604020202020204" pitchFamily="34" charset="0"/>
                          <a:cs typeface="Arial" panose="020B0604020202020204" pitchFamily="34" charset="0"/>
                        </a:rPr>
                        <a:t>-IRI + 5-FU/LV (117)</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OS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6.1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0.67</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(0.49 to 0.92)</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PFS</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3.1</a:t>
                      </a:r>
                    </a:p>
                  </a:txBody>
                  <a:tcPr marL="21233" marR="21233" marT="28800" marB="28800" anchor="ctr">
                    <a:solidFill>
                      <a:srgbClr val="EAD1CE"/>
                    </a:solidFill>
                  </a:tcPr>
                </a:tc>
                <a:tc row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0.56</a:t>
                      </a:r>
                      <a:br>
                        <a:rPr lang="en-GB" sz="1100" b="0" dirty="0">
                          <a:solidFill>
                            <a:schemeClr val="tx1"/>
                          </a:solidFill>
                          <a:effectLst/>
                          <a:latin typeface="Arial" panose="020B0604020202020204" pitchFamily="34" charset="0"/>
                          <a:cs typeface="Arial" panose="020B0604020202020204" pitchFamily="34" charset="0"/>
                        </a:rPr>
                      </a:br>
                      <a:r>
                        <a:rPr lang="en-GB" sz="1100" b="0" dirty="0">
                          <a:solidFill>
                            <a:schemeClr val="tx1"/>
                          </a:solidFill>
                          <a:effectLst/>
                          <a:latin typeface="Arial" panose="020B0604020202020204" pitchFamily="34" charset="0"/>
                          <a:cs typeface="Arial" panose="020B0604020202020204" pitchFamily="34" charset="0"/>
                        </a:rPr>
                        <a:t>(0.41 to 0.75)</a:t>
                      </a: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16.2</a:t>
                      </a:r>
                    </a:p>
                  </a:txBody>
                  <a:tcPr marL="21233" marR="21233" marT="28800" marB="28800" anchor="ctr">
                    <a:solidFill>
                      <a:srgbClr val="EAD1CE"/>
                    </a:solidFill>
                  </a:tcPr>
                </a:tc>
                <a:tc rowSpan="2">
                  <a:txBody>
                    <a:bodyPr/>
                    <a:lstStyle/>
                    <a:p>
                      <a:r>
                        <a:rPr lang="en-US" sz="1100" b="0" kern="1200" dirty="0">
                          <a:solidFill>
                            <a:schemeClr val="tx1"/>
                          </a:solidFill>
                          <a:effectLst/>
                          <a:latin typeface="Arial" panose="020B0604020202020204" pitchFamily="34" charset="0"/>
                          <a:ea typeface="+mn-ea"/>
                          <a:cs typeface="Arial" panose="020B0604020202020204" pitchFamily="34" charset="0"/>
                        </a:rPr>
                        <a:t>Most frequent grade 3 or 4 AEs for Nal-IRI + 5-FU/LV vs 5-FU/LV: </a:t>
                      </a:r>
                      <a:r>
                        <a:rPr lang="en-GB" sz="1100" b="0" kern="1200" dirty="0">
                          <a:solidFill>
                            <a:schemeClr val="tx1"/>
                          </a:solidFill>
                          <a:effectLst/>
                          <a:latin typeface="Arial" panose="020B0604020202020204" pitchFamily="34" charset="0"/>
                          <a:ea typeface="+mn-ea"/>
                          <a:cs typeface="Arial" panose="020B0604020202020204" pitchFamily="34" charset="0"/>
                        </a:rPr>
                        <a:t>neutropenia 27.0 vs 1.0%, </a:t>
                      </a:r>
                      <a:r>
                        <a:rPr lang="en-US" sz="1100" b="0" kern="1200" dirty="0" err="1">
                          <a:solidFill>
                            <a:schemeClr val="tx1"/>
                          </a:solidFill>
                          <a:effectLst/>
                          <a:latin typeface="Arial" panose="020B0604020202020204" pitchFamily="34" charset="0"/>
                          <a:ea typeface="+mn-ea"/>
                          <a:cs typeface="Arial" panose="020B0604020202020204" pitchFamily="34" charset="0"/>
                        </a:rPr>
                        <a:t>diarrhoea</a:t>
                      </a:r>
                      <a:r>
                        <a:rPr lang="en-US" sz="1100" b="0" kern="1200" dirty="0">
                          <a:solidFill>
                            <a:schemeClr val="tx1"/>
                          </a:solidFill>
                          <a:effectLst/>
                          <a:latin typeface="Arial" panose="020B0604020202020204" pitchFamily="34" charset="0"/>
                          <a:ea typeface="+mn-ea"/>
                          <a:cs typeface="Arial" panose="020B0604020202020204" pitchFamily="34" charset="0"/>
                        </a:rPr>
                        <a:t> 13.0 vs 4.0%, vomiting 11.0 vs 3.0%, and fatigue 14.0 vs 4.0%</a:t>
                      </a:r>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564952022"/>
                  </a:ext>
                </a:extLst>
              </a:tr>
              <a:tr h="613800">
                <a:tc vMerge="1">
                  <a:txBody>
                    <a:bodyPr/>
                    <a:lstStyle/>
                    <a:p>
                      <a:pPr algn="l" fontAlgn="ctr"/>
                      <a:endParaRPr lang="en-GB" sz="1100" b="1" dirty="0">
                        <a:solidFill>
                          <a:schemeClr val="tx1"/>
                        </a:solidFill>
                        <a:effectLst/>
                        <a:latin typeface="Arial" panose="020B0604020202020204" pitchFamily="34" charset="0"/>
                        <a:cs typeface="Arial" panose="020B0604020202020204" pitchFamily="34" charset="0"/>
                      </a:endParaRPr>
                    </a:p>
                  </a:txBody>
                  <a:tcPr marL="93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algn="ctr" fontAlgn="ctr"/>
                      <a:r>
                        <a:rPr lang="en-GB" sz="1100" b="0" dirty="0">
                          <a:solidFill>
                            <a:schemeClr val="tx1"/>
                          </a:solidFill>
                          <a:effectLst/>
                          <a:latin typeface="Arial" panose="020B0604020202020204" pitchFamily="34" charset="0"/>
                          <a:cs typeface="Arial" panose="020B0604020202020204" pitchFamily="34" charset="0"/>
                        </a:rPr>
                        <a:t>5-FU/LV (119)</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4.2</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1.5</a:t>
                      </a:r>
                    </a:p>
                  </a:txBody>
                  <a:tcPr marL="21233" marR="21233" marT="28800" marB="28800" anchor="ctr">
                    <a:solidFill>
                      <a:srgbClr val="EAD1CE"/>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100" b="0" dirty="0">
                        <a:solidFill>
                          <a:schemeClr val="tx1"/>
                        </a:solidFill>
                        <a:effectLst/>
                        <a:latin typeface="Arial" panose="020B0604020202020204" pitchFamily="34" charset="0"/>
                        <a:cs typeface="Arial" panose="020B0604020202020204" pitchFamily="34" charset="0"/>
                      </a:endParaRPr>
                    </a:p>
                  </a:txBody>
                  <a:tcPr marL="21233" marR="21233" marT="28800" marB="28800" anchor="ctr">
                    <a:solidFill>
                      <a:srgbClr val="EAD1CE"/>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100" b="0" dirty="0">
                          <a:solidFill>
                            <a:schemeClr val="tx1"/>
                          </a:solidFill>
                          <a:effectLst/>
                          <a:latin typeface="Arial" panose="020B0604020202020204" pitchFamily="34" charset="0"/>
                          <a:cs typeface="Arial" panose="020B0604020202020204" pitchFamily="34" charset="0"/>
                        </a:rPr>
                        <a:t>0.8</a:t>
                      </a:r>
                    </a:p>
                  </a:txBody>
                  <a:tcPr marL="21233" marR="21233" marT="28800" marB="28800" anchor="ctr">
                    <a:solidFill>
                      <a:srgbClr val="EAD1CE"/>
                    </a:solidFill>
                  </a:tcPr>
                </a:tc>
                <a:tc vMerge="1">
                  <a:txBody>
                    <a:bodyPr/>
                    <a:lstStyle/>
                    <a:p>
                      <a:endParaRPr lang="en-GB" sz="1100" b="0" kern="1200" dirty="0">
                        <a:solidFill>
                          <a:schemeClr val="tx1"/>
                        </a:solidFill>
                        <a:effectLst/>
                        <a:latin typeface="Arial" panose="020B0604020202020204" pitchFamily="34" charset="0"/>
                        <a:ea typeface="+mn-ea"/>
                        <a:cs typeface="Arial" panose="020B0604020202020204" pitchFamily="34" charset="0"/>
                      </a:endParaRPr>
                    </a:p>
                  </a:txBody>
                  <a:tcPr marL="57233" marR="21233" marT="28800" marB="28800" anchor="ctr">
                    <a:solidFill>
                      <a:srgbClr val="EAD1CE"/>
                    </a:solidFill>
                  </a:tcPr>
                </a:tc>
                <a:extLst>
                  <a:ext uri="{0D108BD9-81ED-4DB2-BD59-A6C34878D82A}">
                    <a16:rowId xmlns:a16="http://schemas.microsoft.com/office/drawing/2014/main" val="1753077281"/>
                  </a:ext>
                </a:extLst>
              </a:tr>
            </a:tbl>
          </a:graphicData>
        </a:graphic>
      </p:graphicFrame>
      <p:sp>
        <p:nvSpPr>
          <p:cNvPr id="13" name="Title 1">
            <a:extLst>
              <a:ext uri="{FF2B5EF4-FFF2-40B4-BE49-F238E27FC236}">
                <a16:creationId xmlns:a16="http://schemas.microsoft.com/office/drawing/2014/main" id="{5FC11EDD-E3C9-D94B-39EE-65AF8E2FD71F}"/>
              </a:ext>
            </a:extLst>
          </p:cNvPr>
          <p:cNvSpPr>
            <a:spLocks noGrp="1"/>
          </p:cNvSpPr>
          <p:nvPr>
            <p:ph type="title"/>
          </p:nvPr>
        </p:nvSpPr>
        <p:spPr>
          <a:xfrm>
            <a:off x="619201" y="259200"/>
            <a:ext cx="10963199" cy="864000"/>
          </a:xfrm>
        </p:spPr>
        <p:txBody>
          <a:bodyPr/>
          <a:lstStyle/>
          <a:p>
            <a:r>
              <a:rPr lang="en-US" dirty="0"/>
              <a:t>Key studies of 2L systemic therapy for </a:t>
            </a:r>
            <a:r>
              <a:rPr lang="en-US" dirty="0" err="1"/>
              <a:t>mpdac</a:t>
            </a:r>
            <a:endParaRPr lang="en-US" dirty="0"/>
          </a:p>
        </p:txBody>
      </p:sp>
      <p:sp>
        <p:nvSpPr>
          <p:cNvPr id="3" name="Slide Number Placeholder 2">
            <a:extLst>
              <a:ext uri="{FF2B5EF4-FFF2-40B4-BE49-F238E27FC236}">
                <a16:creationId xmlns:a16="http://schemas.microsoft.com/office/drawing/2014/main" id="{99903742-5371-2F81-E5C5-984BB8CBABCD}"/>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21</a:t>
            </a:fld>
            <a:endParaRPr lang="en-GB"/>
          </a:p>
        </p:txBody>
      </p:sp>
      <p:sp>
        <p:nvSpPr>
          <p:cNvPr id="15" name="Content Placeholder 3">
            <a:extLst>
              <a:ext uri="{FF2B5EF4-FFF2-40B4-BE49-F238E27FC236}">
                <a16:creationId xmlns:a16="http://schemas.microsoft.com/office/drawing/2014/main" id="{027B168B-8CFF-F78A-3738-F4EA14038A0E}"/>
              </a:ext>
            </a:extLst>
          </p:cNvPr>
          <p:cNvSpPr>
            <a:spLocks noGrp="1"/>
          </p:cNvSpPr>
          <p:nvPr>
            <p:ph sz="quarter" idx="15"/>
          </p:nvPr>
        </p:nvSpPr>
        <p:spPr>
          <a:xfrm>
            <a:off x="620183" y="6356351"/>
            <a:ext cx="10180339" cy="365125"/>
          </a:xfrm>
        </p:spPr>
        <p:txBody>
          <a:bodyPr anchor="b" anchorCtr="0"/>
          <a:lstStyle/>
          <a:p>
            <a:r>
              <a:rPr lang="en-GB" altLang="en-US" sz="1100" dirty="0"/>
              <a:t>5-FU, fluorouracil; AE, adverse event; CI, confidence interval; FF, folinic acid (leucovorin calcium) and fluorouracil; HR, hazard ratio; LV, leucovorin calcium (folinic acid); </a:t>
            </a:r>
            <a:r>
              <a:rPr lang="en-GB" sz="1100" dirty="0" err="1"/>
              <a:t>mFOLFOX</a:t>
            </a:r>
            <a:r>
              <a:rPr lang="en-GB" sz="1100" dirty="0"/>
              <a:t>, modified FOLFOX: folinic acid (leucovorin calcium), fluorouracil, and oxaliplatin; </a:t>
            </a:r>
            <a:r>
              <a:rPr lang="en-GB" altLang="en-US" sz="1100" dirty="0" err="1"/>
              <a:t>mPDAC</a:t>
            </a:r>
            <a:r>
              <a:rPr lang="en-GB" altLang="en-US" sz="1100" dirty="0"/>
              <a:t>, metastatic pancreatic ductal adenocarcinoma; Nal‑IRI, </a:t>
            </a:r>
            <a:r>
              <a:rPr lang="en-GB" altLang="en-US" sz="1100" dirty="0" err="1"/>
              <a:t>nanoliposomal</a:t>
            </a:r>
            <a:r>
              <a:rPr lang="en-GB" altLang="en-US" sz="1100" dirty="0"/>
              <a:t> irinotecan; </a:t>
            </a:r>
            <a:r>
              <a:rPr lang="en-GB" sz="1100" dirty="0"/>
              <a:t>OFF, oxaliplatin and FF; </a:t>
            </a:r>
            <a:r>
              <a:rPr lang="en-GB" altLang="en-US" sz="1100" dirty="0"/>
              <a:t>ORR, objective response rate; OS, overall survival; PFS, progression-free survival; RCT, randomised controlled trial</a:t>
            </a:r>
          </a:p>
          <a:p>
            <a:r>
              <a:rPr lang="en-GB" sz="1100" dirty="0"/>
              <a:t>1. </a:t>
            </a:r>
            <a:r>
              <a:rPr lang="en-US" sz="1100" dirty="0" err="1"/>
              <a:t>Oettle</a:t>
            </a:r>
            <a:r>
              <a:rPr lang="en-US" sz="1100" dirty="0"/>
              <a:t> H, et al. J Clin Oncol. 2014; 32: </a:t>
            </a:r>
            <a:r>
              <a:rPr lang="en-GB" sz="1100" dirty="0"/>
              <a:t>2423-9; 2. </a:t>
            </a:r>
            <a:r>
              <a:rPr lang="en-US" sz="1100" dirty="0"/>
              <a:t>Gill S, et al. J Clin Oncol. 2016;10;3914-20; 3. </a:t>
            </a:r>
            <a:r>
              <a:rPr lang="en-GB" sz="1100" dirty="0"/>
              <a:t>Wang-Gillam A, et al. Lancet 2016;387:545-57</a:t>
            </a:r>
          </a:p>
        </p:txBody>
      </p:sp>
    </p:spTree>
    <p:extLst>
      <p:ext uri="{BB962C8B-B14F-4D97-AF65-F5344CB8AC3E}">
        <p14:creationId xmlns:p14="http://schemas.microsoft.com/office/powerpoint/2010/main" val="23708369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2199DD-B154-E8C6-ABC3-8176B1BE2FD0}"/>
              </a:ext>
            </a:extLst>
          </p:cNvPr>
          <p:cNvSpPr>
            <a:spLocks noGrp="1"/>
          </p:cNvSpPr>
          <p:nvPr>
            <p:ph sz="quarter" idx="12"/>
          </p:nvPr>
        </p:nvSpPr>
        <p:spPr>
          <a:xfrm>
            <a:off x="620184" y="1425600"/>
            <a:ext cx="10963200" cy="4525200"/>
          </a:xfrm>
        </p:spPr>
        <p:txBody>
          <a:bodyPr/>
          <a:lstStyle/>
          <a:p>
            <a:r>
              <a:rPr lang="en-GB" dirty="0"/>
              <a:t>Patient performance status is key factor for treatment selection</a:t>
            </a:r>
          </a:p>
          <a:p>
            <a:r>
              <a:rPr lang="en-GB" dirty="0"/>
              <a:t>Age and frailty</a:t>
            </a:r>
          </a:p>
          <a:p>
            <a:r>
              <a:rPr lang="en-GB" dirty="0"/>
              <a:t>Co-morbidities</a:t>
            </a:r>
          </a:p>
          <a:p>
            <a:r>
              <a:rPr lang="en-GB" dirty="0"/>
              <a:t>Molecular profile</a:t>
            </a:r>
          </a:p>
          <a:p>
            <a:r>
              <a:rPr lang="en-GB" dirty="0"/>
              <a:t>Patient preference</a:t>
            </a:r>
          </a:p>
          <a:p>
            <a:r>
              <a:rPr lang="en-GB" dirty="0"/>
              <a:t>Supportive system</a:t>
            </a:r>
          </a:p>
          <a:p>
            <a:endParaRPr lang="en-GB" dirty="0"/>
          </a:p>
        </p:txBody>
      </p:sp>
      <p:sp>
        <p:nvSpPr>
          <p:cNvPr id="4" name="Title 3">
            <a:extLst>
              <a:ext uri="{FF2B5EF4-FFF2-40B4-BE49-F238E27FC236}">
                <a16:creationId xmlns:a16="http://schemas.microsoft.com/office/drawing/2014/main" id="{282C2A7E-31E4-5378-A00E-3C5EE6D137B3}"/>
              </a:ext>
            </a:extLst>
          </p:cNvPr>
          <p:cNvSpPr>
            <a:spLocks noGrp="1"/>
          </p:cNvSpPr>
          <p:nvPr>
            <p:ph type="title"/>
          </p:nvPr>
        </p:nvSpPr>
        <p:spPr>
          <a:xfrm>
            <a:off x="619201" y="259200"/>
            <a:ext cx="10963199" cy="864000"/>
          </a:xfrm>
        </p:spPr>
        <p:txBody>
          <a:bodyPr/>
          <a:lstStyle/>
          <a:p>
            <a:r>
              <a:rPr lang="en-GB" dirty="0"/>
              <a:t>Considerations for treatment selection</a:t>
            </a:r>
          </a:p>
        </p:txBody>
      </p:sp>
      <p:sp>
        <p:nvSpPr>
          <p:cNvPr id="3" name="Slide Number Placeholder 2">
            <a:extLst>
              <a:ext uri="{FF2B5EF4-FFF2-40B4-BE49-F238E27FC236}">
                <a16:creationId xmlns:a16="http://schemas.microsoft.com/office/drawing/2014/main" id="{4403306B-1702-6160-02D9-8677F264E5B9}"/>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6" name="Content Placeholder 5">
            <a:extLst>
              <a:ext uri="{FF2B5EF4-FFF2-40B4-BE49-F238E27FC236}">
                <a16:creationId xmlns:a16="http://schemas.microsoft.com/office/drawing/2014/main" id="{B9ADE75C-9DA9-840D-A0D6-9036F8962303}"/>
              </a:ext>
            </a:extLst>
          </p:cNvPr>
          <p:cNvSpPr>
            <a:spLocks noGrp="1"/>
          </p:cNvSpPr>
          <p:nvPr>
            <p:ph sz="quarter" idx="15"/>
          </p:nvPr>
        </p:nvSpPr>
        <p:spPr>
          <a:xfrm>
            <a:off x="620183" y="6356351"/>
            <a:ext cx="10180339" cy="365125"/>
          </a:xfrm>
        </p:spPr>
        <p:txBody>
          <a:bodyPr/>
          <a:lstStyle/>
          <a:p>
            <a:r>
              <a:rPr lang="en-GB" dirty="0">
                <a:solidFill>
                  <a:schemeClr val="tx2"/>
                </a:solidFill>
              </a:rPr>
              <a:t>Jiang Y, et al. JCO Oncol </a:t>
            </a:r>
            <a:r>
              <a:rPr lang="en-GB" dirty="0" err="1">
                <a:solidFill>
                  <a:schemeClr val="tx2"/>
                </a:solidFill>
              </a:rPr>
              <a:t>Pract</a:t>
            </a:r>
            <a:r>
              <a:rPr lang="en-GB" dirty="0">
                <a:solidFill>
                  <a:schemeClr val="tx2"/>
                </a:solidFill>
              </a:rPr>
              <a:t>. 2023;19(1):19-32</a:t>
            </a:r>
          </a:p>
        </p:txBody>
      </p:sp>
    </p:spTree>
    <p:extLst>
      <p:ext uri="{BB962C8B-B14F-4D97-AF65-F5344CB8AC3E}">
        <p14:creationId xmlns:p14="http://schemas.microsoft.com/office/powerpoint/2010/main" val="7092895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p:txBody>
          <a:bodyPr/>
          <a:lstStyle/>
          <a:p>
            <a:r>
              <a:rPr lang="en-GB" dirty="0"/>
              <a:t>Systemic therapies for good PS 0-1 </a:t>
            </a:r>
          </a:p>
        </p:txBody>
      </p:sp>
      <p:sp>
        <p:nvSpPr>
          <p:cNvPr id="3" name="Slide Number Placeholder 2">
            <a:extLst>
              <a:ext uri="{FF2B5EF4-FFF2-40B4-BE49-F238E27FC236}">
                <a16:creationId xmlns:a16="http://schemas.microsoft.com/office/drawing/2014/main" id="{D4A86248-EEDF-0B2B-6D17-85527D18D332}"/>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4" name="Content Placeholder 3">
            <a:extLst>
              <a:ext uri="{FF2B5EF4-FFF2-40B4-BE49-F238E27FC236}">
                <a16:creationId xmlns:a16="http://schemas.microsoft.com/office/drawing/2014/main" id="{32710CEC-2746-5466-BFD3-05CF92713012}"/>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dMMR</a:t>
            </a:r>
            <a:r>
              <a:rPr lang="en-GB" sz="1000" dirty="0">
                <a:solidFill>
                  <a:schemeClr val="tx2"/>
                </a:solidFill>
              </a:rPr>
              <a:t>, deficient DNA mismatch repair; HER2, human epidermal growth factor receptor 2; KRAS, Kirsten rat sarcoma viral oncogene homolog; LV, leucovorin calcium (folinic acid); (m)FOLFIRINOX, (modified) FOLFIRINOX, folinic acid (leucovorin calcium), fluorouracil, irinotecan, and oxaliplatin; MSI-H, microsatellite instability-high; Nab, nanoparticle albumin-bound; Nal-IRI, </a:t>
            </a:r>
            <a:r>
              <a:rPr lang="en-GB" sz="1000" dirty="0" err="1">
                <a:solidFill>
                  <a:schemeClr val="tx2"/>
                </a:solidFill>
              </a:rPr>
              <a:t>nanoliposomal</a:t>
            </a:r>
            <a:r>
              <a:rPr lang="en-GB" sz="1000" dirty="0">
                <a:solidFill>
                  <a:schemeClr val="tx2"/>
                </a:solidFill>
              </a:rPr>
              <a:t> irinotecan; NALIRIFOX; Nal-IRI, fluorouracil/folinic acid (leucovorin calcium), and oxaliplatin; NCCN, National Comprehensive Cancer Network; NRG1, neuregulin-1; NTRK, neurotrophic tyrosine receptor kinase; PALB2, partner and localiser of BRCA2; PS, performance status; RET, rearranged during transfection; TMB-H, tumour mutational burden-high</a:t>
            </a: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NCCN guidelines for pancreatic adenocarcinoma, Version 3.2024: </a:t>
            </a:r>
            <a:r>
              <a:rPr lang="en-GB" sz="100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00" dirty="0">
                <a:solidFill>
                  <a:schemeClr val="tx2"/>
                </a:solidFill>
              </a:rPr>
              <a:t>)</a:t>
            </a:r>
          </a:p>
        </p:txBody>
      </p:sp>
      <p:sp>
        <p:nvSpPr>
          <p:cNvPr id="34" name="TextBox 33">
            <a:extLst>
              <a:ext uri="{FF2B5EF4-FFF2-40B4-BE49-F238E27FC236}">
                <a16:creationId xmlns:a16="http://schemas.microsoft.com/office/drawing/2014/main" id="{D0BEFD86-FEDA-CAF6-4798-D6CB9A76F2EF}"/>
              </a:ext>
            </a:extLst>
          </p:cNvPr>
          <p:cNvSpPr txBox="1"/>
          <p:nvPr/>
        </p:nvSpPr>
        <p:spPr>
          <a:xfrm>
            <a:off x="703159" y="3207649"/>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61" name="Straight Arrow Connector 60">
            <a:extLst>
              <a:ext uri="{FF2B5EF4-FFF2-40B4-BE49-F238E27FC236}">
                <a16:creationId xmlns:a16="http://schemas.microsoft.com/office/drawing/2014/main" id="{C49A1062-3FC9-D2C2-BEC1-B5ACB54C2C9D}"/>
              </a:ext>
            </a:extLst>
          </p:cNvPr>
          <p:cNvCxnSpPr>
            <a:cxnSpLocks/>
          </p:cNvCxnSpPr>
          <p:nvPr/>
        </p:nvCxnSpPr>
        <p:spPr>
          <a:xfrm>
            <a:off x="6141370" y="374008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82D8B20A-9319-6C82-5511-C66B6E06C983}"/>
              </a:ext>
            </a:extLst>
          </p:cNvPr>
          <p:cNvCxnSpPr>
            <a:cxnSpLocks/>
          </p:cNvCxnSpPr>
          <p:nvPr/>
        </p:nvCxnSpPr>
        <p:spPr>
          <a:xfrm>
            <a:off x="3239057" y="3745954"/>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A1A48C20-E9A3-0A0B-9C5B-1875B408A1DB}"/>
              </a:ext>
            </a:extLst>
          </p:cNvPr>
          <p:cNvSpPr/>
          <p:nvPr/>
        </p:nvSpPr>
        <p:spPr>
          <a:xfrm>
            <a:off x="1979926" y="1435825"/>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FOLFIRINOX / </a:t>
            </a:r>
            <a:r>
              <a:rPr lang="en-GB" sz="1400" dirty="0" err="1">
                <a:latin typeface="Arial" panose="020B0604020202020204" pitchFamily="34" charset="0"/>
                <a:cs typeface="Arial" panose="020B0604020202020204" pitchFamily="34" charset="0"/>
              </a:rPr>
              <a:t>mFOLFIRINOX</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NALIRIFOX</a:t>
            </a:r>
          </a:p>
        </p:txBody>
      </p:sp>
      <p:sp>
        <p:nvSpPr>
          <p:cNvPr id="23" name="Rectangle 22">
            <a:extLst>
              <a:ext uri="{FF2B5EF4-FFF2-40B4-BE49-F238E27FC236}">
                <a16:creationId xmlns:a16="http://schemas.microsoft.com/office/drawing/2014/main" id="{2374D82E-9D5B-F6D3-2044-025635443B03}"/>
              </a:ext>
            </a:extLst>
          </p:cNvPr>
          <p:cNvSpPr/>
          <p:nvPr/>
        </p:nvSpPr>
        <p:spPr>
          <a:xfrm>
            <a:off x="4788237" y="1443017"/>
            <a:ext cx="2804943"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Gemcitabine-based therapy:</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Gemcitabine + cisplatin for known </a:t>
            </a:r>
            <a:r>
              <a:rPr lang="en-GB" sz="1400" i="1" dirty="0">
                <a:latin typeface="Arial" panose="020B0604020202020204" pitchFamily="34" charset="0"/>
                <a:cs typeface="Arial" panose="020B0604020202020204" pitchFamily="34" charset="0"/>
              </a:rPr>
              <a:t>BRCA1/2</a:t>
            </a:r>
            <a:r>
              <a:rPr lang="en-GB" sz="1400" dirty="0">
                <a:latin typeface="Arial" panose="020B0604020202020204" pitchFamily="34" charset="0"/>
                <a:cs typeface="Arial" panose="020B0604020202020204" pitchFamily="34" charset="0"/>
              </a:rPr>
              <a:t> or </a:t>
            </a:r>
            <a:r>
              <a:rPr lang="en-GB" sz="1400" i="1" dirty="0">
                <a:latin typeface="Arial" panose="020B0604020202020204" pitchFamily="34" charset="0"/>
                <a:cs typeface="Arial" panose="020B0604020202020204" pitchFamily="34" charset="0"/>
              </a:rPr>
              <a:t>PALB2</a:t>
            </a:r>
            <a:r>
              <a:rPr lang="en-GB" sz="1400" dirty="0">
                <a:latin typeface="Arial" panose="020B0604020202020204" pitchFamily="34" charset="0"/>
                <a:cs typeface="Arial" panose="020B0604020202020204" pitchFamily="34" charset="0"/>
              </a:rPr>
              <a:t> mutations)</a:t>
            </a:r>
          </a:p>
          <a:p>
            <a:endParaRPr lang="en-GB"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EFDB4B9-21CE-BE95-1571-C4A07A1CA850}"/>
              </a:ext>
            </a:extLst>
          </p:cNvPr>
          <p:cNvSpPr txBox="1"/>
          <p:nvPr/>
        </p:nvSpPr>
        <p:spPr>
          <a:xfrm>
            <a:off x="755790" y="1913440"/>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32" name="Rectangle 31">
            <a:extLst>
              <a:ext uri="{FF2B5EF4-FFF2-40B4-BE49-F238E27FC236}">
                <a16:creationId xmlns:a16="http://schemas.microsoft.com/office/drawing/2014/main" id="{70535940-9CF7-150A-6FF1-5A16CC1BF967}"/>
              </a:ext>
            </a:extLst>
          </p:cNvPr>
          <p:cNvSpPr/>
          <p:nvPr/>
        </p:nvSpPr>
        <p:spPr>
          <a:xfrm>
            <a:off x="8220019" y="1456398"/>
            <a:ext cx="3571446"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Entrectinib</a:t>
            </a:r>
            <a:r>
              <a:rPr lang="en-GB" sz="1100" dirty="0">
                <a:latin typeface="Arial" panose="020B0604020202020204" pitchFamily="34" charset="0"/>
                <a:cs typeface="Arial" panose="020B0604020202020204" pitchFamily="34" charset="0"/>
              </a:rPr>
              <a:t>, Larotrectinib, </a:t>
            </a:r>
            <a:r>
              <a:rPr lang="en-GB" sz="1100" dirty="0" err="1">
                <a:latin typeface="Arial" panose="020B0604020202020204" pitchFamily="34" charset="0"/>
                <a:cs typeface="Arial" panose="020B0604020202020204" pitchFamily="34" charset="0"/>
              </a:rPr>
              <a:t>Repotrectinib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NTRK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2696424-C40B-58D5-6BEE-E2CF312733E1}"/>
              </a:ext>
            </a:extLst>
          </p:cNvPr>
          <p:cNvSpPr txBox="1"/>
          <p:nvPr/>
        </p:nvSpPr>
        <p:spPr>
          <a:xfrm>
            <a:off x="1965916" y="3187590"/>
            <a:ext cx="5627266"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35" name="TextBox 34">
            <a:extLst>
              <a:ext uri="{FF2B5EF4-FFF2-40B4-BE49-F238E27FC236}">
                <a16:creationId xmlns:a16="http://schemas.microsoft.com/office/drawing/2014/main" id="{A1347AED-8D6D-6A17-19C8-102FD52387E0}"/>
              </a:ext>
            </a:extLst>
          </p:cNvPr>
          <p:cNvSpPr txBox="1"/>
          <p:nvPr/>
        </p:nvSpPr>
        <p:spPr>
          <a:xfrm>
            <a:off x="702144" y="4466875"/>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38" name="Rectangle 37">
            <a:extLst>
              <a:ext uri="{FF2B5EF4-FFF2-40B4-BE49-F238E27FC236}">
                <a16:creationId xmlns:a16="http://schemas.microsoft.com/office/drawing/2014/main" id="{715BDE8B-F825-0790-A958-E619D6FC0490}"/>
              </a:ext>
            </a:extLst>
          </p:cNvPr>
          <p:cNvSpPr/>
          <p:nvPr/>
        </p:nvSpPr>
        <p:spPr>
          <a:xfrm>
            <a:off x="1981117" y="4033636"/>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Gemcitabine-based therapy</a:t>
            </a:r>
          </a:p>
        </p:txBody>
      </p:sp>
      <p:sp>
        <p:nvSpPr>
          <p:cNvPr id="39" name="Rectangle 38">
            <a:extLst>
              <a:ext uri="{FF2B5EF4-FFF2-40B4-BE49-F238E27FC236}">
                <a16:creationId xmlns:a16="http://schemas.microsoft.com/office/drawing/2014/main" id="{877BDBE7-B33D-8FCF-60AE-79DF1DA36616}"/>
              </a:ext>
            </a:extLst>
          </p:cNvPr>
          <p:cNvSpPr/>
          <p:nvPr/>
        </p:nvSpPr>
        <p:spPr>
          <a:xfrm>
            <a:off x="4886917" y="4027763"/>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Fluoropyrimidine-based therapy</a:t>
            </a:r>
          </a:p>
        </p:txBody>
      </p:sp>
      <p:sp>
        <p:nvSpPr>
          <p:cNvPr id="40" name="Rectangle 39">
            <a:extLst>
              <a:ext uri="{FF2B5EF4-FFF2-40B4-BE49-F238E27FC236}">
                <a16:creationId xmlns:a16="http://schemas.microsoft.com/office/drawing/2014/main" id="{CC63789F-2AD6-4A9A-95F8-59D7DF605618}"/>
              </a:ext>
            </a:extLst>
          </p:cNvPr>
          <p:cNvSpPr/>
          <p:nvPr/>
        </p:nvSpPr>
        <p:spPr>
          <a:xfrm>
            <a:off x="8220019" y="3895209"/>
            <a:ext cx="3530180" cy="1678515"/>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Entrectinib</a:t>
            </a:r>
            <a:r>
              <a:rPr lang="en-GB" sz="1100" dirty="0">
                <a:solidFill>
                  <a:schemeClr val="tx1"/>
                </a:solidFill>
                <a:latin typeface="Arial" panose="020B0604020202020204" pitchFamily="34" charset="0"/>
                <a:cs typeface="Arial" panose="020B0604020202020204" pitchFamily="34" charset="0"/>
              </a:rPr>
              <a:t>, Larotrectinib, </a:t>
            </a:r>
            <a:r>
              <a:rPr lang="en-GB" sz="1100" dirty="0" err="1">
                <a:solidFill>
                  <a:schemeClr val="tx1"/>
                </a:solidFill>
                <a:latin typeface="Arial" panose="020B0604020202020204" pitchFamily="34" charset="0"/>
                <a:cs typeface="Arial" panose="020B0604020202020204" pitchFamily="34" charset="0"/>
              </a:rPr>
              <a:t>Repotrectinib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NTRK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Trastuzumab </a:t>
            </a:r>
            <a:r>
              <a:rPr lang="en-GB" sz="1100" dirty="0" err="1">
                <a:solidFill>
                  <a:schemeClr val="tx1"/>
                </a:solidFill>
                <a:latin typeface="Arial" panose="020B0604020202020204" pitchFamily="34" charset="0"/>
                <a:cs typeface="Arial" panose="020B0604020202020204" pitchFamily="34" charset="0"/>
              </a:rPr>
              <a:t>deruxtecan</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HER2</a:t>
            </a:r>
            <a:r>
              <a:rPr lang="en-GB" sz="1100" dirty="0">
                <a:solidFill>
                  <a:schemeClr val="tx1"/>
                </a:solidFill>
                <a:latin typeface="Arial" panose="020B0604020202020204" pitchFamily="34" charset="0"/>
                <a:cs typeface="Arial" panose="020B0604020202020204" pitchFamily="34" charset="0"/>
              </a:rPr>
              <a:t>)</a:t>
            </a:r>
            <a:endParaRPr lang="en-GB" sz="1100" dirty="0">
              <a:solidFill>
                <a:schemeClr val="tx1"/>
              </a:solidFill>
              <a:highlight>
                <a:srgbClr val="FFFF00"/>
              </a:highlight>
              <a:latin typeface="Arial" panose="020B0604020202020204" pitchFamily="34" charset="0"/>
              <a:cs typeface="Arial" panose="020B0604020202020204" pitchFamily="34" charset="0"/>
            </a:endParaRP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56" name="Straight Arrow Connector 55">
            <a:extLst>
              <a:ext uri="{FF2B5EF4-FFF2-40B4-BE49-F238E27FC236}">
                <a16:creationId xmlns:a16="http://schemas.microsoft.com/office/drawing/2014/main" id="{68877484-8BB7-35E8-D13C-2839DE804572}"/>
              </a:ext>
            </a:extLst>
          </p:cNvPr>
          <p:cNvCxnSpPr>
            <a:cxnSpLocks/>
          </p:cNvCxnSpPr>
          <p:nvPr/>
        </p:nvCxnSpPr>
        <p:spPr>
          <a:xfrm>
            <a:off x="3258892" y="2928446"/>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68E3DDC6-F5D0-56B8-2539-28100D487210}"/>
              </a:ext>
            </a:extLst>
          </p:cNvPr>
          <p:cNvCxnSpPr>
            <a:cxnSpLocks/>
          </p:cNvCxnSpPr>
          <p:nvPr/>
        </p:nvCxnSpPr>
        <p:spPr>
          <a:xfrm>
            <a:off x="6126869" y="2934438"/>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C93B9626-EAD2-BB5A-7A23-40585D7AB8FF}"/>
              </a:ext>
            </a:extLst>
          </p:cNvPr>
          <p:cNvCxnSpPr>
            <a:cxnSpLocks/>
          </p:cNvCxnSpPr>
          <p:nvPr/>
        </p:nvCxnSpPr>
        <p:spPr>
          <a:xfrm>
            <a:off x="7896200" y="1316669"/>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C8E026C-7DA2-56E4-1F95-861BFBBFDAB4}"/>
              </a:ext>
            </a:extLst>
          </p:cNvPr>
          <p:cNvSpPr txBox="1"/>
          <p:nvPr/>
        </p:nvSpPr>
        <p:spPr>
          <a:xfrm>
            <a:off x="8443070" y="90190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16" name="TextBox 15">
            <a:extLst>
              <a:ext uri="{FF2B5EF4-FFF2-40B4-BE49-F238E27FC236}">
                <a16:creationId xmlns:a16="http://schemas.microsoft.com/office/drawing/2014/main" id="{070D15D4-F94A-700F-4558-7BC8454B8775}"/>
              </a:ext>
            </a:extLst>
          </p:cNvPr>
          <p:cNvSpPr txBox="1"/>
          <p:nvPr/>
        </p:nvSpPr>
        <p:spPr>
          <a:xfrm>
            <a:off x="620183" y="769335"/>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2" name="TextBox 1">
            <a:extLst>
              <a:ext uri="{FF2B5EF4-FFF2-40B4-BE49-F238E27FC236}">
                <a16:creationId xmlns:a16="http://schemas.microsoft.com/office/drawing/2014/main" id="{1C71C16A-67DD-5372-C551-ADAE6F491B89}"/>
              </a:ext>
            </a:extLst>
          </p:cNvPr>
          <p:cNvSpPr txBox="1"/>
          <p:nvPr/>
        </p:nvSpPr>
        <p:spPr>
          <a:xfrm>
            <a:off x="8226675" y="3072287"/>
            <a:ext cx="3523524"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443935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706A31-D790-E259-3793-B5D4985C463E}"/>
              </a:ext>
            </a:extLst>
          </p:cNvPr>
          <p:cNvSpPr>
            <a:spLocks noGrp="1"/>
          </p:cNvSpPr>
          <p:nvPr>
            <p:ph type="title"/>
          </p:nvPr>
        </p:nvSpPr>
        <p:spPr>
          <a:xfrm>
            <a:off x="619201" y="259200"/>
            <a:ext cx="10963199" cy="864000"/>
          </a:xfrm>
        </p:spPr>
        <p:txBody>
          <a:bodyPr/>
          <a:lstStyle/>
          <a:p>
            <a:r>
              <a:rPr lang="en-GB" dirty="0"/>
              <a:t>Systemic therapies for intermediate PS 2 or higher</a:t>
            </a:r>
          </a:p>
        </p:txBody>
      </p:sp>
      <p:sp>
        <p:nvSpPr>
          <p:cNvPr id="2" name="Slide Number Placeholder 1">
            <a:extLst>
              <a:ext uri="{FF2B5EF4-FFF2-40B4-BE49-F238E27FC236}">
                <a16:creationId xmlns:a16="http://schemas.microsoft.com/office/drawing/2014/main" id="{9032877C-7851-B4B1-E7A4-627B516A767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24</a:t>
            </a:fld>
            <a:endParaRPr lang="en-GB" dirty="0"/>
          </a:p>
        </p:txBody>
      </p:sp>
      <p:sp>
        <p:nvSpPr>
          <p:cNvPr id="8" name="Content Placeholder 7">
            <a:extLst>
              <a:ext uri="{FF2B5EF4-FFF2-40B4-BE49-F238E27FC236}">
                <a16:creationId xmlns:a16="http://schemas.microsoft.com/office/drawing/2014/main" id="{4BCF457D-C073-DD6A-7636-8F384B668DD4}"/>
              </a:ext>
            </a:extLst>
          </p:cNvPr>
          <p:cNvSpPr>
            <a:spLocks noGrp="1"/>
          </p:cNvSpPr>
          <p:nvPr>
            <p:ph sz="quarter" idx="15"/>
          </p:nvPr>
        </p:nvSpPr>
        <p:spPr/>
        <p:txBody>
          <a:bodyPr anchor="b" anchorCtr="0"/>
          <a:lstStyle/>
          <a:p>
            <a:r>
              <a:rPr lang="en-GB" sz="1000" dirty="0">
                <a:solidFill>
                  <a:schemeClr val="tx2"/>
                </a:solidFill>
              </a:rPr>
              <a:t>5-FU, fluorouracil; BRAF, B-Raf proto-oncogene serine/threonine kinase; BRCA1/2, </a:t>
            </a:r>
            <a:r>
              <a:rPr lang="en-GB" sz="1000" dirty="0" err="1">
                <a:solidFill>
                  <a:schemeClr val="tx2"/>
                </a:solidFill>
              </a:rPr>
              <a:t>BReast</a:t>
            </a:r>
            <a:r>
              <a:rPr lang="en-GB" sz="1000" dirty="0">
                <a:solidFill>
                  <a:schemeClr val="tx2"/>
                </a:solidFill>
              </a:rPr>
              <a:t> </a:t>
            </a:r>
            <a:r>
              <a:rPr lang="en-GB" sz="1000" dirty="0" err="1">
                <a:solidFill>
                  <a:schemeClr val="tx2"/>
                </a:solidFill>
              </a:rPr>
              <a:t>CAncer</a:t>
            </a:r>
            <a:r>
              <a:rPr lang="en-GB" sz="1000" dirty="0">
                <a:solidFill>
                  <a:schemeClr val="tx2"/>
                </a:solidFill>
              </a:rPr>
              <a:t> 1/2 gene; </a:t>
            </a:r>
            <a:r>
              <a:rPr lang="en-GB" sz="1000" dirty="0" err="1">
                <a:solidFill>
                  <a:schemeClr val="tx2"/>
                </a:solidFill>
              </a:rPr>
              <a:t>CapeOX</a:t>
            </a:r>
            <a:r>
              <a:rPr lang="en-GB" sz="1000" dirty="0">
                <a:solidFill>
                  <a:schemeClr val="tx2"/>
                </a:solidFill>
              </a:rPr>
              <a:t>, capecitabine and oxaliplatin</a:t>
            </a:r>
            <a:r>
              <a:rPr lang="en-GB" sz="1000">
                <a:solidFill>
                  <a:schemeClr val="tx2"/>
                </a:solidFill>
              </a:rPr>
              <a:t>; dMMR</a:t>
            </a:r>
            <a:r>
              <a:rPr lang="en-GB" sz="1000" dirty="0">
                <a:solidFill>
                  <a:schemeClr val="tx2"/>
                </a:solidFill>
              </a:rPr>
              <a:t>, deficient DNA mismatch repair; FOLFOX, folinic acid (leucovorin calcium), fluorouracil, and oxaliplatin; FOLFIRI, folinic acid (leucovorin calcium), fluorouracil and irinotecan; KRAS, Kirsten rat sarcoma viral oncogene homolog; LV, leucovorin calcium (folinic acid); MSI-H, microsatellite instability-high; Nab, nanoparticle albumin-bound; NCCN, National Comprehensive Cancer Network; NRG1, neuregulin-1; NTRK, neurotrophic tyrosine receptor kinase; PALB2, partner and localiser of BRCA2; PS, performance status; RET, rearranged during transfection; TMB-H, tumour mutational burden-high</a:t>
            </a:r>
            <a:endParaRPr lang="en-GB" sz="1000" dirty="0">
              <a:solidFill>
                <a:schemeClr val="tx2"/>
              </a:solidFill>
              <a:highlight>
                <a:srgbClr val="00FF00"/>
              </a:highlight>
            </a:endParaRPr>
          </a:p>
          <a:p>
            <a:r>
              <a:rPr lang="en-GB" sz="1000" dirty="0">
                <a:solidFill>
                  <a:schemeClr val="tx2"/>
                </a:solidFill>
              </a:rPr>
              <a:t>NCCN Guidelines Version 3.2024. Available at: </a:t>
            </a:r>
            <a:r>
              <a:rPr lang="en-GB" sz="100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00" dirty="0">
                <a:solidFill>
                  <a:schemeClr val="tx2"/>
                </a:solidFill>
              </a:rPr>
              <a:t>. Accessed October 2024; </a:t>
            </a:r>
            <a:endParaRPr lang="en-GB" sz="1000" dirty="0">
              <a:solidFill>
                <a:schemeClr val="tx2"/>
              </a:solidFill>
              <a:highlight>
                <a:srgbClr val="FFFF00"/>
              </a:highlight>
            </a:endParaRPr>
          </a:p>
        </p:txBody>
      </p:sp>
      <p:sp>
        <p:nvSpPr>
          <p:cNvPr id="10" name="TextBox 9">
            <a:extLst>
              <a:ext uri="{FF2B5EF4-FFF2-40B4-BE49-F238E27FC236}">
                <a16:creationId xmlns:a16="http://schemas.microsoft.com/office/drawing/2014/main" id="{5F918A57-1CF9-64AD-1986-2883F5EC6428}"/>
              </a:ext>
            </a:extLst>
          </p:cNvPr>
          <p:cNvSpPr txBox="1"/>
          <p:nvPr/>
        </p:nvSpPr>
        <p:spPr>
          <a:xfrm>
            <a:off x="561923" y="3411041"/>
            <a:ext cx="1266693"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Maintenance</a:t>
            </a:r>
          </a:p>
        </p:txBody>
      </p:sp>
      <p:cxnSp>
        <p:nvCxnSpPr>
          <p:cNvPr id="13" name="Straight Arrow Connector 12">
            <a:extLst>
              <a:ext uri="{FF2B5EF4-FFF2-40B4-BE49-F238E27FC236}">
                <a16:creationId xmlns:a16="http://schemas.microsoft.com/office/drawing/2014/main" id="{F5B843A0-CFFE-F053-8ED9-03E12A702B67}"/>
              </a:ext>
            </a:extLst>
          </p:cNvPr>
          <p:cNvCxnSpPr>
            <a:cxnSpLocks/>
          </p:cNvCxnSpPr>
          <p:nvPr/>
        </p:nvCxnSpPr>
        <p:spPr>
          <a:xfrm>
            <a:off x="6000134" y="385428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7EADA6B1-C3C1-FEED-B619-CF7E9F7B2C0C}"/>
              </a:ext>
            </a:extLst>
          </p:cNvPr>
          <p:cNvCxnSpPr>
            <a:cxnSpLocks/>
          </p:cNvCxnSpPr>
          <p:nvPr/>
        </p:nvCxnSpPr>
        <p:spPr>
          <a:xfrm>
            <a:off x="3097821" y="3860162"/>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A1E49E08-5A25-2973-AC0C-7B6AA991B9C8}"/>
              </a:ext>
            </a:extLst>
          </p:cNvPr>
          <p:cNvSpPr/>
          <p:nvPr/>
        </p:nvSpPr>
        <p:spPr>
          <a:xfrm>
            <a:off x="1838690" y="1563938"/>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Capecitabine</a:t>
            </a:r>
          </a:p>
          <a:p>
            <a:pPr algn="ctr"/>
            <a:r>
              <a:rPr lang="en-GB" sz="1400" dirty="0">
                <a:latin typeface="Arial" panose="020B0604020202020204" pitchFamily="34" charset="0"/>
                <a:cs typeface="Arial" panose="020B0604020202020204" pitchFamily="34" charset="0"/>
              </a:rPr>
              <a:t>FOLFOX, FOLFIRI, </a:t>
            </a:r>
            <a:r>
              <a:rPr lang="en-GB" sz="1400" dirty="0" err="1">
                <a:latin typeface="Arial" panose="020B0604020202020204" pitchFamily="34" charset="0"/>
                <a:cs typeface="Arial" panose="020B0604020202020204" pitchFamily="34" charset="0"/>
              </a:rPr>
              <a:t>CapeOx</a:t>
            </a: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5-FU</a:t>
            </a:r>
          </a:p>
          <a:p>
            <a:pPr algn="ctr"/>
            <a:endParaRPr lang="en-GB" sz="14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370A7E5-173E-950B-170C-F571EC71663B}"/>
              </a:ext>
            </a:extLst>
          </p:cNvPr>
          <p:cNvSpPr/>
          <p:nvPr/>
        </p:nvSpPr>
        <p:spPr>
          <a:xfrm>
            <a:off x="4647002" y="1571130"/>
            <a:ext cx="2706264" cy="149262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Gemcitabine + Nab-paclitaxel </a:t>
            </a:r>
          </a:p>
          <a:p>
            <a:pPr algn="ctr"/>
            <a:r>
              <a:rPr lang="en-GB" sz="1400" dirty="0">
                <a:latin typeface="Arial" panose="020B0604020202020204" pitchFamily="34" charset="0"/>
                <a:cs typeface="Arial" panose="020B0604020202020204" pitchFamily="34" charset="0"/>
              </a:rPr>
              <a:t>Gemcitabine</a:t>
            </a:r>
          </a:p>
          <a:p>
            <a:pPr algn="ctr"/>
            <a:endParaRPr lang="en-GB"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DABA9B6-C02A-E7DD-159C-BD07C8E11359}"/>
              </a:ext>
            </a:extLst>
          </p:cNvPr>
          <p:cNvSpPr txBox="1"/>
          <p:nvPr/>
        </p:nvSpPr>
        <p:spPr>
          <a:xfrm>
            <a:off x="614554" y="2041553"/>
            <a:ext cx="939681" cy="307777"/>
          </a:xfrm>
          <a:prstGeom prst="rect">
            <a:avLst/>
          </a:prstGeom>
          <a:noFill/>
        </p:spPr>
        <p:txBody>
          <a:bodyPr wrap="none" rtlCol="0">
            <a:spAutoFit/>
          </a:bodyPr>
          <a:lstStyle/>
          <a:p>
            <a:r>
              <a:rPr lang="en-GB" sz="1400" b="1" dirty="0">
                <a:latin typeface="Arial" panose="020B0604020202020204" pitchFamily="34" charset="0"/>
                <a:ea typeface="Aileron Bold" charset="0"/>
                <a:cs typeface="Arial" panose="020B0604020202020204" pitchFamily="34" charset="0"/>
              </a:rPr>
              <a:t>First-line</a:t>
            </a:r>
          </a:p>
        </p:txBody>
      </p:sp>
      <p:sp>
        <p:nvSpPr>
          <p:cNvPr id="18" name="Rectangle 17">
            <a:extLst>
              <a:ext uri="{FF2B5EF4-FFF2-40B4-BE49-F238E27FC236}">
                <a16:creationId xmlns:a16="http://schemas.microsoft.com/office/drawing/2014/main" id="{85942B07-22EB-8874-9F90-D103CAD38D03}"/>
              </a:ext>
            </a:extLst>
          </p:cNvPr>
          <p:cNvSpPr/>
          <p:nvPr/>
        </p:nvSpPr>
        <p:spPr>
          <a:xfrm>
            <a:off x="8006775" y="1584511"/>
            <a:ext cx="3686054" cy="1492621"/>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latin typeface="Arial" panose="020B0604020202020204" pitchFamily="34" charset="0"/>
                <a:cs typeface="Arial" panose="020B0604020202020204" pitchFamily="34" charset="0"/>
              </a:rPr>
              <a:t>Entrectinib</a:t>
            </a:r>
            <a:r>
              <a:rPr lang="en-GB" sz="1100" i="0" u="none" strike="noStrike" baseline="0" dirty="0">
                <a:latin typeface="Arial" panose="020B0604020202020204" pitchFamily="34" charset="0"/>
                <a:cs typeface="Arial" panose="020B0604020202020204" pitchFamily="34" charset="0"/>
              </a:rPr>
              <a:t>, Larotrectinib, </a:t>
            </a:r>
            <a:r>
              <a:rPr lang="en-GB" sz="1100" i="0" u="none" strike="noStrike" baseline="0" dirty="0" err="1">
                <a:latin typeface="Arial" panose="020B0604020202020204" pitchFamily="34" charset="0"/>
                <a:cs typeface="Arial" panose="020B0604020202020204" pitchFamily="34" charset="0"/>
              </a:rPr>
              <a:t>Repotrectinib</a:t>
            </a:r>
            <a:r>
              <a:rPr lang="en-GB" sz="1100" i="0" u="none" strike="noStrike" baseline="0" dirty="0">
                <a:latin typeface="Arial" panose="020B0604020202020204" pitchFamily="34" charset="0"/>
                <a:cs typeface="Arial" panose="020B0604020202020204" pitchFamily="34" charset="0"/>
              </a:rPr>
              <a:t> (</a:t>
            </a:r>
            <a:r>
              <a:rPr lang="en-GB" sz="1100" i="1" u="none" strike="noStrike" baseline="0" dirty="0">
                <a:latin typeface="Arial" panose="020B0604020202020204" pitchFamily="34" charset="0"/>
                <a:cs typeface="Arial" panose="020B0604020202020204" pitchFamily="34" charset="0"/>
              </a:rPr>
              <a:t>NTRK </a:t>
            </a:r>
            <a:r>
              <a:rPr lang="en-GB" sz="1100" u="none" strike="noStrike" baseline="0" dirty="0">
                <a:latin typeface="Arial" panose="020B0604020202020204" pitchFamily="34" charset="0"/>
                <a:cs typeface="Arial" panose="020B0604020202020204" pitchFamily="34" charset="0"/>
              </a:rPr>
              <a:t>fusion</a:t>
            </a:r>
            <a:r>
              <a:rPr lang="en-GB" sz="1100" i="1" u="none" strike="noStrike" baseline="0" dirty="0">
                <a:latin typeface="Arial" panose="020B0604020202020204" pitchFamily="34" charset="0"/>
                <a:cs typeface="Arial" panose="020B0604020202020204" pitchFamily="34" charset="0"/>
              </a:rPr>
              <a:t>)</a:t>
            </a:r>
            <a:endParaRPr lang="en-GB" sz="1100" i="0" u="none" strike="noStrik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Dabrafenib + trametinib (</a:t>
            </a:r>
            <a:r>
              <a:rPr lang="en-GB" sz="1100" i="1" dirty="0">
                <a:latin typeface="Arial" panose="020B0604020202020204" pitchFamily="34" charset="0"/>
                <a:cs typeface="Arial" panose="020B0604020202020204" pitchFamily="34" charset="0"/>
              </a:rPr>
              <a:t>BRAF </a:t>
            </a:r>
            <a:r>
              <a:rPr lang="en-GB" sz="1100" dirty="0">
                <a:latin typeface="Arial" panose="020B0604020202020204" pitchFamily="34" charset="0"/>
                <a:cs typeface="Arial" panose="020B0604020202020204" pitchFamily="34" charset="0"/>
              </a:rPr>
              <a:t>V600E mutation</a:t>
            </a:r>
            <a:r>
              <a:rPr lang="en-GB" sz="10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Selpercatinib</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RET </a:t>
            </a:r>
            <a:r>
              <a:rPr lang="en-GB" sz="1100" dirty="0">
                <a:latin typeface="Arial" panose="020B0604020202020204" pitchFamily="34" charset="0"/>
                <a:cs typeface="Arial" panose="020B0604020202020204" pitchFamily="34" charset="0"/>
              </a:rPr>
              <a:t>fusion</a:t>
            </a:r>
            <a:r>
              <a:rPr lang="en-GB" sz="1100" i="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[ECOG PS 2 only for first-line]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Pembrolizumab (MSI-H, </a:t>
            </a:r>
            <a:r>
              <a:rPr lang="en-GB" sz="1100" dirty="0" err="1">
                <a:latin typeface="Arial" panose="020B0604020202020204" pitchFamily="34" charset="0"/>
                <a:cs typeface="Arial" panose="020B0604020202020204" pitchFamily="34" charset="0"/>
              </a:rPr>
              <a:t>dMMR</a:t>
            </a:r>
            <a:r>
              <a:rPr lang="en-GB" sz="1100" dirty="0">
                <a:latin typeface="Arial" panose="020B0604020202020204" pitchFamily="34" charset="0"/>
                <a:cs typeface="Arial" panose="020B0604020202020204" pitchFamily="34" charset="0"/>
              </a:rPr>
              <a:t>, or TMB-H)</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681F7C-E79F-FA45-6EB3-8E3BA72D4B7C}"/>
              </a:ext>
            </a:extLst>
          </p:cNvPr>
          <p:cNvSpPr txBox="1"/>
          <p:nvPr/>
        </p:nvSpPr>
        <p:spPr>
          <a:xfrm>
            <a:off x="1838691" y="3352412"/>
            <a:ext cx="5514575" cy="523220"/>
          </a:xfrm>
          <a:prstGeom prst="rect">
            <a:avLst/>
          </a:prstGeom>
          <a:solidFill>
            <a:schemeClr val="tx2">
              <a:lumMod val="40000"/>
              <a:lumOff val="60000"/>
            </a:schemeClr>
          </a:solidFill>
        </p:spPr>
        <p:txBody>
          <a:bodyPr wrap="square" rtlCol="0">
            <a:spAutoFit/>
          </a:bodyPr>
          <a:lstStyle/>
          <a:p>
            <a:pPr algn="ctr"/>
            <a:r>
              <a:rPr lang="en-GB" sz="1400" b="1" i="0" u="none" strike="noStrike" baseline="0" dirty="0">
                <a:latin typeface="Arial" panose="020B0604020202020204" pitchFamily="34" charset="0"/>
                <a:cs typeface="Arial" panose="020B0604020202020204" pitchFamily="34" charset="0"/>
              </a:rPr>
              <a:t>O</a:t>
            </a:r>
            <a:r>
              <a:rPr lang="en-US" sz="1400" b="1" i="0" u="none" strike="noStrike" baseline="0" dirty="0" err="1">
                <a:latin typeface="Arial" panose="020B0604020202020204" pitchFamily="34" charset="0"/>
                <a:cs typeface="Arial" panose="020B0604020202020204" pitchFamily="34" charset="0"/>
              </a:rPr>
              <a:t>laparib</a:t>
            </a:r>
            <a:r>
              <a:rPr lang="en-US" sz="1400" b="1" i="0" u="none" strike="noStrike" baseline="0" dirty="0">
                <a:latin typeface="Arial" panose="020B0604020202020204" pitchFamily="34" charset="0"/>
                <a:cs typeface="Arial" panose="020B0604020202020204" pitchFamily="34" charset="0"/>
              </a:rPr>
              <a:t> </a:t>
            </a:r>
            <a:r>
              <a:rPr lang="en-GB" sz="1400" b="1" i="0" u="none" strike="noStrike" baseline="0" dirty="0">
                <a:latin typeface="Arial" panose="020B0604020202020204" pitchFamily="34" charset="0"/>
                <a:cs typeface="Arial" panose="020B0604020202020204" pitchFamily="34" charset="0"/>
              </a:rPr>
              <a:t>m</a:t>
            </a:r>
            <a:r>
              <a:rPr lang="en-GB" sz="1400" b="1" dirty="0">
                <a:latin typeface="Arial" panose="020B0604020202020204" pitchFamily="34" charset="0"/>
                <a:cs typeface="Arial" panose="020B0604020202020204" pitchFamily="34" charset="0"/>
              </a:rPr>
              <a:t>aintenance, only for patients with </a:t>
            </a:r>
            <a:r>
              <a:rPr lang="en-US" sz="1400" b="1" i="0" u="none" strike="noStrike" baseline="0" dirty="0">
                <a:latin typeface="Arial" panose="020B0604020202020204" pitchFamily="34" charset="0"/>
                <a:cs typeface="Arial" panose="020B0604020202020204" pitchFamily="34" charset="0"/>
              </a:rPr>
              <a:t>germline </a:t>
            </a:r>
            <a:r>
              <a:rPr lang="en-US" sz="1400" b="1" i="1" u="none" strike="noStrike" baseline="0" dirty="0">
                <a:latin typeface="Arial" panose="020B0604020202020204" pitchFamily="34" charset="0"/>
                <a:cs typeface="Arial" panose="020B0604020202020204" pitchFamily="34" charset="0"/>
              </a:rPr>
              <a:t>BRCA1/2 </a:t>
            </a:r>
            <a:r>
              <a:rPr lang="en-GB" sz="1400" b="1" i="0" u="none" strike="noStrike" baseline="0" dirty="0">
                <a:latin typeface="Arial" panose="020B0604020202020204" pitchFamily="34" charset="0"/>
                <a:cs typeface="Arial" panose="020B0604020202020204" pitchFamily="34" charset="0"/>
              </a:rPr>
              <a:t>mutations</a:t>
            </a:r>
            <a:endParaRPr lang="en-GB" sz="1400" dirty="0">
              <a:solidFill>
                <a:srgbClr val="505050"/>
              </a:solidFill>
              <a:latin typeface="Arial" panose="020B0604020202020204" pitchFamily="34" charset="0"/>
              <a:ea typeface="Aileron Bold" charset="0"/>
              <a:cs typeface="Arial" panose="020B0604020202020204" pitchFamily="34" charset="0"/>
            </a:endParaRPr>
          </a:p>
        </p:txBody>
      </p:sp>
      <p:sp>
        <p:nvSpPr>
          <p:cNvPr id="20" name="TextBox 19">
            <a:extLst>
              <a:ext uri="{FF2B5EF4-FFF2-40B4-BE49-F238E27FC236}">
                <a16:creationId xmlns:a16="http://schemas.microsoft.com/office/drawing/2014/main" id="{E2AA374A-CD80-8AE7-5850-853E5FB50CD2}"/>
              </a:ext>
            </a:extLst>
          </p:cNvPr>
          <p:cNvSpPr txBox="1"/>
          <p:nvPr/>
        </p:nvSpPr>
        <p:spPr>
          <a:xfrm>
            <a:off x="560908" y="4581083"/>
            <a:ext cx="1528679" cy="523220"/>
          </a:xfrm>
          <a:prstGeom prst="rect">
            <a:avLst/>
          </a:prstGeom>
          <a:noFill/>
        </p:spPr>
        <p:txBody>
          <a:bodyPr wrap="square" rtlCol="0">
            <a:spAutoFit/>
          </a:bodyPr>
          <a:lstStyle/>
          <a:p>
            <a:r>
              <a:rPr lang="en-GB" sz="1400" b="1" dirty="0">
                <a:latin typeface="Arial" panose="020B0604020202020204" pitchFamily="34" charset="0"/>
                <a:ea typeface="Aileron Bold" charset="0"/>
                <a:cs typeface="Arial" panose="020B0604020202020204" pitchFamily="34" charset="0"/>
              </a:rPr>
              <a:t>Subsequent therapy</a:t>
            </a:r>
          </a:p>
        </p:txBody>
      </p:sp>
      <p:sp>
        <p:nvSpPr>
          <p:cNvPr id="22" name="Rectangle 21">
            <a:extLst>
              <a:ext uri="{FF2B5EF4-FFF2-40B4-BE49-F238E27FC236}">
                <a16:creationId xmlns:a16="http://schemas.microsoft.com/office/drawing/2014/main" id="{87B15B7A-E011-FAF3-C244-B8F99FA7426D}"/>
              </a:ext>
            </a:extLst>
          </p:cNvPr>
          <p:cNvSpPr/>
          <p:nvPr/>
        </p:nvSpPr>
        <p:spPr>
          <a:xfrm>
            <a:off x="1839881" y="4147844"/>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(Nal-IRI) +FU/LV </a:t>
            </a:r>
            <a:r>
              <a:rPr lang="en-GB" sz="1400" i="1" dirty="0">
                <a:solidFill>
                  <a:schemeClr val="tx1"/>
                </a:solidFill>
                <a:latin typeface="Arial" panose="020B0604020202020204" pitchFamily="34" charset="0"/>
                <a:cs typeface="Arial" panose="020B0604020202020204" pitchFamily="34" charset="0"/>
              </a:rPr>
              <a:t>(if no prior irinotecan)</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 + Nab-paclitaxel</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Gemcitabine</a:t>
            </a:r>
          </a:p>
        </p:txBody>
      </p:sp>
      <p:sp>
        <p:nvSpPr>
          <p:cNvPr id="24" name="Rectangle 23">
            <a:extLst>
              <a:ext uri="{FF2B5EF4-FFF2-40B4-BE49-F238E27FC236}">
                <a16:creationId xmlns:a16="http://schemas.microsoft.com/office/drawing/2014/main" id="{A0D1B44F-8444-6D8E-CEE6-A03C0335D24F}"/>
              </a:ext>
            </a:extLst>
          </p:cNvPr>
          <p:cNvSpPr/>
          <p:nvPr/>
        </p:nvSpPr>
        <p:spPr>
          <a:xfrm>
            <a:off x="4745681" y="4141971"/>
            <a:ext cx="2706264" cy="1492621"/>
          </a:xfrm>
          <a:prstGeom prst="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Liposomal irinotecan +FU/LV</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Capecitabine</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5-FU/LV</a:t>
            </a:r>
          </a:p>
        </p:txBody>
      </p:sp>
      <p:sp>
        <p:nvSpPr>
          <p:cNvPr id="25" name="Rectangle 24">
            <a:extLst>
              <a:ext uri="{FF2B5EF4-FFF2-40B4-BE49-F238E27FC236}">
                <a16:creationId xmlns:a16="http://schemas.microsoft.com/office/drawing/2014/main" id="{E81F03B5-BC5B-AC64-1663-393F701E81CB}"/>
              </a:ext>
            </a:extLst>
          </p:cNvPr>
          <p:cNvSpPr/>
          <p:nvPr/>
        </p:nvSpPr>
        <p:spPr>
          <a:xfrm>
            <a:off x="8064917" y="3968442"/>
            <a:ext cx="3619793" cy="1892329"/>
          </a:xfrm>
          <a:prstGeom prst="rect">
            <a:avLst/>
          </a:prstGeom>
          <a:solidFill>
            <a:schemeClr val="bg1">
              <a:lumMod val="95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i="0" u="none" strike="noStrike" baseline="0" dirty="0" err="1">
                <a:solidFill>
                  <a:schemeClr val="tx1"/>
                </a:solidFill>
                <a:latin typeface="Arial" panose="020B0604020202020204" pitchFamily="34" charset="0"/>
                <a:cs typeface="Arial" panose="020B0604020202020204" pitchFamily="34" charset="0"/>
              </a:rPr>
              <a:t>Entrectinib</a:t>
            </a:r>
            <a:r>
              <a:rPr lang="en-GB" sz="1100" i="0" u="none" strike="noStrike" baseline="0" dirty="0">
                <a:solidFill>
                  <a:schemeClr val="tx1"/>
                </a:solidFill>
                <a:latin typeface="Arial" panose="020B0604020202020204" pitchFamily="34" charset="0"/>
                <a:cs typeface="Arial" panose="020B0604020202020204" pitchFamily="34" charset="0"/>
              </a:rPr>
              <a:t>, Larotrectinib, </a:t>
            </a:r>
            <a:r>
              <a:rPr lang="en-GB" sz="1100" i="0" u="none" strike="noStrike" baseline="0" dirty="0" err="1">
                <a:solidFill>
                  <a:schemeClr val="tx1"/>
                </a:solidFill>
                <a:latin typeface="Arial" panose="020B0604020202020204" pitchFamily="34" charset="0"/>
                <a:cs typeface="Arial" panose="020B0604020202020204" pitchFamily="34" charset="0"/>
              </a:rPr>
              <a:t>Repotrectinib</a:t>
            </a:r>
            <a:r>
              <a:rPr lang="en-GB" sz="1100" i="0" u="none" strike="noStrike" baseline="0" dirty="0">
                <a:solidFill>
                  <a:schemeClr val="tx1"/>
                </a:solidFill>
                <a:latin typeface="Arial" panose="020B0604020202020204" pitchFamily="34" charset="0"/>
                <a:cs typeface="Arial" panose="020B0604020202020204" pitchFamily="34" charset="0"/>
              </a:rPr>
              <a:t> (</a:t>
            </a:r>
            <a:r>
              <a:rPr lang="en-GB" sz="1100" i="1" u="none" strike="noStrike" baseline="0" dirty="0">
                <a:solidFill>
                  <a:schemeClr val="tx1"/>
                </a:solidFill>
                <a:latin typeface="Arial" panose="020B0604020202020204" pitchFamily="34" charset="0"/>
                <a:cs typeface="Arial" panose="020B0604020202020204" pitchFamily="34" charset="0"/>
              </a:rPr>
              <a:t>NTRK </a:t>
            </a:r>
            <a:r>
              <a:rPr lang="en-GB" sz="1100" u="none" strike="noStrike" baseline="0" dirty="0">
                <a:solidFill>
                  <a:schemeClr val="tx1"/>
                </a:solidFill>
                <a:latin typeface="Arial" panose="020B0604020202020204" pitchFamily="34" charset="0"/>
                <a:cs typeface="Arial" panose="020B0604020202020204" pitchFamily="34" charset="0"/>
              </a:rPr>
              <a:t>fusion</a:t>
            </a:r>
            <a:r>
              <a:rPr lang="en-GB" sz="1100" i="1" u="none" strike="noStrike" baseline="0" dirty="0">
                <a:solidFill>
                  <a:schemeClr val="tx1"/>
                </a:solidFill>
                <a:latin typeface="Arial" panose="020B0604020202020204" pitchFamily="34" charset="0"/>
                <a:cs typeface="Arial" panose="020B0604020202020204" pitchFamily="34" charset="0"/>
              </a:rPr>
              <a:t>)</a:t>
            </a:r>
            <a:endParaRPr lang="en-GB" sz="1100" i="0" u="none" strike="noStrike" baseline="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Dabrafenib + trametinib (</a:t>
            </a:r>
            <a:r>
              <a:rPr lang="en-GB" sz="1100" i="1" dirty="0">
                <a:solidFill>
                  <a:schemeClr val="tx1"/>
                </a:solidFill>
                <a:latin typeface="Arial" panose="020B0604020202020204" pitchFamily="34" charset="0"/>
                <a:cs typeface="Arial" panose="020B0604020202020204" pitchFamily="34" charset="0"/>
              </a:rPr>
              <a:t>BRAF </a:t>
            </a:r>
            <a:r>
              <a:rPr lang="en-GB" sz="1100" dirty="0">
                <a:solidFill>
                  <a:schemeClr val="tx1"/>
                </a:solidFill>
                <a:latin typeface="Arial" panose="020B0604020202020204" pitchFamily="34" charset="0"/>
                <a:cs typeface="Arial" panose="020B0604020202020204" pitchFamily="34" charset="0"/>
              </a:rPr>
              <a:t>V600E mutation</a:t>
            </a:r>
            <a:r>
              <a:rPr lang="en-GB" sz="1000" dirty="0">
                <a:solidFill>
                  <a:schemeClr val="tx1"/>
                </a:solidFill>
                <a:latin typeface="Arial" panose="020B0604020202020204" pitchFamily="34" charset="0"/>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Selpercatinib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RET </a:t>
            </a:r>
            <a:r>
              <a:rPr lang="en-GB" sz="1100" dirty="0">
                <a:solidFill>
                  <a:schemeClr val="tx1"/>
                </a:solidFill>
                <a:latin typeface="Arial" panose="020B0604020202020204" pitchFamily="34" charset="0"/>
                <a:cs typeface="Arial" panose="020B0604020202020204" pitchFamily="34" charset="0"/>
              </a:rPr>
              <a:t>fusion</a:t>
            </a:r>
            <a:r>
              <a:rPr lang="en-GB" sz="1100" i="1"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[ECOG PS 2 only for first-line] </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Adagrasib</a:t>
            </a:r>
            <a:r>
              <a:rPr lang="en-GB" sz="1100" dirty="0">
                <a:solidFill>
                  <a:schemeClr val="tx1"/>
                </a:solidFill>
                <a:latin typeface="Arial" panose="020B0604020202020204" pitchFamily="34" charset="0"/>
                <a:cs typeface="Arial" panose="020B0604020202020204" pitchFamily="34" charset="0"/>
              </a:rPr>
              <a:t>, </a:t>
            </a:r>
            <a:r>
              <a:rPr lang="en-GB" sz="1100" dirty="0" err="1">
                <a:solidFill>
                  <a:schemeClr val="tx1"/>
                </a:solidFill>
                <a:latin typeface="Arial" panose="020B0604020202020204" pitchFamily="34" charset="0"/>
                <a:cs typeface="Arial" panose="020B0604020202020204" pitchFamily="34" charset="0"/>
              </a:rPr>
              <a:t>sotorasib</a:t>
            </a:r>
            <a:r>
              <a:rPr lang="en-GB" sz="1100" dirty="0">
                <a:solidFill>
                  <a:schemeClr val="tx1"/>
                </a:solidFill>
                <a:latin typeface="Arial" panose="020B0604020202020204" pitchFamily="34" charset="0"/>
                <a:cs typeface="Arial" panose="020B0604020202020204" pitchFamily="34" charset="0"/>
              </a:rPr>
              <a:t> (</a:t>
            </a:r>
            <a:r>
              <a:rPr lang="en-GB" sz="1100" i="1" dirty="0">
                <a:solidFill>
                  <a:schemeClr val="tx1"/>
                </a:solidFill>
                <a:latin typeface="Arial" panose="020B0604020202020204" pitchFamily="34" charset="0"/>
                <a:cs typeface="Arial" panose="020B0604020202020204" pitchFamily="34" charset="0"/>
              </a:rPr>
              <a:t>KRAS</a:t>
            </a:r>
            <a:r>
              <a:rPr lang="en-GB" sz="1100" dirty="0">
                <a:solidFill>
                  <a:schemeClr val="tx1"/>
                </a:solidFill>
                <a:latin typeface="Arial" panose="020B0604020202020204" pitchFamily="34" charset="0"/>
                <a:cs typeface="Arial" panose="020B0604020202020204" pitchFamily="34" charset="0"/>
              </a:rPr>
              <a:t> G12C)</a:t>
            </a:r>
          </a:p>
          <a:p>
            <a:r>
              <a:rPr lang="en-GB" sz="1100" b="1" i="1" dirty="0">
                <a:solidFill>
                  <a:schemeClr val="tx1"/>
                </a:solidFill>
                <a:latin typeface="Arial" panose="020B0604020202020204" pitchFamily="34" charset="0"/>
                <a:cs typeface="Arial" panose="020B0604020202020204" pitchFamily="34" charset="0"/>
              </a:rPr>
              <a:t>If no prior immunotherapy:</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Pembrolizumab (MSI-H,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 or TMB-H)</a:t>
            </a:r>
          </a:p>
          <a:p>
            <a:pPr marL="171450" indent="-171450">
              <a:buFont typeface="Arial" panose="020B0604020202020204" pitchFamily="34" charset="0"/>
              <a:buChar char="•"/>
            </a:pPr>
            <a:r>
              <a:rPr lang="en-GB" sz="1100" dirty="0" err="1">
                <a:solidFill>
                  <a:schemeClr val="tx1"/>
                </a:solidFill>
                <a:latin typeface="Arial" panose="020B0604020202020204" pitchFamily="34" charset="0"/>
                <a:cs typeface="Arial" panose="020B0604020202020204" pitchFamily="34" charset="0"/>
              </a:rPr>
              <a:t>Dostarlimab</a:t>
            </a:r>
            <a:r>
              <a:rPr lang="en-GB" sz="1100" dirty="0">
                <a:solidFill>
                  <a:schemeClr val="tx1"/>
                </a:solidFill>
                <a:latin typeface="Arial" panose="020B0604020202020204" pitchFamily="34" charset="0"/>
                <a:cs typeface="Arial" panose="020B0604020202020204" pitchFamily="34" charset="0"/>
              </a:rPr>
              <a:t> (MSI-H or </a:t>
            </a:r>
            <a:r>
              <a:rPr lang="en-GB" sz="1100" dirty="0" err="1">
                <a:solidFill>
                  <a:schemeClr val="tx1"/>
                </a:solidFill>
                <a:latin typeface="Arial" panose="020B0604020202020204" pitchFamily="34" charset="0"/>
                <a:cs typeface="Arial" panose="020B0604020202020204" pitchFamily="34" charset="0"/>
              </a:rPr>
              <a:t>dMMR</a:t>
            </a:r>
            <a:r>
              <a:rPr lang="en-GB"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Nivolumab + ipilimumab (TMB-H)</a:t>
            </a:r>
          </a:p>
        </p:txBody>
      </p:sp>
      <p:cxnSp>
        <p:nvCxnSpPr>
          <p:cNvPr id="26" name="Straight Arrow Connector 25">
            <a:extLst>
              <a:ext uri="{FF2B5EF4-FFF2-40B4-BE49-F238E27FC236}">
                <a16:creationId xmlns:a16="http://schemas.microsoft.com/office/drawing/2014/main" id="{C447FE88-D838-9B71-DBCD-51BDB2D12E0D}"/>
              </a:ext>
            </a:extLst>
          </p:cNvPr>
          <p:cNvCxnSpPr>
            <a:cxnSpLocks/>
          </p:cNvCxnSpPr>
          <p:nvPr/>
        </p:nvCxnSpPr>
        <p:spPr>
          <a:xfrm>
            <a:off x="3117656" y="3056559"/>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B1D7093-B881-0005-9CA9-4B19A6DE99B2}"/>
              </a:ext>
            </a:extLst>
          </p:cNvPr>
          <p:cNvCxnSpPr>
            <a:cxnSpLocks/>
          </p:cNvCxnSpPr>
          <p:nvPr/>
        </p:nvCxnSpPr>
        <p:spPr>
          <a:xfrm>
            <a:off x="5985633" y="3062551"/>
            <a:ext cx="7006" cy="287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7AD3632-00C9-6BC4-CBD3-F530ED201DCF}"/>
              </a:ext>
            </a:extLst>
          </p:cNvPr>
          <p:cNvCxnSpPr>
            <a:cxnSpLocks/>
          </p:cNvCxnSpPr>
          <p:nvPr/>
        </p:nvCxnSpPr>
        <p:spPr>
          <a:xfrm>
            <a:off x="7754964" y="1412776"/>
            <a:ext cx="7525" cy="4272571"/>
          </a:xfrm>
          <a:prstGeom prst="line">
            <a:avLst/>
          </a:prstGeom>
          <a:ln w="285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42AC2D9-FC35-5FDC-B11A-7BD61AE7B52B}"/>
              </a:ext>
            </a:extLst>
          </p:cNvPr>
          <p:cNvSpPr txBox="1"/>
          <p:nvPr/>
        </p:nvSpPr>
        <p:spPr>
          <a:xfrm>
            <a:off x="8256240" y="1052736"/>
            <a:ext cx="3113871" cy="523220"/>
          </a:xfrm>
          <a:prstGeom prst="rect">
            <a:avLst/>
          </a:prstGeom>
          <a:noFill/>
        </p:spPr>
        <p:txBody>
          <a:bodyPr wrap="square" rtlCol="0">
            <a:spAutoFit/>
          </a:bodyPr>
          <a:lstStyle/>
          <a:p>
            <a:pPr algn="ctr"/>
            <a:r>
              <a:rPr lang="en-GB" sz="1400" b="1" dirty="0">
                <a:latin typeface="Arial" panose="020B0604020202020204" pitchFamily="34" charset="0"/>
                <a:ea typeface="Aileron Bold" charset="0"/>
                <a:cs typeface="Arial" panose="020B0604020202020204" pitchFamily="34" charset="0"/>
              </a:rPr>
              <a:t>Targeted therapies</a:t>
            </a:r>
          </a:p>
          <a:p>
            <a:pPr algn="ctr"/>
            <a:r>
              <a:rPr lang="en-GB" sz="1400" b="1" dirty="0">
                <a:latin typeface="Arial" panose="020B0604020202020204" pitchFamily="34" charset="0"/>
                <a:ea typeface="Aileron Bold" charset="0"/>
                <a:cs typeface="Arial" panose="020B0604020202020204" pitchFamily="34" charset="0"/>
              </a:rPr>
              <a:t>Useful in certain circumstances</a:t>
            </a:r>
          </a:p>
        </p:txBody>
      </p:sp>
      <p:sp>
        <p:nvSpPr>
          <p:cNvPr id="6" name="TextBox 5">
            <a:extLst>
              <a:ext uri="{FF2B5EF4-FFF2-40B4-BE49-F238E27FC236}">
                <a16:creationId xmlns:a16="http://schemas.microsoft.com/office/drawing/2014/main" id="{27B84AA8-CD62-B424-E3DB-00E4F1FB1EB7}"/>
              </a:ext>
            </a:extLst>
          </p:cNvPr>
          <p:cNvSpPr txBox="1"/>
          <p:nvPr/>
        </p:nvSpPr>
        <p:spPr>
          <a:xfrm>
            <a:off x="609600" y="876748"/>
            <a:ext cx="3608680" cy="369332"/>
          </a:xfrm>
          <a:prstGeom prst="rect">
            <a:avLst/>
          </a:prstGeom>
          <a:noFill/>
        </p:spPr>
        <p:txBody>
          <a:bodyPr wrap="none" rtlCol="0">
            <a:spAutoFit/>
          </a:bodyPr>
          <a:lstStyle/>
          <a:p>
            <a:r>
              <a:rPr lang="en-US" b="1" dirty="0">
                <a:solidFill>
                  <a:schemeClr val="accent1"/>
                </a:solidFill>
                <a:latin typeface="Arial" panose="020B0604020202020204" pitchFamily="34" charset="0"/>
                <a:ea typeface="Aileron Bold" charset="0"/>
                <a:cs typeface="Arial" panose="020B0604020202020204" pitchFamily="34" charset="0"/>
              </a:rPr>
              <a:t>BASED ON NCCN GUIDELINES</a:t>
            </a:r>
            <a:endParaRPr lang="en-GB" b="1" dirty="0">
              <a:solidFill>
                <a:schemeClr val="accent1"/>
              </a:solidFill>
              <a:latin typeface="Arial" panose="020B0604020202020204" pitchFamily="34" charset="0"/>
              <a:ea typeface="Aileron Bold" charset="0"/>
              <a:cs typeface="Arial" panose="020B0604020202020204" pitchFamily="34" charset="0"/>
            </a:endParaRPr>
          </a:p>
        </p:txBody>
      </p:sp>
      <p:sp>
        <p:nvSpPr>
          <p:cNvPr id="3" name="TextBox 2">
            <a:extLst>
              <a:ext uri="{FF2B5EF4-FFF2-40B4-BE49-F238E27FC236}">
                <a16:creationId xmlns:a16="http://schemas.microsoft.com/office/drawing/2014/main" id="{79C7F17C-A2A6-1FB7-D810-14C982432A19}"/>
              </a:ext>
            </a:extLst>
          </p:cNvPr>
          <p:cNvSpPr txBox="1"/>
          <p:nvPr/>
        </p:nvSpPr>
        <p:spPr>
          <a:xfrm>
            <a:off x="7965145" y="3162997"/>
            <a:ext cx="3727683" cy="769441"/>
          </a:xfrm>
          <a:prstGeom prst="rect">
            <a:avLst/>
          </a:prstGeom>
          <a:noFill/>
        </p:spPr>
        <p:txBody>
          <a:bodyPr wrap="square" rtlCol="0">
            <a:spAutoFit/>
          </a:bodyPr>
          <a:lstStyle/>
          <a:p>
            <a:r>
              <a:rPr lang="en-US" sz="1100" dirty="0">
                <a:solidFill>
                  <a:srgbClr val="505050"/>
                </a:solidFill>
                <a:latin typeface="Arial" panose="020B0604020202020204" pitchFamily="34" charset="0"/>
                <a:ea typeface="Aileron Bold" charset="0"/>
                <a:cs typeface="Arial" panose="020B0604020202020204" pitchFamily="34" charset="0"/>
              </a:rPr>
              <a:t>Chemotherapy is recommended as front-line therapy for </a:t>
            </a:r>
            <a:r>
              <a:rPr lang="en-US" sz="1100" dirty="0" err="1">
                <a:solidFill>
                  <a:srgbClr val="505050"/>
                </a:solidFill>
                <a:latin typeface="Arial" panose="020B0604020202020204" pitchFamily="34" charset="0"/>
                <a:ea typeface="Aileron Bold" charset="0"/>
                <a:cs typeface="Arial" panose="020B0604020202020204" pitchFamily="34" charset="0"/>
              </a:rPr>
              <a:t>mPDAC</a:t>
            </a:r>
            <a:r>
              <a:rPr lang="en-US" sz="1100" dirty="0">
                <a:solidFill>
                  <a:srgbClr val="505050"/>
                </a:solidFill>
                <a:latin typeface="Arial" panose="020B0604020202020204" pitchFamily="34" charset="0"/>
                <a:ea typeface="Aileron Bold" charset="0"/>
                <a:cs typeface="Arial" panose="020B0604020202020204" pitchFamily="34" charset="0"/>
              </a:rPr>
              <a:t> patients, but targeted therapies may be useful in certain circumstances (e.g. if a patient can no longer tolerate chemotherapy)  </a:t>
            </a:r>
            <a:endParaRPr lang="en-GB" sz="1100" dirty="0">
              <a:solidFill>
                <a:srgbClr val="505050"/>
              </a:solidFill>
              <a:latin typeface="Arial" panose="020B0604020202020204" pitchFamily="34" charset="0"/>
              <a:ea typeface="Aileron Bold" charset="0"/>
              <a:cs typeface="Arial" panose="020B0604020202020204" pitchFamily="34" charset="0"/>
            </a:endParaRPr>
          </a:p>
        </p:txBody>
      </p:sp>
    </p:spTree>
    <p:extLst>
      <p:ext uri="{BB962C8B-B14F-4D97-AF65-F5344CB8AC3E}">
        <p14:creationId xmlns:p14="http://schemas.microsoft.com/office/powerpoint/2010/main" val="7085600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E0C2E-7FFC-3820-D7C9-013377C2309C}"/>
              </a:ext>
            </a:extLst>
          </p:cNvPr>
          <p:cNvSpPr>
            <a:spLocks noGrp="1"/>
          </p:cNvSpPr>
          <p:nvPr>
            <p:ph sz="quarter" idx="12"/>
          </p:nvPr>
        </p:nvSpPr>
        <p:spPr/>
        <p:txBody>
          <a:bodyPr>
            <a:normAutofit/>
          </a:bodyPr>
          <a:lstStyle/>
          <a:p>
            <a:pPr marL="0" indent="0">
              <a:buNone/>
            </a:pPr>
            <a:r>
              <a:rPr lang="en-GB" b="1" dirty="0">
                <a:solidFill>
                  <a:schemeClr val="accent1"/>
                </a:solidFill>
              </a:rPr>
              <a:t>PALLIATIVE CARE</a:t>
            </a:r>
          </a:p>
          <a:p>
            <a:r>
              <a:rPr lang="en-GB" b="1" dirty="0">
                <a:solidFill>
                  <a:schemeClr val="tx2"/>
                </a:solidFill>
              </a:rPr>
              <a:t>Single agent chemotherapy </a:t>
            </a:r>
            <a:r>
              <a:rPr lang="en-GB" i="1" dirty="0">
                <a:solidFill>
                  <a:schemeClr val="tx2"/>
                </a:solidFill>
              </a:rPr>
              <a:t>(gemcitabine)</a:t>
            </a:r>
          </a:p>
          <a:p>
            <a:r>
              <a:rPr lang="en-GB" b="1" dirty="0">
                <a:solidFill>
                  <a:schemeClr val="tx2"/>
                </a:solidFill>
              </a:rPr>
              <a:t>Targeted therapy </a:t>
            </a:r>
            <a:r>
              <a:rPr lang="en-GB" i="1" dirty="0">
                <a:solidFill>
                  <a:schemeClr val="tx2"/>
                </a:solidFill>
              </a:rPr>
              <a:t>(based on molecular profiling and as clinically indicated)</a:t>
            </a:r>
          </a:p>
          <a:p>
            <a:r>
              <a:rPr lang="en-GB" b="1" dirty="0">
                <a:solidFill>
                  <a:schemeClr val="tx2"/>
                </a:solidFill>
              </a:rPr>
              <a:t>Palliative radiotherapy</a:t>
            </a:r>
          </a:p>
          <a:p>
            <a:pPr lvl="1"/>
            <a:r>
              <a:rPr lang="en-GB" dirty="0">
                <a:solidFill>
                  <a:schemeClr val="tx2"/>
                </a:solidFill>
              </a:rPr>
              <a:t>To relieve pain, bleeding and/or local obstructive symptoms</a:t>
            </a:r>
          </a:p>
          <a:p>
            <a:endParaRPr lang="en-GB" dirty="0"/>
          </a:p>
          <a:p>
            <a:endParaRPr lang="en-GB" dirty="0"/>
          </a:p>
        </p:txBody>
      </p:sp>
      <p:sp>
        <p:nvSpPr>
          <p:cNvPr id="2" name="Title 1">
            <a:extLst>
              <a:ext uri="{FF2B5EF4-FFF2-40B4-BE49-F238E27FC236}">
                <a16:creationId xmlns:a16="http://schemas.microsoft.com/office/drawing/2014/main" id="{AD6B35DC-544C-1905-4859-E8684D941027}"/>
              </a:ext>
            </a:extLst>
          </p:cNvPr>
          <p:cNvSpPr>
            <a:spLocks noGrp="1"/>
          </p:cNvSpPr>
          <p:nvPr>
            <p:ph type="title"/>
          </p:nvPr>
        </p:nvSpPr>
        <p:spPr/>
        <p:txBody>
          <a:bodyPr>
            <a:normAutofit/>
          </a:bodyPr>
          <a:lstStyle/>
          <a:p>
            <a:r>
              <a:rPr lang="en-GB" dirty="0"/>
              <a:t>Patients with Poor performance status and progressive disease</a:t>
            </a:r>
          </a:p>
        </p:txBody>
      </p:sp>
      <p:sp>
        <p:nvSpPr>
          <p:cNvPr id="5" name="Slide Number Placeholder 4">
            <a:extLst>
              <a:ext uri="{FF2B5EF4-FFF2-40B4-BE49-F238E27FC236}">
                <a16:creationId xmlns:a16="http://schemas.microsoft.com/office/drawing/2014/main" id="{426079BE-5431-73B2-70F6-8DAF4B23AB30}"/>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4" name="Content Placeholder 3">
            <a:extLst>
              <a:ext uri="{FF2B5EF4-FFF2-40B4-BE49-F238E27FC236}">
                <a16:creationId xmlns:a16="http://schemas.microsoft.com/office/drawing/2014/main" id="{38BBFF61-D274-2CE4-784E-7B7810AB300C}"/>
              </a:ext>
            </a:extLst>
          </p:cNvPr>
          <p:cNvSpPr>
            <a:spLocks noGrp="1"/>
          </p:cNvSpPr>
          <p:nvPr>
            <p:ph sz="quarter" idx="15"/>
          </p:nvPr>
        </p:nvSpPr>
        <p:spPr/>
        <p:txBody>
          <a:bodyPr/>
          <a:lstStyle/>
          <a:p>
            <a:r>
              <a:rPr lang="en-GB" dirty="0">
                <a:solidFill>
                  <a:schemeClr val="tx2"/>
                </a:solidFill>
              </a:rPr>
              <a:t>NCCN, National Comprehensive Cancer Network</a:t>
            </a:r>
          </a:p>
          <a:p>
            <a:r>
              <a:rPr lang="en-GB" dirty="0">
                <a:solidFill>
                  <a:schemeClr val="tx2"/>
                </a:solidFill>
              </a:rPr>
              <a:t>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a:t>
            </a:r>
          </a:p>
        </p:txBody>
      </p:sp>
    </p:spTree>
    <p:extLst>
      <p:ext uri="{BB962C8B-B14F-4D97-AF65-F5344CB8AC3E}">
        <p14:creationId xmlns:p14="http://schemas.microsoft.com/office/powerpoint/2010/main" val="14689455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A7FD-ED5F-7F42-E8BA-D816BD6A54D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C145A5-30EC-B7E4-EDA0-A0B80EF3CA5C}"/>
              </a:ext>
            </a:extLst>
          </p:cNvPr>
          <p:cNvSpPr>
            <a:spLocks noGrp="1"/>
          </p:cNvSpPr>
          <p:nvPr>
            <p:ph type="title"/>
          </p:nvPr>
        </p:nvSpPr>
        <p:spPr/>
        <p:txBody>
          <a:bodyPr>
            <a:normAutofit/>
          </a:bodyPr>
          <a:lstStyle/>
          <a:p>
            <a:r>
              <a:rPr lang="en-GB" sz="3600" dirty="0"/>
              <a:t>Best supportive care </a:t>
            </a:r>
          </a:p>
        </p:txBody>
      </p:sp>
      <p:sp>
        <p:nvSpPr>
          <p:cNvPr id="5" name="Slide Number Placeholder 4">
            <a:extLst>
              <a:ext uri="{FF2B5EF4-FFF2-40B4-BE49-F238E27FC236}">
                <a16:creationId xmlns:a16="http://schemas.microsoft.com/office/drawing/2014/main" id="{F6AD5EA8-2AE7-1EDA-10AF-E4F990E91221}"/>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31340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027E-6D9F-3DD6-76DB-7A8F6F45C3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E4805-7759-B775-3183-57CF3C61EA2B}"/>
              </a:ext>
            </a:extLst>
          </p:cNvPr>
          <p:cNvSpPr>
            <a:spLocks noGrp="1"/>
          </p:cNvSpPr>
          <p:nvPr>
            <p:ph sz="quarter" idx="12"/>
          </p:nvPr>
        </p:nvSpPr>
        <p:spPr/>
        <p:txBody>
          <a:bodyPr>
            <a:normAutofit/>
          </a:bodyPr>
          <a:lstStyle/>
          <a:p>
            <a:r>
              <a:rPr lang="en-GB" dirty="0">
                <a:solidFill>
                  <a:schemeClr val="accent1"/>
                </a:solidFill>
              </a:rPr>
              <a:t>Biliary stent </a:t>
            </a:r>
          </a:p>
          <a:p>
            <a:pPr lvl="1"/>
            <a:r>
              <a:rPr lang="en-GB" dirty="0"/>
              <a:t>To treat biliary obstruction</a:t>
            </a:r>
          </a:p>
          <a:p>
            <a:r>
              <a:rPr lang="en-GB" dirty="0">
                <a:solidFill>
                  <a:schemeClr val="accent1"/>
                </a:solidFill>
              </a:rPr>
              <a:t>Pain management</a:t>
            </a:r>
          </a:p>
          <a:p>
            <a:r>
              <a:rPr lang="en-GB" dirty="0">
                <a:solidFill>
                  <a:schemeClr val="accent1"/>
                </a:solidFill>
              </a:rPr>
              <a:t>Pancreatic enzyme replacement</a:t>
            </a:r>
          </a:p>
          <a:p>
            <a:pPr lvl="1"/>
            <a:r>
              <a:rPr lang="en-GB" dirty="0"/>
              <a:t>In patients with symptoms of exocrine enzyme deficiency </a:t>
            </a:r>
          </a:p>
          <a:p>
            <a:r>
              <a:rPr lang="en-GB" dirty="0">
                <a:solidFill>
                  <a:schemeClr val="accent1"/>
                </a:solidFill>
              </a:rPr>
              <a:t>Physical therapy</a:t>
            </a:r>
          </a:p>
          <a:p>
            <a:pPr lvl="1"/>
            <a:r>
              <a:rPr lang="en-GB" dirty="0"/>
              <a:t>To improve QoL by </a:t>
            </a:r>
            <a:r>
              <a:rPr lang="en-US" dirty="0"/>
              <a:t>controlling symptoms of pain, reducing fatigue, and strengthening weak muscles</a:t>
            </a:r>
            <a:endParaRPr lang="en-GB" dirty="0"/>
          </a:p>
          <a:p>
            <a:endParaRPr lang="en-GB" dirty="0"/>
          </a:p>
          <a:p>
            <a:endParaRPr lang="en-GB" dirty="0"/>
          </a:p>
        </p:txBody>
      </p:sp>
      <p:sp>
        <p:nvSpPr>
          <p:cNvPr id="2" name="Title 1">
            <a:extLst>
              <a:ext uri="{FF2B5EF4-FFF2-40B4-BE49-F238E27FC236}">
                <a16:creationId xmlns:a16="http://schemas.microsoft.com/office/drawing/2014/main" id="{1E75CE56-83D9-36C8-3660-51CB10856C45}"/>
              </a:ext>
            </a:extLst>
          </p:cNvPr>
          <p:cNvSpPr>
            <a:spLocks noGrp="1"/>
          </p:cNvSpPr>
          <p:nvPr>
            <p:ph type="title"/>
          </p:nvPr>
        </p:nvSpPr>
        <p:spPr/>
        <p:txBody>
          <a:bodyPr>
            <a:normAutofit/>
          </a:bodyPr>
          <a:lstStyle/>
          <a:p>
            <a:r>
              <a:rPr lang="en-GB" cap="none" dirty="0" err="1"/>
              <a:t>m</a:t>
            </a:r>
            <a:r>
              <a:rPr lang="en-GB" dirty="0" err="1"/>
              <a:t>pdac</a:t>
            </a:r>
            <a:r>
              <a:rPr lang="en-GB" dirty="0"/>
              <a:t> Patients may require best supportive care alongside systemic treatment</a:t>
            </a:r>
          </a:p>
        </p:txBody>
      </p:sp>
      <p:sp>
        <p:nvSpPr>
          <p:cNvPr id="5" name="Slide Number Placeholder 4">
            <a:extLst>
              <a:ext uri="{FF2B5EF4-FFF2-40B4-BE49-F238E27FC236}">
                <a16:creationId xmlns:a16="http://schemas.microsoft.com/office/drawing/2014/main" id="{7123F7EA-D40D-A075-2D8C-BB1E9CCAACD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4" name="Content Placeholder 3">
            <a:extLst>
              <a:ext uri="{FF2B5EF4-FFF2-40B4-BE49-F238E27FC236}">
                <a16:creationId xmlns:a16="http://schemas.microsoft.com/office/drawing/2014/main" id="{20FEF12C-224C-1B10-A1D7-6B4D670971A7}"/>
              </a:ext>
            </a:extLst>
          </p:cNvPr>
          <p:cNvSpPr>
            <a:spLocks noGrp="1"/>
          </p:cNvSpPr>
          <p:nvPr>
            <p:ph sz="quarter" idx="15"/>
          </p:nvPr>
        </p:nvSpPr>
        <p:spPr>
          <a:xfrm>
            <a:off x="620183" y="6173788"/>
            <a:ext cx="10180339" cy="365125"/>
          </a:xfrm>
        </p:spPr>
        <p:txBody>
          <a:bodyPr/>
          <a:lstStyle/>
          <a:p>
            <a:r>
              <a:rPr lang="en-GB" dirty="0" err="1">
                <a:solidFill>
                  <a:schemeClr val="tx2"/>
                </a:solidFill>
              </a:rPr>
              <a:t>mPDAC</a:t>
            </a:r>
            <a:r>
              <a:rPr lang="en-GB" dirty="0">
                <a:solidFill>
                  <a:schemeClr val="tx2"/>
                </a:solidFill>
              </a:rPr>
              <a:t>, metastatic pancreatic ductal adenocarcinoma; NCCN, National Comprehensive Cancer Network; QoL, quality of life</a:t>
            </a:r>
          </a:p>
          <a:p>
            <a:r>
              <a:rPr lang="en-GB" dirty="0">
                <a:solidFill>
                  <a:schemeClr val="tx2"/>
                </a:solidFill>
              </a:rPr>
              <a:t>NCCN Guidelines Version 3.2024. Available at: </a:t>
            </a:r>
            <a:r>
              <a:rPr lang="en-GB"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dirty="0">
                <a:solidFill>
                  <a:schemeClr val="tx2"/>
                </a:solidFill>
              </a:rPr>
              <a:t>. Accessed October 2024; van </a:t>
            </a:r>
            <a:r>
              <a:rPr lang="en-GB" dirty="0" err="1">
                <a:solidFill>
                  <a:schemeClr val="tx2"/>
                </a:solidFill>
              </a:rPr>
              <a:t>Weert</a:t>
            </a:r>
            <a:r>
              <a:rPr lang="en-GB" dirty="0">
                <a:solidFill>
                  <a:schemeClr val="tx2"/>
                </a:solidFill>
              </a:rPr>
              <a:t> E, et al. Physical Therapy 2010; 90: 1413-1425 </a:t>
            </a:r>
          </a:p>
        </p:txBody>
      </p:sp>
    </p:spTree>
    <p:extLst>
      <p:ext uri="{BB962C8B-B14F-4D97-AF65-F5344CB8AC3E}">
        <p14:creationId xmlns:p14="http://schemas.microsoft.com/office/powerpoint/2010/main" val="120044864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27F6F-9281-2AB0-BA3F-7614F77336E2}"/>
              </a:ext>
            </a:extLst>
          </p:cNvPr>
          <p:cNvSpPr>
            <a:spLocks noGrp="1"/>
          </p:cNvSpPr>
          <p:nvPr>
            <p:ph sz="quarter" idx="12"/>
          </p:nvPr>
        </p:nvSpPr>
        <p:spPr>
          <a:xfrm>
            <a:off x="620713" y="923165"/>
            <a:ext cx="10963275" cy="4525963"/>
          </a:xfrm>
        </p:spPr>
        <p:txBody>
          <a:bodyPr>
            <a:normAutofit/>
          </a:bodyPr>
          <a:lstStyle/>
          <a:p>
            <a:r>
              <a:rPr lang="en-GB" sz="1800" dirty="0"/>
              <a:t>Many patients continue to have cancer-related pain  despite responding to chemotherapy</a:t>
            </a:r>
          </a:p>
          <a:p>
            <a:r>
              <a:rPr lang="en-US" sz="1800" dirty="0"/>
              <a:t>Pain management modalities can be used throughout the patient’s clinical course and to achieve optimal relief, can be switched or added to</a:t>
            </a:r>
            <a:endParaRPr lang="en-GB" sz="1800" dirty="0"/>
          </a:p>
        </p:txBody>
      </p:sp>
      <p:sp>
        <p:nvSpPr>
          <p:cNvPr id="2" name="Title 1">
            <a:extLst>
              <a:ext uri="{FF2B5EF4-FFF2-40B4-BE49-F238E27FC236}">
                <a16:creationId xmlns:a16="http://schemas.microsoft.com/office/drawing/2014/main" id="{81A499C1-F5D8-796D-E2B6-4D7C11E2F2DD}"/>
              </a:ext>
            </a:extLst>
          </p:cNvPr>
          <p:cNvSpPr>
            <a:spLocks noGrp="1"/>
          </p:cNvSpPr>
          <p:nvPr>
            <p:ph type="title"/>
          </p:nvPr>
        </p:nvSpPr>
        <p:spPr>
          <a:xfrm>
            <a:off x="619125" y="258763"/>
            <a:ext cx="6901731" cy="865187"/>
          </a:xfrm>
        </p:spPr>
        <p:txBody>
          <a:bodyPr/>
          <a:lstStyle/>
          <a:p>
            <a:r>
              <a:rPr lang="en-GB" dirty="0"/>
              <a:t>Pain management</a:t>
            </a:r>
          </a:p>
        </p:txBody>
      </p:sp>
      <p:sp>
        <p:nvSpPr>
          <p:cNvPr id="5" name="Slide Number Placeholder 4">
            <a:extLst>
              <a:ext uri="{FF2B5EF4-FFF2-40B4-BE49-F238E27FC236}">
                <a16:creationId xmlns:a16="http://schemas.microsoft.com/office/drawing/2014/main" id="{C71EB586-6EEC-9B02-1442-11287394F9DD}"/>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28</a:t>
            </a:fld>
            <a:endParaRPr lang="en-GB" dirty="0"/>
          </a:p>
        </p:txBody>
      </p:sp>
      <p:sp>
        <p:nvSpPr>
          <p:cNvPr id="4" name="Content Placeholder 3">
            <a:extLst>
              <a:ext uri="{FF2B5EF4-FFF2-40B4-BE49-F238E27FC236}">
                <a16:creationId xmlns:a16="http://schemas.microsoft.com/office/drawing/2014/main" id="{0F6E71AB-F971-82C1-00D3-DE807F8690F1}"/>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APAP, acetaminophen; </a:t>
            </a:r>
            <a:r>
              <a:rPr lang="en-US" dirty="0">
                <a:solidFill>
                  <a:schemeClr val="tx2"/>
                </a:solidFill>
              </a:rPr>
              <a:t>CAM, complementary and alternative medicine; CBD, cannabidiol; </a:t>
            </a:r>
            <a:r>
              <a:rPr lang="en-GB" dirty="0">
                <a:solidFill>
                  <a:schemeClr val="tx2"/>
                </a:solidFill>
              </a:rPr>
              <a:t>COX-2i, cyclooxygenase-2 inhibitor; </a:t>
            </a:r>
            <a:br>
              <a:rPr lang="en-GB" dirty="0">
                <a:solidFill>
                  <a:schemeClr val="tx2"/>
                </a:solidFill>
              </a:rPr>
            </a:br>
            <a:r>
              <a:rPr lang="en-US" dirty="0">
                <a:solidFill>
                  <a:schemeClr val="tx2"/>
                </a:solidFill>
              </a:rPr>
              <a:t>HIFU, high-intensity focused ultrasound;</a:t>
            </a:r>
            <a:r>
              <a:rPr lang="en-GB" dirty="0">
                <a:solidFill>
                  <a:schemeClr val="tx2"/>
                </a:solidFill>
              </a:rPr>
              <a:t> IT, intrathecal; TENS, transcutaneous electrical nerve stimulation.</a:t>
            </a:r>
          </a:p>
          <a:p>
            <a:r>
              <a:rPr lang="en-GB" dirty="0" err="1">
                <a:solidFill>
                  <a:schemeClr val="tx2"/>
                </a:solidFill>
              </a:rPr>
              <a:t>Coveler</a:t>
            </a:r>
            <a:r>
              <a:rPr lang="en-GB" dirty="0">
                <a:solidFill>
                  <a:schemeClr val="tx2"/>
                </a:solidFill>
              </a:rPr>
              <a:t> AL, et al. Oncologist. 2021;26:e971-e982</a:t>
            </a:r>
          </a:p>
        </p:txBody>
      </p:sp>
      <p:pic>
        <p:nvPicPr>
          <p:cNvPr id="7" name="Picture 6">
            <a:extLst>
              <a:ext uri="{FF2B5EF4-FFF2-40B4-BE49-F238E27FC236}">
                <a16:creationId xmlns:a16="http://schemas.microsoft.com/office/drawing/2014/main" id="{5E26AAA5-9C50-D225-C3B8-46AB2D416484}"/>
              </a:ext>
            </a:extLst>
          </p:cNvPr>
          <p:cNvPicPr>
            <a:picLocks noChangeAspect="1"/>
          </p:cNvPicPr>
          <p:nvPr/>
        </p:nvPicPr>
        <p:blipFill>
          <a:blip r:embed="rId2"/>
          <a:srcRect t="9877" b="7157"/>
          <a:stretch/>
        </p:blipFill>
        <p:spPr>
          <a:xfrm>
            <a:off x="911424" y="2780928"/>
            <a:ext cx="3447968" cy="3024336"/>
          </a:xfrm>
          <a:prstGeom prst="rect">
            <a:avLst/>
          </a:prstGeom>
        </p:spPr>
      </p:pic>
      <p:sp>
        <p:nvSpPr>
          <p:cNvPr id="10" name="TextBox 9">
            <a:extLst>
              <a:ext uri="{FF2B5EF4-FFF2-40B4-BE49-F238E27FC236}">
                <a16:creationId xmlns:a16="http://schemas.microsoft.com/office/drawing/2014/main" id="{FE33355F-3581-1202-DF85-A2D840EC388E}"/>
              </a:ext>
            </a:extLst>
          </p:cNvPr>
          <p:cNvSpPr txBox="1"/>
          <p:nvPr/>
        </p:nvSpPr>
        <p:spPr>
          <a:xfrm>
            <a:off x="620713" y="2031172"/>
            <a:ext cx="3535968"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CURRENT PAIN TREATMENTS</a:t>
            </a:r>
          </a:p>
        </p:txBody>
      </p:sp>
      <p:sp>
        <p:nvSpPr>
          <p:cNvPr id="12" name="TextBox 11">
            <a:extLst>
              <a:ext uri="{FF2B5EF4-FFF2-40B4-BE49-F238E27FC236}">
                <a16:creationId xmlns:a16="http://schemas.microsoft.com/office/drawing/2014/main" id="{B6CDCF95-3EF8-E31D-FC7A-48F0D9BE472A}"/>
              </a:ext>
            </a:extLst>
          </p:cNvPr>
          <p:cNvSpPr txBox="1"/>
          <p:nvPr/>
        </p:nvSpPr>
        <p:spPr>
          <a:xfrm>
            <a:off x="6273090" y="4655475"/>
            <a:ext cx="3524461" cy="461665"/>
          </a:xfrm>
          <a:prstGeom prst="rect">
            <a:avLst/>
          </a:prstGeom>
          <a:noFill/>
        </p:spPr>
        <p:txBody>
          <a:bodyPr wrap="square" rtlCol="0">
            <a:spAutoFit/>
          </a:bodyPr>
          <a:lstStyle/>
          <a:p>
            <a:r>
              <a:rPr lang="en-GB" sz="1200" dirty="0">
                <a:latin typeface="Arial" panose="020B0604020202020204" pitchFamily="34" charset="0"/>
                <a:ea typeface="Aileron Bold" charset="0"/>
                <a:cs typeface="Arial" panose="020B0604020202020204" pitchFamily="34" charset="0"/>
              </a:rPr>
              <a:t>Dark coloured boxes, current standard of care; light coloured boxes, experimental modalities</a:t>
            </a:r>
          </a:p>
        </p:txBody>
      </p:sp>
      <p:graphicFrame>
        <p:nvGraphicFramePr>
          <p:cNvPr id="15" name="Table 14">
            <a:extLst>
              <a:ext uri="{FF2B5EF4-FFF2-40B4-BE49-F238E27FC236}">
                <a16:creationId xmlns:a16="http://schemas.microsoft.com/office/drawing/2014/main" id="{8E68570E-F19B-1181-EEF9-8EE55FF0251F}"/>
              </a:ext>
            </a:extLst>
          </p:cNvPr>
          <p:cNvGraphicFramePr>
            <a:graphicFrameLocks noGrp="1"/>
          </p:cNvGraphicFramePr>
          <p:nvPr>
            <p:extLst>
              <p:ext uri="{D42A27DB-BD31-4B8C-83A1-F6EECF244321}">
                <p14:modId xmlns:p14="http://schemas.microsoft.com/office/powerpoint/2010/main" val="55213630"/>
              </p:ext>
            </p:extLst>
          </p:nvPr>
        </p:nvGraphicFramePr>
        <p:xfrm>
          <a:off x="619125" y="2427084"/>
          <a:ext cx="5116836" cy="3535680"/>
        </p:xfrm>
        <a:graphic>
          <a:graphicData uri="http://schemas.openxmlformats.org/drawingml/2006/table">
            <a:tbl>
              <a:tblPr firstRow="1" bandRow="1">
                <a:tableStyleId>{5C22544A-7EE6-4342-B048-85BDC9FD1C3A}</a:tableStyleId>
              </a:tblPr>
              <a:tblGrid>
                <a:gridCol w="2092499">
                  <a:extLst>
                    <a:ext uri="{9D8B030D-6E8A-4147-A177-3AD203B41FA5}">
                      <a16:colId xmlns:a16="http://schemas.microsoft.com/office/drawing/2014/main" val="1917764652"/>
                    </a:ext>
                  </a:extLst>
                </a:gridCol>
                <a:gridCol w="3024337">
                  <a:extLst>
                    <a:ext uri="{9D8B030D-6E8A-4147-A177-3AD203B41FA5}">
                      <a16:colId xmlns:a16="http://schemas.microsoft.com/office/drawing/2014/main" val="2984873761"/>
                    </a:ext>
                  </a:extLst>
                </a:gridCol>
              </a:tblGrid>
              <a:tr h="0">
                <a:tc>
                  <a:txBody>
                    <a:bodyPr/>
                    <a:lstStyle/>
                    <a:p>
                      <a:r>
                        <a:rPr lang="en-US" sz="1400" dirty="0">
                          <a:latin typeface="Arial" panose="020B0604020202020204" pitchFamily="34" charset="0"/>
                          <a:cs typeface="Arial" panose="020B0604020202020204" pitchFamily="34" charset="0"/>
                        </a:rPr>
                        <a:t>Treatment modalities</a:t>
                      </a:r>
                    </a:p>
                  </a:txBody>
                  <a:tcPr/>
                </a:tc>
                <a:tc>
                  <a:txBody>
                    <a:bodyPr/>
                    <a:lstStyle/>
                    <a:p>
                      <a:r>
                        <a:rPr lang="en-US" sz="1400" dirty="0">
                          <a:latin typeface="Arial" panose="020B0604020202020204" pitchFamily="34" charset="0"/>
                          <a:cs typeface="Arial" panose="020B0604020202020204" pitchFamily="34" charset="0"/>
                        </a:rPr>
                        <a:t>Barriers</a:t>
                      </a:r>
                    </a:p>
                  </a:txBody>
                  <a:tcPr/>
                </a:tc>
                <a:extLst>
                  <a:ext uri="{0D108BD9-81ED-4DB2-BD59-A6C34878D82A}">
                    <a16:rowId xmlns:a16="http://schemas.microsoft.com/office/drawing/2014/main" val="1495837011"/>
                  </a:ext>
                </a:extLst>
              </a:tr>
              <a:tr h="0">
                <a:tc>
                  <a:txBody>
                    <a:bodyPr/>
                    <a:lstStyle/>
                    <a:p>
                      <a:r>
                        <a:rPr lang="en-US" sz="1100" b="1" dirty="0">
                          <a:latin typeface="Arial" panose="020B0604020202020204" pitchFamily="34" charset="0"/>
                          <a:cs typeface="Arial" panose="020B0604020202020204" pitchFamily="34" charset="0"/>
                        </a:rPr>
                        <a:t>Systemic chemotherapy</a:t>
                      </a:r>
                    </a:p>
                  </a:txBody>
                  <a:tcPr/>
                </a:tc>
                <a:tc>
                  <a:txBody>
                    <a:bodyPr/>
                    <a:lstStyle/>
                    <a:p>
                      <a:r>
                        <a:rPr lang="en-US" sz="1100" dirty="0">
                          <a:latin typeface="Arial" panose="020B0604020202020204" pitchFamily="34" charset="0"/>
                          <a:cs typeface="Arial" panose="020B0604020202020204" pitchFamily="34" charset="0"/>
                        </a:rPr>
                        <a:t>Performance status of patients at presentation</a:t>
                      </a:r>
                    </a:p>
                  </a:txBody>
                  <a:tcPr/>
                </a:tc>
                <a:extLst>
                  <a:ext uri="{0D108BD9-81ED-4DB2-BD59-A6C34878D82A}">
                    <a16:rowId xmlns:a16="http://schemas.microsoft.com/office/drawing/2014/main" val="2781980588"/>
                  </a:ext>
                </a:extLst>
              </a:tr>
              <a:tr h="0">
                <a:tc>
                  <a:txBody>
                    <a:bodyPr/>
                    <a:lstStyle/>
                    <a:p>
                      <a:r>
                        <a:rPr lang="en-US" sz="1100" b="1" dirty="0">
                          <a:latin typeface="Arial" panose="020B0604020202020204" pitchFamily="34" charset="0"/>
                          <a:cs typeface="Arial" panose="020B0604020202020204" pitchFamily="34" charset="0"/>
                        </a:rPr>
                        <a:t>Opioids</a:t>
                      </a:r>
                    </a:p>
                  </a:txBody>
                  <a:tcPr/>
                </a:tc>
                <a:tc>
                  <a:txBody>
                    <a:bodyPr/>
                    <a:lstStyle/>
                    <a:p>
                      <a:r>
                        <a:rPr lang="en-US" sz="1100" dirty="0">
                          <a:latin typeface="Arial" panose="020B0604020202020204" pitchFamily="34" charset="0"/>
                          <a:cs typeface="Arial" panose="020B0604020202020204" pitchFamily="34" charset="0"/>
                        </a:rPr>
                        <a:t>Side effects, concern for abuse, provider comfort on required dosing</a:t>
                      </a:r>
                    </a:p>
                  </a:txBody>
                  <a:tcPr/>
                </a:tc>
                <a:extLst>
                  <a:ext uri="{0D108BD9-81ED-4DB2-BD59-A6C34878D82A}">
                    <a16:rowId xmlns:a16="http://schemas.microsoft.com/office/drawing/2014/main" val="957382943"/>
                  </a:ext>
                </a:extLst>
              </a:tr>
              <a:tr h="0">
                <a:tc>
                  <a:txBody>
                    <a:bodyPr/>
                    <a:lstStyle/>
                    <a:p>
                      <a:r>
                        <a:rPr lang="en-US" sz="1100" b="1" dirty="0">
                          <a:latin typeface="Arial" panose="020B0604020202020204" pitchFamily="34" charset="0"/>
                          <a:cs typeface="Arial" panose="020B0604020202020204" pitchFamily="34" charset="0"/>
                        </a:rPr>
                        <a:t>Radiation therapy</a:t>
                      </a:r>
                    </a:p>
                  </a:txBody>
                  <a:tcPr/>
                </a:tc>
                <a:tc>
                  <a:txBody>
                    <a:bodyPr/>
                    <a:lstStyle/>
                    <a:p>
                      <a:r>
                        <a:rPr lang="en-US" sz="1100" dirty="0">
                          <a:latin typeface="Arial" panose="020B0604020202020204" pitchFamily="34" charset="0"/>
                          <a:cs typeface="Arial" panose="020B0604020202020204" pitchFamily="34" charset="0"/>
                        </a:rPr>
                        <a:t>Performance status, minimal barriers outside of locations of radiation therapy centers</a:t>
                      </a:r>
                    </a:p>
                  </a:txBody>
                  <a:tcPr/>
                </a:tc>
                <a:extLst>
                  <a:ext uri="{0D108BD9-81ED-4DB2-BD59-A6C34878D82A}">
                    <a16:rowId xmlns:a16="http://schemas.microsoft.com/office/drawing/2014/main" val="1513939323"/>
                  </a:ext>
                </a:extLst>
              </a:tr>
              <a:tr h="0">
                <a:tc>
                  <a:txBody>
                    <a:bodyPr/>
                    <a:lstStyle/>
                    <a:p>
                      <a:r>
                        <a:rPr lang="en-US" sz="1100" b="1" dirty="0">
                          <a:latin typeface="Arial" panose="020B0604020202020204" pitchFamily="34" charset="0"/>
                          <a:cs typeface="Arial" panose="020B0604020202020204" pitchFamily="34" charset="0"/>
                        </a:rPr>
                        <a:t>Neurolysis/HIFU</a:t>
                      </a:r>
                    </a:p>
                  </a:txBody>
                  <a:tcPr/>
                </a:tc>
                <a:tc>
                  <a:txBody>
                    <a:bodyPr/>
                    <a:lstStyle/>
                    <a:p>
                      <a:r>
                        <a:rPr lang="en-US" sz="1100" dirty="0">
                          <a:latin typeface="Arial" panose="020B0604020202020204" pitchFamily="34" charset="0"/>
                          <a:cs typeface="Arial" panose="020B0604020202020204" pitchFamily="34" charset="0"/>
                        </a:rPr>
                        <a:t>Interventional gastroenterologists, although available at academic centers, may not be available in the general community</a:t>
                      </a:r>
                    </a:p>
                  </a:txBody>
                  <a:tcPr/>
                </a:tc>
                <a:extLst>
                  <a:ext uri="{0D108BD9-81ED-4DB2-BD59-A6C34878D82A}">
                    <a16:rowId xmlns:a16="http://schemas.microsoft.com/office/drawing/2014/main" val="4276208994"/>
                  </a:ext>
                </a:extLst>
              </a:tr>
              <a:tr h="0">
                <a:tc>
                  <a:txBody>
                    <a:bodyPr/>
                    <a:lstStyle/>
                    <a:p>
                      <a:r>
                        <a:rPr lang="en-US" sz="1100" b="1" dirty="0">
                          <a:latin typeface="Arial" panose="020B0604020202020204" pitchFamily="34" charset="0"/>
                          <a:cs typeface="Arial" panose="020B0604020202020204" pitchFamily="34" charset="0"/>
                        </a:rPr>
                        <a:t>Intrathecal drug delivery</a:t>
                      </a:r>
                    </a:p>
                  </a:txBody>
                  <a:tcPr/>
                </a:tc>
                <a:tc>
                  <a:txBody>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Limited availability of pain specialists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Resource intensive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Unclear benefit and cost effectiveness in those expected to live less than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6 months</a:t>
                      </a:r>
                    </a:p>
                  </a:txBody>
                  <a:tcPr/>
                </a:tc>
                <a:extLst>
                  <a:ext uri="{0D108BD9-81ED-4DB2-BD59-A6C34878D82A}">
                    <a16:rowId xmlns:a16="http://schemas.microsoft.com/office/drawing/2014/main" val="2410787321"/>
                  </a:ext>
                </a:extLst>
              </a:tr>
              <a:tr h="0">
                <a:tc>
                  <a:txBody>
                    <a:bodyPr/>
                    <a:lstStyle/>
                    <a:p>
                      <a:r>
                        <a:rPr lang="en-US" sz="1100" b="1" dirty="0">
                          <a:latin typeface="Arial" panose="020B0604020202020204" pitchFamily="34" charset="0"/>
                          <a:cs typeface="Arial" panose="020B0604020202020204" pitchFamily="34" charset="0"/>
                        </a:rPr>
                        <a:t>CAM (CBD, cannabis, acupuncture)</a:t>
                      </a:r>
                    </a:p>
                  </a:txBody>
                  <a:tcPr/>
                </a:tc>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Lack of data and lack of coverage</a:t>
                      </a:r>
                    </a:p>
                  </a:txBody>
                  <a:tcPr/>
                </a:tc>
                <a:extLst>
                  <a:ext uri="{0D108BD9-81ED-4DB2-BD59-A6C34878D82A}">
                    <a16:rowId xmlns:a16="http://schemas.microsoft.com/office/drawing/2014/main" val="3083155872"/>
                  </a:ext>
                </a:extLst>
              </a:tr>
            </a:tbl>
          </a:graphicData>
        </a:graphic>
      </p:graphicFrame>
      <p:sp>
        <p:nvSpPr>
          <p:cNvPr id="16" name="TextBox 15">
            <a:extLst>
              <a:ext uri="{FF2B5EF4-FFF2-40B4-BE49-F238E27FC236}">
                <a16:creationId xmlns:a16="http://schemas.microsoft.com/office/drawing/2014/main" id="{DBE18F36-67D5-5154-E9D8-2383F2F57EA5}"/>
              </a:ext>
            </a:extLst>
          </p:cNvPr>
          <p:cNvSpPr txBox="1"/>
          <p:nvPr/>
        </p:nvSpPr>
        <p:spPr>
          <a:xfrm>
            <a:off x="6270526" y="2031172"/>
            <a:ext cx="3535968"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CURRENT PAIN TREATMENTS</a:t>
            </a:r>
          </a:p>
        </p:txBody>
      </p:sp>
      <p:sp>
        <p:nvSpPr>
          <p:cNvPr id="17" name="Rounded Rectangle 16">
            <a:extLst>
              <a:ext uri="{FF2B5EF4-FFF2-40B4-BE49-F238E27FC236}">
                <a16:creationId xmlns:a16="http://schemas.microsoft.com/office/drawing/2014/main" id="{327E8F9D-D297-44D8-4481-4B7156E6D953}"/>
              </a:ext>
            </a:extLst>
          </p:cNvPr>
          <p:cNvSpPr/>
          <p:nvPr/>
        </p:nvSpPr>
        <p:spPr>
          <a:xfrm>
            <a:off x="6240860" y="2422237"/>
            <a:ext cx="3976861" cy="358691"/>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Radiation therapy | Neurolysis</a:t>
            </a:r>
          </a:p>
        </p:txBody>
      </p:sp>
      <p:sp>
        <p:nvSpPr>
          <p:cNvPr id="20" name="Rounded Rectangle 19">
            <a:extLst>
              <a:ext uri="{FF2B5EF4-FFF2-40B4-BE49-F238E27FC236}">
                <a16:creationId xmlns:a16="http://schemas.microsoft.com/office/drawing/2014/main" id="{4161E715-851B-0520-6300-66F34CF2ADC1}"/>
              </a:ext>
            </a:extLst>
          </p:cNvPr>
          <p:cNvSpPr/>
          <p:nvPr/>
        </p:nvSpPr>
        <p:spPr>
          <a:xfrm>
            <a:off x="6240861" y="2845736"/>
            <a:ext cx="1257181"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APAP | COX2i</a:t>
            </a:r>
          </a:p>
        </p:txBody>
      </p:sp>
      <p:sp>
        <p:nvSpPr>
          <p:cNvPr id="21" name="Rounded Rectangle 20">
            <a:extLst>
              <a:ext uri="{FF2B5EF4-FFF2-40B4-BE49-F238E27FC236}">
                <a16:creationId xmlns:a16="http://schemas.microsoft.com/office/drawing/2014/main" id="{78ACB818-A4F7-733D-1A6B-CE599FD0AC76}"/>
              </a:ext>
            </a:extLst>
          </p:cNvPr>
          <p:cNvSpPr/>
          <p:nvPr/>
        </p:nvSpPr>
        <p:spPr>
          <a:xfrm>
            <a:off x="7538753" y="2845736"/>
            <a:ext cx="1712990"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Opioids immediate &amp; extended release</a:t>
            </a:r>
          </a:p>
        </p:txBody>
      </p:sp>
      <p:sp>
        <p:nvSpPr>
          <p:cNvPr id="22" name="Rounded Rectangle 21">
            <a:extLst>
              <a:ext uri="{FF2B5EF4-FFF2-40B4-BE49-F238E27FC236}">
                <a16:creationId xmlns:a16="http://schemas.microsoft.com/office/drawing/2014/main" id="{117A9C93-CC2A-94EE-67BC-D60DD81989F9}"/>
              </a:ext>
            </a:extLst>
          </p:cNvPr>
          <p:cNvSpPr/>
          <p:nvPr/>
        </p:nvSpPr>
        <p:spPr>
          <a:xfrm>
            <a:off x="9292454" y="2845736"/>
            <a:ext cx="925268" cy="542555"/>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IT drug</a:t>
            </a:r>
            <a:b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delivery</a:t>
            </a:r>
          </a:p>
        </p:txBody>
      </p:sp>
      <p:sp>
        <p:nvSpPr>
          <p:cNvPr id="23" name="Rounded Rectangle 22">
            <a:extLst>
              <a:ext uri="{FF2B5EF4-FFF2-40B4-BE49-F238E27FC236}">
                <a16:creationId xmlns:a16="http://schemas.microsoft.com/office/drawing/2014/main" id="{E83B674A-6249-211C-1352-7312D8D478A3}"/>
              </a:ext>
            </a:extLst>
          </p:cNvPr>
          <p:cNvSpPr/>
          <p:nvPr/>
        </p:nvSpPr>
        <p:spPr>
          <a:xfrm>
            <a:off x="8975702" y="2479275"/>
            <a:ext cx="1169869" cy="244614"/>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HIFU</a:t>
            </a:r>
          </a:p>
        </p:txBody>
      </p:sp>
      <p:sp>
        <p:nvSpPr>
          <p:cNvPr id="24" name="Rounded Rectangle 23">
            <a:extLst>
              <a:ext uri="{FF2B5EF4-FFF2-40B4-BE49-F238E27FC236}">
                <a16:creationId xmlns:a16="http://schemas.microsoft.com/office/drawing/2014/main" id="{70A0B315-5CD4-FB70-E274-B414D0312C30}"/>
              </a:ext>
            </a:extLst>
          </p:cNvPr>
          <p:cNvSpPr/>
          <p:nvPr/>
        </p:nvSpPr>
        <p:spPr>
          <a:xfrm>
            <a:off x="6240860" y="3453099"/>
            <a:ext cx="3976861" cy="358691"/>
          </a:xfrm>
          <a:prstGeom prst="round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Pancreatic enzymes | Stents</a:t>
            </a:r>
          </a:p>
        </p:txBody>
      </p:sp>
      <p:sp>
        <p:nvSpPr>
          <p:cNvPr id="25" name="Rounded Rectangle 24">
            <a:extLst>
              <a:ext uri="{FF2B5EF4-FFF2-40B4-BE49-F238E27FC236}">
                <a16:creationId xmlns:a16="http://schemas.microsoft.com/office/drawing/2014/main" id="{9581C1C9-FF77-E477-A275-F4FB3EE42E33}"/>
              </a:ext>
            </a:extLst>
          </p:cNvPr>
          <p:cNvSpPr/>
          <p:nvPr/>
        </p:nvSpPr>
        <p:spPr>
          <a:xfrm>
            <a:off x="6240860" y="3876598"/>
            <a:ext cx="3976861" cy="358691"/>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Acupuncture | TENS</a:t>
            </a:r>
          </a:p>
        </p:txBody>
      </p:sp>
      <p:sp>
        <p:nvSpPr>
          <p:cNvPr id="27" name="Line 52">
            <a:extLst>
              <a:ext uri="{FF2B5EF4-FFF2-40B4-BE49-F238E27FC236}">
                <a16:creationId xmlns:a16="http://schemas.microsoft.com/office/drawing/2014/main" id="{ABCFD2B6-8706-FC72-9399-9FAF94C11A21}"/>
              </a:ext>
            </a:extLst>
          </p:cNvPr>
          <p:cNvSpPr>
            <a:spLocks noChangeShapeType="1"/>
          </p:cNvSpPr>
          <p:nvPr/>
        </p:nvSpPr>
        <p:spPr bwMode="auto">
          <a:xfrm>
            <a:off x="6240859" y="4445382"/>
            <a:ext cx="397686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6" name="Rounded Rectangle 25">
            <a:extLst>
              <a:ext uri="{FF2B5EF4-FFF2-40B4-BE49-F238E27FC236}">
                <a16:creationId xmlns:a16="http://schemas.microsoft.com/office/drawing/2014/main" id="{4EB7943E-B053-CE2D-9EE6-CA3D85EB3C64}"/>
              </a:ext>
            </a:extLst>
          </p:cNvPr>
          <p:cNvSpPr/>
          <p:nvPr/>
        </p:nvSpPr>
        <p:spPr>
          <a:xfrm>
            <a:off x="7215876" y="4323075"/>
            <a:ext cx="2026826" cy="24461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20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Increasing pain intensity</a:t>
            </a:r>
          </a:p>
        </p:txBody>
      </p:sp>
    </p:spTree>
    <p:extLst>
      <p:ext uri="{BB962C8B-B14F-4D97-AF65-F5344CB8AC3E}">
        <p14:creationId xmlns:p14="http://schemas.microsoft.com/office/powerpoint/2010/main" val="39663158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BB677-582F-4D92-327B-9C3047710EC2}"/>
              </a:ext>
            </a:extLst>
          </p:cNvPr>
          <p:cNvSpPr>
            <a:spLocks noGrp="1"/>
          </p:cNvSpPr>
          <p:nvPr>
            <p:ph sz="quarter" idx="12"/>
          </p:nvPr>
        </p:nvSpPr>
        <p:spPr>
          <a:xfrm>
            <a:off x="5735960" y="1425575"/>
            <a:ext cx="5184576" cy="4525963"/>
          </a:xfrm>
        </p:spPr>
        <p:txBody>
          <a:bodyPr>
            <a:normAutofit/>
          </a:bodyPr>
          <a:lstStyle/>
          <a:p>
            <a:r>
              <a:rPr lang="en-US" dirty="0"/>
              <a:t>Pancreatic </a:t>
            </a:r>
            <a:r>
              <a:rPr lang="en-US" dirty="0" err="1"/>
              <a:t>tumours</a:t>
            </a:r>
            <a:r>
              <a:rPr lang="en-US" dirty="0"/>
              <a:t> often result in occlusion of the main pancreatic duct, impeding production of pancreatic enzymes or the transportation into the duodenum and resulting in pancreatic exocrine enzyme deficiency leading to malabsorption and postprandial pain</a:t>
            </a:r>
            <a:r>
              <a:rPr lang="en-US" baseline="30000" dirty="0"/>
              <a:t>1,2</a:t>
            </a:r>
          </a:p>
          <a:p>
            <a:r>
              <a:rPr lang="en-US" dirty="0"/>
              <a:t>Pancreatic enzyme replacement therapy (PERT) may enhance nutritional status, helping the patient to undergo chemotherapy, increase quality of life </a:t>
            </a:r>
            <a:br>
              <a:rPr lang="en-US" dirty="0"/>
            </a:br>
            <a:r>
              <a:rPr lang="en-US" dirty="0"/>
              <a:t>and overall survival</a:t>
            </a:r>
            <a:r>
              <a:rPr lang="en-US" baseline="30000" dirty="0"/>
              <a:t>1</a:t>
            </a:r>
            <a:r>
              <a:rPr lang="en-US" dirty="0"/>
              <a:t> </a:t>
            </a:r>
            <a:endParaRPr lang="en-GB" dirty="0"/>
          </a:p>
        </p:txBody>
      </p:sp>
      <p:sp>
        <p:nvSpPr>
          <p:cNvPr id="2" name="Title 1">
            <a:extLst>
              <a:ext uri="{FF2B5EF4-FFF2-40B4-BE49-F238E27FC236}">
                <a16:creationId xmlns:a16="http://schemas.microsoft.com/office/drawing/2014/main" id="{EC95A246-6BAE-4E57-1E06-9B31217DE435}"/>
              </a:ext>
            </a:extLst>
          </p:cNvPr>
          <p:cNvSpPr>
            <a:spLocks noGrp="1"/>
          </p:cNvSpPr>
          <p:nvPr>
            <p:ph type="title"/>
          </p:nvPr>
        </p:nvSpPr>
        <p:spPr>
          <a:xfrm>
            <a:off x="619201" y="259200"/>
            <a:ext cx="10963199" cy="864000"/>
          </a:xfrm>
        </p:spPr>
        <p:txBody>
          <a:bodyPr/>
          <a:lstStyle/>
          <a:p>
            <a:r>
              <a:rPr lang="en-GB" dirty="0"/>
              <a:t>Managing maldigestion and malabsorption</a:t>
            </a:r>
          </a:p>
        </p:txBody>
      </p:sp>
      <p:sp>
        <p:nvSpPr>
          <p:cNvPr id="5" name="Slide Number Placeholder 4">
            <a:extLst>
              <a:ext uri="{FF2B5EF4-FFF2-40B4-BE49-F238E27FC236}">
                <a16:creationId xmlns:a16="http://schemas.microsoft.com/office/drawing/2014/main" id="{830B9E64-FAC1-601F-343A-9B11DA15FFD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29</a:t>
            </a:fld>
            <a:endParaRPr lang="en-GB" dirty="0"/>
          </a:p>
        </p:txBody>
      </p:sp>
      <p:sp>
        <p:nvSpPr>
          <p:cNvPr id="4" name="Content Placeholder 3">
            <a:extLst>
              <a:ext uri="{FF2B5EF4-FFF2-40B4-BE49-F238E27FC236}">
                <a16:creationId xmlns:a16="http://schemas.microsoft.com/office/drawing/2014/main" id="{55B37ABA-68C2-1459-CE17-C274D919C9D7}"/>
              </a:ext>
            </a:extLst>
          </p:cNvPr>
          <p:cNvSpPr>
            <a:spLocks noGrp="1"/>
          </p:cNvSpPr>
          <p:nvPr>
            <p:ph sz="quarter" idx="15"/>
          </p:nvPr>
        </p:nvSpPr>
        <p:spPr>
          <a:xfrm>
            <a:off x="620183" y="6356351"/>
            <a:ext cx="10180339" cy="365125"/>
          </a:xfrm>
        </p:spPr>
        <p:txBody>
          <a:bodyPr/>
          <a:lstStyle/>
          <a:p>
            <a:r>
              <a:rPr lang="en-GB" dirty="0">
                <a:solidFill>
                  <a:schemeClr val="tx2"/>
                </a:solidFill>
              </a:rPr>
              <a:t>IL-1/6, interleukin 1/6; PEI, pancreatic exocrine insufficiency; TNF- α, tumour necrosis factor alpha </a:t>
            </a:r>
          </a:p>
          <a:p>
            <a:r>
              <a:rPr lang="en-GB" dirty="0">
                <a:solidFill>
                  <a:schemeClr val="tx2"/>
                </a:solidFill>
              </a:rPr>
              <a:t>1. </a:t>
            </a:r>
            <a:r>
              <a:rPr lang="en-GB" dirty="0" err="1">
                <a:solidFill>
                  <a:schemeClr val="tx2"/>
                </a:solidFill>
              </a:rPr>
              <a:t>Pezzilli</a:t>
            </a:r>
            <a:r>
              <a:rPr lang="en-GB" dirty="0">
                <a:solidFill>
                  <a:schemeClr val="tx2"/>
                </a:solidFill>
              </a:rPr>
              <a:t> R, et al. Cancers (Basel). 2020;12:275; 2. </a:t>
            </a:r>
            <a:r>
              <a:rPr lang="en-GB" dirty="0" err="1">
                <a:solidFill>
                  <a:schemeClr val="tx2"/>
                </a:solidFill>
              </a:rPr>
              <a:t>Coveler</a:t>
            </a:r>
            <a:r>
              <a:rPr lang="en-GB" dirty="0">
                <a:solidFill>
                  <a:schemeClr val="tx2"/>
                </a:solidFill>
              </a:rPr>
              <a:t> AL, et al. Oncologist 2021;26:e971-e982</a:t>
            </a:r>
          </a:p>
        </p:txBody>
      </p:sp>
      <p:sp>
        <p:nvSpPr>
          <p:cNvPr id="12" name="TextBox 11">
            <a:extLst>
              <a:ext uri="{FF2B5EF4-FFF2-40B4-BE49-F238E27FC236}">
                <a16:creationId xmlns:a16="http://schemas.microsoft.com/office/drawing/2014/main" id="{31C0300B-D4C2-C555-BBFD-3DF6786F8C27}"/>
              </a:ext>
            </a:extLst>
          </p:cNvPr>
          <p:cNvSpPr txBox="1"/>
          <p:nvPr/>
        </p:nvSpPr>
        <p:spPr>
          <a:xfrm>
            <a:off x="2430655" y="1496357"/>
            <a:ext cx="987450" cy="498598"/>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Pain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Anxiety</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Depression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Loss of appetite</a:t>
            </a:r>
          </a:p>
        </p:txBody>
      </p:sp>
      <p:grpSp>
        <p:nvGrpSpPr>
          <p:cNvPr id="27" name="Group 26">
            <a:extLst>
              <a:ext uri="{FF2B5EF4-FFF2-40B4-BE49-F238E27FC236}">
                <a16:creationId xmlns:a16="http://schemas.microsoft.com/office/drawing/2014/main" id="{2D1DDC7F-8625-84D7-E80D-8F63A01FDCBB}"/>
              </a:ext>
            </a:extLst>
          </p:cNvPr>
          <p:cNvGrpSpPr/>
          <p:nvPr/>
        </p:nvGrpSpPr>
        <p:grpSpPr>
          <a:xfrm>
            <a:off x="2367664" y="3164766"/>
            <a:ext cx="1152128" cy="1152128"/>
            <a:chOff x="2372985" y="3164766"/>
            <a:chExt cx="1152128" cy="1152128"/>
          </a:xfrm>
        </p:grpSpPr>
        <p:sp>
          <p:nvSpPr>
            <p:cNvPr id="13" name="Oval 12">
              <a:extLst>
                <a:ext uri="{FF2B5EF4-FFF2-40B4-BE49-F238E27FC236}">
                  <a16:creationId xmlns:a16="http://schemas.microsoft.com/office/drawing/2014/main" id="{806903E0-B95B-DF4F-88A7-B9F81FE55645}"/>
                </a:ext>
              </a:extLst>
            </p:cNvPr>
            <p:cNvSpPr/>
            <p:nvPr/>
          </p:nvSpPr>
          <p:spPr>
            <a:xfrm>
              <a:off x="2372985" y="3164766"/>
              <a:ext cx="1152128" cy="115212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5F66786-FC13-0BCC-0AE9-B467A979BE02}"/>
                </a:ext>
              </a:extLst>
            </p:cNvPr>
            <p:cNvSpPr txBox="1"/>
            <p:nvPr/>
          </p:nvSpPr>
          <p:spPr>
            <a:xfrm>
              <a:off x="2436890" y="3628446"/>
              <a:ext cx="1024319" cy="193899"/>
            </a:xfrm>
            <a:prstGeom prst="rect">
              <a:avLst/>
            </a:prstGeom>
            <a:noFill/>
          </p:spPr>
          <p:txBody>
            <a:bodyPr wrap="none" lIns="0" tIns="0" rIns="0" bIns="0" rtlCol="0">
              <a:spAutoFit/>
            </a:bodyPr>
            <a:lstStyle/>
            <a:p>
              <a:pPr algn="ctr">
                <a:lnSpc>
                  <a:spcPct val="90000"/>
                </a:lnSpc>
                <a:buClr>
                  <a:schemeClr val="accent1"/>
                </a:buClr>
              </a:pPr>
              <a:r>
                <a:rPr lang="en-GB" sz="1400" dirty="0">
                  <a:solidFill>
                    <a:schemeClr val="bg1"/>
                  </a:solidFill>
                  <a:latin typeface="Arial" panose="020B0604020202020204" pitchFamily="34" charset="0"/>
                  <a:ea typeface="Aileron Bold" charset="0"/>
                  <a:cs typeface="Arial" panose="020B0604020202020204" pitchFamily="34" charset="0"/>
                </a:rPr>
                <a:t>Malnutrition</a:t>
              </a:r>
              <a:r>
                <a:rPr lang="en-GB" sz="1400" baseline="30000" dirty="0">
                  <a:solidFill>
                    <a:schemeClr val="bg1"/>
                  </a:solidFill>
                  <a:latin typeface="Arial" panose="020B0604020202020204" pitchFamily="34" charset="0"/>
                  <a:ea typeface="Aileron Bold" charset="0"/>
                  <a:cs typeface="Arial" panose="020B0604020202020204" pitchFamily="34" charset="0"/>
                </a:rPr>
                <a:t>1</a:t>
              </a:r>
            </a:p>
          </p:txBody>
        </p:sp>
      </p:grpSp>
      <p:grpSp>
        <p:nvGrpSpPr>
          <p:cNvPr id="28" name="Group 27">
            <a:extLst>
              <a:ext uri="{FF2B5EF4-FFF2-40B4-BE49-F238E27FC236}">
                <a16:creationId xmlns:a16="http://schemas.microsoft.com/office/drawing/2014/main" id="{764C449F-6774-CF6B-75B0-FF9F911088D6}"/>
              </a:ext>
            </a:extLst>
          </p:cNvPr>
          <p:cNvGrpSpPr/>
          <p:nvPr/>
        </p:nvGrpSpPr>
        <p:grpSpPr>
          <a:xfrm>
            <a:off x="2007624" y="2046229"/>
            <a:ext cx="1872208" cy="1008112"/>
            <a:chOff x="2007624" y="2046229"/>
            <a:chExt cx="1872208" cy="1008112"/>
          </a:xfrm>
        </p:grpSpPr>
        <p:sp>
          <p:nvSpPr>
            <p:cNvPr id="15" name="Down Arrow 14">
              <a:extLst>
                <a:ext uri="{FF2B5EF4-FFF2-40B4-BE49-F238E27FC236}">
                  <a16:creationId xmlns:a16="http://schemas.microsoft.com/office/drawing/2014/main" id="{6494B962-B0F9-2DAD-BBE0-EF4A890A918F}"/>
                </a:ext>
              </a:extLst>
            </p:cNvPr>
            <p:cNvSpPr/>
            <p:nvPr/>
          </p:nvSpPr>
          <p:spPr>
            <a:xfrm>
              <a:off x="2007624" y="2046229"/>
              <a:ext cx="1872208" cy="1008112"/>
            </a:xfrm>
            <a:prstGeom prst="downArrow">
              <a:avLst>
                <a:gd name="adj1" fmla="val 61688"/>
                <a:gd name="adj2"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703546-0933-8111-DBF9-9C6155E153EF}"/>
                </a:ext>
              </a:extLst>
            </p:cNvPr>
            <p:cNvSpPr txBox="1"/>
            <p:nvPr/>
          </p:nvSpPr>
          <p:spPr>
            <a:xfrm>
              <a:off x="2475651" y="2355591"/>
              <a:ext cx="936154"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Psychological</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grpSp>
        <p:nvGrpSpPr>
          <p:cNvPr id="26" name="Group 25">
            <a:extLst>
              <a:ext uri="{FF2B5EF4-FFF2-40B4-BE49-F238E27FC236}">
                <a16:creationId xmlns:a16="http://schemas.microsoft.com/office/drawing/2014/main" id="{2B8E66E8-CE07-CCA9-83DD-868423726D25}"/>
              </a:ext>
            </a:extLst>
          </p:cNvPr>
          <p:cNvGrpSpPr/>
          <p:nvPr/>
        </p:nvGrpSpPr>
        <p:grpSpPr>
          <a:xfrm rot="2700000">
            <a:off x="660583" y="3840511"/>
            <a:ext cx="1872208" cy="2197291"/>
            <a:chOff x="-218540" y="2436520"/>
            <a:chExt cx="1872208" cy="2197291"/>
          </a:xfrm>
        </p:grpSpPr>
        <p:grpSp>
          <p:nvGrpSpPr>
            <p:cNvPr id="19" name="Group 18">
              <a:extLst>
                <a:ext uri="{FF2B5EF4-FFF2-40B4-BE49-F238E27FC236}">
                  <a16:creationId xmlns:a16="http://schemas.microsoft.com/office/drawing/2014/main" id="{5840386E-A969-C259-91A8-84144581DFF5}"/>
                </a:ext>
              </a:extLst>
            </p:cNvPr>
            <p:cNvGrpSpPr/>
            <p:nvPr/>
          </p:nvGrpSpPr>
          <p:grpSpPr>
            <a:xfrm>
              <a:off x="-218540" y="2436520"/>
              <a:ext cx="1872208" cy="1008112"/>
              <a:chOff x="-218540" y="2436520"/>
              <a:chExt cx="1872208" cy="1008112"/>
            </a:xfrm>
          </p:grpSpPr>
          <p:sp>
            <p:nvSpPr>
              <p:cNvPr id="17" name="Down Arrow 16">
                <a:extLst>
                  <a:ext uri="{FF2B5EF4-FFF2-40B4-BE49-F238E27FC236}">
                    <a16:creationId xmlns:a16="http://schemas.microsoft.com/office/drawing/2014/main" id="{1C48CBBF-3CCB-51EB-FD72-AF5D551FD62C}"/>
                  </a:ext>
                </a:extLst>
              </p:cNvPr>
              <p:cNvSpPr/>
              <p:nvPr/>
            </p:nvSpPr>
            <p:spPr>
              <a:xfrm flipV="1">
                <a:off x="-218540" y="2436520"/>
                <a:ext cx="1872208" cy="1008112"/>
              </a:xfrm>
              <a:prstGeom prst="downArrow">
                <a:avLst>
                  <a:gd name="adj1" fmla="val 61688"/>
                  <a:gd name="adj2" fmla="val 5000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A0C84A-5A93-2487-9416-D1CE504EAE5E}"/>
                  </a:ext>
                </a:extLst>
              </p:cNvPr>
              <p:cNvSpPr txBox="1"/>
              <p:nvPr/>
            </p:nvSpPr>
            <p:spPr>
              <a:xfrm>
                <a:off x="389752" y="2864208"/>
                <a:ext cx="655629"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Metabolic</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sp>
          <p:nvSpPr>
            <p:cNvPr id="20" name="TextBox 19">
              <a:extLst>
                <a:ext uri="{FF2B5EF4-FFF2-40B4-BE49-F238E27FC236}">
                  <a16:creationId xmlns:a16="http://schemas.microsoft.com/office/drawing/2014/main" id="{5648A544-B203-F99E-C934-0ADB16074A87}"/>
                </a:ext>
              </a:extLst>
            </p:cNvPr>
            <p:cNvSpPr txBox="1"/>
            <p:nvPr/>
          </p:nvSpPr>
          <p:spPr>
            <a:xfrm rot="18900000">
              <a:off x="76012" y="3636615"/>
              <a:ext cx="1160574" cy="997196"/>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Diabetes mellitus, </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due to cancer </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or resection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Warburg effect</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Pro-inflammatory</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cytokine release by</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tumour cells (IL-1,</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IL-6, TNF-</a:t>
              </a:r>
              <a:r>
                <a:rPr lang="en-GB" sz="900" dirty="0" err="1">
                  <a:latin typeface="Arial" panose="020B0604020202020204" pitchFamily="34" charset="0"/>
                  <a:ea typeface="Aileron Bold" charset="0"/>
                  <a:cs typeface="Arial" panose="020B0604020202020204" pitchFamily="34" charset="0"/>
                </a:rPr>
                <a:t>ɑ</a:t>
              </a:r>
              <a:r>
                <a:rPr lang="en-GB" sz="900" dirty="0">
                  <a:latin typeface="Arial" panose="020B0604020202020204" pitchFamily="34" charset="0"/>
                  <a:ea typeface="Aileron Bold" charset="0"/>
                  <a:cs typeface="Arial" panose="020B0604020202020204" pitchFamily="34" charset="0"/>
                </a:rPr>
                <a:t>)</a:t>
              </a:r>
            </a:p>
          </p:txBody>
        </p:sp>
      </p:grpSp>
      <p:grpSp>
        <p:nvGrpSpPr>
          <p:cNvPr id="25" name="Group 24">
            <a:extLst>
              <a:ext uri="{FF2B5EF4-FFF2-40B4-BE49-F238E27FC236}">
                <a16:creationId xmlns:a16="http://schemas.microsoft.com/office/drawing/2014/main" id="{DA177FC2-41B8-9282-3B78-4F6DA23B5522}"/>
              </a:ext>
            </a:extLst>
          </p:cNvPr>
          <p:cNvGrpSpPr/>
          <p:nvPr/>
        </p:nvGrpSpPr>
        <p:grpSpPr>
          <a:xfrm rot="-2700000">
            <a:off x="3462633" y="3747796"/>
            <a:ext cx="1872208" cy="2343037"/>
            <a:chOff x="4048660" y="2436520"/>
            <a:chExt cx="1872208" cy="2343037"/>
          </a:xfrm>
        </p:grpSpPr>
        <p:grpSp>
          <p:nvGrpSpPr>
            <p:cNvPr id="21" name="Group 20">
              <a:extLst>
                <a:ext uri="{FF2B5EF4-FFF2-40B4-BE49-F238E27FC236}">
                  <a16:creationId xmlns:a16="http://schemas.microsoft.com/office/drawing/2014/main" id="{E6AC7113-6573-EAA7-2E91-75AC3F89BE60}"/>
                </a:ext>
              </a:extLst>
            </p:cNvPr>
            <p:cNvGrpSpPr/>
            <p:nvPr/>
          </p:nvGrpSpPr>
          <p:grpSpPr>
            <a:xfrm>
              <a:off x="4048660" y="2436520"/>
              <a:ext cx="1872208" cy="1008112"/>
              <a:chOff x="-218540" y="2436520"/>
              <a:chExt cx="1872208" cy="1008112"/>
            </a:xfrm>
          </p:grpSpPr>
          <p:sp>
            <p:nvSpPr>
              <p:cNvPr id="22" name="Down Arrow 21">
                <a:extLst>
                  <a:ext uri="{FF2B5EF4-FFF2-40B4-BE49-F238E27FC236}">
                    <a16:creationId xmlns:a16="http://schemas.microsoft.com/office/drawing/2014/main" id="{BB802537-59D9-1267-20AF-0091F1512AB4}"/>
                  </a:ext>
                </a:extLst>
              </p:cNvPr>
              <p:cNvSpPr/>
              <p:nvPr/>
            </p:nvSpPr>
            <p:spPr>
              <a:xfrm flipV="1">
                <a:off x="-218540" y="2436520"/>
                <a:ext cx="1872208" cy="1008112"/>
              </a:xfrm>
              <a:prstGeom prst="downArrow">
                <a:avLst>
                  <a:gd name="adj1" fmla="val 61688"/>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3C7709D-D10E-87C7-7CF6-3A3483E50F62}"/>
                  </a:ext>
                </a:extLst>
              </p:cNvPr>
              <p:cNvSpPr txBox="1"/>
              <p:nvPr/>
            </p:nvSpPr>
            <p:spPr>
              <a:xfrm>
                <a:off x="184572" y="2864208"/>
                <a:ext cx="1065997" cy="332399"/>
              </a:xfrm>
              <a:prstGeom prst="rect">
                <a:avLst/>
              </a:prstGeom>
              <a:noFill/>
            </p:spPr>
            <p:txBody>
              <a:bodyPr wrap="none" lIns="0" tIns="0" rIns="0" bIns="0" rtlCol="0">
                <a:spAutoFit/>
              </a:bodyPr>
              <a:lstStyle/>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Gastrointestinal</a:t>
                </a:r>
              </a:p>
              <a:p>
                <a:pPr algn="ctr">
                  <a:lnSpc>
                    <a:spcPct val="90000"/>
                  </a:lnSpc>
                  <a:buClr>
                    <a:schemeClr val="accent1"/>
                  </a:buClr>
                </a:pPr>
                <a:r>
                  <a:rPr lang="en-GB" sz="1200" dirty="0">
                    <a:solidFill>
                      <a:schemeClr val="bg1"/>
                    </a:solidFill>
                    <a:latin typeface="Arial" panose="020B0604020202020204" pitchFamily="34" charset="0"/>
                    <a:ea typeface="Aileron Bold" charset="0"/>
                    <a:cs typeface="Arial" panose="020B0604020202020204" pitchFamily="34" charset="0"/>
                  </a:rPr>
                  <a:t>factors</a:t>
                </a:r>
              </a:p>
            </p:txBody>
          </p:sp>
        </p:grpSp>
        <p:sp>
          <p:nvSpPr>
            <p:cNvPr id="24" name="TextBox 23">
              <a:extLst>
                <a:ext uri="{FF2B5EF4-FFF2-40B4-BE49-F238E27FC236}">
                  <a16:creationId xmlns:a16="http://schemas.microsoft.com/office/drawing/2014/main" id="{52CD0A96-29F2-420F-8D9C-0AC5EA320352}"/>
                </a:ext>
              </a:extLst>
            </p:cNvPr>
            <p:cNvSpPr txBox="1"/>
            <p:nvPr/>
          </p:nvSpPr>
          <p:spPr>
            <a:xfrm rot="2700000">
              <a:off x="4216205" y="3737348"/>
              <a:ext cx="1211870" cy="872547"/>
            </a:xfrm>
            <a:prstGeom prst="rect">
              <a:avLst/>
            </a:prstGeom>
            <a:noFill/>
          </p:spPr>
          <p:txBody>
            <a:bodyPr wrap="none" lIns="0" tIns="0" rIns="0" bIns="0" rtlCol="0">
              <a:spAutoFit/>
            </a:bodyPr>
            <a:lstStyle/>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PEI due to tumour</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growth or surgical</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resection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Denervation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Anatomic diversion</a:t>
              </a:r>
            </a:p>
            <a:p>
              <a:pPr marL="171450" indent="-171450">
                <a:lnSpc>
                  <a:spcPct val="90000"/>
                </a:lnSpc>
                <a:buClr>
                  <a:schemeClr val="accent1"/>
                </a:buClr>
                <a:buFont typeface="Arial" panose="020B0604020202020204" pitchFamily="34" charset="0"/>
                <a:buChar char="•"/>
              </a:pPr>
              <a:r>
                <a:rPr lang="en-GB" sz="900" dirty="0">
                  <a:latin typeface="Arial" panose="020B0604020202020204" pitchFamily="34" charset="0"/>
                  <a:ea typeface="Aileron Bold" charset="0"/>
                  <a:cs typeface="Arial" panose="020B0604020202020204" pitchFamily="34" charset="0"/>
                </a:rPr>
                <a:t>Small intestinal</a:t>
              </a:r>
              <a:br>
                <a:rPr lang="en-GB" sz="900" dirty="0">
                  <a:latin typeface="Arial" panose="020B0604020202020204" pitchFamily="34" charset="0"/>
                  <a:ea typeface="Aileron Bold" charset="0"/>
                  <a:cs typeface="Arial" panose="020B0604020202020204" pitchFamily="34" charset="0"/>
                </a:rPr>
              </a:br>
              <a:r>
                <a:rPr lang="en-GB" sz="900" dirty="0">
                  <a:latin typeface="Arial" panose="020B0604020202020204" pitchFamily="34" charset="0"/>
                  <a:ea typeface="Aileron Bold" charset="0"/>
                  <a:cs typeface="Arial" panose="020B0604020202020204" pitchFamily="34" charset="0"/>
                </a:rPr>
                <a:t>bacterial overgrowth</a:t>
              </a:r>
            </a:p>
          </p:txBody>
        </p:sp>
      </p:grpSp>
    </p:spTree>
    <p:extLst>
      <p:ext uri="{BB962C8B-B14F-4D97-AF65-F5344CB8AC3E}">
        <p14:creationId xmlns:p14="http://schemas.microsoft.com/office/powerpoint/2010/main" val="4797543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dirty="0"/>
              <a:t>This programme has been developed by experts</a:t>
            </a:r>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p:txBody>
          <a:bodyPr/>
          <a:lstStyle/>
          <a:p>
            <a:fld id="{FCE43C0F-8A7B-3A4B-9DB5-B3472E36E833}" type="slidenum">
              <a:rPr lang="en-GB" smtClean="0"/>
              <a:pPr/>
              <a:t>3</a:t>
            </a:fld>
            <a:endParaRPr lang="en-GB" dirty="0"/>
          </a:p>
        </p:txBody>
      </p:sp>
      <p:grpSp>
        <p:nvGrpSpPr>
          <p:cNvPr id="16" name="Group 15">
            <a:extLst>
              <a:ext uri="{FF2B5EF4-FFF2-40B4-BE49-F238E27FC236}">
                <a16:creationId xmlns:a16="http://schemas.microsoft.com/office/drawing/2014/main" id="{37304671-2336-504B-892E-0F0CB2177C3C}"/>
              </a:ext>
            </a:extLst>
          </p:cNvPr>
          <p:cNvGrpSpPr/>
          <p:nvPr/>
        </p:nvGrpSpPr>
        <p:grpSpPr>
          <a:xfrm>
            <a:off x="3116494" y="1838631"/>
            <a:ext cx="2591428" cy="3318561"/>
            <a:chOff x="2024743" y="1838631"/>
            <a:chExt cx="2536371" cy="2951083"/>
          </a:xfrm>
        </p:grpSpPr>
        <p:sp>
          <p:nvSpPr>
            <p:cNvPr id="20" name="Rectangle 19">
              <a:extLst>
                <a:ext uri="{FF2B5EF4-FFF2-40B4-BE49-F238E27FC236}">
                  <a16:creationId xmlns:a16="http://schemas.microsoft.com/office/drawing/2014/main" id="{5584EA5D-8521-1C42-AECA-281341B3ACF8}"/>
                </a:ext>
              </a:extLst>
            </p:cNvPr>
            <p:cNvSpPr/>
            <p:nvPr/>
          </p:nvSpPr>
          <p:spPr>
            <a:xfrm>
              <a:off x="2024743"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E1BF838E-2030-584F-A646-D776F5B592A1}"/>
                </a:ext>
              </a:extLst>
            </p:cNvPr>
            <p:cNvSpPr/>
            <p:nvPr/>
          </p:nvSpPr>
          <p:spPr>
            <a:xfrm>
              <a:off x="2161438"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Efrat Dotan</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Penn Medicine, Ann B. </a:t>
              </a:r>
              <a:r>
                <a:rPr lang="en-GB" sz="1400" dirty="0" err="1">
                  <a:latin typeface="Arial" panose="020B0604020202020204" pitchFamily="34" charset="0"/>
                  <a:cs typeface="Arial" panose="020B0604020202020204" pitchFamily="34" charset="0"/>
                </a:rPr>
                <a:t>Barshinger</a:t>
              </a:r>
              <a:r>
                <a:rPr lang="en-GB" sz="1400" dirty="0">
                  <a:latin typeface="Arial" panose="020B0604020202020204" pitchFamily="34" charset="0"/>
                  <a:cs typeface="Arial" panose="020B0604020202020204" pitchFamily="34" charset="0"/>
                </a:rPr>
                <a:t> Institute, USA</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D7463F6-97D8-D845-BDDE-E9B88ADF7719}"/>
              </a:ext>
            </a:extLst>
          </p:cNvPr>
          <p:cNvGrpSpPr/>
          <p:nvPr/>
        </p:nvGrpSpPr>
        <p:grpSpPr>
          <a:xfrm>
            <a:off x="5856650" y="1838631"/>
            <a:ext cx="2759630" cy="3318561"/>
            <a:chOff x="4855028" y="1838631"/>
            <a:chExt cx="2536371" cy="2951083"/>
          </a:xfrm>
        </p:grpSpPr>
        <p:sp>
          <p:nvSpPr>
            <p:cNvPr id="25" name="Rectangle 24">
              <a:extLst>
                <a:ext uri="{FF2B5EF4-FFF2-40B4-BE49-F238E27FC236}">
                  <a16:creationId xmlns:a16="http://schemas.microsoft.com/office/drawing/2014/main" id="{994A96E9-FF20-9241-9530-93E831DBAD44}"/>
                </a:ext>
              </a:extLst>
            </p:cNvPr>
            <p:cNvSpPr/>
            <p:nvPr/>
          </p:nvSpPr>
          <p:spPr>
            <a:xfrm>
              <a:off x="4855028" y="1838631"/>
              <a:ext cx="2536371" cy="2951083"/>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3AB25201-E77E-E34D-8F0E-7BDC84680F6F}"/>
                </a:ext>
              </a:extLst>
            </p:cNvPr>
            <p:cNvSpPr/>
            <p:nvPr/>
          </p:nvSpPr>
          <p:spPr>
            <a:xfrm>
              <a:off x="4991723"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Prof. Shubham Pant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MD Anderson Cancer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USA</a:t>
              </a:r>
              <a:endParaRPr lang="en-GB" sz="1400" kern="1200" noProof="0" dirty="0">
                <a:latin typeface="Arial" panose="020B0604020202020204" pitchFamily="34" charset="0"/>
                <a:cs typeface="Arial" panose="020B0604020202020204" pitchFamily="34" charset="0"/>
              </a:endParaRPr>
            </a:p>
          </p:txBody>
        </p:sp>
      </p:grpSp>
      <p:pic>
        <p:nvPicPr>
          <p:cNvPr id="2" name="Content Placeholder 1" descr="A person smiling for a picture&#10;&#10;Description automatically generated">
            <a:extLst>
              <a:ext uri="{FF2B5EF4-FFF2-40B4-BE49-F238E27FC236}">
                <a16:creationId xmlns:a16="http://schemas.microsoft.com/office/drawing/2014/main" id="{CDA99204-3CC8-4096-07AE-818CD78EF212}"/>
              </a:ext>
            </a:extLst>
          </p:cNvPr>
          <p:cNvPicPr>
            <a:picLocks noGrp="1" noChangeAspect="1"/>
          </p:cNvPicPr>
          <p:nvPr>
            <p:ph sz="quarter" idx="15"/>
          </p:nvPr>
        </p:nvPicPr>
        <p:blipFill>
          <a:blip r:embed="rId3"/>
          <a:srcRect l="14778" r="17116" b="6115"/>
          <a:stretch/>
        </p:blipFill>
        <p:spPr>
          <a:xfrm>
            <a:off x="3449099" y="2747964"/>
            <a:ext cx="1930482" cy="2334000"/>
          </a:xfrm>
        </p:spPr>
      </p:pic>
      <p:pic>
        <p:nvPicPr>
          <p:cNvPr id="1026" name="Picture 2">
            <a:extLst>
              <a:ext uri="{FF2B5EF4-FFF2-40B4-BE49-F238E27FC236}">
                <a16:creationId xmlns:a16="http://schemas.microsoft.com/office/drawing/2014/main" id="{E0FB8CC3-9015-6134-B605-F04C26072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47" r="8823"/>
          <a:stretch/>
        </p:blipFill>
        <p:spPr bwMode="auto">
          <a:xfrm>
            <a:off x="6274304" y="2749359"/>
            <a:ext cx="1924322"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normAutofit/>
          </a:bodyPr>
          <a:lstStyle/>
          <a:p>
            <a:r>
              <a:rPr lang="en-GB" sz="3600" dirty="0"/>
              <a:t>Targeted therapy </a:t>
            </a:r>
            <a:br>
              <a:rPr lang="en-GB" sz="3600" dirty="0"/>
            </a:br>
            <a:r>
              <a:rPr lang="en-GB" sz="3600" dirty="0"/>
              <a:t>in pancreatic cancer</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Tree>
    <p:extLst>
      <p:ext uri="{BB962C8B-B14F-4D97-AF65-F5344CB8AC3E}">
        <p14:creationId xmlns:p14="http://schemas.microsoft.com/office/powerpoint/2010/main" val="40180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11C7DE5-85CC-3389-4EAC-1DAEE3ADF0AC}"/>
              </a:ext>
            </a:extLst>
          </p:cNvPr>
          <p:cNvSpPr>
            <a:spLocks noGrp="1"/>
          </p:cNvSpPr>
          <p:nvPr>
            <p:ph type="title"/>
          </p:nvPr>
        </p:nvSpPr>
        <p:spPr>
          <a:xfrm>
            <a:off x="619201" y="175730"/>
            <a:ext cx="10963199" cy="475563"/>
          </a:xfrm>
        </p:spPr>
        <p:txBody>
          <a:bodyPr>
            <a:normAutofit/>
          </a:bodyPr>
          <a:lstStyle/>
          <a:p>
            <a:r>
              <a:rPr lang="en-US" dirty="0"/>
              <a:t>Potential molecular targets in </a:t>
            </a:r>
            <a:r>
              <a:rPr lang="en-US" dirty="0" err="1"/>
              <a:t>pdac</a:t>
            </a:r>
            <a:endParaRPr lang="en-US" dirty="0"/>
          </a:p>
        </p:txBody>
      </p:sp>
      <p:sp>
        <p:nvSpPr>
          <p:cNvPr id="2" name="Slide Number Placeholder 1">
            <a:extLst>
              <a:ext uri="{FF2B5EF4-FFF2-40B4-BE49-F238E27FC236}">
                <a16:creationId xmlns:a16="http://schemas.microsoft.com/office/drawing/2014/main" id="{94D9928B-963B-2E28-18BB-5372606EFE8C}"/>
              </a:ext>
            </a:extLst>
          </p:cNvPr>
          <p:cNvSpPr>
            <a:spLocks noGrp="1"/>
          </p:cNvSpPr>
          <p:nvPr>
            <p:ph type="sldNum" sz="quarter" idx="4"/>
          </p:nvPr>
        </p:nvSpPr>
        <p:spPr>
          <a:xfrm>
            <a:off x="10800523" y="6428359"/>
            <a:ext cx="781877" cy="365125"/>
          </a:xfrm>
        </p:spPr>
        <p:txBody>
          <a:bodyPr/>
          <a:lstStyle/>
          <a:p>
            <a:fld id="{DF991027-FBF9-164C-8811-C602B5B4988C}" type="slidenum">
              <a:rPr lang="en-US" smtClean="0"/>
              <a:pPr/>
              <a:t>31</a:t>
            </a:fld>
            <a:endParaRPr lang="en-US"/>
          </a:p>
        </p:txBody>
      </p:sp>
      <p:sp>
        <p:nvSpPr>
          <p:cNvPr id="21" name="Content Placeholder 20">
            <a:extLst>
              <a:ext uri="{FF2B5EF4-FFF2-40B4-BE49-F238E27FC236}">
                <a16:creationId xmlns:a16="http://schemas.microsoft.com/office/drawing/2014/main" id="{46E47FDF-6B00-78AC-BEA3-7D5C5B64F753}"/>
              </a:ext>
            </a:extLst>
          </p:cNvPr>
          <p:cNvSpPr>
            <a:spLocks noGrp="1"/>
          </p:cNvSpPr>
          <p:nvPr>
            <p:ph sz="quarter" idx="15"/>
          </p:nvPr>
        </p:nvSpPr>
        <p:spPr>
          <a:xfrm>
            <a:off x="609600" y="6183318"/>
            <a:ext cx="11521280" cy="365125"/>
          </a:xfrm>
        </p:spPr>
        <p:txBody>
          <a:bodyPr/>
          <a:lstStyle/>
          <a:p>
            <a:pPr>
              <a:lnSpc>
                <a:spcPct val="85000"/>
              </a:lnSpc>
              <a:spcBef>
                <a:spcPts val="0"/>
              </a:spcBef>
              <a:spcAft>
                <a:spcPts val="300"/>
              </a:spcAft>
            </a:pPr>
            <a:r>
              <a:rPr lang="en-GB" sz="900" dirty="0">
                <a:solidFill>
                  <a:schemeClr val="tx2"/>
                </a:solidFill>
              </a:rPr>
              <a:t>ADC, antibody-drug conjugate; ALK, anaplastic lymphoma kinase; ARID1A, AT-rich interaction domain 1A; ATR, ataxia telangiectasia and Rad3-related protein; (bi)Ab, (bi-specific) antibody; BRAF, B-Raf proto-oncogene serine/threonine kinase; CAR-T, chimeric antigen receptor T-cell therapy; CTLA-4; cytotoxic T-lymphocyte-associated protein 4; DDR, DNA damage repair; EGFR, epidermal growth factor receptor; FAK, focal adhesion kinase; FAP, fibroblast activation protein; FGFR, fibroblast growth factor receptor; HDAC, histone deacetylase 6; </a:t>
            </a:r>
            <a:r>
              <a:rPr lang="en-GB" sz="900" dirty="0" err="1">
                <a:solidFill>
                  <a:schemeClr val="tx2"/>
                </a:solidFill>
              </a:rPr>
              <a:t>inh</a:t>
            </a:r>
            <a:r>
              <a:rPr lang="en-GB" sz="900" dirty="0">
                <a:solidFill>
                  <a:schemeClr val="tx2"/>
                </a:solidFill>
              </a:rPr>
              <a:t>, inhibitor; HER2/3, human epidermal growth factor receptor 2/3; KRAS, Kirsten rat sarcoma viral oncogene homolog; MEK, mitogen-activated protein kinase </a:t>
            </a:r>
            <a:r>
              <a:rPr lang="en-GB" sz="900" dirty="0" err="1">
                <a:solidFill>
                  <a:schemeClr val="tx2"/>
                </a:solidFill>
              </a:rPr>
              <a:t>kinase</a:t>
            </a:r>
            <a:r>
              <a:rPr lang="en-GB" sz="900" dirty="0">
                <a:solidFill>
                  <a:schemeClr val="tx2"/>
                </a:solidFill>
              </a:rPr>
              <a:t>; MSI, microsatellite instability; MSLN, mesothelin; NRG1, neuregulin-1; NTRK, neurotrophic tyrosine receptor kinase; PARP, poly(ADP-ribose) polymerase; PD-1, programmed cell death protein 1; PDAC, pancreatic ductal adenocarcinoma; PRRT, peptide receptor radionuclide therapy; RAS, rat sarcoma; RET, rearranged during transfection; ROS, ROS proto-oncogene receptor tyrosine kinase; siG12D LODER, small interfering RNA G12D Local Drug </a:t>
            </a:r>
            <a:r>
              <a:rPr lang="en-GB" sz="900" dirty="0" err="1">
                <a:solidFill>
                  <a:schemeClr val="tx2"/>
                </a:solidFill>
              </a:rPr>
              <a:t>EluteR</a:t>
            </a:r>
            <a:r>
              <a:rPr lang="en-GB" sz="900" dirty="0">
                <a:solidFill>
                  <a:schemeClr val="tx2"/>
                </a:solidFill>
              </a:rPr>
              <a:t>; TCR, T-cell receptor; TKI, tyrosine kinase inhibitor; TMB, tumour mutational burden; TP53, tumour protein p53 gene; WT, wild-type</a:t>
            </a:r>
          </a:p>
          <a:p>
            <a:pPr>
              <a:lnSpc>
                <a:spcPct val="85000"/>
              </a:lnSpc>
              <a:spcBef>
                <a:spcPts val="0"/>
              </a:spcBef>
              <a:spcAft>
                <a:spcPts val="300"/>
              </a:spcAft>
            </a:pPr>
            <a:r>
              <a:rPr lang="en-GB" sz="900" dirty="0">
                <a:solidFill>
                  <a:schemeClr val="tx2"/>
                </a:solidFill>
              </a:rPr>
              <a:t>Zhen DB, et al. </a:t>
            </a:r>
            <a:r>
              <a:rPr lang="en-GB" sz="900" dirty="0" err="1">
                <a:solidFill>
                  <a:schemeClr val="tx2"/>
                </a:solidFill>
              </a:rPr>
              <a:t>Therap</a:t>
            </a:r>
            <a:r>
              <a:rPr lang="en-GB" sz="900" dirty="0">
                <a:solidFill>
                  <a:schemeClr val="tx2"/>
                </a:solidFill>
              </a:rPr>
              <a:t> Adv Gastroenterol 2023;16:17562848231171456</a:t>
            </a:r>
          </a:p>
        </p:txBody>
      </p:sp>
      <p:grpSp>
        <p:nvGrpSpPr>
          <p:cNvPr id="8" name="Group 7">
            <a:extLst>
              <a:ext uri="{FF2B5EF4-FFF2-40B4-BE49-F238E27FC236}">
                <a16:creationId xmlns:a16="http://schemas.microsoft.com/office/drawing/2014/main" id="{B868C131-F5E3-7961-B127-48D6377F21E8}"/>
              </a:ext>
            </a:extLst>
          </p:cNvPr>
          <p:cNvGrpSpPr/>
          <p:nvPr/>
        </p:nvGrpSpPr>
        <p:grpSpPr>
          <a:xfrm>
            <a:off x="1220407" y="719574"/>
            <a:ext cx="7869850" cy="5157070"/>
            <a:chOff x="2289976" y="932729"/>
            <a:chExt cx="7931538" cy="5230285"/>
          </a:xfrm>
        </p:grpSpPr>
        <p:graphicFrame>
          <p:nvGraphicFramePr>
            <p:cNvPr id="31" name="Chart 30">
              <a:extLst>
                <a:ext uri="{FF2B5EF4-FFF2-40B4-BE49-F238E27FC236}">
                  <a16:creationId xmlns:a16="http://schemas.microsoft.com/office/drawing/2014/main" id="{6AA0A1B4-F997-31D7-350C-5FB9A8570E86}"/>
                </a:ext>
              </a:extLst>
            </p:cNvPr>
            <p:cNvGraphicFramePr/>
            <p:nvPr>
              <p:extLst>
                <p:ext uri="{D42A27DB-BD31-4B8C-83A1-F6EECF244321}">
                  <p14:modId xmlns:p14="http://schemas.microsoft.com/office/powerpoint/2010/main" val="3959146320"/>
                </p:ext>
              </p:extLst>
            </p:nvPr>
          </p:nvGraphicFramePr>
          <p:xfrm>
            <a:off x="2289976" y="1449515"/>
            <a:ext cx="7068121" cy="467753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AA9CA85A-29BD-089E-B5A1-D43E18A7E427}"/>
                </a:ext>
              </a:extLst>
            </p:cNvPr>
            <p:cNvSpPr txBox="1"/>
            <p:nvPr/>
          </p:nvSpPr>
          <p:spPr>
            <a:xfrm>
              <a:off x="2855640" y="1971594"/>
              <a:ext cx="1306448"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Claudin 18.2 Ab, </a:t>
              </a:r>
              <a:r>
                <a:rPr lang="en-GB" sz="1050" dirty="0" err="1">
                  <a:latin typeface="Arial" panose="020B0604020202020204" pitchFamily="34" charset="0"/>
                  <a:ea typeface="Aileron Bold" charset="0"/>
                  <a:cs typeface="Arial" panose="020B0604020202020204" pitchFamily="34" charset="0"/>
                </a:rPr>
                <a:t>biAb</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Claudin 18.2 ADC</a:t>
              </a:r>
            </a:p>
            <a:p>
              <a:pPr>
                <a:lnSpc>
                  <a:spcPct val="90000"/>
                </a:lnSpc>
              </a:pPr>
              <a:r>
                <a:rPr lang="en-GB" sz="1050" dirty="0">
                  <a:latin typeface="Arial" panose="020B0604020202020204" pitchFamily="34" charset="0"/>
                  <a:ea typeface="Aileron Bold" charset="0"/>
                  <a:cs typeface="Arial" panose="020B0604020202020204" pitchFamily="34" charset="0"/>
                </a:rPr>
                <a:t>CAR-T cells</a:t>
              </a:r>
            </a:p>
          </p:txBody>
        </p:sp>
        <p:sp>
          <p:nvSpPr>
            <p:cNvPr id="26" name="TextBox 25">
              <a:extLst>
                <a:ext uri="{FF2B5EF4-FFF2-40B4-BE49-F238E27FC236}">
                  <a16:creationId xmlns:a16="http://schemas.microsoft.com/office/drawing/2014/main" id="{4AB8C2D4-834C-6003-1EE5-8EF98BDFB4EF}"/>
                </a:ext>
              </a:extLst>
            </p:cNvPr>
            <p:cNvSpPr txBox="1"/>
            <p:nvPr/>
          </p:nvSpPr>
          <p:spPr>
            <a:xfrm>
              <a:off x="3067158" y="2950318"/>
              <a:ext cx="61074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 TKI</a:t>
              </a:r>
            </a:p>
          </p:txBody>
        </p:sp>
        <p:sp>
          <p:nvSpPr>
            <p:cNvPr id="27" name="TextBox 26">
              <a:extLst>
                <a:ext uri="{FF2B5EF4-FFF2-40B4-BE49-F238E27FC236}">
                  <a16:creationId xmlns:a16="http://schemas.microsoft.com/office/drawing/2014/main" id="{9DA65CB3-005D-31E6-2D0D-429DA83798D8}"/>
                </a:ext>
              </a:extLst>
            </p:cNvPr>
            <p:cNvSpPr txBox="1"/>
            <p:nvPr/>
          </p:nvSpPr>
          <p:spPr>
            <a:xfrm>
              <a:off x="2631723" y="3607590"/>
              <a:ext cx="89287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p53 reactivator</a:t>
              </a:r>
            </a:p>
          </p:txBody>
        </p:sp>
        <p:sp>
          <p:nvSpPr>
            <p:cNvPr id="28" name="TextBox 27">
              <a:extLst>
                <a:ext uri="{FF2B5EF4-FFF2-40B4-BE49-F238E27FC236}">
                  <a16:creationId xmlns:a16="http://schemas.microsoft.com/office/drawing/2014/main" id="{355218FA-8233-08E3-F021-7D71798C0986}"/>
                </a:ext>
              </a:extLst>
            </p:cNvPr>
            <p:cNvSpPr txBox="1"/>
            <p:nvPr/>
          </p:nvSpPr>
          <p:spPr>
            <a:xfrm>
              <a:off x="2631723" y="4337893"/>
              <a:ext cx="974626"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MDM2/TP53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29" name="TextBox 28">
              <a:extLst>
                <a:ext uri="{FF2B5EF4-FFF2-40B4-BE49-F238E27FC236}">
                  <a16:creationId xmlns:a16="http://schemas.microsoft.com/office/drawing/2014/main" id="{BB45DAA9-691A-0DD1-D4D4-04FE07737F80}"/>
                </a:ext>
              </a:extLst>
            </p:cNvPr>
            <p:cNvSpPr txBox="1"/>
            <p:nvPr/>
          </p:nvSpPr>
          <p:spPr>
            <a:xfrm>
              <a:off x="3212302" y="4922135"/>
              <a:ext cx="676467"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EZH2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HDAC6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ATR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30" name="TextBox 29">
              <a:extLst>
                <a:ext uri="{FF2B5EF4-FFF2-40B4-BE49-F238E27FC236}">
                  <a16:creationId xmlns:a16="http://schemas.microsoft.com/office/drawing/2014/main" id="{B7EF19FD-8123-E90C-7997-6E8F85519CF8}"/>
                </a:ext>
              </a:extLst>
            </p:cNvPr>
            <p:cNvSpPr txBox="1"/>
            <p:nvPr/>
          </p:nvSpPr>
          <p:spPr>
            <a:xfrm>
              <a:off x="3865454" y="5652439"/>
              <a:ext cx="61234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NTRK TKI</a:t>
              </a:r>
            </a:p>
          </p:txBody>
        </p:sp>
        <p:sp>
          <p:nvSpPr>
            <p:cNvPr id="32" name="TextBox 31">
              <a:extLst>
                <a:ext uri="{FF2B5EF4-FFF2-40B4-BE49-F238E27FC236}">
                  <a16:creationId xmlns:a16="http://schemas.microsoft.com/office/drawing/2014/main" id="{0A3C54EB-C8D7-FB4F-7C45-66F9899BAC3E}"/>
                </a:ext>
              </a:extLst>
            </p:cNvPr>
            <p:cNvSpPr txBox="1"/>
            <p:nvPr/>
          </p:nvSpPr>
          <p:spPr>
            <a:xfrm>
              <a:off x="6695780" y="5068196"/>
              <a:ext cx="37510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NRG1</a:t>
              </a:r>
            </a:p>
          </p:txBody>
        </p:sp>
        <p:sp>
          <p:nvSpPr>
            <p:cNvPr id="33" name="TextBox 32">
              <a:extLst>
                <a:ext uri="{FF2B5EF4-FFF2-40B4-BE49-F238E27FC236}">
                  <a16:creationId xmlns:a16="http://schemas.microsoft.com/office/drawing/2014/main" id="{C832D64A-B112-63E3-4D30-C51424F5788A}"/>
                </a:ext>
              </a:extLst>
            </p:cNvPr>
            <p:cNvSpPr txBox="1"/>
            <p:nvPr/>
          </p:nvSpPr>
          <p:spPr>
            <a:xfrm>
              <a:off x="6187772" y="5360317"/>
              <a:ext cx="35907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BRAF</a:t>
              </a:r>
            </a:p>
          </p:txBody>
        </p:sp>
        <p:sp>
          <p:nvSpPr>
            <p:cNvPr id="34" name="TextBox 33">
              <a:extLst>
                <a:ext uri="{FF2B5EF4-FFF2-40B4-BE49-F238E27FC236}">
                  <a16:creationId xmlns:a16="http://schemas.microsoft.com/office/drawing/2014/main" id="{B4F384A0-BF98-B3F3-DAD6-71868C83F611}"/>
                </a:ext>
              </a:extLst>
            </p:cNvPr>
            <p:cNvSpPr txBox="1"/>
            <p:nvPr/>
          </p:nvSpPr>
          <p:spPr>
            <a:xfrm>
              <a:off x="7058642" y="4703045"/>
              <a:ext cx="360676"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HER2</a:t>
              </a:r>
            </a:p>
          </p:txBody>
        </p:sp>
        <p:sp>
          <p:nvSpPr>
            <p:cNvPr id="35" name="TextBox 34">
              <a:extLst>
                <a:ext uri="{FF2B5EF4-FFF2-40B4-BE49-F238E27FC236}">
                  <a16:creationId xmlns:a16="http://schemas.microsoft.com/office/drawing/2014/main" id="{D69B4545-6D7A-93C7-1A3C-97D1E1BEBD48}"/>
                </a:ext>
              </a:extLst>
            </p:cNvPr>
            <p:cNvSpPr txBox="1"/>
            <p:nvPr/>
          </p:nvSpPr>
          <p:spPr>
            <a:xfrm>
              <a:off x="5679765" y="5433348"/>
              <a:ext cx="26930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RET</a:t>
              </a:r>
            </a:p>
          </p:txBody>
        </p:sp>
        <p:sp>
          <p:nvSpPr>
            <p:cNvPr id="36" name="TextBox 35">
              <a:extLst>
                <a:ext uri="{FF2B5EF4-FFF2-40B4-BE49-F238E27FC236}">
                  <a16:creationId xmlns:a16="http://schemas.microsoft.com/office/drawing/2014/main" id="{9F0FF3AB-1EEA-09B7-B543-97D419447148}"/>
                </a:ext>
              </a:extLst>
            </p:cNvPr>
            <p:cNvSpPr txBox="1"/>
            <p:nvPr/>
          </p:nvSpPr>
          <p:spPr>
            <a:xfrm>
              <a:off x="5099186" y="5287287"/>
              <a:ext cx="367088" cy="290849"/>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ALK</a:t>
              </a:r>
              <a:br>
                <a:rPr lang="en-GB" sz="1050" dirty="0">
                  <a:solidFill>
                    <a:schemeClr val="bg1"/>
                  </a:solidFill>
                  <a:latin typeface="Arial" panose="020B0604020202020204" pitchFamily="34" charset="0"/>
                  <a:ea typeface="Aileron Bold" charset="0"/>
                  <a:cs typeface="Arial" panose="020B0604020202020204" pitchFamily="34" charset="0"/>
                </a:rPr>
              </a:br>
              <a:r>
                <a:rPr lang="en-GB" sz="1050" dirty="0">
                  <a:solidFill>
                    <a:schemeClr val="bg1"/>
                  </a:solidFill>
                  <a:latin typeface="Arial" panose="020B0604020202020204" pitchFamily="34" charset="0"/>
                  <a:ea typeface="Aileron Bold" charset="0"/>
                  <a:cs typeface="Arial" panose="020B0604020202020204" pitchFamily="34" charset="0"/>
                </a:rPr>
                <a:t>ROS1</a:t>
              </a:r>
            </a:p>
          </p:txBody>
        </p:sp>
        <p:sp>
          <p:nvSpPr>
            <p:cNvPr id="37" name="TextBox 36">
              <a:extLst>
                <a:ext uri="{FF2B5EF4-FFF2-40B4-BE49-F238E27FC236}">
                  <a16:creationId xmlns:a16="http://schemas.microsoft.com/office/drawing/2014/main" id="{BCB81197-7DD3-0A50-DC2B-FB8A46AA0831}"/>
                </a:ext>
              </a:extLst>
            </p:cNvPr>
            <p:cNvSpPr txBox="1"/>
            <p:nvPr/>
          </p:nvSpPr>
          <p:spPr>
            <a:xfrm>
              <a:off x="4663751" y="4995166"/>
              <a:ext cx="36708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NTRK</a:t>
              </a:r>
            </a:p>
          </p:txBody>
        </p:sp>
        <p:sp>
          <p:nvSpPr>
            <p:cNvPr id="38" name="TextBox 37">
              <a:extLst>
                <a:ext uri="{FF2B5EF4-FFF2-40B4-BE49-F238E27FC236}">
                  <a16:creationId xmlns:a16="http://schemas.microsoft.com/office/drawing/2014/main" id="{7D64A192-939B-EC66-98BA-2BDECC18BD1A}"/>
                </a:ext>
              </a:extLst>
            </p:cNvPr>
            <p:cNvSpPr txBox="1"/>
            <p:nvPr/>
          </p:nvSpPr>
          <p:spPr>
            <a:xfrm>
              <a:off x="5970952" y="1986416"/>
              <a:ext cx="293350"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DDR</a:t>
              </a:r>
            </a:p>
          </p:txBody>
        </p:sp>
        <p:sp>
          <p:nvSpPr>
            <p:cNvPr id="39" name="TextBox 38">
              <a:extLst>
                <a:ext uri="{FF2B5EF4-FFF2-40B4-BE49-F238E27FC236}">
                  <a16:creationId xmlns:a16="http://schemas.microsoft.com/office/drawing/2014/main" id="{7B641E46-4138-FEAE-A65D-AA6CA86E19EC}"/>
                </a:ext>
              </a:extLst>
            </p:cNvPr>
            <p:cNvSpPr txBox="1"/>
            <p:nvPr/>
          </p:nvSpPr>
          <p:spPr>
            <a:xfrm>
              <a:off x="6533659" y="2220878"/>
              <a:ext cx="238848"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MSI</a:t>
              </a:r>
            </a:p>
          </p:txBody>
        </p:sp>
        <p:sp>
          <p:nvSpPr>
            <p:cNvPr id="40" name="TextBox 39">
              <a:extLst>
                <a:ext uri="{FF2B5EF4-FFF2-40B4-BE49-F238E27FC236}">
                  <a16:creationId xmlns:a16="http://schemas.microsoft.com/office/drawing/2014/main" id="{FBA3290A-73CE-14EC-B34A-3073DC6690B0}"/>
                </a:ext>
              </a:extLst>
            </p:cNvPr>
            <p:cNvSpPr txBox="1"/>
            <p:nvPr/>
          </p:nvSpPr>
          <p:spPr>
            <a:xfrm>
              <a:off x="6913497" y="2585166"/>
              <a:ext cx="283732"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TMB</a:t>
              </a:r>
            </a:p>
          </p:txBody>
        </p:sp>
        <p:sp>
          <p:nvSpPr>
            <p:cNvPr id="41" name="TextBox 40">
              <a:extLst>
                <a:ext uri="{FF2B5EF4-FFF2-40B4-BE49-F238E27FC236}">
                  <a16:creationId xmlns:a16="http://schemas.microsoft.com/office/drawing/2014/main" id="{DAD0B153-9FE1-39F0-7287-F5AA261885BD}"/>
                </a:ext>
              </a:extLst>
            </p:cNvPr>
            <p:cNvSpPr txBox="1"/>
            <p:nvPr/>
          </p:nvSpPr>
          <p:spPr>
            <a:xfrm>
              <a:off x="7131214" y="3096378"/>
              <a:ext cx="506549"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WT</a:t>
              </a:r>
            </a:p>
          </p:txBody>
        </p:sp>
        <p:sp>
          <p:nvSpPr>
            <p:cNvPr id="42" name="TextBox 41">
              <a:extLst>
                <a:ext uri="{FF2B5EF4-FFF2-40B4-BE49-F238E27FC236}">
                  <a16:creationId xmlns:a16="http://schemas.microsoft.com/office/drawing/2014/main" id="{CDD1DF71-EE62-6135-4D18-8C1448BFA526}"/>
                </a:ext>
              </a:extLst>
            </p:cNvPr>
            <p:cNvSpPr txBox="1"/>
            <p:nvPr/>
          </p:nvSpPr>
          <p:spPr>
            <a:xfrm>
              <a:off x="7203787" y="3607590"/>
              <a:ext cx="601127"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KRAS</a:t>
              </a:r>
              <a:r>
                <a:rPr lang="en-GB" sz="1050" baseline="30000" dirty="0">
                  <a:latin typeface="Arial" panose="020B0604020202020204" pitchFamily="34" charset="0"/>
                  <a:ea typeface="Aileron Bold" charset="0"/>
                  <a:cs typeface="Arial" panose="020B0604020202020204" pitchFamily="34" charset="0"/>
                </a:rPr>
                <a:t>G12C</a:t>
              </a:r>
            </a:p>
          </p:txBody>
        </p:sp>
        <p:sp>
          <p:nvSpPr>
            <p:cNvPr id="43" name="TextBox 42">
              <a:extLst>
                <a:ext uri="{FF2B5EF4-FFF2-40B4-BE49-F238E27FC236}">
                  <a16:creationId xmlns:a16="http://schemas.microsoft.com/office/drawing/2014/main" id="{35E5D909-2531-7811-B326-D995DA49EF30}"/>
                </a:ext>
              </a:extLst>
            </p:cNvPr>
            <p:cNvSpPr txBox="1"/>
            <p:nvPr/>
          </p:nvSpPr>
          <p:spPr>
            <a:xfrm>
              <a:off x="6913497" y="4118802"/>
              <a:ext cx="98565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KRAS</a:t>
              </a:r>
              <a:r>
                <a:rPr lang="en-GB" sz="900" spc="-20" baseline="30000" dirty="0">
                  <a:solidFill>
                    <a:schemeClr val="bg1"/>
                  </a:solidFill>
                  <a:latin typeface="Arial" panose="020B0604020202020204" pitchFamily="34" charset="0"/>
                  <a:ea typeface="Aileron Bold" charset="0"/>
                  <a:cs typeface="Arial" panose="020B0604020202020204" pitchFamily="34" charset="0"/>
                </a:rPr>
                <a:t>G12D,G12V,G12R</a:t>
              </a:r>
            </a:p>
          </p:txBody>
        </p:sp>
        <p:sp>
          <p:nvSpPr>
            <p:cNvPr id="44" name="TextBox 43">
              <a:extLst>
                <a:ext uri="{FF2B5EF4-FFF2-40B4-BE49-F238E27FC236}">
                  <a16:creationId xmlns:a16="http://schemas.microsoft.com/office/drawing/2014/main" id="{67080D97-9990-BE31-ECF9-202550C7486A}"/>
                </a:ext>
              </a:extLst>
            </p:cNvPr>
            <p:cNvSpPr txBox="1"/>
            <p:nvPr/>
          </p:nvSpPr>
          <p:spPr>
            <a:xfrm>
              <a:off x="5607193" y="6017590"/>
              <a:ext cx="514564"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RET TKI</a:t>
              </a:r>
            </a:p>
          </p:txBody>
        </p:sp>
        <p:sp>
          <p:nvSpPr>
            <p:cNvPr id="45" name="TextBox 44">
              <a:extLst>
                <a:ext uri="{FF2B5EF4-FFF2-40B4-BE49-F238E27FC236}">
                  <a16:creationId xmlns:a16="http://schemas.microsoft.com/office/drawing/2014/main" id="{B8813947-6159-1902-4316-9B562844300B}"/>
                </a:ext>
              </a:extLst>
            </p:cNvPr>
            <p:cNvSpPr txBox="1"/>
            <p:nvPr/>
          </p:nvSpPr>
          <p:spPr>
            <a:xfrm>
              <a:off x="4373462" y="5944560"/>
              <a:ext cx="82875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ALK/ROS TKI</a:t>
              </a:r>
            </a:p>
          </p:txBody>
        </p:sp>
        <p:sp>
          <p:nvSpPr>
            <p:cNvPr id="47" name="TextBox 46">
              <a:extLst>
                <a:ext uri="{FF2B5EF4-FFF2-40B4-BE49-F238E27FC236}">
                  <a16:creationId xmlns:a16="http://schemas.microsoft.com/office/drawing/2014/main" id="{1B96BADE-8E9A-DF3C-AB9D-50B662B98108}"/>
                </a:ext>
              </a:extLst>
            </p:cNvPr>
            <p:cNvSpPr txBox="1"/>
            <p:nvPr/>
          </p:nvSpPr>
          <p:spPr>
            <a:xfrm>
              <a:off x="6478062" y="5944560"/>
              <a:ext cx="932948"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BRAF/MEK TKI</a:t>
              </a:r>
            </a:p>
          </p:txBody>
        </p:sp>
        <p:sp>
          <p:nvSpPr>
            <p:cNvPr id="48" name="TextBox 47">
              <a:extLst>
                <a:ext uri="{FF2B5EF4-FFF2-40B4-BE49-F238E27FC236}">
                  <a16:creationId xmlns:a16="http://schemas.microsoft.com/office/drawing/2014/main" id="{BF94296E-F4E5-E34F-B02E-A77482D16EB4}"/>
                </a:ext>
              </a:extLst>
            </p:cNvPr>
            <p:cNvSpPr txBox="1"/>
            <p:nvPr/>
          </p:nvSpPr>
          <p:spPr>
            <a:xfrm>
              <a:off x="7276359" y="5506378"/>
              <a:ext cx="1348126" cy="290849"/>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HER2/HER3 </a:t>
              </a:r>
              <a:r>
                <a:rPr lang="en-GB" sz="1050" dirty="0" err="1">
                  <a:latin typeface="Arial" panose="020B0604020202020204" pitchFamily="34" charset="0"/>
                  <a:ea typeface="Aileron Bold" charset="0"/>
                  <a:cs typeface="Arial" panose="020B0604020202020204" pitchFamily="34" charset="0"/>
                </a:rPr>
                <a:t>biAb</a:t>
              </a:r>
              <a:r>
                <a:rPr lang="en-GB" sz="1050" dirty="0">
                  <a:latin typeface="Arial" panose="020B0604020202020204" pitchFamily="34" charset="0"/>
                  <a:ea typeface="Aileron Bold" charset="0"/>
                  <a:cs typeface="Arial" panose="020B0604020202020204" pitchFamily="34" charset="0"/>
                </a:rPr>
                <a:t>, TKI</a:t>
              </a:r>
            </a:p>
            <a:p>
              <a:pPr>
                <a:lnSpc>
                  <a:spcPct val="90000"/>
                </a:lnSpc>
              </a:pPr>
              <a:r>
                <a:rPr lang="en-GB" sz="1050" dirty="0">
                  <a:latin typeface="Arial" panose="020B0604020202020204" pitchFamily="34" charset="0"/>
                  <a:ea typeface="Aileron Bold" charset="0"/>
                  <a:cs typeface="Arial" panose="020B0604020202020204" pitchFamily="34" charset="0"/>
                </a:rPr>
                <a:t>Pan-EGFR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49" name="TextBox 48">
              <a:extLst>
                <a:ext uri="{FF2B5EF4-FFF2-40B4-BE49-F238E27FC236}">
                  <a16:creationId xmlns:a16="http://schemas.microsoft.com/office/drawing/2014/main" id="{1403BBED-8EE7-3219-52DB-F2BC39802D87}"/>
                </a:ext>
              </a:extLst>
            </p:cNvPr>
            <p:cNvSpPr txBox="1"/>
            <p:nvPr/>
          </p:nvSpPr>
          <p:spPr>
            <a:xfrm>
              <a:off x="7711794" y="5068196"/>
              <a:ext cx="1203856"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HER2 Ab, ADC, TKI</a:t>
              </a:r>
            </a:p>
          </p:txBody>
        </p:sp>
        <p:sp>
          <p:nvSpPr>
            <p:cNvPr id="50" name="TextBox 49">
              <a:extLst>
                <a:ext uri="{FF2B5EF4-FFF2-40B4-BE49-F238E27FC236}">
                  <a16:creationId xmlns:a16="http://schemas.microsoft.com/office/drawing/2014/main" id="{5323CD60-E990-A8DC-EA39-4CB59CE3E228}"/>
                </a:ext>
              </a:extLst>
            </p:cNvPr>
            <p:cNvSpPr txBox="1"/>
            <p:nvPr/>
          </p:nvSpPr>
          <p:spPr>
            <a:xfrm>
              <a:off x="8147228" y="4045772"/>
              <a:ext cx="1116359" cy="737445"/>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G12D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Pan-RAS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siG12D LODER</a:t>
              </a:r>
            </a:p>
            <a:p>
              <a:pPr>
                <a:lnSpc>
                  <a:spcPct val="90000"/>
                </a:lnSpc>
              </a:pPr>
              <a:r>
                <a:rPr lang="en-GB" sz="1050" dirty="0">
                  <a:latin typeface="Arial" panose="020B0604020202020204" pitchFamily="34" charset="0"/>
                  <a:ea typeface="Aileron Bold" charset="0"/>
                  <a:cs typeface="Arial" panose="020B0604020202020204" pitchFamily="34" charset="0"/>
                </a:rPr>
                <a:t>KRAS vaccines</a:t>
              </a:r>
            </a:p>
            <a:p>
              <a:pPr>
                <a:lnSpc>
                  <a:spcPct val="90000"/>
                </a:lnSpc>
              </a:pPr>
              <a:r>
                <a:rPr lang="en-GB" sz="1050" dirty="0">
                  <a:latin typeface="Arial" panose="020B0604020202020204" pitchFamily="34" charset="0"/>
                  <a:ea typeface="Aileron Bold" charset="0"/>
                  <a:cs typeface="Arial" panose="020B0604020202020204" pitchFamily="34" charset="0"/>
                </a:rPr>
                <a:t>KRAS TCR T cells</a:t>
              </a:r>
            </a:p>
          </p:txBody>
        </p:sp>
        <p:sp>
          <p:nvSpPr>
            <p:cNvPr id="51" name="TextBox 50">
              <a:extLst>
                <a:ext uri="{FF2B5EF4-FFF2-40B4-BE49-F238E27FC236}">
                  <a16:creationId xmlns:a16="http://schemas.microsoft.com/office/drawing/2014/main" id="{EBB21598-940C-97A6-70E8-7552D603426E}"/>
                </a:ext>
              </a:extLst>
            </p:cNvPr>
            <p:cNvSpPr txBox="1"/>
            <p:nvPr/>
          </p:nvSpPr>
          <p:spPr>
            <a:xfrm>
              <a:off x="8147228" y="3388500"/>
              <a:ext cx="2074286"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KRAS G12C TKI</a:t>
              </a:r>
            </a:p>
            <a:p>
              <a:pPr>
                <a:lnSpc>
                  <a:spcPct val="90000"/>
                </a:lnSpc>
              </a:pPr>
              <a:r>
                <a:rPr lang="en-GB" sz="1050" dirty="0">
                  <a:latin typeface="Arial" panose="020B0604020202020204" pitchFamily="34" charset="0"/>
                  <a:ea typeface="Aileron Bold" charset="0"/>
                  <a:cs typeface="Arial" panose="020B0604020202020204" pitchFamily="34" charset="0"/>
                </a:rPr>
                <a:t>KRAS G12C + EGFR </a:t>
              </a:r>
              <a:r>
                <a:rPr lang="en-GB" sz="1050" dirty="0" err="1">
                  <a:latin typeface="Arial" panose="020B0604020202020204" pitchFamily="34" charset="0"/>
                  <a:ea typeface="Aileron Bold" charset="0"/>
                  <a:cs typeface="Arial" panose="020B0604020202020204" pitchFamily="34" charset="0"/>
                </a:rPr>
                <a:t>inh</a:t>
              </a:r>
              <a:r>
                <a:rPr lang="en-GB" sz="1050" dirty="0">
                  <a:latin typeface="Arial" panose="020B0604020202020204" pitchFamily="34" charset="0"/>
                  <a:ea typeface="Aileron Bold" charset="0"/>
                  <a:cs typeface="Arial" panose="020B0604020202020204" pitchFamily="34" charset="0"/>
                </a:rPr>
                <a:t> (Ab, TKI)</a:t>
              </a:r>
            </a:p>
            <a:p>
              <a:pPr>
                <a:lnSpc>
                  <a:spcPct val="90000"/>
                </a:lnSpc>
              </a:pPr>
              <a:r>
                <a:rPr lang="en-GB" sz="1050" dirty="0">
                  <a:latin typeface="Arial" panose="020B0604020202020204" pitchFamily="34" charset="0"/>
                  <a:ea typeface="Aileron Bold" charset="0"/>
                  <a:cs typeface="Arial" panose="020B0604020202020204" pitchFamily="34" charset="0"/>
                </a:rPr>
                <a:t>KRAS G12C + SOS1/SHP2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p:txBody>
        </p:sp>
        <p:sp>
          <p:nvSpPr>
            <p:cNvPr id="52" name="TextBox 51">
              <a:extLst>
                <a:ext uri="{FF2B5EF4-FFF2-40B4-BE49-F238E27FC236}">
                  <a16:creationId xmlns:a16="http://schemas.microsoft.com/office/drawing/2014/main" id="{D0CC872C-C494-9C57-EDF1-7C3ABB621D86}"/>
                </a:ext>
              </a:extLst>
            </p:cNvPr>
            <p:cNvSpPr txBox="1"/>
            <p:nvPr/>
          </p:nvSpPr>
          <p:spPr>
            <a:xfrm>
              <a:off x="7929511" y="2804257"/>
              <a:ext cx="1224694"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Anti-EGFR (TKI, Ab)</a:t>
              </a:r>
            </a:p>
          </p:txBody>
        </p:sp>
        <p:sp>
          <p:nvSpPr>
            <p:cNvPr id="53" name="TextBox 52">
              <a:extLst>
                <a:ext uri="{FF2B5EF4-FFF2-40B4-BE49-F238E27FC236}">
                  <a16:creationId xmlns:a16="http://schemas.microsoft.com/office/drawing/2014/main" id="{CDDB172E-1712-D215-D55C-CEE33A4177EA}"/>
                </a:ext>
              </a:extLst>
            </p:cNvPr>
            <p:cNvSpPr txBox="1"/>
            <p:nvPr/>
          </p:nvSpPr>
          <p:spPr>
            <a:xfrm>
              <a:off x="7494076" y="2146984"/>
              <a:ext cx="540212"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t>
              </a:r>
            </a:p>
          </p:txBody>
        </p:sp>
        <p:sp>
          <p:nvSpPr>
            <p:cNvPr id="54" name="TextBox 53">
              <a:extLst>
                <a:ext uri="{FF2B5EF4-FFF2-40B4-BE49-F238E27FC236}">
                  <a16:creationId xmlns:a16="http://schemas.microsoft.com/office/drawing/2014/main" id="{B0912D6C-C223-F281-2D7F-84BF2B4368E0}"/>
                </a:ext>
              </a:extLst>
            </p:cNvPr>
            <p:cNvSpPr txBox="1"/>
            <p:nvPr/>
          </p:nvSpPr>
          <p:spPr>
            <a:xfrm>
              <a:off x="6913497" y="1708803"/>
              <a:ext cx="1259960" cy="145424"/>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5" name="TextBox 54">
              <a:extLst>
                <a:ext uri="{FF2B5EF4-FFF2-40B4-BE49-F238E27FC236}">
                  <a16:creationId xmlns:a16="http://schemas.microsoft.com/office/drawing/2014/main" id="{B1817F4A-41CF-50CC-5B9A-AE09B9E116C4}"/>
                </a:ext>
              </a:extLst>
            </p:cNvPr>
            <p:cNvSpPr txBox="1"/>
            <p:nvPr/>
          </p:nvSpPr>
          <p:spPr>
            <a:xfrm>
              <a:off x="5920695" y="932729"/>
              <a:ext cx="1412246"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DDR damaging therapy</a:t>
              </a:r>
            </a:p>
            <a:p>
              <a:pPr>
                <a:lnSpc>
                  <a:spcPct val="90000"/>
                </a:lnSpc>
              </a:pPr>
              <a:r>
                <a:rPr lang="en-GB" sz="1050" dirty="0">
                  <a:latin typeface="Arial" panose="020B0604020202020204" pitchFamily="34" charset="0"/>
                  <a:ea typeface="Aileron Bold" charset="0"/>
                  <a:cs typeface="Arial" panose="020B0604020202020204" pitchFamily="34" charset="0"/>
                </a:rPr>
                <a:t>PARP </a:t>
              </a:r>
              <a:r>
                <a:rPr lang="en-GB" sz="1050" dirty="0" err="1">
                  <a:latin typeface="Arial" panose="020B0604020202020204" pitchFamily="34" charset="0"/>
                  <a:ea typeface="Aileron Bold" charset="0"/>
                  <a:cs typeface="Arial" panose="020B0604020202020204" pitchFamily="34" charset="0"/>
                </a:rPr>
                <a:t>inh</a:t>
              </a:r>
              <a:endParaRPr lang="en-GB" sz="1050" dirty="0">
                <a:latin typeface="Arial" panose="020B0604020202020204" pitchFamily="34" charset="0"/>
                <a:ea typeface="Aileron Bold" charset="0"/>
                <a:cs typeface="Arial" panose="020B0604020202020204" pitchFamily="34" charset="0"/>
              </a:endParaRPr>
            </a:p>
            <a:p>
              <a:pPr>
                <a:lnSpc>
                  <a:spcPct val="90000"/>
                </a:lnSpc>
              </a:pPr>
              <a:r>
                <a:rPr lang="en-GB" sz="1050" dirty="0">
                  <a:latin typeface="Arial" panose="020B0604020202020204" pitchFamily="34" charset="0"/>
                  <a:cs typeface="Arial" panose="020B0604020202020204" pitchFamily="34" charset="0"/>
                </a:rPr>
                <a:t>ATR </a:t>
              </a:r>
              <a:r>
                <a:rPr lang="en-GB" sz="1050" dirty="0" err="1">
                  <a:latin typeface="Arial" panose="020B0604020202020204" pitchFamily="34" charset="0"/>
                  <a:cs typeface="Arial" panose="020B0604020202020204" pitchFamily="34" charset="0"/>
                </a:rPr>
                <a:t>inh</a:t>
              </a:r>
              <a:endParaRPr lang="en-GB" sz="1050" dirty="0">
                <a:latin typeface="Arial" panose="020B0604020202020204" pitchFamily="34" charset="0"/>
                <a:cs typeface="Arial" panose="020B0604020202020204" pitchFamily="34" charset="0"/>
              </a:endParaRPr>
            </a:p>
            <a:p>
              <a:pPr>
                <a:lnSpc>
                  <a:spcPct val="90000"/>
                </a:lnSpc>
              </a:pPr>
              <a:r>
                <a:rPr lang="en-GB" sz="1050" dirty="0">
                  <a:latin typeface="Arial" panose="020B0604020202020204" pitchFamily="34" charset="0"/>
                  <a:ea typeface="Aileron Bold" charset="0"/>
                  <a:cs typeface="Arial" panose="020B0604020202020204" pitchFamily="34" charset="0"/>
                </a:rPr>
                <a:t>Anti-PD1/anti-CTLA4</a:t>
              </a:r>
            </a:p>
          </p:txBody>
        </p:sp>
        <p:sp>
          <p:nvSpPr>
            <p:cNvPr id="56" name="TextBox 55">
              <a:extLst>
                <a:ext uri="{FF2B5EF4-FFF2-40B4-BE49-F238E27FC236}">
                  <a16:creationId xmlns:a16="http://schemas.microsoft.com/office/drawing/2014/main" id="{D0F31B98-B8A7-AD2E-803C-D5A3B2273BA4}"/>
                </a:ext>
              </a:extLst>
            </p:cNvPr>
            <p:cNvSpPr txBox="1"/>
            <p:nvPr/>
          </p:nvSpPr>
          <p:spPr>
            <a:xfrm>
              <a:off x="5302907" y="2021671"/>
              <a:ext cx="434414"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Stroma</a:t>
              </a:r>
            </a:p>
          </p:txBody>
        </p:sp>
        <p:sp>
          <p:nvSpPr>
            <p:cNvPr id="57" name="TextBox 56">
              <a:extLst>
                <a:ext uri="{FF2B5EF4-FFF2-40B4-BE49-F238E27FC236}">
                  <a16:creationId xmlns:a16="http://schemas.microsoft.com/office/drawing/2014/main" id="{7AB440CF-9A11-490F-7E4F-1212627B4913}"/>
                </a:ext>
              </a:extLst>
            </p:cNvPr>
            <p:cNvSpPr txBox="1"/>
            <p:nvPr/>
          </p:nvSpPr>
          <p:spPr>
            <a:xfrm>
              <a:off x="4881469" y="2293045"/>
              <a:ext cx="37510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MSLN</a:t>
              </a:r>
            </a:p>
          </p:txBody>
        </p:sp>
        <p:sp>
          <p:nvSpPr>
            <p:cNvPr id="58" name="TextBox 57">
              <a:extLst>
                <a:ext uri="{FF2B5EF4-FFF2-40B4-BE49-F238E27FC236}">
                  <a16:creationId xmlns:a16="http://schemas.microsoft.com/office/drawing/2014/main" id="{59E6C29B-C9B4-A746-1A01-D22BD447E4C5}"/>
                </a:ext>
              </a:extLst>
            </p:cNvPr>
            <p:cNvSpPr txBox="1"/>
            <p:nvPr/>
          </p:nvSpPr>
          <p:spPr>
            <a:xfrm>
              <a:off x="4943872" y="963167"/>
              <a:ext cx="787075" cy="581698"/>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FAK TKI</a:t>
              </a:r>
            </a:p>
            <a:p>
              <a:pPr>
                <a:lnSpc>
                  <a:spcPct val="90000"/>
                </a:lnSpc>
              </a:pPr>
              <a:r>
                <a:rPr lang="en-GB" sz="1050" dirty="0">
                  <a:latin typeface="Arial" panose="020B0604020202020204" pitchFamily="34" charset="0"/>
                  <a:ea typeface="Aileron Bold" charset="0"/>
                  <a:cs typeface="Arial" panose="020B0604020202020204" pitchFamily="34" charset="0"/>
                </a:rPr>
                <a:t>CTGF Ab</a:t>
              </a:r>
            </a:p>
            <a:p>
              <a:pPr>
                <a:lnSpc>
                  <a:spcPct val="90000"/>
                </a:lnSpc>
              </a:pPr>
              <a:r>
                <a:rPr lang="en-GB" sz="1050" dirty="0">
                  <a:latin typeface="Arial" panose="020B0604020202020204" pitchFamily="34" charset="0"/>
                  <a:ea typeface="Aileron Bold" charset="0"/>
                  <a:cs typeface="Arial" panose="020B0604020202020204" pitchFamily="34" charset="0"/>
                </a:rPr>
                <a:t>Vitamin D Ag</a:t>
              </a:r>
            </a:p>
            <a:p>
              <a:pPr>
                <a:lnSpc>
                  <a:spcPct val="90000"/>
                </a:lnSpc>
              </a:pPr>
              <a:r>
                <a:rPr lang="en-GB" sz="1050" dirty="0">
                  <a:latin typeface="Arial" panose="020B0604020202020204" pitchFamily="34" charset="0"/>
                  <a:ea typeface="Aileron Bold" charset="0"/>
                  <a:cs typeface="Arial" panose="020B0604020202020204" pitchFamily="34" charset="0"/>
                </a:rPr>
                <a:t>FAP PRRT</a:t>
              </a:r>
            </a:p>
          </p:txBody>
        </p:sp>
        <p:sp>
          <p:nvSpPr>
            <p:cNvPr id="59" name="TextBox 58">
              <a:extLst>
                <a:ext uri="{FF2B5EF4-FFF2-40B4-BE49-F238E27FC236}">
                  <a16:creationId xmlns:a16="http://schemas.microsoft.com/office/drawing/2014/main" id="{DCDEC5DD-C601-CB2E-B945-1FAE4CFF5256}"/>
                </a:ext>
              </a:extLst>
            </p:cNvPr>
            <p:cNvSpPr txBox="1"/>
            <p:nvPr/>
          </p:nvSpPr>
          <p:spPr>
            <a:xfrm>
              <a:off x="3737305" y="1313603"/>
              <a:ext cx="1197444" cy="436273"/>
            </a:xfrm>
            <a:prstGeom prst="rect">
              <a:avLst/>
            </a:prstGeom>
            <a:noFill/>
          </p:spPr>
          <p:txBody>
            <a:bodyPr wrap="none" lIns="0" tIns="0" rIns="0" bIns="0" rtlCol="0">
              <a:spAutoFit/>
            </a:bodyPr>
            <a:lstStyle/>
            <a:p>
              <a:pPr>
                <a:lnSpc>
                  <a:spcPct val="90000"/>
                </a:lnSpc>
              </a:pPr>
              <a:r>
                <a:rPr lang="en-GB" sz="1050" dirty="0">
                  <a:latin typeface="Arial" panose="020B0604020202020204" pitchFamily="34" charset="0"/>
                  <a:ea typeface="Aileron Bold" charset="0"/>
                  <a:cs typeface="Arial" panose="020B0604020202020204" pitchFamily="34" charset="0"/>
                </a:rPr>
                <a:t>Anti-MSLN Ab</a:t>
              </a:r>
            </a:p>
            <a:p>
              <a:pPr>
                <a:lnSpc>
                  <a:spcPct val="90000"/>
                </a:lnSpc>
              </a:pPr>
              <a:r>
                <a:rPr lang="en-GB" sz="1050" dirty="0">
                  <a:latin typeface="Arial" panose="020B0604020202020204" pitchFamily="34" charset="0"/>
                  <a:ea typeface="Aileron Bold" charset="0"/>
                  <a:cs typeface="Arial" panose="020B0604020202020204" pitchFamily="34" charset="0"/>
                </a:rPr>
                <a:t>Anti-MSLN ADC</a:t>
              </a:r>
            </a:p>
            <a:p>
              <a:pPr>
                <a:lnSpc>
                  <a:spcPct val="90000"/>
                </a:lnSpc>
              </a:pPr>
              <a:r>
                <a:rPr lang="en-GB" sz="1050" dirty="0">
                  <a:latin typeface="Arial" panose="020B0604020202020204" pitchFamily="34" charset="0"/>
                  <a:ea typeface="Aileron Bold" charset="0"/>
                  <a:cs typeface="Arial" panose="020B0604020202020204" pitchFamily="34" charset="0"/>
                </a:rPr>
                <a:t>TCR-T, CAR-T cells</a:t>
              </a:r>
            </a:p>
          </p:txBody>
        </p:sp>
        <p:sp>
          <p:nvSpPr>
            <p:cNvPr id="60" name="TextBox 59">
              <a:extLst>
                <a:ext uri="{FF2B5EF4-FFF2-40B4-BE49-F238E27FC236}">
                  <a16:creationId xmlns:a16="http://schemas.microsoft.com/office/drawing/2014/main" id="{2B59C36A-1E6E-54C9-7277-15DD37081FC6}"/>
                </a:ext>
              </a:extLst>
            </p:cNvPr>
            <p:cNvSpPr txBox="1"/>
            <p:nvPr/>
          </p:nvSpPr>
          <p:spPr>
            <a:xfrm>
              <a:off x="4083172" y="2512136"/>
              <a:ext cx="759823"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Claudin 18.2</a:t>
              </a:r>
            </a:p>
          </p:txBody>
        </p:sp>
        <p:sp>
          <p:nvSpPr>
            <p:cNvPr id="61" name="TextBox 60">
              <a:extLst>
                <a:ext uri="{FF2B5EF4-FFF2-40B4-BE49-F238E27FC236}">
                  <a16:creationId xmlns:a16="http://schemas.microsoft.com/office/drawing/2014/main" id="{12951803-2E5E-C3FC-F788-5F5B3C9E639C}"/>
                </a:ext>
              </a:extLst>
            </p:cNvPr>
            <p:cNvSpPr txBox="1"/>
            <p:nvPr/>
          </p:nvSpPr>
          <p:spPr>
            <a:xfrm>
              <a:off x="4083172" y="3023348"/>
              <a:ext cx="365485" cy="145424"/>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FGFR</a:t>
              </a:r>
            </a:p>
          </p:txBody>
        </p:sp>
        <p:sp>
          <p:nvSpPr>
            <p:cNvPr id="62" name="TextBox 61">
              <a:extLst>
                <a:ext uri="{FF2B5EF4-FFF2-40B4-BE49-F238E27FC236}">
                  <a16:creationId xmlns:a16="http://schemas.microsoft.com/office/drawing/2014/main" id="{F3BF205B-470A-D98D-F5E1-33B8D7E866C0}"/>
                </a:ext>
              </a:extLst>
            </p:cNvPr>
            <p:cNvSpPr txBox="1"/>
            <p:nvPr/>
          </p:nvSpPr>
          <p:spPr>
            <a:xfrm>
              <a:off x="4083172" y="4118802"/>
              <a:ext cx="397545"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MDM2</a:t>
              </a:r>
            </a:p>
          </p:txBody>
        </p:sp>
        <p:sp>
          <p:nvSpPr>
            <p:cNvPr id="63" name="TextBox 62">
              <a:extLst>
                <a:ext uri="{FF2B5EF4-FFF2-40B4-BE49-F238E27FC236}">
                  <a16:creationId xmlns:a16="http://schemas.microsoft.com/office/drawing/2014/main" id="{9DA76F5F-C6C1-01FB-0A71-626FC0EA4B45}"/>
                </a:ext>
              </a:extLst>
            </p:cNvPr>
            <p:cNvSpPr txBox="1"/>
            <p:nvPr/>
          </p:nvSpPr>
          <p:spPr>
            <a:xfrm>
              <a:off x="4228317" y="4556984"/>
              <a:ext cx="487313" cy="145424"/>
            </a:xfrm>
            <a:prstGeom prst="rect">
              <a:avLst/>
            </a:prstGeom>
            <a:noFill/>
          </p:spPr>
          <p:txBody>
            <a:bodyPr wrap="none" lIns="0" tIns="0" rIns="0" bIns="0" rtlCol="0">
              <a:spAutoFit/>
            </a:bodyPr>
            <a:lstStyle/>
            <a:p>
              <a:pPr>
                <a:lnSpc>
                  <a:spcPct val="90000"/>
                </a:lnSpc>
                <a:spcAft>
                  <a:spcPts val="300"/>
                </a:spcAft>
              </a:pPr>
              <a:r>
                <a:rPr lang="en-GB" sz="1050" dirty="0">
                  <a:solidFill>
                    <a:schemeClr val="bg1"/>
                  </a:solidFill>
                  <a:latin typeface="Arial" panose="020B0604020202020204" pitchFamily="34" charset="0"/>
                  <a:ea typeface="Aileron Bold" charset="0"/>
                  <a:cs typeface="Arial" panose="020B0604020202020204" pitchFamily="34" charset="0"/>
                </a:rPr>
                <a:t>ARID1A</a:t>
              </a:r>
            </a:p>
          </p:txBody>
        </p:sp>
        <p:sp>
          <p:nvSpPr>
            <p:cNvPr id="4" name="TextBox 3">
              <a:extLst>
                <a:ext uri="{FF2B5EF4-FFF2-40B4-BE49-F238E27FC236}">
                  <a16:creationId xmlns:a16="http://schemas.microsoft.com/office/drawing/2014/main" id="{E6D6A5AB-3BDF-E331-2D1C-7EC9AC0140F9}"/>
                </a:ext>
              </a:extLst>
            </p:cNvPr>
            <p:cNvSpPr txBox="1"/>
            <p:nvPr/>
          </p:nvSpPr>
          <p:spPr>
            <a:xfrm>
              <a:off x="3792882" y="3607590"/>
              <a:ext cx="778703" cy="147489"/>
            </a:xfrm>
            <a:prstGeom prst="rect">
              <a:avLst/>
            </a:prstGeom>
            <a:noFill/>
          </p:spPr>
          <p:txBody>
            <a:bodyPr wrap="none" lIns="0" tIns="0" rIns="0" bIns="0" rtlCol="0">
              <a:spAutoFit/>
            </a:bodyPr>
            <a:lstStyle/>
            <a:p>
              <a:pPr>
                <a:lnSpc>
                  <a:spcPct val="90000"/>
                </a:lnSpc>
                <a:spcAft>
                  <a:spcPts val="300"/>
                </a:spcAft>
              </a:pPr>
              <a:r>
                <a:rPr lang="en-GB" sz="1050" dirty="0">
                  <a:latin typeface="Arial" panose="020B0604020202020204" pitchFamily="34" charset="0"/>
                  <a:ea typeface="Aileron Bold" charset="0"/>
                  <a:cs typeface="Arial" panose="020B0604020202020204" pitchFamily="34" charset="0"/>
                </a:rPr>
                <a:t>TP53 Y220C</a:t>
              </a:r>
            </a:p>
          </p:txBody>
        </p:sp>
      </p:grpSp>
      <p:sp>
        <p:nvSpPr>
          <p:cNvPr id="3" name="TextBox 2">
            <a:extLst>
              <a:ext uri="{FF2B5EF4-FFF2-40B4-BE49-F238E27FC236}">
                <a16:creationId xmlns:a16="http://schemas.microsoft.com/office/drawing/2014/main" id="{E2268183-521F-FBB2-5A33-B382B0A97626}"/>
              </a:ext>
            </a:extLst>
          </p:cNvPr>
          <p:cNvSpPr txBox="1"/>
          <p:nvPr/>
        </p:nvSpPr>
        <p:spPr>
          <a:xfrm>
            <a:off x="8009558" y="1351706"/>
            <a:ext cx="3455594" cy="923330"/>
          </a:xfrm>
          <a:prstGeom prst="rect">
            <a:avLst/>
          </a:prstGeom>
          <a:solidFill>
            <a:schemeClr val="accent5"/>
          </a:solidFill>
        </p:spPr>
        <p:txBody>
          <a:bodyPr wrap="square" rtlCol="0">
            <a:spAutoFit/>
          </a:bodyPr>
          <a:lstStyle/>
          <a:p>
            <a:pPr algn="ctr"/>
            <a:r>
              <a:rPr lang="en-US" sz="1800" b="0" i="0" u="none" strike="noStrike" baseline="0" dirty="0">
                <a:latin typeface="Arial" panose="020B0604020202020204" pitchFamily="34" charset="0"/>
                <a:cs typeface="Arial" panose="020B0604020202020204" pitchFamily="34" charset="0"/>
              </a:rPr>
              <a:t>20–25% of PDAC patients </a:t>
            </a:r>
            <a:r>
              <a:rPr lang="en-US" sz="1800" b="0" i="0" u="none" strike="noStrike" baseline="0" dirty="0" err="1">
                <a:latin typeface="Arial" panose="020B0604020202020204" pitchFamily="34" charset="0"/>
                <a:cs typeface="Arial" panose="020B0604020202020204" pitchFamily="34" charset="0"/>
              </a:rPr>
              <a:t>harbour</a:t>
            </a:r>
            <a:r>
              <a:rPr lang="en-US" sz="1800" b="0" i="0" u="none" strike="noStrike" baseline="0" dirty="0">
                <a:latin typeface="Arial" panose="020B0604020202020204" pitchFamily="34" charset="0"/>
                <a:cs typeface="Arial" panose="020B0604020202020204" pitchFamily="34" charset="0"/>
              </a:rPr>
              <a:t> targetable </a:t>
            </a:r>
            <a:r>
              <a:rPr lang="en-GB" sz="1800" b="0" i="0" u="none" strike="noStrike" baseline="0" dirty="0">
                <a:latin typeface="Arial" panose="020B0604020202020204" pitchFamily="34" charset="0"/>
                <a:cs typeface="Arial" panose="020B0604020202020204" pitchFamily="34" charset="0"/>
              </a:rPr>
              <a:t>molecular alterations</a:t>
            </a:r>
            <a:endParaRPr lang="en-GB" sz="2400" dirty="0">
              <a:solidFill>
                <a:srgbClr val="505050"/>
              </a:solidFill>
              <a:latin typeface="Arial" panose="020B0604020202020204" pitchFamily="34" charset="0"/>
              <a:ea typeface="Aileron Bold" charset="0"/>
              <a:cs typeface="Arial" panose="020B0604020202020204" pitchFamily="34" charset="0"/>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76D06-B857-84FA-4FC1-2F0B012BF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0A5F7-807F-8835-0C6E-55D7FB291A53}"/>
              </a:ext>
            </a:extLst>
          </p:cNvPr>
          <p:cNvSpPr>
            <a:spLocks noGrp="1"/>
          </p:cNvSpPr>
          <p:nvPr>
            <p:ph type="title"/>
          </p:nvPr>
        </p:nvSpPr>
        <p:spPr/>
        <p:txBody>
          <a:bodyPr/>
          <a:lstStyle/>
          <a:p>
            <a:r>
              <a:rPr lang="en-GB" dirty="0"/>
              <a:t>Targeted therapy for pancreatic adenocarcinoma</a:t>
            </a:r>
          </a:p>
        </p:txBody>
      </p:sp>
      <p:graphicFrame>
        <p:nvGraphicFramePr>
          <p:cNvPr id="6" name="Content Placeholder 5">
            <a:extLst>
              <a:ext uri="{FF2B5EF4-FFF2-40B4-BE49-F238E27FC236}">
                <a16:creationId xmlns:a16="http://schemas.microsoft.com/office/drawing/2014/main" id="{A86C69CC-846E-58E5-7C10-7BB7665F2092}"/>
              </a:ext>
            </a:extLst>
          </p:cNvPr>
          <p:cNvGraphicFramePr>
            <a:graphicFrameLocks noGrp="1"/>
          </p:cNvGraphicFramePr>
          <p:nvPr>
            <p:ph sz="quarter" idx="14"/>
            <p:extLst>
              <p:ext uri="{D42A27DB-BD31-4B8C-83A1-F6EECF244321}">
                <p14:modId xmlns:p14="http://schemas.microsoft.com/office/powerpoint/2010/main" val="2950180478"/>
              </p:ext>
            </p:extLst>
          </p:nvPr>
        </p:nvGraphicFramePr>
        <p:xfrm>
          <a:off x="620713" y="969160"/>
          <a:ext cx="10961685" cy="4764096"/>
        </p:xfrm>
        <a:graphic>
          <a:graphicData uri="http://schemas.openxmlformats.org/drawingml/2006/table">
            <a:tbl>
              <a:tblPr firstRow="1" bandRow="1">
                <a:tableStyleId>{5C22544A-7EE6-4342-B048-85BDC9FD1C3A}</a:tableStyleId>
              </a:tblPr>
              <a:tblGrid>
                <a:gridCol w="2016459">
                  <a:extLst>
                    <a:ext uri="{9D8B030D-6E8A-4147-A177-3AD203B41FA5}">
                      <a16:colId xmlns:a16="http://schemas.microsoft.com/office/drawing/2014/main" val="2940629016"/>
                    </a:ext>
                  </a:extLst>
                </a:gridCol>
                <a:gridCol w="3202612">
                  <a:extLst>
                    <a:ext uri="{9D8B030D-6E8A-4147-A177-3AD203B41FA5}">
                      <a16:colId xmlns:a16="http://schemas.microsoft.com/office/drawing/2014/main" val="600332487"/>
                    </a:ext>
                  </a:extLst>
                </a:gridCol>
                <a:gridCol w="5742614">
                  <a:extLst>
                    <a:ext uri="{9D8B030D-6E8A-4147-A177-3AD203B41FA5}">
                      <a16:colId xmlns:a16="http://schemas.microsoft.com/office/drawing/2014/main" val="2941739985"/>
                    </a:ext>
                  </a:extLst>
                </a:gridCol>
              </a:tblGrid>
              <a:tr h="163677">
                <a:tc>
                  <a:txBody>
                    <a:bodyPr/>
                    <a:lstStyle/>
                    <a:p>
                      <a:r>
                        <a:rPr lang="en-US" sz="1050" dirty="0">
                          <a:latin typeface="Arial" panose="020B0604020202020204" pitchFamily="34" charset="0"/>
                          <a:cs typeface="Arial" panose="020B0604020202020204" pitchFamily="34" charset="0"/>
                        </a:rPr>
                        <a:t>Molecular Target</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US" sz="1050" dirty="0">
                          <a:latin typeface="Arial" panose="020B0604020202020204" pitchFamily="34" charset="0"/>
                          <a:cs typeface="Arial" panose="020B0604020202020204" pitchFamily="34" charset="0"/>
                        </a:rPr>
                        <a:t>Targeted Therapy</a:t>
                      </a:r>
                      <a:endParaRPr lang="en-GB" sz="1050" dirty="0">
                        <a:latin typeface="Arial" panose="020B0604020202020204" pitchFamily="34" charset="0"/>
                        <a:cs typeface="Arial" panose="020B0604020202020204" pitchFamily="34" charset="0"/>
                      </a:endParaRPr>
                    </a:p>
                  </a:txBody>
                  <a:tcPr marT="64800" marB="64800" anchor="ctr"/>
                </a:tc>
                <a:tc>
                  <a:txBody>
                    <a:bodyPr/>
                    <a:lstStyle/>
                    <a:p>
                      <a:r>
                        <a:rPr lang="en-GB" sz="1050" dirty="0">
                          <a:latin typeface="Arial" panose="020B0604020202020204" pitchFamily="34" charset="0"/>
                          <a:cs typeface="Arial" panose="020B0604020202020204" pitchFamily="34" charset="0"/>
                        </a:rPr>
                        <a:t>NCCN panel recommendations</a:t>
                      </a:r>
                    </a:p>
                  </a:txBody>
                  <a:tcPr marT="64800" marB="64800" anchor="ctr"/>
                </a:tc>
                <a:extLst>
                  <a:ext uri="{0D108BD9-81ED-4DB2-BD59-A6C34878D82A}">
                    <a16:rowId xmlns:a16="http://schemas.microsoft.com/office/drawing/2014/main" val="1561569419"/>
                  </a:ext>
                </a:extLst>
              </a:tr>
              <a:tr h="0">
                <a:tc rowSpan="3">
                  <a:txBody>
                    <a:bodyPr/>
                    <a:lstStyle/>
                    <a:p>
                      <a:r>
                        <a:rPr lang="en-GB" sz="1000" b="0" i="1" dirty="0">
                          <a:latin typeface="Arial" panose="020B0604020202020204" pitchFamily="34" charset="0"/>
                          <a:cs typeface="Arial" panose="020B0604020202020204" pitchFamily="34" charset="0"/>
                        </a:rPr>
                        <a:t>NTRK</a:t>
                      </a:r>
                      <a:r>
                        <a:rPr lang="en-GB" sz="1000" b="0" dirty="0">
                          <a:latin typeface="Arial" panose="020B0604020202020204" pitchFamily="34" charset="0"/>
                          <a:cs typeface="Arial" panose="020B0604020202020204" pitchFamily="34" charset="0"/>
                        </a:rPr>
                        <a:t> gene fusions</a:t>
                      </a:r>
                    </a:p>
                  </a:txBody>
                  <a:tcPr marT="64800" marB="64800" anchor="ctr">
                    <a:solidFill>
                      <a:srgbClr val="EAD1CE"/>
                    </a:solidFill>
                  </a:tcPr>
                </a:tc>
                <a:tc>
                  <a:txBody>
                    <a:bodyPr/>
                    <a:lstStyle/>
                    <a:p>
                      <a:r>
                        <a:rPr lang="en-GB" sz="1000" dirty="0">
                          <a:latin typeface="Arial" panose="020B0604020202020204" pitchFamily="34" charset="0"/>
                          <a:cs typeface="Arial" panose="020B0604020202020204" pitchFamily="34" charset="0"/>
                        </a:rPr>
                        <a:t>Larotrectinib</a:t>
                      </a:r>
                    </a:p>
                  </a:txBody>
                  <a:tcPr marT="64800" marB="64800" anchor="ctr">
                    <a:solidFill>
                      <a:srgbClr val="EAD1CE"/>
                    </a:solidFill>
                  </a:tcPr>
                </a:tc>
                <a:tc rowSpan="2">
                  <a:txBody>
                    <a:bodyPr/>
                    <a:lstStyle/>
                    <a:p>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and subsequent treatment options for pts with </a:t>
                      </a:r>
                      <a:r>
                        <a:rPr lang="en-US" sz="1000" b="0" i="1" u="none" strike="noStrike" kern="1200" baseline="0" dirty="0">
                          <a:solidFill>
                            <a:schemeClr val="dk1"/>
                          </a:solidFill>
                          <a:latin typeface="Arial" panose="020B0604020202020204" pitchFamily="34" charset="0"/>
                          <a:ea typeface="+mn-ea"/>
                          <a:cs typeface="Arial" panose="020B0604020202020204" pitchFamily="34" charset="0"/>
                        </a:rPr>
                        <a:t>NTRK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gene fusion-positive locally advanced or metastatic pancreatic adenocarcinoma and for recurrent disease</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extLst>
                  <a:ext uri="{0D108BD9-81ED-4DB2-BD59-A6C34878D82A}">
                    <a16:rowId xmlns:a16="http://schemas.microsoft.com/office/drawing/2014/main" val="1032709002"/>
                  </a:ext>
                </a:extLst>
              </a:tr>
              <a:tr h="0">
                <a:tc vMerge="1">
                  <a:txBody>
                    <a:bodyPr/>
                    <a:lstStyle/>
                    <a:p>
                      <a:endParaRPr lang="en-GB" sz="1600"/>
                    </a:p>
                  </a:txBody>
                  <a:tcPr/>
                </a:tc>
                <a:tc>
                  <a:txBody>
                    <a:bodyPr/>
                    <a:lstStyle/>
                    <a:p>
                      <a:r>
                        <a:rPr lang="en-GB" sz="1000" dirty="0" err="1">
                          <a:latin typeface="Arial" panose="020B0604020202020204" pitchFamily="34" charset="0"/>
                          <a:cs typeface="Arial" panose="020B0604020202020204" pitchFamily="34" charset="0"/>
                        </a:rPr>
                        <a:t>Entrectinib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vMerge="1">
                  <a:txBody>
                    <a:bodyPr/>
                    <a:lstStyle/>
                    <a:p>
                      <a:endParaRPr lang="en-GB" sz="1600" dirty="0"/>
                    </a:p>
                  </a:txBody>
                  <a:tcPr/>
                </a:tc>
                <a:extLst>
                  <a:ext uri="{0D108BD9-81ED-4DB2-BD59-A6C34878D82A}">
                    <a16:rowId xmlns:a16="http://schemas.microsoft.com/office/drawing/2014/main" val="2675257416"/>
                  </a:ext>
                </a:extLst>
              </a:tr>
              <a:tr h="419664">
                <a:tc vMerge="1">
                  <a:txBody>
                    <a:bodyPr/>
                    <a:lstStyle/>
                    <a:p>
                      <a:endParaRPr lang="en-GB" sz="1400" b="0" dirty="0"/>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Repotrectinib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GB" sz="1000" b="0" i="0" u="none" strike="noStrike" kern="1200" baseline="0" dirty="0">
                          <a:solidFill>
                            <a:schemeClr val="dk1"/>
                          </a:solidFill>
                          <a:latin typeface="Arial" panose="020B0604020202020204" pitchFamily="34" charset="0"/>
                          <a:ea typeface="+mn-ea"/>
                          <a:cs typeface="Arial" panose="020B0604020202020204" pitchFamily="34" charset="0"/>
                        </a:rPr>
                        <a:t>Category 2B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recommendation as 1</a:t>
                      </a:r>
                      <a:r>
                        <a:rPr lang="en-US" sz="1000" b="0" i="0" u="none" strike="noStrike" kern="1200" baseline="30000" dirty="0">
                          <a:solidFill>
                            <a:schemeClr val="dk1"/>
                          </a:solidFill>
                          <a:latin typeface="Arial" panose="020B0604020202020204" pitchFamily="34" charset="0"/>
                          <a:ea typeface="+mn-ea"/>
                          <a:cs typeface="Arial" panose="020B0604020202020204" pitchFamily="34" charset="0"/>
                        </a:rPr>
                        <a:t>st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line for patients with metastatic disease (PS 3) and subsequent therapy or therapy for recurrent disease for patients with intermediate/poor PS (PS 2-3)</a:t>
                      </a:r>
                      <a:endParaRPr lang="en-GB" sz="1000" dirty="0">
                        <a:latin typeface="Arial" panose="020B0604020202020204" pitchFamily="34" charset="0"/>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438791160"/>
                  </a:ext>
                </a:extLst>
              </a:tr>
              <a:tr h="458076">
                <a:tc>
                  <a:txBody>
                    <a:bodyPr/>
                    <a:lstStyle/>
                    <a:p>
                      <a:r>
                        <a:rPr lang="en-GB" sz="1000" b="0" i="1" dirty="0">
                          <a:latin typeface="Arial" panose="020B0604020202020204" pitchFamily="34" charset="0"/>
                          <a:cs typeface="Arial" panose="020B0604020202020204" pitchFamily="34" charset="0"/>
                        </a:rPr>
                        <a:t>RET </a:t>
                      </a:r>
                      <a:r>
                        <a:rPr lang="en-GB" sz="1000" b="0" i="0" dirty="0">
                          <a:latin typeface="Arial" panose="020B0604020202020204" pitchFamily="34" charset="0"/>
                          <a:cs typeface="Arial" panose="020B0604020202020204" pitchFamily="34" charset="0"/>
                        </a:rPr>
                        <a:t>gene</a:t>
                      </a:r>
                      <a:r>
                        <a:rPr lang="en-GB" sz="1000" b="0" i="1" dirty="0">
                          <a:latin typeface="Arial" panose="020B0604020202020204" pitchFamily="34" charset="0"/>
                          <a:cs typeface="Arial" panose="020B0604020202020204" pitchFamily="34" charset="0"/>
                        </a:rPr>
                        <a:t> </a:t>
                      </a:r>
                      <a:r>
                        <a:rPr lang="en-GB" sz="1000" b="0" dirty="0">
                          <a:latin typeface="Arial" panose="020B0604020202020204" pitchFamily="34" charset="0"/>
                          <a:cs typeface="Arial" panose="020B0604020202020204" pitchFamily="34" charset="0"/>
                        </a:rPr>
                        <a:t>fusions</a:t>
                      </a:r>
                    </a:p>
                  </a:txBody>
                  <a:tcPr marT="64800" marB="64800" anchor="ctr">
                    <a:solidFill>
                      <a:srgbClr val="EAD1CE"/>
                    </a:solidFill>
                  </a:tcPr>
                </a:tc>
                <a:tc>
                  <a:txBody>
                    <a:bodyPr/>
                    <a:lstStyle/>
                    <a:p>
                      <a:r>
                        <a:rPr lang="en-GB" sz="1000" dirty="0" err="1">
                          <a:latin typeface="Arial" panose="020B0604020202020204" pitchFamily="34" charset="0"/>
                          <a:cs typeface="Arial" panose="020B0604020202020204" pitchFamily="34" charset="0"/>
                        </a:rPr>
                        <a:t>Selpercatinib</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1</a:t>
                      </a:r>
                      <a:r>
                        <a:rPr lang="en-US" sz="1000" kern="1200" baseline="30000" dirty="0">
                          <a:solidFill>
                            <a:schemeClr val="dk1"/>
                          </a:solidFill>
                          <a:latin typeface="Arial" panose="020B0604020202020204" pitchFamily="34" charset="0"/>
                          <a:ea typeface="+mn-ea"/>
                          <a:cs typeface="Arial" panose="020B0604020202020204" pitchFamily="34" charset="0"/>
                        </a:rPr>
                        <a:t>st</a:t>
                      </a:r>
                      <a:r>
                        <a:rPr lang="en-US" sz="1000" kern="1200" dirty="0">
                          <a:solidFill>
                            <a:schemeClr val="dk1"/>
                          </a:solidFill>
                          <a:latin typeface="Arial" panose="020B0604020202020204" pitchFamily="34" charset="0"/>
                          <a:ea typeface="+mn-ea"/>
                          <a:cs typeface="Arial" panose="020B0604020202020204" pitchFamily="34" charset="0"/>
                        </a:rPr>
                        <a:t> line: pts with locally advanced/metastatic disease (PS 0–2) and as subsequent therapy for pts with good PS (0–1)</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3344403375"/>
                  </a:ext>
                </a:extLst>
              </a:tr>
              <a:tr h="0">
                <a:tc>
                  <a:txBody>
                    <a:bodyPr/>
                    <a:lstStyle/>
                    <a:p>
                      <a:r>
                        <a:rPr lang="en-US" sz="1000" b="0" i="1" dirty="0">
                          <a:latin typeface="Arial" panose="020B0604020202020204" pitchFamily="34" charset="0"/>
                          <a:cs typeface="Arial" panose="020B0604020202020204" pitchFamily="34" charset="0"/>
                        </a:rPr>
                        <a:t>NRG1</a:t>
                      </a:r>
                      <a:r>
                        <a:rPr lang="en-US" sz="1000" b="0" dirty="0">
                          <a:latin typeface="Arial" panose="020B0604020202020204" pitchFamily="34" charset="0"/>
                          <a:cs typeface="Arial" panose="020B0604020202020204" pitchFamily="34" charset="0"/>
                        </a:rPr>
                        <a:t> gene fusions </a:t>
                      </a:r>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kern="1200" dirty="0" err="1">
                          <a:solidFill>
                            <a:schemeClr val="dk1"/>
                          </a:solidFill>
                          <a:latin typeface="Arial" panose="020B0604020202020204" pitchFamily="34" charset="0"/>
                          <a:ea typeface="+mn-ea"/>
                          <a:cs typeface="Arial" panose="020B0604020202020204" pitchFamily="34" charset="0"/>
                        </a:rPr>
                        <a:t>Zenocutuzumab-zbco</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FDA approved for advanced, unresectable, or metastatic pancreatic adenocarcinoma harboring a NRG1 gene fusion with disease progression on or after prior systemic therapy. Awaiting incorporation into the NCCN guidelines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nchor="ctr">
                    <a:solidFill>
                      <a:srgbClr val="F5EAE8"/>
                    </a:solidFill>
                  </a:tcPr>
                </a:tc>
                <a:extLst>
                  <a:ext uri="{0D108BD9-81ED-4DB2-BD59-A6C34878D82A}">
                    <a16:rowId xmlns:a16="http://schemas.microsoft.com/office/drawing/2014/main" val="54107279"/>
                  </a:ext>
                </a:extLst>
              </a:tr>
              <a:tr h="0">
                <a:tc rowSpan="2">
                  <a:txBody>
                    <a:bodyPr/>
                    <a:lstStyle/>
                    <a:p>
                      <a:r>
                        <a:rPr lang="en-GB" sz="1000" b="0" i="1" dirty="0">
                          <a:latin typeface="Arial" panose="020B0604020202020204" pitchFamily="34" charset="0"/>
                          <a:cs typeface="Arial" panose="020B0604020202020204" pitchFamily="34" charset="0"/>
                        </a:rPr>
                        <a:t>KRAS </a:t>
                      </a:r>
                      <a:r>
                        <a:rPr lang="en-GB" sz="1000" b="0" dirty="0">
                          <a:latin typeface="Arial" panose="020B0604020202020204" pitchFamily="34" charset="0"/>
                          <a:cs typeface="Arial" panose="020B0604020202020204" pitchFamily="34" charset="0"/>
                        </a:rPr>
                        <a:t>G12C mutations</a:t>
                      </a:r>
                    </a:p>
                  </a:txBody>
                  <a:tcPr marT="64800" marB="64800" anchor="ctr">
                    <a:solidFill>
                      <a:srgbClr val="F5EAE8"/>
                    </a:solidFill>
                  </a:tcPr>
                </a:tc>
                <a:tc>
                  <a:txBody>
                    <a:bodyPr/>
                    <a:lstStyle/>
                    <a:p>
                      <a:r>
                        <a:rPr lang="en-GB" sz="1000" dirty="0" err="1">
                          <a:latin typeface="Arial" panose="020B0604020202020204" pitchFamily="34" charset="0"/>
                          <a:cs typeface="Arial" panose="020B0604020202020204" pitchFamily="34" charset="0"/>
                        </a:rPr>
                        <a:t>Adagrasib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rowSpan="2">
                  <a:txBody>
                    <a:bodyPr/>
                    <a:lstStyle/>
                    <a:p>
                      <a:r>
                        <a:rPr lang="en-US" sz="1000" kern="1200" dirty="0">
                          <a:solidFill>
                            <a:schemeClr val="dk1"/>
                          </a:solidFill>
                          <a:latin typeface="Arial" panose="020B0604020202020204" pitchFamily="34" charset="0"/>
                          <a:ea typeface="+mn-ea"/>
                          <a:cs typeface="Arial" panose="020B0604020202020204" pitchFamily="34" charset="0"/>
                        </a:rPr>
                        <a:t>Subsequent therapy options for patients with any PS (category 2B for </a:t>
                      </a:r>
                      <a:r>
                        <a:rPr lang="en-GB" sz="1000" kern="1200" dirty="0">
                          <a:solidFill>
                            <a:schemeClr val="dk1"/>
                          </a:solidFill>
                          <a:latin typeface="Arial" panose="020B0604020202020204" pitchFamily="34" charset="0"/>
                          <a:ea typeface="+mn-ea"/>
                          <a:cs typeface="Arial" panose="020B0604020202020204" pitchFamily="34" charset="0"/>
                        </a:rPr>
                        <a:t>poor PS)</a:t>
                      </a:r>
                    </a:p>
                  </a:txBody>
                  <a:tcPr marT="64800" marB="64800" anchor="ctr">
                    <a:solidFill>
                      <a:srgbClr val="F5EAE8"/>
                    </a:solidFill>
                  </a:tcPr>
                </a:tc>
                <a:extLst>
                  <a:ext uri="{0D108BD9-81ED-4DB2-BD59-A6C34878D82A}">
                    <a16:rowId xmlns:a16="http://schemas.microsoft.com/office/drawing/2014/main" val="2716464869"/>
                  </a:ext>
                </a:extLst>
              </a:tr>
              <a:tr h="0">
                <a:tc vMerge="1">
                  <a:txBody>
                    <a:bodyPr/>
                    <a:lstStyle/>
                    <a:p>
                      <a:endParaRPr lang="en-GB" sz="1600" dirty="0"/>
                    </a:p>
                  </a:txBody>
                  <a:tcPr/>
                </a:tc>
                <a:tc>
                  <a:txBody>
                    <a:bodyPr/>
                    <a:lstStyle/>
                    <a:p>
                      <a:r>
                        <a:rPr lang="en-GB" sz="1000" dirty="0" err="1">
                          <a:latin typeface="Arial" panose="020B0604020202020204" pitchFamily="34" charset="0"/>
                          <a:cs typeface="Arial" panose="020B0604020202020204" pitchFamily="34" charset="0"/>
                        </a:rPr>
                        <a:t>Sotorasib</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vMerge="1">
                  <a:txBody>
                    <a:bodyPr/>
                    <a:lstStyle/>
                    <a:p>
                      <a:endParaRPr lang="en-GB" sz="1600" dirty="0"/>
                    </a:p>
                  </a:txBody>
                  <a:tcPr/>
                </a:tc>
                <a:extLst>
                  <a:ext uri="{0D108BD9-81ED-4DB2-BD59-A6C34878D82A}">
                    <a16:rowId xmlns:a16="http://schemas.microsoft.com/office/drawing/2014/main" val="2529142789"/>
                  </a:ext>
                </a:extLst>
              </a:tr>
              <a:tr h="200244">
                <a:tc>
                  <a:txBody>
                    <a:bodyPr/>
                    <a:lstStyle/>
                    <a:p>
                      <a:r>
                        <a:rPr lang="en-GB" sz="1000" b="0" i="1" dirty="0">
                          <a:latin typeface="Arial" panose="020B0604020202020204" pitchFamily="34" charset="0"/>
                          <a:cs typeface="Arial" panose="020B0604020202020204" pitchFamily="34" charset="0"/>
                        </a:rPr>
                        <a:t>BRAF</a:t>
                      </a:r>
                      <a:r>
                        <a:rPr lang="en-GB" sz="1000" b="0" dirty="0">
                          <a:latin typeface="Arial" panose="020B0604020202020204" pitchFamily="34" charset="0"/>
                          <a:cs typeface="Arial" panose="020B0604020202020204" pitchFamily="34" charset="0"/>
                        </a:rPr>
                        <a:t> V600E mutations</a:t>
                      </a:r>
                    </a:p>
                  </a:txBody>
                  <a:tcPr marT="64800" marB="64800">
                    <a:solidFill>
                      <a:srgbClr val="EAD1CE"/>
                    </a:solidFill>
                  </a:tcPr>
                </a:tc>
                <a:tc>
                  <a:txBody>
                    <a:bodyPr/>
                    <a:lstStyle/>
                    <a:p>
                      <a:r>
                        <a:rPr lang="en-GB" sz="1000" dirty="0" err="1">
                          <a:latin typeface="Arial" panose="020B0604020202020204" pitchFamily="34" charset="0"/>
                          <a:cs typeface="Arial" panose="020B0604020202020204" pitchFamily="34" charset="0"/>
                        </a:rPr>
                        <a:t>Dabrefenib</a:t>
                      </a:r>
                      <a:r>
                        <a:rPr lang="en-GB" sz="1000" dirty="0">
                          <a:latin typeface="Arial" panose="020B0604020202020204" pitchFamily="34" charset="0"/>
                          <a:cs typeface="Arial" panose="020B0604020202020204" pitchFamily="34" charset="0"/>
                        </a:rPr>
                        <a:t>/trametinib</a:t>
                      </a:r>
                    </a:p>
                  </a:txBody>
                  <a:tcPr marT="64800" marB="64800" anchor="ctr">
                    <a:solidFill>
                      <a:srgbClr val="EAD1CE"/>
                    </a:solidFill>
                  </a:tcPr>
                </a:tc>
                <a:tc>
                  <a:txBody>
                    <a:bodyPr/>
                    <a:lstStyle/>
                    <a:p>
                      <a:r>
                        <a:rPr lang="en-GB" sz="1000" kern="1200" dirty="0">
                          <a:solidFill>
                            <a:schemeClr val="dk1"/>
                          </a:solidFill>
                          <a:latin typeface="Arial" panose="020B0604020202020204" pitchFamily="34" charset="0"/>
                          <a:ea typeface="+mn-ea"/>
                          <a:cs typeface="Arial" panose="020B0604020202020204" pitchFamily="34" charset="0"/>
                        </a:rPr>
                        <a:t>1</a:t>
                      </a:r>
                      <a:r>
                        <a:rPr lang="en-GB" sz="1000" kern="1200" baseline="30000" dirty="0">
                          <a:solidFill>
                            <a:schemeClr val="dk1"/>
                          </a:solidFill>
                          <a:latin typeface="Arial" panose="020B0604020202020204" pitchFamily="34" charset="0"/>
                          <a:ea typeface="+mn-ea"/>
                          <a:cs typeface="Arial" panose="020B0604020202020204" pitchFamily="34" charset="0"/>
                        </a:rPr>
                        <a:t>st</a:t>
                      </a:r>
                      <a:r>
                        <a:rPr lang="en-GB" sz="1000" kern="1200" dirty="0">
                          <a:solidFill>
                            <a:schemeClr val="dk1"/>
                          </a:solidFill>
                          <a:latin typeface="Arial" panose="020B0604020202020204" pitchFamily="34" charset="0"/>
                          <a:ea typeface="+mn-ea"/>
                          <a:cs typeface="Arial" panose="020B0604020202020204" pitchFamily="34" charset="0"/>
                        </a:rPr>
                        <a:t> line: </a:t>
                      </a:r>
                      <a:r>
                        <a:rPr lang="en-US" sz="1000" kern="1200" dirty="0">
                          <a:solidFill>
                            <a:schemeClr val="dk1"/>
                          </a:solidFill>
                          <a:latin typeface="Arial" panose="020B0604020202020204" pitchFamily="34" charset="0"/>
                          <a:ea typeface="+mn-ea"/>
                          <a:cs typeface="Arial" panose="020B0604020202020204" pitchFamily="34" charset="0"/>
                        </a:rPr>
                        <a:t>metastatic disease (category 2B) and as subsequent line options (category 2A) for pts with good/poor PS and BRAF V600E mutations</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2075005816"/>
                  </a:ext>
                </a:extLst>
              </a:tr>
              <a:tr h="254608">
                <a:tc>
                  <a:txBody>
                    <a:bodyPr/>
                    <a:lstStyle/>
                    <a:p>
                      <a:r>
                        <a:rPr lang="en-GB" sz="1000" b="0" dirty="0">
                          <a:latin typeface="Arial" panose="020B0604020202020204" pitchFamily="34" charset="0"/>
                          <a:cs typeface="Arial" panose="020B0604020202020204" pitchFamily="34" charset="0"/>
                        </a:rPr>
                        <a:t>HER2-positive</a:t>
                      </a:r>
                    </a:p>
                  </a:txBody>
                  <a:tcPr marT="64800" marB="64800">
                    <a:solidFill>
                      <a:srgbClr val="EAD1CE"/>
                    </a:solidFill>
                  </a:tcPr>
                </a:tc>
                <a:tc>
                  <a:txBody>
                    <a:bodyPr/>
                    <a:lstStyle/>
                    <a:p>
                      <a:r>
                        <a:rPr lang="en-GB" sz="1000" dirty="0">
                          <a:latin typeface="Arial" panose="020B0604020202020204" pitchFamily="34" charset="0"/>
                          <a:cs typeface="Arial" panose="020B0604020202020204" pitchFamily="34" charset="0"/>
                        </a:rPr>
                        <a:t>Fam-trastuzumab-</a:t>
                      </a:r>
                      <a:r>
                        <a:rPr lang="en-GB" sz="1000" dirty="0" err="1">
                          <a:latin typeface="Arial" panose="020B0604020202020204" pitchFamily="34" charset="0"/>
                          <a:cs typeface="Arial" panose="020B0604020202020204" pitchFamily="34" charset="0"/>
                        </a:rPr>
                        <a:t>deruxtecan</a:t>
                      </a:r>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nxki</a:t>
                      </a:r>
                      <a:endParaRPr lang="en-GB" sz="1000" dirty="0">
                        <a:latin typeface="Arial" panose="020B0604020202020204" pitchFamily="34" charset="0"/>
                        <a:cs typeface="Arial" panose="020B0604020202020204" pitchFamily="34" charset="0"/>
                      </a:endParaRPr>
                    </a:p>
                  </a:txBody>
                  <a:tcPr marT="64800" marB="64800" anchor="ctr">
                    <a:solidFill>
                      <a:srgbClr val="EAD1CE"/>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As a subsequent therapy option only for patients with good PS and HER2 IHC 3+ expression</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EAD1CE"/>
                    </a:solidFill>
                  </a:tcPr>
                </a:tc>
                <a:extLst>
                  <a:ext uri="{0D108BD9-81ED-4DB2-BD59-A6C34878D82A}">
                    <a16:rowId xmlns:a16="http://schemas.microsoft.com/office/drawing/2014/main" val="4079613627"/>
                  </a:ext>
                </a:extLst>
              </a:tr>
              <a:tr h="181064">
                <a:tc rowSpan="3">
                  <a:txBody>
                    <a:bodyPr/>
                    <a:lstStyle/>
                    <a:p>
                      <a:endParaRPr lang="en-GB" sz="1000" b="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r>
                        <a:rPr lang="en-GB" sz="1000" dirty="0">
                          <a:latin typeface="Arial" panose="020B0604020202020204" pitchFamily="34" charset="0"/>
                          <a:cs typeface="Arial" panose="020B0604020202020204" pitchFamily="34" charset="0"/>
                        </a:rPr>
                        <a:t>Pembrolizumab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In the advanced disease setting for first-line and subsequent treatment (if no </a:t>
                      </a:r>
                      <a:r>
                        <a:rPr lang="en-GB" sz="1000" kern="1200" dirty="0">
                          <a:solidFill>
                            <a:schemeClr val="dk1"/>
                          </a:solidFill>
                          <a:latin typeface="Arial" panose="020B0604020202020204" pitchFamily="34" charset="0"/>
                          <a:ea typeface="+mn-ea"/>
                          <a:cs typeface="Arial" panose="020B0604020202020204" pitchFamily="34" charset="0"/>
                        </a:rPr>
                        <a:t>prior immunotherapy)</a:t>
                      </a:r>
                    </a:p>
                  </a:txBody>
                  <a:tcPr marT="64800" marB="64800">
                    <a:solidFill>
                      <a:srgbClr val="F5EAE8"/>
                    </a:solidFill>
                  </a:tcPr>
                </a:tc>
                <a:extLst>
                  <a:ext uri="{0D108BD9-81ED-4DB2-BD59-A6C34878D82A}">
                    <a16:rowId xmlns:a16="http://schemas.microsoft.com/office/drawing/2014/main" val="731007150"/>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err="1">
                          <a:latin typeface="Arial" panose="020B0604020202020204" pitchFamily="34" charset="0"/>
                          <a:cs typeface="Arial" panose="020B0604020202020204" pitchFamily="34" charset="0"/>
                        </a:rPr>
                        <a:t>Dostarlimab-gxly</a:t>
                      </a:r>
                      <a:endParaRPr lang="en-GB" sz="1000" dirty="0">
                        <a:latin typeface="Arial" panose="020B0604020202020204" pitchFamily="34" charset="0"/>
                        <a:cs typeface="Arial" panose="020B0604020202020204" pitchFamily="34" charset="0"/>
                      </a:endParaRPr>
                    </a:p>
                  </a:txBody>
                  <a:tcPr marT="64800" marB="64800" anchor="ctr">
                    <a:solidFill>
                      <a:srgbClr val="F5EAE8"/>
                    </a:solidFill>
                  </a:tcPr>
                </a:tc>
                <a:tc>
                  <a:txBody>
                    <a:bodyPr/>
                    <a:lstStyle/>
                    <a:p>
                      <a:pPr marL="0" algn="l" defTabSz="457200" rtl="0" eaLnBrk="1" latinLnBrk="0" hangingPunct="1"/>
                      <a:r>
                        <a:rPr lang="en-GB" sz="1000" kern="1200" dirty="0">
                          <a:solidFill>
                            <a:schemeClr val="dk1"/>
                          </a:solidFill>
                          <a:latin typeface="Arial" panose="020B0604020202020204" pitchFamily="34" charset="0"/>
                          <a:ea typeface="+mn-ea"/>
                          <a:cs typeface="Arial" panose="020B0604020202020204" pitchFamily="34" charset="0"/>
                        </a:rPr>
                        <a:t>As a </a:t>
                      </a:r>
                      <a:r>
                        <a:rPr lang="en-US" sz="1000" kern="1200" dirty="0">
                          <a:solidFill>
                            <a:schemeClr val="dk1"/>
                          </a:solidFill>
                          <a:latin typeface="Arial" panose="020B0604020202020204" pitchFamily="34" charset="0"/>
                          <a:ea typeface="+mn-ea"/>
                          <a:cs typeface="Arial" panose="020B0604020202020204" pitchFamily="34" charset="0"/>
                        </a:rPr>
                        <a:t>subsequent treatment option (if no prior immunotherapy) for patients with MSI-H or </a:t>
                      </a:r>
                      <a:r>
                        <a:rPr lang="en-US" sz="1000" kern="1200" dirty="0" err="1">
                          <a:solidFill>
                            <a:schemeClr val="dk1"/>
                          </a:solidFill>
                          <a:latin typeface="Arial" panose="020B0604020202020204" pitchFamily="34" charset="0"/>
                          <a:ea typeface="+mn-ea"/>
                          <a:cs typeface="Arial" panose="020B0604020202020204" pitchFamily="34" charset="0"/>
                        </a:rPr>
                        <a:t>dMMR</a:t>
                      </a:r>
                      <a:r>
                        <a:rPr lang="en-US" sz="1000" kern="1200" dirty="0">
                          <a:solidFill>
                            <a:schemeClr val="dk1"/>
                          </a:solidFill>
                          <a:latin typeface="Arial" panose="020B0604020202020204" pitchFamily="34" charset="0"/>
                          <a:ea typeface="+mn-ea"/>
                          <a:cs typeface="Arial" panose="020B0604020202020204" pitchFamily="34" charset="0"/>
                        </a:rPr>
                        <a:t> locally advanced, metastatic, or recurrent pancreatic </a:t>
                      </a:r>
                      <a:r>
                        <a:rPr lang="en-GB" sz="1000" kern="1200" dirty="0">
                          <a:solidFill>
                            <a:schemeClr val="dk1"/>
                          </a:solidFill>
                          <a:latin typeface="Arial" panose="020B0604020202020204" pitchFamily="34" charset="0"/>
                          <a:ea typeface="+mn-ea"/>
                          <a:cs typeface="Arial" panose="020B0604020202020204" pitchFamily="34" charset="0"/>
                        </a:rPr>
                        <a:t>adenocarcinoma and any PS</a:t>
                      </a:r>
                    </a:p>
                  </a:txBody>
                  <a:tcPr marT="64800" marB="64800">
                    <a:solidFill>
                      <a:srgbClr val="F5EAE8"/>
                    </a:solidFill>
                  </a:tcPr>
                </a:tc>
                <a:extLst>
                  <a:ext uri="{0D108BD9-81ED-4DB2-BD59-A6C34878D82A}">
                    <a16:rowId xmlns:a16="http://schemas.microsoft.com/office/drawing/2014/main" val="1559639776"/>
                  </a:ext>
                </a:extLst>
              </a:tr>
              <a:tr h="254608">
                <a:tc vMerge="1">
                  <a:txBody>
                    <a:bodyPr/>
                    <a:lstStyle/>
                    <a:p>
                      <a:endParaRPr lang="en-GB" sz="1050" b="0" dirty="0">
                        <a:latin typeface="Arial" panose="020B0604020202020204" pitchFamily="34" charset="0"/>
                        <a:cs typeface="Arial" panose="020B0604020202020204" pitchFamily="34" charset="0"/>
                      </a:endParaRPr>
                    </a:p>
                  </a:txBody>
                  <a:tcPr marT="64800" marB="64800">
                    <a:solidFill>
                      <a:srgbClr val="F5EAE8"/>
                    </a:solidFill>
                  </a:tcPr>
                </a:tc>
                <a:tc>
                  <a:txBody>
                    <a:bodyPr/>
                    <a:lstStyle/>
                    <a:p>
                      <a:r>
                        <a:rPr lang="en-GB" sz="1000" dirty="0">
                          <a:latin typeface="Arial" panose="020B0604020202020204" pitchFamily="34" charset="0"/>
                          <a:cs typeface="Arial" panose="020B0604020202020204" pitchFamily="34" charset="0"/>
                        </a:rPr>
                        <a:t>Nivolumab/Ipilimumab</a:t>
                      </a:r>
                    </a:p>
                  </a:txBody>
                  <a:tcPr marT="64800" marB="64800" anchor="ctr">
                    <a:solidFill>
                      <a:srgbClr val="F5EAE8"/>
                    </a:solidFill>
                  </a:tcPr>
                </a:tc>
                <a:tc>
                  <a:txBody>
                    <a:bodyPr/>
                    <a:lstStyle/>
                    <a:p>
                      <a:r>
                        <a:rPr lang="en-US" sz="1000" kern="1200" dirty="0">
                          <a:solidFill>
                            <a:schemeClr val="dk1"/>
                          </a:solidFill>
                          <a:latin typeface="Arial" panose="020B0604020202020204" pitchFamily="34" charset="0"/>
                          <a:ea typeface="+mn-ea"/>
                          <a:cs typeface="Arial" panose="020B0604020202020204" pitchFamily="34" charset="0"/>
                        </a:rPr>
                        <a:t>Category 2B, subsequent therapy option for patients with good or intermediate PS and those who did not receive prior immunotherapy</a:t>
                      </a:r>
                      <a:endParaRPr lang="en-GB" sz="1000" kern="1200" dirty="0">
                        <a:solidFill>
                          <a:schemeClr val="dk1"/>
                        </a:solidFill>
                        <a:latin typeface="Arial" panose="020B0604020202020204" pitchFamily="34" charset="0"/>
                        <a:ea typeface="+mn-ea"/>
                        <a:cs typeface="Arial" panose="020B0604020202020204" pitchFamily="34" charset="0"/>
                      </a:endParaRPr>
                    </a:p>
                  </a:txBody>
                  <a:tcPr marT="64800" marB="64800">
                    <a:solidFill>
                      <a:srgbClr val="F5EAE8"/>
                    </a:solidFill>
                  </a:tcPr>
                </a:tc>
                <a:extLst>
                  <a:ext uri="{0D108BD9-81ED-4DB2-BD59-A6C34878D82A}">
                    <a16:rowId xmlns:a16="http://schemas.microsoft.com/office/drawing/2014/main" val="1093032175"/>
                  </a:ext>
                </a:extLst>
              </a:tr>
            </a:tbl>
          </a:graphicData>
        </a:graphic>
      </p:graphicFrame>
      <p:sp>
        <p:nvSpPr>
          <p:cNvPr id="4" name="Content Placeholder 3">
            <a:extLst>
              <a:ext uri="{FF2B5EF4-FFF2-40B4-BE49-F238E27FC236}">
                <a16:creationId xmlns:a16="http://schemas.microsoft.com/office/drawing/2014/main" id="{CF03348A-8E0B-2A7F-B066-A06C1FFBF127}"/>
              </a:ext>
            </a:extLst>
          </p:cNvPr>
          <p:cNvSpPr>
            <a:spLocks noGrp="1"/>
          </p:cNvSpPr>
          <p:nvPr>
            <p:ph sz="quarter" idx="15"/>
          </p:nvPr>
        </p:nvSpPr>
        <p:spPr>
          <a:xfrm>
            <a:off x="630984" y="6063234"/>
            <a:ext cx="10180339" cy="365125"/>
          </a:xfrm>
        </p:spPr>
        <p:txBody>
          <a:bodyPr/>
          <a:lstStyle/>
          <a:p>
            <a:r>
              <a:rPr lang="en-GB" sz="1050" i="1" dirty="0">
                <a:solidFill>
                  <a:schemeClr val="tx2"/>
                </a:solidFill>
              </a:rPr>
              <a:t>BRAF</a:t>
            </a:r>
            <a:r>
              <a:rPr lang="en-GB" sz="1050" dirty="0">
                <a:solidFill>
                  <a:schemeClr val="tx2"/>
                </a:solidFill>
              </a:rPr>
              <a:t>, B-Raf proto-oncogene serine/threonine kinase; </a:t>
            </a:r>
            <a:r>
              <a:rPr lang="en-GB" sz="1050" dirty="0" err="1">
                <a:solidFill>
                  <a:schemeClr val="tx2"/>
                </a:solidFill>
              </a:rPr>
              <a:t>dMMR</a:t>
            </a:r>
            <a:r>
              <a:rPr lang="en-GB" sz="1050" dirty="0">
                <a:solidFill>
                  <a:schemeClr val="tx2"/>
                </a:solidFill>
              </a:rPr>
              <a:t>, deficient DNA mismatch repair; HER2, human epidermal growth factor receptor 2; </a:t>
            </a:r>
            <a:r>
              <a:rPr lang="en-GB" sz="1050" i="1" dirty="0">
                <a:solidFill>
                  <a:schemeClr val="tx2"/>
                </a:solidFill>
              </a:rPr>
              <a:t>KRAS</a:t>
            </a:r>
            <a:r>
              <a:rPr lang="en-GB" sz="1050" dirty="0">
                <a:solidFill>
                  <a:schemeClr val="tx2"/>
                </a:solidFill>
              </a:rPr>
              <a:t>, Kirsten rat sarcoma viral oncogene homolog; MSI-H, microsatellite instability-high; </a:t>
            </a:r>
            <a:r>
              <a:rPr lang="en-GB" sz="1050" i="1" dirty="0">
                <a:solidFill>
                  <a:schemeClr val="tx2"/>
                </a:solidFill>
              </a:rPr>
              <a:t>NTRK</a:t>
            </a:r>
            <a:r>
              <a:rPr lang="en-GB" sz="1050" dirty="0">
                <a:solidFill>
                  <a:schemeClr val="tx2"/>
                </a:solidFill>
              </a:rPr>
              <a:t>, neurotrophic tyrosine receptor kinase; PDAC, pancreatic ductal adenocarcinoma; PS, performance status; </a:t>
            </a:r>
            <a:r>
              <a:rPr lang="en-GB" sz="1050" i="1" dirty="0">
                <a:solidFill>
                  <a:schemeClr val="tx2"/>
                </a:solidFill>
              </a:rPr>
              <a:t>RAS</a:t>
            </a:r>
            <a:r>
              <a:rPr lang="en-GB" sz="1050" dirty="0">
                <a:solidFill>
                  <a:schemeClr val="tx2"/>
                </a:solidFill>
              </a:rPr>
              <a:t>, rat sarcoma; </a:t>
            </a:r>
            <a:r>
              <a:rPr lang="en-GB" sz="1050" i="1" dirty="0">
                <a:solidFill>
                  <a:schemeClr val="tx2"/>
                </a:solidFill>
              </a:rPr>
              <a:t>RET</a:t>
            </a:r>
            <a:r>
              <a:rPr lang="en-GB" sz="1050" dirty="0">
                <a:solidFill>
                  <a:schemeClr val="tx2"/>
                </a:solidFill>
              </a:rPr>
              <a:t>, rearranged during transfection; TMB-H, tumour mutational burden-high</a:t>
            </a:r>
          </a:p>
          <a:p>
            <a:r>
              <a:rPr lang="en-GB" sz="1050" dirty="0">
                <a:solidFill>
                  <a:schemeClr val="tx2"/>
                </a:solidFill>
              </a:rPr>
              <a:t>NCCN Guidelines Version 3.2024. Available at: </a:t>
            </a:r>
            <a:r>
              <a:rPr lang="en-GB" sz="1050" dirty="0">
                <a:solidFill>
                  <a:schemeClr val="tx2"/>
                </a:solidFill>
                <a:hlinkClick r:id="rId2">
                  <a:extLst>
                    <a:ext uri="{A12FA001-AC4F-418D-AE19-62706E023703}">
                      <ahyp:hlinkClr xmlns:ahyp="http://schemas.microsoft.com/office/drawing/2018/hyperlinkcolor" val="tx"/>
                    </a:ext>
                  </a:extLst>
                </a:hlinkClick>
              </a:rPr>
              <a:t>https://www.nccn.org/guidelines/guidelines-detail?category=1&amp;id=1455</a:t>
            </a:r>
            <a:r>
              <a:rPr lang="en-GB" sz="1050" dirty="0">
                <a:solidFill>
                  <a:schemeClr val="tx2"/>
                </a:solidFill>
              </a:rPr>
              <a:t>. Accessed October 2024 NCCN guidelines for pancreatic adenocarcinoma, Version 3.2024: </a:t>
            </a:r>
            <a:r>
              <a:rPr lang="en-GB" sz="1050" dirty="0">
                <a:solidFill>
                  <a:schemeClr val="tx2"/>
                </a:solidFill>
                <a:hlinkClick r:id="rId3">
                  <a:extLst>
                    <a:ext uri="{A12FA001-AC4F-418D-AE19-62706E023703}">
                      <ahyp:hlinkClr xmlns:ahyp="http://schemas.microsoft.com/office/drawing/2018/hyperlinkcolor" val="tx"/>
                    </a:ext>
                  </a:extLst>
                </a:hlinkClick>
              </a:rPr>
              <a:t>pancreatic.pdf (nccn.org</a:t>
            </a:r>
            <a:r>
              <a:rPr lang="en-GB" sz="1050" dirty="0">
                <a:solidFill>
                  <a:schemeClr val="tx2"/>
                </a:solidFill>
              </a:rPr>
              <a:t>)</a:t>
            </a:r>
          </a:p>
        </p:txBody>
      </p:sp>
      <p:sp>
        <p:nvSpPr>
          <p:cNvPr id="5" name="Slide Number Placeholder 4">
            <a:extLst>
              <a:ext uri="{FF2B5EF4-FFF2-40B4-BE49-F238E27FC236}">
                <a16:creationId xmlns:a16="http://schemas.microsoft.com/office/drawing/2014/main" id="{07905E30-5E3E-C82C-2803-87C42AE97664}"/>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14642415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ZoneTexte 251">
            <a:extLst>
              <a:ext uri="{FF2B5EF4-FFF2-40B4-BE49-F238E27FC236}">
                <a16:creationId xmlns:a16="http://schemas.microsoft.com/office/drawing/2014/main" id="{74E78312-5B85-0A41-9DAB-2541B2780964}"/>
              </a:ext>
            </a:extLst>
          </p:cNvPr>
          <p:cNvSpPr txBox="1"/>
          <p:nvPr/>
        </p:nvSpPr>
        <p:spPr>
          <a:xfrm>
            <a:off x="6022044" y="4869160"/>
            <a:ext cx="6155868"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entrectinib are seen in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multiple tumour types and in most of the patients: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20136" y="5446965"/>
            <a:ext cx="2833349"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57%, 95% CI: 43.2-70.8</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534460" y="5446965"/>
            <a:ext cx="2833350"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Bold" charset="0"/>
                <a:cs typeface="Arial" panose="020B0604020202020204" pitchFamily="34" charset="0"/>
              </a:rPr>
              <a:t>80%, 95% CI: 67-90</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200" y="4869160"/>
            <a:ext cx="6155868"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larotrectinib are seen in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multiple tumour types and in most of the patients:</a:t>
            </a:r>
          </a:p>
        </p:txBody>
      </p: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APPROVED </a:t>
            </a:r>
            <a:r>
              <a:rPr lang="en-GB" i="1" dirty="0"/>
              <a:t>trk</a:t>
            </a:r>
            <a:r>
              <a:rPr lang="en-GB" dirty="0"/>
              <a:t> inhibitors: 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33</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712" y="6393824"/>
            <a:ext cx="10443839" cy="365125"/>
          </a:xfrm>
        </p:spPr>
        <p:txBody>
          <a:bodyPr anchor="b" anchorCtr="0"/>
          <a:lstStyle/>
          <a:p>
            <a:pPr>
              <a:spcBef>
                <a:spcPts val="0"/>
              </a:spcBef>
            </a:pPr>
            <a:r>
              <a:rPr lang="en-GB" sz="1050" b="0" i="0" u="none" strike="noStrike" dirty="0">
                <a:solidFill>
                  <a:schemeClr val="tx2"/>
                </a:solidFill>
                <a:latin typeface="Arial" panose="020B0604020202020204" pitchFamily="34" charset="0"/>
                <a:cs typeface="Arial" panose="020B0604020202020204" pitchFamily="34" charset="0"/>
              </a:rPr>
              <a:t>*</a:t>
            </a:r>
            <a:r>
              <a:rPr lang="en-GB" sz="1050" b="0" i="0" u="none" strike="noStrike" baseline="0" dirty="0">
                <a:solidFill>
                  <a:schemeClr val="tx2"/>
                </a:solidFill>
                <a:latin typeface="Arial" panose="020B0604020202020204" pitchFamily="34" charset="0"/>
                <a:cs typeface="Arial" panose="020B0604020202020204" pitchFamily="34" charset="0"/>
              </a:rPr>
              <a:t> Patient had TRK solvent front resistance mutation (NTRK3 G623R) at baseline owing to previous therapy</a:t>
            </a:r>
          </a:p>
          <a:p>
            <a:pPr>
              <a:spcBef>
                <a:spcPts val="0"/>
              </a:spcBef>
            </a:pPr>
            <a:r>
              <a:rPr lang="en-GB" sz="1050" b="0" i="0" u="none" strike="noStrike" baseline="30000" dirty="0">
                <a:solidFill>
                  <a:schemeClr val="tx2"/>
                </a:solidFill>
                <a:latin typeface="Arial" panose="020B0604020202020204" pitchFamily="34" charset="0"/>
                <a:cs typeface="Arial" panose="020B0604020202020204" pitchFamily="34" charset="0"/>
              </a:rPr>
              <a:t>†</a:t>
            </a:r>
            <a:r>
              <a:rPr lang="en-GB" sz="1050" b="0" i="0" u="none" strike="noStrike" baseline="0" dirty="0">
                <a:solidFill>
                  <a:schemeClr val="tx2"/>
                </a:solidFill>
                <a:latin typeface="Arial" panose="020B0604020202020204" pitchFamily="34" charset="0"/>
                <a:cs typeface="Arial" panose="020B0604020202020204" pitchFamily="34" charset="0"/>
              </a:rPr>
              <a:t> Patient had a pathological complete response</a:t>
            </a:r>
            <a:endParaRPr lang="en-GB" sz="1050" dirty="0">
              <a:solidFill>
                <a:schemeClr val="tx2"/>
              </a:solidFill>
            </a:endParaRPr>
          </a:p>
          <a:p>
            <a:r>
              <a:rPr lang="en-GB" sz="1050" dirty="0">
                <a:solidFill>
                  <a:schemeClr val="tx2"/>
                </a:solidFill>
              </a:rPr>
              <a:t>CI, confidence interval; GIST, gastrointestinal stromal tumour; IFS, infantile fibrosarcoma; MASC, mammary analogue secretory carcinoma; </a:t>
            </a:r>
            <a:br>
              <a:rPr lang="en-GB" sz="1050" dirty="0">
                <a:solidFill>
                  <a:schemeClr val="tx2"/>
                </a:solidFill>
              </a:rPr>
            </a:br>
            <a:r>
              <a:rPr lang="en-GB" sz="1050" dirty="0">
                <a:solidFill>
                  <a:schemeClr val="tx2"/>
                </a:solidFill>
              </a:rPr>
              <a:t>NSCLC, non-small-cell lung cancer; TRK, tropomyosin receptor kinase</a:t>
            </a:r>
          </a:p>
          <a:p>
            <a:r>
              <a:rPr lang="en-GB" sz="1050" dirty="0">
                <a:solidFill>
                  <a:schemeClr val="tx2"/>
                </a:solidFill>
              </a:rPr>
              <a:t>1. Drilon A, et al. N Engl J Med. 2018;378:731-739; 2. </a:t>
            </a:r>
            <a:r>
              <a:rPr lang="en-GB" sz="1050" dirty="0" err="1">
                <a:solidFill>
                  <a:schemeClr val="tx2"/>
                </a:solidFill>
              </a:rPr>
              <a:t>Doebele</a:t>
            </a:r>
            <a:r>
              <a:rPr lang="en-GB" sz="1050" dirty="0">
                <a:solidFill>
                  <a:schemeClr val="tx2"/>
                </a:solidFill>
              </a:rPr>
              <a:t> RC, et al. Lancet Oncol. 2020;21:271-282</a:t>
            </a:r>
          </a:p>
        </p:txBody>
      </p:sp>
      <p:sp>
        <p:nvSpPr>
          <p:cNvPr id="18" name="TextBox 17">
            <a:extLst>
              <a:ext uri="{FF2B5EF4-FFF2-40B4-BE49-F238E27FC236}">
                <a16:creationId xmlns:a16="http://schemas.microsoft.com/office/drawing/2014/main" id="{27AD787E-B575-71D2-350C-13A592FC68B1}"/>
              </a:ext>
            </a:extLst>
          </p:cNvPr>
          <p:cNvSpPr txBox="1"/>
          <p:nvPr/>
        </p:nvSpPr>
        <p:spPr>
          <a:xfrm>
            <a:off x="2073650" y="1268760"/>
            <a:ext cx="1753044"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Larotrectinib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19" name="TextBox 18">
            <a:extLst>
              <a:ext uri="{FF2B5EF4-FFF2-40B4-BE49-F238E27FC236}">
                <a16:creationId xmlns:a16="http://schemas.microsoft.com/office/drawing/2014/main" id="{1673041B-460C-B42A-0B59-5C87FF3AE8E7}"/>
              </a:ext>
            </a:extLst>
          </p:cNvPr>
          <p:cNvSpPr txBox="1"/>
          <p:nvPr/>
        </p:nvSpPr>
        <p:spPr>
          <a:xfrm>
            <a:off x="7968208" y="1277380"/>
            <a:ext cx="1617751"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Entrectinib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0" name="ZoneTexte 249">
            <a:extLst>
              <a:ext uri="{FF2B5EF4-FFF2-40B4-BE49-F238E27FC236}">
                <a16:creationId xmlns:a16="http://schemas.microsoft.com/office/drawing/2014/main" id="{EA426969-894D-1910-8EAD-D26AE4F973C9}"/>
              </a:ext>
            </a:extLst>
          </p:cNvPr>
          <p:cNvSpPr txBox="1"/>
          <p:nvPr/>
        </p:nvSpPr>
        <p:spPr>
          <a:xfrm>
            <a:off x="407368" y="1700808"/>
            <a:ext cx="2875146"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17 July 2017</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1" name="ZoneTexte 250">
            <a:extLst>
              <a:ext uri="{FF2B5EF4-FFF2-40B4-BE49-F238E27FC236}">
                <a16:creationId xmlns:a16="http://schemas.microsoft.com/office/drawing/2014/main" id="{AA4C51F3-10A2-383B-72AF-1FCB90FD3FAE}"/>
              </a:ext>
            </a:extLst>
          </p:cNvPr>
          <p:cNvSpPr txBox="1"/>
          <p:nvPr/>
        </p:nvSpPr>
        <p:spPr>
          <a:xfrm>
            <a:off x="6096000" y="1700808"/>
            <a:ext cx="286232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31 May 2018</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cxnSp>
        <p:nvCxnSpPr>
          <p:cNvPr id="23" name="Connecteur droit 255">
            <a:extLst>
              <a:ext uri="{FF2B5EF4-FFF2-40B4-BE49-F238E27FC236}">
                <a16:creationId xmlns:a16="http://schemas.microsoft.com/office/drawing/2014/main" id="{3151AF0F-BFC9-94E3-8F2F-3A1DA64EA7AE}"/>
              </a:ext>
            </a:extLst>
          </p:cNvPr>
          <p:cNvCxnSpPr>
            <a:cxnSpLocks/>
          </p:cNvCxnSpPr>
          <p:nvPr/>
        </p:nvCxnSpPr>
        <p:spPr>
          <a:xfrm>
            <a:off x="5591944"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pic>
        <p:nvPicPr>
          <p:cNvPr id="25" name="Picture 24" descr="A graph of multiple colored bars&#10;&#10;Description automatically generated with medium confidence">
            <a:extLst>
              <a:ext uri="{FF2B5EF4-FFF2-40B4-BE49-F238E27FC236}">
                <a16:creationId xmlns:a16="http://schemas.microsoft.com/office/drawing/2014/main" id="{07A5576A-1617-16A2-2B6A-51A8306D4D10}"/>
              </a:ext>
            </a:extLst>
          </p:cNvPr>
          <p:cNvPicPr>
            <a:picLocks noChangeAspect="1"/>
          </p:cNvPicPr>
          <p:nvPr/>
        </p:nvPicPr>
        <p:blipFill>
          <a:blip r:embed="rId2"/>
          <a:stretch>
            <a:fillRect/>
          </a:stretch>
        </p:blipFill>
        <p:spPr>
          <a:xfrm>
            <a:off x="767408" y="2276872"/>
            <a:ext cx="4572000" cy="2514600"/>
          </a:xfrm>
          <a:prstGeom prst="rect">
            <a:avLst/>
          </a:prstGeom>
        </p:spPr>
      </p:pic>
      <p:sp>
        <p:nvSpPr>
          <p:cNvPr id="26" name="TextBox 25">
            <a:extLst>
              <a:ext uri="{FF2B5EF4-FFF2-40B4-BE49-F238E27FC236}">
                <a16:creationId xmlns:a16="http://schemas.microsoft.com/office/drawing/2014/main" id="{E60AAED1-EBAC-86B9-E438-F55BA31E24E5}"/>
              </a:ext>
            </a:extLst>
          </p:cNvPr>
          <p:cNvSpPr txBox="1"/>
          <p:nvPr/>
        </p:nvSpPr>
        <p:spPr>
          <a:xfrm rot="16200000">
            <a:off x="-785701" y="3604085"/>
            <a:ext cx="2232250" cy="153888"/>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Maximum change tumour size (%)</a:t>
            </a:r>
          </a:p>
        </p:txBody>
      </p:sp>
      <p:sp>
        <p:nvSpPr>
          <p:cNvPr id="30" name="TextBox 29">
            <a:extLst>
              <a:ext uri="{FF2B5EF4-FFF2-40B4-BE49-F238E27FC236}">
                <a16:creationId xmlns:a16="http://schemas.microsoft.com/office/drawing/2014/main" id="{58BF0C46-1469-F602-5AE8-5AD3ED4C395E}"/>
              </a:ext>
            </a:extLst>
          </p:cNvPr>
          <p:cNvSpPr txBox="1"/>
          <p:nvPr/>
        </p:nvSpPr>
        <p:spPr>
          <a:xfrm>
            <a:off x="407368" y="2574000"/>
            <a:ext cx="317507" cy="2215991"/>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–30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–50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–60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–70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–80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–90</a:t>
            </a:r>
          </a:p>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–100</a:t>
            </a:r>
          </a:p>
        </p:txBody>
      </p:sp>
      <p:pic>
        <p:nvPicPr>
          <p:cNvPr id="32" name="Picture 31" descr="A graph of a number of colored bars&#10;&#10;Description automatically generated with medium confidence">
            <a:extLst>
              <a:ext uri="{FF2B5EF4-FFF2-40B4-BE49-F238E27FC236}">
                <a16:creationId xmlns:a16="http://schemas.microsoft.com/office/drawing/2014/main" id="{6D5C5272-62A1-47D4-7F65-F56BC5A45176}"/>
              </a:ext>
            </a:extLst>
          </p:cNvPr>
          <p:cNvPicPr>
            <a:picLocks noChangeAspect="1"/>
          </p:cNvPicPr>
          <p:nvPr/>
        </p:nvPicPr>
        <p:blipFill>
          <a:blip r:embed="rId3"/>
          <a:stretch>
            <a:fillRect/>
          </a:stretch>
        </p:blipFill>
        <p:spPr>
          <a:xfrm>
            <a:off x="6456040" y="2564904"/>
            <a:ext cx="5314703" cy="1790824"/>
          </a:xfrm>
          <a:prstGeom prst="rect">
            <a:avLst/>
          </a:prstGeom>
          <a:solidFill>
            <a:schemeClr val="bg1"/>
          </a:solidFill>
        </p:spPr>
      </p:pic>
      <p:sp>
        <p:nvSpPr>
          <p:cNvPr id="33" name="TextBox 32">
            <a:extLst>
              <a:ext uri="{FF2B5EF4-FFF2-40B4-BE49-F238E27FC236}">
                <a16:creationId xmlns:a16="http://schemas.microsoft.com/office/drawing/2014/main" id="{539C20EF-F44F-2364-035D-9477E3FE20F2}"/>
              </a:ext>
            </a:extLst>
          </p:cNvPr>
          <p:cNvSpPr txBox="1"/>
          <p:nvPr/>
        </p:nvSpPr>
        <p:spPr>
          <a:xfrm rot="16200000">
            <a:off x="4665711" y="3419129"/>
            <a:ext cx="2448276" cy="307777"/>
          </a:xfrm>
          <a:prstGeom prst="rect">
            <a:avLst/>
          </a:prstGeom>
          <a:noFill/>
        </p:spPr>
        <p:txBody>
          <a:bodyPr wrap="square" lIns="0" tIns="0" rIns="0" bIns="0" rtlCol="0">
            <a:spAutoFit/>
          </a:bodyPr>
          <a:lstStyle/>
          <a:p>
            <a:pPr algn="ctr"/>
            <a:r>
              <a:rPr lang="en-GB" sz="1000" b="1" dirty="0">
                <a:solidFill>
                  <a:srgbClr val="505050"/>
                </a:solidFill>
                <a:effectLst/>
                <a:latin typeface="Arial" panose="020B0604020202020204" pitchFamily="34" charset="0"/>
                <a:cs typeface="Arial" panose="020B0604020202020204" pitchFamily="34" charset="0"/>
              </a:rPr>
              <a:t>Greatest change from baseline in sum of largest diameter in target lesions (%)</a:t>
            </a:r>
          </a:p>
        </p:txBody>
      </p:sp>
      <p:sp>
        <p:nvSpPr>
          <p:cNvPr id="34" name="TextBox 33">
            <a:extLst>
              <a:ext uri="{FF2B5EF4-FFF2-40B4-BE49-F238E27FC236}">
                <a16:creationId xmlns:a16="http://schemas.microsoft.com/office/drawing/2014/main" id="{EF5B3DFF-B7C8-B5EB-932A-8F6498F0C347}"/>
              </a:ext>
            </a:extLst>
          </p:cNvPr>
          <p:cNvSpPr txBox="1"/>
          <p:nvPr/>
        </p:nvSpPr>
        <p:spPr>
          <a:xfrm>
            <a:off x="6096000" y="2492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35" name="TextBox 34">
            <a:extLst>
              <a:ext uri="{FF2B5EF4-FFF2-40B4-BE49-F238E27FC236}">
                <a16:creationId xmlns:a16="http://schemas.microsoft.com/office/drawing/2014/main" id="{C721D464-4D6D-F34E-E5B9-268974BAF9EF}"/>
              </a:ext>
            </a:extLst>
          </p:cNvPr>
          <p:cNvSpPr txBox="1"/>
          <p:nvPr/>
        </p:nvSpPr>
        <p:spPr>
          <a:xfrm>
            <a:off x="6096000" y="2746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6" name="TextBox 35">
            <a:extLst>
              <a:ext uri="{FF2B5EF4-FFF2-40B4-BE49-F238E27FC236}">
                <a16:creationId xmlns:a16="http://schemas.microsoft.com/office/drawing/2014/main" id="{0F0FB40E-E37E-EA06-2073-2B2F7EAE2BA1}"/>
              </a:ext>
            </a:extLst>
          </p:cNvPr>
          <p:cNvSpPr txBox="1"/>
          <p:nvPr/>
        </p:nvSpPr>
        <p:spPr>
          <a:xfrm>
            <a:off x="6096000" y="30008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37" name="TextBox 36">
            <a:extLst>
              <a:ext uri="{FF2B5EF4-FFF2-40B4-BE49-F238E27FC236}">
                <a16:creationId xmlns:a16="http://schemas.microsoft.com/office/drawing/2014/main" id="{8A7BC3B5-0138-F033-2621-1F8E1A0E0149}"/>
              </a:ext>
            </a:extLst>
          </p:cNvPr>
          <p:cNvSpPr txBox="1"/>
          <p:nvPr/>
        </p:nvSpPr>
        <p:spPr>
          <a:xfrm>
            <a:off x="6096000" y="324854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8" name="TextBox 37">
            <a:extLst>
              <a:ext uri="{FF2B5EF4-FFF2-40B4-BE49-F238E27FC236}">
                <a16:creationId xmlns:a16="http://schemas.microsoft.com/office/drawing/2014/main" id="{CA8CB65C-1852-EC90-1AB5-8A5EA981D6EC}"/>
              </a:ext>
            </a:extLst>
          </p:cNvPr>
          <p:cNvSpPr txBox="1"/>
          <p:nvPr/>
        </p:nvSpPr>
        <p:spPr>
          <a:xfrm>
            <a:off x="6096000" y="34961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39" name="TextBox 38">
            <a:extLst>
              <a:ext uri="{FF2B5EF4-FFF2-40B4-BE49-F238E27FC236}">
                <a16:creationId xmlns:a16="http://schemas.microsoft.com/office/drawing/2014/main" id="{2C581F9E-ADA9-C089-E73D-1B33356950ED}"/>
              </a:ext>
            </a:extLst>
          </p:cNvPr>
          <p:cNvSpPr txBox="1"/>
          <p:nvPr/>
        </p:nvSpPr>
        <p:spPr>
          <a:xfrm>
            <a:off x="6096000" y="37406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40" name="TextBox 39">
            <a:extLst>
              <a:ext uri="{FF2B5EF4-FFF2-40B4-BE49-F238E27FC236}">
                <a16:creationId xmlns:a16="http://schemas.microsoft.com/office/drawing/2014/main" id="{5A712357-94C0-56E8-54CF-09EB86EE00F1}"/>
              </a:ext>
            </a:extLst>
          </p:cNvPr>
          <p:cNvSpPr txBox="1"/>
          <p:nvPr/>
        </p:nvSpPr>
        <p:spPr>
          <a:xfrm>
            <a:off x="6096000" y="3991496"/>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–80</a:t>
            </a:r>
          </a:p>
        </p:txBody>
      </p:sp>
      <p:sp>
        <p:nvSpPr>
          <p:cNvPr id="41" name="TextBox 40">
            <a:extLst>
              <a:ext uri="{FF2B5EF4-FFF2-40B4-BE49-F238E27FC236}">
                <a16:creationId xmlns:a16="http://schemas.microsoft.com/office/drawing/2014/main" id="{BF158571-9CAB-9B09-26C8-6ABF9AC30721}"/>
              </a:ext>
            </a:extLst>
          </p:cNvPr>
          <p:cNvSpPr txBox="1"/>
          <p:nvPr/>
        </p:nvSpPr>
        <p:spPr>
          <a:xfrm>
            <a:off x="6096000" y="4235971"/>
            <a:ext cx="317507" cy="138499"/>
          </a:xfrm>
          <a:prstGeom prst="rect">
            <a:avLst/>
          </a:prstGeom>
          <a:noFill/>
        </p:spPr>
        <p:txBody>
          <a:bodyPr wrap="square" lIns="0" tIns="0" rIns="0" bIns="0" rtlCol="0">
            <a:spAutoFit/>
          </a:bodyPr>
          <a:lstStyle/>
          <a:p>
            <a:pPr algn="r">
              <a:lnSpc>
                <a:spcPct val="90000"/>
              </a:lnSpc>
            </a:pP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Tree>
    <p:extLst>
      <p:ext uri="{BB962C8B-B14F-4D97-AF65-F5344CB8AC3E}">
        <p14:creationId xmlns:p14="http://schemas.microsoft.com/office/powerpoint/2010/main" val="343844538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4327" y="1268760"/>
            <a:ext cx="2631682" cy="400110"/>
          </a:xfrm>
          <a:prstGeom prst="rect">
            <a:avLst/>
          </a:prstGeom>
          <a:noFill/>
        </p:spPr>
        <p:txBody>
          <a:bodyPr wrap="none" lIns="0" rtlCol="0">
            <a:spAutoFit/>
          </a:bodyPr>
          <a:lstStyle/>
          <a:p>
            <a:pPr algn="ctr"/>
            <a:r>
              <a:rPr lang="en-GB" sz="2000" b="1" dirty="0">
                <a:solidFill>
                  <a:schemeClr val="accent1"/>
                </a:solidFill>
                <a:latin typeface="Arial" panose="020B0604020202020204" pitchFamily="34" charset="0"/>
                <a:ea typeface="Hiragino Kaku Gothic Std W8" charset="-128"/>
                <a:cs typeface="Arial" panose="020B0604020202020204" pitchFamily="34" charset="0"/>
              </a:rPr>
              <a:t>ARROW: pralsetinib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1</a:t>
            </a:r>
          </a:p>
        </p:txBody>
      </p:sp>
      <p:sp>
        <p:nvSpPr>
          <p:cNvPr id="6" name="TextBox 5"/>
          <p:cNvSpPr txBox="1"/>
          <p:nvPr/>
        </p:nvSpPr>
        <p:spPr>
          <a:xfrm>
            <a:off x="6538443" y="1277380"/>
            <a:ext cx="3807645"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Hiragino Kaku Gothic Std W8" charset="-128"/>
                <a:cs typeface="Arial" panose="020B0604020202020204" pitchFamily="34" charset="0"/>
              </a:rPr>
              <a:t>LIBRETTO-001: selpercatinib</a:t>
            </a:r>
            <a:r>
              <a:rPr lang="en-GB" sz="2000" b="1" baseline="30000" dirty="0">
                <a:solidFill>
                  <a:schemeClr val="accent1"/>
                </a:solidFill>
                <a:latin typeface="Arial" panose="020B0604020202020204" pitchFamily="34" charset="0"/>
                <a:ea typeface="Hiragino Kaku Gothic Std W8" charset="-128"/>
                <a:cs typeface="Arial" panose="020B0604020202020204" pitchFamily="34" charset="0"/>
              </a:rPr>
              <a:t>2</a:t>
            </a:r>
          </a:p>
        </p:txBody>
      </p:sp>
      <p:sp>
        <p:nvSpPr>
          <p:cNvPr id="250" name="ZoneTexte 249">
            <a:extLst>
              <a:ext uri="{FF2B5EF4-FFF2-40B4-BE49-F238E27FC236}">
                <a16:creationId xmlns:a16="http://schemas.microsoft.com/office/drawing/2014/main" id="{9117CC6C-2261-C648-B605-85AB206782E2}"/>
              </a:ext>
            </a:extLst>
          </p:cNvPr>
          <p:cNvSpPr txBox="1"/>
          <p:nvPr/>
        </p:nvSpPr>
        <p:spPr>
          <a:xfrm>
            <a:off x="407368" y="1700808"/>
            <a:ext cx="2798202"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18 Oct 2021</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51" name="ZoneTexte 250">
            <a:extLst>
              <a:ext uri="{FF2B5EF4-FFF2-40B4-BE49-F238E27FC236}">
                <a16:creationId xmlns:a16="http://schemas.microsoft.com/office/drawing/2014/main" id="{BAA5C8CE-79DB-ED44-B3A0-D8C59AF4494C}"/>
              </a:ext>
            </a:extLst>
          </p:cNvPr>
          <p:cNvSpPr txBox="1"/>
          <p:nvPr/>
        </p:nvSpPr>
        <p:spPr>
          <a:xfrm>
            <a:off x="6096000" y="1700808"/>
            <a:ext cx="2836674"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Bold" charset="0"/>
                <a:cs typeface="Arial" panose="020B0604020202020204" pitchFamily="34" charset="0"/>
              </a:rPr>
              <a:t>Data cut-off: </a:t>
            </a:r>
            <a:r>
              <a:rPr lang="en-GB" b="1" dirty="0">
                <a:solidFill>
                  <a:schemeClr val="tx2"/>
                </a:solidFill>
                <a:latin typeface="Arial" panose="020B0604020202020204" pitchFamily="34" charset="0"/>
                <a:ea typeface="Aileron Bold" charset="0"/>
                <a:cs typeface="Arial" panose="020B0604020202020204" pitchFamily="34" charset="0"/>
              </a:rPr>
              <a:t>24 Sep 2021</a:t>
            </a:r>
            <a:endParaRPr lang="en-GB" b="1" baseline="30000" dirty="0">
              <a:solidFill>
                <a:schemeClr val="tx2"/>
              </a:solidFill>
              <a:latin typeface="Arial" panose="020B0604020202020204" pitchFamily="34" charset="0"/>
              <a:ea typeface="Aileron Bold" charset="0"/>
              <a:cs typeface="Arial" panose="020B0604020202020204" pitchFamily="34" charset="0"/>
            </a:endParaRPr>
          </a:p>
        </p:txBody>
      </p:sp>
      <p:sp>
        <p:nvSpPr>
          <p:cNvPr id="252" name="ZoneTexte 251">
            <a:extLst>
              <a:ext uri="{FF2B5EF4-FFF2-40B4-BE49-F238E27FC236}">
                <a16:creationId xmlns:a16="http://schemas.microsoft.com/office/drawing/2014/main" id="{74E78312-5B85-0A41-9DAB-2541B2780964}"/>
              </a:ext>
            </a:extLst>
          </p:cNvPr>
          <p:cNvSpPr txBox="1"/>
          <p:nvPr/>
        </p:nvSpPr>
        <p:spPr>
          <a:xfrm>
            <a:off x="6410337" y="4985232"/>
            <a:ext cx="5172064" cy="523220"/>
          </a:xfrm>
          <a:prstGeom prst="rect">
            <a:avLst/>
          </a:prstGeom>
          <a:noFill/>
        </p:spPr>
        <p:txBody>
          <a:bodyPr wrap="square"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selpercatinib are seen in multiple </a:t>
            </a:r>
            <a:br>
              <a:rPr lang="en-GB" sz="1400" b="1" dirty="0">
                <a:solidFill>
                  <a:schemeClr val="accent1"/>
                </a:solidFill>
                <a:latin typeface="Arial" panose="020B0604020202020204" pitchFamily="34" charset="0"/>
                <a:ea typeface="Aileron Bold" charset="0"/>
                <a:cs typeface="Arial" panose="020B0604020202020204" pitchFamily="34" charset="0"/>
              </a:rPr>
            </a:br>
            <a:r>
              <a:rPr lang="en-GB" sz="1400" b="1" dirty="0">
                <a:solidFill>
                  <a:schemeClr val="accent1"/>
                </a:solidFill>
                <a:latin typeface="Arial" panose="020B0604020202020204" pitchFamily="34" charset="0"/>
                <a:ea typeface="Aileron Bold" charset="0"/>
                <a:cs typeface="Arial" panose="020B0604020202020204" pitchFamily="34" charset="0"/>
              </a:rPr>
              <a:t>tumour types</a:t>
            </a:r>
            <a:endParaRPr lang="en-GB" sz="1400" b="1" dirty="0">
              <a:solidFill>
                <a:schemeClr val="bg1"/>
              </a:solidFill>
              <a:latin typeface="Arial" panose="020B0604020202020204" pitchFamily="34" charset="0"/>
              <a:cs typeface="Arial" panose="020B0604020202020204" pitchFamily="34" charset="0"/>
            </a:endParaRPr>
          </a:p>
        </p:txBody>
      </p:sp>
      <p:sp>
        <p:nvSpPr>
          <p:cNvPr id="253" name="Rectangle 252">
            <a:extLst>
              <a:ext uri="{FF2B5EF4-FFF2-40B4-BE49-F238E27FC236}">
                <a16:creationId xmlns:a16="http://schemas.microsoft.com/office/drawing/2014/main" id="{81230043-01A3-224F-89CF-8D8CD6080D4F}"/>
              </a:ext>
            </a:extLst>
          </p:cNvPr>
          <p:cNvSpPr/>
          <p:nvPr/>
        </p:nvSpPr>
        <p:spPr>
          <a:xfrm>
            <a:off x="7392144" y="5533654"/>
            <a:ext cx="3312368"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 ORR: 43.9%, 95% CI: 28.5-60.3</a:t>
            </a:r>
            <a:endParaRPr lang="en-GB" sz="1600" dirty="0">
              <a:latin typeface="Arial" panose="020B0604020202020204" pitchFamily="34" charset="0"/>
              <a:cs typeface="Arial" panose="020B0604020202020204" pitchFamily="34" charset="0"/>
            </a:endParaRPr>
          </a:p>
        </p:txBody>
      </p:sp>
      <p:sp>
        <p:nvSpPr>
          <p:cNvPr id="254" name="Rectangle 253">
            <a:extLst>
              <a:ext uri="{FF2B5EF4-FFF2-40B4-BE49-F238E27FC236}">
                <a16:creationId xmlns:a16="http://schemas.microsoft.com/office/drawing/2014/main" id="{DFC6055F-4511-6841-9DF8-F09D903B824A}"/>
              </a:ext>
            </a:extLst>
          </p:cNvPr>
          <p:cNvSpPr/>
          <p:nvPr/>
        </p:nvSpPr>
        <p:spPr>
          <a:xfrm>
            <a:off x="1161839" y="5532362"/>
            <a:ext cx="3313401" cy="3582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ea typeface="Aileron Bold" charset="0"/>
                <a:cs typeface="Arial" panose="020B0604020202020204" pitchFamily="34" charset="0"/>
              </a:rPr>
              <a:t>ORR: 57%, 95% CI: 35-77</a:t>
            </a:r>
          </a:p>
        </p:txBody>
      </p:sp>
      <p:sp>
        <p:nvSpPr>
          <p:cNvPr id="255" name="ZoneTexte 254">
            <a:extLst>
              <a:ext uri="{FF2B5EF4-FFF2-40B4-BE49-F238E27FC236}">
                <a16:creationId xmlns:a16="http://schemas.microsoft.com/office/drawing/2014/main" id="{C40CBF18-690F-874E-A676-E375DDEC93BA}"/>
              </a:ext>
            </a:extLst>
          </p:cNvPr>
          <p:cNvSpPr txBox="1"/>
          <p:nvPr/>
        </p:nvSpPr>
        <p:spPr>
          <a:xfrm>
            <a:off x="619199" y="5013176"/>
            <a:ext cx="4972745" cy="523220"/>
          </a:xfrm>
          <a:prstGeom prst="rect">
            <a:avLst/>
          </a:prstGeom>
          <a:noFill/>
        </p:spPr>
        <p:txBody>
          <a:bodyPr wrap="square" lIns="0" rtlCol="0">
            <a:spAutoFit/>
          </a:bodyPr>
          <a:lstStyle/>
          <a:p>
            <a:r>
              <a:rPr lang="en-GB" sz="1400" b="1" dirty="0">
                <a:solidFill>
                  <a:schemeClr val="accent1"/>
                </a:solidFill>
                <a:latin typeface="Arial" panose="020B0604020202020204" pitchFamily="34" charset="0"/>
                <a:ea typeface="Aileron Bold" charset="0"/>
                <a:cs typeface="Arial" panose="020B0604020202020204" pitchFamily="34" charset="0"/>
              </a:rPr>
              <a:t>Objective responses with pralsetinib are seen in multiple tumour types</a:t>
            </a:r>
          </a:p>
        </p:txBody>
      </p:sp>
      <p:cxnSp>
        <p:nvCxnSpPr>
          <p:cNvPr id="256" name="Connecteur droit 255">
            <a:extLst>
              <a:ext uri="{FF2B5EF4-FFF2-40B4-BE49-F238E27FC236}">
                <a16:creationId xmlns:a16="http://schemas.microsoft.com/office/drawing/2014/main" id="{C8406779-E40A-1945-A75A-45C1A7089E21}"/>
              </a:ext>
            </a:extLst>
          </p:cNvPr>
          <p:cNvCxnSpPr>
            <a:cxnSpLocks/>
          </p:cNvCxnSpPr>
          <p:nvPr/>
        </p:nvCxnSpPr>
        <p:spPr>
          <a:xfrm>
            <a:off x="5807968" y="1484784"/>
            <a:ext cx="0" cy="4313488"/>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D2DE8B3-DBED-CD47-A052-1A93E193A59A}"/>
              </a:ext>
            </a:extLst>
          </p:cNvPr>
          <p:cNvSpPr>
            <a:spLocks noGrp="1"/>
          </p:cNvSpPr>
          <p:nvPr>
            <p:ph type="title"/>
          </p:nvPr>
        </p:nvSpPr>
        <p:spPr>
          <a:xfrm>
            <a:off x="619201" y="259200"/>
            <a:ext cx="10963199" cy="864000"/>
          </a:xfrm>
        </p:spPr>
        <p:txBody>
          <a:bodyPr>
            <a:normAutofit/>
          </a:bodyPr>
          <a:lstStyle/>
          <a:p>
            <a:r>
              <a:rPr lang="en-GB" dirty="0"/>
              <a:t>Initial Efficacy results of </a:t>
            </a:r>
            <a:r>
              <a:rPr lang="en-GB" i="1" dirty="0"/>
              <a:t>RET</a:t>
            </a:r>
            <a:r>
              <a:rPr lang="en-GB" dirty="0"/>
              <a:t> inhibitors:</a:t>
            </a:r>
            <a:br>
              <a:rPr lang="en-GB" dirty="0"/>
            </a:br>
            <a:r>
              <a:rPr lang="en-GB" dirty="0"/>
              <a:t>Responses by tumour type</a:t>
            </a:r>
          </a:p>
        </p:txBody>
      </p:sp>
      <p:sp>
        <p:nvSpPr>
          <p:cNvPr id="13" name="Slide Number Placeholder 12">
            <a:extLst>
              <a:ext uri="{FF2B5EF4-FFF2-40B4-BE49-F238E27FC236}">
                <a16:creationId xmlns:a16="http://schemas.microsoft.com/office/drawing/2014/main" id="{89252E41-916E-8B4A-AAE4-8E966C97FE1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34</a:t>
            </a:fld>
            <a:endParaRPr lang="en-GB" dirty="0"/>
          </a:p>
        </p:txBody>
      </p:sp>
      <p:sp>
        <p:nvSpPr>
          <p:cNvPr id="9" name="Content Placeholder 8">
            <a:extLst>
              <a:ext uri="{FF2B5EF4-FFF2-40B4-BE49-F238E27FC236}">
                <a16:creationId xmlns:a16="http://schemas.microsoft.com/office/drawing/2014/main" id="{9051E926-AB55-2346-B3A8-E7F994BBF894}"/>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CI, confidence interval; CR, complete response; ORR, objective response rate; PD, progressive disease; PR, partial response; RET, rearranged during transfection; SCLC, small-cell lung cancer; SD, stable disease</a:t>
            </a:r>
          </a:p>
          <a:p>
            <a:pPr lvl="0"/>
            <a:r>
              <a:rPr lang="en-GB" dirty="0">
                <a:solidFill>
                  <a:schemeClr val="tx2"/>
                </a:solidFill>
                <a:sym typeface="Calibri"/>
              </a:rPr>
              <a:t>1. Subbiah V, et al. Nat Med. 2022;28:1640-1645; 2. Subbiah V, et al. Lancet Oncol. 2022;23:1261-1273</a:t>
            </a:r>
            <a:endParaRPr lang="en-GB" dirty="0">
              <a:solidFill>
                <a:schemeClr val="tx2"/>
              </a:solidFill>
              <a:sym typeface="Arial"/>
            </a:endParaRPr>
          </a:p>
        </p:txBody>
      </p:sp>
      <p:sp>
        <p:nvSpPr>
          <p:cNvPr id="14" name="Rectangle 13">
            <a:extLst>
              <a:ext uri="{FF2B5EF4-FFF2-40B4-BE49-F238E27FC236}">
                <a16:creationId xmlns:a16="http://schemas.microsoft.com/office/drawing/2014/main" id="{06260846-EFAF-F204-DD51-F5698EE07533}"/>
              </a:ext>
            </a:extLst>
          </p:cNvPr>
          <p:cNvSpPr/>
          <p:nvPr/>
        </p:nvSpPr>
        <p:spPr>
          <a:xfrm>
            <a:off x="4079776" y="-1107504"/>
            <a:ext cx="308700" cy="18014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03B501F9-B876-AA4D-17B8-52B2DD189DB9}"/>
              </a:ext>
            </a:extLst>
          </p:cNvPr>
          <p:cNvPicPr>
            <a:picLocks noChangeAspect="1"/>
          </p:cNvPicPr>
          <p:nvPr/>
        </p:nvPicPr>
        <p:blipFill>
          <a:blip r:embed="rId2"/>
          <a:srcRect/>
          <a:stretch/>
        </p:blipFill>
        <p:spPr>
          <a:xfrm>
            <a:off x="911424" y="2297326"/>
            <a:ext cx="4423969" cy="2645846"/>
          </a:xfrm>
          <a:prstGeom prst="rect">
            <a:avLst/>
          </a:prstGeom>
        </p:spPr>
      </p:pic>
      <p:sp>
        <p:nvSpPr>
          <p:cNvPr id="8" name="TextBox 7">
            <a:extLst>
              <a:ext uri="{FF2B5EF4-FFF2-40B4-BE49-F238E27FC236}">
                <a16:creationId xmlns:a16="http://schemas.microsoft.com/office/drawing/2014/main" id="{9791AC4F-D290-E0B2-C324-A00E0E4C0702}"/>
              </a:ext>
            </a:extLst>
          </p:cNvPr>
          <p:cNvSpPr txBox="1"/>
          <p:nvPr/>
        </p:nvSpPr>
        <p:spPr>
          <a:xfrm rot="16200000">
            <a:off x="-698883" y="3599149"/>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Maximum change from baseline in </a:t>
            </a:r>
            <a:br>
              <a:rPr lang="en-GB" sz="1000" b="1" dirty="0">
                <a:solidFill>
                  <a:srgbClr val="505050"/>
                </a:solidFill>
                <a:latin typeface="Arial" panose="020B0604020202020204" pitchFamily="34" charset="0"/>
                <a:ea typeface="Aileron Bold" charset="0"/>
                <a:cs typeface="Arial" panose="020B0604020202020204" pitchFamily="34" charset="0"/>
              </a:rPr>
            </a:br>
            <a:r>
              <a:rPr lang="en-GB" sz="1000" b="1" dirty="0">
                <a:solidFill>
                  <a:srgbClr val="505050"/>
                </a:solidFill>
                <a:latin typeface="Arial" panose="020B0604020202020204" pitchFamily="34" charset="0"/>
                <a:ea typeface="Aileron Bold" charset="0"/>
                <a:cs typeface="Arial" panose="020B0604020202020204" pitchFamily="34" charset="0"/>
              </a:rPr>
              <a:t>target lesion size (%)</a:t>
            </a:r>
          </a:p>
        </p:txBody>
      </p:sp>
      <p:sp>
        <p:nvSpPr>
          <p:cNvPr id="19" name="TextBox 18">
            <a:extLst>
              <a:ext uri="{FF2B5EF4-FFF2-40B4-BE49-F238E27FC236}">
                <a16:creationId xmlns:a16="http://schemas.microsoft.com/office/drawing/2014/main" id="{045C6678-25AD-7123-F61D-DC120F98078A}"/>
              </a:ext>
            </a:extLst>
          </p:cNvPr>
          <p:cNvSpPr txBox="1"/>
          <p:nvPr/>
        </p:nvSpPr>
        <p:spPr>
          <a:xfrm>
            <a:off x="642690" y="25370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20" name="TextBox 19">
            <a:extLst>
              <a:ext uri="{FF2B5EF4-FFF2-40B4-BE49-F238E27FC236}">
                <a16:creationId xmlns:a16="http://schemas.microsoft.com/office/drawing/2014/main" id="{57528620-BB25-7169-D6F5-9A78D148203B}"/>
              </a:ext>
            </a:extLst>
          </p:cNvPr>
          <p:cNvSpPr txBox="1"/>
          <p:nvPr/>
        </p:nvSpPr>
        <p:spPr>
          <a:xfrm>
            <a:off x="642690" y="28228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21" name="TextBox 20">
            <a:extLst>
              <a:ext uri="{FF2B5EF4-FFF2-40B4-BE49-F238E27FC236}">
                <a16:creationId xmlns:a16="http://schemas.microsoft.com/office/drawing/2014/main" id="{D373AC6D-466D-B781-AEC8-70F4034DD5EB}"/>
              </a:ext>
            </a:extLst>
          </p:cNvPr>
          <p:cNvSpPr txBox="1"/>
          <p:nvPr/>
        </p:nvSpPr>
        <p:spPr>
          <a:xfrm>
            <a:off x="642690" y="309589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22" name="TextBox 21">
            <a:extLst>
              <a:ext uri="{FF2B5EF4-FFF2-40B4-BE49-F238E27FC236}">
                <a16:creationId xmlns:a16="http://schemas.microsoft.com/office/drawing/2014/main" id="{FF09D367-BB5B-9D62-6F10-70866F6C8F3D}"/>
              </a:ext>
            </a:extLst>
          </p:cNvPr>
          <p:cNvSpPr txBox="1"/>
          <p:nvPr/>
        </p:nvSpPr>
        <p:spPr>
          <a:xfrm>
            <a:off x="642690" y="3391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23" name="TextBox 22">
            <a:extLst>
              <a:ext uri="{FF2B5EF4-FFF2-40B4-BE49-F238E27FC236}">
                <a16:creationId xmlns:a16="http://schemas.microsoft.com/office/drawing/2014/main" id="{CC27B6AC-B98D-BAAE-8C19-BFABD276E574}"/>
              </a:ext>
            </a:extLst>
          </p:cNvPr>
          <p:cNvSpPr txBox="1"/>
          <p:nvPr/>
        </p:nvSpPr>
        <p:spPr>
          <a:xfrm>
            <a:off x="642690" y="367692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24" name="TextBox 23">
            <a:extLst>
              <a:ext uri="{FF2B5EF4-FFF2-40B4-BE49-F238E27FC236}">
                <a16:creationId xmlns:a16="http://schemas.microsoft.com/office/drawing/2014/main" id="{98D6D63B-6E87-1CF6-E6FB-A5BC1BCEDB2E}"/>
              </a:ext>
            </a:extLst>
          </p:cNvPr>
          <p:cNvSpPr txBox="1"/>
          <p:nvPr/>
        </p:nvSpPr>
        <p:spPr>
          <a:xfrm>
            <a:off x="642690" y="39753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–40</a:t>
            </a:r>
          </a:p>
        </p:txBody>
      </p:sp>
      <p:sp>
        <p:nvSpPr>
          <p:cNvPr id="25" name="TextBox 24">
            <a:extLst>
              <a:ext uri="{FF2B5EF4-FFF2-40B4-BE49-F238E27FC236}">
                <a16:creationId xmlns:a16="http://schemas.microsoft.com/office/drawing/2014/main" id="{E02C6699-5254-E022-352E-A279F258FDFC}"/>
              </a:ext>
            </a:extLst>
          </p:cNvPr>
          <p:cNvSpPr txBox="1"/>
          <p:nvPr/>
        </p:nvSpPr>
        <p:spPr>
          <a:xfrm>
            <a:off x="642690" y="4257948"/>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–60</a:t>
            </a:r>
          </a:p>
        </p:txBody>
      </p:sp>
      <p:sp>
        <p:nvSpPr>
          <p:cNvPr id="26" name="TextBox 25">
            <a:extLst>
              <a:ext uri="{FF2B5EF4-FFF2-40B4-BE49-F238E27FC236}">
                <a16:creationId xmlns:a16="http://schemas.microsoft.com/office/drawing/2014/main" id="{85A1798D-8D1C-D4B8-E271-9E43EFEA0F17}"/>
              </a:ext>
            </a:extLst>
          </p:cNvPr>
          <p:cNvSpPr txBox="1"/>
          <p:nvPr/>
        </p:nvSpPr>
        <p:spPr>
          <a:xfrm>
            <a:off x="642690" y="4534173"/>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–80</a:t>
            </a:r>
          </a:p>
        </p:txBody>
      </p:sp>
      <p:sp>
        <p:nvSpPr>
          <p:cNvPr id="27" name="TextBox 26">
            <a:extLst>
              <a:ext uri="{FF2B5EF4-FFF2-40B4-BE49-F238E27FC236}">
                <a16:creationId xmlns:a16="http://schemas.microsoft.com/office/drawing/2014/main" id="{29D914C3-1307-AC6C-4793-BFBD66575F4B}"/>
              </a:ext>
            </a:extLst>
          </p:cNvPr>
          <p:cNvSpPr txBox="1"/>
          <p:nvPr/>
        </p:nvSpPr>
        <p:spPr>
          <a:xfrm>
            <a:off x="551384" y="4810398"/>
            <a:ext cx="31306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
        <p:nvSpPr>
          <p:cNvPr id="28" name="TextBox 27">
            <a:extLst>
              <a:ext uri="{FF2B5EF4-FFF2-40B4-BE49-F238E27FC236}">
                <a16:creationId xmlns:a16="http://schemas.microsoft.com/office/drawing/2014/main" id="{173226DE-AECE-D9A9-349D-037ABF112D90}"/>
              </a:ext>
            </a:extLst>
          </p:cNvPr>
          <p:cNvSpPr txBox="1"/>
          <p:nvPr/>
        </p:nvSpPr>
        <p:spPr>
          <a:xfrm>
            <a:off x="5258233" y="3831228"/>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Bold" charset="0"/>
                <a:cs typeface="Arial" panose="020B0604020202020204" pitchFamily="34" charset="0"/>
              </a:rPr>
              <a:t>–30%</a:t>
            </a:r>
          </a:p>
        </p:txBody>
      </p:sp>
      <p:sp>
        <p:nvSpPr>
          <p:cNvPr id="29" name="TextBox 28">
            <a:extLst>
              <a:ext uri="{FF2B5EF4-FFF2-40B4-BE49-F238E27FC236}">
                <a16:creationId xmlns:a16="http://schemas.microsoft.com/office/drawing/2014/main" id="{A5F1078F-C875-4B2E-A1EC-9495D4BF6279}"/>
              </a:ext>
            </a:extLst>
          </p:cNvPr>
          <p:cNvSpPr txBox="1"/>
          <p:nvPr/>
        </p:nvSpPr>
        <p:spPr>
          <a:xfrm>
            <a:off x="5258233" y="3117125"/>
            <a:ext cx="333711" cy="153888"/>
          </a:xfrm>
          <a:prstGeom prst="rect">
            <a:avLst/>
          </a:prstGeom>
          <a:noFill/>
        </p:spPr>
        <p:txBody>
          <a:bodyPr wrap="square" lIns="0" tIns="0" rIns="0" bIns="0" rtlCol="0">
            <a:spAutoFit/>
          </a:bodyPr>
          <a:lstStyle/>
          <a:p>
            <a:r>
              <a:rPr lang="en-GB" sz="1000" dirty="0">
                <a:solidFill>
                  <a:srgbClr val="505050"/>
                </a:solidFill>
                <a:latin typeface="Arial" panose="020B0604020202020204" pitchFamily="34" charset="0"/>
                <a:ea typeface="Aileron Bold" charset="0"/>
                <a:cs typeface="Arial" panose="020B0604020202020204" pitchFamily="34" charset="0"/>
              </a:rPr>
              <a:t>+20%</a:t>
            </a:r>
          </a:p>
        </p:txBody>
      </p:sp>
      <p:sp>
        <p:nvSpPr>
          <p:cNvPr id="30" name="TextBox 29">
            <a:extLst>
              <a:ext uri="{FF2B5EF4-FFF2-40B4-BE49-F238E27FC236}">
                <a16:creationId xmlns:a16="http://schemas.microsoft.com/office/drawing/2014/main" id="{3F52D346-B532-12F6-86D0-D42DA8AD55A0}"/>
              </a:ext>
            </a:extLst>
          </p:cNvPr>
          <p:cNvSpPr txBox="1"/>
          <p:nvPr/>
        </p:nvSpPr>
        <p:spPr>
          <a:xfrm rot="16200000">
            <a:off x="4989748" y="3599150"/>
            <a:ext cx="2232250" cy="307777"/>
          </a:xfrm>
          <a:prstGeom prst="rect">
            <a:avLst/>
          </a:prstGeom>
          <a:noFill/>
        </p:spPr>
        <p:txBody>
          <a:bodyPr wrap="square" lIns="0" tIns="0" rIns="0" bIns="0" rtlCol="0">
            <a:spAutoFit/>
          </a:bodyPr>
          <a:lstStyle/>
          <a:p>
            <a:pPr algn="ctr"/>
            <a:r>
              <a:rPr lang="en-GB" sz="1000" b="1" dirty="0">
                <a:solidFill>
                  <a:srgbClr val="505050"/>
                </a:solidFill>
                <a:latin typeface="Arial" panose="020B0604020202020204" pitchFamily="34" charset="0"/>
                <a:ea typeface="Aileron Bold" charset="0"/>
                <a:cs typeface="Arial" panose="020B0604020202020204" pitchFamily="34" charset="0"/>
              </a:rPr>
              <a:t>Percentage change from baseline</a:t>
            </a:r>
            <a:br>
              <a:rPr lang="en-GB" sz="1000" b="1" dirty="0">
                <a:solidFill>
                  <a:srgbClr val="505050"/>
                </a:solidFill>
                <a:latin typeface="Arial" panose="020B0604020202020204" pitchFamily="34" charset="0"/>
                <a:ea typeface="Aileron Bold" charset="0"/>
                <a:cs typeface="Arial" panose="020B0604020202020204" pitchFamily="34" charset="0"/>
              </a:rPr>
            </a:br>
            <a:r>
              <a:rPr lang="en-GB" sz="1000" b="1" dirty="0">
                <a:solidFill>
                  <a:srgbClr val="505050"/>
                </a:solidFill>
                <a:latin typeface="Arial" panose="020B0604020202020204" pitchFamily="34" charset="0"/>
                <a:ea typeface="Aileron Bold" charset="0"/>
                <a:cs typeface="Arial" panose="020B0604020202020204" pitchFamily="34" charset="0"/>
              </a:rPr>
              <a:t>in sum of diameters (%)</a:t>
            </a:r>
          </a:p>
        </p:txBody>
      </p:sp>
      <p:pic>
        <p:nvPicPr>
          <p:cNvPr id="37" name="Picture 36">
            <a:extLst>
              <a:ext uri="{FF2B5EF4-FFF2-40B4-BE49-F238E27FC236}">
                <a16:creationId xmlns:a16="http://schemas.microsoft.com/office/drawing/2014/main" id="{13E7245A-FEE3-2E4B-E729-7781E6945991}"/>
              </a:ext>
            </a:extLst>
          </p:cNvPr>
          <p:cNvPicPr>
            <a:picLocks noChangeAspect="1"/>
          </p:cNvPicPr>
          <p:nvPr/>
        </p:nvPicPr>
        <p:blipFill>
          <a:blip r:embed="rId3"/>
          <a:srcRect/>
          <a:stretch/>
        </p:blipFill>
        <p:spPr>
          <a:xfrm>
            <a:off x="6600056" y="2570512"/>
            <a:ext cx="5040560" cy="2113157"/>
          </a:xfrm>
          <a:prstGeom prst="rect">
            <a:avLst/>
          </a:prstGeom>
          <a:solidFill>
            <a:schemeClr val="bg1"/>
          </a:solidFill>
        </p:spPr>
      </p:pic>
      <p:sp>
        <p:nvSpPr>
          <p:cNvPr id="38" name="TextBox 37">
            <a:extLst>
              <a:ext uri="{FF2B5EF4-FFF2-40B4-BE49-F238E27FC236}">
                <a16:creationId xmlns:a16="http://schemas.microsoft.com/office/drawing/2014/main" id="{F86D66BC-9DAA-499C-F4E7-1B581380CCFD}"/>
              </a:ext>
            </a:extLst>
          </p:cNvPr>
          <p:cNvSpPr txBox="1"/>
          <p:nvPr/>
        </p:nvSpPr>
        <p:spPr>
          <a:xfrm>
            <a:off x="6333232" y="3284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25</a:t>
            </a:r>
          </a:p>
        </p:txBody>
      </p:sp>
      <p:sp>
        <p:nvSpPr>
          <p:cNvPr id="39" name="TextBox 38">
            <a:extLst>
              <a:ext uri="{FF2B5EF4-FFF2-40B4-BE49-F238E27FC236}">
                <a16:creationId xmlns:a16="http://schemas.microsoft.com/office/drawing/2014/main" id="{8F3BC4CC-38E8-6CDD-05B2-31080E266DDC}"/>
              </a:ext>
            </a:extLst>
          </p:cNvPr>
          <p:cNvSpPr txBox="1"/>
          <p:nvPr/>
        </p:nvSpPr>
        <p:spPr>
          <a:xfrm>
            <a:off x="6333232" y="3546241"/>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0</a:t>
            </a:r>
          </a:p>
        </p:txBody>
      </p:sp>
      <p:sp>
        <p:nvSpPr>
          <p:cNvPr id="40" name="TextBox 39">
            <a:extLst>
              <a:ext uri="{FF2B5EF4-FFF2-40B4-BE49-F238E27FC236}">
                <a16:creationId xmlns:a16="http://schemas.microsoft.com/office/drawing/2014/main" id="{F0D702C1-2B6D-45DD-8DAF-FC30690B141E}"/>
              </a:ext>
            </a:extLst>
          </p:cNvPr>
          <p:cNvSpPr txBox="1"/>
          <p:nvPr/>
        </p:nvSpPr>
        <p:spPr>
          <a:xfrm>
            <a:off x="6333232" y="3781372"/>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–25</a:t>
            </a:r>
          </a:p>
        </p:txBody>
      </p:sp>
      <p:sp>
        <p:nvSpPr>
          <p:cNvPr id="41" name="TextBox 40">
            <a:extLst>
              <a:ext uri="{FF2B5EF4-FFF2-40B4-BE49-F238E27FC236}">
                <a16:creationId xmlns:a16="http://schemas.microsoft.com/office/drawing/2014/main" id="{24D1916B-1FA2-65E1-3C7D-60DDB4ED2188}"/>
              </a:ext>
            </a:extLst>
          </p:cNvPr>
          <p:cNvSpPr txBox="1"/>
          <p:nvPr/>
        </p:nvSpPr>
        <p:spPr>
          <a:xfrm>
            <a:off x="6333232" y="40448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–50</a:t>
            </a:r>
          </a:p>
        </p:txBody>
      </p:sp>
      <p:sp>
        <p:nvSpPr>
          <p:cNvPr id="42" name="TextBox 41">
            <a:extLst>
              <a:ext uri="{FF2B5EF4-FFF2-40B4-BE49-F238E27FC236}">
                <a16:creationId xmlns:a16="http://schemas.microsoft.com/office/drawing/2014/main" id="{6CCBD199-2BBB-2A0B-07BC-005D509EEC08}"/>
              </a:ext>
            </a:extLst>
          </p:cNvPr>
          <p:cNvSpPr txBox="1"/>
          <p:nvPr/>
        </p:nvSpPr>
        <p:spPr>
          <a:xfrm>
            <a:off x="6333232" y="4286197"/>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–75</a:t>
            </a:r>
          </a:p>
        </p:txBody>
      </p:sp>
      <p:sp>
        <p:nvSpPr>
          <p:cNvPr id="43" name="TextBox 42">
            <a:extLst>
              <a:ext uri="{FF2B5EF4-FFF2-40B4-BE49-F238E27FC236}">
                <a16:creationId xmlns:a16="http://schemas.microsoft.com/office/drawing/2014/main" id="{DA470C9F-A8AB-2EFC-1166-8D440E34255A}"/>
              </a:ext>
            </a:extLst>
          </p:cNvPr>
          <p:cNvSpPr txBox="1"/>
          <p:nvPr/>
        </p:nvSpPr>
        <p:spPr>
          <a:xfrm>
            <a:off x="6240016" y="4552897"/>
            <a:ext cx="314977"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
        <p:nvSpPr>
          <p:cNvPr id="44" name="TextBox 43">
            <a:extLst>
              <a:ext uri="{FF2B5EF4-FFF2-40B4-BE49-F238E27FC236}">
                <a16:creationId xmlns:a16="http://schemas.microsoft.com/office/drawing/2014/main" id="{51055DC3-3EC5-5BCC-931F-12055410F4C2}"/>
              </a:ext>
            </a:extLst>
          </p:cNvPr>
          <p:cNvSpPr txBox="1"/>
          <p:nvPr/>
        </p:nvSpPr>
        <p:spPr>
          <a:xfrm>
            <a:off x="6333232" y="302463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50</a:t>
            </a:r>
          </a:p>
        </p:txBody>
      </p:sp>
      <p:sp>
        <p:nvSpPr>
          <p:cNvPr id="45" name="TextBox 44">
            <a:extLst>
              <a:ext uri="{FF2B5EF4-FFF2-40B4-BE49-F238E27FC236}">
                <a16:creationId xmlns:a16="http://schemas.microsoft.com/office/drawing/2014/main" id="{9C10089B-F782-4328-F9EE-B246F04D8878}"/>
              </a:ext>
            </a:extLst>
          </p:cNvPr>
          <p:cNvSpPr txBox="1"/>
          <p:nvPr/>
        </p:nvSpPr>
        <p:spPr>
          <a:xfrm>
            <a:off x="6333232" y="2776984"/>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75</a:t>
            </a:r>
          </a:p>
        </p:txBody>
      </p:sp>
      <p:sp>
        <p:nvSpPr>
          <p:cNvPr id="46" name="TextBox 45">
            <a:extLst>
              <a:ext uri="{FF2B5EF4-FFF2-40B4-BE49-F238E27FC236}">
                <a16:creationId xmlns:a16="http://schemas.microsoft.com/office/drawing/2014/main" id="{9009AA6C-D473-7A94-E868-46554B5AA893}"/>
              </a:ext>
            </a:extLst>
          </p:cNvPr>
          <p:cNvSpPr txBox="1"/>
          <p:nvPr/>
        </p:nvSpPr>
        <p:spPr>
          <a:xfrm>
            <a:off x="6333232" y="2526159"/>
            <a:ext cx="221761" cy="153888"/>
          </a:xfrm>
          <a:prstGeom prst="rect">
            <a:avLst/>
          </a:prstGeom>
          <a:noFill/>
        </p:spPr>
        <p:txBody>
          <a:bodyPr wrap="square" lIns="0" tIns="0" rIns="0" bIns="0" rtlCol="0">
            <a:spAutoFit/>
          </a:bodyPr>
          <a:lstStyle/>
          <a:p>
            <a:pPr algn="r"/>
            <a:r>
              <a:rPr lang="en-GB" sz="1000" dirty="0">
                <a:solidFill>
                  <a:srgbClr val="505050"/>
                </a:solidFill>
                <a:latin typeface="Arial" panose="020B0604020202020204" pitchFamily="34" charset="0"/>
                <a:ea typeface="Aileron Bold" charset="0"/>
                <a:cs typeface="Arial" panose="020B0604020202020204" pitchFamily="34" charset="0"/>
              </a:rPr>
              <a:t>100</a:t>
            </a:r>
          </a:p>
        </p:txBody>
      </p:sp>
    </p:spTree>
    <p:extLst>
      <p:ext uri="{BB962C8B-B14F-4D97-AF65-F5344CB8AC3E}">
        <p14:creationId xmlns:p14="http://schemas.microsoft.com/office/powerpoint/2010/main" val="11173470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Rectangle 221">
            <a:extLst>
              <a:ext uri="{FF2B5EF4-FFF2-40B4-BE49-F238E27FC236}">
                <a16:creationId xmlns:a16="http://schemas.microsoft.com/office/drawing/2014/main" id="{B690FCBD-2152-CD4B-C557-0D80E2014D9F}"/>
              </a:ext>
            </a:extLst>
          </p:cNvPr>
          <p:cNvSpPr/>
          <p:nvPr/>
        </p:nvSpPr>
        <p:spPr>
          <a:xfrm>
            <a:off x="1272444" y="2946207"/>
            <a:ext cx="9263034" cy="104653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75BC14-8CB7-588E-EC9E-9265B9075DA1}"/>
              </a:ext>
            </a:extLst>
          </p:cNvPr>
          <p:cNvSpPr>
            <a:spLocks noGrp="1"/>
          </p:cNvSpPr>
          <p:nvPr>
            <p:ph type="title"/>
          </p:nvPr>
        </p:nvSpPr>
        <p:spPr>
          <a:xfrm>
            <a:off x="619125" y="258763"/>
            <a:ext cx="11268073" cy="865187"/>
          </a:xfrm>
        </p:spPr>
        <p:txBody>
          <a:bodyPr>
            <a:normAutofit/>
          </a:bodyPr>
          <a:lstStyle/>
          <a:p>
            <a:r>
              <a:rPr lang="en-GB" sz="2600" dirty="0"/>
              <a:t>Initial Efficacy results of NRG1 inhibitor </a:t>
            </a:r>
            <a:r>
              <a:rPr lang="en-GB" sz="2600" dirty="0" err="1"/>
              <a:t>zenocutuzumab</a:t>
            </a:r>
            <a:r>
              <a:rPr lang="en-GB" sz="2600" dirty="0"/>
              <a:t>: Responses by tumour type</a:t>
            </a:r>
          </a:p>
        </p:txBody>
      </p:sp>
      <p:sp>
        <p:nvSpPr>
          <p:cNvPr id="4" name="Slide Number Placeholder 3">
            <a:extLst>
              <a:ext uri="{FF2B5EF4-FFF2-40B4-BE49-F238E27FC236}">
                <a16:creationId xmlns:a16="http://schemas.microsoft.com/office/drawing/2014/main" id="{94184E61-3A8F-0E45-6809-5A58EA8CD208}"/>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35</a:t>
            </a:fld>
            <a:endParaRPr lang="en-GB" noProof="0" dirty="0"/>
          </a:p>
        </p:txBody>
      </p:sp>
      <p:sp>
        <p:nvSpPr>
          <p:cNvPr id="5" name="Content Placeholder 4">
            <a:extLst>
              <a:ext uri="{FF2B5EF4-FFF2-40B4-BE49-F238E27FC236}">
                <a16:creationId xmlns:a16="http://schemas.microsoft.com/office/drawing/2014/main" id="{AE0AE039-53D0-43B6-23E1-F7142021D97D}"/>
              </a:ext>
            </a:extLst>
          </p:cNvPr>
          <p:cNvSpPr>
            <a:spLocks noGrp="1"/>
          </p:cNvSpPr>
          <p:nvPr>
            <p:ph sz="quarter" idx="15"/>
          </p:nvPr>
        </p:nvSpPr>
        <p:spPr>
          <a:xfrm>
            <a:off x="620183" y="6356351"/>
            <a:ext cx="10180339" cy="365125"/>
          </a:xfrm>
        </p:spPr>
        <p:txBody>
          <a:bodyPr anchor="b" anchorCtr="0"/>
          <a:lstStyle/>
          <a:p>
            <a:endParaRPr lang="en-GB" dirty="0"/>
          </a:p>
          <a:p>
            <a:r>
              <a:rPr lang="en-GB" dirty="0"/>
              <a:t>CI, confidence interval; CRC, colorectal cancer; CUP, cancer of unknown primary; PD, progressive disease; NRG1, Neuregulin 1; NSCLC, non-small-cell lung cancer; ORR, objective response rate; PDAC, pancreatic ductal adenocarcinoma; PR, partial response; RCC, renal cell carcinoma; RECIST, Response Evaluation Criteria in Solid Tumours; SD, stable disease; UNK, unknown</a:t>
            </a:r>
          </a:p>
          <a:p>
            <a:r>
              <a:rPr lang="en-GB" dirty="0"/>
              <a:t>Schram A, et al. J. Clin Oncol 2022; 40 (16_suppl): 105 (oral presentation ASCO 2022)</a:t>
            </a:r>
          </a:p>
        </p:txBody>
      </p:sp>
      <p:sp>
        <p:nvSpPr>
          <p:cNvPr id="2" name="TextBox 1">
            <a:extLst>
              <a:ext uri="{FF2B5EF4-FFF2-40B4-BE49-F238E27FC236}">
                <a16:creationId xmlns:a16="http://schemas.microsoft.com/office/drawing/2014/main" id="{D53660A5-065E-DBA2-17DE-989BF4950DDE}"/>
              </a:ext>
            </a:extLst>
          </p:cNvPr>
          <p:cNvSpPr txBox="1"/>
          <p:nvPr/>
        </p:nvSpPr>
        <p:spPr>
          <a:xfrm rot="16200000">
            <a:off x="-293060" y="3568021"/>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Best percentage change</a:t>
            </a:r>
          </a:p>
        </p:txBody>
      </p:sp>
      <p:cxnSp>
        <p:nvCxnSpPr>
          <p:cNvPr id="20" name="Straight Connector 19">
            <a:extLst>
              <a:ext uri="{FF2B5EF4-FFF2-40B4-BE49-F238E27FC236}">
                <a16:creationId xmlns:a16="http://schemas.microsoft.com/office/drawing/2014/main" id="{42FFEAD2-8464-D139-E7D3-3748AB5F8BA0}"/>
              </a:ext>
            </a:extLst>
          </p:cNvPr>
          <p:cNvCxnSpPr>
            <a:cxnSpLocks/>
          </p:cNvCxnSpPr>
          <p:nvPr/>
        </p:nvCxnSpPr>
        <p:spPr>
          <a:xfrm flipV="1">
            <a:off x="1272443" y="1600671"/>
            <a:ext cx="0" cy="39282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382A216-06CF-86DC-AA2E-0C26E23B29F5}"/>
              </a:ext>
            </a:extLst>
          </p:cNvPr>
          <p:cNvSpPr txBox="1"/>
          <p:nvPr/>
        </p:nvSpPr>
        <p:spPr>
          <a:xfrm>
            <a:off x="857781" y="5347171"/>
            <a:ext cx="306174"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-100</a:t>
            </a:r>
          </a:p>
        </p:txBody>
      </p:sp>
      <p:cxnSp>
        <p:nvCxnSpPr>
          <p:cNvPr id="33" name="Straight Connector 32">
            <a:extLst>
              <a:ext uri="{FF2B5EF4-FFF2-40B4-BE49-F238E27FC236}">
                <a16:creationId xmlns:a16="http://schemas.microsoft.com/office/drawing/2014/main" id="{F1645C7C-F9E1-A5BC-EBF2-C6D084CBA232}"/>
              </a:ext>
            </a:extLst>
          </p:cNvPr>
          <p:cNvCxnSpPr>
            <a:cxnSpLocks/>
          </p:cNvCxnSpPr>
          <p:nvPr/>
        </p:nvCxnSpPr>
        <p:spPr>
          <a:xfrm>
            <a:off x="1206414" y="54394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E32569C-6D6D-69AE-5E73-D7B35124908A}"/>
              </a:ext>
            </a:extLst>
          </p:cNvPr>
          <p:cNvSpPr txBox="1"/>
          <p:nvPr/>
        </p:nvSpPr>
        <p:spPr>
          <a:xfrm>
            <a:off x="942740" y="49344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35" name="Straight Connector 34">
            <a:extLst>
              <a:ext uri="{FF2B5EF4-FFF2-40B4-BE49-F238E27FC236}">
                <a16:creationId xmlns:a16="http://schemas.microsoft.com/office/drawing/2014/main" id="{0FAA389A-9E3D-D6E9-BB8A-D1195F77197A}"/>
              </a:ext>
            </a:extLst>
          </p:cNvPr>
          <p:cNvCxnSpPr>
            <a:cxnSpLocks/>
          </p:cNvCxnSpPr>
          <p:nvPr/>
        </p:nvCxnSpPr>
        <p:spPr>
          <a:xfrm>
            <a:off x="1206414" y="50266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F1395F8-1EC8-83C6-AFFD-FEC015A728CB}"/>
              </a:ext>
            </a:extLst>
          </p:cNvPr>
          <p:cNvSpPr txBox="1"/>
          <p:nvPr/>
        </p:nvSpPr>
        <p:spPr>
          <a:xfrm>
            <a:off x="942740" y="45153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37" name="Straight Connector 36">
            <a:extLst>
              <a:ext uri="{FF2B5EF4-FFF2-40B4-BE49-F238E27FC236}">
                <a16:creationId xmlns:a16="http://schemas.microsoft.com/office/drawing/2014/main" id="{7877CAB6-D91B-FD50-3F2C-FF7F7FC85F74}"/>
              </a:ext>
            </a:extLst>
          </p:cNvPr>
          <p:cNvCxnSpPr>
            <a:cxnSpLocks/>
          </p:cNvCxnSpPr>
          <p:nvPr/>
        </p:nvCxnSpPr>
        <p:spPr>
          <a:xfrm>
            <a:off x="1206414" y="46075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6BA01604-9E5E-B650-719E-1ABEC715F5FC}"/>
              </a:ext>
            </a:extLst>
          </p:cNvPr>
          <p:cNvSpPr txBox="1"/>
          <p:nvPr/>
        </p:nvSpPr>
        <p:spPr>
          <a:xfrm>
            <a:off x="1078996" y="3244249"/>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40" name="TextBox 39">
            <a:extLst>
              <a:ext uri="{FF2B5EF4-FFF2-40B4-BE49-F238E27FC236}">
                <a16:creationId xmlns:a16="http://schemas.microsoft.com/office/drawing/2014/main" id="{7C7AFDFD-0B36-20B4-6215-A3994FE9B68A}"/>
              </a:ext>
            </a:extLst>
          </p:cNvPr>
          <p:cNvSpPr txBox="1"/>
          <p:nvPr/>
        </p:nvSpPr>
        <p:spPr>
          <a:xfrm>
            <a:off x="942740" y="4099396"/>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41" name="Straight Connector 40">
            <a:extLst>
              <a:ext uri="{FF2B5EF4-FFF2-40B4-BE49-F238E27FC236}">
                <a16:creationId xmlns:a16="http://schemas.microsoft.com/office/drawing/2014/main" id="{20EA1459-130A-F6C6-8538-63123C5B3C41}"/>
              </a:ext>
            </a:extLst>
          </p:cNvPr>
          <p:cNvCxnSpPr>
            <a:cxnSpLocks/>
          </p:cNvCxnSpPr>
          <p:nvPr/>
        </p:nvCxnSpPr>
        <p:spPr>
          <a:xfrm>
            <a:off x="1206414" y="419166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AF56603-7282-B1B7-B927-61DE12D4BD7F}"/>
              </a:ext>
            </a:extLst>
          </p:cNvPr>
          <p:cNvSpPr txBox="1"/>
          <p:nvPr/>
        </p:nvSpPr>
        <p:spPr>
          <a:xfrm>
            <a:off x="942740" y="368347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575A1F5F-153A-BC92-28CE-D12C4FCEF122}"/>
              </a:ext>
            </a:extLst>
          </p:cNvPr>
          <p:cNvCxnSpPr>
            <a:cxnSpLocks/>
          </p:cNvCxnSpPr>
          <p:nvPr/>
        </p:nvCxnSpPr>
        <p:spPr>
          <a:xfrm>
            <a:off x="1206414" y="37757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841CB23F-6FE3-4495-A74B-F10D7EC0116A}"/>
              </a:ext>
            </a:extLst>
          </p:cNvPr>
          <p:cNvSpPr txBox="1"/>
          <p:nvPr/>
        </p:nvSpPr>
        <p:spPr>
          <a:xfrm>
            <a:off x="994036" y="284527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45" name="Straight Connector 44">
            <a:extLst>
              <a:ext uri="{FF2B5EF4-FFF2-40B4-BE49-F238E27FC236}">
                <a16:creationId xmlns:a16="http://schemas.microsoft.com/office/drawing/2014/main" id="{9EF075EE-0417-8112-4432-C5A68ACD2C0C}"/>
              </a:ext>
            </a:extLst>
          </p:cNvPr>
          <p:cNvCxnSpPr>
            <a:cxnSpLocks/>
          </p:cNvCxnSpPr>
          <p:nvPr/>
        </p:nvCxnSpPr>
        <p:spPr>
          <a:xfrm>
            <a:off x="1206414" y="29375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14E87F03-CF23-467A-B99E-C11A13F281AF}"/>
              </a:ext>
            </a:extLst>
          </p:cNvPr>
          <p:cNvSpPr txBox="1"/>
          <p:nvPr/>
        </p:nvSpPr>
        <p:spPr>
          <a:xfrm>
            <a:off x="994036" y="243252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47" name="Straight Connector 46">
            <a:extLst>
              <a:ext uri="{FF2B5EF4-FFF2-40B4-BE49-F238E27FC236}">
                <a16:creationId xmlns:a16="http://schemas.microsoft.com/office/drawing/2014/main" id="{16DBBF69-FCB0-3E65-733F-91ADF22E387C}"/>
              </a:ext>
            </a:extLst>
          </p:cNvPr>
          <p:cNvCxnSpPr>
            <a:cxnSpLocks/>
          </p:cNvCxnSpPr>
          <p:nvPr/>
        </p:nvCxnSpPr>
        <p:spPr>
          <a:xfrm>
            <a:off x="1206414" y="25247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3445A62-793C-DAC4-7131-550546C99BD5}"/>
              </a:ext>
            </a:extLst>
          </p:cNvPr>
          <p:cNvSpPr txBox="1"/>
          <p:nvPr/>
        </p:nvSpPr>
        <p:spPr>
          <a:xfrm>
            <a:off x="994036" y="2016596"/>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49" name="Straight Connector 48">
            <a:extLst>
              <a:ext uri="{FF2B5EF4-FFF2-40B4-BE49-F238E27FC236}">
                <a16:creationId xmlns:a16="http://schemas.microsoft.com/office/drawing/2014/main" id="{4039EF71-29BE-BCEF-763B-4D13DB66E9D2}"/>
              </a:ext>
            </a:extLst>
          </p:cNvPr>
          <p:cNvCxnSpPr>
            <a:cxnSpLocks/>
          </p:cNvCxnSpPr>
          <p:nvPr/>
        </p:nvCxnSpPr>
        <p:spPr>
          <a:xfrm>
            <a:off x="1206414" y="210886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47CE16C-D3F8-76DC-AA23-13CE673373D1}"/>
              </a:ext>
            </a:extLst>
          </p:cNvPr>
          <p:cNvSpPr txBox="1"/>
          <p:nvPr/>
        </p:nvSpPr>
        <p:spPr>
          <a:xfrm>
            <a:off x="994036" y="1600671"/>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51" name="Straight Connector 50">
            <a:extLst>
              <a:ext uri="{FF2B5EF4-FFF2-40B4-BE49-F238E27FC236}">
                <a16:creationId xmlns:a16="http://schemas.microsoft.com/office/drawing/2014/main" id="{60793E3C-11AB-03B4-5007-C5F6614D2EE1}"/>
              </a:ext>
            </a:extLst>
          </p:cNvPr>
          <p:cNvCxnSpPr>
            <a:cxnSpLocks/>
          </p:cNvCxnSpPr>
          <p:nvPr/>
        </p:nvCxnSpPr>
        <p:spPr>
          <a:xfrm>
            <a:off x="1206414" y="16929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97728C7-9E66-F7DA-6ED1-90F5AC9614A6}"/>
              </a:ext>
            </a:extLst>
          </p:cNvPr>
          <p:cNvSpPr txBox="1"/>
          <p:nvPr/>
        </p:nvSpPr>
        <p:spPr>
          <a:xfrm>
            <a:off x="1450085" y="4184987"/>
            <a:ext cx="2122376" cy="1384995"/>
          </a:xfrm>
          <a:prstGeom prst="rect">
            <a:avLst/>
          </a:prstGeom>
          <a:noFill/>
        </p:spPr>
        <p:txBody>
          <a:bodyPr wrap="none" lIns="0" tIns="0" rIns="0" bIns="0" rtlCol="0">
            <a:spAutoFit/>
          </a:bodyPr>
          <a:lstStyle/>
          <a:p>
            <a:r>
              <a:rPr lang="en-GB" sz="900" b="1" dirty="0">
                <a:latin typeface="Arial" panose="020B0604020202020204" pitchFamily="34" charset="0"/>
                <a:ea typeface="Aileron Bold" charset="0"/>
                <a:cs typeface="Arial" panose="020B0604020202020204" pitchFamily="34" charset="0"/>
              </a:rPr>
              <a:t>Indication</a:t>
            </a:r>
          </a:p>
          <a:p>
            <a:pPr indent="133350"/>
            <a:r>
              <a:rPr lang="en-GB" sz="900" dirty="0">
                <a:latin typeface="Arial" panose="020B0604020202020204" pitchFamily="34" charset="0"/>
                <a:ea typeface="Aileron Bold" charset="0"/>
                <a:cs typeface="Arial" panose="020B0604020202020204" pitchFamily="34" charset="0"/>
              </a:rPr>
              <a:t>PDAC</a:t>
            </a:r>
          </a:p>
          <a:p>
            <a:pPr indent="133350"/>
            <a:r>
              <a:rPr lang="en-GB" sz="900" dirty="0">
                <a:latin typeface="Arial" panose="020B0604020202020204" pitchFamily="34" charset="0"/>
                <a:ea typeface="Aileron Bold" charset="0"/>
                <a:cs typeface="Arial" panose="020B0604020202020204" pitchFamily="34" charset="0"/>
              </a:rPr>
              <a:t>NSCLC</a:t>
            </a:r>
          </a:p>
          <a:p>
            <a:pPr indent="133350"/>
            <a:r>
              <a:rPr lang="en-GB" sz="900" dirty="0">
                <a:latin typeface="Arial" panose="020B0604020202020204" pitchFamily="34" charset="0"/>
                <a:ea typeface="Aileron Bold" charset="0"/>
                <a:cs typeface="Arial" panose="020B0604020202020204" pitchFamily="34" charset="0"/>
              </a:rPr>
              <a:t>Breast</a:t>
            </a:r>
          </a:p>
          <a:p>
            <a:pPr indent="133350"/>
            <a:r>
              <a:rPr lang="en-GB" sz="900" dirty="0">
                <a:latin typeface="Arial" panose="020B0604020202020204" pitchFamily="34" charset="0"/>
                <a:ea typeface="Aileron Bold" charset="0"/>
                <a:cs typeface="Arial" panose="020B0604020202020204" pitchFamily="34" charset="0"/>
              </a:rPr>
              <a:t>CRC</a:t>
            </a:r>
          </a:p>
          <a:p>
            <a:pPr indent="133350"/>
            <a:r>
              <a:rPr lang="en-GB" sz="900" dirty="0">
                <a:latin typeface="Arial" panose="020B0604020202020204" pitchFamily="34" charset="0"/>
                <a:ea typeface="Aileron Bold" charset="0"/>
                <a:cs typeface="Arial" panose="020B0604020202020204" pitchFamily="34" charset="0"/>
              </a:rPr>
              <a:t>CUP</a:t>
            </a:r>
          </a:p>
          <a:p>
            <a:pPr indent="133350"/>
            <a:r>
              <a:rPr lang="en-GB" sz="900" dirty="0">
                <a:latin typeface="Arial" panose="020B0604020202020204" pitchFamily="34" charset="0"/>
                <a:ea typeface="Aileron Bold" charset="0"/>
                <a:cs typeface="Arial" panose="020B0604020202020204" pitchFamily="34" charset="0"/>
              </a:rPr>
              <a:t>Cholangiocarcinoma</a:t>
            </a:r>
          </a:p>
          <a:p>
            <a:pPr indent="133350"/>
            <a:r>
              <a:rPr lang="en-GB" sz="900" dirty="0">
                <a:latin typeface="Arial" panose="020B0604020202020204" pitchFamily="34" charset="0"/>
                <a:ea typeface="Aileron Bold" charset="0"/>
                <a:cs typeface="Arial" panose="020B0604020202020204" pitchFamily="34" charset="0"/>
              </a:rPr>
              <a:t>Pancreatic neuroendocrine carcinoma</a:t>
            </a:r>
          </a:p>
          <a:p>
            <a:pPr indent="133350"/>
            <a:r>
              <a:rPr lang="en-GB" sz="900" dirty="0">
                <a:latin typeface="Arial" panose="020B0604020202020204" pitchFamily="34" charset="0"/>
                <a:ea typeface="Aileron Bold" charset="0"/>
                <a:cs typeface="Arial" panose="020B0604020202020204" pitchFamily="34" charset="0"/>
              </a:rPr>
              <a:t>RCC</a:t>
            </a:r>
          </a:p>
          <a:p>
            <a:pPr indent="133350"/>
            <a:r>
              <a:rPr lang="en-GB" sz="900" dirty="0">
                <a:latin typeface="Arial" panose="020B0604020202020204" pitchFamily="34" charset="0"/>
                <a:ea typeface="Aileron Bold" charset="0"/>
                <a:cs typeface="Arial" panose="020B0604020202020204" pitchFamily="34" charset="0"/>
              </a:rPr>
              <a:t>Endometrial soft tissue sarcoma</a:t>
            </a:r>
          </a:p>
        </p:txBody>
      </p:sp>
      <p:sp>
        <p:nvSpPr>
          <p:cNvPr id="53" name="TextBox 52">
            <a:extLst>
              <a:ext uri="{FF2B5EF4-FFF2-40B4-BE49-F238E27FC236}">
                <a16:creationId xmlns:a16="http://schemas.microsoft.com/office/drawing/2014/main" id="{CF6C0165-A1A3-73A4-F08A-2FE6F905258D}"/>
              </a:ext>
            </a:extLst>
          </p:cNvPr>
          <p:cNvSpPr txBox="1"/>
          <p:nvPr/>
        </p:nvSpPr>
        <p:spPr>
          <a:xfrm rot="16200000">
            <a:off x="1301898" y="1784214"/>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54" name="Rectangle 53">
            <a:extLst>
              <a:ext uri="{FF2B5EF4-FFF2-40B4-BE49-F238E27FC236}">
                <a16:creationId xmlns:a16="http://schemas.microsoft.com/office/drawing/2014/main" id="{D1093CA5-9B39-8586-595E-B97A525A497A}"/>
              </a:ext>
            </a:extLst>
          </p:cNvPr>
          <p:cNvSpPr/>
          <p:nvPr/>
        </p:nvSpPr>
        <p:spPr>
          <a:xfrm>
            <a:off x="1380931" y="2006601"/>
            <a:ext cx="101600" cy="134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6F911E3-D43E-C701-36AE-7C27C3E57489}"/>
              </a:ext>
            </a:extLst>
          </p:cNvPr>
          <p:cNvSpPr txBox="1"/>
          <p:nvPr/>
        </p:nvSpPr>
        <p:spPr>
          <a:xfrm rot="16200000">
            <a:off x="1422047" y="224529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58" name="Rectangle 57">
            <a:extLst>
              <a:ext uri="{FF2B5EF4-FFF2-40B4-BE49-F238E27FC236}">
                <a16:creationId xmlns:a16="http://schemas.microsoft.com/office/drawing/2014/main" id="{25B59FA4-E64F-7CAD-15EA-67D51BCB1015}"/>
              </a:ext>
            </a:extLst>
          </p:cNvPr>
          <p:cNvSpPr/>
          <p:nvPr/>
        </p:nvSpPr>
        <p:spPr>
          <a:xfrm>
            <a:off x="1501581" y="2463799"/>
            <a:ext cx="101600" cy="88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D13AD25-3D28-46BC-F30D-7499F9CAE9B8}"/>
              </a:ext>
            </a:extLst>
          </p:cNvPr>
          <p:cNvSpPr txBox="1"/>
          <p:nvPr/>
        </p:nvSpPr>
        <p:spPr>
          <a:xfrm rot="16200000">
            <a:off x="1542196" y="229682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0" name="Rectangle 59">
            <a:extLst>
              <a:ext uri="{FF2B5EF4-FFF2-40B4-BE49-F238E27FC236}">
                <a16:creationId xmlns:a16="http://schemas.microsoft.com/office/drawing/2014/main" id="{F54B589B-FB2F-F2A9-65C6-7F76CD20E7D8}"/>
              </a:ext>
            </a:extLst>
          </p:cNvPr>
          <p:cNvSpPr/>
          <p:nvPr/>
        </p:nvSpPr>
        <p:spPr>
          <a:xfrm>
            <a:off x="1622231" y="2517775"/>
            <a:ext cx="101600" cy="83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4DDF87-7478-49F1-8780-EE631ACDD61C}"/>
              </a:ext>
            </a:extLst>
          </p:cNvPr>
          <p:cNvSpPr/>
          <p:nvPr/>
        </p:nvSpPr>
        <p:spPr>
          <a:xfrm>
            <a:off x="1456974" y="4356303"/>
            <a:ext cx="101600" cy="772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6E9DC38-A35A-A00B-72FA-0CC0B0F72942}"/>
              </a:ext>
            </a:extLst>
          </p:cNvPr>
          <p:cNvSpPr/>
          <p:nvPr/>
        </p:nvSpPr>
        <p:spPr>
          <a:xfrm>
            <a:off x="1456974" y="4493225"/>
            <a:ext cx="101600" cy="772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F50F73D-4575-1A97-5981-DBA8A9382A8C}"/>
              </a:ext>
            </a:extLst>
          </p:cNvPr>
          <p:cNvSpPr/>
          <p:nvPr/>
        </p:nvSpPr>
        <p:spPr>
          <a:xfrm>
            <a:off x="1456974" y="4630147"/>
            <a:ext cx="101600" cy="7725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455622-873B-2E02-D701-FCBA0E7CC174}"/>
              </a:ext>
            </a:extLst>
          </p:cNvPr>
          <p:cNvSpPr txBox="1"/>
          <p:nvPr/>
        </p:nvSpPr>
        <p:spPr>
          <a:xfrm rot="16200000">
            <a:off x="1662345" y="232511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5" name="Rectangle 64">
            <a:extLst>
              <a:ext uri="{FF2B5EF4-FFF2-40B4-BE49-F238E27FC236}">
                <a16:creationId xmlns:a16="http://schemas.microsoft.com/office/drawing/2014/main" id="{0E4A1AFD-D56E-C671-592F-8C52EE32CCFF}"/>
              </a:ext>
            </a:extLst>
          </p:cNvPr>
          <p:cNvSpPr/>
          <p:nvPr/>
        </p:nvSpPr>
        <p:spPr>
          <a:xfrm>
            <a:off x="1742881" y="2559051"/>
            <a:ext cx="101600" cy="7956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FF7BD499-EDCF-EF22-7017-9681D20BAB16}"/>
              </a:ext>
            </a:extLst>
          </p:cNvPr>
          <p:cNvSpPr txBox="1"/>
          <p:nvPr/>
        </p:nvSpPr>
        <p:spPr>
          <a:xfrm rot="16200000">
            <a:off x="1782494" y="238136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7" name="Rectangle 66">
            <a:extLst>
              <a:ext uri="{FF2B5EF4-FFF2-40B4-BE49-F238E27FC236}">
                <a16:creationId xmlns:a16="http://schemas.microsoft.com/office/drawing/2014/main" id="{54740397-C99B-7967-26D5-1FC6AC98F266}"/>
              </a:ext>
            </a:extLst>
          </p:cNvPr>
          <p:cNvSpPr/>
          <p:nvPr/>
        </p:nvSpPr>
        <p:spPr>
          <a:xfrm>
            <a:off x="1863531" y="2609848"/>
            <a:ext cx="101600" cy="7452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725317BF-C47A-5A82-DDD0-16F3B8051314}"/>
              </a:ext>
            </a:extLst>
          </p:cNvPr>
          <p:cNvSpPr txBox="1"/>
          <p:nvPr/>
        </p:nvSpPr>
        <p:spPr>
          <a:xfrm rot="16200000">
            <a:off x="1902643" y="2530113"/>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69" name="Rectangle 68">
            <a:extLst>
              <a:ext uri="{FF2B5EF4-FFF2-40B4-BE49-F238E27FC236}">
                <a16:creationId xmlns:a16="http://schemas.microsoft.com/office/drawing/2014/main" id="{636AB00C-9559-0A14-6663-D2AC66B7727B}"/>
              </a:ext>
            </a:extLst>
          </p:cNvPr>
          <p:cNvSpPr/>
          <p:nvPr/>
        </p:nvSpPr>
        <p:spPr>
          <a:xfrm>
            <a:off x="1984181" y="2752724"/>
            <a:ext cx="101600" cy="60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7B8D032-D2BE-A2BB-37C5-57B331F00EBB}"/>
              </a:ext>
            </a:extLst>
          </p:cNvPr>
          <p:cNvSpPr txBox="1"/>
          <p:nvPr/>
        </p:nvSpPr>
        <p:spPr>
          <a:xfrm rot="16200000">
            <a:off x="2022792" y="2642613"/>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1" name="Rectangle 70">
            <a:extLst>
              <a:ext uri="{FF2B5EF4-FFF2-40B4-BE49-F238E27FC236}">
                <a16:creationId xmlns:a16="http://schemas.microsoft.com/office/drawing/2014/main" id="{A06B8E54-DF1F-EDC6-E135-0D5AF57ABD6E}"/>
              </a:ext>
            </a:extLst>
          </p:cNvPr>
          <p:cNvSpPr/>
          <p:nvPr/>
        </p:nvSpPr>
        <p:spPr>
          <a:xfrm>
            <a:off x="2104831" y="2867024"/>
            <a:ext cx="101600" cy="4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DEC586B-1F08-D452-99A9-7F2BA3DCFB1C}"/>
              </a:ext>
            </a:extLst>
          </p:cNvPr>
          <p:cNvSpPr txBox="1"/>
          <p:nvPr/>
        </p:nvSpPr>
        <p:spPr>
          <a:xfrm rot="16200000">
            <a:off x="2142941" y="2741251"/>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3" name="Rectangle 72">
            <a:extLst>
              <a:ext uri="{FF2B5EF4-FFF2-40B4-BE49-F238E27FC236}">
                <a16:creationId xmlns:a16="http://schemas.microsoft.com/office/drawing/2014/main" id="{FE4054F4-452E-9864-CC24-9217E05B3620}"/>
              </a:ext>
            </a:extLst>
          </p:cNvPr>
          <p:cNvSpPr/>
          <p:nvPr/>
        </p:nvSpPr>
        <p:spPr>
          <a:xfrm>
            <a:off x="2225481" y="2968624"/>
            <a:ext cx="101600" cy="38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16F0B54C-245F-9F0F-117D-BD97CCCFFEAD}"/>
              </a:ext>
            </a:extLst>
          </p:cNvPr>
          <p:cNvSpPr txBox="1"/>
          <p:nvPr/>
        </p:nvSpPr>
        <p:spPr>
          <a:xfrm rot="16200000">
            <a:off x="2383239" y="280190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5" name="Rectangle 74">
            <a:extLst>
              <a:ext uri="{FF2B5EF4-FFF2-40B4-BE49-F238E27FC236}">
                <a16:creationId xmlns:a16="http://schemas.microsoft.com/office/drawing/2014/main" id="{7B74DFFD-40AC-246E-E342-B37D8D17D5D3}"/>
              </a:ext>
            </a:extLst>
          </p:cNvPr>
          <p:cNvSpPr/>
          <p:nvPr/>
        </p:nvSpPr>
        <p:spPr>
          <a:xfrm>
            <a:off x="2466781" y="3022600"/>
            <a:ext cx="101600" cy="33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EA41ADE9-087B-E15F-2F35-A4DC3C1B97A2}"/>
              </a:ext>
            </a:extLst>
          </p:cNvPr>
          <p:cNvSpPr txBox="1"/>
          <p:nvPr/>
        </p:nvSpPr>
        <p:spPr>
          <a:xfrm rot="16200000">
            <a:off x="2743686" y="2905726"/>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7" name="Rectangle 76">
            <a:extLst>
              <a:ext uri="{FF2B5EF4-FFF2-40B4-BE49-F238E27FC236}">
                <a16:creationId xmlns:a16="http://schemas.microsoft.com/office/drawing/2014/main" id="{DA805099-937D-8F76-966D-93E636D706B5}"/>
              </a:ext>
            </a:extLst>
          </p:cNvPr>
          <p:cNvSpPr/>
          <p:nvPr/>
        </p:nvSpPr>
        <p:spPr>
          <a:xfrm>
            <a:off x="2828731" y="3133724"/>
            <a:ext cx="101600" cy="21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5F925FE-439D-7F2B-7A88-307D58E2A8CA}"/>
              </a:ext>
            </a:extLst>
          </p:cNvPr>
          <p:cNvSpPr txBox="1"/>
          <p:nvPr/>
        </p:nvSpPr>
        <p:spPr>
          <a:xfrm rot="16200000">
            <a:off x="2503388" y="2858725"/>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79" name="Rectangle 78">
            <a:extLst>
              <a:ext uri="{FF2B5EF4-FFF2-40B4-BE49-F238E27FC236}">
                <a16:creationId xmlns:a16="http://schemas.microsoft.com/office/drawing/2014/main" id="{A3A4E114-6517-5C72-6C78-A42C021E6255}"/>
              </a:ext>
            </a:extLst>
          </p:cNvPr>
          <p:cNvSpPr/>
          <p:nvPr/>
        </p:nvSpPr>
        <p:spPr>
          <a:xfrm>
            <a:off x="2587431" y="3082924"/>
            <a:ext cx="101600" cy="27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3C9513C-C16B-F4E5-7DE0-E519B2905D10}"/>
              </a:ext>
            </a:extLst>
          </p:cNvPr>
          <p:cNvSpPr txBox="1"/>
          <p:nvPr/>
        </p:nvSpPr>
        <p:spPr>
          <a:xfrm rot="16200000">
            <a:off x="2263090" y="2762416"/>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1" name="Rectangle 80">
            <a:extLst>
              <a:ext uri="{FF2B5EF4-FFF2-40B4-BE49-F238E27FC236}">
                <a16:creationId xmlns:a16="http://schemas.microsoft.com/office/drawing/2014/main" id="{0D1127AC-4338-69DF-E8B6-662FAD4049E3}"/>
              </a:ext>
            </a:extLst>
          </p:cNvPr>
          <p:cNvSpPr/>
          <p:nvPr/>
        </p:nvSpPr>
        <p:spPr>
          <a:xfrm>
            <a:off x="2346131" y="2990850"/>
            <a:ext cx="101600" cy="363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77B460D-1ED5-30B8-F06F-65844BC8D981}"/>
              </a:ext>
            </a:extLst>
          </p:cNvPr>
          <p:cNvSpPr/>
          <p:nvPr/>
        </p:nvSpPr>
        <p:spPr>
          <a:xfrm>
            <a:off x="1456974" y="4767069"/>
            <a:ext cx="101600" cy="7725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9CC0A10E-8D28-9599-7E9C-7884056FBC5E}"/>
              </a:ext>
            </a:extLst>
          </p:cNvPr>
          <p:cNvSpPr txBox="1"/>
          <p:nvPr/>
        </p:nvSpPr>
        <p:spPr>
          <a:xfrm rot="16200000">
            <a:off x="2623537" y="2853744"/>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85" name="Rectangle 84">
            <a:extLst>
              <a:ext uri="{FF2B5EF4-FFF2-40B4-BE49-F238E27FC236}">
                <a16:creationId xmlns:a16="http://schemas.microsoft.com/office/drawing/2014/main" id="{0A9F8033-F149-8EB8-ADCD-5FA268B9A22A}"/>
              </a:ext>
            </a:extLst>
          </p:cNvPr>
          <p:cNvSpPr/>
          <p:nvPr/>
        </p:nvSpPr>
        <p:spPr>
          <a:xfrm>
            <a:off x="2708081" y="3086100"/>
            <a:ext cx="101600" cy="2700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B8CD826-6BDD-56C7-4116-0A88524C9F79}"/>
              </a:ext>
            </a:extLst>
          </p:cNvPr>
          <p:cNvSpPr txBox="1"/>
          <p:nvPr/>
        </p:nvSpPr>
        <p:spPr>
          <a:xfrm rot="16200000">
            <a:off x="2863835" y="29424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7" name="Rectangle 86">
            <a:extLst>
              <a:ext uri="{FF2B5EF4-FFF2-40B4-BE49-F238E27FC236}">
                <a16:creationId xmlns:a16="http://schemas.microsoft.com/office/drawing/2014/main" id="{507A764D-5134-2422-F0F2-00B9E8525BEB}"/>
              </a:ext>
            </a:extLst>
          </p:cNvPr>
          <p:cNvSpPr/>
          <p:nvPr/>
        </p:nvSpPr>
        <p:spPr>
          <a:xfrm>
            <a:off x="2949381" y="3165474"/>
            <a:ext cx="101600" cy="19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18F1325-5860-D91C-8F42-0F9C8CBD55A5}"/>
              </a:ext>
            </a:extLst>
          </p:cNvPr>
          <p:cNvSpPr txBox="1"/>
          <p:nvPr/>
        </p:nvSpPr>
        <p:spPr>
          <a:xfrm rot="16200000">
            <a:off x="3584723"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89" name="TextBox 88">
            <a:extLst>
              <a:ext uri="{FF2B5EF4-FFF2-40B4-BE49-F238E27FC236}">
                <a16:creationId xmlns:a16="http://schemas.microsoft.com/office/drawing/2014/main" id="{676025BE-FD42-0B2F-9F99-F04853347E9A}"/>
              </a:ext>
            </a:extLst>
          </p:cNvPr>
          <p:cNvSpPr txBox="1"/>
          <p:nvPr/>
        </p:nvSpPr>
        <p:spPr>
          <a:xfrm rot="16200000">
            <a:off x="3464580"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0" name="TextBox 89">
            <a:extLst>
              <a:ext uri="{FF2B5EF4-FFF2-40B4-BE49-F238E27FC236}">
                <a16:creationId xmlns:a16="http://schemas.microsoft.com/office/drawing/2014/main" id="{A6E2FD9D-6E09-7A68-CC73-2541D7489F2A}"/>
              </a:ext>
            </a:extLst>
          </p:cNvPr>
          <p:cNvSpPr txBox="1"/>
          <p:nvPr/>
        </p:nvSpPr>
        <p:spPr>
          <a:xfrm rot="16200000">
            <a:off x="3344431" y="3120209"/>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PD</a:t>
            </a:r>
          </a:p>
        </p:txBody>
      </p:sp>
      <p:sp>
        <p:nvSpPr>
          <p:cNvPr id="91" name="TextBox 90">
            <a:extLst>
              <a:ext uri="{FF2B5EF4-FFF2-40B4-BE49-F238E27FC236}">
                <a16:creationId xmlns:a16="http://schemas.microsoft.com/office/drawing/2014/main" id="{D2B84D86-7438-2C5E-1004-A34D6CA27B52}"/>
              </a:ext>
            </a:extLst>
          </p:cNvPr>
          <p:cNvSpPr txBox="1"/>
          <p:nvPr/>
        </p:nvSpPr>
        <p:spPr>
          <a:xfrm rot="16200000">
            <a:off x="2983984" y="2968381"/>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2" name="Rectangle 91">
            <a:extLst>
              <a:ext uri="{FF2B5EF4-FFF2-40B4-BE49-F238E27FC236}">
                <a16:creationId xmlns:a16="http://schemas.microsoft.com/office/drawing/2014/main" id="{1DDAA22A-B6B9-99D6-1D38-770E75E27CC5}"/>
              </a:ext>
            </a:extLst>
          </p:cNvPr>
          <p:cNvSpPr/>
          <p:nvPr/>
        </p:nvSpPr>
        <p:spPr>
          <a:xfrm>
            <a:off x="3070031" y="3190874"/>
            <a:ext cx="101600" cy="165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736F262-E9CC-EC3C-5A17-79A9A8447F43}"/>
              </a:ext>
            </a:extLst>
          </p:cNvPr>
          <p:cNvSpPr/>
          <p:nvPr/>
        </p:nvSpPr>
        <p:spPr>
          <a:xfrm>
            <a:off x="1456974" y="5040913"/>
            <a:ext cx="101600" cy="77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FF56789-4B3E-7849-3DDE-AF0D50ED8499}"/>
              </a:ext>
            </a:extLst>
          </p:cNvPr>
          <p:cNvSpPr/>
          <p:nvPr/>
        </p:nvSpPr>
        <p:spPr>
          <a:xfrm>
            <a:off x="1456974" y="4903991"/>
            <a:ext cx="101600" cy="77253"/>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088ECA43-3495-3E0A-EABE-7870800611D5}"/>
              </a:ext>
            </a:extLst>
          </p:cNvPr>
          <p:cNvSpPr txBox="1"/>
          <p:nvPr/>
        </p:nvSpPr>
        <p:spPr>
          <a:xfrm rot="16200000">
            <a:off x="3104133" y="3030897"/>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UNK</a:t>
            </a:r>
          </a:p>
        </p:txBody>
      </p:sp>
      <p:sp>
        <p:nvSpPr>
          <p:cNvPr id="96" name="Rectangle 95">
            <a:extLst>
              <a:ext uri="{FF2B5EF4-FFF2-40B4-BE49-F238E27FC236}">
                <a16:creationId xmlns:a16="http://schemas.microsoft.com/office/drawing/2014/main" id="{E42F26B7-AD0B-D960-D0ED-3D661D02FDCC}"/>
              </a:ext>
            </a:extLst>
          </p:cNvPr>
          <p:cNvSpPr/>
          <p:nvPr/>
        </p:nvSpPr>
        <p:spPr>
          <a:xfrm>
            <a:off x="3190681" y="3251200"/>
            <a:ext cx="101600" cy="100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C5BD5F5-6D8E-2BD1-14CD-A1DD531D14FA}"/>
              </a:ext>
            </a:extLst>
          </p:cNvPr>
          <p:cNvSpPr txBox="1"/>
          <p:nvPr/>
        </p:nvSpPr>
        <p:spPr>
          <a:xfrm rot="16200000">
            <a:off x="3224282" y="3074490"/>
            <a:ext cx="259665" cy="123111"/>
          </a:xfrm>
          <a:prstGeom prst="rect">
            <a:avLst/>
          </a:prstGeom>
          <a:noFill/>
        </p:spPr>
        <p:txBody>
          <a:bodyPr wrap="square" lIns="0" tIns="0" rIns="0" bIns="0" rtlCol="0">
            <a:spAutoFit/>
          </a:bodyPr>
          <a:lstStyle/>
          <a:p>
            <a:r>
              <a:rPr lang="en-GB" sz="800" dirty="0">
                <a:latin typeface="Arial" panose="020B0604020202020204" pitchFamily="34" charset="0"/>
                <a:ea typeface="Aileron Bold" charset="0"/>
                <a:cs typeface="Arial" panose="020B0604020202020204" pitchFamily="34" charset="0"/>
              </a:rPr>
              <a:t>SD</a:t>
            </a:r>
          </a:p>
        </p:txBody>
      </p:sp>
      <p:sp>
        <p:nvSpPr>
          <p:cNvPr id="98" name="Rectangle 97">
            <a:extLst>
              <a:ext uri="{FF2B5EF4-FFF2-40B4-BE49-F238E27FC236}">
                <a16:creationId xmlns:a16="http://schemas.microsoft.com/office/drawing/2014/main" id="{7BDA8905-5049-0359-9C15-8D2EEBC83AC6}"/>
              </a:ext>
            </a:extLst>
          </p:cNvPr>
          <p:cNvSpPr/>
          <p:nvPr/>
        </p:nvSpPr>
        <p:spPr>
          <a:xfrm>
            <a:off x="3311331" y="3301782"/>
            <a:ext cx="101600" cy="54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DBED551-ABB8-83AC-EBDC-4A22C29685B1}"/>
              </a:ext>
            </a:extLst>
          </p:cNvPr>
          <p:cNvSpPr/>
          <p:nvPr/>
        </p:nvSpPr>
        <p:spPr>
          <a:xfrm>
            <a:off x="3431981" y="3340302"/>
            <a:ext cx="101600" cy="14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03264B4-965C-165D-DB5E-A6EFB113A664}"/>
              </a:ext>
            </a:extLst>
          </p:cNvPr>
          <p:cNvSpPr/>
          <p:nvPr/>
        </p:nvSpPr>
        <p:spPr>
          <a:xfrm>
            <a:off x="1456974" y="5451678"/>
            <a:ext cx="101600" cy="7725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27674E1-C05D-C481-C1EA-8F41EEFDF337}"/>
              </a:ext>
            </a:extLst>
          </p:cNvPr>
          <p:cNvSpPr/>
          <p:nvPr/>
        </p:nvSpPr>
        <p:spPr>
          <a:xfrm>
            <a:off x="1456974" y="5314757"/>
            <a:ext cx="101600" cy="77253"/>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4399261-6D0D-FA43-8D21-C45CE15F4BA3}"/>
              </a:ext>
            </a:extLst>
          </p:cNvPr>
          <p:cNvSpPr/>
          <p:nvPr/>
        </p:nvSpPr>
        <p:spPr>
          <a:xfrm>
            <a:off x="1456974" y="5177835"/>
            <a:ext cx="101600" cy="77253"/>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FEBD7C6-2B71-6A53-7EC5-2CF3F447C929}"/>
              </a:ext>
            </a:extLst>
          </p:cNvPr>
          <p:cNvSpPr/>
          <p:nvPr/>
        </p:nvSpPr>
        <p:spPr>
          <a:xfrm>
            <a:off x="6210106" y="3355975"/>
            <a:ext cx="101600" cy="5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BBBF9536-FEF5-6605-C5DD-83ED0F07765A}"/>
              </a:ext>
            </a:extLst>
          </p:cNvPr>
          <p:cNvSpPr txBox="1"/>
          <p:nvPr/>
        </p:nvSpPr>
        <p:spPr>
          <a:xfrm rot="16200000">
            <a:off x="6124560" y="396328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06" name="Rectangle 105">
            <a:extLst>
              <a:ext uri="{FF2B5EF4-FFF2-40B4-BE49-F238E27FC236}">
                <a16:creationId xmlns:a16="http://schemas.microsoft.com/office/drawing/2014/main" id="{EA00E6E9-B463-D27C-4418-99EF4DFEFD4D}"/>
              </a:ext>
            </a:extLst>
          </p:cNvPr>
          <p:cNvSpPr/>
          <p:nvPr/>
        </p:nvSpPr>
        <p:spPr>
          <a:xfrm>
            <a:off x="6330756" y="3355975"/>
            <a:ext cx="101600" cy="5143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82E0881D-1443-8E26-8608-DF91BBFF9DD5}"/>
              </a:ext>
            </a:extLst>
          </p:cNvPr>
          <p:cNvSpPr txBox="1"/>
          <p:nvPr/>
        </p:nvSpPr>
        <p:spPr>
          <a:xfrm rot="16200000">
            <a:off x="6245210" y="396328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08" name="Rectangle 107">
            <a:extLst>
              <a:ext uri="{FF2B5EF4-FFF2-40B4-BE49-F238E27FC236}">
                <a16:creationId xmlns:a16="http://schemas.microsoft.com/office/drawing/2014/main" id="{9DE5E167-443E-C3A6-8F21-D618107DE715}"/>
              </a:ext>
            </a:extLst>
          </p:cNvPr>
          <p:cNvSpPr/>
          <p:nvPr/>
        </p:nvSpPr>
        <p:spPr>
          <a:xfrm>
            <a:off x="6451406" y="3355974"/>
            <a:ext cx="101600" cy="5556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56ADC82C-4650-4FE3-C2C2-8D3D3225B0E7}"/>
              </a:ext>
            </a:extLst>
          </p:cNvPr>
          <p:cNvSpPr txBox="1"/>
          <p:nvPr/>
        </p:nvSpPr>
        <p:spPr>
          <a:xfrm rot="16200000">
            <a:off x="6365860" y="40047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0" name="Rectangle 109">
            <a:extLst>
              <a:ext uri="{FF2B5EF4-FFF2-40B4-BE49-F238E27FC236}">
                <a16:creationId xmlns:a16="http://schemas.microsoft.com/office/drawing/2014/main" id="{2AAD2906-6518-F277-283B-5A4E0602940C}"/>
              </a:ext>
            </a:extLst>
          </p:cNvPr>
          <p:cNvSpPr/>
          <p:nvPr/>
        </p:nvSpPr>
        <p:spPr>
          <a:xfrm>
            <a:off x="6572056" y="3355974"/>
            <a:ext cx="101600" cy="5746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D48FE05F-A054-C48D-2962-5C1D285E8910}"/>
              </a:ext>
            </a:extLst>
          </p:cNvPr>
          <p:cNvSpPr txBox="1"/>
          <p:nvPr/>
        </p:nvSpPr>
        <p:spPr>
          <a:xfrm rot="16200000">
            <a:off x="6486510" y="403174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2" name="Rectangle 111">
            <a:extLst>
              <a:ext uri="{FF2B5EF4-FFF2-40B4-BE49-F238E27FC236}">
                <a16:creationId xmlns:a16="http://schemas.microsoft.com/office/drawing/2014/main" id="{ECFEE94F-7A2D-164A-17C7-92307044B81E}"/>
              </a:ext>
            </a:extLst>
          </p:cNvPr>
          <p:cNvSpPr/>
          <p:nvPr/>
        </p:nvSpPr>
        <p:spPr>
          <a:xfrm>
            <a:off x="6692706" y="3355974"/>
            <a:ext cx="101600" cy="631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2CBF5F3-3C63-43BE-EF18-1FF55466F274}"/>
              </a:ext>
            </a:extLst>
          </p:cNvPr>
          <p:cNvSpPr txBox="1"/>
          <p:nvPr/>
        </p:nvSpPr>
        <p:spPr>
          <a:xfrm rot="16200000">
            <a:off x="6607160" y="409267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4" name="Rectangle 113">
            <a:extLst>
              <a:ext uri="{FF2B5EF4-FFF2-40B4-BE49-F238E27FC236}">
                <a16:creationId xmlns:a16="http://schemas.microsoft.com/office/drawing/2014/main" id="{B2D927DC-E03E-8B87-6D39-5602652D2528}"/>
              </a:ext>
            </a:extLst>
          </p:cNvPr>
          <p:cNvSpPr/>
          <p:nvPr/>
        </p:nvSpPr>
        <p:spPr>
          <a:xfrm>
            <a:off x="6089456" y="3355974"/>
            <a:ext cx="101600" cy="4476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9F60D21E-2811-0496-9F9C-5E3AD799E6C3}"/>
              </a:ext>
            </a:extLst>
          </p:cNvPr>
          <p:cNvSpPr txBox="1"/>
          <p:nvPr/>
        </p:nvSpPr>
        <p:spPr>
          <a:xfrm rot="16200000">
            <a:off x="6003910" y="390969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6" name="Rectangle 115">
            <a:extLst>
              <a:ext uri="{FF2B5EF4-FFF2-40B4-BE49-F238E27FC236}">
                <a16:creationId xmlns:a16="http://schemas.microsoft.com/office/drawing/2014/main" id="{2AF91E2F-52F9-F6F1-CF4C-08EE796DD76E}"/>
              </a:ext>
            </a:extLst>
          </p:cNvPr>
          <p:cNvSpPr/>
          <p:nvPr/>
        </p:nvSpPr>
        <p:spPr>
          <a:xfrm>
            <a:off x="5848156" y="3355975"/>
            <a:ext cx="101600" cy="387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48CED805-F71B-EF29-6134-65B4904AF468}"/>
              </a:ext>
            </a:extLst>
          </p:cNvPr>
          <p:cNvSpPr txBox="1"/>
          <p:nvPr/>
        </p:nvSpPr>
        <p:spPr>
          <a:xfrm rot="16200000">
            <a:off x="5762610" y="3839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18" name="Rectangle 117">
            <a:extLst>
              <a:ext uri="{FF2B5EF4-FFF2-40B4-BE49-F238E27FC236}">
                <a16:creationId xmlns:a16="http://schemas.microsoft.com/office/drawing/2014/main" id="{2B84C39C-3800-9D39-7971-22AFF2D34961}"/>
              </a:ext>
            </a:extLst>
          </p:cNvPr>
          <p:cNvSpPr/>
          <p:nvPr/>
        </p:nvSpPr>
        <p:spPr>
          <a:xfrm>
            <a:off x="5727506" y="3355974"/>
            <a:ext cx="101600" cy="384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8B7627D-0539-A09A-1486-CE4FEBC12E3B}"/>
              </a:ext>
            </a:extLst>
          </p:cNvPr>
          <p:cNvSpPr/>
          <p:nvPr/>
        </p:nvSpPr>
        <p:spPr>
          <a:xfrm>
            <a:off x="5365556" y="3355974"/>
            <a:ext cx="101600" cy="3238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D18F58EC-E1FA-3B59-3F04-5D0645A48D20}"/>
              </a:ext>
            </a:extLst>
          </p:cNvPr>
          <p:cNvSpPr txBox="1"/>
          <p:nvPr/>
        </p:nvSpPr>
        <p:spPr>
          <a:xfrm rot="16200000">
            <a:off x="5280010" y="377986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2" name="Rectangle 121">
            <a:extLst>
              <a:ext uri="{FF2B5EF4-FFF2-40B4-BE49-F238E27FC236}">
                <a16:creationId xmlns:a16="http://schemas.microsoft.com/office/drawing/2014/main" id="{E93011D6-BE18-AD5F-4474-536D44DE6C8A}"/>
              </a:ext>
            </a:extLst>
          </p:cNvPr>
          <p:cNvSpPr/>
          <p:nvPr/>
        </p:nvSpPr>
        <p:spPr>
          <a:xfrm>
            <a:off x="5244906" y="3355975"/>
            <a:ext cx="101600" cy="3111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339B46C4-27E2-33BC-5C6B-30209A27C985}"/>
              </a:ext>
            </a:extLst>
          </p:cNvPr>
          <p:cNvSpPr txBox="1"/>
          <p:nvPr/>
        </p:nvSpPr>
        <p:spPr>
          <a:xfrm rot="16200000">
            <a:off x="5159360" y="37634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24" name="Rectangle 123">
            <a:extLst>
              <a:ext uri="{FF2B5EF4-FFF2-40B4-BE49-F238E27FC236}">
                <a16:creationId xmlns:a16="http://schemas.microsoft.com/office/drawing/2014/main" id="{99221356-D1FD-1D4D-0EE3-D4AB32B670B4}"/>
              </a:ext>
            </a:extLst>
          </p:cNvPr>
          <p:cNvSpPr/>
          <p:nvPr/>
        </p:nvSpPr>
        <p:spPr>
          <a:xfrm>
            <a:off x="5003606" y="3355974"/>
            <a:ext cx="101600" cy="2762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1F3887FE-F49D-16CD-BD3D-16F596401234}"/>
              </a:ext>
            </a:extLst>
          </p:cNvPr>
          <p:cNvSpPr txBox="1"/>
          <p:nvPr/>
        </p:nvSpPr>
        <p:spPr>
          <a:xfrm rot="16200000">
            <a:off x="4918060" y="372849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6" name="Rectangle 125">
            <a:extLst>
              <a:ext uri="{FF2B5EF4-FFF2-40B4-BE49-F238E27FC236}">
                <a16:creationId xmlns:a16="http://schemas.microsoft.com/office/drawing/2014/main" id="{1D05E388-197B-CC7A-4328-8FAED86AA8D9}"/>
              </a:ext>
            </a:extLst>
          </p:cNvPr>
          <p:cNvSpPr/>
          <p:nvPr/>
        </p:nvSpPr>
        <p:spPr>
          <a:xfrm>
            <a:off x="4882956" y="3355974"/>
            <a:ext cx="101600" cy="269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90A3B030-028F-5642-5243-8D1E167D4CCF}"/>
              </a:ext>
            </a:extLst>
          </p:cNvPr>
          <p:cNvSpPr txBox="1"/>
          <p:nvPr/>
        </p:nvSpPr>
        <p:spPr>
          <a:xfrm rot="16200000">
            <a:off x="4797410" y="372848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28" name="Rectangle 127">
            <a:extLst>
              <a:ext uri="{FF2B5EF4-FFF2-40B4-BE49-F238E27FC236}">
                <a16:creationId xmlns:a16="http://schemas.microsoft.com/office/drawing/2014/main" id="{A7A36D7B-B561-B890-BDF5-6DCFA40D4FD4}"/>
              </a:ext>
            </a:extLst>
          </p:cNvPr>
          <p:cNvSpPr/>
          <p:nvPr/>
        </p:nvSpPr>
        <p:spPr>
          <a:xfrm>
            <a:off x="4762306" y="3355974"/>
            <a:ext cx="101600" cy="2508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B40FF762-192E-95E2-0DC4-ACDD862D5BE5}"/>
              </a:ext>
            </a:extLst>
          </p:cNvPr>
          <p:cNvSpPr txBox="1"/>
          <p:nvPr/>
        </p:nvSpPr>
        <p:spPr>
          <a:xfrm rot="16200000">
            <a:off x="4676760" y="370851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0" name="Rectangle 129">
            <a:extLst>
              <a:ext uri="{FF2B5EF4-FFF2-40B4-BE49-F238E27FC236}">
                <a16:creationId xmlns:a16="http://schemas.microsoft.com/office/drawing/2014/main" id="{F4A34DE3-1DED-86E8-739F-FCF61E3B20F1}"/>
              </a:ext>
            </a:extLst>
          </p:cNvPr>
          <p:cNvSpPr/>
          <p:nvPr/>
        </p:nvSpPr>
        <p:spPr>
          <a:xfrm>
            <a:off x="4641656" y="3355974"/>
            <a:ext cx="101600" cy="1841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78ACAF0F-9B0E-5A33-F709-90AB32D198E7}"/>
              </a:ext>
            </a:extLst>
          </p:cNvPr>
          <p:cNvSpPr txBox="1"/>
          <p:nvPr/>
        </p:nvSpPr>
        <p:spPr>
          <a:xfrm rot="16200000">
            <a:off x="4556110" y="364119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2" name="Rectangle 131">
            <a:extLst>
              <a:ext uri="{FF2B5EF4-FFF2-40B4-BE49-F238E27FC236}">
                <a16:creationId xmlns:a16="http://schemas.microsoft.com/office/drawing/2014/main" id="{6B1EDFBD-DE00-8E14-E365-A85F256AFB1A}"/>
              </a:ext>
            </a:extLst>
          </p:cNvPr>
          <p:cNvSpPr/>
          <p:nvPr/>
        </p:nvSpPr>
        <p:spPr>
          <a:xfrm>
            <a:off x="4521006" y="3355975"/>
            <a:ext cx="101600" cy="165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B1A18681-3D10-B69F-1811-D4D1343489F8}"/>
              </a:ext>
            </a:extLst>
          </p:cNvPr>
          <p:cNvSpPr txBox="1"/>
          <p:nvPr/>
        </p:nvSpPr>
        <p:spPr>
          <a:xfrm rot="16200000">
            <a:off x="4435460" y="361736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4" name="TextBox 133">
            <a:extLst>
              <a:ext uri="{FF2B5EF4-FFF2-40B4-BE49-F238E27FC236}">
                <a16:creationId xmlns:a16="http://schemas.microsoft.com/office/drawing/2014/main" id="{1AA485B9-B5D3-0DE8-61DF-4C9F96FAC669}"/>
              </a:ext>
            </a:extLst>
          </p:cNvPr>
          <p:cNvSpPr txBox="1"/>
          <p:nvPr/>
        </p:nvSpPr>
        <p:spPr>
          <a:xfrm rot="16200000">
            <a:off x="5641960" y="38396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5" name="Rectangle 134">
            <a:extLst>
              <a:ext uri="{FF2B5EF4-FFF2-40B4-BE49-F238E27FC236}">
                <a16:creationId xmlns:a16="http://schemas.microsoft.com/office/drawing/2014/main" id="{00948FE1-58AF-499E-08E9-88BF6768C227}"/>
              </a:ext>
            </a:extLst>
          </p:cNvPr>
          <p:cNvSpPr/>
          <p:nvPr/>
        </p:nvSpPr>
        <p:spPr>
          <a:xfrm>
            <a:off x="5606856" y="3355975"/>
            <a:ext cx="101600" cy="381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75D1C3D-6D80-104F-649B-425F0C761A67}"/>
              </a:ext>
            </a:extLst>
          </p:cNvPr>
          <p:cNvSpPr/>
          <p:nvPr/>
        </p:nvSpPr>
        <p:spPr>
          <a:xfrm>
            <a:off x="5486206" y="3355975"/>
            <a:ext cx="101600" cy="352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3F552D33-F9EF-D127-358C-4F785FAB1004}"/>
              </a:ext>
            </a:extLst>
          </p:cNvPr>
          <p:cNvSpPr txBox="1"/>
          <p:nvPr/>
        </p:nvSpPr>
        <p:spPr>
          <a:xfrm rot="16200000">
            <a:off x="5400660" y="380843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39" name="TextBox 138">
            <a:extLst>
              <a:ext uri="{FF2B5EF4-FFF2-40B4-BE49-F238E27FC236}">
                <a16:creationId xmlns:a16="http://schemas.microsoft.com/office/drawing/2014/main" id="{D45417E4-B986-7CF3-F10F-F1ECEFB7DDC6}"/>
              </a:ext>
            </a:extLst>
          </p:cNvPr>
          <p:cNvSpPr txBox="1"/>
          <p:nvPr/>
        </p:nvSpPr>
        <p:spPr>
          <a:xfrm rot="16200000">
            <a:off x="5521310" y="383311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0" name="Rectangle 139">
            <a:extLst>
              <a:ext uri="{FF2B5EF4-FFF2-40B4-BE49-F238E27FC236}">
                <a16:creationId xmlns:a16="http://schemas.microsoft.com/office/drawing/2014/main" id="{32AB247B-E40B-7F8D-8B09-8B0729BA52AA}"/>
              </a:ext>
            </a:extLst>
          </p:cNvPr>
          <p:cNvSpPr/>
          <p:nvPr/>
        </p:nvSpPr>
        <p:spPr>
          <a:xfrm>
            <a:off x="4400356" y="3355975"/>
            <a:ext cx="10160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CABD5F6F-2878-534B-2883-9F258FBAC304}"/>
              </a:ext>
            </a:extLst>
          </p:cNvPr>
          <p:cNvSpPr txBox="1"/>
          <p:nvPr/>
        </p:nvSpPr>
        <p:spPr>
          <a:xfrm rot="16200000">
            <a:off x="4314810" y="361326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2" name="Rectangle 141">
            <a:extLst>
              <a:ext uri="{FF2B5EF4-FFF2-40B4-BE49-F238E27FC236}">
                <a16:creationId xmlns:a16="http://schemas.microsoft.com/office/drawing/2014/main" id="{078E6894-2449-8C95-6F2C-31D9D65FAE1E}"/>
              </a:ext>
            </a:extLst>
          </p:cNvPr>
          <p:cNvSpPr/>
          <p:nvPr/>
        </p:nvSpPr>
        <p:spPr>
          <a:xfrm>
            <a:off x="4279706" y="3355976"/>
            <a:ext cx="101600" cy="1619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4F3EAD5C-B4FE-6CE9-5181-4505DDEF8F06}"/>
              </a:ext>
            </a:extLst>
          </p:cNvPr>
          <p:cNvSpPr txBox="1"/>
          <p:nvPr/>
        </p:nvSpPr>
        <p:spPr>
          <a:xfrm rot="16200000">
            <a:off x="4194160" y="361793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5" name="Rectangle 144">
            <a:extLst>
              <a:ext uri="{FF2B5EF4-FFF2-40B4-BE49-F238E27FC236}">
                <a16:creationId xmlns:a16="http://schemas.microsoft.com/office/drawing/2014/main" id="{98813AF7-FC39-1790-D92B-9A32D2D6D6A9}"/>
              </a:ext>
            </a:extLst>
          </p:cNvPr>
          <p:cNvSpPr/>
          <p:nvPr/>
        </p:nvSpPr>
        <p:spPr>
          <a:xfrm>
            <a:off x="4159056" y="3355974"/>
            <a:ext cx="101600" cy="1238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702BD322-37F9-0340-AC70-B1BB88A37830}"/>
              </a:ext>
            </a:extLst>
          </p:cNvPr>
          <p:cNvSpPr txBox="1"/>
          <p:nvPr/>
        </p:nvSpPr>
        <p:spPr>
          <a:xfrm rot="16200000">
            <a:off x="4073510" y="358300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7" name="Rectangle 146">
            <a:extLst>
              <a:ext uri="{FF2B5EF4-FFF2-40B4-BE49-F238E27FC236}">
                <a16:creationId xmlns:a16="http://schemas.microsoft.com/office/drawing/2014/main" id="{373E585A-108C-A276-3D2F-64C79A5EAF29}"/>
              </a:ext>
            </a:extLst>
          </p:cNvPr>
          <p:cNvSpPr/>
          <p:nvPr/>
        </p:nvSpPr>
        <p:spPr>
          <a:xfrm>
            <a:off x="4038406" y="3355974"/>
            <a:ext cx="101600" cy="9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2D437D28-04C5-64D7-7BCB-F2F6D7E50E01}"/>
              </a:ext>
            </a:extLst>
          </p:cNvPr>
          <p:cNvSpPr txBox="1"/>
          <p:nvPr/>
        </p:nvSpPr>
        <p:spPr>
          <a:xfrm rot="16200000">
            <a:off x="3952860" y="355000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49" name="Rectangle 148">
            <a:extLst>
              <a:ext uri="{FF2B5EF4-FFF2-40B4-BE49-F238E27FC236}">
                <a16:creationId xmlns:a16="http://schemas.microsoft.com/office/drawing/2014/main" id="{52FFA507-08F5-6328-7D2D-A5D983FC1DFB}"/>
              </a:ext>
            </a:extLst>
          </p:cNvPr>
          <p:cNvSpPr/>
          <p:nvPr/>
        </p:nvSpPr>
        <p:spPr>
          <a:xfrm>
            <a:off x="3917756" y="3355975"/>
            <a:ext cx="101600" cy="6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B8964FE2-5122-BA48-3D4E-66EFE25FB9FF}"/>
              </a:ext>
            </a:extLst>
          </p:cNvPr>
          <p:cNvSpPr txBox="1"/>
          <p:nvPr/>
        </p:nvSpPr>
        <p:spPr>
          <a:xfrm rot="16200000">
            <a:off x="3832210" y="35179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51" name="Rectangle 150">
            <a:extLst>
              <a:ext uri="{FF2B5EF4-FFF2-40B4-BE49-F238E27FC236}">
                <a16:creationId xmlns:a16="http://schemas.microsoft.com/office/drawing/2014/main" id="{2160B509-1C63-FAF5-6B42-6EF07F4D6DB2}"/>
              </a:ext>
            </a:extLst>
          </p:cNvPr>
          <p:cNvSpPr/>
          <p:nvPr/>
        </p:nvSpPr>
        <p:spPr>
          <a:xfrm>
            <a:off x="3797106" y="3355975"/>
            <a:ext cx="1016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2F61487F-BD2E-9C11-CEE5-9D387AF1CFDD}"/>
              </a:ext>
            </a:extLst>
          </p:cNvPr>
          <p:cNvSpPr txBox="1"/>
          <p:nvPr/>
        </p:nvSpPr>
        <p:spPr>
          <a:xfrm rot="16200000">
            <a:off x="3711560" y="35179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UNK</a:t>
            </a:r>
          </a:p>
        </p:txBody>
      </p:sp>
      <p:sp>
        <p:nvSpPr>
          <p:cNvPr id="153" name="Rectangle 152">
            <a:extLst>
              <a:ext uri="{FF2B5EF4-FFF2-40B4-BE49-F238E27FC236}">
                <a16:creationId xmlns:a16="http://schemas.microsoft.com/office/drawing/2014/main" id="{2BD07A71-9E8F-470F-7821-A289A58567E0}"/>
              </a:ext>
            </a:extLst>
          </p:cNvPr>
          <p:cNvSpPr/>
          <p:nvPr/>
        </p:nvSpPr>
        <p:spPr>
          <a:xfrm>
            <a:off x="7054656" y="3355974"/>
            <a:ext cx="101600" cy="7524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EB9DF6C2-2E2F-939D-C26E-B9DC4502726B}"/>
              </a:ext>
            </a:extLst>
          </p:cNvPr>
          <p:cNvSpPr txBox="1"/>
          <p:nvPr/>
        </p:nvSpPr>
        <p:spPr>
          <a:xfrm rot="16200000">
            <a:off x="6969110" y="420808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55" name="Rectangle 154">
            <a:extLst>
              <a:ext uri="{FF2B5EF4-FFF2-40B4-BE49-F238E27FC236}">
                <a16:creationId xmlns:a16="http://schemas.microsoft.com/office/drawing/2014/main" id="{5AEEC59B-82DD-C5BA-A2C0-8EC4C4B26EE5}"/>
              </a:ext>
            </a:extLst>
          </p:cNvPr>
          <p:cNvSpPr/>
          <p:nvPr/>
        </p:nvSpPr>
        <p:spPr>
          <a:xfrm>
            <a:off x="7778556" y="3355974"/>
            <a:ext cx="101600" cy="806451"/>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22CAC0AC-E340-10E1-D0C9-20E5B888E062}"/>
              </a:ext>
            </a:extLst>
          </p:cNvPr>
          <p:cNvSpPr txBox="1"/>
          <p:nvPr/>
        </p:nvSpPr>
        <p:spPr>
          <a:xfrm rot="16200000">
            <a:off x="7693010" y="426829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57" name="Rectangle 156">
            <a:extLst>
              <a:ext uri="{FF2B5EF4-FFF2-40B4-BE49-F238E27FC236}">
                <a16:creationId xmlns:a16="http://schemas.microsoft.com/office/drawing/2014/main" id="{7116359E-34A5-F719-4113-48F47CA44BE4}"/>
              </a:ext>
            </a:extLst>
          </p:cNvPr>
          <p:cNvSpPr/>
          <p:nvPr/>
        </p:nvSpPr>
        <p:spPr>
          <a:xfrm>
            <a:off x="7657906" y="3355975"/>
            <a:ext cx="101600" cy="806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55F76B4F-9844-05B2-15F1-266CEB7AE474}"/>
              </a:ext>
            </a:extLst>
          </p:cNvPr>
          <p:cNvSpPr txBox="1"/>
          <p:nvPr/>
        </p:nvSpPr>
        <p:spPr>
          <a:xfrm rot="16200000">
            <a:off x="7572360" y="4278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59" name="Rectangle 158">
            <a:extLst>
              <a:ext uri="{FF2B5EF4-FFF2-40B4-BE49-F238E27FC236}">
                <a16:creationId xmlns:a16="http://schemas.microsoft.com/office/drawing/2014/main" id="{E9D011D5-0C5E-9FFC-334F-571F3B08C87E}"/>
              </a:ext>
            </a:extLst>
          </p:cNvPr>
          <p:cNvSpPr/>
          <p:nvPr/>
        </p:nvSpPr>
        <p:spPr>
          <a:xfrm>
            <a:off x="8019856" y="3355974"/>
            <a:ext cx="101600" cy="8223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3789E2AA-6F47-5AE5-1477-8744DD39AC81}"/>
              </a:ext>
            </a:extLst>
          </p:cNvPr>
          <p:cNvSpPr txBox="1"/>
          <p:nvPr/>
        </p:nvSpPr>
        <p:spPr>
          <a:xfrm rot="16200000">
            <a:off x="7934310" y="4278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1" name="Rectangle 160">
            <a:extLst>
              <a:ext uri="{FF2B5EF4-FFF2-40B4-BE49-F238E27FC236}">
                <a16:creationId xmlns:a16="http://schemas.microsoft.com/office/drawing/2014/main" id="{39CA3285-9A20-4ACF-D132-5466CB5C544B}"/>
              </a:ext>
            </a:extLst>
          </p:cNvPr>
          <p:cNvSpPr/>
          <p:nvPr/>
        </p:nvSpPr>
        <p:spPr>
          <a:xfrm>
            <a:off x="5124256" y="3355974"/>
            <a:ext cx="101600" cy="28575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A95DEF33-770C-4FCE-4F8A-6AFF94ABFE29}"/>
              </a:ext>
            </a:extLst>
          </p:cNvPr>
          <p:cNvSpPr txBox="1"/>
          <p:nvPr/>
        </p:nvSpPr>
        <p:spPr>
          <a:xfrm rot="16200000">
            <a:off x="5038710" y="374316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63" name="Rectangle 162">
            <a:extLst>
              <a:ext uri="{FF2B5EF4-FFF2-40B4-BE49-F238E27FC236}">
                <a16:creationId xmlns:a16="http://schemas.microsoft.com/office/drawing/2014/main" id="{55328557-860C-6A7D-C474-C85B3BCB618D}"/>
              </a:ext>
            </a:extLst>
          </p:cNvPr>
          <p:cNvSpPr/>
          <p:nvPr/>
        </p:nvSpPr>
        <p:spPr>
          <a:xfrm>
            <a:off x="5968806" y="3355975"/>
            <a:ext cx="101600" cy="431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945E43B0-C4DA-361A-DABE-D0CB50C04620}"/>
              </a:ext>
            </a:extLst>
          </p:cNvPr>
          <p:cNvSpPr txBox="1"/>
          <p:nvPr/>
        </p:nvSpPr>
        <p:spPr>
          <a:xfrm rot="16200000">
            <a:off x="5883260" y="387917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SD</a:t>
            </a:r>
          </a:p>
        </p:txBody>
      </p:sp>
      <p:sp>
        <p:nvSpPr>
          <p:cNvPr id="165" name="Rectangle 164">
            <a:extLst>
              <a:ext uri="{FF2B5EF4-FFF2-40B4-BE49-F238E27FC236}">
                <a16:creationId xmlns:a16="http://schemas.microsoft.com/office/drawing/2014/main" id="{C0C17D9A-48BA-A6D3-A2BA-BB0FEBB72B4B}"/>
              </a:ext>
            </a:extLst>
          </p:cNvPr>
          <p:cNvSpPr/>
          <p:nvPr/>
        </p:nvSpPr>
        <p:spPr>
          <a:xfrm>
            <a:off x="6813356" y="3355974"/>
            <a:ext cx="101600" cy="66357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546EA0D-626A-FABA-C38C-659FEC5BA771}"/>
              </a:ext>
            </a:extLst>
          </p:cNvPr>
          <p:cNvSpPr txBox="1"/>
          <p:nvPr/>
        </p:nvSpPr>
        <p:spPr>
          <a:xfrm rot="16200000">
            <a:off x="6727810" y="411902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7" name="Rectangle 166">
            <a:extLst>
              <a:ext uri="{FF2B5EF4-FFF2-40B4-BE49-F238E27FC236}">
                <a16:creationId xmlns:a16="http://schemas.microsoft.com/office/drawing/2014/main" id="{CCF010E7-A5B2-8EC8-7CDD-C71BB41C53D5}"/>
              </a:ext>
            </a:extLst>
          </p:cNvPr>
          <p:cNvSpPr/>
          <p:nvPr/>
        </p:nvSpPr>
        <p:spPr>
          <a:xfrm>
            <a:off x="6934006" y="3355973"/>
            <a:ext cx="101600" cy="7493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4182E091-87F1-2367-F420-E844828D1F03}"/>
              </a:ext>
            </a:extLst>
          </p:cNvPr>
          <p:cNvSpPr txBox="1"/>
          <p:nvPr/>
        </p:nvSpPr>
        <p:spPr>
          <a:xfrm rot="16200000">
            <a:off x="6848460" y="420743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69" name="Rectangle 168">
            <a:extLst>
              <a:ext uri="{FF2B5EF4-FFF2-40B4-BE49-F238E27FC236}">
                <a16:creationId xmlns:a16="http://schemas.microsoft.com/office/drawing/2014/main" id="{114CEAF8-0EF8-B9AB-8DAA-984E48A8185A}"/>
              </a:ext>
            </a:extLst>
          </p:cNvPr>
          <p:cNvSpPr/>
          <p:nvPr/>
        </p:nvSpPr>
        <p:spPr>
          <a:xfrm>
            <a:off x="7175306" y="3355973"/>
            <a:ext cx="101600" cy="762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7867EB06-2FAD-7E47-0781-49AC9451955C}"/>
              </a:ext>
            </a:extLst>
          </p:cNvPr>
          <p:cNvSpPr txBox="1"/>
          <p:nvPr/>
        </p:nvSpPr>
        <p:spPr>
          <a:xfrm rot="16200000">
            <a:off x="7089760" y="422117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1" name="Rectangle 170">
            <a:extLst>
              <a:ext uri="{FF2B5EF4-FFF2-40B4-BE49-F238E27FC236}">
                <a16:creationId xmlns:a16="http://schemas.microsoft.com/office/drawing/2014/main" id="{2BD2F87D-C951-83B2-47AC-34C9B50DA544}"/>
              </a:ext>
            </a:extLst>
          </p:cNvPr>
          <p:cNvSpPr/>
          <p:nvPr/>
        </p:nvSpPr>
        <p:spPr>
          <a:xfrm>
            <a:off x="7295956" y="3355974"/>
            <a:ext cx="101600" cy="7905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79370BD5-6B33-85AB-786C-CFEB6626672A}"/>
              </a:ext>
            </a:extLst>
          </p:cNvPr>
          <p:cNvSpPr txBox="1"/>
          <p:nvPr/>
        </p:nvSpPr>
        <p:spPr>
          <a:xfrm rot="16200000">
            <a:off x="7210410" y="425498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3" name="Rectangle 172">
            <a:extLst>
              <a:ext uri="{FF2B5EF4-FFF2-40B4-BE49-F238E27FC236}">
                <a16:creationId xmlns:a16="http://schemas.microsoft.com/office/drawing/2014/main" id="{6EA8ADA0-6C52-233B-FF61-322D3A56EBC6}"/>
              </a:ext>
            </a:extLst>
          </p:cNvPr>
          <p:cNvSpPr/>
          <p:nvPr/>
        </p:nvSpPr>
        <p:spPr>
          <a:xfrm>
            <a:off x="7416606" y="3355974"/>
            <a:ext cx="101600" cy="7905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1CC829F2-9F6D-0C56-4F0C-D6F1B84F6D07}"/>
              </a:ext>
            </a:extLst>
          </p:cNvPr>
          <p:cNvSpPr txBox="1"/>
          <p:nvPr/>
        </p:nvSpPr>
        <p:spPr>
          <a:xfrm rot="16200000">
            <a:off x="7331060" y="424730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5" name="Rectangle 174">
            <a:extLst>
              <a:ext uri="{FF2B5EF4-FFF2-40B4-BE49-F238E27FC236}">
                <a16:creationId xmlns:a16="http://schemas.microsoft.com/office/drawing/2014/main" id="{D3781A8D-D06D-201F-08CC-3DE130F99CFB}"/>
              </a:ext>
            </a:extLst>
          </p:cNvPr>
          <p:cNvSpPr/>
          <p:nvPr/>
        </p:nvSpPr>
        <p:spPr>
          <a:xfrm>
            <a:off x="7537256" y="3355974"/>
            <a:ext cx="101600" cy="796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CFC3B3EF-DAF3-3866-93D2-46BAC1BFB004}"/>
              </a:ext>
            </a:extLst>
          </p:cNvPr>
          <p:cNvSpPr txBox="1"/>
          <p:nvPr/>
        </p:nvSpPr>
        <p:spPr>
          <a:xfrm rot="16200000">
            <a:off x="7451710" y="425993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77" name="Rectangle 176">
            <a:extLst>
              <a:ext uri="{FF2B5EF4-FFF2-40B4-BE49-F238E27FC236}">
                <a16:creationId xmlns:a16="http://schemas.microsoft.com/office/drawing/2014/main" id="{BC47ED9F-8F2C-C167-649E-78C964DB9E40}"/>
              </a:ext>
            </a:extLst>
          </p:cNvPr>
          <p:cNvSpPr/>
          <p:nvPr/>
        </p:nvSpPr>
        <p:spPr>
          <a:xfrm>
            <a:off x="7899206" y="3355974"/>
            <a:ext cx="101600" cy="815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B289EA21-1D0C-DA3E-1654-912A788E2306}"/>
              </a:ext>
            </a:extLst>
          </p:cNvPr>
          <p:cNvSpPr txBox="1"/>
          <p:nvPr/>
        </p:nvSpPr>
        <p:spPr>
          <a:xfrm rot="16200000">
            <a:off x="7813660" y="428348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79" name="Rectangle 178">
            <a:extLst>
              <a:ext uri="{FF2B5EF4-FFF2-40B4-BE49-F238E27FC236}">
                <a16:creationId xmlns:a16="http://schemas.microsoft.com/office/drawing/2014/main" id="{70C9BCCD-B70C-DA44-345C-167443544736}"/>
              </a:ext>
            </a:extLst>
          </p:cNvPr>
          <p:cNvSpPr/>
          <p:nvPr/>
        </p:nvSpPr>
        <p:spPr>
          <a:xfrm>
            <a:off x="8140506" y="3355973"/>
            <a:ext cx="101600" cy="8445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9EF1476C-F7B3-4AA1-30BB-4461A445C323}"/>
              </a:ext>
            </a:extLst>
          </p:cNvPr>
          <p:cNvSpPr txBox="1"/>
          <p:nvPr/>
        </p:nvSpPr>
        <p:spPr>
          <a:xfrm rot="16200000">
            <a:off x="8054960" y="431087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1" name="Rectangle 180">
            <a:extLst>
              <a:ext uri="{FF2B5EF4-FFF2-40B4-BE49-F238E27FC236}">
                <a16:creationId xmlns:a16="http://schemas.microsoft.com/office/drawing/2014/main" id="{2D6EB610-CBF6-59FD-00BA-4FCEBAA183AB}"/>
              </a:ext>
            </a:extLst>
          </p:cNvPr>
          <p:cNvSpPr/>
          <p:nvPr/>
        </p:nvSpPr>
        <p:spPr>
          <a:xfrm>
            <a:off x="8261156" y="3355973"/>
            <a:ext cx="101600" cy="8636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423958CE-C8F5-1BA1-42D7-2BC38E82907B}"/>
              </a:ext>
            </a:extLst>
          </p:cNvPr>
          <p:cNvSpPr txBox="1"/>
          <p:nvPr/>
        </p:nvSpPr>
        <p:spPr>
          <a:xfrm rot="16200000">
            <a:off x="8175610" y="432543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PD</a:t>
            </a:r>
          </a:p>
        </p:txBody>
      </p:sp>
      <p:sp>
        <p:nvSpPr>
          <p:cNvPr id="183" name="Rectangle 182">
            <a:extLst>
              <a:ext uri="{FF2B5EF4-FFF2-40B4-BE49-F238E27FC236}">
                <a16:creationId xmlns:a16="http://schemas.microsoft.com/office/drawing/2014/main" id="{749655F4-3C7E-6EC1-AE24-B0B154A77C45}"/>
              </a:ext>
            </a:extLst>
          </p:cNvPr>
          <p:cNvSpPr/>
          <p:nvPr/>
        </p:nvSpPr>
        <p:spPr>
          <a:xfrm>
            <a:off x="8381806" y="3355973"/>
            <a:ext cx="101600" cy="92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DEC5BAC4-D637-2DD5-5344-785120C46057}"/>
              </a:ext>
            </a:extLst>
          </p:cNvPr>
          <p:cNvSpPr txBox="1"/>
          <p:nvPr/>
        </p:nvSpPr>
        <p:spPr>
          <a:xfrm rot="16200000">
            <a:off x="8296260" y="4378181"/>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5" name="Rectangle 184">
            <a:extLst>
              <a:ext uri="{FF2B5EF4-FFF2-40B4-BE49-F238E27FC236}">
                <a16:creationId xmlns:a16="http://schemas.microsoft.com/office/drawing/2014/main" id="{4B0E1FF4-EAFE-D7F1-1506-45411F6A4141}"/>
              </a:ext>
            </a:extLst>
          </p:cNvPr>
          <p:cNvSpPr/>
          <p:nvPr/>
        </p:nvSpPr>
        <p:spPr>
          <a:xfrm>
            <a:off x="8502456" y="3355974"/>
            <a:ext cx="101600" cy="9620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D3E223F6-7DCB-9889-7EBD-3736D89AB32A}"/>
              </a:ext>
            </a:extLst>
          </p:cNvPr>
          <p:cNvSpPr txBox="1"/>
          <p:nvPr/>
        </p:nvSpPr>
        <p:spPr>
          <a:xfrm rot="16200000">
            <a:off x="8416910" y="441820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7" name="Rectangle 186">
            <a:extLst>
              <a:ext uri="{FF2B5EF4-FFF2-40B4-BE49-F238E27FC236}">
                <a16:creationId xmlns:a16="http://schemas.microsoft.com/office/drawing/2014/main" id="{C3616108-2E10-27BE-DB18-E4506FF3A8B0}"/>
              </a:ext>
            </a:extLst>
          </p:cNvPr>
          <p:cNvSpPr/>
          <p:nvPr/>
        </p:nvSpPr>
        <p:spPr>
          <a:xfrm>
            <a:off x="8864406" y="3355974"/>
            <a:ext cx="101600" cy="1038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15DF2F9E-04F6-C573-2F61-5B97C8632F36}"/>
              </a:ext>
            </a:extLst>
          </p:cNvPr>
          <p:cNvSpPr txBox="1"/>
          <p:nvPr/>
        </p:nvSpPr>
        <p:spPr>
          <a:xfrm rot="16200000">
            <a:off x="8778860" y="450697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89" name="Rectangle 188">
            <a:extLst>
              <a:ext uri="{FF2B5EF4-FFF2-40B4-BE49-F238E27FC236}">
                <a16:creationId xmlns:a16="http://schemas.microsoft.com/office/drawing/2014/main" id="{CA066BEF-3439-BAD3-8DB1-D0FEBFBBD022}"/>
              </a:ext>
            </a:extLst>
          </p:cNvPr>
          <p:cNvSpPr/>
          <p:nvPr/>
        </p:nvSpPr>
        <p:spPr>
          <a:xfrm>
            <a:off x="9105706" y="3355973"/>
            <a:ext cx="101600" cy="1092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3452FDD8-E6CC-8143-CF8D-D008C201F52A}"/>
              </a:ext>
            </a:extLst>
          </p:cNvPr>
          <p:cNvSpPr/>
          <p:nvPr/>
        </p:nvSpPr>
        <p:spPr>
          <a:xfrm>
            <a:off x="9467656" y="3355973"/>
            <a:ext cx="101600" cy="1136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8049EF75-CE70-5454-9C8A-523107E23490}"/>
              </a:ext>
            </a:extLst>
          </p:cNvPr>
          <p:cNvSpPr txBox="1"/>
          <p:nvPr/>
        </p:nvSpPr>
        <p:spPr>
          <a:xfrm rot="16200000">
            <a:off x="9382110" y="459108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3" name="Rectangle 192">
            <a:extLst>
              <a:ext uri="{FF2B5EF4-FFF2-40B4-BE49-F238E27FC236}">
                <a16:creationId xmlns:a16="http://schemas.microsoft.com/office/drawing/2014/main" id="{6F966F3E-44DD-0824-1397-D2C47B8B03DC}"/>
              </a:ext>
            </a:extLst>
          </p:cNvPr>
          <p:cNvSpPr/>
          <p:nvPr/>
        </p:nvSpPr>
        <p:spPr>
          <a:xfrm>
            <a:off x="9588306" y="3355974"/>
            <a:ext cx="101600" cy="12541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262FDC50-F44B-F395-D50A-6B33023B2C59}"/>
              </a:ext>
            </a:extLst>
          </p:cNvPr>
          <p:cNvSpPr txBox="1"/>
          <p:nvPr/>
        </p:nvSpPr>
        <p:spPr>
          <a:xfrm rot="16200000">
            <a:off x="9502760" y="4713829"/>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5" name="Rectangle 194">
            <a:extLst>
              <a:ext uri="{FF2B5EF4-FFF2-40B4-BE49-F238E27FC236}">
                <a16:creationId xmlns:a16="http://schemas.microsoft.com/office/drawing/2014/main" id="{32CDA5BE-245A-3149-C759-F60B800B4C1C}"/>
              </a:ext>
            </a:extLst>
          </p:cNvPr>
          <p:cNvSpPr/>
          <p:nvPr/>
        </p:nvSpPr>
        <p:spPr>
          <a:xfrm>
            <a:off x="9829606" y="3355974"/>
            <a:ext cx="101600" cy="130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9CA22535-D2EB-3BDB-CB8D-449083B8731E}"/>
              </a:ext>
            </a:extLst>
          </p:cNvPr>
          <p:cNvSpPr txBox="1"/>
          <p:nvPr/>
        </p:nvSpPr>
        <p:spPr>
          <a:xfrm rot="16200000">
            <a:off x="9744060" y="476663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7" name="Rectangle 196">
            <a:extLst>
              <a:ext uri="{FF2B5EF4-FFF2-40B4-BE49-F238E27FC236}">
                <a16:creationId xmlns:a16="http://schemas.microsoft.com/office/drawing/2014/main" id="{17E0E5D6-F53D-49BD-951B-8BE48211B6C8}"/>
              </a:ext>
            </a:extLst>
          </p:cNvPr>
          <p:cNvSpPr/>
          <p:nvPr/>
        </p:nvSpPr>
        <p:spPr>
          <a:xfrm>
            <a:off x="9950256" y="3355973"/>
            <a:ext cx="101600" cy="14922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FA2F242-A1F0-8693-8449-25D0099400BD}"/>
              </a:ext>
            </a:extLst>
          </p:cNvPr>
          <p:cNvSpPr txBox="1"/>
          <p:nvPr/>
        </p:nvSpPr>
        <p:spPr>
          <a:xfrm rot="16200000">
            <a:off x="9864710" y="494576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199" name="Rectangle 198">
            <a:extLst>
              <a:ext uri="{FF2B5EF4-FFF2-40B4-BE49-F238E27FC236}">
                <a16:creationId xmlns:a16="http://schemas.microsoft.com/office/drawing/2014/main" id="{331C49FD-3ABF-34B6-5E7C-1309E66316BA}"/>
              </a:ext>
            </a:extLst>
          </p:cNvPr>
          <p:cNvSpPr/>
          <p:nvPr/>
        </p:nvSpPr>
        <p:spPr>
          <a:xfrm>
            <a:off x="10191556" y="3355974"/>
            <a:ext cx="101600" cy="17811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5AEC93CF-576C-D267-A5B2-462417C821D6}"/>
              </a:ext>
            </a:extLst>
          </p:cNvPr>
          <p:cNvSpPr txBox="1"/>
          <p:nvPr/>
        </p:nvSpPr>
        <p:spPr>
          <a:xfrm rot="16200000">
            <a:off x="10106010" y="524804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1" name="Rectangle 200">
            <a:extLst>
              <a:ext uri="{FF2B5EF4-FFF2-40B4-BE49-F238E27FC236}">
                <a16:creationId xmlns:a16="http://schemas.microsoft.com/office/drawing/2014/main" id="{3D4C3AB1-7D55-8110-A4D1-F4A155592438}"/>
              </a:ext>
            </a:extLst>
          </p:cNvPr>
          <p:cNvSpPr/>
          <p:nvPr/>
        </p:nvSpPr>
        <p:spPr>
          <a:xfrm>
            <a:off x="10312206" y="3355974"/>
            <a:ext cx="101600" cy="20859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C726E20D-1353-876D-72D7-3AA65D62B0B3}"/>
              </a:ext>
            </a:extLst>
          </p:cNvPr>
          <p:cNvSpPr txBox="1"/>
          <p:nvPr/>
        </p:nvSpPr>
        <p:spPr>
          <a:xfrm rot="16200000">
            <a:off x="10226660" y="5530414"/>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3" name="TextBox 202">
            <a:extLst>
              <a:ext uri="{FF2B5EF4-FFF2-40B4-BE49-F238E27FC236}">
                <a16:creationId xmlns:a16="http://schemas.microsoft.com/office/drawing/2014/main" id="{CC856C25-55B4-3C4F-F0EB-0E8676542F89}"/>
              </a:ext>
            </a:extLst>
          </p:cNvPr>
          <p:cNvSpPr txBox="1"/>
          <p:nvPr/>
        </p:nvSpPr>
        <p:spPr>
          <a:xfrm rot="16200000">
            <a:off x="9020160" y="4545370"/>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4" name="Rectangle 203">
            <a:extLst>
              <a:ext uri="{FF2B5EF4-FFF2-40B4-BE49-F238E27FC236}">
                <a16:creationId xmlns:a16="http://schemas.microsoft.com/office/drawing/2014/main" id="{8AD92A7E-6C0D-C71E-AAE1-239C3E6FFAE5}"/>
              </a:ext>
            </a:extLst>
          </p:cNvPr>
          <p:cNvSpPr/>
          <p:nvPr/>
        </p:nvSpPr>
        <p:spPr>
          <a:xfrm>
            <a:off x="9347006" y="3355974"/>
            <a:ext cx="101600" cy="110172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CDF53F4F-D7BB-72AA-4F63-7A387C5999BE}"/>
              </a:ext>
            </a:extLst>
          </p:cNvPr>
          <p:cNvSpPr txBox="1"/>
          <p:nvPr/>
        </p:nvSpPr>
        <p:spPr>
          <a:xfrm rot="16200000">
            <a:off x="9261460" y="456234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6" name="Rectangle 205">
            <a:extLst>
              <a:ext uri="{FF2B5EF4-FFF2-40B4-BE49-F238E27FC236}">
                <a16:creationId xmlns:a16="http://schemas.microsoft.com/office/drawing/2014/main" id="{2B888B17-38AD-80E0-F73E-CD0D3786F2E8}"/>
              </a:ext>
            </a:extLst>
          </p:cNvPr>
          <p:cNvSpPr/>
          <p:nvPr/>
        </p:nvSpPr>
        <p:spPr>
          <a:xfrm>
            <a:off x="8623106" y="3355974"/>
            <a:ext cx="101600" cy="9620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A45319DA-DE74-704D-1E59-8EF58368CE3E}"/>
              </a:ext>
            </a:extLst>
          </p:cNvPr>
          <p:cNvSpPr txBox="1"/>
          <p:nvPr/>
        </p:nvSpPr>
        <p:spPr>
          <a:xfrm rot="16200000">
            <a:off x="8537560" y="4413318"/>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08" name="Rectangle 207">
            <a:extLst>
              <a:ext uri="{FF2B5EF4-FFF2-40B4-BE49-F238E27FC236}">
                <a16:creationId xmlns:a16="http://schemas.microsoft.com/office/drawing/2014/main" id="{E1077374-93B7-F35D-310B-8256BB86A08B}"/>
              </a:ext>
            </a:extLst>
          </p:cNvPr>
          <p:cNvSpPr/>
          <p:nvPr/>
        </p:nvSpPr>
        <p:spPr>
          <a:xfrm>
            <a:off x="8743756" y="3355974"/>
            <a:ext cx="101600" cy="965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25A8C06A-6021-9CC1-FF14-4417500FDB82}"/>
              </a:ext>
            </a:extLst>
          </p:cNvPr>
          <p:cNvSpPr txBox="1"/>
          <p:nvPr/>
        </p:nvSpPr>
        <p:spPr>
          <a:xfrm rot="16200000">
            <a:off x="8658210" y="4418207"/>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0" name="Rectangle 209">
            <a:extLst>
              <a:ext uri="{FF2B5EF4-FFF2-40B4-BE49-F238E27FC236}">
                <a16:creationId xmlns:a16="http://schemas.microsoft.com/office/drawing/2014/main" id="{32875CCC-14F0-EEA2-3C6B-2660A901B81A}"/>
              </a:ext>
            </a:extLst>
          </p:cNvPr>
          <p:cNvSpPr/>
          <p:nvPr/>
        </p:nvSpPr>
        <p:spPr>
          <a:xfrm>
            <a:off x="8985056" y="3355974"/>
            <a:ext cx="101600" cy="10636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291ABE25-E050-C54D-834B-2ADA34D87911}"/>
              </a:ext>
            </a:extLst>
          </p:cNvPr>
          <p:cNvSpPr/>
          <p:nvPr/>
        </p:nvSpPr>
        <p:spPr>
          <a:xfrm>
            <a:off x="9226356" y="3355974"/>
            <a:ext cx="101600" cy="10985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TextBox 212">
            <a:extLst>
              <a:ext uri="{FF2B5EF4-FFF2-40B4-BE49-F238E27FC236}">
                <a16:creationId xmlns:a16="http://schemas.microsoft.com/office/drawing/2014/main" id="{9C7A6105-89FC-232B-56F3-D62B2E70F8D0}"/>
              </a:ext>
            </a:extLst>
          </p:cNvPr>
          <p:cNvSpPr txBox="1"/>
          <p:nvPr/>
        </p:nvSpPr>
        <p:spPr>
          <a:xfrm rot="16200000">
            <a:off x="9140810" y="4562345"/>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6" name="Rectangle 215">
            <a:extLst>
              <a:ext uri="{FF2B5EF4-FFF2-40B4-BE49-F238E27FC236}">
                <a16:creationId xmlns:a16="http://schemas.microsoft.com/office/drawing/2014/main" id="{C6B6C71C-199A-5D56-6CFB-96406083F036}"/>
              </a:ext>
            </a:extLst>
          </p:cNvPr>
          <p:cNvSpPr/>
          <p:nvPr/>
        </p:nvSpPr>
        <p:spPr>
          <a:xfrm>
            <a:off x="9708956" y="3355974"/>
            <a:ext cx="101600" cy="12795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AB6B5F91-9F90-AC35-1F3C-8A66D45A0D62}"/>
              </a:ext>
            </a:extLst>
          </p:cNvPr>
          <p:cNvSpPr txBox="1"/>
          <p:nvPr/>
        </p:nvSpPr>
        <p:spPr>
          <a:xfrm rot="16200000">
            <a:off x="9623410" y="4743033"/>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18" name="Rectangle 217">
            <a:extLst>
              <a:ext uri="{FF2B5EF4-FFF2-40B4-BE49-F238E27FC236}">
                <a16:creationId xmlns:a16="http://schemas.microsoft.com/office/drawing/2014/main" id="{1032A15A-D6A9-60B9-E579-232882D2C390}"/>
              </a:ext>
            </a:extLst>
          </p:cNvPr>
          <p:cNvSpPr/>
          <p:nvPr/>
        </p:nvSpPr>
        <p:spPr>
          <a:xfrm>
            <a:off x="10070906" y="3355974"/>
            <a:ext cx="101600" cy="17081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00069D75-C843-1A12-EAEA-7C4D16AEE932}"/>
              </a:ext>
            </a:extLst>
          </p:cNvPr>
          <p:cNvSpPr txBox="1"/>
          <p:nvPr/>
        </p:nvSpPr>
        <p:spPr>
          <a:xfrm rot="16200000">
            <a:off x="9985360" y="5165522"/>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20" name="TextBox 219">
            <a:extLst>
              <a:ext uri="{FF2B5EF4-FFF2-40B4-BE49-F238E27FC236}">
                <a16:creationId xmlns:a16="http://schemas.microsoft.com/office/drawing/2014/main" id="{95FE3675-D813-3FB0-3CC3-83DE71E590DE}"/>
              </a:ext>
            </a:extLst>
          </p:cNvPr>
          <p:cNvSpPr txBox="1"/>
          <p:nvPr/>
        </p:nvSpPr>
        <p:spPr>
          <a:xfrm rot="16200000">
            <a:off x="8899510" y="4532616"/>
            <a:ext cx="259665" cy="123111"/>
          </a:xfrm>
          <a:prstGeom prst="rect">
            <a:avLst/>
          </a:prstGeom>
          <a:noFill/>
        </p:spPr>
        <p:txBody>
          <a:bodyPr wrap="square" lIns="0" tIns="0" rIns="0" bIns="0" rtlCol="0">
            <a:spAutoFit/>
          </a:bodyPr>
          <a:lstStyle/>
          <a:p>
            <a:pPr algn="r"/>
            <a:r>
              <a:rPr lang="en-GB" sz="800" dirty="0">
                <a:latin typeface="Arial" panose="020B0604020202020204" pitchFamily="34" charset="0"/>
                <a:ea typeface="Aileron Bold" charset="0"/>
                <a:cs typeface="Arial" panose="020B0604020202020204" pitchFamily="34" charset="0"/>
              </a:rPr>
              <a:t>PR</a:t>
            </a:r>
          </a:p>
        </p:txBody>
      </p:sp>
      <p:sp>
        <p:nvSpPr>
          <p:cNvPr id="223" name="TextBox 222">
            <a:extLst>
              <a:ext uri="{FF2B5EF4-FFF2-40B4-BE49-F238E27FC236}">
                <a16:creationId xmlns:a16="http://schemas.microsoft.com/office/drawing/2014/main" id="{889E3057-67F4-F757-B26C-680E88639E9F}"/>
              </a:ext>
            </a:extLst>
          </p:cNvPr>
          <p:cNvSpPr txBox="1"/>
          <p:nvPr/>
        </p:nvSpPr>
        <p:spPr>
          <a:xfrm>
            <a:off x="4985195" y="4725896"/>
            <a:ext cx="1725922"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Bold" charset="0"/>
                <a:cs typeface="Arial" panose="020B0604020202020204" pitchFamily="34" charset="0"/>
              </a:rPr>
              <a:t>Tumour reduction in</a:t>
            </a:r>
            <a:br>
              <a:rPr lang="en-GB" sz="1400" b="1" dirty="0">
                <a:latin typeface="Arial" panose="020B0604020202020204" pitchFamily="34" charset="0"/>
                <a:ea typeface="Aileron Bold" charset="0"/>
                <a:cs typeface="Arial" panose="020B0604020202020204" pitchFamily="34" charset="0"/>
              </a:rPr>
            </a:br>
            <a:r>
              <a:rPr lang="en-GB" sz="1400" b="1" dirty="0">
                <a:latin typeface="Arial" panose="020B0604020202020204" pitchFamily="34" charset="0"/>
                <a:ea typeface="Aileron Bold" charset="0"/>
                <a:cs typeface="Arial" panose="020B0604020202020204" pitchFamily="34" charset="0"/>
              </a:rPr>
              <a:t>55/79 (70%) patients</a:t>
            </a:r>
            <a:endParaRPr lang="en-GB" sz="1400" dirty="0">
              <a:latin typeface="Arial" panose="020B0604020202020204" pitchFamily="34" charset="0"/>
              <a:ea typeface="Aileron Bold" charset="0"/>
              <a:cs typeface="Arial" panose="020B0604020202020204" pitchFamily="34" charset="0"/>
            </a:endParaRPr>
          </a:p>
        </p:txBody>
      </p:sp>
      <p:cxnSp>
        <p:nvCxnSpPr>
          <p:cNvPr id="39" name="Straight Connector 38">
            <a:extLst>
              <a:ext uri="{FF2B5EF4-FFF2-40B4-BE49-F238E27FC236}">
                <a16:creationId xmlns:a16="http://schemas.microsoft.com/office/drawing/2014/main" id="{6536C113-EBBE-C575-7D20-D98EBB59FF1E}"/>
              </a:ext>
            </a:extLst>
          </p:cNvPr>
          <p:cNvCxnSpPr>
            <a:cxnSpLocks/>
          </p:cNvCxnSpPr>
          <p:nvPr/>
        </p:nvCxnSpPr>
        <p:spPr>
          <a:xfrm>
            <a:off x="1206414" y="3356635"/>
            <a:ext cx="93290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6" name="Table 225">
            <a:extLst>
              <a:ext uri="{FF2B5EF4-FFF2-40B4-BE49-F238E27FC236}">
                <a16:creationId xmlns:a16="http://schemas.microsoft.com/office/drawing/2014/main" id="{8434CD2D-6446-51D9-6EAC-41EF7F34D9A3}"/>
              </a:ext>
            </a:extLst>
          </p:cNvPr>
          <p:cNvGraphicFramePr>
            <a:graphicFrameLocks noGrp="1"/>
          </p:cNvGraphicFramePr>
          <p:nvPr/>
        </p:nvGraphicFramePr>
        <p:xfrm>
          <a:off x="6859022" y="1355966"/>
          <a:ext cx="3676456" cy="1297200"/>
        </p:xfrm>
        <a:graphic>
          <a:graphicData uri="http://schemas.openxmlformats.org/drawingml/2006/table">
            <a:tbl>
              <a:tblPr firstRow="1" bandRow="1">
                <a:tableStyleId>{5C22544A-7EE6-4342-B048-85BDC9FD1C3A}</a:tableStyleId>
              </a:tblPr>
              <a:tblGrid>
                <a:gridCol w="1665357">
                  <a:extLst>
                    <a:ext uri="{9D8B030D-6E8A-4147-A177-3AD203B41FA5}">
                      <a16:colId xmlns:a16="http://schemas.microsoft.com/office/drawing/2014/main" val="1864776502"/>
                    </a:ext>
                  </a:extLst>
                </a:gridCol>
                <a:gridCol w="2011099">
                  <a:extLst>
                    <a:ext uri="{9D8B030D-6E8A-4147-A177-3AD203B41FA5}">
                      <a16:colId xmlns:a16="http://schemas.microsoft.com/office/drawing/2014/main" val="2183618607"/>
                    </a:ext>
                  </a:extLst>
                </a:gridCol>
              </a:tblGrid>
              <a:tr h="267301">
                <a:tc gridSpan="2">
                  <a:txBody>
                    <a:bodyPr/>
                    <a:lstStyle/>
                    <a:p>
                      <a:pPr algn="ctr"/>
                      <a:r>
                        <a:rPr lang="en-GB" sz="1400" noProof="0" dirty="0">
                          <a:latin typeface="Arial" panose="020B0604020202020204" pitchFamily="34" charset="0"/>
                          <a:cs typeface="Arial" panose="020B0604020202020204" pitchFamily="34" charset="0"/>
                        </a:rPr>
                        <a:t>ORR (95% CI)</a:t>
                      </a:r>
                    </a:p>
                    <a:p>
                      <a:pPr algn="ctr"/>
                      <a:r>
                        <a:rPr lang="en-GB" sz="1400" noProof="0" dirty="0">
                          <a:latin typeface="Arial" panose="020B0604020202020204" pitchFamily="34" charset="0"/>
                          <a:cs typeface="Arial" panose="020B0604020202020204" pitchFamily="34" charset="0"/>
                        </a:rPr>
                        <a:t>RECIST 1.1, per investigator</a:t>
                      </a:r>
                    </a:p>
                  </a:txBody>
                  <a:tcPr marT="28800" marB="28800"/>
                </a:tc>
                <a:tc hMerge="1">
                  <a:txBody>
                    <a:bodyPr/>
                    <a:lstStyle/>
                    <a:p>
                      <a:endParaRPr lang="en-US" dirty="0"/>
                    </a:p>
                  </a:txBody>
                  <a:tcPr/>
                </a:tc>
                <a:extLst>
                  <a:ext uri="{0D108BD9-81ED-4DB2-BD59-A6C34878D82A}">
                    <a16:rowId xmlns:a16="http://schemas.microsoft.com/office/drawing/2014/main" val="2146380469"/>
                  </a:ext>
                </a:extLst>
              </a:tr>
              <a:tr h="157236">
                <a:tc>
                  <a:txBody>
                    <a:bodyPr/>
                    <a:lstStyle/>
                    <a:p>
                      <a:pPr algn="ctr"/>
                      <a:r>
                        <a:rPr lang="en-GB" sz="1400" b="1" noProof="0">
                          <a:latin typeface="Arial" panose="020B0604020202020204" pitchFamily="34" charset="0"/>
                          <a:cs typeface="Arial" panose="020B0604020202020204" pitchFamily="34" charset="0"/>
                        </a:rPr>
                        <a:t>All tumour types</a:t>
                      </a:r>
                    </a:p>
                  </a:txBody>
                  <a:tcPr marT="28800" marB="28800"/>
                </a:tc>
                <a:tc>
                  <a:txBody>
                    <a:bodyPr/>
                    <a:lstStyle/>
                    <a:p>
                      <a:r>
                        <a:rPr lang="en-GB" sz="1400" b="1" noProof="0">
                          <a:latin typeface="Arial" panose="020B0604020202020204" pitchFamily="34" charset="0"/>
                          <a:cs typeface="Arial" panose="020B0604020202020204" pitchFamily="34" charset="0"/>
                        </a:rPr>
                        <a:t>34% (24-46%; 27/79)</a:t>
                      </a:r>
                    </a:p>
                  </a:txBody>
                  <a:tcPr marT="28800" marB="28800"/>
                </a:tc>
                <a:extLst>
                  <a:ext uri="{0D108BD9-81ED-4DB2-BD59-A6C34878D82A}">
                    <a16:rowId xmlns:a16="http://schemas.microsoft.com/office/drawing/2014/main" val="75489859"/>
                  </a:ext>
                </a:extLst>
              </a:tr>
              <a:tr h="157236">
                <a:tc>
                  <a:txBody>
                    <a:bodyPr/>
                    <a:lstStyle/>
                    <a:p>
                      <a:pPr algn="ctr"/>
                      <a:r>
                        <a:rPr lang="en-GB" sz="1400" noProof="0">
                          <a:latin typeface="Arial" panose="020B0604020202020204" pitchFamily="34" charset="0"/>
                          <a:cs typeface="Arial" panose="020B0604020202020204" pitchFamily="34" charset="0"/>
                        </a:rPr>
                        <a:t>PDAC</a:t>
                      </a:r>
                    </a:p>
                  </a:txBody>
                  <a:tcPr marT="28800" marB="28800"/>
                </a:tc>
                <a:tc>
                  <a:txBody>
                    <a:bodyPr/>
                    <a:lstStyle/>
                    <a:p>
                      <a:r>
                        <a:rPr lang="en-GB" sz="1400" noProof="0" dirty="0">
                          <a:latin typeface="Arial" panose="020B0604020202020204" pitchFamily="34" charset="0"/>
                          <a:cs typeface="Arial" panose="020B0604020202020204" pitchFamily="34" charset="0"/>
                        </a:rPr>
                        <a:t>42% (20-67%; 8/19)</a:t>
                      </a:r>
                    </a:p>
                  </a:txBody>
                  <a:tcPr marT="28800" marB="28800"/>
                </a:tc>
                <a:extLst>
                  <a:ext uri="{0D108BD9-81ED-4DB2-BD59-A6C34878D82A}">
                    <a16:rowId xmlns:a16="http://schemas.microsoft.com/office/drawing/2014/main" val="716333693"/>
                  </a:ext>
                </a:extLst>
              </a:tr>
              <a:tr h="157236">
                <a:tc>
                  <a:txBody>
                    <a:bodyPr/>
                    <a:lstStyle/>
                    <a:p>
                      <a:pPr algn="ctr"/>
                      <a:r>
                        <a:rPr lang="en-GB" sz="1400" noProof="0">
                          <a:latin typeface="Arial" panose="020B0604020202020204" pitchFamily="34" charset="0"/>
                          <a:cs typeface="Arial" panose="020B0604020202020204" pitchFamily="34" charset="0"/>
                        </a:rPr>
                        <a:t>NSCLC</a:t>
                      </a:r>
                    </a:p>
                  </a:txBody>
                  <a:tcPr marT="28800" marB="28800"/>
                </a:tc>
                <a:tc>
                  <a:txBody>
                    <a:bodyPr/>
                    <a:lstStyle/>
                    <a:p>
                      <a:r>
                        <a:rPr lang="en-GB" sz="1400" noProof="0" dirty="0">
                          <a:latin typeface="Arial" panose="020B0604020202020204" pitchFamily="34" charset="0"/>
                          <a:cs typeface="Arial" panose="020B0604020202020204" pitchFamily="34" charset="0"/>
                        </a:rPr>
                        <a:t>35% (21-50%; 16/46)</a:t>
                      </a:r>
                    </a:p>
                  </a:txBody>
                  <a:tcPr marT="28800" marB="28800"/>
                </a:tc>
                <a:extLst>
                  <a:ext uri="{0D108BD9-81ED-4DB2-BD59-A6C34878D82A}">
                    <a16:rowId xmlns:a16="http://schemas.microsoft.com/office/drawing/2014/main" val="3871192039"/>
                  </a:ext>
                </a:extLst>
              </a:tr>
            </a:tbl>
          </a:graphicData>
        </a:graphic>
      </p:graphicFrame>
    </p:spTree>
    <p:extLst>
      <p:ext uri="{BB962C8B-B14F-4D97-AF65-F5344CB8AC3E}">
        <p14:creationId xmlns:p14="http://schemas.microsoft.com/office/powerpoint/2010/main" val="7248617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468D95-6B06-156A-E7AD-20C52705228B}"/>
              </a:ext>
            </a:extLst>
          </p:cNvPr>
          <p:cNvSpPr>
            <a:spLocks noGrp="1"/>
          </p:cNvSpPr>
          <p:nvPr>
            <p:ph sz="quarter" idx="12"/>
          </p:nvPr>
        </p:nvSpPr>
        <p:spPr>
          <a:xfrm>
            <a:off x="620184" y="1296579"/>
            <a:ext cx="10963200" cy="491232"/>
          </a:xfrm>
        </p:spPr>
        <p:txBody>
          <a:bodyPr/>
          <a:lstStyle/>
          <a:p>
            <a:pPr marL="0" indent="0">
              <a:buNone/>
            </a:pPr>
            <a:r>
              <a:rPr lang="en-US" b="1" dirty="0">
                <a:solidFill>
                  <a:schemeClr val="accent1"/>
                </a:solidFill>
              </a:rPr>
              <a:t>MAXIMUM PERCENTAGE TUMOUR CHANGE FROM BASELINE IN PATIENTS WITH PDAC</a:t>
            </a:r>
            <a:endParaRPr lang="en-GB" b="1" dirty="0">
              <a:solidFill>
                <a:schemeClr val="accent1"/>
              </a:solidFill>
            </a:endParaRPr>
          </a:p>
        </p:txBody>
      </p:sp>
      <p:sp>
        <p:nvSpPr>
          <p:cNvPr id="3" name="Title 2">
            <a:extLst>
              <a:ext uri="{FF2B5EF4-FFF2-40B4-BE49-F238E27FC236}">
                <a16:creationId xmlns:a16="http://schemas.microsoft.com/office/drawing/2014/main" id="{22F5786B-E1BF-6305-B2D8-82A0D8122717}"/>
              </a:ext>
            </a:extLst>
          </p:cNvPr>
          <p:cNvSpPr>
            <a:spLocks noGrp="1"/>
          </p:cNvSpPr>
          <p:nvPr>
            <p:ph type="title"/>
          </p:nvPr>
        </p:nvSpPr>
        <p:spPr/>
        <p:txBody>
          <a:bodyPr/>
          <a:lstStyle/>
          <a:p>
            <a:r>
              <a:rPr lang="en-GB" sz="2800" dirty="0"/>
              <a:t>Initial Efficacy results of </a:t>
            </a:r>
            <a:r>
              <a:rPr lang="en-GB" sz="2800" i="1" dirty="0" err="1"/>
              <a:t>kras</a:t>
            </a:r>
            <a:r>
              <a:rPr lang="en-GB" sz="2800" i="1" dirty="0"/>
              <a:t> </a:t>
            </a:r>
            <a:r>
              <a:rPr lang="en-GB" sz="2800" dirty="0"/>
              <a:t>g12c inhibitor ADAGRASIB</a:t>
            </a:r>
            <a:endParaRPr lang="en-GB" dirty="0"/>
          </a:p>
        </p:txBody>
      </p:sp>
      <p:sp>
        <p:nvSpPr>
          <p:cNvPr id="4" name="Slide Number Placeholder 3">
            <a:extLst>
              <a:ext uri="{FF2B5EF4-FFF2-40B4-BE49-F238E27FC236}">
                <a16:creationId xmlns:a16="http://schemas.microsoft.com/office/drawing/2014/main" id="{8AF70739-33AA-3C9F-7815-96563F776DF7}"/>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
        <p:nvSpPr>
          <p:cNvPr id="5" name="Content Placeholder 4">
            <a:extLst>
              <a:ext uri="{FF2B5EF4-FFF2-40B4-BE49-F238E27FC236}">
                <a16:creationId xmlns:a16="http://schemas.microsoft.com/office/drawing/2014/main" id="{F308644D-8438-A790-2D46-D5053BECAF08}"/>
              </a:ext>
            </a:extLst>
          </p:cNvPr>
          <p:cNvSpPr>
            <a:spLocks noGrp="1"/>
          </p:cNvSpPr>
          <p:nvPr>
            <p:ph sz="quarter" idx="15"/>
          </p:nvPr>
        </p:nvSpPr>
        <p:spPr/>
        <p:txBody>
          <a:bodyPr/>
          <a:lstStyle/>
          <a:p>
            <a:r>
              <a:rPr lang="en-US" dirty="0"/>
              <a:t>PDAC, pancreatic ductal adenocarcinoma</a:t>
            </a:r>
          </a:p>
          <a:p>
            <a:r>
              <a:rPr lang="en-US" dirty="0"/>
              <a:t>Bekaii-Saab T, et al. J Clin Oncol 2023; 41: 4097-4106</a:t>
            </a:r>
            <a:endParaRPr lang="en-GB" dirty="0"/>
          </a:p>
        </p:txBody>
      </p:sp>
      <p:sp>
        <p:nvSpPr>
          <p:cNvPr id="6" name="TextBox 5">
            <a:extLst>
              <a:ext uri="{FF2B5EF4-FFF2-40B4-BE49-F238E27FC236}">
                <a16:creationId xmlns:a16="http://schemas.microsoft.com/office/drawing/2014/main" id="{7BBAE728-053B-8FEB-1588-6D5EE0B340E4}"/>
              </a:ext>
            </a:extLst>
          </p:cNvPr>
          <p:cNvSpPr txBox="1"/>
          <p:nvPr/>
        </p:nvSpPr>
        <p:spPr>
          <a:xfrm rot="16200000">
            <a:off x="-133272" y="3753615"/>
            <a:ext cx="2952327" cy="430887"/>
          </a:xfrm>
          <a:prstGeom prst="rect">
            <a:avLst/>
          </a:prstGeom>
          <a:noFill/>
        </p:spPr>
        <p:txBody>
          <a:bodyPr wrap="square" lIns="0" tIns="0" rIns="0" bIns="0" rtlCol="0">
            <a:spAutoFit/>
          </a:bodyPr>
          <a:lstStyle/>
          <a:p>
            <a:pPr algn="ctr"/>
            <a:r>
              <a:rPr lang="en-GB" sz="1400" b="1" dirty="0">
                <a:latin typeface="Arial" panose="020B0604020202020204" pitchFamily="34" charset="0"/>
                <a:ea typeface="Aileron Bold" charset="0"/>
                <a:cs typeface="Arial" panose="020B0604020202020204" pitchFamily="34" charset="0"/>
              </a:rPr>
              <a:t>Maximum change</a:t>
            </a:r>
            <a:br>
              <a:rPr lang="en-GB" sz="1400" b="1" dirty="0">
                <a:latin typeface="Arial" panose="020B0604020202020204" pitchFamily="34" charset="0"/>
                <a:ea typeface="Aileron Bold" charset="0"/>
                <a:cs typeface="Arial" panose="020B0604020202020204" pitchFamily="34" charset="0"/>
              </a:rPr>
            </a:br>
            <a:r>
              <a:rPr lang="en-GB" sz="1400" b="1" dirty="0">
                <a:latin typeface="Arial" panose="020B0604020202020204" pitchFamily="34" charset="0"/>
                <a:ea typeface="Aileron Bold" charset="0"/>
                <a:cs typeface="Arial" panose="020B0604020202020204" pitchFamily="34" charset="0"/>
              </a:rPr>
              <a:t>from baseline (%)</a:t>
            </a:r>
          </a:p>
        </p:txBody>
      </p:sp>
      <p:cxnSp>
        <p:nvCxnSpPr>
          <p:cNvPr id="9" name="Straight Connector 8">
            <a:extLst>
              <a:ext uri="{FF2B5EF4-FFF2-40B4-BE49-F238E27FC236}">
                <a16:creationId xmlns:a16="http://schemas.microsoft.com/office/drawing/2014/main" id="{FD8E569C-B9F0-7513-EC48-195A4E775C07}"/>
              </a:ext>
            </a:extLst>
          </p:cNvPr>
          <p:cNvCxnSpPr>
            <a:cxnSpLocks/>
          </p:cNvCxnSpPr>
          <p:nvPr/>
        </p:nvCxnSpPr>
        <p:spPr>
          <a:xfrm flipV="1">
            <a:off x="2089549" y="2478505"/>
            <a:ext cx="0" cy="293487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88AB3C1-B564-E04A-808A-B6CA66F61088}"/>
              </a:ext>
            </a:extLst>
          </p:cNvPr>
          <p:cNvSpPr txBox="1"/>
          <p:nvPr/>
        </p:nvSpPr>
        <p:spPr>
          <a:xfrm>
            <a:off x="1674887" y="5229200"/>
            <a:ext cx="306174"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-100</a:t>
            </a:r>
          </a:p>
        </p:txBody>
      </p:sp>
      <p:cxnSp>
        <p:nvCxnSpPr>
          <p:cNvPr id="11" name="Straight Connector 10">
            <a:extLst>
              <a:ext uri="{FF2B5EF4-FFF2-40B4-BE49-F238E27FC236}">
                <a16:creationId xmlns:a16="http://schemas.microsoft.com/office/drawing/2014/main" id="{651D9954-E66B-C8FE-C8B1-9479EDDAEFC6}"/>
              </a:ext>
            </a:extLst>
          </p:cNvPr>
          <p:cNvCxnSpPr>
            <a:cxnSpLocks/>
          </p:cNvCxnSpPr>
          <p:nvPr/>
        </p:nvCxnSpPr>
        <p:spPr>
          <a:xfrm>
            <a:off x="2023520" y="5321464"/>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033196F-AFB0-8699-5590-90C9D00BD760}"/>
              </a:ext>
            </a:extLst>
          </p:cNvPr>
          <p:cNvSpPr txBox="1"/>
          <p:nvPr/>
        </p:nvSpPr>
        <p:spPr>
          <a:xfrm>
            <a:off x="1759846" y="4437112"/>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-60</a:t>
            </a:r>
          </a:p>
        </p:txBody>
      </p:sp>
      <p:cxnSp>
        <p:nvCxnSpPr>
          <p:cNvPr id="15" name="Straight Connector 14">
            <a:extLst>
              <a:ext uri="{FF2B5EF4-FFF2-40B4-BE49-F238E27FC236}">
                <a16:creationId xmlns:a16="http://schemas.microsoft.com/office/drawing/2014/main" id="{ACAAE9C2-9FE7-C6AA-FE6E-D85A8FB563C6}"/>
              </a:ext>
            </a:extLst>
          </p:cNvPr>
          <p:cNvCxnSpPr>
            <a:cxnSpLocks/>
          </p:cNvCxnSpPr>
          <p:nvPr/>
        </p:nvCxnSpPr>
        <p:spPr>
          <a:xfrm>
            <a:off x="2023520" y="4529376"/>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691C529-F442-1737-BBB0-E9A1CEBC34A8}"/>
              </a:ext>
            </a:extLst>
          </p:cNvPr>
          <p:cNvSpPr txBox="1"/>
          <p:nvPr/>
        </p:nvSpPr>
        <p:spPr>
          <a:xfrm>
            <a:off x="1896102" y="3244249"/>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29" name="TextBox 28">
            <a:extLst>
              <a:ext uri="{FF2B5EF4-FFF2-40B4-BE49-F238E27FC236}">
                <a16:creationId xmlns:a16="http://schemas.microsoft.com/office/drawing/2014/main" id="{C46C01FA-31D8-9104-E284-57BF21DE34E1}"/>
              </a:ext>
            </a:extLst>
          </p:cNvPr>
          <p:cNvSpPr txBox="1"/>
          <p:nvPr/>
        </p:nvSpPr>
        <p:spPr>
          <a:xfrm>
            <a:off x="2495600" y="4653136"/>
            <a:ext cx="1391728" cy="553998"/>
          </a:xfrm>
          <a:prstGeom prst="rect">
            <a:avLst/>
          </a:prstGeom>
          <a:noFill/>
        </p:spPr>
        <p:txBody>
          <a:bodyPr wrap="none" lIns="0" tIns="0" rIns="0" bIns="0" rtlCol="0">
            <a:spAutoFit/>
          </a:bodyPr>
          <a:lstStyle/>
          <a:p>
            <a:pPr indent="11113"/>
            <a:r>
              <a:rPr lang="en-GB" sz="1200" dirty="0">
                <a:latin typeface="Arial" panose="020B0604020202020204" pitchFamily="34" charset="0"/>
                <a:ea typeface="Aileron Bold" charset="0"/>
                <a:cs typeface="Arial" panose="020B0604020202020204" pitchFamily="34" charset="0"/>
              </a:rPr>
              <a:t>Partial response</a:t>
            </a:r>
          </a:p>
          <a:p>
            <a:pPr indent="11113"/>
            <a:r>
              <a:rPr lang="en-GB" sz="1200" dirty="0">
                <a:latin typeface="Arial" panose="020B0604020202020204" pitchFamily="34" charset="0"/>
                <a:ea typeface="Aileron Bold" charset="0"/>
                <a:cs typeface="Arial" panose="020B0604020202020204" pitchFamily="34" charset="0"/>
              </a:rPr>
              <a:t>Stable disease</a:t>
            </a:r>
          </a:p>
          <a:p>
            <a:pPr indent="11113"/>
            <a:r>
              <a:rPr lang="en-GB" sz="1200" dirty="0">
                <a:latin typeface="Arial" panose="020B0604020202020204" pitchFamily="34" charset="0"/>
                <a:ea typeface="Aileron Bold" charset="0"/>
                <a:cs typeface="Arial" panose="020B0604020202020204" pitchFamily="34" charset="0"/>
              </a:rPr>
              <a:t>Progressive disease</a:t>
            </a:r>
          </a:p>
        </p:txBody>
      </p:sp>
      <p:sp>
        <p:nvSpPr>
          <p:cNvPr id="97" name="TextBox 96">
            <a:extLst>
              <a:ext uri="{FF2B5EF4-FFF2-40B4-BE49-F238E27FC236}">
                <a16:creationId xmlns:a16="http://schemas.microsoft.com/office/drawing/2014/main" id="{641C95CD-25C5-1D70-37B0-7DBC7D0D6780}"/>
              </a:ext>
            </a:extLst>
          </p:cNvPr>
          <p:cNvSpPr txBox="1"/>
          <p:nvPr/>
        </p:nvSpPr>
        <p:spPr>
          <a:xfrm>
            <a:off x="4616584" y="5517232"/>
            <a:ext cx="1580882" cy="215444"/>
          </a:xfrm>
          <a:prstGeom prst="rect">
            <a:avLst/>
          </a:prstGeom>
          <a:noFill/>
        </p:spPr>
        <p:txBody>
          <a:bodyPr wrap="none" lIns="0" tIns="0" rIns="0" bIns="0" rtlCol="0">
            <a:spAutoFit/>
          </a:bodyPr>
          <a:lstStyle/>
          <a:p>
            <a:pPr indent="11113"/>
            <a:r>
              <a:rPr lang="en-GB" sz="1400" b="1" dirty="0">
                <a:latin typeface="Arial" panose="020B0604020202020204" pitchFamily="34" charset="0"/>
                <a:ea typeface="Aileron Bold" charset="0"/>
                <a:cs typeface="Arial" panose="020B0604020202020204" pitchFamily="34" charset="0"/>
              </a:rPr>
              <a:t>Evaluable patients</a:t>
            </a:r>
          </a:p>
        </p:txBody>
      </p:sp>
      <p:sp>
        <p:nvSpPr>
          <p:cNvPr id="100" name="Rectangle 99">
            <a:extLst>
              <a:ext uri="{FF2B5EF4-FFF2-40B4-BE49-F238E27FC236}">
                <a16:creationId xmlns:a16="http://schemas.microsoft.com/office/drawing/2014/main" id="{3C601649-5264-DD0C-183C-0066483FEEE1}"/>
              </a:ext>
            </a:extLst>
          </p:cNvPr>
          <p:cNvSpPr/>
          <p:nvPr/>
        </p:nvSpPr>
        <p:spPr>
          <a:xfrm>
            <a:off x="2242408" y="3260725"/>
            <a:ext cx="234092" cy="9225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3ABD305-2863-D12B-81A6-87E43DBAEDFD}"/>
              </a:ext>
            </a:extLst>
          </p:cNvPr>
          <p:cNvSpPr/>
          <p:nvPr/>
        </p:nvSpPr>
        <p:spPr>
          <a:xfrm>
            <a:off x="2575783" y="3292475"/>
            <a:ext cx="234092" cy="604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78DE007F-DC55-0A6D-4936-E9E47E95F641}"/>
              </a:ext>
            </a:extLst>
          </p:cNvPr>
          <p:cNvSpPr/>
          <p:nvPr/>
        </p:nvSpPr>
        <p:spPr>
          <a:xfrm>
            <a:off x="2921858" y="3352800"/>
            <a:ext cx="234092"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B36E850-39FC-5F87-E0A2-D722117710E8}"/>
              </a:ext>
            </a:extLst>
          </p:cNvPr>
          <p:cNvSpPr/>
          <p:nvPr/>
        </p:nvSpPr>
        <p:spPr>
          <a:xfrm>
            <a:off x="3601308" y="3352800"/>
            <a:ext cx="234092" cy="438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88BA4E8-0780-537B-0108-90E8740ED8CA}"/>
              </a:ext>
            </a:extLst>
          </p:cNvPr>
          <p:cNvSpPr/>
          <p:nvPr/>
        </p:nvSpPr>
        <p:spPr>
          <a:xfrm>
            <a:off x="3264758" y="3352800"/>
            <a:ext cx="234092" cy="136525"/>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E24E74A0-882E-30ED-C6AE-15853F0F9961}"/>
              </a:ext>
            </a:extLst>
          </p:cNvPr>
          <p:cNvSpPr/>
          <p:nvPr/>
        </p:nvSpPr>
        <p:spPr>
          <a:xfrm>
            <a:off x="3950558" y="3352800"/>
            <a:ext cx="234092" cy="488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C819F57-B295-E30C-E24E-C9F93A84C901}"/>
              </a:ext>
            </a:extLst>
          </p:cNvPr>
          <p:cNvSpPr/>
          <p:nvPr/>
        </p:nvSpPr>
        <p:spPr>
          <a:xfrm>
            <a:off x="4293458" y="3352799"/>
            <a:ext cx="234092" cy="536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DDD24B0-0ED4-6476-6E66-9B223C36CC2E}"/>
              </a:ext>
            </a:extLst>
          </p:cNvPr>
          <p:cNvSpPr/>
          <p:nvPr/>
        </p:nvSpPr>
        <p:spPr>
          <a:xfrm>
            <a:off x="4639533" y="3352799"/>
            <a:ext cx="234092" cy="552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1BABB72-0648-2D7D-ED56-B43A116EE332}"/>
              </a:ext>
            </a:extLst>
          </p:cNvPr>
          <p:cNvSpPr/>
          <p:nvPr/>
        </p:nvSpPr>
        <p:spPr>
          <a:xfrm>
            <a:off x="4985608" y="3352799"/>
            <a:ext cx="234092" cy="552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8C8A68E-E664-8424-2BE4-87A8950FF30F}"/>
              </a:ext>
            </a:extLst>
          </p:cNvPr>
          <p:cNvSpPr/>
          <p:nvPr/>
        </p:nvSpPr>
        <p:spPr>
          <a:xfrm>
            <a:off x="5322158" y="3352799"/>
            <a:ext cx="234092" cy="5683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030670A0-4502-6627-45D2-8C58AB90C445}"/>
              </a:ext>
            </a:extLst>
          </p:cNvPr>
          <p:cNvSpPr/>
          <p:nvPr/>
        </p:nvSpPr>
        <p:spPr>
          <a:xfrm>
            <a:off x="5671408" y="3352799"/>
            <a:ext cx="234092" cy="7334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103BAE3B-735B-E690-BC21-54C603DD0780}"/>
              </a:ext>
            </a:extLst>
          </p:cNvPr>
          <p:cNvSpPr txBox="1"/>
          <p:nvPr/>
        </p:nvSpPr>
        <p:spPr>
          <a:xfrm>
            <a:off x="1759846" y="484552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-80</a:t>
            </a:r>
          </a:p>
        </p:txBody>
      </p:sp>
      <p:cxnSp>
        <p:nvCxnSpPr>
          <p:cNvPr id="114" name="Straight Connector 113">
            <a:extLst>
              <a:ext uri="{FF2B5EF4-FFF2-40B4-BE49-F238E27FC236}">
                <a16:creationId xmlns:a16="http://schemas.microsoft.com/office/drawing/2014/main" id="{F4C1141A-3C36-F74C-156C-F26786E3F024}"/>
              </a:ext>
            </a:extLst>
          </p:cNvPr>
          <p:cNvCxnSpPr>
            <a:cxnSpLocks/>
          </p:cNvCxnSpPr>
          <p:nvPr/>
        </p:nvCxnSpPr>
        <p:spPr>
          <a:xfrm>
            <a:off x="2023520" y="493778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5F1D7F1E-65E6-CCF8-C6DF-03080BC90642}"/>
              </a:ext>
            </a:extLst>
          </p:cNvPr>
          <p:cNvSpPr txBox="1"/>
          <p:nvPr/>
        </p:nvSpPr>
        <p:spPr>
          <a:xfrm>
            <a:off x="1759846" y="4051771"/>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116" name="Straight Connector 115">
            <a:extLst>
              <a:ext uri="{FF2B5EF4-FFF2-40B4-BE49-F238E27FC236}">
                <a16:creationId xmlns:a16="http://schemas.microsoft.com/office/drawing/2014/main" id="{35AD6564-AFDC-48CA-5AE2-A32DD8064DB5}"/>
              </a:ext>
            </a:extLst>
          </p:cNvPr>
          <p:cNvCxnSpPr>
            <a:cxnSpLocks/>
          </p:cNvCxnSpPr>
          <p:nvPr/>
        </p:nvCxnSpPr>
        <p:spPr>
          <a:xfrm>
            <a:off x="2023520" y="4144035"/>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676B481A-D352-5995-E8AD-CA620A0CD0B3}"/>
              </a:ext>
            </a:extLst>
          </p:cNvPr>
          <p:cNvSpPr txBox="1"/>
          <p:nvPr/>
        </p:nvSpPr>
        <p:spPr>
          <a:xfrm>
            <a:off x="1759846" y="3648546"/>
            <a:ext cx="221215"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119" name="Straight Connector 118">
            <a:extLst>
              <a:ext uri="{FF2B5EF4-FFF2-40B4-BE49-F238E27FC236}">
                <a16:creationId xmlns:a16="http://schemas.microsoft.com/office/drawing/2014/main" id="{AC11034E-3112-8283-9066-7973B3417A36}"/>
              </a:ext>
            </a:extLst>
          </p:cNvPr>
          <p:cNvCxnSpPr>
            <a:cxnSpLocks/>
          </p:cNvCxnSpPr>
          <p:nvPr/>
        </p:nvCxnSpPr>
        <p:spPr>
          <a:xfrm>
            <a:off x="2023520" y="374081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92867233-473A-5F0F-4C1B-BD17D6050E5B}"/>
              </a:ext>
            </a:extLst>
          </p:cNvPr>
          <p:cNvCxnSpPr>
            <a:cxnSpLocks/>
          </p:cNvCxnSpPr>
          <p:nvPr/>
        </p:nvCxnSpPr>
        <p:spPr>
          <a:xfrm>
            <a:off x="2092325" y="3950360"/>
            <a:ext cx="6629400" cy="0"/>
          </a:xfrm>
          <a:prstGeom prst="line">
            <a:avLst/>
          </a:prstGeom>
          <a:ln w="1270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122" name="Rectangle 121">
            <a:extLst>
              <a:ext uri="{FF2B5EF4-FFF2-40B4-BE49-F238E27FC236}">
                <a16:creationId xmlns:a16="http://schemas.microsoft.com/office/drawing/2014/main" id="{E913A9B6-5359-AB9D-4CE8-75975896691D}"/>
              </a:ext>
            </a:extLst>
          </p:cNvPr>
          <p:cNvSpPr/>
          <p:nvPr/>
        </p:nvSpPr>
        <p:spPr>
          <a:xfrm>
            <a:off x="6017483" y="3352798"/>
            <a:ext cx="234092" cy="7810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88FA366-A115-0AE9-BCAA-D74C9B8ED965}"/>
              </a:ext>
            </a:extLst>
          </p:cNvPr>
          <p:cNvSpPr/>
          <p:nvPr/>
        </p:nvSpPr>
        <p:spPr>
          <a:xfrm>
            <a:off x="6350858" y="3352798"/>
            <a:ext cx="234092" cy="8001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6BCA225-EBF8-4D80-D877-15743277659E}"/>
              </a:ext>
            </a:extLst>
          </p:cNvPr>
          <p:cNvSpPr/>
          <p:nvPr/>
        </p:nvSpPr>
        <p:spPr>
          <a:xfrm>
            <a:off x="6700108" y="3352798"/>
            <a:ext cx="234092" cy="8255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C43B5DE-2F71-C9C8-6903-ADDC2DDCD9CF}"/>
              </a:ext>
            </a:extLst>
          </p:cNvPr>
          <p:cNvSpPr/>
          <p:nvPr/>
        </p:nvSpPr>
        <p:spPr>
          <a:xfrm>
            <a:off x="7049358" y="3352798"/>
            <a:ext cx="234092" cy="9398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7A57AC1-B936-021F-6407-00E3D16BF87F}"/>
              </a:ext>
            </a:extLst>
          </p:cNvPr>
          <p:cNvSpPr/>
          <p:nvPr/>
        </p:nvSpPr>
        <p:spPr>
          <a:xfrm>
            <a:off x="8078058" y="3352798"/>
            <a:ext cx="234092" cy="17938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94642787-B20C-352F-937E-03BF2314AB6B}"/>
              </a:ext>
            </a:extLst>
          </p:cNvPr>
          <p:cNvSpPr/>
          <p:nvPr/>
        </p:nvSpPr>
        <p:spPr>
          <a:xfrm>
            <a:off x="7389083" y="3352797"/>
            <a:ext cx="234092" cy="10382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AF74F4BA-51A5-7801-6588-EF5CAEE43A37}"/>
              </a:ext>
            </a:extLst>
          </p:cNvPr>
          <p:cNvSpPr/>
          <p:nvPr/>
        </p:nvSpPr>
        <p:spPr>
          <a:xfrm>
            <a:off x="7738333" y="3352796"/>
            <a:ext cx="234092" cy="13144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A5894CF6-93BA-2128-8C9D-D56F6047188A}"/>
              </a:ext>
            </a:extLst>
          </p:cNvPr>
          <p:cNvSpPr/>
          <p:nvPr/>
        </p:nvSpPr>
        <p:spPr>
          <a:xfrm>
            <a:off x="8414608" y="3352796"/>
            <a:ext cx="234092" cy="197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C3A9DF66-1668-C42E-838C-980171580302}"/>
              </a:ext>
            </a:extLst>
          </p:cNvPr>
          <p:cNvSpPr txBox="1"/>
          <p:nvPr/>
        </p:nvSpPr>
        <p:spPr>
          <a:xfrm>
            <a:off x="1811142" y="2467446"/>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40</a:t>
            </a:r>
          </a:p>
        </p:txBody>
      </p:sp>
      <p:cxnSp>
        <p:nvCxnSpPr>
          <p:cNvPr id="134" name="Straight Connector 133">
            <a:extLst>
              <a:ext uri="{FF2B5EF4-FFF2-40B4-BE49-F238E27FC236}">
                <a16:creationId xmlns:a16="http://schemas.microsoft.com/office/drawing/2014/main" id="{2F0E7E98-DCA6-0BEE-49F2-289D0F721681}"/>
              </a:ext>
            </a:extLst>
          </p:cNvPr>
          <p:cNvCxnSpPr>
            <a:cxnSpLocks/>
          </p:cNvCxnSpPr>
          <p:nvPr/>
        </p:nvCxnSpPr>
        <p:spPr>
          <a:xfrm>
            <a:off x="2023520" y="2559710"/>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5" name="TextBox 134">
            <a:extLst>
              <a:ext uri="{FF2B5EF4-FFF2-40B4-BE49-F238E27FC236}">
                <a16:creationId xmlns:a16="http://schemas.microsoft.com/office/drawing/2014/main" id="{B90A6223-344E-1602-36C3-F566B0DF5DDE}"/>
              </a:ext>
            </a:extLst>
          </p:cNvPr>
          <p:cNvSpPr txBox="1"/>
          <p:nvPr/>
        </p:nvSpPr>
        <p:spPr>
          <a:xfrm>
            <a:off x="1811142" y="2873524"/>
            <a:ext cx="16991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20</a:t>
            </a:r>
          </a:p>
        </p:txBody>
      </p:sp>
      <p:cxnSp>
        <p:nvCxnSpPr>
          <p:cNvPr id="136" name="Straight Connector 135">
            <a:extLst>
              <a:ext uri="{FF2B5EF4-FFF2-40B4-BE49-F238E27FC236}">
                <a16:creationId xmlns:a16="http://schemas.microsoft.com/office/drawing/2014/main" id="{EFECA64A-3894-DDE7-A933-49354ADE743F}"/>
              </a:ext>
            </a:extLst>
          </p:cNvPr>
          <p:cNvCxnSpPr>
            <a:cxnSpLocks/>
          </p:cNvCxnSpPr>
          <p:nvPr/>
        </p:nvCxnSpPr>
        <p:spPr>
          <a:xfrm>
            <a:off x="2023520" y="2965788"/>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CFDF256-0578-BD0A-2934-C7A807182F11}"/>
              </a:ext>
            </a:extLst>
          </p:cNvPr>
          <p:cNvCxnSpPr>
            <a:cxnSpLocks/>
          </p:cNvCxnSpPr>
          <p:nvPr/>
        </p:nvCxnSpPr>
        <p:spPr>
          <a:xfrm>
            <a:off x="2023520" y="3356635"/>
            <a:ext cx="672360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Rectangle 138">
            <a:extLst>
              <a:ext uri="{FF2B5EF4-FFF2-40B4-BE49-F238E27FC236}">
                <a16:creationId xmlns:a16="http://schemas.microsoft.com/office/drawing/2014/main" id="{79C1E914-0384-8464-0A0D-5E284363F625}"/>
              </a:ext>
            </a:extLst>
          </p:cNvPr>
          <p:cNvSpPr/>
          <p:nvPr/>
        </p:nvSpPr>
        <p:spPr>
          <a:xfrm>
            <a:off x="2320851" y="4697586"/>
            <a:ext cx="101674" cy="1016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8085D50-CADB-8EED-6B02-D3EC309EDA16}"/>
              </a:ext>
            </a:extLst>
          </p:cNvPr>
          <p:cNvSpPr/>
          <p:nvPr/>
        </p:nvSpPr>
        <p:spPr>
          <a:xfrm>
            <a:off x="2320851" y="5059536"/>
            <a:ext cx="101674" cy="101674"/>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F1EBF90-D5DB-222D-EB4B-0C636C9BE2D8}"/>
              </a:ext>
            </a:extLst>
          </p:cNvPr>
          <p:cNvSpPr/>
          <p:nvPr/>
        </p:nvSpPr>
        <p:spPr>
          <a:xfrm>
            <a:off x="2320851" y="4878561"/>
            <a:ext cx="101674" cy="1016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226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AD480-1E55-4B27-9BE2-040409539620}"/>
              </a:ext>
            </a:extLst>
          </p:cNvPr>
          <p:cNvSpPr>
            <a:spLocks noGrp="1"/>
          </p:cNvSpPr>
          <p:nvPr>
            <p:ph sz="quarter" idx="12"/>
          </p:nvPr>
        </p:nvSpPr>
        <p:spPr>
          <a:xfrm>
            <a:off x="620713" y="1425575"/>
            <a:ext cx="10963275" cy="4811737"/>
          </a:xfrm>
        </p:spPr>
        <p:txBody>
          <a:bodyPr>
            <a:noAutofit/>
          </a:bodyPr>
          <a:lstStyle/>
          <a:p>
            <a:pPr>
              <a:spcBef>
                <a:spcPts val="900"/>
              </a:spcBef>
            </a:pPr>
            <a:r>
              <a:rPr lang="en-US" sz="1700" dirty="0">
                <a:solidFill>
                  <a:schemeClr val="accent1"/>
                </a:solidFill>
              </a:rPr>
              <a:t>Pancreatic ductal adenocarcinoma </a:t>
            </a:r>
            <a:r>
              <a:rPr lang="en-US" sz="1700" dirty="0"/>
              <a:t>(PDAC) is a </a:t>
            </a:r>
            <a:r>
              <a:rPr lang="en-US" sz="1700" dirty="0">
                <a:solidFill>
                  <a:schemeClr val="accent1"/>
                </a:solidFill>
              </a:rPr>
              <a:t>devastating disease with poor prognosis </a:t>
            </a:r>
            <a:r>
              <a:rPr lang="en-US" sz="1700" dirty="0"/>
              <a:t>and rising incidence and accounts for the majority of pancreatic neoplasms</a:t>
            </a:r>
          </a:p>
          <a:p>
            <a:pPr>
              <a:spcBef>
                <a:spcPts val="900"/>
              </a:spcBef>
            </a:pPr>
            <a:r>
              <a:rPr lang="en-US" sz="1700" dirty="0"/>
              <a:t>Pancreatic cancer is </a:t>
            </a:r>
            <a:r>
              <a:rPr lang="en-US" sz="1700" dirty="0">
                <a:solidFill>
                  <a:schemeClr val="accent1"/>
                </a:solidFill>
              </a:rPr>
              <a:t>difficult to diagnose early due to the lack of early symptoms</a:t>
            </a:r>
            <a:r>
              <a:rPr lang="en-US" sz="1700" dirty="0"/>
              <a:t> and </a:t>
            </a:r>
            <a:r>
              <a:rPr lang="en-US" sz="1700" dirty="0">
                <a:solidFill>
                  <a:schemeClr val="accent1"/>
                </a:solidFill>
              </a:rPr>
              <a:t>80-90% of patients </a:t>
            </a:r>
            <a:r>
              <a:rPr lang="en-US" sz="1700" dirty="0"/>
              <a:t>are diagnosed </a:t>
            </a:r>
            <a:r>
              <a:rPr lang="en-US" sz="1700" dirty="0">
                <a:solidFill>
                  <a:schemeClr val="accent1"/>
                </a:solidFill>
              </a:rPr>
              <a:t>at late stages with unresectable </a:t>
            </a:r>
            <a:r>
              <a:rPr lang="en-US" sz="1700" dirty="0" err="1">
                <a:solidFill>
                  <a:schemeClr val="accent1"/>
                </a:solidFill>
              </a:rPr>
              <a:t>tumours</a:t>
            </a:r>
            <a:endParaRPr lang="en-US" sz="1700" dirty="0">
              <a:solidFill>
                <a:schemeClr val="accent1"/>
              </a:solidFill>
            </a:endParaRPr>
          </a:p>
          <a:p>
            <a:pPr>
              <a:spcBef>
                <a:spcPts val="900"/>
              </a:spcBef>
            </a:pPr>
            <a:r>
              <a:rPr lang="en-US" sz="1700" dirty="0">
                <a:solidFill>
                  <a:schemeClr val="accent1"/>
                </a:solidFill>
              </a:rPr>
              <a:t>Symptoms are generally non-specific with abdominal pain being the most frequently reported clinical symptom</a:t>
            </a:r>
          </a:p>
          <a:p>
            <a:pPr>
              <a:spcBef>
                <a:spcPts val="900"/>
              </a:spcBef>
            </a:pPr>
            <a:r>
              <a:rPr lang="en-US" sz="1700" dirty="0"/>
              <a:t>All patients with metastatic pancreatic cancer should undergo germline and somatic </a:t>
            </a:r>
            <a:r>
              <a:rPr lang="en-GB" sz="1700" dirty="0"/>
              <a:t>next-generation sequencing to identify possible actionable variants</a:t>
            </a:r>
          </a:p>
          <a:p>
            <a:pPr>
              <a:spcBef>
                <a:spcPts val="900"/>
              </a:spcBef>
            </a:pPr>
            <a:r>
              <a:rPr lang="en-US" sz="1700" dirty="0">
                <a:solidFill>
                  <a:schemeClr val="accent1"/>
                </a:solidFill>
              </a:rPr>
              <a:t>Cytotoxic chemotherapy is the cornerstone of systemic therapy </a:t>
            </a:r>
            <a:r>
              <a:rPr lang="en-US" sz="1700" dirty="0"/>
              <a:t>for advanced or metastatic </a:t>
            </a:r>
            <a:br>
              <a:rPr lang="en-US" sz="1700" dirty="0"/>
            </a:br>
            <a:r>
              <a:rPr lang="en-US" sz="1700" dirty="0"/>
              <a:t>pancreatic cancer </a:t>
            </a:r>
          </a:p>
          <a:p>
            <a:pPr>
              <a:spcBef>
                <a:spcPts val="900"/>
              </a:spcBef>
            </a:pPr>
            <a:r>
              <a:rPr lang="en-US" sz="1700" dirty="0"/>
              <a:t>Maintenance therapy after a period of chemotherapy is an option for patients with </a:t>
            </a:r>
            <a:r>
              <a:rPr lang="en-US" sz="1700" i="1" dirty="0"/>
              <a:t>BRCA</a:t>
            </a:r>
            <a:r>
              <a:rPr lang="en-US" sz="1700" dirty="0"/>
              <a:t> alterations</a:t>
            </a:r>
            <a:endParaRPr lang="en-GB" sz="1700" dirty="0"/>
          </a:p>
          <a:p>
            <a:pPr>
              <a:spcBef>
                <a:spcPts val="900"/>
              </a:spcBef>
            </a:pPr>
            <a:r>
              <a:rPr lang="en-GB" sz="1700" dirty="0"/>
              <a:t>Choice of treatment depends on several factors, including patients' performance status, co-morbidities and molecular targets</a:t>
            </a:r>
          </a:p>
        </p:txBody>
      </p:sp>
      <p:sp>
        <p:nvSpPr>
          <p:cNvPr id="2" name="Title 1">
            <a:extLst>
              <a:ext uri="{FF2B5EF4-FFF2-40B4-BE49-F238E27FC236}">
                <a16:creationId xmlns:a16="http://schemas.microsoft.com/office/drawing/2014/main" id="{D96A5691-1EE4-B402-E304-49B6939F7884}"/>
              </a:ext>
            </a:extLst>
          </p:cNvPr>
          <p:cNvSpPr>
            <a:spLocks noGrp="1"/>
          </p:cNvSpPr>
          <p:nvPr>
            <p:ph type="title"/>
          </p:nvPr>
        </p:nvSpPr>
        <p:spPr>
          <a:xfrm>
            <a:off x="619201" y="259200"/>
            <a:ext cx="10963199" cy="864000"/>
          </a:xfrm>
        </p:spPr>
        <p:txBody>
          <a:bodyPr/>
          <a:lstStyle/>
          <a:p>
            <a:r>
              <a:rPr lang="en-GB" dirty="0"/>
              <a:t>summary</a:t>
            </a:r>
          </a:p>
        </p:txBody>
      </p:sp>
      <p:sp>
        <p:nvSpPr>
          <p:cNvPr id="5" name="Slide Number Placeholder 4">
            <a:extLst>
              <a:ext uri="{FF2B5EF4-FFF2-40B4-BE49-F238E27FC236}">
                <a16:creationId xmlns:a16="http://schemas.microsoft.com/office/drawing/2014/main" id="{36114661-C08F-A360-53FD-B5CC1E28AB10}"/>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37</a:t>
            </a:fld>
            <a:endParaRPr lang="en-GB" dirty="0"/>
          </a:p>
        </p:txBody>
      </p:sp>
      <p:sp>
        <p:nvSpPr>
          <p:cNvPr id="10" name="Content Placeholder 9">
            <a:extLst>
              <a:ext uri="{FF2B5EF4-FFF2-40B4-BE49-F238E27FC236}">
                <a16:creationId xmlns:a16="http://schemas.microsoft.com/office/drawing/2014/main" id="{4A4C104B-823D-75EB-96C5-6411614FC70C}"/>
              </a:ext>
            </a:extLst>
          </p:cNvPr>
          <p:cNvSpPr>
            <a:spLocks noGrp="1"/>
          </p:cNvSpPr>
          <p:nvPr>
            <p:ph sz="quarter" idx="15"/>
          </p:nvPr>
        </p:nvSpPr>
        <p:spPr/>
        <p:txBody>
          <a:bodyPr/>
          <a:lstStyle/>
          <a:p>
            <a:r>
              <a:rPr lang="en-GB" dirty="0">
                <a:solidFill>
                  <a:schemeClr val="tx2"/>
                </a:solidFill>
              </a:rPr>
              <a:t>BRCA, </a:t>
            </a:r>
            <a:r>
              <a:rPr lang="en-GB" dirty="0" err="1">
                <a:solidFill>
                  <a:schemeClr val="tx2"/>
                </a:solidFill>
              </a:rPr>
              <a:t>BReast</a:t>
            </a:r>
            <a:r>
              <a:rPr lang="en-GB" dirty="0">
                <a:solidFill>
                  <a:schemeClr val="tx2"/>
                </a:solidFill>
              </a:rPr>
              <a:t> </a:t>
            </a:r>
            <a:r>
              <a:rPr lang="en-GB" dirty="0" err="1">
                <a:solidFill>
                  <a:schemeClr val="tx2"/>
                </a:solidFill>
              </a:rPr>
              <a:t>CAncer</a:t>
            </a:r>
            <a:r>
              <a:rPr lang="en-GB" dirty="0">
                <a:solidFill>
                  <a:schemeClr val="tx2"/>
                </a:solidFill>
              </a:rPr>
              <a:t> gene; PALB2, partner and localiser of BRCA2</a:t>
            </a:r>
          </a:p>
        </p:txBody>
      </p:sp>
    </p:spTree>
    <p:extLst>
      <p:ext uri="{BB962C8B-B14F-4D97-AF65-F5344CB8AC3E}">
        <p14:creationId xmlns:p14="http://schemas.microsoft.com/office/powerpoint/2010/main" val="39100458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355D3-FE42-9A44-8D23-135E5080CEAD}"/>
              </a:ext>
            </a:extLst>
          </p:cNvPr>
          <p:cNvSpPr>
            <a:spLocks noGrp="1"/>
          </p:cNvSpPr>
          <p:nvPr>
            <p:ph sz="quarter" idx="15"/>
          </p:nvPr>
        </p:nvSpPr>
        <p:spPr/>
        <p:txBody>
          <a:bodyPr/>
          <a:lstStyle/>
          <a:p>
            <a:endParaRPr lang="en-GB"/>
          </a:p>
        </p:txBody>
      </p:sp>
      <p:sp>
        <p:nvSpPr>
          <p:cNvPr id="3" name="Title 2">
            <a:extLst>
              <a:ext uri="{FF2B5EF4-FFF2-40B4-BE49-F238E27FC236}">
                <a16:creationId xmlns:a16="http://schemas.microsoft.com/office/drawing/2014/main" id="{99BBDB09-1B27-D642-AAF3-8C2B5A40A4FE}"/>
              </a:ext>
            </a:extLst>
          </p:cNvPr>
          <p:cNvSpPr>
            <a:spLocks noGrp="1"/>
          </p:cNvSpPr>
          <p:nvPr>
            <p:ph type="title"/>
          </p:nvPr>
        </p:nvSpPr>
        <p:spPr/>
        <p:txBody>
          <a:bodyPr/>
          <a:lstStyle/>
          <a:p>
            <a:pPr>
              <a:defRPr/>
            </a:pPr>
            <a:r>
              <a:rPr lang="en-GB" dirty="0">
                <a:ea typeface="+mj-ea"/>
              </a:rPr>
              <a:t>Educational objectives</a:t>
            </a:r>
          </a:p>
        </p:txBody>
      </p:sp>
      <p:sp>
        <p:nvSpPr>
          <p:cNvPr id="15362" name="Content Placeholder 3">
            <a:extLst>
              <a:ext uri="{FF2B5EF4-FFF2-40B4-BE49-F238E27FC236}">
                <a16:creationId xmlns:a16="http://schemas.microsoft.com/office/drawing/2014/main" id="{2B78AF88-EED2-9246-B82C-05AFA5F0E150}"/>
              </a:ext>
            </a:extLst>
          </p:cNvPr>
          <p:cNvSpPr>
            <a:spLocks noGrp="1"/>
          </p:cNvSpPr>
          <p:nvPr>
            <p:ph sz="quarter" idx="14"/>
          </p:nvPr>
        </p:nvSpPr>
        <p:spPr bwMode="auto">
          <a:xfrm>
            <a:off x="601123" y="1123200"/>
            <a:ext cx="9724288" cy="452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GB" b="1" dirty="0">
                <a:solidFill>
                  <a:srgbClr val="C7573C"/>
                </a:solidFill>
              </a:rPr>
              <a:t>Educational objectives</a:t>
            </a:r>
          </a:p>
          <a:p>
            <a:pPr marL="0" indent="0">
              <a:buNone/>
            </a:pPr>
            <a:endParaRPr lang="en-GB" b="1" dirty="0">
              <a:solidFill>
                <a:srgbClr val="C7573C"/>
              </a:solidFill>
            </a:endParaRPr>
          </a:p>
          <a:p>
            <a:pPr marL="342900" indent="-342900">
              <a:buFont typeface="+mj-lt"/>
              <a:buAutoNum type="arabicPeriod"/>
            </a:pPr>
            <a:r>
              <a:rPr lang="en-GB" sz="1800" dirty="0"/>
              <a:t>Be able to identify </a:t>
            </a:r>
            <a:r>
              <a:rPr lang="en-GB" sz="1800" dirty="0" err="1"/>
              <a:t>mPDAC</a:t>
            </a:r>
            <a:r>
              <a:rPr lang="en-GB" sz="1800" dirty="0"/>
              <a:t> </a:t>
            </a:r>
            <a:r>
              <a:rPr lang="en-GB" sz="1800" b="1" dirty="0">
                <a:solidFill>
                  <a:srgbClr val="C7573C"/>
                </a:solidFill>
              </a:rPr>
              <a:t>early signs and symptoms </a:t>
            </a:r>
            <a:r>
              <a:rPr lang="en-GB" sz="1800" dirty="0"/>
              <a:t>to engage in the appropriate testing strategy for an </a:t>
            </a:r>
            <a:r>
              <a:rPr lang="en-GB" sz="1800" b="1" dirty="0">
                <a:solidFill>
                  <a:srgbClr val="C7573C"/>
                </a:solidFill>
              </a:rPr>
              <a:t>early diagnosis</a:t>
            </a:r>
          </a:p>
          <a:p>
            <a:pPr>
              <a:buFont typeface="+mj-lt"/>
              <a:buAutoNum type="arabicPeriod"/>
            </a:pPr>
            <a:r>
              <a:rPr lang="en-GB" sz="1800" dirty="0"/>
              <a:t>Be able to </a:t>
            </a:r>
            <a:r>
              <a:rPr lang="en-GB" sz="1800" b="1" dirty="0">
                <a:solidFill>
                  <a:srgbClr val="C6573B"/>
                </a:solidFill>
              </a:rPr>
              <a:t>differentiate</a:t>
            </a:r>
            <a:r>
              <a:rPr lang="en-GB" sz="1800" dirty="0"/>
              <a:t> the </a:t>
            </a:r>
            <a:r>
              <a:rPr lang="en-GB" sz="1800" b="1" dirty="0">
                <a:solidFill>
                  <a:srgbClr val="C95839"/>
                </a:solidFill>
              </a:rPr>
              <a:t>efficacy and safety profiles </a:t>
            </a:r>
            <a:r>
              <a:rPr lang="en-GB" sz="1800" dirty="0"/>
              <a:t>of </a:t>
            </a:r>
            <a:r>
              <a:rPr lang="en-GB" sz="1800" b="1" dirty="0">
                <a:solidFill>
                  <a:srgbClr val="C6573B"/>
                </a:solidFill>
              </a:rPr>
              <a:t>chemotherapies</a:t>
            </a:r>
            <a:r>
              <a:rPr lang="en-GB" sz="1800" dirty="0"/>
              <a:t> for </a:t>
            </a:r>
            <a:r>
              <a:rPr lang="en-GB" sz="1800" dirty="0" err="1"/>
              <a:t>mPDAC</a:t>
            </a:r>
            <a:endParaRPr lang="en-GB" sz="1800" dirty="0"/>
          </a:p>
          <a:p>
            <a:pPr>
              <a:buFont typeface="+mj-lt"/>
              <a:buAutoNum type="arabicPeriod"/>
            </a:pPr>
            <a:r>
              <a:rPr lang="en-GB" sz="1800" dirty="0"/>
              <a:t>Recognise how to </a:t>
            </a:r>
            <a:r>
              <a:rPr lang="en-GB" sz="1800" b="1" dirty="0">
                <a:solidFill>
                  <a:srgbClr val="C95839"/>
                </a:solidFill>
              </a:rPr>
              <a:t>optimise</a:t>
            </a:r>
            <a:r>
              <a:rPr lang="en-GB" sz="1800" dirty="0"/>
              <a:t> chemotherapies for patients with </a:t>
            </a:r>
            <a:r>
              <a:rPr lang="en-GB" sz="1800" dirty="0" err="1"/>
              <a:t>mPDAC</a:t>
            </a:r>
            <a:r>
              <a:rPr lang="en-GB" sz="1800" dirty="0"/>
              <a:t>, and understand the optimal </a:t>
            </a:r>
            <a:r>
              <a:rPr lang="en-GB" sz="1800" b="1" dirty="0">
                <a:solidFill>
                  <a:srgbClr val="C6573B"/>
                </a:solidFill>
              </a:rPr>
              <a:t>combination</a:t>
            </a:r>
            <a:r>
              <a:rPr lang="en-GB" sz="1800" dirty="0"/>
              <a:t> of treatments</a:t>
            </a:r>
          </a:p>
        </p:txBody>
      </p:sp>
      <p:sp>
        <p:nvSpPr>
          <p:cNvPr id="6" name="Slide Number Placeholder 5">
            <a:extLst>
              <a:ext uri="{FF2B5EF4-FFF2-40B4-BE49-F238E27FC236}">
                <a16:creationId xmlns:a16="http://schemas.microsoft.com/office/drawing/2014/main" id="{879724AD-7A09-F80A-6D2B-9858F2067466}"/>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5878237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46BE7-8BBE-B24A-A291-BBEE369152FA}"/>
              </a:ext>
            </a:extLst>
          </p:cNvPr>
          <p:cNvSpPr>
            <a:spLocks noGrp="1"/>
          </p:cNvSpPr>
          <p:nvPr>
            <p:ph sz="quarter" idx="12"/>
          </p:nvPr>
        </p:nvSpPr>
        <p:spPr>
          <a:xfrm>
            <a:off x="620184" y="1425600"/>
            <a:ext cx="10963200" cy="4525200"/>
          </a:xfrm>
        </p:spPr>
        <p:txBody>
          <a:bodyPr>
            <a:normAutofit/>
          </a:bodyPr>
          <a:lstStyle/>
          <a:p>
            <a:r>
              <a:rPr lang="en-US" dirty="0"/>
              <a:t>Pancreatic ductal adenocarcinoma (PDAC) is usually diagnosed at an advanced, incurable stage</a:t>
            </a:r>
            <a:r>
              <a:rPr lang="en-GB" dirty="0"/>
              <a:t> due to non-specific symptoms </a:t>
            </a:r>
            <a:r>
              <a:rPr lang="en-US" dirty="0"/>
              <a:t>and has an extremely poor prognosis</a:t>
            </a:r>
            <a:endParaRPr lang="en-GB" dirty="0"/>
          </a:p>
          <a:p>
            <a:r>
              <a:rPr lang="en-US" dirty="0"/>
              <a:t>Recognition of symptoms and known risk factors is important for an early diagnosis</a:t>
            </a:r>
          </a:p>
          <a:p>
            <a:r>
              <a:rPr lang="en-GB" dirty="0"/>
              <a:t>Systemic chemotherapy is the standard treatment for </a:t>
            </a:r>
            <a:r>
              <a:rPr lang="en-GB" dirty="0" err="1"/>
              <a:t>mPDAC</a:t>
            </a:r>
            <a:r>
              <a:rPr lang="en-GB" dirty="0"/>
              <a:t> but molecularly targeted treatments and immunotherapies may have a role for specific patients</a:t>
            </a:r>
          </a:p>
          <a:p>
            <a:r>
              <a:rPr lang="en-GB" dirty="0"/>
              <a:t>Choice of treatment depends on several factors, including patients' performance status and co-morbidities</a:t>
            </a:r>
          </a:p>
        </p:txBody>
      </p:sp>
      <p:sp>
        <p:nvSpPr>
          <p:cNvPr id="2" name="Title 1">
            <a:extLst>
              <a:ext uri="{FF2B5EF4-FFF2-40B4-BE49-F238E27FC236}">
                <a16:creationId xmlns:a16="http://schemas.microsoft.com/office/drawing/2014/main" id="{5195F99C-2C86-5DD5-4986-C2FEAFB83794}"/>
              </a:ext>
            </a:extLst>
          </p:cNvPr>
          <p:cNvSpPr>
            <a:spLocks noGrp="1"/>
          </p:cNvSpPr>
          <p:nvPr>
            <p:ph type="title"/>
          </p:nvPr>
        </p:nvSpPr>
        <p:spPr>
          <a:xfrm>
            <a:off x="619201" y="259200"/>
            <a:ext cx="10963199" cy="864000"/>
          </a:xfrm>
        </p:spPr>
        <p:txBody>
          <a:bodyPr/>
          <a:lstStyle/>
          <a:p>
            <a:r>
              <a:rPr lang="en-GB" dirty="0"/>
              <a:t>Clinical takeaways</a:t>
            </a:r>
          </a:p>
        </p:txBody>
      </p:sp>
      <p:sp>
        <p:nvSpPr>
          <p:cNvPr id="5" name="Slide Number Placeholder 4">
            <a:extLst>
              <a:ext uri="{FF2B5EF4-FFF2-40B4-BE49-F238E27FC236}">
                <a16:creationId xmlns:a16="http://schemas.microsoft.com/office/drawing/2014/main" id="{25F7733F-BD18-F608-656B-C237888192F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11" name="Content Placeholder 10">
            <a:extLst>
              <a:ext uri="{FF2B5EF4-FFF2-40B4-BE49-F238E27FC236}">
                <a16:creationId xmlns:a16="http://schemas.microsoft.com/office/drawing/2014/main" id="{CD833B69-6237-49FD-D899-C0B74938DB19}"/>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1705996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A3B0E-3C7F-BAFA-51A5-E48219E69933}"/>
              </a:ext>
            </a:extLst>
          </p:cNvPr>
          <p:cNvSpPr>
            <a:spLocks noGrp="1"/>
          </p:cNvSpPr>
          <p:nvPr>
            <p:ph type="title"/>
          </p:nvPr>
        </p:nvSpPr>
        <p:spPr/>
        <p:txBody>
          <a:bodyPr/>
          <a:lstStyle/>
          <a:p>
            <a:r>
              <a:rPr lang="en-GB" dirty="0"/>
              <a:t>What is the issue?</a:t>
            </a:r>
          </a:p>
        </p:txBody>
      </p:sp>
      <p:sp>
        <p:nvSpPr>
          <p:cNvPr id="5" name="Slide Number Placeholder 4">
            <a:extLst>
              <a:ext uri="{FF2B5EF4-FFF2-40B4-BE49-F238E27FC236}">
                <a16:creationId xmlns:a16="http://schemas.microsoft.com/office/drawing/2014/main" id="{98118FB5-50AB-6092-34BF-F78F5E2CF31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32633162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ECF6ED3-2C16-2460-C305-609E78664D65}"/>
              </a:ext>
            </a:extLst>
          </p:cNvPr>
          <p:cNvSpPr>
            <a:spLocks noGrp="1"/>
          </p:cNvSpPr>
          <p:nvPr>
            <p:ph sz="quarter" idx="12"/>
          </p:nvPr>
        </p:nvSpPr>
        <p:spPr>
          <a:xfrm>
            <a:off x="620713" y="1556792"/>
            <a:ext cx="10963275" cy="4536504"/>
          </a:xfrm>
        </p:spPr>
        <p:txBody>
          <a:bodyPr/>
          <a:lstStyle/>
          <a:p>
            <a:r>
              <a:rPr lang="en-GB" sz="1800" dirty="0">
                <a:solidFill>
                  <a:schemeClr val="accent1"/>
                </a:solidFill>
              </a:rPr>
              <a:t>Pancreatic ductal adenocarcinoma </a:t>
            </a:r>
            <a:r>
              <a:rPr lang="en-GB" sz="1800" dirty="0"/>
              <a:t>(PDAC) is a </a:t>
            </a:r>
            <a:r>
              <a:rPr lang="en-GB" sz="1800" dirty="0">
                <a:solidFill>
                  <a:schemeClr val="accent1"/>
                </a:solidFill>
              </a:rPr>
              <a:t>highly devastating disease with poor prognosis</a:t>
            </a:r>
            <a:r>
              <a:rPr lang="en-GB" sz="1800" dirty="0"/>
              <a:t> and rising incidence and accounts for the majority (90%) of pancreatic neoplasms.</a:t>
            </a:r>
            <a:r>
              <a:rPr lang="en-GB" sz="1800" baseline="30000" dirty="0"/>
              <a:t>1</a:t>
            </a:r>
            <a:r>
              <a:rPr lang="en-GB" sz="1800" dirty="0"/>
              <a:t> Typically after </a:t>
            </a:r>
            <a:br>
              <a:rPr lang="en-GB" sz="1800" dirty="0"/>
            </a:br>
            <a:r>
              <a:rPr lang="en-GB" sz="1800" dirty="0"/>
              <a:t>diagnosis, </a:t>
            </a:r>
            <a:r>
              <a:rPr lang="en-GB" sz="1800" dirty="0">
                <a:solidFill>
                  <a:schemeClr val="accent1"/>
                </a:solidFill>
              </a:rPr>
              <a:t>only 13% live for 5 years</a:t>
            </a:r>
            <a:r>
              <a:rPr lang="en-GB" sz="1800" baseline="30000" dirty="0">
                <a:solidFill>
                  <a:schemeClr val="accent1"/>
                </a:solidFill>
              </a:rPr>
              <a:t>2</a:t>
            </a:r>
          </a:p>
          <a:p>
            <a:r>
              <a:rPr lang="en-GB" sz="1800" dirty="0"/>
              <a:t>PDAC is the third-leading cause of cancer mortality in the US and the seventh-leading cause </a:t>
            </a:r>
            <a:br>
              <a:rPr lang="en-GB" sz="1800" dirty="0"/>
            </a:br>
            <a:r>
              <a:rPr lang="en-GB" sz="1800" dirty="0"/>
              <a:t>worldwide.</a:t>
            </a:r>
            <a:r>
              <a:rPr lang="en-GB" sz="1800" baseline="30000" dirty="0"/>
              <a:t>2,3</a:t>
            </a:r>
            <a:r>
              <a:rPr lang="en-GB" sz="1800" dirty="0"/>
              <a:t> It is projected to become the second-leading cause of cancer-related mortality by 2030</a:t>
            </a:r>
            <a:r>
              <a:rPr lang="en-GB" sz="1800" baseline="30000" dirty="0"/>
              <a:t>3</a:t>
            </a:r>
          </a:p>
          <a:p>
            <a:pPr lvl="1"/>
            <a:r>
              <a:rPr lang="en-GB" sz="1600" dirty="0"/>
              <a:t>Approximately 1.7% of men and women will be diagnosed with pancreatic cancer at some point during </a:t>
            </a:r>
            <a:br>
              <a:rPr lang="en-GB" sz="1600" dirty="0"/>
            </a:br>
            <a:r>
              <a:rPr lang="en-GB" sz="1600" dirty="0"/>
              <a:t>their lifetime</a:t>
            </a:r>
            <a:r>
              <a:rPr lang="en-GB" sz="1600" baseline="30000" dirty="0"/>
              <a:t>2</a:t>
            </a:r>
          </a:p>
          <a:p>
            <a:r>
              <a:rPr lang="en-GB" sz="1800" dirty="0">
                <a:solidFill>
                  <a:schemeClr val="accent1"/>
                </a:solidFill>
              </a:rPr>
              <a:t>In 2024</a:t>
            </a:r>
            <a:r>
              <a:rPr lang="en-GB" sz="1800" dirty="0"/>
              <a:t>, estimated numbers in the US are:</a:t>
            </a:r>
          </a:p>
          <a:p>
            <a:pPr lvl="1"/>
            <a:r>
              <a:rPr lang="en-GB" sz="1600" dirty="0">
                <a:solidFill>
                  <a:schemeClr val="accent1"/>
                </a:solidFill>
              </a:rPr>
              <a:t>66,440 new cases </a:t>
            </a:r>
            <a:r>
              <a:rPr lang="en-GB" sz="1600" dirty="0"/>
              <a:t>(3.3% of all new cancer cases)</a:t>
            </a:r>
            <a:r>
              <a:rPr lang="en-GB" sz="1600" baseline="30000" dirty="0"/>
              <a:t>2</a:t>
            </a:r>
          </a:p>
          <a:p>
            <a:pPr lvl="1"/>
            <a:r>
              <a:rPr lang="en-GB" sz="1600" dirty="0">
                <a:solidFill>
                  <a:schemeClr val="accent1"/>
                </a:solidFill>
              </a:rPr>
              <a:t>51,750 deaths </a:t>
            </a:r>
            <a:r>
              <a:rPr lang="en-GB" sz="1600" dirty="0"/>
              <a:t>(8.5% of all cancer deaths)</a:t>
            </a:r>
            <a:r>
              <a:rPr lang="en-GB" sz="1600" baseline="30000" dirty="0"/>
              <a:t>2</a:t>
            </a:r>
          </a:p>
          <a:p>
            <a:r>
              <a:rPr lang="en-GB" sz="1800" dirty="0"/>
              <a:t>Pancreatic cancer is difficult to diagnose due to the lack of early symptoms and </a:t>
            </a:r>
            <a:r>
              <a:rPr lang="en-GB" sz="1800" dirty="0">
                <a:solidFill>
                  <a:schemeClr val="accent1"/>
                </a:solidFill>
              </a:rPr>
              <a:t>80-90% of </a:t>
            </a:r>
            <a:br>
              <a:rPr lang="en-GB" sz="1800" dirty="0">
                <a:solidFill>
                  <a:schemeClr val="accent1"/>
                </a:solidFill>
              </a:rPr>
            </a:br>
            <a:r>
              <a:rPr lang="en-GB" sz="1800" dirty="0">
                <a:solidFill>
                  <a:schemeClr val="accent1"/>
                </a:solidFill>
              </a:rPr>
              <a:t>patients</a:t>
            </a:r>
            <a:r>
              <a:rPr lang="en-GB" sz="1800" dirty="0"/>
              <a:t> have unresectable tumours due to the </a:t>
            </a:r>
            <a:r>
              <a:rPr lang="en-GB" sz="1800" dirty="0">
                <a:solidFill>
                  <a:schemeClr val="accent1"/>
                </a:solidFill>
              </a:rPr>
              <a:t>advanced stage at diagnosis</a:t>
            </a:r>
            <a:r>
              <a:rPr lang="en-GB" sz="1800" baseline="30000" dirty="0">
                <a:solidFill>
                  <a:schemeClr val="accent1"/>
                </a:solidFill>
              </a:rPr>
              <a:t>4</a:t>
            </a:r>
            <a:r>
              <a:rPr lang="en-GB" sz="1800" dirty="0">
                <a:solidFill>
                  <a:schemeClr val="accent1"/>
                </a:solidFill>
              </a:rPr>
              <a:t> </a:t>
            </a:r>
          </a:p>
          <a:p>
            <a:r>
              <a:rPr lang="en-GB" sz="1800" dirty="0"/>
              <a:t>Surgery, chemotherapy and radiation are the primary treatment options for pancreatic cancer</a:t>
            </a:r>
            <a:r>
              <a:rPr lang="en-GB" sz="1800" baseline="30000" dirty="0"/>
              <a:t>1</a:t>
            </a:r>
          </a:p>
        </p:txBody>
      </p:sp>
      <p:sp>
        <p:nvSpPr>
          <p:cNvPr id="4" name="Title 3">
            <a:extLst>
              <a:ext uri="{FF2B5EF4-FFF2-40B4-BE49-F238E27FC236}">
                <a16:creationId xmlns:a16="http://schemas.microsoft.com/office/drawing/2014/main" id="{4C9F9AB8-5C15-0FF5-35A0-FBBF980A2F73}"/>
              </a:ext>
            </a:extLst>
          </p:cNvPr>
          <p:cNvSpPr>
            <a:spLocks noGrp="1"/>
          </p:cNvSpPr>
          <p:nvPr>
            <p:ph type="title"/>
          </p:nvPr>
        </p:nvSpPr>
        <p:spPr>
          <a:xfrm>
            <a:off x="619201" y="259200"/>
            <a:ext cx="10963199" cy="864000"/>
          </a:xfrm>
        </p:spPr>
        <p:txBody>
          <a:bodyPr/>
          <a:lstStyle/>
          <a:p>
            <a:r>
              <a:rPr lang="en-GB" dirty="0"/>
              <a:t>Pancreatic ductal adenocarcinoma</a:t>
            </a:r>
          </a:p>
        </p:txBody>
      </p:sp>
      <p:sp>
        <p:nvSpPr>
          <p:cNvPr id="3" name="Slide Number Placeholder 2">
            <a:extLst>
              <a:ext uri="{FF2B5EF4-FFF2-40B4-BE49-F238E27FC236}">
                <a16:creationId xmlns:a16="http://schemas.microsoft.com/office/drawing/2014/main" id="{DE3A1D19-9B03-0E0F-3200-E4A79DF15A8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2" name="Content Placeholder 1">
            <a:extLst>
              <a:ext uri="{FF2B5EF4-FFF2-40B4-BE49-F238E27FC236}">
                <a16:creationId xmlns:a16="http://schemas.microsoft.com/office/drawing/2014/main" id="{ADC3F2A3-8B7B-6240-E45C-1E6A3F64752D}"/>
              </a:ext>
            </a:extLst>
          </p:cNvPr>
          <p:cNvSpPr>
            <a:spLocks noGrp="1"/>
          </p:cNvSpPr>
          <p:nvPr>
            <p:ph sz="quarter" idx="15"/>
          </p:nvPr>
        </p:nvSpPr>
        <p:spPr>
          <a:xfrm>
            <a:off x="625288" y="6233675"/>
            <a:ext cx="10180339" cy="365125"/>
          </a:xfrm>
        </p:spPr>
        <p:txBody>
          <a:bodyPr/>
          <a:lstStyle/>
          <a:p>
            <a:r>
              <a:rPr lang="en-GB" dirty="0">
                <a:solidFill>
                  <a:schemeClr val="tx2"/>
                </a:solidFill>
              </a:rPr>
              <a:t>US, United States</a:t>
            </a:r>
          </a:p>
          <a:p>
            <a:r>
              <a:rPr lang="en-GB" dirty="0">
                <a:solidFill>
                  <a:schemeClr val="tx2"/>
                </a:solidFill>
              </a:rPr>
              <a:t>1. Orth M, et al. </a:t>
            </a:r>
            <a:r>
              <a:rPr lang="en-GB" dirty="0" err="1">
                <a:solidFill>
                  <a:schemeClr val="tx2"/>
                </a:solidFill>
              </a:rPr>
              <a:t>Radiat</a:t>
            </a:r>
            <a:r>
              <a:rPr lang="en-GB" dirty="0">
                <a:solidFill>
                  <a:schemeClr val="tx2"/>
                </a:solidFill>
              </a:rPr>
              <a:t> Oncol. 2019;14:141; 2. Cancer Stat Facts: Pancreatic Cancer. Available from: </a:t>
            </a:r>
            <a:r>
              <a:rPr lang="en-GB" dirty="0">
                <a:solidFill>
                  <a:schemeClr val="tx2"/>
                </a:solidFill>
                <a:hlinkClick r:id="rId2">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 3. Park W, et al. JAMA. 2021; 326:851-862; 4. </a:t>
            </a:r>
            <a:r>
              <a:rPr lang="en-GB" dirty="0" err="1">
                <a:solidFill>
                  <a:schemeClr val="tx2"/>
                </a:solidFill>
              </a:rPr>
              <a:t>Rawla</a:t>
            </a:r>
            <a:r>
              <a:rPr lang="en-GB" dirty="0">
                <a:solidFill>
                  <a:schemeClr val="tx2"/>
                </a:solidFill>
              </a:rPr>
              <a:t> P, et al. World J Oncol. 2019;10:10-27</a:t>
            </a:r>
          </a:p>
        </p:txBody>
      </p:sp>
    </p:spTree>
    <p:extLst>
      <p:ext uri="{BB962C8B-B14F-4D97-AF65-F5344CB8AC3E}">
        <p14:creationId xmlns:p14="http://schemas.microsoft.com/office/powerpoint/2010/main" val="12794141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Freeform 12348">
            <a:extLst>
              <a:ext uri="{FF2B5EF4-FFF2-40B4-BE49-F238E27FC236}">
                <a16:creationId xmlns:a16="http://schemas.microsoft.com/office/drawing/2014/main" id="{E3202B39-25F1-6DF4-5E5A-45EC2E7C3775}"/>
              </a:ext>
            </a:extLst>
          </p:cNvPr>
          <p:cNvSpPr/>
          <p:nvPr/>
        </p:nvSpPr>
        <p:spPr>
          <a:xfrm>
            <a:off x="2225408" y="3448050"/>
            <a:ext cx="4651375" cy="250825"/>
          </a:xfrm>
          <a:custGeom>
            <a:avLst/>
            <a:gdLst>
              <a:gd name="connsiteX0" fmla="*/ 0 w 4651375"/>
              <a:gd name="connsiteY0" fmla="*/ 234950 h 250825"/>
              <a:gd name="connsiteX1" fmla="*/ 190500 w 4651375"/>
              <a:gd name="connsiteY1" fmla="*/ 241300 h 250825"/>
              <a:gd name="connsiteX2" fmla="*/ 390525 w 4651375"/>
              <a:gd name="connsiteY2" fmla="*/ 241300 h 250825"/>
              <a:gd name="connsiteX3" fmla="*/ 577850 w 4651375"/>
              <a:gd name="connsiteY3" fmla="*/ 241300 h 250825"/>
              <a:gd name="connsiteX4" fmla="*/ 765175 w 4651375"/>
              <a:gd name="connsiteY4" fmla="*/ 241300 h 250825"/>
              <a:gd name="connsiteX5" fmla="*/ 996950 w 4651375"/>
              <a:gd name="connsiteY5" fmla="*/ 244475 h 250825"/>
              <a:gd name="connsiteX6" fmla="*/ 1174750 w 4651375"/>
              <a:gd name="connsiteY6" fmla="*/ 247650 h 250825"/>
              <a:gd name="connsiteX7" fmla="*/ 1339850 w 4651375"/>
              <a:gd name="connsiteY7" fmla="*/ 244475 h 250825"/>
              <a:gd name="connsiteX8" fmla="*/ 1558925 w 4651375"/>
              <a:gd name="connsiteY8" fmla="*/ 250825 h 250825"/>
              <a:gd name="connsiteX9" fmla="*/ 1730375 w 4651375"/>
              <a:gd name="connsiteY9" fmla="*/ 250825 h 250825"/>
              <a:gd name="connsiteX10" fmla="*/ 1936750 w 4651375"/>
              <a:gd name="connsiteY10" fmla="*/ 222250 h 250825"/>
              <a:gd name="connsiteX11" fmla="*/ 2149475 w 4651375"/>
              <a:gd name="connsiteY11" fmla="*/ 193675 h 250825"/>
              <a:gd name="connsiteX12" fmla="*/ 2320925 w 4651375"/>
              <a:gd name="connsiteY12" fmla="*/ 161925 h 250825"/>
              <a:gd name="connsiteX13" fmla="*/ 2517775 w 4651375"/>
              <a:gd name="connsiteY13" fmla="*/ 133350 h 250825"/>
              <a:gd name="connsiteX14" fmla="*/ 2733675 w 4651375"/>
              <a:gd name="connsiteY14" fmla="*/ 120650 h 250825"/>
              <a:gd name="connsiteX15" fmla="*/ 2914650 w 4651375"/>
              <a:gd name="connsiteY15" fmla="*/ 111125 h 250825"/>
              <a:gd name="connsiteX16" fmla="*/ 3108325 w 4651375"/>
              <a:gd name="connsiteY16" fmla="*/ 101600 h 250825"/>
              <a:gd name="connsiteX17" fmla="*/ 3302000 w 4651375"/>
              <a:gd name="connsiteY17" fmla="*/ 82550 h 250825"/>
              <a:gd name="connsiteX18" fmla="*/ 3502025 w 4651375"/>
              <a:gd name="connsiteY18" fmla="*/ 76200 h 250825"/>
              <a:gd name="connsiteX19" fmla="*/ 3711575 w 4651375"/>
              <a:gd name="connsiteY19" fmla="*/ 60325 h 250825"/>
              <a:gd name="connsiteX20" fmla="*/ 3895725 w 4651375"/>
              <a:gd name="connsiteY20" fmla="*/ 47625 h 250825"/>
              <a:gd name="connsiteX21" fmla="*/ 4098925 w 4651375"/>
              <a:gd name="connsiteY21" fmla="*/ 38100 h 250825"/>
              <a:gd name="connsiteX22" fmla="*/ 4286250 w 4651375"/>
              <a:gd name="connsiteY22" fmla="*/ 28575 h 250825"/>
              <a:gd name="connsiteX23" fmla="*/ 4489450 w 4651375"/>
              <a:gd name="connsiteY23" fmla="*/ 9525 h 250825"/>
              <a:gd name="connsiteX24" fmla="*/ 4651375 w 4651375"/>
              <a:gd name="connsiteY2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51375" h="250825">
                <a:moveTo>
                  <a:pt x="0" y="234950"/>
                </a:moveTo>
                <a:lnTo>
                  <a:pt x="190500" y="241300"/>
                </a:lnTo>
                <a:lnTo>
                  <a:pt x="390525" y="241300"/>
                </a:lnTo>
                <a:lnTo>
                  <a:pt x="577850" y="241300"/>
                </a:lnTo>
                <a:lnTo>
                  <a:pt x="765175" y="241300"/>
                </a:lnTo>
                <a:lnTo>
                  <a:pt x="996950" y="244475"/>
                </a:lnTo>
                <a:lnTo>
                  <a:pt x="1174750" y="247650"/>
                </a:lnTo>
                <a:lnTo>
                  <a:pt x="1339850" y="244475"/>
                </a:lnTo>
                <a:lnTo>
                  <a:pt x="1558925" y="250825"/>
                </a:lnTo>
                <a:lnTo>
                  <a:pt x="1730375" y="250825"/>
                </a:lnTo>
                <a:lnTo>
                  <a:pt x="1936750" y="222250"/>
                </a:lnTo>
                <a:lnTo>
                  <a:pt x="2149475" y="193675"/>
                </a:lnTo>
                <a:lnTo>
                  <a:pt x="2320925" y="161925"/>
                </a:lnTo>
                <a:lnTo>
                  <a:pt x="2517775" y="133350"/>
                </a:lnTo>
                <a:lnTo>
                  <a:pt x="2733675" y="120650"/>
                </a:lnTo>
                <a:lnTo>
                  <a:pt x="2914650" y="111125"/>
                </a:lnTo>
                <a:lnTo>
                  <a:pt x="3108325" y="101600"/>
                </a:lnTo>
                <a:lnTo>
                  <a:pt x="3302000" y="82550"/>
                </a:lnTo>
                <a:lnTo>
                  <a:pt x="3502025" y="76200"/>
                </a:lnTo>
                <a:lnTo>
                  <a:pt x="3711575" y="60325"/>
                </a:lnTo>
                <a:lnTo>
                  <a:pt x="3895725" y="47625"/>
                </a:lnTo>
                <a:lnTo>
                  <a:pt x="4098925" y="38100"/>
                </a:lnTo>
                <a:lnTo>
                  <a:pt x="4286250" y="28575"/>
                </a:lnTo>
                <a:lnTo>
                  <a:pt x="4489450" y="9525"/>
                </a:lnTo>
                <a:lnTo>
                  <a:pt x="4651375"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0" name="Freeform 12349">
            <a:extLst>
              <a:ext uri="{FF2B5EF4-FFF2-40B4-BE49-F238E27FC236}">
                <a16:creationId xmlns:a16="http://schemas.microsoft.com/office/drawing/2014/main" id="{6836866F-6DD8-33A7-1F82-FEB6D456F905}"/>
              </a:ext>
            </a:extLst>
          </p:cNvPr>
          <p:cNvSpPr/>
          <p:nvPr/>
        </p:nvSpPr>
        <p:spPr>
          <a:xfrm>
            <a:off x="6902183" y="3378200"/>
            <a:ext cx="981075" cy="69850"/>
          </a:xfrm>
          <a:custGeom>
            <a:avLst/>
            <a:gdLst>
              <a:gd name="connsiteX0" fmla="*/ 981075 w 981075"/>
              <a:gd name="connsiteY0" fmla="*/ 0 h 69850"/>
              <a:gd name="connsiteX1" fmla="*/ 577850 w 981075"/>
              <a:gd name="connsiteY1" fmla="*/ 38100 h 69850"/>
              <a:gd name="connsiteX2" fmla="*/ 387350 w 981075"/>
              <a:gd name="connsiteY2" fmla="*/ 41275 h 69850"/>
              <a:gd name="connsiteX3" fmla="*/ 187325 w 981075"/>
              <a:gd name="connsiteY3" fmla="*/ 60325 h 69850"/>
              <a:gd name="connsiteX4" fmla="*/ 0 w 981075"/>
              <a:gd name="connsiteY4" fmla="*/ 69850 h 6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075" h="69850">
                <a:moveTo>
                  <a:pt x="981075" y="0"/>
                </a:moveTo>
                <a:lnTo>
                  <a:pt x="577850" y="38100"/>
                </a:lnTo>
                <a:lnTo>
                  <a:pt x="387350" y="41275"/>
                </a:lnTo>
                <a:lnTo>
                  <a:pt x="187325" y="60325"/>
                </a:lnTo>
                <a:lnTo>
                  <a:pt x="0" y="6985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9" name="Title 1">
            <a:extLst>
              <a:ext uri="{FF2B5EF4-FFF2-40B4-BE49-F238E27FC236}">
                <a16:creationId xmlns:a16="http://schemas.microsoft.com/office/drawing/2014/main" id="{7A8D97BA-12AE-A64E-B13E-049A3EBE8F88}"/>
              </a:ext>
            </a:extLst>
          </p:cNvPr>
          <p:cNvSpPr>
            <a:spLocks noGrp="1" noChangeArrowheads="1"/>
          </p:cNvSpPr>
          <p:nvPr>
            <p:ph type="title"/>
          </p:nvPr>
        </p:nvSpPr>
        <p:spPr>
          <a:xfrm>
            <a:off x="619201" y="259200"/>
            <a:ext cx="10963199" cy="864000"/>
          </a:xfrm>
        </p:spPr>
        <p:txBody>
          <a:bodyPr>
            <a:noAutofit/>
          </a:bodyPr>
          <a:lstStyle/>
          <a:p>
            <a:r>
              <a:rPr lang="en-US" altLang="en-US" dirty="0"/>
              <a:t>pancreatic cancer has a low 5-year survival rate</a:t>
            </a:r>
          </a:p>
        </p:txBody>
      </p:sp>
      <p:sp>
        <p:nvSpPr>
          <p:cNvPr id="2" name="Slide Number Placeholder 1">
            <a:extLst>
              <a:ext uri="{FF2B5EF4-FFF2-40B4-BE49-F238E27FC236}">
                <a16:creationId xmlns:a16="http://schemas.microsoft.com/office/drawing/2014/main" id="{D52EAE3E-6C7C-4879-8056-FE007A7176D3}"/>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9" name="Content Placeholder 8">
            <a:extLst>
              <a:ext uri="{FF2B5EF4-FFF2-40B4-BE49-F238E27FC236}">
                <a16:creationId xmlns:a16="http://schemas.microsoft.com/office/drawing/2014/main" id="{35DD7BAD-0720-B23C-2E35-C612ACE71FB5}"/>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sp>
        <p:nvSpPr>
          <p:cNvPr id="12290" name="Text Box 5">
            <a:extLst>
              <a:ext uri="{FF2B5EF4-FFF2-40B4-BE49-F238E27FC236}">
                <a16:creationId xmlns:a16="http://schemas.microsoft.com/office/drawing/2014/main" id="{17656C96-0641-0546-A82B-7D41C87EB253}"/>
              </a:ext>
            </a:extLst>
          </p:cNvPr>
          <p:cNvSpPr txBox="1">
            <a:spLocks noChangeArrowheads="1"/>
          </p:cNvSpPr>
          <p:nvPr/>
        </p:nvSpPr>
        <p:spPr bwMode="auto">
          <a:xfrm>
            <a:off x="638911" y="5943497"/>
            <a:ext cx="5129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sz="1200" b="0" i="0" dirty="0">
                <a:solidFill>
                  <a:srgbClr val="000000"/>
                </a:solidFill>
                <a:effectLst/>
                <a:highlight>
                  <a:srgbClr val="FFFFFF"/>
                </a:highlight>
                <a:cs typeface="Arial" panose="020B0604020202020204" pitchFamily="34" charset="0"/>
              </a:rPr>
              <a:t>New cases come from SEER 12. Deaths come from U.S. Mortality.</a:t>
            </a:r>
            <a:br>
              <a:rPr lang="en-US" sz="1200" dirty="0">
                <a:cs typeface="Arial" panose="020B0604020202020204" pitchFamily="34" charset="0"/>
              </a:rPr>
            </a:br>
            <a:r>
              <a:rPr lang="en-US" sz="1200" b="0" i="0" dirty="0">
                <a:solidFill>
                  <a:srgbClr val="000000"/>
                </a:solidFill>
                <a:effectLst/>
                <a:highlight>
                  <a:srgbClr val="FFFFFF"/>
                </a:highlight>
                <a:cs typeface="Arial" panose="020B0604020202020204" pitchFamily="34" charset="0"/>
              </a:rPr>
              <a:t>All Races, Both Sexes. Rates are Age-Adjusted</a:t>
            </a:r>
            <a:endParaRPr lang="en-US" altLang="en-US" sz="1200" dirty="0">
              <a:cs typeface="Arial" panose="020B0604020202020204" pitchFamily="34" charset="0"/>
            </a:endParaRPr>
          </a:p>
        </p:txBody>
      </p:sp>
      <p:graphicFrame>
        <p:nvGraphicFramePr>
          <p:cNvPr id="12" name="Table 11">
            <a:extLst>
              <a:ext uri="{FF2B5EF4-FFF2-40B4-BE49-F238E27FC236}">
                <a16:creationId xmlns:a16="http://schemas.microsoft.com/office/drawing/2014/main" id="{21905C39-2CDC-3933-BD20-DE1B7434D620}"/>
              </a:ext>
            </a:extLst>
          </p:cNvPr>
          <p:cNvGraphicFramePr>
            <a:graphicFrameLocks noGrp="1"/>
          </p:cNvGraphicFramePr>
          <p:nvPr>
            <p:extLst>
              <p:ext uri="{D42A27DB-BD31-4B8C-83A1-F6EECF244321}">
                <p14:modId xmlns:p14="http://schemas.microsoft.com/office/powerpoint/2010/main" val="3408426354"/>
              </p:ext>
            </p:extLst>
          </p:nvPr>
        </p:nvGraphicFramePr>
        <p:xfrm>
          <a:off x="619125" y="1208171"/>
          <a:ext cx="4305273" cy="741680"/>
        </p:xfrm>
        <a:graphic>
          <a:graphicData uri="http://schemas.openxmlformats.org/drawingml/2006/table">
            <a:tbl>
              <a:tblPr firstCol="1" bandRow="1">
                <a:tableStyleId>{5C22544A-7EE6-4342-B048-85BDC9FD1C3A}</a:tableStyleId>
              </a:tblPr>
              <a:tblGrid>
                <a:gridCol w="3195270">
                  <a:extLst>
                    <a:ext uri="{9D8B030D-6E8A-4147-A177-3AD203B41FA5}">
                      <a16:colId xmlns:a16="http://schemas.microsoft.com/office/drawing/2014/main" val="281330661"/>
                    </a:ext>
                  </a:extLst>
                </a:gridCol>
                <a:gridCol w="1110003">
                  <a:extLst>
                    <a:ext uri="{9D8B030D-6E8A-4147-A177-3AD203B41FA5}">
                      <a16:colId xmlns:a16="http://schemas.microsoft.com/office/drawing/2014/main" val="2512095732"/>
                    </a:ext>
                  </a:extLst>
                </a:gridCol>
              </a:tblGrid>
              <a:tr h="370840">
                <a:tc>
                  <a:txBody>
                    <a:bodyPr/>
                    <a:lstStyle/>
                    <a:p>
                      <a:r>
                        <a:rPr lang="en-US" sz="1600" dirty="0">
                          <a:latin typeface="Arial" panose="020B0604020202020204" pitchFamily="34" charset="0"/>
                          <a:cs typeface="Arial" panose="020B0604020202020204" pitchFamily="34" charset="0"/>
                        </a:rPr>
                        <a:t>Estimated new cases in 2024</a:t>
                      </a:r>
                    </a:p>
                  </a:txBody>
                  <a:tcPr/>
                </a:tc>
                <a:tc>
                  <a:txBody>
                    <a:bodyPr/>
                    <a:lstStyle/>
                    <a:p>
                      <a:r>
                        <a:rPr lang="en-US" sz="1600" dirty="0">
                          <a:latin typeface="Arial" panose="020B0604020202020204" pitchFamily="34" charset="0"/>
                          <a:cs typeface="Arial" panose="020B0604020202020204" pitchFamily="34" charset="0"/>
                        </a:rPr>
                        <a:t>66,440</a:t>
                      </a:r>
                    </a:p>
                  </a:txBody>
                  <a:tcPr/>
                </a:tc>
                <a:extLst>
                  <a:ext uri="{0D108BD9-81ED-4DB2-BD59-A6C34878D82A}">
                    <a16:rowId xmlns:a16="http://schemas.microsoft.com/office/drawing/2014/main" val="3185867664"/>
                  </a:ext>
                </a:extLst>
              </a:tr>
              <a:tr h="370840">
                <a:tc>
                  <a:txBody>
                    <a:bodyPr/>
                    <a:lstStyle/>
                    <a:p>
                      <a:r>
                        <a:rPr lang="en-US" sz="1600" dirty="0">
                          <a:latin typeface="Arial" panose="020B0604020202020204" pitchFamily="34" charset="0"/>
                          <a:cs typeface="Arial" panose="020B0604020202020204" pitchFamily="34" charset="0"/>
                        </a:rPr>
                        <a:t>% of all new cancer cases</a:t>
                      </a:r>
                    </a:p>
                  </a:txBody>
                  <a:tcPr/>
                </a:tc>
                <a:tc>
                  <a:txBody>
                    <a:bodyPr/>
                    <a:lstStyle/>
                    <a:p>
                      <a:r>
                        <a:rPr lang="en-US" sz="1600" dirty="0">
                          <a:latin typeface="Arial" panose="020B0604020202020204" pitchFamily="34" charset="0"/>
                          <a:cs typeface="Arial" panose="020B0604020202020204" pitchFamily="34" charset="0"/>
                        </a:rPr>
                        <a:t>3.3%</a:t>
                      </a:r>
                    </a:p>
                  </a:txBody>
                  <a:tcPr/>
                </a:tc>
                <a:extLst>
                  <a:ext uri="{0D108BD9-81ED-4DB2-BD59-A6C34878D82A}">
                    <a16:rowId xmlns:a16="http://schemas.microsoft.com/office/drawing/2014/main" val="10080456"/>
                  </a:ext>
                </a:extLst>
              </a:tr>
            </a:tbl>
          </a:graphicData>
        </a:graphic>
      </p:graphicFrame>
      <p:graphicFrame>
        <p:nvGraphicFramePr>
          <p:cNvPr id="13" name="Table 12">
            <a:extLst>
              <a:ext uri="{FF2B5EF4-FFF2-40B4-BE49-F238E27FC236}">
                <a16:creationId xmlns:a16="http://schemas.microsoft.com/office/drawing/2014/main" id="{C4713F4B-0BE5-F090-511B-254EB321C977}"/>
              </a:ext>
            </a:extLst>
          </p:cNvPr>
          <p:cNvGraphicFramePr>
            <a:graphicFrameLocks noGrp="1"/>
          </p:cNvGraphicFramePr>
          <p:nvPr>
            <p:extLst>
              <p:ext uri="{D42A27DB-BD31-4B8C-83A1-F6EECF244321}">
                <p14:modId xmlns:p14="http://schemas.microsoft.com/office/powerpoint/2010/main" val="2122808764"/>
              </p:ext>
            </p:extLst>
          </p:nvPr>
        </p:nvGraphicFramePr>
        <p:xfrm>
          <a:off x="619125" y="2063510"/>
          <a:ext cx="4305273" cy="741680"/>
        </p:xfrm>
        <a:graphic>
          <a:graphicData uri="http://schemas.openxmlformats.org/drawingml/2006/table">
            <a:tbl>
              <a:tblPr firstCol="1" bandRow="1">
                <a:tableStyleId>{5C22544A-7EE6-4342-B048-85BDC9FD1C3A}</a:tableStyleId>
              </a:tblPr>
              <a:tblGrid>
                <a:gridCol w="3195270">
                  <a:extLst>
                    <a:ext uri="{9D8B030D-6E8A-4147-A177-3AD203B41FA5}">
                      <a16:colId xmlns:a16="http://schemas.microsoft.com/office/drawing/2014/main" val="281330661"/>
                    </a:ext>
                  </a:extLst>
                </a:gridCol>
                <a:gridCol w="1110003">
                  <a:extLst>
                    <a:ext uri="{9D8B030D-6E8A-4147-A177-3AD203B41FA5}">
                      <a16:colId xmlns:a16="http://schemas.microsoft.com/office/drawing/2014/main" val="2512095732"/>
                    </a:ext>
                  </a:extLst>
                </a:gridCol>
              </a:tblGrid>
              <a:tr h="370840">
                <a:tc>
                  <a:txBody>
                    <a:bodyPr/>
                    <a:lstStyle/>
                    <a:p>
                      <a:r>
                        <a:rPr lang="en-US" sz="1600" dirty="0">
                          <a:latin typeface="Arial" panose="020B0604020202020204" pitchFamily="34" charset="0"/>
                          <a:cs typeface="Arial" panose="020B0604020202020204" pitchFamily="34" charset="0"/>
                        </a:rPr>
                        <a:t>Estimated deaths in 2024</a:t>
                      </a:r>
                    </a:p>
                  </a:txBody>
                  <a:tcPr>
                    <a:solidFill>
                      <a:schemeClr val="tx2"/>
                    </a:solidFill>
                  </a:tcPr>
                </a:tc>
                <a:tc>
                  <a:txBody>
                    <a:bodyPr/>
                    <a:lstStyle/>
                    <a:p>
                      <a:r>
                        <a:rPr lang="en-US" sz="1600" dirty="0">
                          <a:latin typeface="Arial" panose="020B0604020202020204" pitchFamily="34" charset="0"/>
                          <a:cs typeface="Arial" panose="020B0604020202020204" pitchFamily="34" charset="0"/>
                        </a:rPr>
                        <a:t>51,750</a:t>
                      </a:r>
                    </a:p>
                  </a:txBody>
                  <a:tcPr>
                    <a:solidFill>
                      <a:schemeClr val="tx2">
                        <a:lumMod val="40000"/>
                        <a:lumOff val="60000"/>
                      </a:schemeClr>
                    </a:solidFill>
                  </a:tcPr>
                </a:tc>
                <a:extLst>
                  <a:ext uri="{0D108BD9-81ED-4DB2-BD59-A6C34878D82A}">
                    <a16:rowId xmlns:a16="http://schemas.microsoft.com/office/drawing/2014/main" val="3185867664"/>
                  </a:ext>
                </a:extLst>
              </a:tr>
              <a:tr h="370840">
                <a:tc>
                  <a:txBody>
                    <a:bodyPr/>
                    <a:lstStyle/>
                    <a:p>
                      <a:r>
                        <a:rPr lang="en-US" sz="1600" dirty="0">
                          <a:latin typeface="Arial" panose="020B0604020202020204" pitchFamily="34" charset="0"/>
                          <a:cs typeface="Arial" panose="020B0604020202020204" pitchFamily="34" charset="0"/>
                        </a:rPr>
                        <a:t>% of all cancer deaths</a:t>
                      </a:r>
                    </a:p>
                  </a:txBody>
                  <a:tcPr>
                    <a:solidFill>
                      <a:schemeClr val="tx2"/>
                    </a:solidFill>
                  </a:tcPr>
                </a:tc>
                <a:tc>
                  <a:txBody>
                    <a:bodyPr/>
                    <a:lstStyle/>
                    <a:p>
                      <a:r>
                        <a:rPr lang="en-US" sz="1600" dirty="0">
                          <a:latin typeface="Arial" panose="020B0604020202020204" pitchFamily="34" charset="0"/>
                          <a:cs typeface="Arial" panose="020B0604020202020204" pitchFamily="34" charset="0"/>
                        </a:rPr>
                        <a:t>8.5%</a:t>
                      </a:r>
                    </a:p>
                  </a:txBody>
                  <a:tcPr>
                    <a:solidFill>
                      <a:schemeClr val="tx2">
                        <a:lumMod val="20000"/>
                        <a:lumOff val="80000"/>
                      </a:schemeClr>
                    </a:solidFill>
                  </a:tcPr>
                </a:tc>
                <a:extLst>
                  <a:ext uri="{0D108BD9-81ED-4DB2-BD59-A6C34878D82A}">
                    <a16:rowId xmlns:a16="http://schemas.microsoft.com/office/drawing/2014/main" val="10080456"/>
                  </a:ext>
                </a:extLst>
              </a:tr>
            </a:tbl>
          </a:graphicData>
        </a:graphic>
      </p:graphicFrame>
      <p:sp>
        <p:nvSpPr>
          <p:cNvPr id="15" name="TextBox 14">
            <a:extLst>
              <a:ext uri="{FF2B5EF4-FFF2-40B4-BE49-F238E27FC236}">
                <a16:creationId xmlns:a16="http://schemas.microsoft.com/office/drawing/2014/main" id="{AC3638C3-097D-D6EE-CA77-3A032DF4E7A3}"/>
              </a:ext>
            </a:extLst>
          </p:cNvPr>
          <p:cNvSpPr txBox="1"/>
          <p:nvPr/>
        </p:nvSpPr>
        <p:spPr>
          <a:xfrm>
            <a:off x="4762719" y="5480597"/>
            <a:ext cx="323358"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Year</a:t>
            </a:r>
          </a:p>
        </p:txBody>
      </p:sp>
      <p:sp>
        <p:nvSpPr>
          <p:cNvPr id="16" name="TextBox 15">
            <a:extLst>
              <a:ext uri="{FF2B5EF4-FFF2-40B4-BE49-F238E27FC236}">
                <a16:creationId xmlns:a16="http://schemas.microsoft.com/office/drawing/2014/main" id="{5F809B23-75E5-03C7-E5CB-28E24E9AEB07}"/>
              </a:ext>
            </a:extLst>
          </p:cNvPr>
          <p:cNvSpPr txBox="1"/>
          <p:nvPr/>
        </p:nvSpPr>
        <p:spPr>
          <a:xfrm rot="16200000">
            <a:off x="559392" y="4141114"/>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Rate per 100,000 persons</a:t>
            </a:r>
          </a:p>
        </p:txBody>
      </p:sp>
      <p:sp>
        <p:nvSpPr>
          <p:cNvPr id="17" name="TextBox 16">
            <a:extLst>
              <a:ext uri="{FF2B5EF4-FFF2-40B4-BE49-F238E27FC236}">
                <a16:creationId xmlns:a16="http://schemas.microsoft.com/office/drawing/2014/main" id="{46759CA6-457D-7ADE-42B3-482EAEEFCCE5}"/>
              </a:ext>
            </a:extLst>
          </p:cNvPr>
          <p:cNvSpPr txBox="1"/>
          <p:nvPr/>
        </p:nvSpPr>
        <p:spPr>
          <a:xfrm>
            <a:off x="1887196" y="4841063"/>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2</a:t>
            </a:r>
          </a:p>
        </p:txBody>
      </p:sp>
      <p:sp>
        <p:nvSpPr>
          <p:cNvPr id="19" name="TextBox 18">
            <a:extLst>
              <a:ext uri="{FF2B5EF4-FFF2-40B4-BE49-F238E27FC236}">
                <a16:creationId xmlns:a16="http://schemas.microsoft.com/office/drawing/2014/main" id="{9938D26E-426F-F39D-EFD8-D722A572EC07}"/>
              </a:ext>
            </a:extLst>
          </p:cNvPr>
          <p:cNvSpPr txBox="1"/>
          <p:nvPr/>
        </p:nvSpPr>
        <p:spPr>
          <a:xfrm>
            <a:off x="20304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1992</a:t>
            </a:r>
          </a:p>
        </p:txBody>
      </p:sp>
      <p:sp>
        <p:nvSpPr>
          <p:cNvPr id="26" name="TextBox 25">
            <a:extLst>
              <a:ext uri="{FF2B5EF4-FFF2-40B4-BE49-F238E27FC236}">
                <a16:creationId xmlns:a16="http://schemas.microsoft.com/office/drawing/2014/main" id="{E3D5E0ED-F29F-4C68-AC48-D44B155B0D4B}"/>
              </a:ext>
            </a:extLst>
          </p:cNvPr>
          <p:cNvSpPr txBox="1"/>
          <p:nvPr/>
        </p:nvSpPr>
        <p:spPr>
          <a:xfrm>
            <a:off x="1887196" y="5097166"/>
            <a:ext cx="84959"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0</a:t>
            </a:r>
          </a:p>
        </p:txBody>
      </p:sp>
      <p:sp>
        <p:nvSpPr>
          <p:cNvPr id="29" name="TextBox 28">
            <a:extLst>
              <a:ext uri="{FF2B5EF4-FFF2-40B4-BE49-F238E27FC236}">
                <a16:creationId xmlns:a16="http://schemas.microsoft.com/office/drawing/2014/main" id="{0B618279-E2AF-7EAF-6ACF-FC6244F79C4E}"/>
              </a:ext>
            </a:extLst>
          </p:cNvPr>
          <p:cNvSpPr txBox="1"/>
          <p:nvPr/>
        </p:nvSpPr>
        <p:spPr>
          <a:xfrm>
            <a:off x="282415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1996</a:t>
            </a:r>
          </a:p>
        </p:txBody>
      </p:sp>
      <p:sp>
        <p:nvSpPr>
          <p:cNvPr id="30" name="TextBox 29">
            <a:extLst>
              <a:ext uri="{FF2B5EF4-FFF2-40B4-BE49-F238E27FC236}">
                <a16:creationId xmlns:a16="http://schemas.microsoft.com/office/drawing/2014/main" id="{F4B5090A-1B0F-1401-0828-EB0E36E37549}"/>
              </a:ext>
            </a:extLst>
          </p:cNvPr>
          <p:cNvSpPr txBox="1"/>
          <p:nvPr/>
        </p:nvSpPr>
        <p:spPr>
          <a:xfrm>
            <a:off x="358615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2000</a:t>
            </a:r>
          </a:p>
        </p:txBody>
      </p:sp>
      <p:sp>
        <p:nvSpPr>
          <p:cNvPr id="31" name="TextBox 30">
            <a:extLst>
              <a:ext uri="{FF2B5EF4-FFF2-40B4-BE49-F238E27FC236}">
                <a16:creationId xmlns:a16="http://schemas.microsoft.com/office/drawing/2014/main" id="{BA943EAC-12E6-531E-F78D-8CA68D216704}"/>
              </a:ext>
            </a:extLst>
          </p:cNvPr>
          <p:cNvSpPr txBox="1"/>
          <p:nvPr/>
        </p:nvSpPr>
        <p:spPr>
          <a:xfrm>
            <a:off x="43799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2004</a:t>
            </a:r>
          </a:p>
        </p:txBody>
      </p:sp>
      <p:sp>
        <p:nvSpPr>
          <p:cNvPr id="32" name="TextBox 31">
            <a:extLst>
              <a:ext uri="{FF2B5EF4-FFF2-40B4-BE49-F238E27FC236}">
                <a16:creationId xmlns:a16="http://schemas.microsoft.com/office/drawing/2014/main" id="{CF65920A-7E23-9A03-707B-AD4A9C23BFEC}"/>
              </a:ext>
            </a:extLst>
          </p:cNvPr>
          <p:cNvSpPr txBox="1"/>
          <p:nvPr/>
        </p:nvSpPr>
        <p:spPr>
          <a:xfrm>
            <a:off x="5154609"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2008</a:t>
            </a:r>
          </a:p>
        </p:txBody>
      </p:sp>
      <p:sp>
        <p:nvSpPr>
          <p:cNvPr id="33" name="TextBox 32">
            <a:extLst>
              <a:ext uri="{FF2B5EF4-FFF2-40B4-BE49-F238E27FC236}">
                <a16:creationId xmlns:a16="http://schemas.microsoft.com/office/drawing/2014/main" id="{37C38008-0C56-B514-34D7-7472C31389F1}"/>
              </a:ext>
            </a:extLst>
          </p:cNvPr>
          <p:cNvSpPr txBox="1"/>
          <p:nvPr/>
        </p:nvSpPr>
        <p:spPr>
          <a:xfrm>
            <a:off x="5908197"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2012</a:t>
            </a:r>
          </a:p>
        </p:txBody>
      </p:sp>
      <p:sp>
        <p:nvSpPr>
          <p:cNvPr id="34" name="TextBox 33">
            <a:extLst>
              <a:ext uri="{FF2B5EF4-FFF2-40B4-BE49-F238E27FC236}">
                <a16:creationId xmlns:a16="http://schemas.microsoft.com/office/drawing/2014/main" id="{12126F34-50C1-9E00-D97F-1C21E67D221C}"/>
              </a:ext>
            </a:extLst>
          </p:cNvPr>
          <p:cNvSpPr txBox="1"/>
          <p:nvPr/>
        </p:nvSpPr>
        <p:spPr>
          <a:xfrm>
            <a:off x="6707184"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2016</a:t>
            </a:r>
          </a:p>
        </p:txBody>
      </p:sp>
      <p:sp>
        <p:nvSpPr>
          <p:cNvPr id="35" name="TextBox 34">
            <a:extLst>
              <a:ext uri="{FF2B5EF4-FFF2-40B4-BE49-F238E27FC236}">
                <a16:creationId xmlns:a16="http://schemas.microsoft.com/office/drawing/2014/main" id="{A9E18CD9-005A-9D8F-020C-18777F8B3A40}"/>
              </a:ext>
            </a:extLst>
          </p:cNvPr>
          <p:cNvSpPr txBox="1"/>
          <p:nvPr/>
        </p:nvSpPr>
        <p:spPr>
          <a:xfrm>
            <a:off x="7894634" y="5253917"/>
            <a:ext cx="375606" cy="184666"/>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2022</a:t>
            </a:r>
          </a:p>
        </p:txBody>
      </p:sp>
      <p:sp>
        <p:nvSpPr>
          <p:cNvPr id="36" name="TextBox 35">
            <a:extLst>
              <a:ext uri="{FF2B5EF4-FFF2-40B4-BE49-F238E27FC236}">
                <a16:creationId xmlns:a16="http://schemas.microsoft.com/office/drawing/2014/main" id="{AEAA67CB-BF52-FB85-E58A-8E368865C599}"/>
              </a:ext>
            </a:extLst>
          </p:cNvPr>
          <p:cNvSpPr txBox="1"/>
          <p:nvPr/>
        </p:nvSpPr>
        <p:spPr>
          <a:xfrm>
            <a:off x="1887196" y="4558488"/>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4</a:t>
            </a:r>
          </a:p>
        </p:txBody>
      </p:sp>
      <p:graphicFrame>
        <p:nvGraphicFramePr>
          <p:cNvPr id="37" name="Table 36">
            <a:extLst>
              <a:ext uri="{FF2B5EF4-FFF2-40B4-BE49-F238E27FC236}">
                <a16:creationId xmlns:a16="http://schemas.microsoft.com/office/drawing/2014/main" id="{5E2CA610-67F5-3CCD-C6F8-DCB909EA7F0A}"/>
              </a:ext>
            </a:extLst>
          </p:cNvPr>
          <p:cNvGraphicFramePr>
            <a:graphicFrameLocks noGrp="1"/>
          </p:cNvGraphicFramePr>
          <p:nvPr>
            <p:extLst>
              <p:ext uri="{D42A27DB-BD31-4B8C-83A1-F6EECF244321}">
                <p14:modId xmlns:p14="http://schemas.microsoft.com/office/powerpoint/2010/main" val="753605534"/>
              </p:ext>
            </p:extLst>
          </p:nvPr>
        </p:nvGraphicFramePr>
        <p:xfrm>
          <a:off x="7211636" y="1208171"/>
          <a:ext cx="2449126" cy="1198880"/>
        </p:xfrm>
        <a:graphic>
          <a:graphicData uri="http://schemas.openxmlformats.org/drawingml/2006/table">
            <a:tbl>
              <a:tblPr firstRow="1" bandRow="1">
                <a:tableStyleId>{5C22544A-7EE6-4342-B048-85BDC9FD1C3A}</a:tableStyleId>
              </a:tblPr>
              <a:tblGrid>
                <a:gridCol w="2449126">
                  <a:extLst>
                    <a:ext uri="{9D8B030D-6E8A-4147-A177-3AD203B41FA5}">
                      <a16:colId xmlns:a16="http://schemas.microsoft.com/office/drawing/2014/main" val="281330661"/>
                    </a:ext>
                  </a:extLst>
                </a:gridCol>
              </a:tblGrid>
              <a:tr h="370840">
                <a:tc>
                  <a:txBody>
                    <a:bodyPr/>
                    <a:lstStyle/>
                    <a:p>
                      <a:pPr algn="ctr"/>
                      <a:r>
                        <a:rPr lang="en-US" sz="1600" dirty="0">
                          <a:latin typeface="Arial" panose="020B0604020202020204" pitchFamily="34" charset="0"/>
                          <a:cs typeface="Arial" panose="020B0604020202020204" pitchFamily="34" charset="0"/>
                        </a:rPr>
                        <a:t>5-year relative survival</a:t>
                      </a:r>
                    </a:p>
                  </a:txBody>
                  <a:tcPr/>
                </a:tc>
                <a:extLst>
                  <a:ext uri="{0D108BD9-81ED-4DB2-BD59-A6C34878D82A}">
                    <a16:rowId xmlns:a16="http://schemas.microsoft.com/office/drawing/2014/main" val="3185867664"/>
                  </a:ext>
                </a:extLst>
              </a:tr>
              <a:tr h="370840">
                <a:tc>
                  <a:txBody>
                    <a:bodyPr/>
                    <a:lstStyle/>
                    <a:p>
                      <a:pPr algn="ctr"/>
                      <a:r>
                        <a:rPr lang="en-US" sz="2400" b="1" dirty="0">
                          <a:solidFill>
                            <a:schemeClr val="accent1"/>
                          </a:solidFill>
                          <a:latin typeface="Arial" panose="020B0604020202020204" pitchFamily="34" charset="0"/>
                          <a:cs typeface="Arial" panose="020B0604020202020204" pitchFamily="34" charset="0"/>
                        </a:rPr>
                        <a:t>12.8%</a:t>
                      </a:r>
                    </a:p>
                  </a:txBody>
                  <a:tcPr/>
                </a:tc>
                <a:extLst>
                  <a:ext uri="{0D108BD9-81ED-4DB2-BD59-A6C34878D82A}">
                    <a16:rowId xmlns:a16="http://schemas.microsoft.com/office/drawing/2014/main" val="10080456"/>
                  </a:ext>
                </a:extLst>
              </a:tr>
              <a:tr h="370840">
                <a:tc>
                  <a:txBody>
                    <a:bodyPr/>
                    <a:lstStyle/>
                    <a:p>
                      <a:pPr algn="ctr"/>
                      <a:r>
                        <a:rPr lang="en-US" sz="1200" dirty="0">
                          <a:latin typeface="Arial" panose="020B0604020202020204" pitchFamily="34" charset="0"/>
                          <a:cs typeface="Arial" panose="020B0604020202020204" pitchFamily="34" charset="0"/>
                        </a:rPr>
                        <a:t>2014-2020</a:t>
                      </a:r>
                    </a:p>
                  </a:txBody>
                  <a:tcPr anchor="ctr"/>
                </a:tc>
                <a:extLst>
                  <a:ext uri="{0D108BD9-81ED-4DB2-BD59-A6C34878D82A}">
                    <a16:rowId xmlns:a16="http://schemas.microsoft.com/office/drawing/2014/main" val="859797923"/>
                  </a:ext>
                </a:extLst>
              </a:tr>
            </a:tbl>
          </a:graphicData>
        </a:graphic>
      </p:graphicFrame>
      <p:sp>
        <p:nvSpPr>
          <p:cNvPr id="40" name="Triangle 39">
            <a:extLst>
              <a:ext uri="{FF2B5EF4-FFF2-40B4-BE49-F238E27FC236}">
                <a16:creationId xmlns:a16="http://schemas.microsoft.com/office/drawing/2014/main" id="{49C68985-6825-AC12-BCE7-D2DE2A83664C}"/>
              </a:ext>
            </a:extLst>
          </p:cNvPr>
          <p:cNvSpPr/>
          <p:nvPr/>
        </p:nvSpPr>
        <p:spPr>
          <a:xfrm flipV="1">
            <a:off x="8006346" y="36129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CBA2EC97-61B1-1942-27DE-9F75034D9DD7}"/>
              </a:ext>
            </a:extLst>
          </p:cNvPr>
          <p:cNvSpPr/>
          <p:nvPr/>
        </p:nvSpPr>
        <p:spPr>
          <a:xfrm flipV="1">
            <a:off x="7809496" y="35939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636080D6-5545-F504-977F-56693E381EDC}"/>
              </a:ext>
            </a:extLst>
          </p:cNvPr>
          <p:cNvSpPr/>
          <p:nvPr/>
        </p:nvSpPr>
        <p:spPr>
          <a:xfrm flipV="1">
            <a:off x="7615821"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0539B82C-5CF6-BC0B-B966-D4DE9A265C04}"/>
              </a:ext>
            </a:extLst>
          </p:cNvPr>
          <p:cNvSpPr/>
          <p:nvPr/>
        </p:nvSpPr>
        <p:spPr>
          <a:xfrm flipV="1">
            <a:off x="7418971"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21B642F1-CED0-0CA8-F904-EFA73262C2FB}"/>
              </a:ext>
            </a:extLst>
          </p:cNvPr>
          <p:cNvSpPr/>
          <p:nvPr/>
        </p:nvSpPr>
        <p:spPr>
          <a:xfrm flipV="1">
            <a:off x="7222121" y="36002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C76C241D-FDB7-5B35-08B8-2821355EDED0}"/>
              </a:ext>
            </a:extLst>
          </p:cNvPr>
          <p:cNvSpPr/>
          <p:nvPr/>
        </p:nvSpPr>
        <p:spPr>
          <a:xfrm flipV="1">
            <a:off x="7031621" y="35939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F7D8BCE6-577E-7A0B-F9ED-BF67B5FD2922}"/>
              </a:ext>
            </a:extLst>
          </p:cNvPr>
          <p:cNvSpPr/>
          <p:nvPr/>
        </p:nvSpPr>
        <p:spPr>
          <a:xfrm flipV="1">
            <a:off x="6831596" y="36034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CEDA0C0D-2039-2052-6295-368A831A5F84}"/>
              </a:ext>
            </a:extLst>
          </p:cNvPr>
          <p:cNvSpPr/>
          <p:nvPr/>
        </p:nvSpPr>
        <p:spPr>
          <a:xfrm flipV="1">
            <a:off x="6641096" y="36161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riangle 47">
            <a:extLst>
              <a:ext uri="{FF2B5EF4-FFF2-40B4-BE49-F238E27FC236}">
                <a16:creationId xmlns:a16="http://schemas.microsoft.com/office/drawing/2014/main" id="{93768C61-B971-7221-B324-A19786ECECF4}"/>
              </a:ext>
            </a:extLst>
          </p:cNvPr>
          <p:cNvSpPr/>
          <p:nvPr/>
        </p:nvSpPr>
        <p:spPr>
          <a:xfrm flipV="1">
            <a:off x="6441071" y="36256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riangle 48">
            <a:extLst>
              <a:ext uri="{FF2B5EF4-FFF2-40B4-BE49-F238E27FC236}">
                <a16:creationId xmlns:a16="http://schemas.microsoft.com/office/drawing/2014/main" id="{602F05BD-43C4-4AB0-A9F6-F7E94F4A3B54}"/>
              </a:ext>
            </a:extLst>
          </p:cNvPr>
          <p:cNvSpPr/>
          <p:nvPr/>
        </p:nvSpPr>
        <p:spPr>
          <a:xfrm flipV="1">
            <a:off x="6250571" y="36415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D4977D5E-F698-01B8-89C0-04A9A36F3487}"/>
              </a:ext>
            </a:extLst>
          </p:cNvPr>
          <p:cNvSpPr/>
          <p:nvPr/>
        </p:nvSpPr>
        <p:spPr>
          <a:xfrm flipV="1">
            <a:off x="6053721" y="36193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riangle 50">
            <a:extLst>
              <a:ext uri="{FF2B5EF4-FFF2-40B4-BE49-F238E27FC236}">
                <a16:creationId xmlns:a16="http://schemas.microsoft.com/office/drawing/2014/main" id="{5A08F843-660E-8314-FE53-AF50BBAC550C}"/>
              </a:ext>
            </a:extLst>
          </p:cNvPr>
          <p:cNvSpPr/>
          <p:nvPr/>
        </p:nvSpPr>
        <p:spPr>
          <a:xfrm flipV="1">
            <a:off x="5860046" y="36352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F2CD96E5-952A-8516-824C-01E464900C86}"/>
              </a:ext>
            </a:extLst>
          </p:cNvPr>
          <p:cNvSpPr/>
          <p:nvPr/>
        </p:nvSpPr>
        <p:spPr>
          <a:xfrm flipV="1">
            <a:off x="5666371" y="36256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955EE0F2-43BA-005A-2796-430F530A10CD}"/>
              </a:ext>
            </a:extLst>
          </p:cNvPr>
          <p:cNvSpPr/>
          <p:nvPr/>
        </p:nvSpPr>
        <p:spPr>
          <a:xfrm flipV="1">
            <a:off x="5469521"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riangle 53">
            <a:extLst>
              <a:ext uri="{FF2B5EF4-FFF2-40B4-BE49-F238E27FC236}">
                <a16:creationId xmlns:a16="http://schemas.microsoft.com/office/drawing/2014/main" id="{0A4BF005-6E4C-5A04-9CF4-6C5CB37451A4}"/>
              </a:ext>
            </a:extLst>
          </p:cNvPr>
          <p:cNvSpPr/>
          <p:nvPr/>
        </p:nvSpPr>
        <p:spPr>
          <a:xfrm flipV="1">
            <a:off x="5272671" y="36320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riangle 54">
            <a:extLst>
              <a:ext uri="{FF2B5EF4-FFF2-40B4-BE49-F238E27FC236}">
                <a16:creationId xmlns:a16="http://schemas.microsoft.com/office/drawing/2014/main" id="{38956D7C-2BCF-4AA5-0C8E-853BEBF33B26}"/>
              </a:ext>
            </a:extLst>
          </p:cNvPr>
          <p:cNvSpPr/>
          <p:nvPr/>
        </p:nvSpPr>
        <p:spPr>
          <a:xfrm flipV="1">
            <a:off x="5075821"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992766E0-E9B0-A5A2-B3AC-63576757EBC4}"/>
              </a:ext>
            </a:extLst>
          </p:cNvPr>
          <p:cNvSpPr/>
          <p:nvPr/>
        </p:nvSpPr>
        <p:spPr>
          <a:xfrm flipV="1">
            <a:off x="4885321" y="36447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riangle 56">
            <a:extLst>
              <a:ext uri="{FF2B5EF4-FFF2-40B4-BE49-F238E27FC236}">
                <a16:creationId xmlns:a16="http://schemas.microsoft.com/office/drawing/2014/main" id="{497E2135-1C77-AEBB-722C-A4093F4B7038}"/>
              </a:ext>
            </a:extLst>
          </p:cNvPr>
          <p:cNvSpPr/>
          <p:nvPr/>
        </p:nvSpPr>
        <p:spPr>
          <a:xfrm flipV="1">
            <a:off x="4691646" y="36479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A087BDC6-D167-B0D6-FB62-B30E2CBF9D0B}"/>
              </a:ext>
            </a:extLst>
          </p:cNvPr>
          <p:cNvSpPr/>
          <p:nvPr/>
        </p:nvSpPr>
        <p:spPr>
          <a:xfrm flipV="1">
            <a:off x="3139071" y="37050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6" name="Triangle 12295">
            <a:extLst>
              <a:ext uri="{FF2B5EF4-FFF2-40B4-BE49-F238E27FC236}">
                <a16:creationId xmlns:a16="http://schemas.microsoft.com/office/drawing/2014/main" id="{501A0DB9-D0A7-B071-4CF0-A0BBB21ED829}"/>
              </a:ext>
            </a:extLst>
          </p:cNvPr>
          <p:cNvSpPr/>
          <p:nvPr/>
        </p:nvSpPr>
        <p:spPr>
          <a:xfrm flipV="1">
            <a:off x="4501146" y="36669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00" name="Straight Connector 12299">
            <a:extLst>
              <a:ext uri="{FF2B5EF4-FFF2-40B4-BE49-F238E27FC236}">
                <a16:creationId xmlns:a16="http://schemas.microsoft.com/office/drawing/2014/main" id="{6063EB78-C86B-7827-F69C-763F9D41C96B}"/>
              </a:ext>
            </a:extLst>
          </p:cNvPr>
          <p:cNvCxnSpPr>
            <a:cxnSpLocks/>
          </p:cNvCxnSpPr>
          <p:nvPr/>
        </p:nvCxnSpPr>
        <p:spPr>
          <a:xfrm>
            <a:off x="2058867" y="3266452"/>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1" name="Straight Connector 12300">
            <a:extLst>
              <a:ext uri="{FF2B5EF4-FFF2-40B4-BE49-F238E27FC236}">
                <a16:creationId xmlns:a16="http://schemas.microsoft.com/office/drawing/2014/main" id="{01EF6A2E-6CC6-8D0B-172A-E991C1343269}"/>
              </a:ext>
            </a:extLst>
          </p:cNvPr>
          <p:cNvCxnSpPr>
            <a:cxnSpLocks/>
          </p:cNvCxnSpPr>
          <p:nvPr/>
        </p:nvCxnSpPr>
        <p:spPr>
          <a:xfrm>
            <a:off x="2058867" y="354267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2" name="Straight Connector 12301">
            <a:extLst>
              <a:ext uri="{FF2B5EF4-FFF2-40B4-BE49-F238E27FC236}">
                <a16:creationId xmlns:a16="http://schemas.microsoft.com/office/drawing/2014/main" id="{02939041-0DEA-170B-A81B-CF940DE09602}"/>
              </a:ext>
            </a:extLst>
          </p:cNvPr>
          <p:cNvCxnSpPr>
            <a:cxnSpLocks/>
          </p:cNvCxnSpPr>
          <p:nvPr/>
        </p:nvCxnSpPr>
        <p:spPr>
          <a:xfrm>
            <a:off x="2058867" y="382207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3" name="Straight Connector 12302">
            <a:extLst>
              <a:ext uri="{FF2B5EF4-FFF2-40B4-BE49-F238E27FC236}">
                <a16:creationId xmlns:a16="http://schemas.microsoft.com/office/drawing/2014/main" id="{BC93A7C0-5EA4-37E3-1EE7-E2709FA11FFB}"/>
              </a:ext>
            </a:extLst>
          </p:cNvPr>
          <p:cNvCxnSpPr>
            <a:cxnSpLocks/>
          </p:cNvCxnSpPr>
          <p:nvPr/>
        </p:nvCxnSpPr>
        <p:spPr>
          <a:xfrm>
            <a:off x="2058867" y="40951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4" name="Straight Connector 12303">
            <a:extLst>
              <a:ext uri="{FF2B5EF4-FFF2-40B4-BE49-F238E27FC236}">
                <a16:creationId xmlns:a16="http://schemas.microsoft.com/office/drawing/2014/main" id="{E7CEBD4C-C239-743A-76D1-28A4207062D6}"/>
              </a:ext>
            </a:extLst>
          </p:cNvPr>
          <p:cNvCxnSpPr>
            <a:cxnSpLocks/>
          </p:cNvCxnSpPr>
          <p:nvPr/>
        </p:nvCxnSpPr>
        <p:spPr>
          <a:xfrm>
            <a:off x="2058867" y="4377702"/>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5" name="Straight Connector 12304">
            <a:extLst>
              <a:ext uri="{FF2B5EF4-FFF2-40B4-BE49-F238E27FC236}">
                <a16:creationId xmlns:a16="http://schemas.microsoft.com/office/drawing/2014/main" id="{15E34F7C-0EB3-1F04-01D0-C3F2068194DC}"/>
              </a:ext>
            </a:extLst>
          </p:cNvPr>
          <p:cNvCxnSpPr>
            <a:cxnSpLocks/>
          </p:cNvCxnSpPr>
          <p:nvPr/>
        </p:nvCxnSpPr>
        <p:spPr>
          <a:xfrm>
            <a:off x="2058867" y="46539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6" name="Straight Connector 12305">
            <a:extLst>
              <a:ext uri="{FF2B5EF4-FFF2-40B4-BE49-F238E27FC236}">
                <a16:creationId xmlns:a16="http://schemas.microsoft.com/office/drawing/2014/main" id="{F0E1778A-00AA-75D7-BB32-46DB8F93780A}"/>
              </a:ext>
            </a:extLst>
          </p:cNvPr>
          <p:cNvCxnSpPr>
            <a:cxnSpLocks/>
          </p:cNvCxnSpPr>
          <p:nvPr/>
        </p:nvCxnSpPr>
        <p:spPr>
          <a:xfrm>
            <a:off x="2058867" y="4933327"/>
            <a:ext cx="6602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07" name="Straight Connector 12306">
            <a:extLst>
              <a:ext uri="{FF2B5EF4-FFF2-40B4-BE49-F238E27FC236}">
                <a16:creationId xmlns:a16="http://schemas.microsoft.com/office/drawing/2014/main" id="{1370717F-2E97-9316-434E-4B9344336787}"/>
              </a:ext>
            </a:extLst>
          </p:cNvPr>
          <p:cNvCxnSpPr>
            <a:cxnSpLocks/>
          </p:cNvCxnSpPr>
          <p:nvPr/>
        </p:nvCxnSpPr>
        <p:spPr>
          <a:xfrm>
            <a:off x="2058867" y="5209552"/>
            <a:ext cx="610959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11" name="Straight Connector 12310">
            <a:extLst>
              <a:ext uri="{FF2B5EF4-FFF2-40B4-BE49-F238E27FC236}">
                <a16:creationId xmlns:a16="http://schemas.microsoft.com/office/drawing/2014/main" id="{9ADDB936-8B53-530A-CE32-B11D4F8934B9}"/>
              </a:ext>
            </a:extLst>
          </p:cNvPr>
          <p:cNvCxnSpPr>
            <a:cxnSpLocks/>
          </p:cNvCxnSpPr>
          <p:nvPr/>
        </p:nvCxnSpPr>
        <p:spPr>
          <a:xfrm flipV="1">
            <a:off x="2124896" y="3263900"/>
            <a:ext cx="0" cy="194374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14" name="TextBox 12313">
            <a:extLst>
              <a:ext uri="{FF2B5EF4-FFF2-40B4-BE49-F238E27FC236}">
                <a16:creationId xmlns:a16="http://schemas.microsoft.com/office/drawing/2014/main" id="{B52F0084-37FD-CB5B-3D42-EEE0E6B56990}"/>
              </a:ext>
            </a:extLst>
          </p:cNvPr>
          <p:cNvSpPr txBox="1"/>
          <p:nvPr/>
        </p:nvSpPr>
        <p:spPr>
          <a:xfrm>
            <a:off x="1787142" y="3177363"/>
            <a:ext cx="185013"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14</a:t>
            </a:r>
          </a:p>
        </p:txBody>
      </p:sp>
      <p:sp>
        <p:nvSpPr>
          <p:cNvPr id="12315" name="TextBox 12314">
            <a:extLst>
              <a:ext uri="{FF2B5EF4-FFF2-40B4-BE49-F238E27FC236}">
                <a16:creationId xmlns:a16="http://schemas.microsoft.com/office/drawing/2014/main" id="{21C13C5B-6570-38DE-537A-94BF49ED095C}"/>
              </a:ext>
            </a:extLst>
          </p:cNvPr>
          <p:cNvSpPr txBox="1"/>
          <p:nvPr/>
        </p:nvSpPr>
        <p:spPr>
          <a:xfrm>
            <a:off x="1770460" y="3450413"/>
            <a:ext cx="201696"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12</a:t>
            </a:r>
          </a:p>
        </p:txBody>
      </p:sp>
      <p:sp>
        <p:nvSpPr>
          <p:cNvPr id="12316" name="TextBox 12315">
            <a:extLst>
              <a:ext uri="{FF2B5EF4-FFF2-40B4-BE49-F238E27FC236}">
                <a16:creationId xmlns:a16="http://schemas.microsoft.com/office/drawing/2014/main" id="{7A379EC8-2F91-EEA1-B73B-753FAF64CB8A}"/>
              </a:ext>
            </a:extLst>
          </p:cNvPr>
          <p:cNvSpPr txBox="1"/>
          <p:nvPr/>
        </p:nvSpPr>
        <p:spPr>
          <a:xfrm>
            <a:off x="1787142" y="3739338"/>
            <a:ext cx="185014"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10</a:t>
            </a:r>
          </a:p>
        </p:txBody>
      </p:sp>
      <p:sp>
        <p:nvSpPr>
          <p:cNvPr id="12317" name="TextBox 12316">
            <a:extLst>
              <a:ext uri="{FF2B5EF4-FFF2-40B4-BE49-F238E27FC236}">
                <a16:creationId xmlns:a16="http://schemas.microsoft.com/office/drawing/2014/main" id="{E8290BD8-63A4-3783-ECA6-A98D44A34407}"/>
              </a:ext>
            </a:extLst>
          </p:cNvPr>
          <p:cNvSpPr txBox="1"/>
          <p:nvPr/>
        </p:nvSpPr>
        <p:spPr>
          <a:xfrm>
            <a:off x="1887196" y="4002863"/>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8</a:t>
            </a:r>
          </a:p>
        </p:txBody>
      </p:sp>
      <p:sp>
        <p:nvSpPr>
          <p:cNvPr id="12318" name="TextBox 12317">
            <a:extLst>
              <a:ext uri="{FF2B5EF4-FFF2-40B4-BE49-F238E27FC236}">
                <a16:creationId xmlns:a16="http://schemas.microsoft.com/office/drawing/2014/main" id="{8EC5042A-CD09-6CC3-C12E-36AACA905B2E}"/>
              </a:ext>
            </a:extLst>
          </p:cNvPr>
          <p:cNvSpPr txBox="1"/>
          <p:nvPr/>
        </p:nvSpPr>
        <p:spPr>
          <a:xfrm>
            <a:off x="1887196" y="4288613"/>
            <a:ext cx="84959" cy="184666"/>
          </a:xfrm>
          <a:prstGeom prst="rect">
            <a:avLst/>
          </a:prstGeom>
          <a:noFill/>
        </p:spPr>
        <p:txBody>
          <a:bodyPr wrap="square" lIns="0" tIns="0" rIns="0" bIns="0" rtlCol="0">
            <a:spAutoFit/>
          </a:bodyPr>
          <a:lstStyle/>
          <a:p>
            <a:pPr algn="r"/>
            <a:r>
              <a:rPr lang="en-GB" sz="1200" dirty="0">
                <a:latin typeface="Arial" panose="020B0604020202020204" pitchFamily="34" charset="0"/>
                <a:ea typeface="Aileron Bold" charset="0"/>
                <a:cs typeface="Arial" panose="020B0604020202020204" pitchFamily="34" charset="0"/>
              </a:rPr>
              <a:t>6</a:t>
            </a:r>
          </a:p>
        </p:txBody>
      </p:sp>
      <p:sp>
        <p:nvSpPr>
          <p:cNvPr id="12319" name="Rectangle 12318">
            <a:extLst>
              <a:ext uri="{FF2B5EF4-FFF2-40B4-BE49-F238E27FC236}">
                <a16:creationId xmlns:a16="http://schemas.microsoft.com/office/drawing/2014/main" id="{6CAC3680-7EA6-7450-B8CC-1826F69BCEE8}"/>
              </a:ext>
            </a:extLst>
          </p:cNvPr>
          <p:cNvSpPr/>
          <p:nvPr/>
        </p:nvSpPr>
        <p:spPr>
          <a:xfrm>
            <a:off x="4709143" y="35069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0" name="Rectangle 12319">
            <a:extLst>
              <a:ext uri="{FF2B5EF4-FFF2-40B4-BE49-F238E27FC236}">
                <a16:creationId xmlns:a16="http://schemas.microsoft.com/office/drawing/2014/main" id="{FF19102F-B18F-100F-612D-BEFB34FB893F}"/>
              </a:ext>
            </a:extLst>
          </p:cNvPr>
          <p:cNvSpPr/>
          <p:nvPr/>
        </p:nvSpPr>
        <p:spPr>
          <a:xfrm>
            <a:off x="7830168" y="33386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1" name="Rectangle 12320">
            <a:extLst>
              <a:ext uri="{FF2B5EF4-FFF2-40B4-BE49-F238E27FC236}">
                <a16:creationId xmlns:a16="http://schemas.microsoft.com/office/drawing/2014/main" id="{A06D89F2-4D33-B08F-1971-6F10F7A1272F}"/>
              </a:ext>
            </a:extLst>
          </p:cNvPr>
          <p:cNvSpPr/>
          <p:nvPr/>
        </p:nvSpPr>
        <p:spPr>
          <a:xfrm>
            <a:off x="7636493" y="34307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2" name="Rectangle 12321">
            <a:extLst>
              <a:ext uri="{FF2B5EF4-FFF2-40B4-BE49-F238E27FC236}">
                <a16:creationId xmlns:a16="http://schemas.microsoft.com/office/drawing/2014/main" id="{B3F77F29-1EE2-11D8-8C3F-00D37C25E486}"/>
              </a:ext>
            </a:extLst>
          </p:cNvPr>
          <p:cNvSpPr/>
          <p:nvPr/>
        </p:nvSpPr>
        <p:spPr>
          <a:xfrm>
            <a:off x="7433293" y="3364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3" name="Rectangle 12322">
            <a:extLst>
              <a:ext uri="{FF2B5EF4-FFF2-40B4-BE49-F238E27FC236}">
                <a16:creationId xmlns:a16="http://schemas.microsoft.com/office/drawing/2014/main" id="{2E9709D1-A35A-A999-E5A9-DD9FFC80C862}"/>
              </a:ext>
            </a:extLst>
          </p:cNvPr>
          <p:cNvSpPr/>
          <p:nvPr/>
        </p:nvSpPr>
        <p:spPr>
          <a:xfrm>
            <a:off x="7242793" y="33418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4" name="Rectangle 12323">
            <a:extLst>
              <a:ext uri="{FF2B5EF4-FFF2-40B4-BE49-F238E27FC236}">
                <a16:creationId xmlns:a16="http://schemas.microsoft.com/office/drawing/2014/main" id="{1BACB996-DC40-0CEB-AAA1-5704250F19F5}"/>
              </a:ext>
            </a:extLst>
          </p:cNvPr>
          <p:cNvSpPr/>
          <p:nvPr/>
        </p:nvSpPr>
        <p:spPr>
          <a:xfrm>
            <a:off x="7052293" y="3411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5" name="Rectangle 12324">
            <a:extLst>
              <a:ext uri="{FF2B5EF4-FFF2-40B4-BE49-F238E27FC236}">
                <a16:creationId xmlns:a16="http://schemas.microsoft.com/office/drawing/2014/main" id="{2BAAAD4A-7DEE-4DA8-0C96-991048447CC4}"/>
              </a:ext>
            </a:extLst>
          </p:cNvPr>
          <p:cNvSpPr/>
          <p:nvPr/>
        </p:nvSpPr>
        <p:spPr>
          <a:xfrm>
            <a:off x="6852268" y="3411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6" name="Rectangle 12325">
            <a:extLst>
              <a:ext uri="{FF2B5EF4-FFF2-40B4-BE49-F238E27FC236}">
                <a16:creationId xmlns:a16="http://schemas.microsoft.com/office/drawing/2014/main" id="{C7F2C27D-4553-E136-705E-03963E6187D1}"/>
              </a:ext>
            </a:extLst>
          </p:cNvPr>
          <p:cNvSpPr/>
          <p:nvPr/>
        </p:nvSpPr>
        <p:spPr>
          <a:xfrm>
            <a:off x="6661768" y="34370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7" name="Rectangle 12326">
            <a:extLst>
              <a:ext uri="{FF2B5EF4-FFF2-40B4-BE49-F238E27FC236}">
                <a16:creationId xmlns:a16="http://schemas.microsoft.com/office/drawing/2014/main" id="{CAE0A829-9829-D1FD-B2E5-528CFDFD9E6F}"/>
              </a:ext>
            </a:extLst>
          </p:cNvPr>
          <p:cNvSpPr/>
          <p:nvPr/>
        </p:nvSpPr>
        <p:spPr>
          <a:xfrm>
            <a:off x="6464918" y="34497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8" name="Rectangle 12327">
            <a:extLst>
              <a:ext uri="{FF2B5EF4-FFF2-40B4-BE49-F238E27FC236}">
                <a16:creationId xmlns:a16="http://schemas.microsoft.com/office/drawing/2014/main" id="{DE61ED07-0140-E564-CE8F-214CE3F90121}"/>
              </a:ext>
            </a:extLst>
          </p:cNvPr>
          <p:cNvSpPr/>
          <p:nvPr/>
        </p:nvSpPr>
        <p:spPr>
          <a:xfrm>
            <a:off x="6271243" y="34434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9" name="Rectangle 12328">
            <a:extLst>
              <a:ext uri="{FF2B5EF4-FFF2-40B4-BE49-F238E27FC236}">
                <a16:creationId xmlns:a16="http://schemas.microsoft.com/office/drawing/2014/main" id="{0B3AE7D5-53E9-779F-0684-32E9CA527649}"/>
              </a:ext>
            </a:extLst>
          </p:cNvPr>
          <p:cNvSpPr/>
          <p:nvPr/>
        </p:nvSpPr>
        <p:spPr>
          <a:xfrm>
            <a:off x="6071218" y="34402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0" name="Rectangle 12329">
            <a:extLst>
              <a:ext uri="{FF2B5EF4-FFF2-40B4-BE49-F238E27FC236}">
                <a16:creationId xmlns:a16="http://schemas.microsoft.com/office/drawing/2014/main" id="{E5AB3194-ABDB-C594-4E7B-9D94152B75DB}"/>
              </a:ext>
            </a:extLst>
          </p:cNvPr>
          <p:cNvSpPr/>
          <p:nvPr/>
        </p:nvSpPr>
        <p:spPr>
          <a:xfrm>
            <a:off x="5877543" y="3491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1" name="Rectangle 12330">
            <a:extLst>
              <a:ext uri="{FF2B5EF4-FFF2-40B4-BE49-F238E27FC236}">
                <a16:creationId xmlns:a16="http://schemas.microsoft.com/office/drawing/2014/main" id="{2276FCA5-60A7-9220-E45C-652C0F0844EC}"/>
              </a:ext>
            </a:extLst>
          </p:cNvPr>
          <p:cNvSpPr/>
          <p:nvPr/>
        </p:nvSpPr>
        <p:spPr>
          <a:xfrm>
            <a:off x="5687043" y="3491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2" name="Rectangle 12331">
            <a:extLst>
              <a:ext uri="{FF2B5EF4-FFF2-40B4-BE49-F238E27FC236}">
                <a16:creationId xmlns:a16="http://schemas.microsoft.com/office/drawing/2014/main" id="{F292A204-D080-706E-F5D4-EB72A4F5542C}"/>
              </a:ext>
            </a:extLst>
          </p:cNvPr>
          <p:cNvSpPr/>
          <p:nvPr/>
        </p:nvSpPr>
        <p:spPr>
          <a:xfrm>
            <a:off x="5493368" y="34720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3" name="Rectangle 12332">
            <a:extLst>
              <a:ext uri="{FF2B5EF4-FFF2-40B4-BE49-F238E27FC236}">
                <a16:creationId xmlns:a16="http://schemas.microsoft.com/office/drawing/2014/main" id="{243D93E7-ADD5-BF84-4F9C-4FA7C0F6DCBF}"/>
              </a:ext>
            </a:extLst>
          </p:cNvPr>
          <p:cNvSpPr/>
          <p:nvPr/>
        </p:nvSpPr>
        <p:spPr>
          <a:xfrm>
            <a:off x="5296518" y="35101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4" name="Rectangle 12333">
            <a:extLst>
              <a:ext uri="{FF2B5EF4-FFF2-40B4-BE49-F238E27FC236}">
                <a16:creationId xmlns:a16="http://schemas.microsoft.com/office/drawing/2014/main" id="{94B7266C-2118-9E03-DB1C-A4F39F574C49}"/>
              </a:ext>
            </a:extLst>
          </p:cNvPr>
          <p:cNvSpPr/>
          <p:nvPr/>
        </p:nvSpPr>
        <p:spPr>
          <a:xfrm>
            <a:off x="5102843" y="35132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5" name="Rectangle 12334">
            <a:extLst>
              <a:ext uri="{FF2B5EF4-FFF2-40B4-BE49-F238E27FC236}">
                <a16:creationId xmlns:a16="http://schemas.microsoft.com/office/drawing/2014/main" id="{99A6C269-6929-D94D-649A-6D5895E04444}"/>
              </a:ext>
            </a:extLst>
          </p:cNvPr>
          <p:cNvSpPr/>
          <p:nvPr/>
        </p:nvSpPr>
        <p:spPr>
          <a:xfrm>
            <a:off x="4909168" y="35355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6" name="Rectangle 12335">
            <a:extLst>
              <a:ext uri="{FF2B5EF4-FFF2-40B4-BE49-F238E27FC236}">
                <a16:creationId xmlns:a16="http://schemas.microsoft.com/office/drawing/2014/main" id="{85B6128C-5376-1901-48D7-56C219EBAB2E}"/>
              </a:ext>
            </a:extLst>
          </p:cNvPr>
          <p:cNvSpPr/>
          <p:nvPr/>
        </p:nvSpPr>
        <p:spPr>
          <a:xfrm>
            <a:off x="4518643" y="35577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7" name="Rectangle 12336">
            <a:extLst>
              <a:ext uri="{FF2B5EF4-FFF2-40B4-BE49-F238E27FC236}">
                <a16:creationId xmlns:a16="http://schemas.microsoft.com/office/drawing/2014/main" id="{A59018AD-EF28-DB20-4DB4-A314B591DC9E}"/>
              </a:ext>
            </a:extLst>
          </p:cNvPr>
          <p:cNvSpPr/>
          <p:nvPr/>
        </p:nvSpPr>
        <p:spPr>
          <a:xfrm>
            <a:off x="4324968" y="36275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8" name="Rectangle 12337">
            <a:extLst>
              <a:ext uri="{FF2B5EF4-FFF2-40B4-BE49-F238E27FC236}">
                <a16:creationId xmlns:a16="http://schemas.microsoft.com/office/drawing/2014/main" id="{FE71FEAC-451E-0DE1-AEB2-220BF2966F76}"/>
              </a:ext>
            </a:extLst>
          </p:cNvPr>
          <p:cNvSpPr/>
          <p:nvPr/>
        </p:nvSpPr>
        <p:spPr>
          <a:xfrm>
            <a:off x="4124943" y="359584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9" name="Rectangle 12338">
            <a:extLst>
              <a:ext uri="{FF2B5EF4-FFF2-40B4-BE49-F238E27FC236}">
                <a16:creationId xmlns:a16="http://schemas.microsoft.com/office/drawing/2014/main" id="{74B68794-7D49-AB76-49F1-12EF6F5254B2}"/>
              </a:ext>
            </a:extLst>
          </p:cNvPr>
          <p:cNvSpPr/>
          <p:nvPr/>
        </p:nvSpPr>
        <p:spPr>
          <a:xfrm>
            <a:off x="3931268" y="366252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0" name="Rectangle 12339">
            <a:extLst>
              <a:ext uri="{FF2B5EF4-FFF2-40B4-BE49-F238E27FC236}">
                <a16:creationId xmlns:a16="http://schemas.microsoft.com/office/drawing/2014/main" id="{36ECE1B2-BFD3-5B1B-91F0-A956B120F531}"/>
              </a:ext>
            </a:extLst>
          </p:cNvPr>
          <p:cNvSpPr/>
          <p:nvPr/>
        </p:nvSpPr>
        <p:spPr>
          <a:xfrm>
            <a:off x="3737593" y="36434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1" name="Rectangle 12340">
            <a:extLst>
              <a:ext uri="{FF2B5EF4-FFF2-40B4-BE49-F238E27FC236}">
                <a16:creationId xmlns:a16="http://schemas.microsoft.com/office/drawing/2014/main" id="{636F1E78-8060-058D-00F8-D4EDB49C22DE}"/>
              </a:ext>
            </a:extLst>
          </p:cNvPr>
          <p:cNvSpPr/>
          <p:nvPr/>
        </p:nvSpPr>
        <p:spPr>
          <a:xfrm>
            <a:off x="3543918" y="3678104"/>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2" name="Rectangle 12341">
            <a:extLst>
              <a:ext uri="{FF2B5EF4-FFF2-40B4-BE49-F238E27FC236}">
                <a16:creationId xmlns:a16="http://schemas.microsoft.com/office/drawing/2014/main" id="{E09F8856-9BAE-D644-E7E1-04B6D5FA4F7F}"/>
              </a:ext>
            </a:extLst>
          </p:cNvPr>
          <p:cNvSpPr/>
          <p:nvPr/>
        </p:nvSpPr>
        <p:spPr>
          <a:xfrm>
            <a:off x="3350243" y="36307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3" name="Rectangle 12342">
            <a:extLst>
              <a:ext uri="{FF2B5EF4-FFF2-40B4-BE49-F238E27FC236}">
                <a16:creationId xmlns:a16="http://schemas.microsoft.com/office/drawing/2014/main" id="{DB66E665-F922-E997-C3CB-EA3DBE33FF81}"/>
              </a:ext>
            </a:extLst>
          </p:cNvPr>
          <p:cNvSpPr/>
          <p:nvPr/>
        </p:nvSpPr>
        <p:spPr>
          <a:xfrm>
            <a:off x="3156568" y="36180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4" name="Rectangle 12343">
            <a:extLst>
              <a:ext uri="{FF2B5EF4-FFF2-40B4-BE49-F238E27FC236}">
                <a16:creationId xmlns:a16="http://schemas.microsoft.com/office/drawing/2014/main" id="{439B9488-888D-6B7C-64F8-1CF1C6CAAA0D}"/>
              </a:ext>
            </a:extLst>
          </p:cNvPr>
          <p:cNvSpPr/>
          <p:nvPr/>
        </p:nvSpPr>
        <p:spPr>
          <a:xfrm>
            <a:off x="2962893" y="36402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5" name="Rectangle 12344">
            <a:extLst>
              <a:ext uri="{FF2B5EF4-FFF2-40B4-BE49-F238E27FC236}">
                <a16:creationId xmlns:a16="http://schemas.microsoft.com/office/drawing/2014/main" id="{26362278-43DC-23B4-FAB6-4E6298E68114}"/>
              </a:ext>
            </a:extLst>
          </p:cNvPr>
          <p:cNvSpPr/>
          <p:nvPr/>
        </p:nvSpPr>
        <p:spPr>
          <a:xfrm>
            <a:off x="2762868" y="36688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6" name="Rectangle 12345">
            <a:extLst>
              <a:ext uri="{FF2B5EF4-FFF2-40B4-BE49-F238E27FC236}">
                <a16:creationId xmlns:a16="http://schemas.microsoft.com/office/drawing/2014/main" id="{74729B9C-184B-0056-2F5C-CFE399C1A93D}"/>
              </a:ext>
            </a:extLst>
          </p:cNvPr>
          <p:cNvSpPr/>
          <p:nvPr/>
        </p:nvSpPr>
        <p:spPr>
          <a:xfrm>
            <a:off x="2569193" y="36434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7" name="Rectangle 12346">
            <a:extLst>
              <a:ext uri="{FF2B5EF4-FFF2-40B4-BE49-F238E27FC236}">
                <a16:creationId xmlns:a16="http://schemas.microsoft.com/office/drawing/2014/main" id="{6361FF1D-4F21-6928-68F7-0BC15450710C}"/>
              </a:ext>
            </a:extLst>
          </p:cNvPr>
          <p:cNvSpPr/>
          <p:nvPr/>
        </p:nvSpPr>
        <p:spPr>
          <a:xfrm>
            <a:off x="2375518" y="3665698"/>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8" name="Rectangle 12347">
            <a:extLst>
              <a:ext uri="{FF2B5EF4-FFF2-40B4-BE49-F238E27FC236}">
                <a16:creationId xmlns:a16="http://schemas.microsoft.com/office/drawing/2014/main" id="{CF243173-4BBA-5489-608A-D29D2888F480}"/>
              </a:ext>
            </a:extLst>
          </p:cNvPr>
          <p:cNvSpPr/>
          <p:nvPr/>
        </p:nvSpPr>
        <p:spPr>
          <a:xfrm>
            <a:off x="2181843" y="3630773"/>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Triangle 12291">
            <a:extLst>
              <a:ext uri="{FF2B5EF4-FFF2-40B4-BE49-F238E27FC236}">
                <a16:creationId xmlns:a16="http://schemas.microsoft.com/office/drawing/2014/main" id="{D84CCC5C-A675-7DE8-1575-111C39D2DADF}"/>
              </a:ext>
            </a:extLst>
          </p:cNvPr>
          <p:cNvSpPr/>
          <p:nvPr/>
        </p:nvSpPr>
        <p:spPr>
          <a:xfrm flipV="1">
            <a:off x="372009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3" name="Triangle 12292">
            <a:extLst>
              <a:ext uri="{FF2B5EF4-FFF2-40B4-BE49-F238E27FC236}">
                <a16:creationId xmlns:a16="http://schemas.microsoft.com/office/drawing/2014/main" id="{1DF4A0A4-850D-40B2-4FE3-FB53723164C6}"/>
              </a:ext>
            </a:extLst>
          </p:cNvPr>
          <p:cNvSpPr/>
          <p:nvPr/>
        </p:nvSpPr>
        <p:spPr>
          <a:xfrm flipV="1">
            <a:off x="391694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4" name="Triangle 12293">
            <a:extLst>
              <a:ext uri="{FF2B5EF4-FFF2-40B4-BE49-F238E27FC236}">
                <a16:creationId xmlns:a16="http://schemas.microsoft.com/office/drawing/2014/main" id="{E4D51E8D-FDF6-CAED-F7EB-3B2B1033E246}"/>
              </a:ext>
            </a:extLst>
          </p:cNvPr>
          <p:cNvSpPr/>
          <p:nvPr/>
        </p:nvSpPr>
        <p:spPr>
          <a:xfrm flipV="1">
            <a:off x="4107446" y="36860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5" name="Triangle 12294">
            <a:extLst>
              <a:ext uri="{FF2B5EF4-FFF2-40B4-BE49-F238E27FC236}">
                <a16:creationId xmlns:a16="http://schemas.microsoft.com/office/drawing/2014/main" id="{2D3B6363-9D95-218B-889A-87D2257A1A27}"/>
              </a:ext>
            </a:extLst>
          </p:cNvPr>
          <p:cNvSpPr/>
          <p:nvPr/>
        </p:nvSpPr>
        <p:spPr>
          <a:xfrm flipV="1">
            <a:off x="4304296" y="36891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riangle 57">
            <a:extLst>
              <a:ext uri="{FF2B5EF4-FFF2-40B4-BE49-F238E27FC236}">
                <a16:creationId xmlns:a16="http://schemas.microsoft.com/office/drawing/2014/main" id="{57683A37-0603-FFE9-8740-4931A038552B}"/>
              </a:ext>
            </a:extLst>
          </p:cNvPr>
          <p:cNvSpPr/>
          <p:nvPr/>
        </p:nvSpPr>
        <p:spPr>
          <a:xfrm flipV="1">
            <a:off x="2164346" y="36637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riangle 58">
            <a:extLst>
              <a:ext uri="{FF2B5EF4-FFF2-40B4-BE49-F238E27FC236}">
                <a16:creationId xmlns:a16="http://schemas.microsoft.com/office/drawing/2014/main" id="{FBBEED85-0FA4-21A9-226D-4E28DCEDA201}"/>
              </a:ext>
            </a:extLst>
          </p:cNvPr>
          <p:cNvSpPr/>
          <p:nvPr/>
        </p:nvSpPr>
        <p:spPr>
          <a:xfrm flipV="1">
            <a:off x="2354846" y="367330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AE93A5AD-C1F9-FDF6-7137-9A1D95C9F42E}"/>
              </a:ext>
            </a:extLst>
          </p:cNvPr>
          <p:cNvSpPr/>
          <p:nvPr/>
        </p:nvSpPr>
        <p:spPr>
          <a:xfrm flipV="1">
            <a:off x="2745371" y="370505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riangle 61">
            <a:extLst>
              <a:ext uri="{FF2B5EF4-FFF2-40B4-BE49-F238E27FC236}">
                <a16:creationId xmlns:a16="http://schemas.microsoft.com/office/drawing/2014/main" id="{D7A9BF34-85B2-FB19-D562-679203737624}"/>
              </a:ext>
            </a:extLst>
          </p:cNvPr>
          <p:cNvSpPr/>
          <p:nvPr/>
        </p:nvSpPr>
        <p:spPr>
          <a:xfrm flipV="1">
            <a:off x="2939046" y="37018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riangle 59">
            <a:extLst>
              <a:ext uri="{FF2B5EF4-FFF2-40B4-BE49-F238E27FC236}">
                <a16:creationId xmlns:a16="http://schemas.microsoft.com/office/drawing/2014/main" id="{63D7796D-DC9D-2BF9-5127-139B79CC7B66}"/>
              </a:ext>
            </a:extLst>
          </p:cNvPr>
          <p:cNvSpPr/>
          <p:nvPr/>
        </p:nvSpPr>
        <p:spPr>
          <a:xfrm flipV="1">
            <a:off x="2551696" y="36764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8" name="Triangle 12287">
            <a:extLst>
              <a:ext uri="{FF2B5EF4-FFF2-40B4-BE49-F238E27FC236}">
                <a16:creationId xmlns:a16="http://schemas.microsoft.com/office/drawing/2014/main" id="{938B3C23-FA9A-78C5-DCEC-72E5CA1F4E69}"/>
              </a:ext>
            </a:extLst>
          </p:cNvPr>
          <p:cNvSpPr/>
          <p:nvPr/>
        </p:nvSpPr>
        <p:spPr>
          <a:xfrm flipV="1">
            <a:off x="3332746" y="368917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1" name="Triangle 12290">
            <a:extLst>
              <a:ext uri="{FF2B5EF4-FFF2-40B4-BE49-F238E27FC236}">
                <a16:creationId xmlns:a16="http://schemas.microsoft.com/office/drawing/2014/main" id="{FF8370AC-9E6A-CCC8-6771-1D01EAA9EED4}"/>
              </a:ext>
            </a:extLst>
          </p:cNvPr>
          <p:cNvSpPr/>
          <p:nvPr/>
        </p:nvSpPr>
        <p:spPr>
          <a:xfrm flipV="1">
            <a:off x="3526421" y="3682828"/>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1" name="Freeform 12350">
            <a:extLst>
              <a:ext uri="{FF2B5EF4-FFF2-40B4-BE49-F238E27FC236}">
                <a16:creationId xmlns:a16="http://schemas.microsoft.com/office/drawing/2014/main" id="{CAB15D6F-48AC-AA59-212E-D7F9CF232925}"/>
              </a:ext>
            </a:extLst>
          </p:cNvPr>
          <p:cNvSpPr/>
          <p:nvPr/>
        </p:nvSpPr>
        <p:spPr>
          <a:xfrm>
            <a:off x="2215883" y="3648075"/>
            <a:ext cx="5842000" cy="104775"/>
          </a:xfrm>
          <a:custGeom>
            <a:avLst/>
            <a:gdLst>
              <a:gd name="connsiteX0" fmla="*/ 5842000 w 5842000"/>
              <a:gd name="connsiteY0" fmla="*/ 0 h 104775"/>
              <a:gd name="connsiteX1" fmla="*/ 5654675 w 5842000"/>
              <a:gd name="connsiteY1" fmla="*/ 3175 h 104775"/>
              <a:gd name="connsiteX2" fmla="*/ 5461000 w 5842000"/>
              <a:gd name="connsiteY2" fmla="*/ 9525 h 104775"/>
              <a:gd name="connsiteX3" fmla="*/ 5260975 w 5842000"/>
              <a:gd name="connsiteY3" fmla="*/ 12700 h 104775"/>
              <a:gd name="connsiteX4" fmla="*/ 5067300 w 5842000"/>
              <a:gd name="connsiteY4" fmla="*/ 15875 h 104775"/>
              <a:gd name="connsiteX5" fmla="*/ 4867275 w 5842000"/>
              <a:gd name="connsiteY5" fmla="*/ 19050 h 104775"/>
              <a:gd name="connsiteX6" fmla="*/ 4679950 w 5842000"/>
              <a:gd name="connsiteY6" fmla="*/ 22225 h 104775"/>
              <a:gd name="connsiteX7" fmla="*/ 4479925 w 5842000"/>
              <a:gd name="connsiteY7" fmla="*/ 25400 h 104775"/>
              <a:gd name="connsiteX8" fmla="*/ 4295775 w 5842000"/>
              <a:gd name="connsiteY8" fmla="*/ 31750 h 104775"/>
              <a:gd name="connsiteX9" fmla="*/ 4098925 w 5842000"/>
              <a:gd name="connsiteY9" fmla="*/ 34925 h 104775"/>
              <a:gd name="connsiteX10" fmla="*/ 3898900 w 5842000"/>
              <a:gd name="connsiteY10" fmla="*/ 31750 h 104775"/>
              <a:gd name="connsiteX11" fmla="*/ 3705225 w 5842000"/>
              <a:gd name="connsiteY11" fmla="*/ 38100 h 104775"/>
              <a:gd name="connsiteX12" fmla="*/ 3511550 w 5842000"/>
              <a:gd name="connsiteY12" fmla="*/ 41275 h 104775"/>
              <a:gd name="connsiteX13" fmla="*/ 3311525 w 5842000"/>
              <a:gd name="connsiteY13" fmla="*/ 47625 h 104775"/>
              <a:gd name="connsiteX14" fmla="*/ 3127375 w 5842000"/>
              <a:gd name="connsiteY14" fmla="*/ 47625 h 104775"/>
              <a:gd name="connsiteX15" fmla="*/ 2905125 w 5842000"/>
              <a:gd name="connsiteY15" fmla="*/ 53975 h 104775"/>
              <a:gd name="connsiteX16" fmla="*/ 2736850 w 5842000"/>
              <a:gd name="connsiteY16" fmla="*/ 53975 h 104775"/>
              <a:gd name="connsiteX17" fmla="*/ 2533650 w 5842000"/>
              <a:gd name="connsiteY17" fmla="*/ 60325 h 104775"/>
              <a:gd name="connsiteX18" fmla="*/ 2346325 w 5842000"/>
              <a:gd name="connsiteY18" fmla="*/ 69850 h 104775"/>
              <a:gd name="connsiteX19" fmla="*/ 2149475 w 5842000"/>
              <a:gd name="connsiteY19" fmla="*/ 88900 h 104775"/>
              <a:gd name="connsiteX20" fmla="*/ 1962150 w 5842000"/>
              <a:gd name="connsiteY20" fmla="*/ 98425 h 104775"/>
              <a:gd name="connsiteX21" fmla="*/ 1755775 w 5842000"/>
              <a:gd name="connsiteY21" fmla="*/ 104775 h 104775"/>
              <a:gd name="connsiteX22" fmla="*/ 1558925 w 5842000"/>
              <a:gd name="connsiteY22" fmla="*/ 98425 h 104775"/>
              <a:gd name="connsiteX23" fmla="*/ 1374775 w 5842000"/>
              <a:gd name="connsiteY23" fmla="*/ 95250 h 104775"/>
              <a:gd name="connsiteX24" fmla="*/ 1165225 w 5842000"/>
              <a:gd name="connsiteY24" fmla="*/ 95250 h 104775"/>
              <a:gd name="connsiteX25" fmla="*/ 981075 w 5842000"/>
              <a:gd name="connsiteY25" fmla="*/ 98425 h 104775"/>
              <a:gd name="connsiteX26" fmla="*/ 781050 w 5842000"/>
              <a:gd name="connsiteY26" fmla="*/ 98425 h 104775"/>
              <a:gd name="connsiteX27" fmla="*/ 593725 w 5842000"/>
              <a:gd name="connsiteY27" fmla="*/ 88900 h 104775"/>
              <a:gd name="connsiteX28" fmla="*/ 403225 w 5842000"/>
              <a:gd name="connsiteY28" fmla="*/ 95250 h 104775"/>
              <a:gd name="connsiteX29" fmla="*/ 200025 w 5842000"/>
              <a:gd name="connsiteY29" fmla="*/ 92075 h 104775"/>
              <a:gd name="connsiteX30" fmla="*/ 0 w 5842000"/>
              <a:gd name="connsiteY30"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42000" h="104775">
                <a:moveTo>
                  <a:pt x="5842000" y="0"/>
                </a:moveTo>
                <a:lnTo>
                  <a:pt x="5654675" y="3175"/>
                </a:lnTo>
                <a:lnTo>
                  <a:pt x="5461000" y="9525"/>
                </a:lnTo>
                <a:lnTo>
                  <a:pt x="5260975" y="12700"/>
                </a:lnTo>
                <a:lnTo>
                  <a:pt x="5067300" y="15875"/>
                </a:lnTo>
                <a:lnTo>
                  <a:pt x="4867275" y="19050"/>
                </a:lnTo>
                <a:lnTo>
                  <a:pt x="4679950" y="22225"/>
                </a:lnTo>
                <a:lnTo>
                  <a:pt x="4479925" y="25400"/>
                </a:lnTo>
                <a:lnTo>
                  <a:pt x="4295775" y="31750"/>
                </a:lnTo>
                <a:lnTo>
                  <a:pt x="4098925" y="34925"/>
                </a:lnTo>
                <a:lnTo>
                  <a:pt x="3898900" y="31750"/>
                </a:lnTo>
                <a:lnTo>
                  <a:pt x="3705225" y="38100"/>
                </a:lnTo>
                <a:lnTo>
                  <a:pt x="3511550" y="41275"/>
                </a:lnTo>
                <a:lnTo>
                  <a:pt x="3311525" y="47625"/>
                </a:lnTo>
                <a:lnTo>
                  <a:pt x="3127375" y="47625"/>
                </a:lnTo>
                <a:lnTo>
                  <a:pt x="2905125" y="53975"/>
                </a:lnTo>
                <a:lnTo>
                  <a:pt x="2736850" y="53975"/>
                </a:lnTo>
                <a:lnTo>
                  <a:pt x="2533650" y="60325"/>
                </a:lnTo>
                <a:lnTo>
                  <a:pt x="2346325" y="69850"/>
                </a:lnTo>
                <a:lnTo>
                  <a:pt x="2149475" y="88900"/>
                </a:lnTo>
                <a:lnTo>
                  <a:pt x="1962150" y="98425"/>
                </a:lnTo>
                <a:lnTo>
                  <a:pt x="1755775" y="104775"/>
                </a:lnTo>
                <a:lnTo>
                  <a:pt x="1558925" y="98425"/>
                </a:lnTo>
                <a:lnTo>
                  <a:pt x="1374775" y="95250"/>
                </a:lnTo>
                <a:lnTo>
                  <a:pt x="1165225" y="95250"/>
                </a:lnTo>
                <a:lnTo>
                  <a:pt x="981075" y="98425"/>
                </a:lnTo>
                <a:lnTo>
                  <a:pt x="781050" y="98425"/>
                </a:lnTo>
                <a:lnTo>
                  <a:pt x="593725" y="88900"/>
                </a:lnTo>
                <a:lnTo>
                  <a:pt x="403225" y="95250"/>
                </a:lnTo>
                <a:lnTo>
                  <a:pt x="200025" y="92075"/>
                </a:lnTo>
                <a:lnTo>
                  <a:pt x="0" y="85725"/>
                </a:ln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2" name="TextBox 12351">
            <a:extLst>
              <a:ext uri="{FF2B5EF4-FFF2-40B4-BE49-F238E27FC236}">
                <a16:creationId xmlns:a16="http://schemas.microsoft.com/office/drawing/2014/main" id="{CDD98A9E-38A1-D943-1664-02A0BCBDB90A}"/>
              </a:ext>
            </a:extLst>
          </p:cNvPr>
          <p:cNvSpPr txBox="1"/>
          <p:nvPr/>
        </p:nvSpPr>
        <p:spPr>
          <a:xfrm>
            <a:off x="8445765" y="4193036"/>
            <a:ext cx="1614869" cy="369332"/>
          </a:xfrm>
          <a:prstGeom prst="rect">
            <a:avLst/>
          </a:prstGeom>
          <a:noFill/>
        </p:spPr>
        <p:txBody>
          <a:bodyPr wrap="square" lIns="0" tIns="0" rIns="0" bIns="0" rtlCol="0">
            <a:spAutoFit/>
          </a:bodyPr>
          <a:lstStyle/>
          <a:p>
            <a:r>
              <a:rPr lang="en-GB" sz="1200" dirty="0">
                <a:latin typeface="Arial" panose="020B0604020202020204" pitchFamily="34" charset="0"/>
                <a:ea typeface="Aileron Bold" charset="0"/>
                <a:cs typeface="Arial" panose="020B0604020202020204" pitchFamily="34" charset="0"/>
              </a:rPr>
              <a:t>Rate of new cases</a:t>
            </a:r>
          </a:p>
          <a:p>
            <a:r>
              <a:rPr lang="en-GB" sz="1200" dirty="0">
                <a:latin typeface="Arial" panose="020B0604020202020204" pitchFamily="34" charset="0"/>
                <a:ea typeface="Aileron Bold" charset="0"/>
                <a:cs typeface="Arial" panose="020B0604020202020204" pitchFamily="34" charset="0"/>
              </a:rPr>
              <a:t>Death rate</a:t>
            </a:r>
          </a:p>
        </p:txBody>
      </p:sp>
      <p:sp>
        <p:nvSpPr>
          <p:cNvPr id="12353" name="Rectangle 12352">
            <a:extLst>
              <a:ext uri="{FF2B5EF4-FFF2-40B4-BE49-F238E27FC236}">
                <a16:creationId xmlns:a16="http://schemas.microsoft.com/office/drawing/2014/main" id="{C49C654B-066A-13A6-6379-00B478E4C68B}"/>
              </a:ext>
            </a:extLst>
          </p:cNvPr>
          <p:cNvSpPr/>
          <p:nvPr/>
        </p:nvSpPr>
        <p:spPr>
          <a:xfrm>
            <a:off x="8279565" y="4236660"/>
            <a:ext cx="86980" cy="869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4" name="Triangle 12353">
            <a:extLst>
              <a:ext uri="{FF2B5EF4-FFF2-40B4-BE49-F238E27FC236}">
                <a16:creationId xmlns:a16="http://schemas.microsoft.com/office/drawing/2014/main" id="{0A1BEE17-F60B-20D3-044F-F73555C69D82}"/>
              </a:ext>
            </a:extLst>
          </p:cNvPr>
          <p:cNvSpPr/>
          <p:nvPr/>
        </p:nvSpPr>
        <p:spPr>
          <a:xfrm flipV="1">
            <a:off x="8262068" y="4395643"/>
            <a:ext cx="121974" cy="118012"/>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0045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a:extLst>
              <a:ext uri="{FF2B5EF4-FFF2-40B4-BE49-F238E27FC236}">
                <a16:creationId xmlns:a16="http://schemas.microsoft.com/office/drawing/2014/main" id="{F3DBDD38-C3DB-9240-9076-892A53DD29E2}"/>
              </a:ext>
            </a:extLst>
          </p:cNvPr>
          <p:cNvSpPr>
            <a:spLocks noGrp="1" noChangeArrowheads="1"/>
          </p:cNvSpPr>
          <p:nvPr>
            <p:ph type="title"/>
          </p:nvPr>
        </p:nvSpPr>
        <p:spPr>
          <a:xfrm>
            <a:off x="619201" y="259200"/>
            <a:ext cx="10963199" cy="864000"/>
          </a:xfrm>
        </p:spPr>
        <p:txBody>
          <a:bodyPr>
            <a:normAutofit/>
          </a:bodyPr>
          <a:lstStyle/>
          <a:p>
            <a:r>
              <a:rPr lang="en-US" altLang="en-US" dirty="0"/>
              <a:t>Pancreatic cancer is most frequently diagnosed in people aged 65-74</a:t>
            </a:r>
          </a:p>
        </p:txBody>
      </p:sp>
      <p:sp>
        <p:nvSpPr>
          <p:cNvPr id="2" name="Slide Number Placeholder 1">
            <a:extLst>
              <a:ext uri="{FF2B5EF4-FFF2-40B4-BE49-F238E27FC236}">
                <a16:creationId xmlns:a16="http://schemas.microsoft.com/office/drawing/2014/main" id="{18784930-0073-AE4A-77BA-E3ACED0C33C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9</a:t>
            </a:fld>
            <a:endParaRPr lang="en-GB" dirty="0"/>
          </a:p>
        </p:txBody>
      </p:sp>
      <p:sp>
        <p:nvSpPr>
          <p:cNvPr id="13" name="Content Placeholder 12">
            <a:extLst>
              <a:ext uri="{FF2B5EF4-FFF2-40B4-BE49-F238E27FC236}">
                <a16:creationId xmlns:a16="http://schemas.microsoft.com/office/drawing/2014/main" id="{88B116F7-D716-04AB-0805-6582E7BF1179}"/>
              </a:ext>
            </a:extLst>
          </p:cNvPr>
          <p:cNvSpPr>
            <a:spLocks noGrp="1"/>
          </p:cNvSpPr>
          <p:nvPr>
            <p:ph sz="quarter" idx="15"/>
          </p:nvPr>
        </p:nvSpPr>
        <p:spPr/>
        <p:txBody>
          <a:bodyPr/>
          <a:lstStyle/>
          <a:p>
            <a:r>
              <a:rPr lang="en-GB" dirty="0">
                <a:solidFill>
                  <a:schemeClr val="tx2"/>
                </a:solidFill>
              </a:rPr>
              <a:t>SEER, Surveillance, Epidemiology, and End Results program</a:t>
            </a:r>
          </a:p>
          <a:p>
            <a:r>
              <a:rPr lang="en-GB" dirty="0">
                <a:solidFill>
                  <a:schemeClr val="tx2"/>
                </a:solidFill>
              </a:rPr>
              <a:t>Cancer Stat Facts: Pancreatic Cancer. Available from: </a:t>
            </a:r>
            <a:r>
              <a:rPr lang="en-GB" dirty="0">
                <a:solidFill>
                  <a:schemeClr val="tx2"/>
                </a:solidFill>
                <a:hlinkClick r:id="rId3">
                  <a:extLst>
                    <a:ext uri="{A12FA001-AC4F-418D-AE19-62706E023703}">
                      <ahyp:hlinkClr xmlns:ahyp="http://schemas.microsoft.com/office/drawing/2018/hyperlinkcolor" val="tx"/>
                    </a:ext>
                  </a:extLst>
                </a:hlinkClick>
              </a:rPr>
              <a:t>https://seer.cancer.gov/statfacts/html/pancreas.html</a:t>
            </a:r>
            <a:r>
              <a:rPr lang="en-GB" dirty="0">
                <a:solidFill>
                  <a:schemeClr val="tx2"/>
                </a:solidFill>
              </a:rPr>
              <a:t>. Accessed October 2024</a:t>
            </a:r>
          </a:p>
        </p:txBody>
      </p:sp>
      <p:graphicFrame>
        <p:nvGraphicFramePr>
          <p:cNvPr id="15" name="Table 14">
            <a:extLst>
              <a:ext uri="{FF2B5EF4-FFF2-40B4-BE49-F238E27FC236}">
                <a16:creationId xmlns:a16="http://schemas.microsoft.com/office/drawing/2014/main" id="{E67D50A5-9696-63FB-45F2-73E35718C0E6}"/>
              </a:ext>
            </a:extLst>
          </p:cNvPr>
          <p:cNvGraphicFramePr>
            <a:graphicFrameLocks noGrp="1"/>
          </p:cNvGraphicFramePr>
          <p:nvPr>
            <p:extLst>
              <p:ext uri="{D42A27DB-BD31-4B8C-83A1-F6EECF244321}">
                <p14:modId xmlns:p14="http://schemas.microsoft.com/office/powerpoint/2010/main" val="2642256529"/>
              </p:ext>
            </p:extLst>
          </p:nvPr>
        </p:nvGraphicFramePr>
        <p:xfrm>
          <a:off x="7536160" y="2185881"/>
          <a:ext cx="2593142" cy="1036320"/>
        </p:xfrm>
        <a:graphic>
          <a:graphicData uri="http://schemas.openxmlformats.org/drawingml/2006/table">
            <a:tbl>
              <a:tblPr firstRow="1" bandRow="1">
                <a:tableStyleId>{5C22544A-7EE6-4342-B048-85BDC9FD1C3A}</a:tableStyleId>
              </a:tblPr>
              <a:tblGrid>
                <a:gridCol w="2593142">
                  <a:extLst>
                    <a:ext uri="{9D8B030D-6E8A-4147-A177-3AD203B41FA5}">
                      <a16:colId xmlns:a16="http://schemas.microsoft.com/office/drawing/2014/main" val="281330661"/>
                    </a:ext>
                  </a:extLst>
                </a:gridCol>
              </a:tblGrid>
              <a:tr h="370840">
                <a:tc>
                  <a:txBody>
                    <a:bodyPr/>
                    <a:lstStyle/>
                    <a:p>
                      <a:pPr algn="ctr"/>
                      <a:r>
                        <a:rPr lang="en-US" sz="1600" dirty="0">
                          <a:latin typeface="Arial" panose="020B0604020202020204" pitchFamily="34" charset="0"/>
                          <a:cs typeface="Arial" panose="020B0604020202020204" pitchFamily="34" charset="0"/>
                        </a:rPr>
                        <a:t>Median age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at diagnosis</a:t>
                      </a:r>
                    </a:p>
                  </a:txBody>
                  <a:tcPr/>
                </a:tc>
                <a:extLst>
                  <a:ext uri="{0D108BD9-81ED-4DB2-BD59-A6C34878D82A}">
                    <a16:rowId xmlns:a16="http://schemas.microsoft.com/office/drawing/2014/main" val="3185867664"/>
                  </a:ext>
                </a:extLst>
              </a:tr>
              <a:tr h="370840">
                <a:tc>
                  <a:txBody>
                    <a:bodyPr/>
                    <a:lstStyle/>
                    <a:p>
                      <a:pPr algn="ctr"/>
                      <a:r>
                        <a:rPr lang="en-US" sz="2400" b="1" dirty="0">
                          <a:solidFill>
                            <a:schemeClr val="tx1"/>
                          </a:solidFill>
                          <a:latin typeface="Arial" panose="020B0604020202020204" pitchFamily="34" charset="0"/>
                          <a:cs typeface="Arial" panose="020B0604020202020204" pitchFamily="34" charset="0"/>
                        </a:rPr>
                        <a:t>70 years old</a:t>
                      </a:r>
                    </a:p>
                  </a:txBody>
                  <a:tcPr/>
                </a:tc>
                <a:extLst>
                  <a:ext uri="{0D108BD9-81ED-4DB2-BD59-A6C34878D82A}">
                    <a16:rowId xmlns:a16="http://schemas.microsoft.com/office/drawing/2014/main" val="10080456"/>
                  </a:ext>
                </a:extLst>
              </a:tr>
            </a:tbl>
          </a:graphicData>
        </a:graphic>
      </p:graphicFrame>
      <p:sp>
        <p:nvSpPr>
          <p:cNvPr id="16" name="TextBox 15">
            <a:extLst>
              <a:ext uri="{FF2B5EF4-FFF2-40B4-BE49-F238E27FC236}">
                <a16:creationId xmlns:a16="http://schemas.microsoft.com/office/drawing/2014/main" id="{2B20D955-864C-3209-E1F6-4FDB8ED699C1}"/>
              </a:ext>
            </a:extLst>
          </p:cNvPr>
          <p:cNvSpPr txBox="1"/>
          <p:nvPr/>
        </p:nvSpPr>
        <p:spPr>
          <a:xfrm>
            <a:off x="7284559" y="1672894"/>
            <a:ext cx="3096344" cy="369332"/>
          </a:xfrm>
          <a:prstGeom prst="rect">
            <a:avLst/>
          </a:prstGeom>
          <a:noFill/>
        </p:spPr>
        <p:txBody>
          <a:bodyPr wrap="square" lIns="0" tIns="0" rIns="0" bIns="0" rtlCol="0">
            <a:spAutoFit/>
          </a:bodyPr>
          <a:lstStyle/>
          <a:p>
            <a:pPr algn="ctr"/>
            <a:r>
              <a:rPr lang="en-GB" sz="1200" dirty="0">
                <a:latin typeface="Arial" panose="020B0604020202020204" pitchFamily="34" charset="0"/>
                <a:ea typeface="Aileron Bold" charset="0"/>
                <a:cs typeface="Arial" panose="020B0604020202020204" pitchFamily="34" charset="0"/>
              </a:rPr>
              <a:t>Pancreatic cancer is most frequently diagnosed among people aged 65-74 years</a:t>
            </a:r>
          </a:p>
        </p:txBody>
      </p:sp>
      <p:graphicFrame>
        <p:nvGraphicFramePr>
          <p:cNvPr id="17" name="Chart 16">
            <a:extLst>
              <a:ext uri="{FF2B5EF4-FFF2-40B4-BE49-F238E27FC236}">
                <a16:creationId xmlns:a16="http://schemas.microsoft.com/office/drawing/2014/main" id="{400853ED-5D53-F362-5914-6B05DC309245}"/>
              </a:ext>
            </a:extLst>
          </p:cNvPr>
          <p:cNvGraphicFramePr/>
          <p:nvPr>
            <p:extLst>
              <p:ext uri="{D42A27DB-BD31-4B8C-83A1-F6EECF244321}">
                <p14:modId xmlns:p14="http://schemas.microsoft.com/office/powerpoint/2010/main" val="1619307344"/>
              </p:ext>
            </p:extLst>
          </p:nvPr>
        </p:nvGraphicFramePr>
        <p:xfrm>
          <a:off x="1127448" y="1556793"/>
          <a:ext cx="6264696"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0E4D72ED-6564-D2E7-2F4C-ECC04DDCC01B}"/>
              </a:ext>
            </a:extLst>
          </p:cNvPr>
          <p:cNvSpPr txBox="1"/>
          <p:nvPr/>
        </p:nvSpPr>
        <p:spPr>
          <a:xfrm>
            <a:off x="3967890" y="5805265"/>
            <a:ext cx="835165"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Age (years)</a:t>
            </a:r>
          </a:p>
        </p:txBody>
      </p:sp>
      <p:sp>
        <p:nvSpPr>
          <p:cNvPr id="19" name="TextBox 18">
            <a:extLst>
              <a:ext uri="{FF2B5EF4-FFF2-40B4-BE49-F238E27FC236}">
                <a16:creationId xmlns:a16="http://schemas.microsoft.com/office/drawing/2014/main" id="{B6878D60-164C-CFE8-CA4C-7DE1F4FD75D0}"/>
              </a:ext>
            </a:extLst>
          </p:cNvPr>
          <p:cNvSpPr txBox="1"/>
          <p:nvPr/>
        </p:nvSpPr>
        <p:spPr>
          <a:xfrm rot="16200000">
            <a:off x="-123551" y="3515183"/>
            <a:ext cx="2040941" cy="184666"/>
          </a:xfrm>
          <a:prstGeom prst="rect">
            <a:avLst/>
          </a:prstGeom>
          <a:noFill/>
        </p:spPr>
        <p:txBody>
          <a:bodyPr wrap="square" lIns="0" tIns="0" rIns="0" bIns="0" rtlCol="0">
            <a:spAutoFit/>
          </a:bodyPr>
          <a:lstStyle/>
          <a:p>
            <a:pPr algn="ctr"/>
            <a:r>
              <a:rPr lang="en-GB" sz="1200" b="1" dirty="0">
                <a:latin typeface="Arial" panose="020B0604020202020204" pitchFamily="34" charset="0"/>
                <a:ea typeface="Aileron Bold" charset="0"/>
                <a:cs typeface="Arial" panose="020B0604020202020204" pitchFamily="34" charset="0"/>
              </a:rPr>
              <a:t>Percent of new cases</a:t>
            </a:r>
          </a:p>
        </p:txBody>
      </p:sp>
    </p:spTree>
    <p:extLst>
      <p:ext uri="{BB962C8B-B14F-4D97-AF65-F5344CB8AC3E}">
        <p14:creationId xmlns:p14="http://schemas.microsoft.com/office/powerpoint/2010/main" val="3627628041"/>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Bold" charset="0"/>
            <a:ea typeface="Aileron Bold" charset="0"/>
            <a:cs typeface="Aileron Bold"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6c85bf61-57fb-4362-80e2-2cd2d7bef6a0}" enabled="0" method="" siteId="{6c85bf61-57fb-4362-80e2-2cd2d7bef6a0}" removed="1"/>
</clbl:labelList>
</file>

<file path=docProps/app.xml><?xml version="1.0" encoding="utf-8"?>
<Properties xmlns="http://schemas.openxmlformats.org/officeDocument/2006/extended-properties" xmlns:vt="http://schemas.openxmlformats.org/officeDocument/2006/docPropsVTypes">
  <Template>GUCONNECT_template_v2-good</Template>
  <TotalTime>28893</TotalTime>
  <Words>6516</Words>
  <Application>Microsoft Macintosh PowerPoint</Application>
  <PresentationFormat>Widescreen</PresentationFormat>
  <Paragraphs>901</Paragraphs>
  <Slides>38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Aileron Bold</vt:lpstr>
      <vt:lpstr>Aptos</vt:lpstr>
      <vt:lpstr>Arial</vt:lpstr>
      <vt:lpstr>ArialMT</vt:lpstr>
      <vt:lpstr>Calibri</vt:lpstr>
      <vt:lpstr>Lucida Grande</vt:lpstr>
      <vt:lpstr>PT Sans Narrow</vt:lpstr>
      <vt:lpstr>System Font Regular</vt:lpstr>
      <vt:lpstr>Thème Office</vt:lpstr>
      <vt:lpstr> metastatic pancreatic ductal adenocarcinoma  (mPDAC): from diagnosis to treatment   micro learning module one  diagnosis and management of mpdac   Prof. Efrat Dotan Penn Medicine, Ann B. Barshinger Cancer Institute, PA, USA  Prof. Shubham Pant MD Anderson Cancer Center, TX, USA  DECEMBER 2024</vt:lpstr>
      <vt:lpstr>Developed by GI COnnect</vt:lpstr>
      <vt:lpstr>This programme has been developed by experts</vt:lpstr>
      <vt:lpstr>Educational objectives</vt:lpstr>
      <vt:lpstr>Clinical takeaways</vt:lpstr>
      <vt:lpstr>What is the issue?</vt:lpstr>
      <vt:lpstr>Pancreatic ductal adenocarcinoma</vt:lpstr>
      <vt:lpstr>pancreatic cancer has a low 5-year survival rate</vt:lpstr>
      <vt:lpstr>Pancreatic cancer is most frequently diagnosed in people aged 65-74</vt:lpstr>
      <vt:lpstr>Majority of patients have advanced disease at diagnosis and a poor prognosis</vt:lpstr>
      <vt:lpstr>Risk factors and  clinical presentation </vt:lpstr>
      <vt:lpstr>Risk factors</vt:lpstr>
      <vt:lpstr>Pdac symptoms and clinical presentation</vt:lpstr>
      <vt:lpstr>Diagnosis and evaluation</vt:lpstr>
      <vt:lpstr>Diagnostic modalities</vt:lpstr>
      <vt:lpstr>Microenvironment of pdac</vt:lpstr>
      <vt:lpstr>Genomic testing</vt:lpstr>
      <vt:lpstr>Overview of systemic Treatments for mpdac</vt:lpstr>
      <vt:lpstr>Overview of treatment for mpdac</vt:lpstr>
      <vt:lpstr>Key studies of 1L systemic therapy for mpdac</vt:lpstr>
      <vt:lpstr>Key studies of 2L systemic therapy for mpdac</vt:lpstr>
      <vt:lpstr>Considerations for treatment selection</vt:lpstr>
      <vt:lpstr>Systemic therapies for good PS 0-1 </vt:lpstr>
      <vt:lpstr>Systemic therapies for intermediate PS 2 or higher</vt:lpstr>
      <vt:lpstr>Patients with Poor performance status and progressive disease</vt:lpstr>
      <vt:lpstr>Best supportive care </vt:lpstr>
      <vt:lpstr>mpdac Patients may require best supportive care alongside systemic treatment</vt:lpstr>
      <vt:lpstr>Pain management</vt:lpstr>
      <vt:lpstr>Managing maldigestion and malabsorption</vt:lpstr>
      <vt:lpstr>Targeted therapy  in pancreatic cancer</vt:lpstr>
      <vt:lpstr>Potential molecular targets in pdac</vt:lpstr>
      <vt:lpstr>Targeted therapy for pancreatic adenocarcinoma</vt:lpstr>
      <vt:lpstr>Initial Efficacy results of APPROVED trk inhibitors: Responses by tumour type</vt:lpstr>
      <vt:lpstr>Initial Efficacy results of RET inhibitors: Responses by tumour type</vt:lpstr>
      <vt:lpstr>Initial Efficacy results of NRG1 inhibitor zenocutuzumab: Responses by tumour type</vt:lpstr>
      <vt:lpstr>Initial Efficacy results of kras g12c inhibitor ADAGRASIB</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477</cp:revision>
  <cp:lastPrinted>2017-02-15T09:54:46Z</cp:lastPrinted>
  <dcterms:created xsi:type="dcterms:W3CDTF">2016-10-14T09:38:18Z</dcterms:created>
  <dcterms:modified xsi:type="dcterms:W3CDTF">2024-12-13T10:40:20Z</dcterms:modified>
</cp:coreProperties>
</file>