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12537" r:id="rId2"/>
    <p:sldId id="12666" r:id="rId3"/>
    <p:sldId id="12541" r:id="rId4"/>
    <p:sldId id="12667" r:id="rId5"/>
    <p:sldId id="12668" r:id="rId6"/>
    <p:sldId id="12542" r:id="rId7"/>
    <p:sldId id="12538" r:id="rId8"/>
    <p:sldId id="12678" r:id="rId9"/>
    <p:sldId id="12680" r:id="rId10"/>
    <p:sldId id="12679" r:id="rId11"/>
    <p:sldId id="12670" r:id="rId12"/>
    <p:sldId id="12543" r:id="rId13"/>
    <p:sldId id="12671" r:id="rId14"/>
    <p:sldId id="12672" r:id="rId15"/>
    <p:sldId id="12681" r:id="rId16"/>
    <p:sldId id="12673" r:id="rId17"/>
    <p:sldId id="12539" r:id="rId1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840" userDrawn="1">
          <p15:clr>
            <a:srgbClr val="A4A3A4"/>
          </p15:clr>
        </p15:guide>
        <p15:guide id="3" pos="1906"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420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D213FE9D-EF59-FC93-CB86-33805B90D06E}" name="donohue" initials="HD"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EAE8"/>
    <a:srgbClr val="EAD1CE"/>
    <a:srgbClr val="C7583B"/>
    <a:srgbClr val="C6573B"/>
    <a:srgbClr val="03C750"/>
    <a:srgbClr val="FF85FF"/>
    <a:srgbClr val="5D8298"/>
    <a:srgbClr val="C7573C"/>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8" autoAdjust="0"/>
    <p:restoredTop sz="95590"/>
  </p:normalViewPr>
  <p:slideViewPr>
    <p:cSldViewPr snapToObjects="1">
      <p:cViewPr varScale="1">
        <p:scale>
          <a:sx n="100" d="100"/>
          <a:sy n="100" d="100"/>
        </p:scale>
        <p:origin x="88" y="56"/>
      </p:cViewPr>
      <p:guideLst>
        <p:guide orient="horz" pos="2568"/>
        <p:guide pos="3840"/>
        <p:guide pos="1906"/>
        <p:guide orient="horz" pos="3475"/>
        <p:guide orient="horz" pos="3706"/>
        <p:guide orient="horz" pos="3803"/>
        <p:guide orient="horz" pos="4037"/>
        <p:guide orient="horz" pos="420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1" d="100"/>
          <a:sy n="81" d="100"/>
        </p:scale>
        <p:origin x="3260"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0771925457973229E-2"/>
                  <c:y val="-1.443035750433967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8-7F4C-BBDD-494361A15CAB}"/>
                </c:ext>
              </c:extLst>
            </c:dLbl>
            <c:dLbl>
              <c:idx val="1"/>
              <c:delete val="1"/>
              <c:extLst>
                <c:ext xmlns:c15="http://schemas.microsoft.com/office/drawing/2012/chart" uri="{CE6537A1-D6FC-4f65-9D91-7224C49458BB}"/>
                <c:ext xmlns:c16="http://schemas.microsoft.com/office/drawing/2014/chart" uri="{C3380CC4-5D6E-409C-BE32-E72D297353CC}">
                  <c16:uniqueId val="{00000004-9C28-7F4C-BBDD-494361A15CAB}"/>
                </c:ext>
              </c:extLst>
            </c:dLbl>
            <c:dLbl>
              <c:idx val="3"/>
              <c:delete val="1"/>
              <c:extLst>
                <c:ext xmlns:c15="http://schemas.microsoft.com/office/drawing/2012/chart" uri="{CE6537A1-D6FC-4f65-9D91-7224C49458BB}"/>
                <c:ext xmlns:c16="http://schemas.microsoft.com/office/drawing/2014/chart" uri="{C3380CC4-5D6E-409C-BE32-E72D297353CC}">
                  <c16:uniqueId val="{00000003-9C28-7F4C-BBDD-494361A15CAB}"/>
                </c:ext>
              </c:extLst>
            </c:dLbl>
            <c:dLbl>
              <c:idx val="4"/>
              <c:layout>
                <c:manualLayout>
                  <c:x val="3.60568289618327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28-7F4C-BBDD-494361A15CAB}"/>
                </c:ext>
              </c:extLst>
            </c:dLbl>
            <c:dLbl>
              <c:idx val="5"/>
              <c:layout>
                <c:manualLayout>
                  <c:x val="3.6056828961832744E-2"/>
                  <c:y val="-7.21517875216983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28-7F4C-BBDD-494361A15CAB}"/>
                </c:ext>
              </c:extLst>
            </c:dLbl>
            <c:dLbl>
              <c:idx val="6"/>
              <c:delete val="1"/>
              <c:extLst>
                <c:ext xmlns:c15="http://schemas.microsoft.com/office/drawing/2012/chart" uri="{CE6537A1-D6FC-4f65-9D91-7224C49458BB}"/>
                <c:ext xmlns:c16="http://schemas.microsoft.com/office/drawing/2014/chart" uri="{C3380CC4-5D6E-409C-BE32-E72D297353CC}">
                  <c16:uniqueId val="{00000011-9C28-7F4C-BBDD-494361A15CAB}"/>
                </c:ext>
              </c:extLst>
            </c:dLbl>
            <c:dLbl>
              <c:idx val="7"/>
              <c:layout>
                <c:manualLayout>
                  <c:x val="3.43129228085458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28-7F4C-BBDD-494361A15CAB}"/>
                </c:ext>
              </c:extLst>
            </c:dLbl>
            <c:dLbl>
              <c:idx val="8"/>
              <c:layout>
                <c:manualLayout>
                  <c:x val="2.34420286295353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28-7F4C-BBDD-494361A15CAB}"/>
                </c:ext>
              </c:extLst>
            </c:dLbl>
            <c:dLbl>
              <c:idx val="9"/>
              <c:layout>
                <c:manualLayout>
                  <c:x val="1.99910594107070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28-7F4C-BBDD-494361A15CAB}"/>
                </c:ext>
              </c:extLst>
            </c:dLbl>
            <c:dLbl>
              <c:idx val="10"/>
              <c:tx>
                <c:rich>
                  <a:bodyPr/>
                  <a:lstStyle/>
                  <a:p>
                    <a:fld id="{FA58E190-10ED-CD48-BA30-759FB8EA0B82}" type="VALUE">
                      <a:rPr lang="en-US">
                        <a:solidFill>
                          <a:schemeClr val="bg1"/>
                        </a:solidFill>
                      </a:rPr>
                      <a:pPr/>
                      <a:t>[VALUE]</a:t>
                    </a:fld>
                    <a:endParaRPr lang="en-GB"/>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C28-7F4C-BBDD-494361A15CAB}"/>
                </c:ext>
              </c:extLst>
            </c:dLbl>
            <c:dLbl>
              <c:idx val="11"/>
              <c:layout>
                <c:manualLayout>
                  <c:x val="3.4312922808545851E-2"/>
                  <c:y val="-3.607589376084917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28-7F4C-BBDD-494361A15CAB}"/>
                </c:ext>
              </c:extLst>
            </c:dLbl>
            <c:dLbl>
              <c:idx val="12"/>
              <c:layout>
                <c:manualLayout>
                  <c:x val="3.73209562391449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28-7F4C-BBDD-494361A15CAB}"/>
                </c:ext>
              </c:extLst>
            </c:dLbl>
            <c:dLbl>
              <c:idx val="13"/>
              <c:layout>
                <c:manualLayout>
                  <c:x val="4.34464607165352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28-7F4C-BBDD-494361A15CAB}"/>
                </c:ext>
              </c:extLst>
            </c:dLbl>
            <c:dLbl>
              <c:idx val="14"/>
              <c:layout>
                <c:manualLayout>
                  <c:x val="3.9980481350847717E-2"/>
                  <c:y val="-1.803794688042458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28-7F4C-BBDD-494361A15CAB}"/>
                </c:ext>
              </c:extLst>
            </c:dLbl>
            <c:dLbl>
              <c:idx val="15"/>
              <c:layout>
                <c:manualLayout>
                  <c:x val="4.86345132946235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28-7F4C-BBDD-494361A15CA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Sheet1!$A$2:$A$17</c:f>
              <c:numCache>
                <c:formatCode>General</c:formatCode>
                <c:ptCount val="16"/>
              </c:numCache>
            </c:numRef>
          </c:cat>
          <c:val>
            <c:numRef>
              <c:f>Sheet1!$B$2:$B$17</c:f>
              <c:numCache>
                <c:formatCode>General</c:formatCode>
                <c:ptCount val="16"/>
                <c:pt idx="0">
                  <c:v>0.4</c:v>
                </c:pt>
                <c:pt idx="1">
                  <c:v>0</c:v>
                </c:pt>
                <c:pt idx="2">
                  <c:v>9.1999999999999993</c:v>
                </c:pt>
                <c:pt idx="3">
                  <c:v>0</c:v>
                </c:pt>
                <c:pt idx="4">
                  <c:v>2.6</c:v>
                </c:pt>
                <c:pt idx="5">
                  <c:v>2.6</c:v>
                </c:pt>
                <c:pt idx="6">
                  <c:v>0</c:v>
                </c:pt>
                <c:pt idx="7">
                  <c:v>2.2000000000000002</c:v>
                </c:pt>
                <c:pt idx="8">
                  <c:v>0.4</c:v>
                </c:pt>
                <c:pt idx="9">
                  <c:v>1.3</c:v>
                </c:pt>
                <c:pt idx="10">
                  <c:v>16.7</c:v>
                </c:pt>
                <c:pt idx="11">
                  <c:v>2.2000000000000002</c:v>
                </c:pt>
                <c:pt idx="12">
                  <c:v>1.3</c:v>
                </c:pt>
                <c:pt idx="13">
                  <c:v>3.5</c:v>
                </c:pt>
                <c:pt idx="14">
                  <c:v>3.5</c:v>
                </c:pt>
                <c:pt idx="15">
                  <c:v>3.1</c:v>
                </c:pt>
              </c:numCache>
            </c:numRef>
          </c:val>
          <c:extLst>
            <c:ext xmlns:c16="http://schemas.microsoft.com/office/drawing/2014/chart" uri="{C3380CC4-5D6E-409C-BE32-E72D297353CC}">
              <c16:uniqueId val="{00000000-13CA-3E43-BC42-9C90F44C28B3}"/>
            </c:ext>
          </c:extLst>
        </c:ser>
        <c:ser>
          <c:idx val="1"/>
          <c:order val="1"/>
          <c:tx>
            <c:strRef>
              <c:f>Sheet1!$C$1</c:f>
              <c:strCache>
                <c:ptCount val="1"/>
                <c:pt idx="0">
                  <c:v>Series 2</c:v>
                </c:pt>
              </c:strCache>
            </c:strRef>
          </c:tx>
          <c:spPr>
            <a:solidFill>
              <a:schemeClr val="tx2">
                <a:lumMod val="40000"/>
                <a:lumOff val="60000"/>
              </a:schemeClr>
            </a:solidFill>
            <a:ln>
              <a:noFill/>
            </a:ln>
            <a:effectLst/>
          </c:spPr>
          <c:invertIfNegative val="0"/>
          <c:dLbls>
            <c:dLbl>
              <c:idx val="3"/>
              <c:layout>
                <c:manualLayout>
                  <c:x val="1.22526464253471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8-7F4C-BBDD-494361A15CAB}"/>
                </c:ext>
              </c:extLst>
            </c:dLbl>
            <c:dLbl>
              <c:idx val="6"/>
              <c:layout>
                <c:manualLayout>
                  <c:x val="3.6056828961832744E-2"/>
                  <c:y val="-7.215178752169835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28-7F4C-BBDD-494361A15CAB}"/>
                </c:ext>
              </c:extLst>
            </c:dLbl>
            <c:dLbl>
              <c:idx val="8"/>
              <c:layout>
                <c:manualLayout>
                  <c:x val="1.788527226223108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28-7F4C-BBDD-494361A15CAB}"/>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Sheet1!$C$2:$C$17</c:f>
              <c:numCache>
                <c:formatCode>General</c:formatCode>
                <c:ptCount val="16"/>
                <c:pt idx="0">
                  <c:v>18.899999999999999</c:v>
                </c:pt>
                <c:pt idx="1">
                  <c:v>9.6</c:v>
                </c:pt>
                <c:pt idx="2">
                  <c:v>13.2</c:v>
                </c:pt>
                <c:pt idx="3">
                  <c:v>3.5</c:v>
                </c:pt>
                <c:pt idx="4">
                  <c:v>18.399999999999999</c:v>
                </c:pt>
                <c:pt idx="5">
                  <c:v>22.4</c:v>
                </c:pt>
                <c:pt idx="6">
                  <c:v>2.6</c:v>
                </c:pt>
                <c:pt idx="7">
                  <c:v>19.3</c:v>
                </c:pt>
                <c:pt idx="8">
                  <c:v>12.7</c:v>
                </c:pt>
                <c:pt idx="9">
                  <c:v>13.2</c:v>
                </c:pt>
                <c:pt idx="10">
                  <c:v>11.4</c:v>
                </c:pt>
                <c:pt idx="11">
                  <c:v>18.899999999999999</c:v>
                </c:pt>
                <c:pt idx="12">
                  <c:v>23.7</c:v>
                </c:pt>
                <c:pt idx="13">
                  <c:v>43.4</c:v>
                </c:pt>
                <c:pt idx="14">
                  <c:v>19.3</c:v>
                </c:pt>
                <c:pt idx="15">
                  <c:v>45.2</c:v>
                </c:pt>
              </c:numCache>
            </c:numRef>
          </c:val>
          <c:extLst>
            <c:ext xmlns:c16="http://schemas.microsoft.com/office/drawing/2014/chart" uri="{C3380CC4-5D6E-409C-BE32-E72D297353CC}">
              <c16:uniqueId val="{00000001-13CA-3E43-BC42-9C90F44C28B3}"/>
            </c:ext>
          </c:extLst>
        </c:ser>
        <c:dLbls>
          <c:showLegendKey val="0"/>
          <c:showVal val="0"/>
          <c:showCatName val="0"/>
          <c:showSerName val="0"/>
          <c:showPercent val="0"/>
          <c:showBubbleSize val="0"/>
        </c:dLbls>
        <c:gapWidth val="10"/>
        <c:overlap val="100"/>
        <c:axId val="633030271"/>
        <c:axId val="1053798687"/>
      </c:barChart>
      <c:catAx>
        <c:axId val="63303027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8687"/>
        <c:crosses val="autoZero"/>
        <c:auto val="1"/>
        <c:lblAlgn val="ctr"/>
        <c:lblOffset val="100"/>
        <c:noMultiLvlLbl val="0"/>
      </c:catAx>
      <c:valAx>
        <c:axId val="1053798687"/>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303027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1/31/2025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1/31/2025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84371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10</a:t>
            </a:fld>
            <a:endParaRPr lang="fr-FR" dirty="0"/>
          </a:p>
        </p:txBody>
      </p:sp>
    </p:spTree>
    <p:extLst>
      <p:ext uri="{BB962C8B-B14F-4D97-AF65-F5344CB8AC3E}">
        <p14:creationId xmlns:p14="http://schemas.microsoft.com/office/powerpoint/2010/main" val="21415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11</a:t>
            </a:fld>
            <a:endParaRPr lang="fr-FR" dirty="0"/>
          </a:p>
        </p:txBody>
      </p:sp>
    </p:spTree>
    <p:extLst>
      <p:ext uri="{BB962C8B-B14F-4D97-AF65-F5344CB8AC3E}">
        <p14:creationId xmlns:p14="http://schemas.microsoft.com/office/powerpoint/2010/main" val="384133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249182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dirty="0"/>
          </a:p>
        </p:txBody>
      </p:sp>
    </p:spTree>
    <p:extLst>
      <p:ext uri="{BB962C8B-B14F-4D97-AF65-F5344CB8AC3E}">
        <p14:creationId xmlns:p14="http://schemas.microsoft.com/office/powerpoint/2010/main" val="107453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271571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1083981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157099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17</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2</a:t>
            </a:fld>
            <a:endParaRPr lang="fr-FR" dirty="0"/>
          </a:p>
        </p:txBody>
      </p:sp>
    </p:spTree>
    <p:extLst>
      <p:ext uri="{BB962C8B-B14F-4D97-AF65-F5344CB8AC3E}">
        <p14:creationId xmlns:p14="http://schemas.microsoft.com/office/powerpoint/2010/main" val="358579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0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1148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254926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a:t>
            </a:fld>
            <a:endParaRPr lang="fr-FR" dirty="0"/>
          </a:p>
        </p:txBody>
      </p:sp>
    </p:spTree>
    <p:extLst>
      <p:ext uri="{BB962C8B-B14F-4D97-AF65-F5344CB8AC3E}">
        <p14:creationId xmlns:p14="http://schemas.microsoft.com/office/powerpoint/2010/main" val="130778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dirty="0"/>
          </a:p>
        </p:txBody>
      </p:sp>
    </p:spTree>
    <p:extLst>
      <p:ext uri="{BB962C8B-B14F-4D97-AF65-F5344CB8AC3E}">
        <p14:creationId xmlns:p14="http://schemas.microsoft.com/office/powerpoint/2010/main" val="58493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42810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9</a:t>
            </a:fld>
            <a:endParaRPr lang="fr-FR" dirty="0"/>
          </a:p>
        </p:txBody>
      </p:sp>
    </p:spTree>
    <p:extLst>
      <p:ext uri="{BB962C8B-B14F-4D97-AF65-F5344CB8AC3E}">
        <p14:creationId xmlns:p14="http://schemas.microsoft.com/office/powerpoint/2010/main" val="245565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4.svg"/><Relationship Id="rId21" Type="http://schemas.openxmlformats.org/officeDocument/2006/relationships/image" Target="../media/image20.svg"/><Relationship Id="rId7" Type="http://schemas.openxmlformats.org/officeDocument/2006/relationships/image" Target="../media/image8.svg"/><Relationship Id="rId12" Type="http://schemas.openxmlformats.org/officeDocument/2006/relationships/image" Target="../media/image11.svg"/><Relationship Id="rId17" Type="http://schemas.openxmlformats.org/officeDocument/2006/relationships/image" Target="../media/image16.svg"/><Relationship Id="rId2" Type="http://schemas.openxmlformats.org/officeDocument/2006/relationships/image" Target="../media/image3.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6.svg"/><Relationship Id="rId15" Type="http://schemas.openxmlformats.org/officeDocument/2006/relationships/image" Target="../media/image14.jpg"/><Relationship Id="rId23" Type="http://schemas.openxmlformats.org/officeDocument/2006/relationships/image" Target="../media/image22.svg"/><Relationship Id="rId10" Type="http://schemas.openxmlformats.org/officeDocument/2006/relationships/hyperlink" Target="about:blank" TargetMode="External"/><Relationship Id="rId19" Type="http://schemas.openxmlformats.org/officeDocument/2006/relationships/image" Target="../media/image18.sv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svg"/><Relationship Id="rId22"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050BAA54-D98F-46A3-F096-2079758CC6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43D98FA9-A210-7264-8C81-F5DD8D972BD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3A6CEEAD-9C50-739A-C5BA-80BCB911733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907E508D-6494-87C6-1BB6-38045FE2F5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7D7BC558-6187-342F-405B-13B07465674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81892"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1410"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0"/>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0"/>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0"/>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X </a:t>
            </a:r>
            <a:r>
              <a:rPr lang="en-GB" sz="1400" u="sng" dirty="0">
                <a:solidFill>
                  <a:schemeClr val="accent1"/>
                </a:solidFill>
                <a:latin typeface="Arial" panose="020B0604020202020204" pitchFamily="34" charset="0"/>
                <a:ea typeface="Aileron" charset="0"/>
                <a:cs typeface="Arial" panose="020B0604020202020204" pitchFamily="34" charset="0"/>
                <a:hlinkClick r:id="rId10">
                  <a:extLst>
                    <a:ext uri="{A12FA001-AC4F-418D-AE19-62706E023703}">
                      <ahyp:hlinkClr xmlns:ahyp="http://schemas.microsoft.com/office/drawing/2018/hyperlinkcolor"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0"/>
            <a:extLst>
              <a:ext uri="{FF2B5EF4-FFF2-40B4-BE49-F238E27FC236}">
                <a16:creationId xmlns:a16="http://schemas.microsoft.com/office/drawing/2014/main" id="{9A0346C0-EC87-3C4C-A17B-08C8B6C59587}"/>
              </a:ext>
            </a:extLst>
          </p:cNvPr>
          <p:cNvSpPr/>
          <p:nvPr userDrawn="1"/>
        </p:nvSpPr>
        <p:spPr>
          <a:xfrm>
            <a:off x="3038312" y="6022146"/>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18294"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id="{E9D25961-5EB4-FE4F-A800-91FA8C1C9C24}"/>
              </a:ext>
            </a:extLst>
          </p:cNvPr>
          <p:cNvPicPr>
            <a:picLocks noChangeAspect="1"/>
          </p:cNvPicPr>
          <p:nvPr userDrawn="1"/>
        </p:nvPicPr>
        <p:blipFill>
          <a:blip r:embed="rId15"/>
          <a:stretch>
            <a:fillRect/>
          </a:stretch>
        </p:blipFill>
        <p:spPr>
          <a:xfrm>
            <a:off x="380335" y="4670512"/>
            <a:ext cx="1870625" cy="724585"/>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10"/>
            <a:extLst>
              <a:ext uri="{FF2B5EF4-FFF2-40B4-BE49-F238E27FC236}">
                <a16:creationId xmlns:a16="http://schemas.microsoft.com/office/drawing/2014/main" id="{F9DB6C86-81E0-3642-B710-A574DD91EFCC}"/>
              </a:ext>
            </a:extLst>
          </p:cNvPr>
          <p:cNvSpPr/>
          <p:nvPr userDrawn="1"/>
        </p:nvSpPr>
        <p:spPr>
          <a:xfrm>
            <a:off x="318294"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83571"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16331" y="5510213"/>
            <a:ext cx="373380" cy="373380"/>
          </a:xfrm>
          <a:prstGeom prst="rect">
            <a:avLst/>
          </a:prstGeom>
        </p:spPr>
      </p:pic>
      <p:sp>
        <p:nvSpPr>
          <p:cNvPr id="70" name="Rectangle 69">
            <a:hlinkClick r:id="rId10"/>
            <a:extLst>
              <a:ext uri="{FF2B5EF4-FFF2-40B4-BE49-F238E27FC236}">
                <a16:creationId xmlns:a16="http://schemas.microsoft.com/office/drawing/2014/main"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24401" y="1987144"/>
            <a:ext cx="313184" cy="313184"/>
          </a:xfrm>
          <a:prstGeom prst="rect">
            <a:avLst/>
          </a:prstGeom>
        </p:spPr>
      </p:pic>
      <p:sp>
        <p:nvSpPr>
          <p:cNvPr id="99" name="Rectangle 98">
            <a:hlinkClick r:id="rId10"/>
            <a:extLst>
              <a:ext uri="{FF2B5EF4-FFF2-40B4-BE49-F238E27FC236}">
                <a16:creationId xmlns:a16="http://schemas.microsoft.com/office/drawing/2014/main"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10"/>
            <a:extLst>
              <a:ext uri="{FF2B5EF4-FFF2-40B4-BE49-F238E27FC236}">
                <a16:creationId xmlns:a16="http://schemas.microsoft.com/office/drawing/2014/main" id="{F5C80912-2641-E044-BBBF-A961CFE265A8}"/>
              </a:ext>
            </a:extLst>
          </p:cNvPr>
          <p:cNvSpPr/>
          <p:nvPr userDrawn="1"/>
        </p:nvSpPr>
        <p:spPr>
          <a:xfrm>
            <a:off x="397300"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0"/>
            <a:extLst>
              <a:ext uri="{FF2B5EF4-FFF2-40B4-BE49-F238E27FC236}">
                <a16:creationId xmlns:a16="http://schemas.microsoft.com/office/drawing/2014/main" id="{F9B80F2A-9AF6-7C46-83DC-D13BDFBA94F0}"/>
              </a:ext>
            </a:extLst>
          </p:cNvPr>
          <p:cNvSpPr/>
          <p:nvPr userDrawn="1"/>
        </p:nvSpPr>
        <p:spPr>
          <a:xfrm>
            <a:off x="3083141"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E4D981AB-1845-1439-BCBF-02B05676FE35}"/>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143403" y="6061431"/>
            <a:ext cx="373380" cy="373380"/>
          </a:xfrm>
          <a:prstGeom prst="rect">
            <a:avLst/>
          </a:prstGeom>
        </p:spPr>
      </p:pic>
      <p:pic>
        <p:nvPicPr>
          <p:cNvPr id="4" name="Picture 3">
            <a:extLst>
              <a:ext uri="{FF2B5EF4-FFF2-40B4-BE49-F238E27FC236}">
                <a16:creationId xmlns:a16="http://schemas.microsoft.com/office/drawing/2014/main" id="{A74167A4-2E43-5E22-52CD-776794F243EC}"/>
              </a:ext>
            </a:extLst>
          </p:cNvPr>
          <p:cNvPicPr>
            <a:picLocks noChangeAspect="1"/>
          </p:cNvPicPr>
          <p:nvPr userDrawn="1"/>
        </p:nvPicPr>
        <p:blipFill>
          <a:blip r:embed="rId24"/>
          <a:srcRect/>
          <a:stretch/>
        </p:blipFill>
        <p:spPr>
          <a:xfrm>
            <a:off x="3202118" y="6134477"/>
            <a:ext cx="255950" cy="261496"/>
          </a:xfrm>
          <a:prstGeom prst="rect">
            <a:avLst/>
          </a:prstGeom>
          <a:noFill/>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9350C55E-6C2B-68D0-9FFE-AA24A0A7882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051549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CB8CA187-4134-2B1F-77BF-440903E7452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98747505-8BD4-4759-D8C7-2E89433B8475}"/>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646ECA4D-A9A5-5C0C-863E-18B7E637066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539CD63E-A7DC-76C6-7FE4-D8B254D34E3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CDA54E2-009C-2A3B-0499-74746AB84E5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306AF63-3D41-F154-86F9-64F38551946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707B1C4B-188C-4571-3002-C526C866A75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44B08ADA-11C8-FE1F-BC48-B99F2528687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079591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055D394C-56EC-7203-8DF4-30C1451CB72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7BCF5494-1CB1-B2B4-55AE-B4CA44300078}"/>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62" r:id="rId4"/>
    <p:sldLayoutId id="2147483661" r:id="rId5"/>
    <p:sldLayoutId id="2147483658" r:id="rId6"/>
    <p:sldLayoutId id="2147483652" r:id="rId7"/>
    <p:sldLayoutId id="2147483680"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E891F-07D2-D98C-B53C-E9A55D6383C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0FA4095-CC37-492D-8C8B-4AF6FF178E9B}"/>
              </a:ext>
            </a:extLst>
          </p:cNvPr>
          <p:cNvSpPr>
            <a:spLocks noGrp="1"/>
          </p:cNvSpPr>
          <p:nvPr>
            <p:ph type="body" idx="1"/>
          </p:nvPr>
        </p:nvSpPr>
        <p:spPr>
          <a:xfrm>
            <a:off x="599999" y="887731"/>
            <a:ext cx="10972800" cy="389997"/>
          </a:xfrm>
        </p:spPr>
        <p:txBody>
          <a:bodyPr/>
          <a:lstStyle/>
          <a:p>
            <a:r>
              <a:rPr lang="en-GB" noProof="0" dirty="0"/>
              <a:t>Most frequent (≥20%)</a:t>
            </a:r>
            <a:r>
              <a:rPr lang="en-GB" cap="none" baseline="30000" noProof="0" dirty="0"/>
              <a:t>a</a:t>
            </a:r>
            <a:r>
              <a:rPr lang="en-GB" noProof="0" dirty="0"/>
              <a:t> all–causality teae</a:t>
            </a:r>
            <a:r>
              <a:rPr lang="en-GB" cap="none" noProof="0" dirty="0"/>
              <a:t>s</a:t>
            </a:r>
          </a:p>
        </p:txBody>
      </p:sp>
      <p:sp>
        <p:nvSpPr>
          <p:cNvPr id="3" name="Title 2">
            <a:extLst>
              <a:ext uri="{FF2B5EF4-FFF2-40B4-BE49-F238E27FC236}">
                <a16:creationId xmlns:a16="http://schemas.microsoft.com/office/drawing/2014/main" id="{1E905663-138E-BA7D-CB21-7F135CF41DE0}"/>
              </a:ext>
            </a:extLst>
          </p:cNvPr>
          <p:cNvSpPr>
            <a:spLocks noGrp="1"/>
          </p:cNvSpPr>
          <p:nvPr>
            <p:ph type="title"/>
          </p:nvPr>
        </p:nvSpPr>
        <p:spPr/>
        <p:txBody>
          <a:bodyPr/>
          <a:lstStyle/>
          <a:p>
            <a:r>
              <a:rPr lang="en-GB" noProof="0" dirty="0"/>
              <a:t>Breakwater: safety results</a:t>
            </a:r>
          </a:p>
        </p:txBody>
      </p:sp>
      <p:sp>
        <p:nvSpPr>
          <p:cNvPr id="12" name="Content Placeholder 11">
            <a:extLst>
              <a:ext uri="{FF2B5EF4-FFF2-40B4-BE49-F238E27FC236}">
                <a16:creationId xmlns:a16="http://schemas.microsoft.com/office/drawing/2014/main" id="{0D731F14-E741-696B-09B2-44362E6CF88D}"/>
              </a:ext>
            </a:extLst>
          </p:cNvPr>
          <p:cNvSpPr>
            <a:spLocks noGrp="1"/>
          </p:cNvSpPr>
          <p:nvPr>
            <p:ph sz="quarter" idx="14"/>
          </p:nvPr>
        </p:nvSpPr>
        <p:spPr>
          <a:xfrm>
            <a:off x="695400" y="5071244"/>
            <a:ext cx="10963200" cy="937744"/>
          </a:xfrm>
        </p:spPr>
        <p:txBody>
          <a:bodyPr>
            <a:noAutofit/>
          </a:bodyPr>
          <a:lstStyle/>
          <a:p>
            <a:r>
              <a:rPr lang="en-GB" sz="1800" b="0" i="0" noProof="0" dirty="0">
                <a:solidFill>
                  <a:schemeClr val="tx2"/>
                </a:solidFill>
                <a:effectLst/>
              </a:rPr>
              <a:t>Serious treatment-emergent adverse events (EC+mFOLFOX6: n=231; SOC: n=228) occurred </a:t>
            </a:r>
            <a:br>
              <a:rPr lang="en-GB" sz="1800" b="0" i="0" noProof="0" dirty="0">
                <a:solidFill>
                  <a:schemeClr val="tx2"/>
                </a:solidFill>
                <a:effectLst/>
              </a:rPr>
            </a:br>
            <a:r>
              <a:rPr lang="en-GB" sz="1800" b="0" i="0" noProof="0" dirty="0">
                <a:solidFill>
                  <a:schemeClr val="tx2"/>
                </a:solidFill>
                <a:effectLst/>
              </a:rPr>
              <a:t>in 37.7% vs 34.6% of pts in the respective arms</a:t>
            </a:r>
          </a:p>
          <a:p>
            <a:r>
              <a:rPr lang="en-GB" sz="1800" b="0" i="0" noProof="0" dirty="0">
                <a:solidFill>
                  <a:schemeClr val="tx2"/>
                </a:solidFill>
                <a:effectLst/>
              </a:rPr>
              <a:t>The safety profile was consistent with that known for each agent</a:t>
            </a:r>
            <a:endParaRPr lang="en-GB" sz="1800" noProof="0" dirty="0">
              <a:solidFill>
                <a:schemeClr val="tx2"/>
              </a:solidFill>
            </a:endParaRPr>
          </a:p>
        </p:txBody>
      </p:sp>
      <p:sp>
        <p:nvSpPr>
          <p:cNvPr id="11" name="Content Placeholder 10">
            <a:extLst>
              <a:ext uri="{FF2B5EF4-FFF2-40B4-BE49-F238E27FC236}">
                <a16:creationId xmlns:a16="http://schemas.microsoft.com/office/drawing/2014/main" id="{21553DB4-A6CC-A1B9-1B36-14945E71843D}"/>
              </a:ext>
            </a:extLst>
          </p:cNvPr>
          <p:cNvSpPr>
            <a:spLocks noGrp="1"/>
          </p:cNvSpPr>
          <p:nvPr>
            <p:ph sz="quarter" idx="15"/>
          </p:nvPr>
        </p:nvSpPr>
        <p:spPr>
          <a:xfrm>
            <a:off x="616359" y="6343200"/>
            <a:ext cx="10180339" cy="365125"/>
          </a:xfrm>
        </p:spPr>
        <p:txBody>
          <a:bodyPr anchor="b" anchorCtr="0"/>
          <a:lstStyle/>
          <a:p>
            <a:r>
              <a:rPr lang="en-GB" sz="1100" baseline="30000" noProof="0" dirty="0"/>
              <a:t>a </a:t>
            </a:r>
            <a:r>
              <a:rPr lang="en-GB" sz="1100" noProof="0" dirty="0"/>
              <a:t>Frequency based on the EC + mFOLFOX6 arm</a:t>
            </a:r>
          </a:p>
          <a:p>
            <a:r>
              <a:rPr lang="en-GB" sz="1100" noProof="0" dirty="0"/>
              <a:t>EC, encorafenib plus cetuximab; mFOLFOX6, modified fluouracil / leucovorin / oxaliplatin; SOC, standard of care; TEAE, treatment-emergent adverse event</a:t>
            </a:r>
          </a:p>
          <a:p>
            <a:r>
              <a:rPr lang="en-GB" sz="1100" noProof="0" dirty="0"/>
              <a:t>Kopetz S, et al. Abstract 16, ASCO GI 2025</a:t>
            </a:r>
            <a:endParaRPr lang="en-GB" sz="1100" noProof="0" dirty="0">
              <a:solidFill>
                <a:srgbClr val="0000FF"/>
              </a:solidFill>
            </a:endParaRPr>
          </a:p>
        </p:txBody>
      </p:sp>
      <p:sp>
        <p:nvSpPr>
          <p:cNvPr id="4" name="Slide Number Placeholder 3">
            <a:extLst>
              <a:ext uri="{FF2B5EF4-FFF2-40B4-BE49-F238E27FC236}">
                <a16:creationId xmlns:a16="http://schemas.microsoft.com/office/drawing/2014/main" id="{A30040E9-3045-EBDB-0D55-D3628213E626}"/>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
        <p:nvSpPr>
          <p:cNvPr id="25" name="Google Shape;392;p10">
            <a:extLst>
              <a:ext uri="{FF2B5EF4-FFF2-40B4-BE49-F238E27FC236}">
                <a16:creationId xmlns:a16="http://schemas.microsoft.com/office/drawing/2014/main" id="{FF633DA1-7FD7-C3AC-80AD-5B1ECA84604F}"/>
              </a:ext>
            </a:extLst>
          </p:cNvPr>
          <p:cNvSpPr/>
          <p:nvPr/>
        </p:nvSpPr>
        <p:spPr>
          <a:xfrm>
            <a:off x="1343472" y="1790291"/>
            <a:ext cx="1736053" cy="280692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lnSpc>
                <a:spcPct val="114000"/>
              </a:lnSpc>
            </a:pPr>
            <a:r>
              <a:rPr lang="en-GB" sz="1000" noProof="0" dirty="0">
                <a:latin typeface="Arial" panose="020B0604020202020204" pitchFamily="34" charset="0"/>
                <a:ea typeface="Calibri"/>
                <a:cs typeface="Arial" panose="020B0604020202020204" pitchFamily="34" charset="0"/>
                <a:sym typeface="Calibri"/>
              </a:rPr>
              <a:t>Nausea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Anaemia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Diarrhoea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Decreased appetite</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Vomiting</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Neutrophil count decrease</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Asthenia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Pyrexia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Peripheral sensory neuropathy</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Rash</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Fatigue</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Neuropathy peripheral</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Arthralgia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Neutropenia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Alopecia</a:t>
            </a:r>
          </a:p>
          <a:p>
            <a:pPr algn="r">
              <a:lnSpc>
                <a:spcPct val="114000"/>
              </a:lnSpc>
            </a:pPr>
            <a:r>
              <a:rPr lang="en-GB" sz="1000" noProof="0" dirty="0">
                <a:latin typeface="Arial" panose="020B0604020202020204" pitchFamily="34" charset="0"/>
                <a:ea typeface="Calibri"/>
                <a:cs typeface="Arial" panose="020B0604020202020204" pitchFamily="34" charset="0"/>
                <a:sym typeface="Calibri"/>
              </a:rPr>
              <a:t>Constipation</a:t>
            </a:r>
          </a:p>
        </p:txBody>
      </p:sp>
      <p:sp>
        <p:nvSpPr>
          <p:cNvPr id="37" name="Google Shape;392;p10">
            <a:extLst>
              <a:ext uri="{FF2B5EF4-FFF2-40B4-BE49-F238E27FC236}">
                <a16:creationId xmlns:a16="http://schemas.microsoft.com/office/drawing/2014/main" id="{32363DE1-F294-80F7-2C7D-B1A863413393}"/>
              </a:ext>
            </a:extLst>
          </p:cNvPr>
          <p:cNvSpPr/>
          <p:nvPr/>
        </p:nvSpPr>
        <p:spPr>
          <a:xfrm>
            <a:off x="5561154" y="4790038"/>
            <a:ext cx="1649491"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b="1" noProof="0" dirty="0">
                <a:latin typeface="Arial" panose="020B0604020202020204" pitchFamily="34" charset="0"/>
                <a:ea typeface="Calibri"/>
                <a:cs typeface="Arial" panose="020B0604020202020204" pitchFamily="34" charset="0"/>
                <a:sym typeface="Calibri"/>
              </a:rPr>
              <a:t>Percentage of patients</a:t>
            </a:r>
          </a:p>
        </p:txBody>
      </p:sp>
      <p:graphicFrame>
        <p:nvGraphicFramePr>
          <p:cNvPr id="49" name="Chart 48">
            <a:extLst>
              <a:ext uri="{FF2B5EF4-FFF2-40B4-BE49-F238E27FC236}">
                <a16:creationId xmlns:a16="http://schemas.microsoft.com/office/drawing/2014/main" id="{E567F9DC-0ECB-8D10-29D3-E7866F84E9D7}"/>
              </a:ext>
            </a:extLst>
          </p:cNvPr>
          <p:cNvGraphicFramePr/>
          <p:nvPr>
            <p:extLst>
              <p:ext uri="{D42A27DB-BD31-4B8C-83A1-F6EECF244321}">
                <p14:modId xmlns:p14="http://schemas.microsoft.com/office/powerpoint/2010/main" val="2308982709"/>
              </p:ext>
            </p:extLst>
          </p:nvPr>
        </p:nvGraphicFramePr>
        <p:xfrm>
          <a:off x="6157359" y="1631850"/>
          <a:ext cx="3664188" cy="3226956"/>
        </p:xfrm>
        <a:graphic>
          <a:graphicData uri="http://schemas.openxmlformats.org/drawingml/2006/chart">
            <c:chart xmlns:c="http://schemas.openxmlformats.org/drawingml/2006/chart" xmlns:r="http://schemas.openxmlformats.org/officeDocument/2006/relationships" r:id="rId3"/>
          </a:graphicData>
        </a:graphic>
      </p:graphicFrame>
      <p:sp>
        <p:nvSpPr>
          <p:cNvPr id="27" name="Google Shape;392;p10">
            <a:extLst>
              <a:ext uri="{FF2B5EF4-FFF2-40B4-BE49-F238E27FC236}">
                <a16:creationId xmlns:a16="http://schemas.microsoft.com/office/drawing/2014/main" id="{6A5E20F4-4B5D-A2EE-A165-C85C81538CD9}"/>
              </a:ext>
            </a:extLst>
          </p:cNvPr>
          <p:cNvSpPr/>
          <p:nvPr/>
        </p:nvSpPr>
        <p:spPr>
          <a:xfrm>
            <a:off x="4726350" y="1556362"/>
            <a:ext cx="580287"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1/2</a:t>
            </a:r>
            <a:endParaRPr lang="en-GB" sz="1000" noProof="0" dirty="0">
              <a:latin typeface="Arial" panose="020B0604020202020204" pitchFamily="34" charset="0"/>
              <a:ea typeface="Calibri"/>
              <a:cs typeface="Arial" panose="020B0604020202020204" pitchFamily="34" charset="0"/>
              <a:sym typeface="Calibri"/>
            </a:endParaRPr>
          </a:p>
        </p:txBody>
      </p:sp>
      <p:sp>
        <p:nvSpPr>
          <p:cNvPr id="28" name="Rectangle 27">
            <a:extLst>
              <a:ext uri="{FF2B5EF4-FFF2-40B4-BE49-F238E27FC236}">
                <a16:creationId xmlns:a16="http://schemas.microsoft.com/office/drawing/2014/main" id="{A7226C25-B1EB-112F-7366-0CE3D33C3A0F}"/>
              </a:ext>
            </a:extLst>
          </p:cNvPr>
          <p:cNvSpPr/>
          <p:nvPr/>
        </p:nvSpPr>
        <p:spPr>
          <a:xfrm>
            <a:off x="4522717" y="1569481"/>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36" name="Google Shape;392;p10">
            <a:extLst>
              <a:ext uri="{FF2B5EF4-FFF2-40B4-BE49-F238E27FC236}">
                <a16:creationId xmlns:a16="http://schemas.microsoft.com/office/drawing/2014/main" id="{1CD7C002-AEB7-6416-696C-B5B0275AEC36}"/>
              </a:ext>
            </a:extLst>
          </p:cNvPr>
          <p:cNvSpPr/>
          <p:nvPr/>
        </p:nvSpPr>
        <p:spPr>
          <a:xfrm>
            <a:off x="4808277" y="1343924"/>
            <a:ext cx="1027525"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EC + mFOLFOX6</a:t>
            </a:r>
            <a:endParaRPr lang="en-GB" sz="1000" noProof="0" dirty="0">
              <a:latin typeface="Arial" panose="020B0604020202020204" pitchFamily="34" charset="0"/>
              <a:ea typeface="Calibri"/>
              <a:cs typeface="Arial" panose="020B0604020202020204" pitchFamily="34" charset="0"/>
              <a:sym typeface="Calibri"/>
            </a:endParaRPr>
          </a:p>
        </p:txBody>
      </p:sp>
      <p:sp>
        <p:nvSpPr>
          <p:cNvPr id="38" name="Google Shape;392;p10">
            <a:extLst>
              <a:ext uri="{FF2B5EF4-FFF2-40B4-BE49-F238E27FC236}">
                <a16:creationId xmlns:a16="http://schemas.microsoft.com/office/drawing/2014/main" id="{9DB4EB1E-8193-DEC4-AB23-00120BBC7BF2}"/>
              </a:ext>
            </a:extLst>
          </p:cNvPr>
          <p:cNvSpPr/>
          <p:nvPr/>
        </p:nvSpPr>
        <p:spPr>
          <a:xfrm>
            <a:off x="5633493" y="1556362"/>
            <a:ext cx="54502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39" name="Rectangle 38">
            <a:extLst>
              <a:ext uri="{FF2B5EF4-FFF2-40B4-BE49-F238E27FC236}">
                <a16:creationId xmlns:a16="http://schemas.microsoft.com/office/drawing/2014/main" id="{09E4AFE8-EEA3-5E53-C84F-698003508A3C}"/>
              </a:ext>
            </a:extLst>
          </p:cNvPr>
          <p:cNvSpPr/>
          <p:nvPr/>
        </p:nvSpPr>
        <p:spPr>
          <a:xfrm>
            <a:off x="5429860" y="1569481"/>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0" name="Google Shape;392;p10">
            <a:extLst>
              <a:ext uri="{FF2B5EF4-FFF2-40B4-BE49-F238E27FC236}">
                <a16:creationId xmlns:a16="http://schemas.microsoft.com/office/drawing/2014/main" id="{07E27E5E-F22A-B967-15B6-86E6BB9DDF47}"/>
              </a:ext>
            </a:extLst>
          </p:cNvPr>
          <p:cNvSpPr/>
          <p:nvPr/>
        </p:nvSpPr>
        <p:spPr>
          <a:xfrm>
            <a:off x="6713015" y="1556362"/>
            <a:ext cx="580287"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1/2</a:t>
            </a:r>
            <a:endParaRPr lang="en-GB" sz="1000" noProof="0" dirty="0">
              <a:latin typeface="Arial" panose="020B0604020202020204" pitchFamily="34" charset="0"/>
              <a:ea typeface="Calibri"/>
              <a:cs typeface="Arial" panose="020B0604020202020204" pitchFamily="34" charset="0"/>
              <a:sym typeface="Calibri"/>
            </a:endParaRPr>
          </a:p>
        </p:txBody>
      </p:sp>
      <p:sp>
        <p:nvSpPr>
          <p:cNvPr id="41" name="Rectangle 40">
            <a:extLst>
              <a:ext uri="{FF2B5EF4-FFF2-40B4-BE49-F238E27FC236}">
                <a16:creationId xmlns:a16="http://schemas.microsoft.com/office/drawing/2014/main" id="{1DDF5DF2-0CD7-6751-7B05-EE1390A19D60}"/>
              </a:ext>
            </a:extLst>
          </p:cNvPr>
          <p:cNvSpPr/>
          <p:nvPr/>
        </p:nvSpPr>
        <p:spPr>
          <a:xfrm>
            <a:off x="6509382" y="1569481"/>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42" name="Google Shape;392;p10">
            <a:extLst>
              <a:ext uri="{FF2B5EF4-FFF2-40B4-BE49-F238E27FC236}">
                <a16:creationId xmlns:a16="http://schemas.microsoft.com/office/drawing/2014/main" id="{984D73EC-C8F0-347F-728E-636C49BE8414}"/>
              </a:ext>
            </a:extLst>
          </p:cNvPr>
          <p:cNvSpPr/>
          <p:nvPr/>
        </p:nvSpPr>
        <p:spPr>
          <a:xfrm>
            <a:off x="6794942" y="1343924"/>
            <a:ext cx="277320"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SOC</a:t>
            </a:r>
            <a:endParaRPr lang="en-GB" sz="1000" noProof="0" dirty="0">
              <a:latin typeface="Arial" panose="020B0604020202020204" pitchFamily="34" charset="0"/>
              <a:ea typeface="Calibri"/>
              <a:cs typeface="Arial" panose="020B0604020202020204" pitchFamily="34" charset="0"/>
              <a:sym typeface="Calibri"/>
            </a:endParaRPr>
          </a:p>
        </p:txBody>
      </p:sp>
      <p:sp>
        <p:nvSpPr>
          <p:cNvPr id="43" name="Google Shape;392;p10">
            <a:extLst>
              <a:ext uri="{FF2B5EF4-FFF2-40B4-BE49-F238E27FC236}">
                <a16:creationId xmlns:a16="http://schemas.microsoft.com/office/drawing/2014/main" id="{D054DB93-7623-5303-8A20-13FE8242D5BD}"/>
              </a:ext>
            </a:extLst>
          </p:cNvPr>
          <p:cNvSpPr/>
          <p:nvPr/>
        </p:nvSpPr>
        <p:spPr>
          <a:xfrm>
            <a:off x="7620158" y="1556362"/>
            <a:ext cx="545021" cy="192360"/>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Grade ≥3</a:t>
            </a:r>
            <a:endParaRPr lang="en-GB" sz="1000" noProof="0" dirty="0">
              <a:latin typeface="Arial" panose="020B0604020202020204" pitchFamily="34" charset="0"/>
              <a:ea typeface="Calibri"/>
              <a:cs typeface="Arial" panose="020B0604020202020204" pitchFamily="34" charset="0"/>
              <a:sym typeface="Calibri"/>
            </a:endParaRPr>
          </a:p>
        </p:txBody>
      </p:sp>
      <p:sp>
        <p:nvSpPr>
          <p:cNvPr id="44" name="Rectangle 43">
            <a:extLst>
              <a:ext uri="{FF2B5EF4-FFF2-40B4-BE49-F238E27FC236}">
                <a16:creationId xmlns:a16="http://schemas.microsoft.com/office/drawing/2014/main" id="{578925AC-09D4-E8BE-B9E6-B63483985FBA}"/>
              </a:ext>
            </a:extLst>
          </p:cNvPr>
          <p:cNvSpPr/>
          <p:nvPr/>
        </p:nvSpPr>
        <p:spPr>
          <a:xfrm>
            <a:off x="7416525" y="1569481"/>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pic>
        <p:nvPicPr>
          <p:cNvPr id="55" name="Picture 54" descr="A graph of a graph showing a bar chart&#10;&#10;Description automatically generated with medium confidence">
            <a:extLst>
              <a:ext uri="{FF2B5EF4-FFF2-40B4-BE49-F238E27FC236}">
                <a16:creationId xmlns:a16="http://schemas.microsoft.com/office/drawing/2014/main" id="{ACE24C2A-B4EC-816D-64A4-6FF6CDEAE275}"/>
              </a:ext>
            </a:extLst>
          </p:cNvPr>
          <p:cNvPicPr>
            <a:picLocks noChangeAspect="1"/>
          </p:cNvPicPr>
          <p:nvPr/>
        </p:nvPicPr>
        <p:blipFill>
          <a:blip r:embed="rId4"/>
          <a:srcRect b="7365"/>
          <a:stretch/>
        </p:blipFill>
        <p:spPr>
          <a:xfrm flipH="1">
            <a:off x="2930026" y="1630800"/>
            <a:ext cx="3683000" cy="3000013"/>
          </a:xfrm>
          <a:prstGeom prst="rect">
            <a:avLst/>
          </a:prstGeom>
        </p:spPr>
      </p:pic>
      <p:sp>
        <p:nvSpPr>
          <p:cNvPr id="59" name="Google Shape;392;p10">
            <a:extLst>
              <a:ext uri="{FF2B5EF4-FFF2-40B4-BE49-F238E27FC236}">
                <a16:creationId xmlns:a16="http://schemas.microsoft.com/office/drawing/2014/main" id="{838ADB72-B94B-D7D0-6085-D4AA6D6C08C4}"/>
              </a:ext>
            </a:extLst>
          </p:cNvPr>
          <p:cNvSpPr/>
          <p:nvPr/>
        </p:nvSpPr>
        <p:spPr>
          <a:xfrm>
            <a:off x="5510338" y="4640729"/>
            <a:ext cx="128240"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900" noProof="0" dirty="0">
                <a:latin typeface="Arial" panose="020B0604020202020204" pitchFamily="34" charset="0"/>
                <a:ea typeface="Calibri"/>
                <a:cs typeface="Arial" panose="020B0604020202020204" pitchFamily="34" charset="0"/>
                <a:sym typeface="Calibri"/>
              </a:rPr>
              <a:t>25</a:t>
            </a:r>
          </a:p>
        </p:txBody>
      </p:sp>
      <p:sp>
        <p:nvSpPr>
          <p:cNvPr id="60" name="Google Shape;392;p10">
            <a:extLst>
              <a:ext uri="{FF2B5EF4-FFF2-40B4-BE49-F238E27FC236}">
                <a16:creationId xmlns:a16="http://schemas.microsoft.com/office/drawing/2014/main" id="{59DE4140-DAE1-2D4E-8900-FBC6E5BD64B9}"/>
              </a:ext>
            </a:extLst>
          </p:cNvPr>
          <p:cNvSpPr/>
          <p:nvPr/>
        </p:nvSpPr>
        <p:spPr>
          <a:xfrm>
            <a:off x="4697538" y="4640729"/>
            <a:ext cx="128240"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900" noProof="0" dirty="0">
                <a:latin typeface="Arial" panose="020B0604020202020204" pitchFamily="34" charset="0"/>
                <a:ea typeface="Calibri"/>
                <a:cs typeface="Arial" panose="020B0604020202020204" pitchFamily="34" charset="0"/>
                <a:sym typeface="Calibri"/>
              </a:rPr>
              <a:t>50</a:t>
            </a:r>
          </a:p>
        </p:txBody>
      </p:sp>
      <p:sp>
        <p:nvSpPr>
          <p:cNvPr id="61" name="Google Shape;392;p10">
            <a:extLst>
              <a:ext uri="{FF2B5EF4-FFF2-40B4-BE49-F238E27FC236}">
                <a16:creationId xmlns:a16="http://schemas.microsoft.com/office/drawing/2014/main" id="{E29DB733-BCA4-FED4-98F8-8255687C2B90}"/>
              </a:ext>
            </a:extLst>
          </p:cNvPr>
          <p:cNvSpPr/>
          <p:nvPr/>
        </p:nvSpPr>
        <p:spPr>
          <a:xfrm>
            <a:off x="3906963" y="4640729"/>
            <a:ext cx="128240"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900" noProof="0" dirty="0">
                <a:latin typeface="Arial" panose="020B0604020202020204" pitchFamily="34" charset="0"/>
                <a:ea typeface="Calibri"/>
                <a:cs typeface="Arial" panose="020B0604020202020204" pitchFamily="34" charset="0"/>
                <a:sym typeface="Calibri"/>
              </a:rPr>
              <a:t>75</a:t>
            </a:r>
          </a:p>
        </p:txBody>
      </p:sp>
      <p:sp>
        <p:nvSpPr>
          <p:cNvPr id="62" name="Google Shape;392;p10">
            <a:extLst>
              <a:ext uri="{FF2B5EF4-FFF2-40B4-BE49-F238E27FC236}">
                <a16:creationId xmlns:a16="http://schemas.microsoft.com/office/drawing/2014/main" id="{7B51ADD0-8E3D-5D3C-968B-21636ABA91E4}"/>
              </a:ext>
            </a:extLst>
          </p:cNvPr>
          <p:cNvSpPr/>
          <p:nvPr/>
        </p:nvSpPr>
        <p:spPr>
          <a:xfrm>
            <a:off x="3071628" y="4640729"/>
            <a:ext cx="192360" cy="176972"/>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900" noProof="0" dirty="0">
                <a:latin typeface="Arial" panose="020B0604020202020204" pitchFamily="34" charset="0"/>
                <a:ea typeface="Calibri"/>
                <a:cs typeface="Arial" panose="020B0604020202020204" pitchFamily="34" charset="0"/>
                <a:sym typeface="Calibri"/>
              </a:rPr>
              <a:t>100</a:t>
            </a:r>
          </a:p>
        </p:txBody>
      </p:sp>
      <p:sp>
        <p:nvSpPr>
          <p:cNvPr id="65" name="Google Shape;392;p10">
            <a:extLst>
              <a:ext uri="{FF2B5EF4-FFF2-40B4-BE49-F238E27FC236}">
                <a16:creationId xmlns:a16="http://schemas.microsoft.com/office/drawing/2014/main" id="{CDC0DADD-397E-BC83-9FE7-9E525288AF6B}"/>
              </a:ext>
            </a:extLst>
          </p:cNvPr>
          <p:cNvSpPr/>
          <p:nvPr/>
        </p:nvSpPr>
        <p:spPr>
          <a:xfrm>
            <a:off x="6143641" y="1805454"/>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2.6</a:t>
            </a:r>
          </a:p>
        </p:txBody>
      </p:sp>
      <p:sp>
        <p:nvSpPr>
          <p:cNvPr id="66" name="Google Shape;392;p10">
            <a:extLst>
              <a:ext uri="{FF2B5EF4-FFF2-40B4-BE49-F238E27FC236}">
                <a16:creationId xmlns:a16="http://schemas.microsoft.com/office/drawing/2014/main" id="{1163FD8A-550A-4A5C-95E5-DCAA6AFCAAAE}"/>
              </a:ext>
            </a:extLst>
          </p:cNvPr>
          <p:cNvSpPr/>
          <p:nvPr/>
        </p:nvSpPr>
        <p:spPr>
          <a:xfrm>
            <a:off x="4799856" y="180545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48.5</a:t>
            </a:r>
          </a:p>
        </p:txBody>
      </p:sp>
      <p:sp>
        <p:nvSpPr>
          <p:cNvPr id="67" name="Google Shape;392;p10">
            <a:extLst>
              <a:ext uri="{FF2B5EF4-FFF2-40B4-BE49-F238E27FC236}">
                <a16:creationId xmlns:a16="http://schemas.microsoft.com/office/drawing/2014/main" id="{A3C953F4-BB93-4806-09BA-D99699B25778}"/>
              </a:ext>
            </a:extLst>
          </p:cNvPr>
          <p:cNvSpPr/>
          <p:nvPr/>
        </p:nvSpPr>
        <p:spPr>
          <a:xfrm>
            <a:off x="6093948" y="198960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10.8</a:t>
            </a:r>
          </a:p>
        </p:txBody>
      </p:sp>
      <p:sp>
        <p:nvSpPr>
          <p:cNvPr id="68" name="Google Shape;392;p10">
            <a:extLst>
              <a:ext uri="{FF2B5EF4-FFF2-40B4-BE49-F238E27FC236}">
                <a16:creationId xmlns:a16="http://schemas.microsoft.com/office/drawing/2014/main" id="{3A7C1577-9E46-F8E5-E0A7-51F7094FAEEF}"/>
              </a:ext>
            </a:extLst>
          </p:cNvPr>
          <p:cNvSpPr/>
          <p:nvPr/>
        </p:nvSpPr>
        <p:spPr>
          <a:xfrm>
            <a:off x="5299062" y="198960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25.5</a:t>
            </a:r>
          </a:p>
        </p:txBody>
      </p:sp>
      <p:sp>
        <p:nvSpPr>
          <p:cNvPr id="69" name="Google Shape;392;p10">
            <a:extLst>
              <a:ext uri="{FF2B5EF4-FFF2-40B4-BE49-F238E27FC236}">
                <a16:creationId xmlns:a16="http://schemas.microsoft.com/office/drawing/2014/main" id="{1CFB80A6-1505-5DED-ABC6-9D9907CCDCF3}"/>
              </a:ext>
            </a:extLst>
          </p:cNvPr>
          <p:cNvSpPr/>
          <p:nvPr/>
        </p:nvSpPr>
        <p:spPr>
          <a:xfrm>
            <a:off x="6143641" y="216422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1.3</a:t>
            </a:r>
          </a:p>
        </p:txBody>
      </p:sp>
      <p:sp>
        <p:nvSpPr>
          <p:cNvPr id="70" name="Google Shape;392;p10">
            <a:extLst>
              <a:ext uri="{FF2B5EF4-FFF2-40B4-BE49-F238E27FC236}">
                <a16:creationId xmlns:a16="http://schemas.microsoft.com/office/drawing/2014/main" id="{50B7C3DF-823D-436F-C8E4-2CC253971787}"/>
              </a:ext>
            </a:extLst>
          </p:cNvPr>
          <p:cNvSpPr/>
          <p:nvPr/>
        </p:nvSpPr>
        <p:spPr>
          <a:xfrm>
            <a:off x="5366435" y="216422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32.9</a:t>
            </a:r>
          </a:p>
        </p:txBody>
      </p:sp>
      <p:sp>
        <p:nvSpPr>
          <p:cNvPr id="71" name="Google Shape;392;p10">
            <a:extLst>
              <a:ext uri="{FF2B5EF4-FFF2-40B4-BE49-F238E27FC236}">
                <a16:creationId xmlns:a16="http://schemas.microsoft.com/office/drawing/2014/main" id="{ED66E9E6-4DAA-4468-6052-783896C7DD9D}"/>
              </a:ext>
            </a:extLst>
          </p:cNvPr>
          <p:cNvSpPr/>
          <p:nvPr/>
        </p:nvSpPr>
        <p:spPr>
          <a:xfrm>
            <a:off x="6143641" y="233567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2.2</a:t>
            </a:r>
          </a:p>
        </p:txBody>
      </p:sp>
      <p:sp>
        <p:nvSpPr>
          <p:cNvPr id="72" name="Google Shape;392;p10">
            <a:extLst>
              <a:ext uri="{FF2B5EF4-FFF2-40B4-BE49-F238E27FC236}">
                <a16:creationId xmlns:a16="http://schemas.microsoft.com/office/drawing/2014/main" id="{3FB65E0D-A20F-68C4-A1BF-9498AC52F1AE}"/>
              </a:ext>
            </a:extLst>
          </p:cNvPr>
          <p:cNvSpPr/>
          <p:nvPr/>
        </p:nvSpPr>
        <p:spPr>
          <a:xfrm>
            <a:off x="5386426" y="233567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31.2</a:t>
            </a:r>
          </a:p>
        </p:txBody>
      </p:sp>
      <p:sp>
        <p:nvSpPr>
          <p:cNvPr id="73" name="Google Shape;392;p10">
            <a:extLst>
              <a:ext uri="{FF2B5EF4-FFF2-40B4-BE49-F238E27FC236}">
                <a16:creationId xmlns:a16="http://schemas.microsoft.com/office/drawing/2014/main" id="{E522C533-92E9-F363-BCDE-CE182BB64E43}"/>
              </a:ext>
            </a:extLst>
          </p:cNvPr>
          <p:cNvSpPr/>
          <p:nvPr/>
        </p:nvSpPr>
        <p:spPr>
          <a:xfrm>
            <a:off x="6096000" y="2510304"/>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3.5</a:t>
            </a:r>
          </a:p>
        </p:txBody>
      </p:sp>
      <p:sp>
        <p:nvSpPr>
          <p:cNvPr id="74" name="Google Shape;392;p10">
            <a:extLst>
              <a:ext uri="{FF2B5EF4-FFF2-40B4-BE49-F238E27FC236}">
                <a16:creationId xmlns:a16="http://schemas.microsoft.com/office/drawing/2014/main" id="{3196680D-81CE-9939-9986-ECA7DCBAAA23}"/>
              </a:ext>
            </a:extLst>
          </p:cNvPr>
          <p:cNvSpPr/>
          <p:nvPr/>
        </p:nvSpPr>
        <p:spPr>
          <a:xfrm>
            <a:off x="5386426" y="251030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29.9</a:t>
            </a:r>
          </a:p>
        </p:txBody>
      </p:sp>
      <p:sp>
        <p:nvSpPr>
          <p:cNvPr id="75" name="Google Shape;392;p10">
            <a:extLst>
              <a:ext uri="{FF2B5EF4-FFF2-40B4-BE49-F238E27FC236}">
                <a16:creationId xmlns:a16="http://schemas.microsoft.com/office/drawing/2014/main" id="{88086C46-63FA-3A32-729F-153AD7845F5B}"/>
              </a:ext>
            </a:extLst>
          </p:cNvPr>
          <p:cNvSpPr/>
          <p:nvPr/>
        </p:nvSpPr>
        <p:spPr>
          <a:xfrm>
            <a:off x="5860491" y="2689200"/>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18.2</a:t>
            </a:r>
          </a:p>
        </p:txBody>
      </p:sp>
      <p:sp>
        <p:nvSpPr>
          <p:cNvPr id="76" name="Google Shape;392;p10">
            <a:extLst>
              <a:ext uri="{FF2B5EF4-FFF2-40B4-BE49-F238E27FC236}">
                <a16:creationId xmlns:a16="http://schemas.microsoft.com/office/drawing/2014/main" id="{DF3CF23A-C671-9CC7-79A0-20418BF7F973}"/>
              </a:ext>
            </a:extLst>
          </p:cNvPr>
          <p:cNvSpPr/>
          <p:nvPr/>
        </p:nvSpPr>
        <p:spPr>
          <a:xfrm>
            <a:off x="5386426" y="2689200"/>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13.9</a:t>
            </a:r>
          </a:p>
        </p:txBody>
      </p:sp>
      <p:sp>
        <p:nvSpPr>
          <p:cNvPr id="77" name="Google Shape;392;p10">
            <a:extLst>
              <a:ext uri="{FF2B5EF4-FFF2-40B4-BE49-F238E27FC236}">
                <a16:creationId xmlns:a16="http://schemas.microsoft.com/office/drawing/2014/main" id="{39E2E559-367F-574A-ACB5-437C6A168E72}"/>
              </a:ext>
            </a:extLst>
          </p:cNvPr>
          <p:cNvSpPr/>
          <p:nvPr/>
        </p:nvSpPr>
        <p:spPr>
          <a:xfrm>
            <a:off x="6087113" y="2859554"/>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4.3</a:t>
            </a:r>
          </a:p>
        </p:txBody>
      </p:sp>
      <p:sp>
        <p:nvSpPr>
          <p:cNvPr id="78" name="Google Shape;392;p10">
            <a:extLst>
              <a:ext uri="{FF2B5EF4-FFF2-40B4-BE49-F238E27FC236}">
                <a16:creationId xmlns:a16="http://schemas.microsoft.com/office/drawing/2014/main" id="{12A3DD34-F891-DFEC-F92D-E0D4790C516B}"/>
              </a:ext>
            </a:extLst>
          </p:cNvPr>
          <p:cNvSpPr/>
          <p:nvPr/>
        </p:nvSpPr>
        <p:spPr>
          <a:xfrm>
            <a:off x="5597165" y="285955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22.5</a:t>
            </a:r>
          </a:p>
        </p:txBody>
      </p:sp>
      <p:sp>
        <p:nvSpPr>
          <p:cNvPr id="79" name="Google Shape;392;p10">
            <a:extLst>
              <a:ext uri="{FF2B5EF4-FFF2-40B4-BE49-F238E27FC236}">
                <a16:creationId xmlns:a16="http://schemas.microsoft.com/office/drawing/2014/main" id="{973CAE56-34AF-A56F-2FC0-EB06805A9C42}"/>
              </a:ext>
            </a:extLst>
          </p:cNvPr>
          <p:cNvSpPr/>
          <p:nvPr/>
        </p:nvSpPr>
        <p:spPr>
          <a:xfrm>
            <a:off x="6167233" y="304052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1.7</a:t>
            </a:r>
          </a:p>
        </p:txBody>
      </p:sp>
      <p:sp>
        <p:nvSpPr>
          <p:cNvPr id="80" name="Google Shape;392;p10">
            <a:extLst>
              <a:ext uri="{FF2B5EF4-FFF2-40B4-BE49-F238E27FC236}">
                <a16:creationId xmlns:a16="http://schemas.microsoft.com/office/drawing/2014/main" id="{90AD30F1-C927-836F-236C-A12168168274}"/>
              </a:ext>
            </a:extLst>
          </p:cNvPr>
          <p:cNvSpPr/>
          <p:nvPr/>
        </p:nvSpPr>
        <p:spPr>
          <a:xfrm>
            <a:off x="5613893" y="304052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24.2</a:t>
            </a:r>
          </a:p>
        </p:txBody>
      </p:sp>
      <p:sp>
        <p:nvSpPr>
          <p:cNvPr id="81" name="Google Shape;392;p10">
            <a:extLst>
              <a:ext uri="{FF2B5EF4-FFF2-40B4-BE49-F238E27FC236}">
                <a16:creationId xmlns:a16="http://schemas.microsoft.com/office/drawing/2014/main" id="{90EED824-FBB3-0E99-92BA-934541BE93B0}"/>
              </a:ext>
            </a:extLst>
          </p:cNvPr>
          <p:cNvSpPr/>
          <p:nvPr/>
        </p:nvSpPr>
        <p:spPr>
          <a:xfrm>
            <a:off x="6228372" y="321197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5.6</a:t>
            </a:r>
          </a:p>
        </p:txBody>
      </p:sp>
      <p:sp>
        <p:nvSpPr>
          <p:cNvPr id="82" name="Google Shape;392;p10">
            <a:extLst>
              <a:ext uri="{FF2B5EF4-FFF2-40B4-BE49-F238E27FC236}">
                <a16:creationId xmlns:a16="http://schemas.microsoft.com/office/drawing/2014/main" id="{4CA6999D-C297-95F0-4F2C-EA172AF01F29}"/>
              </a:ext>
            </a:extLst>
          </p:cNvPr>
          <p:cNvSpPr/>
          <p:nvPr/>
        </p:nvSpPr>
        <p:spPr>
          <a:xfrm>
            <a:off x="5656966" y="321197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19.0</a:t>
            </a:r>
          </a:p>
        </p:txBody>
      </p:sp>
      <p:sp>
        <p:nvSpPr>
          <p:cNvPr id="83" name="Google Shape;392;p10">
            <a:extLst>
              <a:ext uri="{FF2B5EF4-FFF2-40B4-BE49-F238E27FC236}">
                <a16:creationId xmlns:a16="http://schemas.microsoft.com/office/drawing/2014/main" id="{0E20B808-399C-999C-2D60-AA3BCEC94A55}"/>
              </a:ext>
            </a:extLst>
          </p:cNvPr>
          <p:cNvSpPr/>
          <p:nvPr/>
        </p:nvSpPr>
        <p:spPr>
          <a:xfrm>
            <a:off x="6200432" y="3386604"/>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0.9</a:t>
            </a:r>
          </a:p>
        </p:txBody>
      </p:sp>
      <p:sp>
        <p:nvSpPr>
          <p:cNvPr id="84" name="Google Shape;392;p10">
            <a:extLst>
              <a:ext uri="{FF2B5EF4-FFF2-40B4-BE49-F238E27FC236}">
                <a16:creationId xmlns:a16="http://schemas.microsoft.com/office/drawing/2014/main" id="{D23FAE33-596C-9FAB-1DD6-A3B782CB9FBB}"/>
              </a:ext>
            </a:extLst>
          </p:cNvPr>
          <p:cNvSpPr/>
          <p:nvPr/>
        </p:nvSpPr>
        <p:spPr>
          <a:xfrm>
            <a:off x="5656966" y="338660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23.8</a:t>
            </a:r>
          </a:p>
        </p:txBody>
      </p:sp>
      <p:sp>
        <p:nvSpPr>
          <p:cNvPr id="85" name="Google Shape;392;p10">
            <a:extLst>
              <a:ext uri="{FF2B5EF4-FFF2-40B4-BE49-F238E27FC236}">
                <a16:creationId xmlns:a16="http://schemas.microsoft.com/office/drawing/2014/main" id="{17292AF8-FAF0-FE10-F63A-7B1DBE933B38}"/>
              </a:ext>
            </a:extLst>
          </p:cNvPr>
          <p:cNvSpPr/>
          <p:nvPr/>
        </p:nvSpPr>
        <p:spPr>
          <a:xfrm>
            <a:off x="6167233" y="3564404"/>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2.6</a:t>
            </a:r>
          </a:p>
        </p:txBody>
      </p:sp>
      <p:sp>
        <p:nvSpPr>
          <p:cNvPr id="86" name="Google Shape;392;p10">
            <a:extLst>
              <a:ext uri="{FF2B5EF4-FFF2-40B4-BE49-F238E27FC236}">
                <a16:creationId xmlns:a16="http://schemas.microsoft.com/office/drawing/2014/main" id="{98D1DD3F-54E5-667C-5236-6F084772691C}"/>
              </a:ext>
            </a:extLst>
          </p:cNvPr>
          <p:cNvSpPr/>
          <p:nvPr/>
        </p:nvSpPr>
        <p:spPr>
          <a:xfrm>
            <a:off x="5670574" y="356440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21.6</a:t>
            </a:r>
          </a:p>
        </p:txBody>
      </p:sp>
      <p:sp>
        <p:nvSpPr>
          <p:cNvPr id="87" name="Google Shape;392;p10">
            <a:extLst>
              <a:ext uri="{FF2B5EF4-FFF2-40B4-BE49-F238E27FC236}">
                <a16:creationId xmlns:a16="http://schemas.microsoft.com/office/drawing/2014/main" id="{5A053560-8642-0436-E99F-508F954EF1EA}"/>
              </a:ext>
            </a:extLst>
          </p:cNvPr>
          <p:cNvSpPr/>
          <p:nvPr/>
        </p:nvSpPr>
        <p:spPr>
          <a:xfrm>
            <a:off x="6206158" y="373902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6.9</a:t>
            </a:r>
          </a:p>
        </p:txBody>
      </p:sp>
      <p:sp>
        <p:nvSpPr>
          <p:cNvPr id="88" name="Google Shape;392;p10">
            <a:extLst>
              <a:ext uri="{FF2B5EF4-FFF2-40B4-BE49-F238E27FC236}">
                <a16:creationId xmlns:a16="http://schemas.microsoft.com/office/drawing/2014/main" id="{4FED25D8-0156-FD9F-5368-F49C9E4A8635}"/>
              </a:ext>
            </a:extLst>
          </p:cNvPr>
          <p:cNvSpPr/>
          <p:nvPr/>
        </p:nvSpPr>
        <p:spPr>
          <a:xfrm>
            <a:off x="5696827" y="373902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16.5</a:t>
            </a:r>
          </a:p>
        </p:txBody>
      </p:sp>
      <p:sp>
        <p:nvSpPr>
          <p:cNvPr id="89" name="Google Shape;392;p10">
            <a:extLst>
              <a:ext uri="{FF2B5EF4-FFF2-40B4-BE49-F238E27FC236}">
                <a16:creationId xmlns:a16="http://schemas.microsoft.com/office/drawing/2014/main" id="{86CD15C6-5C92-4BDE-F756-B7A1C7743F28}"/>
              </a:ext>
            </a:extLst>
          </p:cNvPr>
          <p:cNvSpPr/>
          <p:nvPr/>
        </p:nvSpPr>
        <p:spPr>
          <a:xfrm>
            <a:off x="6167233" y="391682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0.9</a:t>
            </a:r>
          </a:p>
        </p:txBody>
      </p:sp>
      <p:sp>
        <p:nvSpPr>
          <p:cNvPr id="90" name="Google Shape;392;p10">
            <a:extLst>
              <a:ext uri="{FF2B5EF4-FFF2-40B4-BE49-F238E27FC236}">
                <a16:creationId xmlns:a16="http://schemas.microsoft.com/office/drawing/2014/main" id="{1B2C3907-A56F-6C73-7C06-6C3A192763ED}"/>
              </a:ext>
            </a:extLst>
          </p:cNvPr>
          <p:cNvSpPr/>
          <p:nvPr/>
        </p:nvSpPr>
        <p:spPr>
          <a:xfrm>
            <a:off x="5744330" y="391682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21.2</a:t>
            </a:r>
          </a:p>
        </p:txBody>
      </p:sp>
      <p:sp>
        <p:nvSpPr>
          <p:cNvPr id="91" name="Google Shape;392;p10">
            <a:extLst>
              <a:ext uri="{FF2B5EF4-FFF2-40B4-BE49-F238E27FC236}">
                <a16:creationId xmlns:a16="http://schemas.microsoft.com/office/drawing/2014/main" id="{DC737F1B-815E-A4FC-3BC2-2C1DCDD64423}"/>
              </a:ext>
            </a:extLst>
          </p:cNvPr>
          <p:cNvSpPr/>
          <p:nvPr/>
        </p:nvSpPr>
        <p:spPr>
          <a:xfrm>
            <a:off x="5958072" y="408827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solidFill>
                  <a:schemeClr val="bg1"/>
                </a:solidFill>
                <a:latin typeface="Arial" panose="020B0604020202020204" pitchFamily="34" charset="0"/>
                <a:ea typeface="Calibri"/>
                <a:cs typeface="Arial" panose="020B0604020202020204" pitchFamily="34" charset="0"/>
                <a:sym typeface="Calibri"/>
              </a:rPr>
              <a:t>14.7</a:t>
            </a:r>
          </a:p>
        </p:txBody>
      </p:sp>
      <p:sp>
        <p:nvSpPr>
          <p:cNvPr id="92" name="Google Shape;392;p10">
            <a:extLst>
              <a:ext uri="{FF2B5EF4-FFF2-40B4-BE49-F238E27FC236}">
                <a16:creationId xmlns:a16="http://schemas.microsoft.com/office/drawing/2014/main" id="{E2972C42-98F9-28EA-4C4D-D3FCBECED3E6}"/>
              </a:ext>
            </a:extLst>
          </p:cNvPr>
          <p:cNvSpPr/>
          <p:nvPr/>
        </p:nvSpPr>
        <p:spPr>
          <a:xfrm>
            <a:off x="5710898" y="4088279"/>
            <a:ext cx="125034"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7.4</a:t>
            </a:r>
          </a:p>
        </p:txBody>
      </p:sp>
      <p:sp>
        <p:nvSpPr>
          <p:cNvPr id="94" name="Google Shape;392;p10">
            <a:extLst>
              <a:ext uri="{FF2B5EF4-FFF2-40B4-BE49-F238E27FC236}">
                <a16:creationId xmlns:a16="http://schemas.microsoft.com/office/drawing/2014/main" id="{6EB5460A-0658-5CB0-4A9A-2C58697ECE97}"/>
              </a:ext>
            </a:extLst>
          </p:cNvPr>
          <p:cNvSpPr/>
          <p:nvPr/>
        </p:nvSpPr>
        <p:spPr>
          <a:xfrm>
            <a:off x="5759401" y="4262904"/>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21.2</a:t>
            </a:r>
          </a:p>
        </p:txBody>
      </p:sp>
      <p:sp>
        <p:nvSpPr>
          <p:cNvPr id="95" name="Google Shape;392;p10">
            <a:extLst>
              <a:ext uri="{FF2B5EF4-FFF2-40B4-BE49-F238E27FC236}">
                <a16:creationId xmlns:a16="http://schemas.microsoft.com/office/drawing/2014/main" id="{0B883A7A-9282-E1B1-D4E9-A8DD9A5BCC24}"/>
              </a:ext>
            </a:extLst>
          </p:cNvPr>
          <p:cNvSpPr/>
          <p:nvPr/>
        </p:nvSpPr>
        <p:spPr>
          <a:xfrm>
            <a:off x="6205566" y="4437529"/>
            <a:ext cx="125035"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700" noProof="0" dirty="0">
                <a:latin typeface="Arial" panose="020B0604020202020204" pitchFamily="34" charset="0"/>
                <a:ea typeface="Calibri"/>
                <a:cs typeface="Arial" panose="020B0604020202020204" pitchFamily="34" charset="0"/>
                <a:sym typeface="Calibri"/>
              </a:rPr>
              <a:t>0.4</a:t>
            </a:r>
          </a:p>
        </p:txBody>
      </p:sp>
      <p:sp>
        <p:nvSpPr>
          <p:cNvPr id="96" name="Google Shape;392;p10">
            <a:extLst>
              <a:ext uri="{FF2B5EF4-FFF2-40B4-BE49-F238E27FC236}">
                <a16:creationId xmlns:a16="http://schemas.microsoft.com/office/drawing/2014/main" id="{4DDDD073-13B4-BD13-4D94-5F60C8754A0B}"/>
              </a:ext>
            </a:extLst>
          </p:cNvPr>
          <p:cNvSpPr/>
          <p:nvPr/>
        </p:nvSpPr>
        <p:spPr>
          <a:xfrm>
            <a:off x="5800389" y="4437529"/>
            <a:ext cx="174728" cy="14619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700" noProof="0" dirty="0">
                <a:latin typeface="Arial" panose="020B0604020202020204" pitchFamily="34" charset="0"/>
                <a:ea typeface="Calibri"/>
                <a:cs typeface="Arial" panose="020B0604020202020204" pitchFamily="34" charset="0"/>
                <a:sym typeface="Calibri"/>
              </a:rPr>
              <a:t>19.9</a:t>
            </a:r>
          </a:p>
        </p:txBody>
      </p:sp>
    </p:spTree>
    <p:extLst>
      <p:ext uri="{BB962C8B-B14F-4D97-AF65-F5344CB8AC3E}">
        <p14:creationId xmlns:p14="http://schemas.microsoft.com/office/powerpoint/2010/main" val="384027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DBD4-7F84-6870-D733-55CDF6A3332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7E144-3DE1-6D08-679E-F442697CCCBA}"/>
              </a:ext>
            </a:extLst>
          </p:cNvPr>
          <p:cNvSpPr>
            <a:spLocks noGrp="1"/>
          </p:cNvSpPr>
          <p:nvPr>
            <p:ph sz="quarter" idx="12"/>
          </p:nvPr>
        </p:nvSpPr>
        <p:spPr>
          <a:xfrm>
            <a:off x="620713" y="1425575"/>
            <a:ext cx="10963275" cy="2219449"/>
          </a:xfrm>
        </p:spPr>
        <p:txBody>
          <a:bodyPr/>
          <a:lstStyle/>
          <a:p>
            <a:r>
              <a:rPr lang="en-GB" noProof="0" dirty="0">
                <a:solidFill>
                  <a:schemeClr val="tx2"/>
                </a:solidFill>
              </a:rPr>
              <a:t>BREAKWATER demonstrated a statistically significant and clinically meaningful benefit in ORR with EC + mFOLFOX6 that was rapid and durable in </a:t>
            </a:r>
            <a:r>
              <a:rPr lang="en-GB" i="1" noProof="0" dirty="0">
                <a:solidFill>
                  <a:schemeClr val="tx2"/>
                </a:solidFill>
              </a:rPr>
              <a:t>BRAF</a:t>
            </a:r>
            <a:r>
              <a:rPr lang="en-GB" noProof="0" dirty="0">
                <a:solidFill>
                  <a:schemeClr val="tx2"/>
                </a:solidFill>
              </a:rPr>
              <a:t> V600E-mutant mCRC</a:t>
            </a:r>
          </a:p>
          <a:p>
            <a:r>
              <a:rPr lang="en-GB" noProof="0" dirty="0">
                <a:solidFill>
                  <a:schemeClr val="tx2"/>
                </a:solidFill>
              </a:rPr>
              <a:t>A trend towards an OS improvement was observed with EC + mFOLFOX6 vs SOC; </a:t>
            </a:r>
            <a:br>
              <a:rPr lang="en-GB" noProof="0" dirty="0">
                <a:solidFill>
                  <a:schemeClr val="tx2"/>
                </a:solidFill>
              </a:rPr>
            </a:br>
            <a:r>
              <a:rPr lang="en-GB" noProof="0" dirty="0">
                <a:solidFill>
                  <a:schemeClr val="tx2"/>
                </a:solidFill>
              </a:rPr>
              <a:t>data are immature at this point</a:t>
            </a:r>
          </a:p>
          <a:p>
            <a:r>
              <a:rPr lang="en-GB" noProof="0" dirty="0">
                <a:solidFill>
                  <a:schemeClr val="tx2"/>
                </a:solidFill>
              </a:rPr>
              <a:t>EC + mFOLFOX6 was generally well-tolerated, with the most frequently reported TEAEs </a:t>
            </a:r>
            <a:br>
              <a:rPr lang="en-GB" noProof="0" dirty="0">
                <a:solidFill>
                  <a:schemeClr val="tx2"/>
                </a:solidFill>
              </a:rPr>
            </a:br>
            <a:r>
              <a:rPr lang="en-GB" noProof="0" dirty="0">
                <a:solidFill>
                  <a:schemeClr val="tx2"/>
                </a:solidFill>
              </a:rPr>
              <a:t>being consistent with those expected for each of the study treatments</a:t>
            </a:r>
          </a:p>
        </p:txBody>
      </p:sp>
      <p:sp>
        <p:nvSpPr>
          <p:cNvPr id="3" name="Title 2">
            <a:extLst>
              <a:ext uri="{FF2B5EF4-FFF2-40B4-BE49-F238E27FC236}">
                <a16:creationId xmlns:a16="http://schemas.microsoft.com/office/drawing/2014/main" id="{76189F36-4447-7F6A-02B7-458DD77922C6}"/>
              </a:ext>
            </a:extLst>
          </p:cNvPr>
          <p:cNvSpPr>
            <a:spLocks noGrp="1"/>
          </p:cNvSpPr>
          <p:nvPr>
            <p:ph type="title"/>
          </p:nvPr>
        </p:nvSpPr>
        <p:spPr>
          <a:xfrm>
            <a:off x="619201" y="259200"/>
            <a:ext cx="10963199" cy="864000"/>
          </a:xfrm>
        </p:spPr>
        <p:txBody>
          <a:bodyPr/>
          <a:lstStyle/>
          <a:p>
            <a:r>
              <a:rPr lang="en-GB" noProof="0" dirty="0"/>
              <a:t>Breakwater: summary</a:t>
            </a:r>
          </a:p>
        </p:txBody>
      </p:sp>
      <p:sp>
        <p:nvSpPr>
          <p:cNvPr id="4" name="Slide Number Placeholder 3">
            <a:extLst>
              <a:ext uri="{FF2B5EF4-FFF2-40B4-BE49-F238E27FC236}">
                <a16:creationId xmlns:a16="http://schemas.microsoft.com/office/drawing/2014/main" id="{84E9D82D-A349-E5E0-F9E2-8257F8D3FDD1}"/>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sp>
        <p:nvSpPr>
          <p:cNvPr id="11" name="Content Placeholder 10">
            <a:extLst>
              <a:ext uri="{FF2B5EF4-FFF2-40B4-BE49-F238E27FC236}">
                <a16:creationId xmlns:a16="http://schemas.microsoft.com/office/drawing/2014/main" id="{103B95C3-529E-1B04-0CDA-6B7FF57267E5}"/>
              </a:ext>
            </a:extLst>
          </p:cNvPr>
          <p:cNvSpPr>
            <a:spLocks noGrp="1"/>
          </p:cNvSpPr>
          <p:nvPr>
            <p:ph sz="quarter" idx="15"/>
          </p:nvPr>
        </p:nvSpPr>
        <p:spPr>
          <a:xfrm>
            <a:off x="620183" y="6356351"/>
            <a:ext cx="10180339" cy="365125"/>
          </a:xfrm>
        </p:spPr>
        <p:txBody>
          <a:bodyPr anchor="b" anchorCtr="0"/>
          <a:lstStyle/>
          <a:p>
            <a:r>
              <a:rPr lang="en-GB" noProof="0" dirty="0">
                <a:solidFill>
                  <a:schemeClr val="tx2"/>
                </a:solidFill>
              </a:rPr>
              <a:t>EC, encorafenib plus cetuximab; (m)CRC, (metastatic) colorectal cancer; mFOLFOX6, modified fluouracil / leucovorin / oxaliplatin; ORR, objective response rate; OS, overall survival; SOC, standard of care; TEAE, treatment emergent adverse event</a:t>
            </a:r>
          </a:p>
          <a:p>
            <a:r>
              <a:rPr lang="en-GB" sz="1200" noProof="0" dirty="0">
                <a:solidFill>
                  <a:schemeClr val="tx2"/>
                </a:solidFill>
              </a:rPr>
              <a:t>Kopetz S, et al. Abstract 16, ASCO GI 2025; Kopetz S, et al. Nat Med. 2025. doi: 10.1038/s41591-024-03443-3. Online ahead of print.</a:t>
            </a:r>
          </a:p>
        </p:txBody>
      </p:sp>
      <p:sp>
        <p:nvSpPr>
          <p:cNvPr id="5" name="TextBox 4">
            <a:extLst>
              <a:ext uri="{FF2B5EF4-FFF2-40B4-BE49-F238E27FC236}">
                <a16:creationId xmlns:a16="http://schemas.microsoft.com/office/drawing/2014/main" id="{C3B94C3D-E2F6-6C34-8C89-5A0E69C35F0A}"/>
              </a:ext>
            </a:extLst>
          </p:cNvPr>
          <p:cNvSpPr txBox="1"/>
          <p:nvPr/>
        </p:nvSpPr>
        <p:spPr>
          <a:xfrm>
            <a:off x="945868" y="4077072"/>
            <a:ext cx="9535366" cy="1126050"/>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b="0" i="0" noProof="0" dirty="0">
                <a:solidFill>
                  <a:srgbClr val="333333"/>
                </a:solidFill>
                <a:effectLst/>
                <a:latin typeface="Arial" panose="020B0604020202020204" pitchFamily="34" charset="0"/>
                <a:cs typeface="Arial" panose="020B0604020202020204" pitchFamily="34" charset="0"/>
              </a:rPr>
              <a:t>BREAKWATER supports EC + mFOLFOX6 as a new first-line SOC for patients with </a:t>
            </a:r>
            <a:r>
              <a:rPr lang="en-GB" b="0" i="1" noProof="0" dirty="0">
                <a:solidFill>
                  <a:srgbClr val="333333"/>
                </a:solidFill>
                <a:effectLst/>
                <a:latin typeface="Arial" panose="020B0604020202020204" pitchFamily="34" charset="0"/>
                <a:cs typeface="Arial" panose="020B0604020202020204" pitchFamily="34" charset="0"/>
              </a:rPr>
              <a:t>BRAF</a:t>
            </a:r>
            <a:r>
              <a:rPr lang="en-GB" b="0" i="0" noProof="0" dirty="0">
                <a:solidFill>
                  <a:srgbClr val="333333"/>
                </a:solidFill>
                <a:effectLst/>
                <a:latin typeface="Arial" panose="020B0604020202020204" pitchFamily="34" charset="0"/>
                <a:cs typeface="Arial" panose="020B0604020202020204" pitchFamily="34" charset="0"/>
              </a:rPr>
              <a:t> V600E-mutant CRC</a:t>
            </a:r>
            <a:endParaRPr lang="en-GB"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4754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171D3-FDCE-6209-2387-C58F46D6EA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49870-0008-2A7A-202F-D3089D237D6A}"/>
              </a:ext>
            </a:extLst>
          </p:cNvPr>
          <p:cNvSpPr>
            <a:spLocks noGrp="1"/>
          </p:cNvSpPr>
          <p:nvPr>
            <p:ph type="title"/>
          </p:nvPr>
        </p:nvSpPr>
        <p:spPr/>
        <p:txBody>
          <a:bodyPr/>
          <a:lstStyle/>
          <a:p>
            <a:r>
              <a:rPr lang="en-GB" b="1" i="0" noProof="0" dirty="0">
                <a:effectLst/>
              </a:rPr>
              <a:t>First results of NIVOlumab</a:t>
            </a:r>
            <a:br>
              <a:rPr lang="en-GB" noProof="0" dirty="0"/>
            </a:br>
            <a:r>
              <a:rPr lang="en-GB" b="1" i="0" noProof="0" dirty="0">
                <a:effectLst/>
              </a:rPr>
              <a:t>plus IPIlimumab vs NIVOlumab monotherapy for MSI-H/</a:t>
            </a:r>
            <a:r>
              <a:rPr lang="en-GB" b="1" i="0" cap="none" noProof="0" dirty="0">
                <a:effectLst/>
              </a:rPr>
              <a:t>d</a:t>
            </a:r>
            <a:r>
              <a:rPr lang="en-GB" b="1" i="0" noProof="0" dirty="0">
                <a:effectLst/>
              </a:rPr>
              <a:t>MMR </a:t>
            </a:r>
            <a:r>
              <a:rPr lang="en-GB" b="1" i="0" cap="none" noProof="0" dirty="0">
                <a:effectLst/>
              </a:rPr>
              <a:t>m</a:t>
            </a:r>
            <a:r>
              <a:rPr lang="en-GB" b="1" i="0" noProof="0" dirty="0">
                <a:effectLst/>
              </a:rPr>
              <a:t>CRC from CheckMate 8HW</a:t>
            </a:r>
            <a:endParaRPr lang="en-GB" b="0" noProof="0" dirty="0"/>
          </a:p>
        </p:txBody>
      </p:sp>
      <p:sp>
        <p:nvSpPr>
          <p:cNvPr id="3" name="Subtitle 2">
            <a:extLst>
              <a:ext uri="{FF2B5EF4-FFF2-40B4-BE49-F238E27FC236}">
                <a16:creationId xmlns:a16="http://schemas.microsoft.com/office/drawing/2014/main" id="{C252D97E-B944-3572-2F59-953956150C74}"/>
              </a:ext>
            </a:extLst>
          </p:cNvPr>
          <p:cNvSpPr>
            <a:spLocks noGrp="1"/>
          </p:cNvSpPr>
          <p:nvPr>
            <p:ph type="subTitle" idx="1"/>
          </p:nvPr>
        </p:nvSpPr>
        <p:spPr/>
        <p:txBody>
          <a:bodyPr/>
          <a:lstStyle/>
          <a:p>
            <a:r>
              <a:rPr lang="en-GB" b="1" noProof="0" dirty="0"/>
              <a:t>Andr</a:t>
            </a:r>
            <a:r>
              <a:rPr lang="en-GB" sz="3200" b="1" noProof="0" dirty="0"/>
              <a:t>é</a:t>
            </a:r>
            <a:r>
              <a:rPr lang="en-GB" b="1" noProof="0" dirty="0"/>
              <a:t> T, et al. Abstract LBA143, ASCO GI 2025</a:t>
            </a:r>
          </a:p>
        </p:txBody>
      </p:sp>
      <p:sp>
        <p:nvSpPr>
          <p:cNvPr id="4" name="Content Placeholder 3">
            <a:extLst>
              <a:ext uri="{FF2B5EF4-FFF2-40B4-BE49-F238E27FC236}">
                <a16:creationId xmlns:a16="http://schemas.microsoft.com/office/drawing/2014/main" id="{3EF76668-BFE9-B1B3-39F5-408A93B0BC9A}"/>
              </a:ext>
            </a:extLst>
          </p:cNvPr>
          <p:cNvSpPr>
            <a:spLocks noGrp="1"/>
          </p:cNvSpPr>
          <p:nvPr>
            <p:ph sz="quarter" idx="15"/>
          </p:nvPr>
        </p:nvSpPr>
        <p:spPr/>
        <p:txBody>
          <a:bodyPr/>
          <a:lstStyle/>
          <a:p>
            <a:r>
              <a:rPr lang="en-GB" noProof="0" dirty="0"/>
              <a:t>dMMR, </a:t>
            </a:r>
            <a:r>
              <a:rPr lang="en-GB" sz="1200" noProof="0" dirty="0"/>
              <a:t>deficient mismatch repair</a:t>
            </a:r>
            <a:r>
              <a:rPr lang="en-GB" noProof="0" dirty="0"/>
              <a:t>; mCRC, metastatic colorectal cancer; MSI-H, microsatellite instability-high</a:t>
            </a:r>
          </a:p>
        </p:txBody>
      </p:sp>
      <p:sp>
        <p:nvSpPr>
          <p:cNvPr id="5" name="Slide Number Placeholder 4">
            <a:extLst>
              <a:ext uri="{FF2B5EF4-FFF2-40B4-BE49-F238E27FC236}">
                <a16:creationId xmlns:a16="http://schemas.microsoft.com/office/drawing/2014/main" id="{B2B6FA50-7AA8-3EB1-0AE1-09A99230B763}"/>
              </a:ext>
            </a:extLst>
          </p:cNvPr>
          <p:cNvSpPr>
            <a:spLocks noGrp="1"/>
          </p:cNvSpPr>
          <p:nvPr>
            <p:ph type="sldNum" sz="quarter" idx="4"/>
          </p:nvPr>
        </p:nvSpPr>
        <p:spPr/>
        <p:txBody>
          <a:bodyPr/>
          <a:lstStyle/>
          <a:p>
            <a:fld id="{FCE43C0F-8A7B-3A4B-9DB5-B3472E36E833}" type="slidenum">
              <a:rPr lang="en-GB" noProof="0" smtClean="0"/>
              <a:pPr/>
              <a:t>12</a:t>
            </a:fld>
            <a:endParaRPr lang="en-GB" noProof="0" dirty="0"/>
          </a:p>
        </p:txBody>
      </p:sp>
    </p:spTree>
    <p:extLst>
      <p:ext uri="{BB962C8B-B14F-4D97-AF65-F5344CB8AC3E}">
        <p14:creationId xmlns:p14="http://schemas.microsoft.com/office/powerpoint/2010/main" val="235198904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0783-53D4-6B47-16C4-B3FC5BF4A05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D6DBDC-F95F-BE6C-29AF-8E05C3803A9D}"/>
              </a:ext>
            </a:extLst>
          </p:cNvPr>
          <p:cNvSpPr>
            <a:spLocks noGrp="1"/>
          </p:cNvSpPr>
          <p:nvPr>
            <p:ph sz="quarter" idx="12"/>
          </p:nvPr>
        </p:nvSpPr>
        <p:spPr>
          <a:xfrm>
            <a:off x="590258" y="1207627"/>
            <a:ext cx="10963200" cy="1933093"/>
          </a:xfrm>
        </p:spPr>
        <p:txBody>
          <a:bodyPr/>
          <a:lstStyle/>
          <a:p>
            <a:pPr>
              <a:buFont typeface="Arial" panose="020B0604020202020204" pitchFamily="34" charset="0"/>
              <a:buChar char="•"/>
            </a:pPr>
            <a:r>
              <a:rPr lang="en-GB" sz="1600" b="0" i="0" noProof="0" dirty="0">
                <a:solidFill>
                  <a:schemeClr val="tx2"/>
                </a:solidFill>
                <a:effectLst/>
              </a:rPr>
              <a:t>Tumours with MSI-H/dMMR status are found in </a:t>
            </a:r>
            <a:r>
              <a:rPr lang="en-GB" sz="1600" noProof="0" dirty="0">
                <a:solidFill>
                  <a:schemeClr val="tx2"/>
                </a:solidFill>
              </a:rPr>
              <a:t>5</a:t>
            </a:r>
            <a:r>
              <a:rPr lang="en-GB" sz="1600" b="0" i="0" noProof="0" dirty="0">
                <a:solidFill>
                  <a:schemeClr val="tx2"/>
                </a:solidFill>
                <a:effectLst/>
              </a:rPr>
              <a:t>-7% of mCRC patients</a:t>
            </a:r>
            <a:r>
              <a:rPr lang="en-GB" sz="1600" b="0" i="0" baseline="30000" noProof="0" dirty="0">
                <a:solidFill>
                  <a:schemeClr val="tx2"/>
                </a:solidFill>
                <a:effectLst/>
              </a:rPr>
              <a:t>1-3</a:t>
            </a:r>
            <a:r>
              <a:rPr lang="en-GB" sz="1600" b="0" i="0" noProof="0" dirty="0">
                <a:solidFill>
                  <a:schemeClr val="tx2"/>
                </a:solidFill>
                <a:effectLst/>
              </a:rPr>
              <a:t> and </a:t>
            </a:r>
            <a:r>
              <a:rPr lang="en-GB" sz="1600" noProof="0" dirty="0">
                <a:solidFill>
                  <a:schemeClr val="tx2"/>
                </a:solidFill>
              </a:rPr>
              <a:t>are </a:t>
            </a:r>
            <a:r>
              <a:rPr lang="en-GB" sz="1600" b="0" i="0" noProof="0" dirty="0">
                <a:solidFill>
                  <a:schemeClr val="tx2"/>
                </a:solidFill>
                <a:effectLst/>
              </a:rPr>
              <a:t>associated with poor outcomes with chemotherapy ± targeted therapies</a:t>
            </a:r>
            <a:r>
              <a:rPr lang="en-GB" sz="1600" b="0" i="0" baseline="30000" noProof="0" dirty="0">
                <a:solidFill>
                  <a:schemeClr val="tx2"/>
                </a:solidFill>
                <a:effectLst/>
              </a:rPr>
              <a:t>4</a:t>
            </a:r>
          </a:p>
          <a:p>
            <a:pPr>
              <a:buFont typeface="Arial" panose="020B0604020202020204" pitchFamily="34" charset="0"/>
              <a:buChar char="•"/>
            </a:pPr>
            <a:r>
              <a:rPr lang="en-GB" sz="1600" b="0" noProof="0" dirty="0">
                <a:solidFill>
                  <a:schemeClr val="tx2"/>
                </a:solidFill>
                <a:effectLst/>
              </a:rPr>
              <a:t>Concurrent</a:t>
            </a:r>
            <a:r>
              <a:rPr lang="en-GB" sz="1600" b="0" i="1" noProof="0" dirty="0">
                <a:solidFill>
                  <a:schemeClr val="tx2"/>
                </a:solidFill>
                <a:effectLst/>
              </a:rPr>
              <a:t> BRAF</a:t>
            </a:r>
            <a:r>
              <a:rPr lang="en-GB" sz="1600" b="0" noProof="0" dirty="0">
                <a:solidFill>
                  <a:schemeClr val="tx2"/>
                </a:solidFill>
                <a:effectLst/>
              </a:rPr>
              <a:t>m</a:t>
            </a:r>
            <a:r>
              <a:rPr lang="en-GB" sz="1600" b="0" i="0" noProof="0" dirty="0">
                <a:solidFill>
                  <a:schemeClr val="tx2"/>
                </a:solidFill>
                <a:effectLst/>
              </a:rPr>
              <a:t> and dMMR/MSI-H status is a rare (≈2 %) subtype of mCRC with a poor prognosis</a:t>
            </a:r>
            <a:r>
              <a:rPr lang="en-GB" sz="1600" b="0" i="0" baseline="30000" noProof="0" dirty="0">
                <a:solidFill>
                  <a:schemeClr val="tx2"/>
                </a:solidFill>
                <a:effectLst/>
              </a:rPr>
              <a:t>1,5</a:t>
            </a:r>
          </a:p>
          <a:p>
            <a:pPr algn="l">
              <a:buFont typeface="Arial" panose="020B0604020202020204" pitchFamily="34" charset="0"/>
              <a:buChar char="•"/>
            </a:pPr>
            <a:r>
              <a:rPr lang="en-GB" sz="1600" noProof="0" dirty="0">
                <a:solidFill>
                  <a:schemeClr val="tx2"/>
                </a:solidFill>
              </a:rPr>
              <a:t>CheckMate 8HW is a randomised, phase 3 trial comparing NIVO + IPI with NIVO or chemotherapy in patients with MSI-H/dMMR mCRC across different lines of therapy</a:t>
            </a:r>
            <a:r>
              <a:rPr lang="en-GB" sz="1600" baseline="30000" noProof="0" dirty="0">
                <a:solidFill>
                  <a:schemeClr val="tx2"/>
                </a:solidFill>
              </a:rPr>
              <a:t>6,7</a:t>
            </a:r>
          </a:p>
          <a:p>
            <a:pPr marL="0" indent="0">
              <a:buNone/>
            </a:pPr>
            <a:endParaRPr lang="en-GB" sz="1600" noProof="0" dirty="0">
              <a:solidFill>
                <a:schemeClr val="tx2"/>
              </a:solidFill>
            </a:endParaRPr>
          </a:p>
        </p:txBody>
      </p:sp>
      <p:sp>
        <p:nvSpPr>
          <p:cNvPr id="3" name="Title 2">
            <a:extLst>
              <a:ext uri="{FF2B5EF4-FFF2-40B4-BE49-F238E27FC236}">
                <a16:creationId xmlns:a16="http://schemas.microsoft.com/office/drawing/2014/main" id="{CF184DDA-97AC-9516-C100-8F9F7B501DBB}"/>
              </a:ext>
            </a:extLst>
          </p:cNvPr>
          <p:cNvSpPr>
            <a:spLocks noGrp="1"/>
          </p:cNvSpPr>
          <p:nvPr>
            <p:ph type="title"/>
          </p:nvPr>
        </p:nvSpPr>
        <p:spPr>
          <a:xfrm>
            <a:off x="619201" y="259200"/>
            <a:ext cx="10963199" cy="505504"/>
          </a:xfrm>
        </p:spPr>
        <p:txBody>
          <a:bodyPr/>
          <a:lstStyle/>
          <a:p>
            <a:r>
              <a:rPr lang="en-GB" noProof="0" dirty="0"/>
              <a:t>Checkmate 8hw: background and study design</a:t>
            </a:r>
          </a:p>
        </p:txBody>
      </p:sp>
      <p:sp>
        <p:nvSpPr>
          <p:cNvPr id="4" name="Slide Number Placeholder 3">
            <a:extLst>
              <a:ext uri="{FF2B5EF4-FFF2-40B4-BE49-F238E27FC236}">
                <a16:creationId xmlns:a16="http://schemas.microsoft.com/office/drawing/2014/main" id="{FD1B3467-EA7E-1A5B-7FFF-84ED6ED29140}"/>
              </a:ext>
            </a:extLst>
          </p:cNvPr>
          <p:cNvSpPr>
            <a:spLocks noGrp="1"/>
          </p:cNvSpPr>
          <p:nvPr>
            <p:ph type="sldNum" sz="quarter" idx="4"/>
          </p:nvPr>
        </p:nvSpPr>
        <p:spPr/>
        <p:txBody>
          <a:bodyPr/>
          <a:lstStyle/>
          <a:p>
            <a:fld id="{FCE43C0F-8A7B-3A4B-9DB5-B3472E36E833}" type="slidenum">
              <a:rPr lang="en-GB" noProof="0" smtClean="0"/>
              <a:pPr/>
              <a:t>13</a:t>
            </a:fld>
            <a:endParaRPr lang="en-GB" noProof="0" dirty="0"/>
          </a:p>
        </p:txBody>
      </p:sp>
      <p:sp>
        <p:nvSpPr>
          <p:cNvPr id="11" name="Content Placeholder 10">
            <a:extLst>
              <a:ext uri="{FF2B5EF4-FFF2-40B4-BE49-F238E27FC236}">
                <a16:creationId xmlns:a16="http://schemas.microsoft.com/office/drawing/2014/main" id="{08FAA050-7DEC-0803-84C0-F28B95CC7BD8}"/>
              </a:ext>
            </a:extLst>
          </p:cNvPr>
          <p:cNvSpPr>
            <a:spLocks noGrp="1"/>
          </p:cNvSpPr>
          <p:nvPr>
            <p:ph sz="quarter" idx="15"/>
          </p:nvPr>
        </p:nvSpPr>
        <p:spPr>
          <a:xfrm>
            <a:off x="620183" y="6356351"/>
            <a:ext cx="10372361" cy="365125"/>
          </a:xfrm>
        </p:spPr>
        <p:txBody>
          <a:bodyPr anchor="b" anchorCtr="0"/>
          <a:lstStyle/>
          <a:p>
            <a:r>
              <a:rPr lang="en-GB" sz="1000" noProof="0" dirty="0">
                <a:solidFill>
                  <a:schemeClr val="tx2"/>
                </a:solidFill>
              </a:rPr>
              <a:t>1L, first-line; BICR, blinded independent central review; BRAFm, BRAF mutated; dMMR, deficient mismatch repair; ECOG PS, Eastern Cooperative Oncology Group performance status; FOLFIRI, fluorouracil / leucovorin / irinotecan; HRQoL, health related quality of life; IPI, ipilimumab; (m)CRC, (metastatic) colorectal cancer; mFOLFOX6, modified fluorouracil / leucovorin / oxaliplatin; MSI‑H, microsatellite instability-high; NIVO, nivolumab; ORR, objective response rate; OS, overall survival; PFS, progression-free survival; Q2/3/4W, every 2/3/4 weeks; R, randomisation </a:t>
            </a:r>
          </a:p>
          <a:p>
            <a:r>
              <a:rPr lang="en-GB" sz="1000" noProof="0" dirty="0">
                <a:solidFill>
                  <a:schemeClr val="tx2"/>
                </a:solidFill>
              </a:rPr>
              <a:t>1. Venderbosch S, et al. Clin Cancer Res. 2014;20:5322-5330; 2. Gutierrez C, et al. JCO Precis Oncol. 2023;7:e2200179; 3. Innocenti F, et al. J Clin Oncol. 2019;37:1217-1227; 4. André T, et al. Abstract LBA768, ASCO GI 2024; 5. Ambrosini M, et al. Eur J Cancer. 2024;210:114290; 6; André T, et al. Abstract LBA143, ASCO GI 2025; 7. André T, et al. Lancet. 2025. doi: 10.1016/S0140-6736(24)02848-4. Online ahead of print</a:t>
            </a:r>
          </a:p>
        </p:txBody>
      </p:sp>
      <p:cxnSp>
        <p:nvCxnSpPr>
          <p:cNvPr id="9" name="Straight Connector 8">
            <a:extLst>
              <a:ext uri="{FF2B5EF4-FFF2-40B4-BE49-F238E27FC236}">
                <a16:creationId xmlns:a16="http://schemas.microsoft.com/office/drawing/2014/main" id="{41B8E9F0-3BB1-1D43-F229-F7A0B4436C06}"/>
              </a:ext>
            </a:extLst>
          </p:cNvPr>
          <p:cNvCxnSpPr>
            <a:cxnSpLocks/>
          </p:cNvCxnSpPr>
          <p:nvPr/>
        </p:nvCxnSpPr>
        <p:spPr>
          <a:xfrm>
            <a:off x="4407701" y="3310350"/>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F5A56A6D-39C7-0755-90E7-90D11F13C9EE}"/>
              </a:ext>
            </a:extLst>
          </p:cNvPr>
          <p:cNvSpPr/>
          <p:nvPr/>
        </p:nvSpPr>
        <p:spPr>
          <a:xfrm>
            <a:off x="4930864" y="3068960"/>
            <a:ext cx="3456000" cy="48278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NIVO 240 mg Q2W for 6 doses,</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followed by NIVO 480 mg Q4W</a:t>
            </a:r>
            <a:endParaRPr lang="en-GB" sz="1200" baseline="30000" noProof="0" dirty="0">
              <a:solidFill>
                <a:schemeClr val="bg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1261203-6FB2-4311-B8F8-E09515946DB5}"/>
              </a:ext>
            </a:extLst>
          </p:cNvPr>
          <p:cNvCxnSpPr>
            <a:cxnSpLocks/>
          </p:cNvCxnSpPr>
          <p:nvPr/>
        </p:nvCxnSpPr>
        <p:spPr>
          <a:xfrm>
            <a:off x="4407701" y="4503883"/>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2304C9D4-43D8-6D17-1CDB-0A87938590A8}"/>
              </a:ext>
            </a:extLst>
          </p:cNvPr>
          <p:cNvSpPr/>
          <p:nvPr/>
        </p:nvSpPr>
        <p:spPr>
          <a:xfrm>
            <a:off x="8527010" y="3068960"/>
            <a:ext cx="3064948" cy="2304256"/>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buClr>
                <a:schemeClr val="accent1"/>
              </a:buClr>
            </a:pPr>
            <a:r>
              <a:rPr lang="en-GB" sz="1100" b="1" noProof="0" dirty="0">
                <a:solidFill>
                  <a:schemeClr val="accent1"/>
                </a:solidFill>
                <a:latin typeface="Arial" panose="020B0604020202020204" pitchFamily="34" charset="0"/>
                <a:cs typeface="Arial" panose="020B0604020202020204" pitchFamily="34" charset="0"/>
              </a:rPr>
              <a:t>Dual primary endpoints in patients with centrally confirmed MSI-H/dMMR status:</a:t>
            </a:r>
          </a:p>
          <a:p>
            <a:pPr marL="171450" indent="-171450">
              <a:spcAft>
                <a:spcPts val="2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PFS by BICR (NIVO + IPI vs chemo in the 1L setting)</a:t>
            </a:r>
          </a:p>
          <a:p>
            <a:pPr marL="171450" indent="-171450">
              <a:spcAft>
                <a:spcPts val="2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PFS by BICR (NIVO + IPI vs NIVO </a:t>
            </a:r>
            <a:br>
              <a:rPr lang="en-GB" sz="1100" noProof="0" dirty="0">
                <a:solidFill>
                  <a:schemeClr val="tx1"/>
                </a:solidFill>
                <a:latin typeface="Arial" panose="020B0604020202020204" pitchFamily="34" charset="0"/>
                <a:cs typeface="Arial" panose="020B0604020202020204" pitchFamily="34" charset="0"/>
              </a:rPr>
            </a:br>
            <a:r>
              <a:rPr lang="en-GB" sz="1100" noProof="0" dirty="0">
                <a:solidFill>
                  <a:schemeClr val="tx1"/>
                </a:solidFill>
                <a:latin typeface="Arial" panose="020B0604020202020204" pitchFamily="34" charset="0"/>
                <a:cs typeface="Arial" panose="020B0604020202020204" pitchFamily="34" charset="0"/>
              </a:rPr>
              <a:t>across all lines)</a:t>
            </a:r>
          </a:p>
          <a:p>
            <a:pPr>
              <a:spcBef>
                <a:spcPts val="200"/>
              </a:spcBef>
              <a:buClr>
                <a:schemeClr val="accent1"/>
              </a:buClr>
            </a:pPr>
            <a:r>
              <a:rPr lang="en-GB" sz="1100" b="1" noProof="0" dirty="0">
                <a:solidFill>
                  <a:schemeClr val="accent1"/>
                </a:solidFill>
                <a:latin typeface="Arial" panose="020B0604020202020204" pitchFamily="34" charset="0"/>
                <a:cs typeface="Arial" panose="020B0604020202020204" pitchFamily="34" charset="0"/>
              </a:rPr>
              <a:t>Other select endpoints:</a:t>
            </a:r>
          </a:p>
          <a:p>
            <a:pPr marL="171450" indent="-171450">
              <a:spcAft>
                <a:spcPts val="2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Safety</a:t>
            </a:r>
          </a:p>
          <a:p>
            <a:pPr marL="171450" indent="-171450">
              <a:spcAft>
                <a:spcPts val="2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ORR by BICR (NIVO + IPI vs NIVO across all lines)</a:t>
            </a:r>
          </a:p>
          <a:p>
            <a:pPr marL="171450" indent="-171450">
              <a:spcAft>
                <a:spcPts val="2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HRQoL</a:t>
            </a:r>
          </a:p>
          <a:p>
            <a:pPr marL="171450" indent="-171450">
              <a:spcAft>
                <a:spcPts val="200"/>
              </a:spcAft>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OS</a:t>
            </a:r>
          </a:p>
        </p:txBody>
      </p:sp>
      <p:sp>
        <p:nvSpPr>
          <p:cNvPr id="15" name="TextBox 14">
            <a:extLst>
              <a:ext uri="{FF2B5EF4-FFF2-40B4-BE49-F238E27FC236}">
                <a16:creationId xmlns:a16="http://schemas.microsoft.com/office/drawing/2014/main" id="{FB5ED6F4-C6CA-4313-842E-5B5FDF7C948C}"/>
              </a:ext>
            </a:extLst>
          </p:cNvPr>
          <p:cNvSpPr txBox="1"/>
          <p:nvPr/>
        </p:nvSpPr>
        <p:spPr>
          <a:xfrm>
            <a:off x="4957082" y="4870401"/>
            <a:ext cx="3423922" cy="677108"/>
          </a:xfrm>
          <a:prstGeom prst="rect">
            <a:avLst/>
          </a:prstGeom>
          <a:noFill/>
        </p:spPr>
        <p:txBody>
          <a:bodyPr wrap="square" lIns="0" tIns="0" rIns="0" bIns="0" rtlCol="0">
            <a:spAutoFit/>
          </a:bodyPr>
          <a:lstStyle/>
          <a:p>
            <a:pPr algn="ctr"/>
            <a:r>
              <a:rPr lang="en-GB" sz="1100" noProof="0" dirty="0">
                <a:latin typeface="Arial" panose="020B0604020202020204" pitchFamily="34" charset="0"/>
                <a:ea typeface="Aileron" charset="0"/>
                <a:cs typeface="Arial" panose="020B0604020202020204" pitchFamily="34" charset="0"/>
              </a:rPr>
              <a:t>Treatment until disease progression, </a:t>
            </a:r>
            <a:br>
              <a:rPr lang="en-GB" sz="1100" noProof="0" dirty="0">
                <a:latin typeface="Arial" panose="020B0604020202020204" pitchFamily="34" charset="0"/>
                <a:ea typeface="Aileron" charset="0"/>
                <a:cs typeface="Arial" panose="020B0604020202020204" pitchFamily="34" charset="0"/>
              </a:rPr>
            </a:br>
            <a:r>
              <a:rPr lang="en-GB" sz="1100" noProof="0" dirty="0">
                <a:latin typeface="Arial" panose="020B0604020202020204" pitchFamily="34" charset="0"/>
                <a:ea typeface="Aileron" charset="0"/>
                <a:cs typeface="Arial" panose="020B0604020202020204" pitchFamily="34" charset="0"/>
              </a:rPr>
              <a:t>unacceptable toxicity, withdrawal of consent </a:t>
            </a:r>
            <a:br>
              <a:rPr lang="en-GB" sz="1100" noProof="0" dirty="0">
                <a:latin typeface="Arial" panose="020B0604020202020204" pitchFamily="34" charset="0"/>
                <a:ea typeface="Aileron" charset="0"/>
                <a:cs typeface="Arial" panose="020B0604020202020204" pitchFamily="34" charset="0"/>
              </a:rPr>
            </a:br>
            <a:r>
              <a:rPr lang="en-GB" sz="1100" noProof="0" dirty="0">
                <a:latin typeface="Arial" panose="020B0604020202020204" pitchFamily="34" charset="0"/>
                <a:ea typeface="Aileron" charset="0"/>
                <a:cs typeface="Arial" panose="020B0604020202020204" pitchFamily="34" charset="0"/>
              </a:rPr>
              <a:t>(all arms), or a maximum treatment duration</a:t>
            </a:r>
            <a:br>
              <a:rPr lang="en-GB" sz="1100" noProof="0" dirty="0">
                <a:latin typeface="Arial" panose="020B0604020202020204" pitchFamily="34" charset="0"/>
                <a:ea typeface="Aileron" charset="0"/>
                <a:cs typeface="Arial" panose="020B0604020202020204" pitchFamily="34" charset="0"/>
              </a:rPr>
            </a:br>
            <a:r>
              <a:rPr lang="en-GB" sz="1100" noProof="0" dirty="0">
                <a:latin typeface="Arial" panose="020B0604020202020204" pitchFamily="34" charset="0"/>
                <a:ea typeface="Aileron" charset="0"/>
                <a:cs typeface="Arial" panose="020B0604020202020204" pitchFamily="34" charset="0"/>
              </a:rPr>
              <a:t>of 2 years (NIVO and NIVO + IPI arms only)</a:t>
            </a:r>
            <a:endParaRPr lang="en-GB" sz="1100" baseline="30000" noProof="0" dirty="0">
              <a:latin typeface="Arial" panose="020B0604020202020204" pitchFamily="34" charset="0"/>
              <a:ea typeface="Aileron" charset="0"/>
              <a:cs typeface="Arial" panose="020B0604020202020204" pitchFamily="34" charset="0"/>
            </a:endParaRPr>
          </a:p>
        </p:txBody>
      </p:sp>
      <p:sp>
        <p:nvSpPr>
          <p:cNvPr id="16" name="Rounded Rectangle 15">
            <a:extLst>
              <a:ext uri="{FF2B5EF4-FFF2-40B4-BE49-F238E27FC236}">
                <a16:creationId xmlns:a16="http://schemas.microsoft.com/office/drawing/2014/main" id="{00BA8E7C-09BA-3A0E-88DC-72E267D75F0F}"/>
              </a:ext>
            </a:extLst>
          </p:cNvPr>
          <p:cNvSpPr/>
          <p:nvPr/>
        </p:nvSpPr>
        <p:spPr>
          <a:xfrm>
            <a:off x="4930864" y="3665727"/>
            <a:ext cx="3456000" cy="48278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NIVO 240 mg + IPI 1 mg/kg Q3W for 4 doses,</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followed by NIVO 480 mg Q4W</a:t>
            </a:r>
            <a:endParaRPr lang="en-GB" sz="1200" baseline="30000" noProof="0" dirty="0">
              <a:solidFill>
                <a:schemeClr val="bg1"/>
              </a:solidFill>
              <a:latin typeface="Arial" panose="020B0604020202020204" pitchFamily="34" charset="0"/>
              <a:cs typeface="Arial" panose="020B0604020202020204" pitchFamily="34" charset="0"/>
            </a:endParaRPr>
          </a:p>
        </p:txBody>
      </p:sp>
      <p:sp>
        <p:nvSpPr>
          <p:cNvPr id="17" name="Rounded Rectangle 16">
            <a:extLst>
              <a:ext uri="{FF2B5EF4-FFF2-40B4-BE49-F238E27FC236}">
                <a16:creationId xmlns:a16="http://schemas.microsoft.com/office/drawing/2014/main" id="{AC77116F-AD62-3B6C-F609-7E685C65844C}"/>
              </a:ext>
            </a:extLst>
          </p:cNvPr>
          <p:cNvSpPr/>
          <p:nvPr/>
        </p:nvSpPr>
        <p:spPr>
          <a:xfrm>
            <a:off x="4930864" y="4262493"/>
            <a:ext cx="3456000" cy="482780"/>
          </a:xfrm>
          <a:prstGeom prst="roundRect">
            <a:avLst>
              <a:gd name="adj" fmla="val 16894"/>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Investigator’s choice chemo (mFOLFOX6 or FOLFIRI ± bevacizumab or cetuximab)</a:t>
            </a:r>
            <a:endParaRPr lang="en-GB" sz="1200" baseline="30000" noProof="0" dirty="0">
              <a:solidFill>
                <a:schemeClr val="bg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4F07A6D6-328B-F64C-3F83-DB23CFED264F}"/>
              </a:ext>
            </a:extLst>
          </p:cNvPr>
          <p:cNvCxnSpPr>
            <a:cxnSpLocks/>
          </p:cNvCxnSpPr>
          <p:nvPr/>
        </p:nvCxnSpPr>
        <p:spPr>
          <a:xfrm>
            <a:off x="2796842" y="3907117"/>
            <a:ext cx="212446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ounded Rectangle 18">
            <a:extLst>
              <a:ext uri="{FF2B5EF4-FFF2-40B4-BE49-F238E27FC236}">
                <a16:creationId xmlns:a16="http://schemas.microsoft.com/office/drawing/2014/main" id="{93DEA892-323F-D44F-62CF-1A5D5700EFB6}"/>
              </a:ext>
            </a:extLst>
          </p:cNvPr>
          <p:cNvSpPr/>
          <p:nvPr/>
        </p:nvSpPr>
        <p:spPr>
          <a:xfrm>
            <a:off x="620184" y="3188444"/>
            <a:ext cx="2988000" cy="1411271"/>
          </a:xfrm>
          <a:prstGeom prst="roundRect">
            <a:avLst>
              <a:gd name="adj" fmla="val 1009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Key eligibility criteria:</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Histologically confirmed unresectable or metastatic CRC</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MSI-H/dMMR status by local testing</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Immunotherapy-naïve </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ECOG PS 0 or 1</a:t>
            </a:r>
          </a:p>
        </p:txBody>
      </p:sp>
      <p:cxnSp>
        <p:nvCxnSpPr>
          <p:cNvPr id="20" name="Straight Connector 19">
            <a:extLst>
              <a:ext uri="{FF2B5EF4-FFF2-40B4-BE49-F238E27FC236}">
                <a16:creationId xmlns:a16="http://schemas.microsoft.com/office/drawing/2014/main" id="{8E7190C3-9045-49A9-3D98-3CC606997405}"/>
              </a:ext>
            </a:extLst>
          </p:cNvPr>
          <p:cNvCxnSpPr>
            <a:cxnSpLocks/>
          </p:cNvCxnSpPr>
          <p:nvPr/>
        </p:nvCxnSpPr>
        <p:spPr>
          <a:xfrm flipV="1">
            <a:off x="4407701" y="3297539"/>
            <a:ext cx="0" cy="1219308"/>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C7D40C69-9A19-B7B1-3298-42607C47CAF7}"/>
              </a:ext>
            </a:extLst>
          </p:cNvPr>
          <p:cNvSpPr/>
          <p:nvPr/>
        </p:nvSpPr>
        <p:spPr>
          <a:xfrm>
            <a:off x="3719736" y="3622072"/>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2:2:1</a:t>
            </a:r>
          </a:p>
        </p:txBody>
      </p:sp>
      <p:sp>
        <p:nvSpPr>
          <p:cNvPr id="23" name="Rounded Rectangle 22">
            <a:extLst>
              <a:ext uri="{FF2B5EF4-FFF2-40B4-BE49-F238E27FC236}">
                <a16:creationId xmlns:a16="http://schemas.microsoft.com/office/drawing/2014/main" id="{7AB95F91-86B0-E11E-5F31-EC52A7AA9FE7}"/>
              </a:ext>
            </a:extLst>
          </p:cNvPr>
          <p:cNvSpPr/>
          <p:nvPr/>
        </p:nvSpPr>
        <p:spPr>
          <a:xfrm>
            <a:off x="620184" y="4751667"/>
            <a:ext cx="2988000" cy="765565"/>
          </a:xfrm>
          <a:prstGeom prst="roundRect">
            <a:avLst>
              <a:gd name="adj" fmla="val 15549"/>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Stratification factors:</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Prior lines of treatment (0 vs 1 vs ≥2)</a:t>
            </a:r>
          </a:p>
          <a:p>
            <a:pPr marL="133350" indent="-133350">
              <a:lnSpc>
                <a:spcPct val="95000"/>
              </a:lnSpc>
              <a:buClr>
                <a:schemeClr val="accent1"/>
              </a:buClr>
              <a:buFont typeface="Arial" panose="020B0604020202020204" pitchFamily="34" charset="0"/>
              <a:buChar char="•"/>
            </a:pPr>
            <a:r>
              <a:rPr lang="en-GB" sz="1200" noProof="0" dirty="0">
                <a:solidFill>
                  <a:schemeClr val="tx1"/>
                </a:solidFill>
                <a:latin typeface="Arial" panose="020B0604020202020204" pitchFamily="34" charset="0"/>
                <a:cs typeface="Arial" panose="020B0604020202020204" pitchFamily="34" charset="0"/>
              </a:rPr>
              <a:t>Primary tumour location (right vs left)</a:t>
            </a:r>
          </a:p>
        </p:txBody>
      </p:sp>
      <p:sp>
        <p:nvSpPr>
          <p:cNvPr id="24" name="TextBox 23">
            <a:extLst>
              <a:ext uri="{FF2B5EF4-FFF2-40B4-BE49-F238E27FC236}">
                <a16:creationId xmlns:a16="http://schemas.microsoft.com/office/drawing/2014/main" id="{909CD185-7875-D992-9F82-3F227BD230B6}"/>
              </a:ext>
            </a:extLst>
          </p:cNvPr>
          <p:cNvSpPr txBox="1"/>
          <p:nvPr/>
        </p:nvSpPr>
        <p:spPr>
          <a:xfrm>
            <a:off x="4344999" y="3118107"/>
            <a:ext cx="612083"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N=353</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26" name="TextBox 25">
            <a:extLst>
              <a:ext uri="{FF2B5EF4-FFF2-40B4-BE49-F238E27FC236}">
                <a16:creationId xmlns:a16="http://schemas.microsoft.com/office/drawing/2014/main" id="{CDAD2D78-6744-E60D-8B22-3C497CB399F7}"/>
              </a:ext>
            </a:extLst>
          </p:cNvPr>
          <p:cNvSpPr txBox="1"/>
          <p:nvPr/>
        </p:nvSpPr>
        <p:spPr>
          <a:xfrm>
            <a:off x="4344999" y="3714874"/>
            <a:ext cx="612083"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N=354</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27" name="TextBox 26">
            <a:extLst>
              <a:ext uri="{FF2B5EF4-FFF2-40B4-BE49-F238E27FC236}">
                <a16:creationId xmlns:a16="http://schemas.microsoft.com/office/drawing/2014/main" id="{E13CC68B-83A0-D3AD-2D19-89B9D4E278C2}"/>
              </a:ext>
            </a:extLst>
          </p:cNvPr>
          <p:cNvSpPr txBox="1"/>
          <p:nvPr/>
        </p:nvSpPr>
        <p:spPr>
          <a:xfrm>
            <a:off x="4344999" y="4321266"/>
            <a:ext cx="612083"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N=132</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28" name="Rectangle 27">
            <a:extLst>
              <a:ext uri="{FF2B5EF4-FFF2-40B4-BE49-F238E27FC236}">
                <a16:creationId xmlns:a16="http://schemas.microsoft.com/office/drawing/2014/main" id="{4D13739A-F18C-A350-759C-56FBD6A1704C}"/>
              </a:ext>
            </a:extLst>
          </p:cNvPr>
          <p:cNvSpPr/>
          <p:nvPr/>
        </p:nvSpPr>
        <p:spPr>
          <a:xfrm>
            <a:off x="8760303" y="3821875"/>
            <a:ext cx="2664000" cy="378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9" name="Rectangle 28">
            <a:extLst>
              <a:ext uri="{FF2B5EF4-FFF2-40B4-BE49-F238E27FC236}">
                <a16:creationId xmlns:a16="http://schemas.microsoft.com/office/drawing/2014/main" id="{3FF5BFC4-13A0-4BFC-852A-90987057B67F}"/>
              </a:ext>
            </a:extLst>
          </p:cNvPr>
          <p:cNvSpPr/>
          <p:nvPr/>
        </p:nvSpPr>
        <p:spPr>
          <a:xfrm>
            <a:off x="8760303" y="4389766"/>
            <a:ext cx="2664000" cy="73799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9452806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FC3C-EA81-FFFD-7350-8688DCB6E7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55F04E-21CF-2CF4-4EAD-CB68F383280C}"/>
              </a:ext>
            </a:extLst>
          </p:cNvPr>
          <p:cNvSpPr>
            <a:spLocks noGrp="1"/>
          </p:cNvSpPr>
          <p:nvPr>
            <p:ph sz="quarter" idx="12"/>
          </p:nvPr>
        </p:nvSpPr>
        <p:spPr>
          <a:xfrm>
            <a:off x="620184" y="3284985"/>
            <a:ext cx="10963200" cy="1133398"/>
          </a:xfrm>
        </p:spPr>
        <p:txBody>
          <a:bodyPr/>
          <a:lstStyle/>
          <a:p>
            <a:r>
              <a:rPr lang="en-GB" sz="1600" noProof="0" dirty="0"/>
              <a:t>NIVO + IPI demonstrated significant and clinically meaningful PFS benefit vs NIVO in patients with </a:t>
            </a:r>
            <a:br>
              <a:rPr lang="en-GB" sz="1600" noProof="0" dirty="0"/>
            </a:br>
            <a:r>
              <a:rPr lang="en-GB" sz="1600" noProof="0" dirty="0"/>
              <a:t>MSI-H/dMMR mCRC across all lines of therapy</a:t>
            </a:r>
          </a:p>
          <a:p>
            <a:pPr>
              <a:spcBef>
                <a:spcPts val="600"/>
              </a:spcBef>
            </a:pPr>
            <a:r>
              <a:rPr lang="en-GB" sz="1600" noProof="0" dirty="0"/>
              <a:t>This benefit was consistently seen in prespecified subgroups across all lines of therapy, including patients </a:t>
            </a:r>
            <a:br>
              <a:rPr lang="en-GB" sz="1600" noProof="0" dirty="0"/>
            </a:br>
            <a:r>
              <a:rPr lang="en-GB" sz="1600" noProof="0" dirty="0"/>
              <a:t>who also harboured a </a:t>
            </a:r>
            <a:r>
              <a:rPr lang="en-GB" sz="1600" i="1" noProof="0" dirty="0"/>
              <a:t>BRAF </a:t>
            </a:r>
            <a:r>
              <a:rPr lang="en-GB" sz="1600" noProof="0" dirty="0"/>
              <a:t>mutation</a:t>
            </a:r>
          </a:p>
        </p:txBody>
      </p:sp>
      <p:sp>
        <p:nvSpPr>
          <p:cNvPr id="3" name="Title 2">
            <a:extLst>
              <a:ext uri="{FF2B5EF4-FFF2-40B4-BE49-F238E27FC236}">
                <a16:creationId xmlns:a16="http://schemas.microsoft.com/office/drawing/2014/main" id="{4BD634F0-1489-AE56-FCE9-E98224E5415B}"/>
              </a:ext>
            </a:extLst>
          </p:cNvPr>
          <p:cNvSpPr>
            <a:spLocks noGrp="1"/>
          </p:cNvSpPr>
          <p:nvPr>
            <p:ph type="title"/>
          </p:nvPr>
        </p:nvSpPr>
        <p:spPr>
          <a:xfrm>
            <a:off x="619201" y="259200"/>
            <a:ext cx="10963199" cy="864000"/>
          </a:xfrm>
        </p:spPr>
        <p:txBody>
          <a:bodyPr/>
          <a:lstStyle/>
          <a:p>
            <a:r>
              <a:rPr lang="en-GB" noProof="0" dirty="0"/>
              <a:t>Checkmate 8hw: results</a:t>
            </a:r>
          </a:p>
        </p:txBody>
      </p:sp>
      <p:sp>
        <p:nvSpPr>
          <p:cNvPr id="4" name="Slide Number Placeholder 3">
            <a:extLst>
              <a:ext uri="{FF2B5EF4-FFF2-40B4-BE49-F238E27FC236}">
                <a16:creationId xmlns:a16="http://schemas.microsoft.com/office/drawing/2014/main" id="{B4F9AF6A-5C0C-FE56-6254-6CD52540F54B}"/>
              </a:ext>
            </a:extLst>
          </p:cNvPr>
          <p:cNvSpPr>
            <a:spLocks noGrp="1"/>
          </p:cNvSpPr>
          <p:nvPr>
            <p:ph type="sldNum" sz="quarter" idx="4"/>
          </p:nvPr>
        </p:nvSpPr>
        <p:spPr/>
        <p:txBody>
          <a:bodyPr/>
          <a:lstStyle/>
          <a:p>
            <a:fld id="{FCE43C0F-8A7B-3A4B-9DB5-B3472E36E833}" type="slidenum">
              <a:rPr lang="en-GB" noProof="0" smtClean="0"/>
              <a:pPr/>
              <a:t>14</a:t>
            </a:fld>
            <a:endParaRPr lang="en-GB" noProof="0" dirty="0"/>
          </a:p>
        </p:txBody>
      </p:sp>
      <p:sp>
        <p:nvSpPr>
          <p:cNvPr id="11" name="Content Placeholder 10">
            <a:extLst>
              <a:ext uri="{FF2B5EF4-FFF2-40B4-BE49-F238E27FC236}">
                <a16:creationId xmlns:a16="http://schemas.microsoft.com/office/drawing/2014/main" id="{A60B6FDA-1DDB-C12F-9E89-91A3794813BA}"/>
              </a:ext>
            </a:extLst>
          </p:cNvPr>
          <p:cNvSpPr>
            <a:spLocks noGrp="1"/>
          </p:cNvSpPr>
          <p:nvPr>
            <p:ph sz="quarter" idx="15"/>
          </p:nvPr>
        </p:nvSpPr>
        <p:spPr/>
        <p:txBody>
          <a:bodyPr anchor="b" anchorCtr="0"/>
          <a:lstStyle/>
          <a:p>
            <a:r>
              <a:rPr lang="en-GB" sz="1050" noProof="0" dirty="0">
                <a:solidFill>
                  <a:schemeClr val="tx2"/>
                </a:solidFill>
              </a:rPr>
              <a:t>BICR, blinded independent central review; CI, confidence interval; dMMR, deficient mismatch repair; HR, hazard ratio; IPI, ipilimumab; mCRC, metastatic colorectal cancer; </a:t>
            </a:r>
            <a:br>
              <a:rPr lang="en-GB" sz="1050" noProof="0" dirty="0">
                <a:solidFill>
                  <a:schemeClr val="tx2"/>
                </a:solidFill>
              </a:rPr>
            </a:br>
            <a:r>
              <a:rPr lang="en-GB" sz="1050" noProof="0" dirty="0">
                <a:solidFill>
                  <a:schemeClr val="tx2"/>
                </a:solidFill>
              </a:rPr>
              <a:t>mo, months; MSI-H, microsatellite instability-high; NIVO, nivolumab; PFS, progression-free survival</a:t>
            </a:r>
          </a:p>
          <a:p>
            <a:r>
              <a:rPr lang="en-GB" sz="1050" noProof="0" dirty="0">
                <a:solidFill>
                  <a:schemeClr val="tx2"/>
                </a:solidFill>
              </a:rPr>
              <a:t>André T, et al. Abstract LBA143, ASCO GI 2025; André T, et al. Lancet. 2025. doi: 10.1016/S0140-6736(24)02848-4. Online ahead of print</a:t>
            </a:r>
          </a:p>
        </p:txBody>
      </p:sp>
      <p:sp>
        <p:nvSpPr>
          <p:cNvPr id="18" name="TextBox 17">
            <a:extLst>
              <a:ext uri="{FF2B5EF4-FFF2-40B4-BE49-F238E27FC236}">
                <a16:creationId xmlns:a16="http://schemas.microsoft.com/office/drawing/2014/main" id="{0AE09263-F167-0230-4111-7655DFA199C7}"/>
              </a:ext>
            </a:extLst>
          </p:cNvPr>
          <p:cNvSpPr txBox="1"/>
          <p:nvPr/>
        </p:nvSpPr>
        <p:spPr>
          <a:xfrm>
            <a:off x="619201" y="908720"/>
            <a:ext cx="3744615" cy="276999"/>
          </a:xfrm>
          <a:prstGeom prst="rect">
            <a:avLst/>
          </a:prstGeom>
          <a:noFill/>
        </p:spPr>
        <p:txBody>
          <a:bodyPr wrap="none" lIns="0" tIns="0" rIns="0" b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BASELINE CHARACTERISTICS</a:t>
            </a:r>
          </a:p>
        </p:txBody>
      </p:sp>
      <p:sp>
        <p:nvSpPr>
          <p:cNvPr id="19" name="TextBox 18">
            <a:extLst>
              <a:ext uri="{FF2B5EF4-FFF2-40B4-BE49-F238E27FC236}">
                <a16:creationId xmlns:a16="http://schemas.microsoft.com/office/drawing/2014/main" id="{0A7FC1DB-3E3D-0C87-82CB-19B28450ED3D}"/>
              </a:ext>
            </a:extLst>
          </p:cNvPr>
          <p:cNvSpPr txBox="1"/>
          <p:nvPr/>
        </p:nvSpPr>
        <p:spPr>
          <a:xfrm>
            <a:off x="619201" y="2924944"/>
            <a:ext cx="5350247" cy="369332"/>
          </a:xfrm>
          <a:prstGeom prst="rect">
            <a:avLst/>
          </a:prstGeom>
          <a:noFill/>
        </p:spPr>
        <p:txBody>
          <a:bodyPr wrap="none" lIns="0" rtlCol="0">
            <a:spAutoFit/>
          </a:bodyPr>
          <a:lstStyle/>
          <a:p>
            <a:r>
              <a:rPr lang="en-GB" b="1" spc="100" noProof="0" dirty="0">
                <a:solidFill>
                  <a:schemeClr val="accent1"/>
                </a:solidFill>
                <a:latin typeface="Arial" panose="020B0604020202020204" pitchFamily="34" charset="0"/>
                <a:ea typeface="Aileron" charset="0"/>
                <a:cs typeface="Arial" panose="020B0604020202020204" pitchFamily="34" charset="0"/>
              </a:rPr>
              <a:t>RESULTS: PROGRESSION-FREE SURVIVAL</a:t>
            </a:r>
          </a:p>
        </p:txBody>
      </p:sp>
      <p:sp>
        <p:nvSpPr>
          <p:cNvPr id="25" name="Content Placeholder 1">
            <a:extLst>
              <a:ext uri="{FF2B5EF4-FFF2-40B4-BE49-F238E27FC236}">
                <a16:creationId xmlns:a16="http://schemas.microsoft.com/office/drawing/2014/main" id="{CDD1DC29-09FD-1835-0012-531B0161F89B}"/>
              </a:ext>
            </a:extLst>
          </p:cNvPr>
          <p:cNvSpPr txBox="1">
            <a:spLocks/>
          </p:cNvSpPr>
          <p:nvPr/>
        </p:nvSpPr>
        <p:spPr>
          <a:xfrm>
            <a:off x="619201" y="1210714"/>
            <a:ext cx="10963200" cy="363264"/>
          </a:xfrm>
          <a:prstGeom prst="rect">
            <a:avLst/>
          </a:prstGeom>
        </p:spPr>
        <p:txBody>
          <a:bodyPr vert="horz" lIns="0" tIns="0" rIns="0" bIns="0" rtlCol="0">
            <a:noAutofit/>
          </a:bodyPr>
          <a:lstStyle>
            <a:lvl1pPr marL="357188" indent="-357188" algn="l" defTabSz="457200"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noProof="0" dirty="0"/>
              <a:t>30% of the patients in the NIVO + IPI arm and 24% in the NIVO arm had </a:t>
            </a:r>
            <a:r>
              <a:rPr lang="en-GB" sz="1600" i="1" noProof="0" dirty="0"/>
              <a:t>BRAF</a:t>
            </a:r>
            <a:r>
              <a:rPr lang="en-GB" sz="1600" noProof="0" dirty="0"/>
              <a:t> mutations  </a:t>
            </a:r>
          </a:p>
        </p:txBody>
      </p:sp>
      <p:graphicFrame>
        <p:nvGraphicFramePr>
          <p:cNvPr id="9" name="Table 8">
            <a:extLst>
              <a:ext uri="{FF2B5EF4-FFF2-40B4-BE49-F238E27FC236}">
                <a16:creationId xmlns:a16="http://schemas.microsoft.com/office/drawing/2014/main" id="{1119E698-0F9C-873D-2009-23D0685ABA37}"/>
              </a:ext>
            </a:extLst>
          </p:cNvPr>
          <p:cNvGraphicFramePr>
            <a:graphicFrameLocks noGrp="1"/>
          </p:cNvGraphicFramePr>
          <p:nvPr>
            <p:extLst>
              <p:ext uri="{D42A27DB-BD31-4B8C-83A1-F6EECF244321}">
                <p14:modId xmlns:p14="http://schemas.microsoft.com/office/powerpoint/2010/main" val="389837379"/>
              </p:ext>
            </p:extLst>
          </p:nvPr>
        </p:nvGraphicFramePr>
        <p:xfrm>
          <a:off x="619201" y="1556792"/>
          <a:ext cx="10963201" cy="1289304"/>
        </p:xfrm>
        <a:graphic>
          <a:graphicData uri="http://schemas.openxmlformats.org/drawingml/2006/table">
            <a:tbl>
              <a:tblPr firstRow="1" bandRow="1">
                <a:tableStyleId>{5C22544A-7EE6-4342-B048-85BDC9FD1C3A}</a:tableStyleId>
              </a:tblPr>
              <a:tblGrid>
                <a:gridCol w="3172543">
                  <a:extLst>
                    <a:ext uri="{9D8B030D-6E8A-4147-A177-3AD203B41FA5}">
                      <a16:colId xmlns:a16="http://schemas.microsoft.com/office/drawing/2014/main" val="3101567061"/>
                    </a:ext>
                  </a:extLst>
                </a:gridCol>
                <a:gridCol w="3096344">
                  <a:extLst>
                    <a:ext uri="{9D8B030D-6E8A-4147-A177-3AD203B41FA5}">
                      <a16:colId xmlns:a16="http://schemas.microsoft.com/office/drawing/2014/main" val="4020775172"/>
                    </a:ext>
                  </a:extLst>
                </a:gridCol>
                <a:gridCol w="2347157">
                  <a:extLst>
                    <a:ext uri="{9D8B030D-6E8A-4147-A177-3AD203B41FA5}">
                      <a16:colId xmlns:a16="http://schemas.microsoft.com/office/drawing/2014/main" val="2547391718"/>
                    </a:ext>
                  </a:extLst>
                </a:gridCol>
                <a:gridCol w="2347157">
                  <a:extLst>
                    <a:ext uri="{9D8B030D-6E8A-4147-A177-3AD203B41FA5}">
                      <a16:colId xmlns:a16="http://schemas.microsoft.com/office/drawing/2014/main" val="650910595"/>
                    </a:ext>
                  </a:extLst>
                </a:gridCol>
              </a:tblGrid>
              <a:tr h="0">
                <a:tc>
                  <a:txBody>
                    <a:bodyPr/>
                    <a:lstStyle/>
                    <a:p>
                      <a:pPr>
                        <a:lnSpc>
                          <a:spcPct val="90000"/>
                        </a:lnSpc>
                      </a:pPr>
                      <a:r>
                        <a:rPr lang="en-GB" sz="1200" noProof="0" dirty="0">
                          <a:latin typeface="Arial" panose="020B0604020202020204" pitchFamily="34" charset="0"/>
                          <a:cs typeface="Arial" panose="020B0604020202020204" pitchFamily="34" charset="0"/>
                        </a:rPr>
                        <a:t>Characteristic (all randomised patients)</a:t>
                      </a:r>
                    </a:p>
                  </a:txBody>
                  <a:tcPr/>
                </a:tc>
                <a:tc>
                  <a:txBody>
                    <a:bodyPr/>
                    <a:lstStyle/>
                    <a:p>
                      <a:pPr>
                        <a:lnSpc>
                          <a:spcPct val="90000"/>
                        </a:lnSpc>
                      </a:pPr>
                      <a:r>
                        <a:rPr lang="en-GB" sz="1200" noProof="0" dirty="0">
                          <a:latin typeface="Arial" panose="020B0604020202020204" pitchFamily="34" charset="0"/>
                          <a:cs typeface="Arial" panose="020B0604020202020204" pitchFamily="34" charset="0"/>
                        </a:rPr>
                        <a:t>Category</a:t>
                      </a:r>
                    </a:p>
                  </a:txBody>
                  <a:tcPr/>
                </a:tc>
                <a:tc>
                  <a:txBody>
                    <a:bodyPr/>
                    <a:lstStyle/>
                    <a:p>
                      <a:pPr algn="ctr">
                        <a:lnSpc>
                          <a:spcPct val="90000"/>
                        </a:lnSpc>
                      </a:pPr>
                      <a:r>
                        <a:rPr lang="en-GB" sz="1200" noProof="0" dirty="0">
                          <a:latin typeface="Arial" panose="020B0604020202020204" pitchFamily="34" charset="0"/>
                          <a:cs typeface="Arial" panose="020B0604020202020204" pitchFamily="34" charset="0"/>
                        </a:rPr>
                        <a:t>NIVO + IPI</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(n=354)</a:t>
                      </a:r>
                    </a:p>
                  </a:txBody>
                  <a:tcPr/>
                </a:tc>
                <a:tc>
                  <a:txBody>
                    <a:bodyPr/>
                    <a:lstStyle/>
                    <a:p>
                      <a:pPr algn="ctr">
                        <a:lnSpc>
                          <a:spcPct val="90000"/>
                        </a:lnSpc>
                      </a:pPr>
                      <a:r>
                        <a:rPr lang="en-GB" sz="1200" noProof="0" dirty="0">
                          <a:latin typeface="Arial" panose="020B0604020202020204" pitchFamily="34" charset="0"/>
                          <a:cs typeface="Arial" panose="020B0604020202020204" pitchFamily="34" charset="0"/>
                        </a:rPr>
                        <a:t>NIVO</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(n=353)</a:t>
                      </a:r>
                    </a:p>
                  </a:txBody>
                  <a:tcPr/>
                </a:tc>
                <a:extLst>
                  <a:ext uri="{0D108BD9-81ED-4DB2-BD59-A6C34878D82A}">
                    <a16:rowId xmlns:a16="http://schemas.microsoft.com/office/drawing/2014/main" val="2699647408"/>
                  </a:ext>
                </a:extLst>
              </a:tr>
              <a:tr h="0">
                <a:tc>
                  <a:txBody>
                    <a:bodyPr/>
                    <a:lstStyle/>
                    <a:p>
                      <a:pPr>
                        <a:lnSpc>
                          <a:spcPct val="90000"/>
                        </a:lnSpc>
                      </a:pPr>
                      <a:r>
                        <a:rPr lang="en-GB" sz="1000" b="0" i="1" noProof="0" dirty="0">
                          <a:latin typeface="Arial" panose="020B0604020202020204" pitchFamily="34" charset="0"/>
                          <a:cs typeface="Arial" panose="020B0604020202020204" pitchFamily="34" charset="0"/>
                        </a:rPr>
                        <a:t>BRAF, KRAS, </a:t>
                      </a:r>
                      <a:r>
                        <a:rPr lang="en-GB" sz="1000" b="0" i="1" noProof="0" dirty="0">
                          <a:solidFill>
                            <a:schemeClr val="tx1"/>
                          </a:solidFill>
                          <a:latin typeface="Arial" panose="020B0604020202020204" pitchFamily="34" charset="0"/>
                          <a:cs typeface="Arial" panose="020B0604020202020204" pitchFamily="34" charset="0"/>
                        </a:rPr>
                        <a:t>NRAS </a:t>
                      </a:r>
                      <a:r>
                        <a:rPr lang="en-GB" sz="1000" b="0" noProof="0" dirty="0">
                          <a:solidFill>
                            <a:schemeClr val="tx1"/>
                          </a:solidFill>
                          <a:latin typeface="Arial" panose="020B0604020202020204" pitchFamily="34" charset="0"/>
                          <a:cs typeface="Arial" panose="020B0604020202020204" pitchFamily="34" charset="0"/>
                        </a:rPr>
                        <a:t>mutation status, n (%)</a:t>
                      </a:r>
                      <a:r>
                        <a:rPr lang="en-GB" sz="1000" b="0" baseline="30000" noProof="0" dirty="0">
                          <a:solidFill>
                            <a:schemeClr val="tx1"/>
                          </a:solidFill>
                          <a:latin typeface="Arial" panose="020B0604020202020204" pitchFamily="34" charset="0"/>
                          <a:cs typeface="Arial" panose="020B0604020202020204" pitchFamily="34" charset="0"/>
                        </a:rPr>
                        <a:t>a</a:t>
                      </a:r>
                    </a:p>
                  </a:txBody>
                  <a:tcPr/>
                </a:tc>
                <a:tc>
                  <a:txBody>
                    <a:bodyPr/>
                    <a:lstStyle/>
                    <a:p>
                      <a:pPr>
                        <a:lnSpc>
                          <a:spcPct val="90000"/>
                        </a:lnSpc>
                      </a:pPr>
                      <a:r>
                        <a:rPr lang="en-GB" sz="1000" i="1" noProof="0" dirty="0">
                          <a:latin typeface="Arial" panose="020B0604020202020204" pitchFamily="34" charset="0"/>
                          <a:cs typeface="Arial" panose="020B0604020202020204" pitchFamily="34" charset="0"/>
                        </a:rPr>
                        <a:t>BRAF/KRAS/NRAS </a:t>
                      </a:r>
                      <a:r>
                        <a:rPr lang="en-GB" sz="1000" noProof="0" dirty="0">
                          <a:latin typeface="Arial" panose="020B0604020202020204" pitchFamily="34" charset="0"/>
                          <a:cs typeface="Arial" panose="020B0604020202020204" pitchFamily="34" charset="0"/>
                        </a:rPr>
                        <a:t>all wild type</a:t>
                      </a:r>
                    </a:p>
                    <a:p>
                      <a:pPr>
                        <a:lnSpc>
                          <a:spcPct val="90000"/>
                        </a:lnSpc>
                      </a:pPr>
                      <a:r>
                        <a:rPr lang="en-GB" sz="1000" i="1" noProof="0" dirty="0">
                          <a:latin typeface="Arial" panose="020B0604020202020204" pitchFamily="34" charset="0"/>
                          <a:cs typeface="Arial" panose="020B0604020202020204" pitchFamily="34" charset="0"/>
                        </a:rPr>
                        <a:t>BRAF</a:t>
                      </a:r>
                      <a:r>
                        <a:rPr lang="en-GB" sz="1000" noProof="0" dirty="0">
                          <a:latin typeface="Arial" panose="020B0604020202020204" pitchFamily="34" charset="0"/>
                          <a:cs typeface="Arial" panose="020B0604020202020204" pitchFamily="34" charset="0"/>
                        </a:rPr>
                        <a:t> mutant</a:t>
                      </a:r>
                    </a:p>
                    <a:p>
                      <a:pPr>
                        <a:lnSpc>
                          <a:spcPct val="90000"/>
                        </a:lnSpc>
                      </a:pPr>
                      <a:r>
                        <a:rPr lang="en-GB" sz="1000" i="1" noProof="0" dirty="0">
                          <a:latin typeface="Arial" panose="020B0604020202020204" pitchFamily="34" charset="0"/>
                          <a:cs typeface="Arial" panose="020B0604020202020204" pitchFamily="34" charset="0"/>
                        </a:rPr>
                        <a:t>KRAS</a:t>
                      </a:r>
                      <a:r>
                        <a:rPr lang="en-GB" sz="1000" noProof="0" dirty="0">
                          <a:latin typeface="Arial" panose="020B0604020202020204" pitchFamily="34" charset="0"/>
                          <a:cs typeface="Arial" panose="020B0604020202020204" pitchFamily="34" charset="0"/>
                        </a:rPr>
                        <a:t> or </a:t>
                      </a:r>
                      <a:r>
                        <a:rPr lang="en-GB" sz="1000" i="1" noProof="0" dirty="0">
                          <a:latin typeface="Arial" panose="020B0604020202020204" pitchFamily="34" charset="0"/>
                          <a:cs typeface="Arial" panose="020B0604020202020204" pitchFamily="34" charset="0"/>
                        </a:rPr>
                        <a:t>NRAS</a:t>
                      </a:r>
                      <a:r>
                        <a:rPr lang="en-GB" sz="1000" noProof="0" dirty="0">
                          <a:latin typeface="Arial" panose="020B0604020202020204" pitchFamily="34" charset="0"/>
                          <a:cs typeface="Arial" panose="020B0604020202020204" pitchFamily="34" charset="0"/>
                        </a:rPr>
                        <a:t> mutant</a:t>
                      </a:r>
                    </a:p>
                    <a:p>
                      <a:pPr>
                        <a:lnSpc>
                          <a:spcPct val="90000"/>
                        </a:lnSpc>
                      </a:pPr>
                      <a:r>
                        <a:rPr lang="en-GB" sz="1000" noProof="0" dirty="0">
                          <a:latin typeface="Arial" panose="020B0604020202020204" pitchFamily="34" charset="0"/>
                          <a:cs typeface="Arial" panose="020B0604020202020204" pitchFamily="34" charset="0"/>
                        </a:rPr>
                        <a:t>Unknown</a:t>
                      </a:r>
                    </a:p>
                  </a:txBody>
                  <a:tcPr/>
                </a:tc>
                <a:tc>
                  <a:txBody>
                    <a:bodyPr/>
                    <a:lstStyle/>
                    <a:p>
                      <a:pPr algn="ctr">
                        <a:lnSpc>
                          <a:spcPct val="90000"/>
                        </a:lnSpc>
                      </a:pPr>
                      <a:r>
                        <a:rPr lang="en-GB" sz="1000" noProof="0" dirty="0">
                          <a:latin typeface="Arial" panose="020B0604020202020204" pitchFamily="34" charset="0"/>
                          <a:cs typeface="Arial" panose="020B0604020202020204" pitchFamily="34" charset="0"/>
                        </a:rPr>
                        <a:t>83 (23)</a:t>
                      </a:r>
                    </a:p>
                    <a:p>
                      <a:pPr algn="ctr">
                        <a:lnSpc>
                          <a:spcPct val="90000"/>
                        </a:lnSpc>
                      </a:pPr>
                      <a:r>
                        <a:rPr lang="en-GB" sz="1000" noProof="0" dirty="0">
                          <a:latin typeface="Arial" panose="020B0604020202020204" pitchFamily="34" charset="0"/>
                          <a:cs typeface="Arial" panose="020B0604020202020204" pitchFamily="34" charset="0"/>
                        </a:rPr>
                        <a:t>106 (30)</a:t>
                      </a:r>
                    </a:p>
                    <a:p>
                      <a:pPr algn="ctr">
                        <a:lnSpc>
                          <a:spcPct val="90000"/>
                        </a:lnSpc>
                      </a:pPr>
                      <a:r>
                        <a:rPr lang="en-GB" sz="1000" noProof="0" dirty="0">
                          <a:latin typeface="Arial" panose="020B0604020202020204" pitchFamily="34" charset="0"/>
                          <a:cs typeface="Arial" panose="020B0604020202020204" pitchFamily="34" charset="0"/>
                        </a:rPr>
                        <a:t>83 (23)</a:t>
                      </a:r>
                    </a:p>
                    <a:p>
                      <a:pPr algn="ctr">
                        <a:lnSpc>
                          <a:spcPct val="90000"/>
                        </a:lnSpc>
                      </a:pPr>
                      <a:r>
                        <a:rPr lang="en-GB" sz="1000" noProof="0" dirty="0">
                          <a:latin typeface="Arial" panose="020B0604020202020204" pitchFamily="34" charset="0"/>
                          <a:cs typeface="Arial" panose="020B0604020202020204" pitchFamily="34" charset="0"/>
                        </a:rPr>
                        <a:t>73 (21)</a:t>
                      </a:r>
                    </a:p>
                  </a:txBody>
                  <a:tcPr/>
                </a:tc>
                <a:tc>
                  <a:txBody>
                    <a:bodyPr/>
                    <a:lstStyle/>
                    <a:p>
                      <a:pPr algn="ctr">
                        <a:lnSpc>
                          <a:spcPct val="90000"/>
                        </a:lnSpc>
                      </a:pPr>
                      <a:r>
                        <a:rPr lang="en-GB" sz="1000" noProof="0" dirty="0">
                          <a:latin typeface="Arial" panose="020B0604020202020204" pitchFamily="34" charset="0"/>
                          <a:cs typeface="Arial" panose="020B0604020202020204" pitchFamily="34" charset="0"/>
                        </a:rPr>
                        <a:t>103 (29)</a:t>
                      </a:r>
                    </a:p>
                    <a:p>
                      <a:pPr algn="ctr">
                        <a:lnSpc>
                          <a:spcPct val="90000"/>
                        </a:lnSpc>
                      </a:pPr>
                      <a:r>
                        <a:rPr lang="en-GB" sz="1000" noProof="0" dirty="0">
                          <a:latin typeface="Arial" panose="020B0604020202020204" pitchFamily="34" charset="0"/>
                          <a:cs typeface="Arial" panose="020B0604020202020204" pitchFamily="34" charset="0"/>
                        </a:rPr>
                        <a:t>85 (24)</a:t>
                      </a:r>
                    </a:p>
                    <a:p>
                      <a:pPr algn="ctr">
                        <a:lnSpc>
                          <a:spcPct val="90000"/>
                        </a:lnSpc>
                      </a:pPr>
                      <a:r>
                        <a:rPr lang="en-GB" sz="1000" noProof="0" dirty="0">
                          <a:latin typeface="Arial" panose="020B0604020202020204" pitchFamily="34" charset="0"/>
                          <a:cs typeface="Arial" panose="020B0604020202020204" pitchFamily="34" charset="0"/>
                        </a:rPr>
                        <a:t>89 (25)</a:t>
                      </a:r>
                    </a:p>
                    <a:p>
                      <a:pPr algn="ctr">
                        <a:lnSpc>
                          <a:spcPct val="90000"/>
                        </a:lnSpc>
                      </a:pPr>
                      <a:r>
                        <a:rPr lang="en-GB" sz="1000" noProof="0" dirty="0">
                          <a:latin typeface="Arial" panose="020B0604020202020204" pitchFamily="34" charset="0"/>
                          <a:cs typeface="Arial" panose="020B0604020202020204" pitchFamily="34" charset="0"/>
                        </a:rPr>
                        <a:t>74 (21)</a:t>
                      </a:r>
                    </a:p>
                  </a:txBody>
                  <a:tcPr/>
                </a:tc>
                <a:extLst>
                  <a:ext uri="{0D108BD9-81ED-4DB2-BD59-A6C34878D82A}">
                    <a16:rowId xmlns:a16="http://schemas.microsoft.com/office/drawing/2014/main" val="3214896257"/>
                  </a:ext>
                </a:extLst>
              </a:tr>
              <a:tr h="0">
                <a:tc gridSpan="4">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aseline="30000" dirty="0">
                          <a:solidFill>
                            <a:schemeClr val="tx1"/>
                          </a:solidFill>
                          <a:latin typeface="Arial" panose="020B0604020202020204" pitchFamily="34" charset="0"/>
                          <a:ea typeface="Aileron" charset="0"/>
                          <a:cs typeface="Arial" panose="020B0604020202020204" pitchFamily="34" charset="0"/>
                        </a:rPr>
                        <a:t>a </a:t>
                      </a:r>
                      <a:r>
                        <a:rPr lang="en-US" sz="1000" dirty="0">
                          <a:solidFill>
                            <a:schemeClr val="tx1"/>
                          </a:solidFill>
                          <a:latin typeface="Arial" panose="020B0604020202020204" pitchFamily="34" charset="0"/>
                          <a:ea typeface="Aileron" charset="0"/>
                          <a:cs typeface="Arial" panose="020B0604020202020204" pitchFamily="34" charset="0"/>
                        </a:rPr>
                        <a:t>Percentages may not add up to 100% due to rounding</a:t>
                      </a:r>
                      <a:endParaRPr lang="en-GB" sz="1000" dirty="0">
                        <a:solidFill>
                          <a:schemeClr val="tx1"/>
                        </a:solidFill>
                        <a:latin typeface="Arial" panose="020B0604020202020204" pitchFamily="34" charset="0"/>
                        <a:ea typeface="Aileron" charset="0"/>
                        <a:cs typeface="Arial" panose="020B0604020202020204" pitchFamily="34" charset="0"/>
                      </a:endParaRPr>
                    </a:p>
                  </a:txBody>
                  <a:tcPr>
                    <a:noFill/>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6844946"/>
                  </a:ext>
                </a:extLst>
              </a:tr>
            </a:tbl>
          </a:graphicData>
        </a:graphic>
      </p:graphicFrame>
      <p:sp>
        <p:nvSpPr>
          <p:cNvPr id="23" name="Rectangle 22">
            <a:extLst>
              <a:ext uri="{FF2B5EF4-FFF2-40B4-BE49-F238E27FC236}">
                <a16:creationId xmlns:a16="http://schemas.microsoft.com/office/drawing/2014/main" id="{6728E6EC-BA69-7243-CD67-5D834EF442C2}"/>
              </a:ext>
            </a:extLst>
          </p:cNvPr>
          <p:cNvSpPr/>
          <p:nvPr/>
        </p:nvSpPr>
        <p:spPr>
          <a:xfrm>
            <a:off x="3771820" y="2134800"/>
            <a:ext cx="7812000" cy="162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aphicFrame>
        <p:nvGraphicFramePr>
          <p:cNvPr id="13" name="Table 12">
            <a:extLst>
              <a:ext uri="{FF2B5EF4-FFF2-40B4-BE49-F238E27FC236}">
                <a16:creationId xmlns:a16="http://schemas.microsoft.com/office/drawing/2014/main" id="{2C1FD68A-6663-9D18-E791-406483D161E1}"/>
              </a:ext>
            </a:extLst>
          </p:cNvPr>
          <p:cNvGraphicFramePr>
            <a:graphicFrameLocks noGrp="1"/>
          </p:cNvGraphicFramePr>
          <p:nvPr>
            <p:extLst>
              <p:ext uri="{D42A27DB-BD31-4B8C-83A1-F6EECF244321}">
                <p14:modId xmlns:p14="http://schemas.microsoft.com/office/powerpoint/2010/main" val="1115377355"/>
              </p:ext>
            </p:extLst>
          </p:nvPr>
        </p:nvGraphicFramePr>
        <p:xfrm>
          <a:off x="619201" y="4378816"/>
          <a:ext cx="10963203" cy="1570464"/>
        </p:xfrm>
        <a:graphic>
          <a:graphicData uri="http://schemas.openxmlformats.org/drawingml/2006/table">
            <a:tbl>
              <a:tblPr firstRow="1" bandRow="1">
                <a:tableStyleId>{5C22544A-7EE6-4342-B048-85BDC9FD1C3A}</a:tableStyleId>
              </a:tblPr>
              <a:tblGrid>
                <a:gridCol w="1876399">
                  <a:extLst>
                    <a:ext uri="{9D8B030D-6E8A-4147-A177-3AD203B41FA5}">
                      <a16:colId xmlns:a16="http://schemas.microsoft.com/office/drawing/2014/main" val="3101567061"/>
                    </a:ext>
                  </a:extLst>
                </a:gridCol>
                <a:gridCol w="2880320">
                  <a:extLst>
                    <a:ext uri="{9D8B030D-6E8A-4147-A177-3AD203B41FA5}">
                      <a16:colId xmlns:a16="http://schemas.microsoft.com/office/drawing/2014/main" val="4020775172"/>
                    </a:ext>
                  </a:extLst>
                </a:gridCol>
                <a:gridCol w="864096">
                  <a:extLst>
                    <a:ext uri="{9D8B030D-6E8A-4147-A177-3AD203B41FA5}">
                      <a16:colId xmlns:a16="http://schemas.microsoft.com/office/drawing/2014/main" val="2547391718"/>
                    </a:ext>
                  </a:extLst>
                </a:gridCol>
                <a:gridCol w="864096">
                  <a:extLst>
                    <a:ext uri="{9D8B030D-6E8A-4147-A177-3AD203B41FA5}">
                      <a16:colId xmlns:a16="http://schemas.microsoft.com/office/drawing/2014/main" val="1243013003"/>
                    </a:ext>
                  </a:extLst>
                </a:gridCol>
                <a:gridCol w="1152128">
                  <a:extLst>
                    <a:ext uri="{9D8B030D-6E8A-4147-A177-3AD203B41FA5}">
                      <a16:colId xmlns:a16="http://schemas.microsoft.com/office/drawing/2014/main" val="876838790"/>
                    </a:ext>
                  </a:extLst>
                </a:gridCol>
                <a:gridCol w="3326164">
                  <a:extLst>
                    <a:ext uri="{9D8B030D-6E8A-4147-A177-3AD203B41FA5}">
                      <a16:colId xmlns:a16="http://schemas.microsoft.com/office/drawing/2014/main" val="650910595"/>
                    </a:ext>
                  </a:extLst>
                </a:gridCol>
              </a:tblGrid>
              <a:tr h="0">
                <a:tc rowSpan="2">
                  <a:txBody>
                    <a:bodyPr/>
                    <a:lstStyle/>
                    <a:p>
                      <a:pPr>
                        <a:lnSpc>
                          <a:spcPct val="90000"/>
                        </a:lnSpc>
                      </a:pPr>
                      <a:r>
                        <a:rPr lang="en-GB" sz="1200" noProof="0" dirty="0">
                          <a:latin typeface="Arial" panose="020B0604020202020204" pitchFamily="34" charset="0"/>
                          <a:cs typeface="Arial" panose="020B0604020202020204" pitchFamily="34" charset="0"/>
                        </a:rPr>
                        <a:t>Category (centrally confirmed MSI-H/dMMR)</a:t>
                      </a:r>
                    </a:p>
                  </a:txBody>
                  <a:tcPr marL="55440" marR="55440" anchor="b"/>
                </a:tc>
                <a:tc rowSpan="2">
                  <a:txBody>
                    <a:bodyPr/>
                    <a:lstStyle/>
                    <a:p>
                      <a:pPr>
                        <a:lnSpc>
                          <a:spcPct val="90000"/>
                        </a:lnSpc>
                      </a:pPr>
                      <a:r>
                        <a:rPr lang="en-GB" sz="1200" noProof="0" dirty="0">
                          <a:latin typeface="Arial" panose="020B0604020202020204" pitchFamily="34" charset="0"/>
                          <a:cs typeface="Arial" panose="020B0604020202020204" pitchFamily="34" charset="0"/>
                        </a:rPr>
                        <a:t>Subgroup</a:t>
                      </a:r>
                    </a:p>
                  </a:txBody>
                  <a:tcPr marL="55440" marR="55440" anchor="b"/>
                </a:tc>
                <a:tc gridSpan="2">
                  <a:txBody>
                    <a:bodyPr/>
                    <a:lstStyle/>
                    <a:p>
                      <a:pPr algn="ctr">
                        <a:lnSpc>
                          <a:spcPct val="90000"/>
                        </a:lnSpc>
                      </a:pPr>
                      <a:r>
                        <a:rPr lang="en-GB" sz="1200" noProof="0" dirty="0">
                          <a:latin typeface="Arial" panose="020B0604020202020204" pitchFamily="34" charset="0"/>
                          <a:cs typeface="Arial" panose="020B0604020202020204" pitchFamily="34" charset="0"/>
                        </a:rPr>
                        <a:t>Median PFS,</a:t>
                      </a:r>
                      <a:r>
                        <a:rPr lang="en-GB" sz="1200" baseline="3000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 mo</a:t>
                      </a:r>
                    </a:p>
                  </a:txBody>
                  <a:tcPr marL="55440" marR="5544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a:tc>
                <a:tc rowSpan="2">
                  <a:txBody>
                    <a:bodyPr/>
                    <a:lstStyle/>
                    <a:p>
                      <a:pPr algn="ctr">
                        <a:lnSpc>
                          <a:spcPct val="90000"/>
                        </a:lnSpc>
                      </a:pPr>
                      <a:r>
                        <a:rPr lang="en-GB" sz="1200" noProof="0" dirty="0">
                          <a:latin typeface="Arial" panose="020B0604020202020204" pitchFamily="34" charset="0"/>
                          <a:cs typeface="Arial" panose="020B0604020202020204" pitchFamily="34" charset="0"/>
                        </a:rPr>
                        <a:t>Unstratified HR</a:t>
                      </a:r>
                    </a:p>
                  </a:txBody>
                  <a:tcPr marL="55440" marR="55440" anchor="b">
                    <a:lnL w="12700" cap="flat" cmpd="sng" algn="ctr">
                      <a:solidFill>
                        <a:schemeClr val="bg1"/>
                      </a:solidFill>
                      <a:prstDash val="solid"/>
                      <a:round/>
                      <a:headEnd type="none" w="med" len="med"/>
                      <a:tailEnd type="none" w="med" len="med"/>
                    </a:lnL>
                  </a:tcPr>
                </a:tc>
                <a:tc rowSpan="2">
                  <a:txBody>
                    <a:bodyPr/>
                    <a:lstStyle/>
                    <a:p>
                      <a:pPr algn="ctr">
                        <a:lnSpc>
                          <a:spcPct val="90000"/>
                        </a:lnSpc>
                      </a:pPr>
                      <a:r>
                        <a:rPr lang="en-GB" sz="1200" noProof="0" dirty="0">
                          <a:latin typeface="Arial" panose="020B0604020202020204" pitchFamily="34" charset="0"/>
                          <a:cs typeface="Arial" panose="020B0604020202020204" pitchFamily="34" charset="0"/>
                        </a:rPr>
                        <a:t>Unstratified HR (95% CI)</a:t>
                      </a:r>
                    </a:p>
                  </a:txBody>
                  <a:tcPr marL="55440" marR="55440" anchor="b"/>
                </a:tc>
                <a:extLst>
                  <a:ext uri="{0D108BD9-81ED-4DB2-BD59-A6C34878D82A}">
                    <a16:rowId xmlns:a16="http://schemas.microsoft.com/office/drawing/2014/main" val="2699647408"/>
                  </a:ext>
                </a:extLst>
              </a:tr>
              <a:tr h="0">
                <a:tc v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L="55440" marR="55440"/>
                </a:tc>
                <a:tc v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marL="55440" marR="55440"/>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NIVO + IPI</a:t>
                      </a:r>
                    </a:p>
                  </a:txBody>
                  <a:tcPr marL="55440" marR="5544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GB" sz="1200" b="1" noProof="0" dirty="0">
                          <a:solidFill>
                            <a:schemeClr val="bg1"/>
                          </a:solidFill>
                          <a:latin typeface="Arial" panose="020B0604020202020204" pitchFamily="34" charset="0"/>
                          <a:cs typeface="Arial" panose="020B0604020202020204" pitchFamily="34" charset="0"/>
                        </a:rPr>
                        <a:t>NIVO</a:t>
                      </a:r>
                    </a:p>
                  </a:txBody>
                  <a:tcPr marL="55440" marR="5544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L="55440" marR="55440"/>
                </a:tc>
                <a:tc v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marL="55440" marR="55440"/>
                </a:tc>
                <a:extLst>
                  <a:ext uri="{0D108BD9-81ED-4DB2-BD59-A6C34878D82A}">
                    <a16:rowId xmlns:a16="http://schemas.microsoft.com/office/drawing/2014/main" val="1172946387"/>
                  </a:ext>
                </a:extLst>
              </a:tr>
              <a:tr h="0">
                <a:tc>
                  <a:txBody>
                    <a:bodyPr/>
                    <a:lstStyle/>
                    <a:p>
                      <a:pPr>
                        <a:lnSpc>
                          <a:spcPct val="90000"/>
                        </a:lnSpc>
                      </a:pPr>
                      <a:r>
                        <a:rPr lang="en-GB" sz="1000" b="0" baseline="0" noProof="0" dirty="0">
                          <a:latin typeface="Arial" panose="020B0604020202020204" pitchFamily="34" charset="0"/>
                          <a:cs typeface="Arial" panose="020B0604020202020204" pitchFamily="34" charset="0"/>
                        </a:rPr>
                        <a:t>Overall (N=582)</a:t>
                      </a:r>
                    </a:p>
                  </a:txBody>
                  <a:tcPr marL="55440" marR="55440" marT="36000" marB="36000"/>
                </a:tc>
                <a:tc>
                  <a:txBody>
                    <a:bodyPr/>
                    <a:lstStyle/>
                    <a:p>
                      <a:pP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tc>
                <a:tc>
                  <a:txBody>
                    <a:bodyPr/>
                    <a:lstStyle/>
                    <a:p>
                      <a:pPr algn="ctr">
                        <a:lnSpc>
                          <a:spcPct val="90000"/>
                        </a:lnSpc>
                      </a:pPr>
                      <a:r>
                        <a:rPr lang="en-GB" sz="1000" noProof="0" dirty="0">
                          <a:latin typeface="Arial" panose="020B0604020202020204" pitchFamily="34" charset="0"/>
                          <a:cs typeface="Arial" panose="020B0604020202020204" pitchFamily="34" charset="0"/>
                        </a:rPr>
                        <a:t>NR</a:t>
                      </a:r>
                    </a:p>
                  </a:txBody>
                  <a:tcPr marL="55440" marR="55440" marT="36000" marB="36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000" noProof="0" dirty="0">
                          <a:latin typeface="Arial" panose="020B0604020202020204" pitchFamily="34" charset="0"/>
                          <a:cs typeface="Arial" panose="020B0604020202020204" pitchFamily="34" charset="0"/>
                        </a:rPr>
                        <a:t>39.3</a:t>
                      </a:r>
                    </a:p>
                  </a:txBody>
                  <a:tcPr marL="55440" marR="55440" marT="36000" marB="3600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90000"/>
                        </a:lnSpc>
                      </a:pPr>
                      <a:r>
                        <a:rPr lang="en-GB" sz="1000" noProof="0" dirty="0">
                          <a:latin typeface="Arial" panose="020B0604020202020204" pitchFamily="34" charset="0"/>
                          <a:cs typeface="Arial" panose="020B0604020202020204" pitchFamily="34" charset="0"/>
                        </a:rPr>
                        <a:t>0.63</a:t>
                      </a:r>
                    </a:p>
                  </a:txBody>
                  <a:tcPr marL="55440" marR="55440" marT="36000" marB="36000">
                    <a:solidFill>
                      <a:srgbClr val="F5EAE8"/>
                    </a:solidFill>
                  </a:tcPr>
                </a:tc>
                <a:tc>
                  <a:txBody>
                    <a:bodyPr/>
                    <a:lstStyle/>
                    <a:p>
                      <a:pPr algn="ct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solidFill>
                      <a:srgbClr val="F5EAE8"/>
                    </a:solidFill>
                  </a:tcPr>
                </a:tc>
                <a:extLst>
                  <a:ext uri="{0D108BD9-81ED-4DB2-BD59-A6C34878D82A}">
                    <a16:rowId xmlns:a16="http://schemas.microsoft.com/office/drawing/2014/main" val="1044811080"/>
                  </a:ext>
                </a:extLst>
              </a:tr>
              <a:tr h="277101">
                <a:tc>
                  <a:txBody>
                    <a:bodyPr/>
                    <a:lstStyle/>
                    <a:p>
                      <a:pPr>
                        <a:lnSpc>
                          <a:spcPct val="90000"/>
                        </a:lnSpc>
                      </a:pPr>
                      <a:r>
                        <a:rPr lang="en-GB" sz="1000" b="0" i="1" noProof="0" dirty="0">
                          <a:latin typeface="Arial" panose="020B0604020202020204" pitchFamily="34" charset="0"/>
                          <a:cs typeface="Arial" panose="020B0604020202020204" pitchFamily="34" charset="0"/>
                        </a:rPr>
                        <a:t>BRAF, KRAS, NRAS </a:t>
                      </a:r>
                      <a:r>
                        <a:rPr lang="en-GB" sz="1000" b="0" noProof="0" dirty="0">
                          <a:latin typeface="Arial" panose="020B0604020202020204" pitchFamily="34" charset="0"/>
                          <a:cs typeface="Arial" panose="020B0604020202020204" pitchFamily="34" charset="0"/>
                        </a:rPr>
                        <a:t>mutation status</a:t>
                      </a:r>
                      <a:endParaRPr lang="en-GB" sz="1000" b="0" baseline="30000" noProof="0" dirty="0">
                        <a:latin typeface="Arial" panose="020B0604020202020204" pitchFamily="34" charset="0"/>
                        <a:cs typeface="Arial" panose="020B0604020202020204" pitchFamily="34" charset="0"/>
                      </a:endParaRPr>
                    </a:p>
                  </a:txBody>
                  <a:tcPr marL="55440" marR="55440" marT="36000" marB="36000"/>
                </a:tc>
                <a:tc>
                  <a:txBody>
                    <a:bodyPr/>
                    <a:lstStyle/>
                    <a:p>
                      <a:pPr>
                        <a:lnSpc>
                          <a:spcPct val="90000"/>
                        </a:lnSpc>
                      </a:pPr>
                      <a:r>
                        <a:rPr lang="en-GB" sz="1000" i="1" noProof="0" dirty="0">
                          <a:latin typeface="Arial" panose="020B0604020202020204" pitchFamily="34" charset="0"/>
                          <a:cs typeface="Arial" panose="020B0604020202020204" pitchFamily="34" charset="0"/>
                        </a:rPr>
                        <a:t>BRAF/KRAS/NRAS </a:t>
                      </a:r>
                      <a:r>
                        <a:rPr lang="en-GB" sz="1000" noProof="0" dirty="0">
                          <a:latin typeface="Arial" panose="020B0604020202020204" pitchFamily="34" charset="0"/>
                          <a:cs typeface="Arial" panose="020B0604020202020204" pitchFamily="34" charset="0"/>
                        </a:rPr>
                        <a:t>all wild type (n=156)</a:t>
                      </a:r>
                    </a:p>
                    <a:p>
                      <a:pPr>
                        <a:lnSpc>
                          <a:spcPct val="90000"/>
                        </a:lnSpc>
                      </a:pPr>
                      <a:r>
                        <a:rPr lang="en-GB" sz="1000" i="1" noProof="0" dirty="0">
                          <a:latin typeface="Arial" panose="020B0604020202020204" pitchFamily="34" charset="0"/>
                          <a:cs typeface="Arial" panose="020B0604020202020204" pitchFamily="34" charset="0"/>
                        </a:rPr>
                        <a:t>BRAF</a:t>
                      </a:r>
                      <a:r>
                        <a:rPr lang="en-GB" sz="1000" noProof="0" dirty="0">
                          <a:latin typeface="Arial" panose="020B0604020202020204" pitchFamily="34" charset="0"/>
                          <a:cs typeface="Arial" panose="020B0604020202020204" pitchFamily="34" charset="0"/>
                        </a:rPr>
                        <a:t> mutant (n=179)</a:t>
                      </a:r>
                    </a:p>
                    <a:p>
                      <a:pPr>
                        <a:lnSpc>
                          <a:spcPct val="90000"/>
                        </a:lnSpc>
                      </a:pPr>
                      <a:r>
                        <a:rPr lang="en-GB" sz="1000" i="1" noProof="0" dirty="0">
                          <a:latin typeface="Arial" panose="020B0604020202020204" pitchFamily="34" charset="0"/>
                          <a:cs typeface="Arial" panose="020B0604020202020204" pitchFamily="34" charset="0"/>
                        </a:rPr>
                        <a:t>KRAS</a:t>
                      </a:r>
                      <a:r>
                        <a:rPr lang="en-GB" sz="1000" noProof="0" dirty="0">
                          <a:latin typeface="Arial" panose="020B0604020202020204" pitchFamily="34" charset="0"/>
                          <a:cs typeface="Arial" panose="020B0604020202020204" pitchFamily="34" charset="0"/>
                        </a:rPr>
                        <a:t> or </a:t>
                      </a:r>
                      <a:r>
                        <a:rPr lang="en-GB" sz="1000" i="1" noProof="0" dirty="0">
                          <a:latin typeface="Arial" panose="020B0604020202020204" pitchFamily="34" charset="0"/>
                          <a:cs typeface="Arial" panose="020B0604020202020204" pitchFamily="34" charset="0"/>
                        </a:rPr>
                        <a:t>NRAS</a:t>
                      </a:r>
                      <a:r>
                        <a:rPr lang="en-GB" sz="1000" noProof="0" dirty="0">
                          <a:latin typeface="Arial" panose="020B0604020202020204" pitchFamily="34" charset="0"/>
                          <a:cs typeface="Arial" panose="020B0604020202020204" pitchFamily="34" charset="0"/>
                        </a:rPr>
                        <a:t> mutant (n=125)</a:t>
                      </a:r>
                    </a:p>
                    <a:p>
                      <a:pPr>
                        <a:lnSpc>
                          <a:spcPct val="90000"/>
                        </a:lnSpc>
                      </a:pPr>
                      <a:r>
                        <a:rPr lang="en-GB" sz="1000" noProof="0" dirty="0">
                          <a:latin typeface="Arial" panose="020B0604020202020204" pitchFamily="34" charset="0"/>
                          <a:cs typeface="Arial" panose="020B0604020202020204" pitchFamily="34" charset="0"/>
                        </a:rPr>
                        <a:t>Unknown (n=114)</a:t>
                      </a:r>
                    </a:p>
                  </a:txBody>
                  <a:tcPr marL="55440" marR="55440" marT="36000" marB="36000"/>
                </a:tc>
                <a:tc>
                  <a:txBody>
                    <a:bodyPr/>
                    <a:lstStyle/>
                    <a:p>
                      <a:pPr algn="ctr">
                        <a:lnSpc>
                          <a:spcPct val="90000"/>
                        </a:lnSpc>
                      </a:pPr>
                      <a:r>
                        <a:rPr lang="en-GB" sz="1000" noProof="0" dirty="0">
                          <a:latin typeface="Arial" panose="020B0604020202020204" pitchFamily="34" charset="0"/>
                          <a:cs typeface="Arial" panose="020B0604020202020204" pitchFamily="34" charset="0"/>
                        </a:rPr>
                        <a:t>NR</a:t>
                      </a:r>
                    </a:p>
                    <a:p>
                      <a:pPr algn="ctr">
                        <a:lnSpc>
                          <a:spcPct val="90000"/>
                        </a:lnSpc>
                      </a:pPr>
                      <a:r>
                        <a:rPr lang="en-GB" sz="1000" noProof="0" dirty="0">
                          <a:latin typeface="Arial" panose="020B0604020202020204" pitchFamily="34" charset="0"/>
                          <a:cs typeface="Arial" panose="020B0604020202020204" pitchFamily="34" charset="0"/>
                        </a:rPr>
                        <a:t>NR</a:t>
                      </a:r>
                    </a:p>
                    <a:p>
                      <a:pPr algn="ctr">
                        <a:lnSpc>
                          <a:spcPct val="90000"/>
                        </a:lnSpc>
                      </a:pPr>
                      <a:r>
                        <a:rPr lang="en-GB" sz="1000" noProof="0" dirty="0">
                          <a:latin typeface="Arial" panose="020B0604020202020204" pitchFamily="34" charset="0"/>
                          <a:cs typeface="Arial" panose="020B0604020202020204" pitchFamily="34" charset="0"/>
                        </a:rPr>
                        <a:t>NR</a:t>
                      </a:r>
                    </a:p>
                    <a:p>
                      <a:pPr algn="ctr">
                        <a:lnSpc>
                          <a:spcPct val="90000"/>
                        </a:lnSpc>
                      </a:pPr>
                      <a:r>
                        <a:rPr lang="en-GB" sz="1000" noProof="0" dirty="0">
                          <a:latin typeface="Arial" panose="020B0604020202020204" pitchFamily="34" charset="0"/>
                          <a:cs typeface="Arial" panose="020B0604020202020204" pitchFamily="34" charset="0"/>
                        </a:rPr>
                        <a:t>54.1</a:t>
                      </a:r>
                    </a:p>
                  </a:txBody>
                  <a:tcPr marL="55440" marR="55440" marT="36000" marB="36000">
                    <a:lnT w="12700" cap="flat" cmpd="sng" algn="ctr">
                      <a:solidFill>
                        <a:schemeClr val="bg1"/>
                      </a:solidFill>
                      <a:prstDash val="solid"/>
                      <a:round/>
                      <a:headEnd type="none" w="med" len="med"/>
                      <a:tailEnd type="none" w="med" len="med"/>
                    </a:lnT>
                  </a:tcPr>
                </a:tc>
                <a:tc>
                  <a:txBody>
                    <a:bodyPr/>
                    <a:lstStyle/>
                    <a:p>
                      <a:pPr algn="ctr">
                        <a:lnSpc>
                          <a:spcPct val="90000"/>
                        </a:lnSpc>
                      </a:pPr>
                      <a:r>
                        <a:rPr lang="en-GB" sz="1000" noProof="0" dirty="0">
                          <a:latin typeface="Arial" panose="020B0604020202020204" pitchFamily="34" charset="0"/>
                          <a:cs typeface="Arial" panose="020B0604020202020204" pitchFamily="34" charset="0"/>
                        </a:rPr>
                        <a:t>44.3</a:t>
                      </a:r>
                    </a:p>
                    <a:p>
                      <a:pPr algn="ctr">
                        <a:lnSpc>
                          <a:spcPct val="90000"/>
                        </a:lnSpc>
                      </a:pPr>
                      <a:r>
                        <a:rPr lang="en-GB" sz="1000" noProof="0" dirty="0">
                          <a:latin typeface="Arial" panose="020B0604020202020204" pitchFamily="34" charset="0"/>
                          <a:cs typeface="Arial" panose="020B0604020202020204" pitchFamily="34" charset="0"/>
                        </a:rPr>
                        <a:t>25.9</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NR</a:t>
                      </a:r>
                    </a:p>
                    <a:p>
                      <a:pPr algn="ctr">
                        <a:lnSpc>
                          <a:spcPct val="90000"/>
                        </a:lnSpc>
                      </a:pPr>
                      <a:r>
                        <a:rPr lang="en-GB" sz="1000" noProof="0" dirty="0">
                          <a:latin typeface="Arial" panose="020B0604020202020204" pitchFamily="34" charset="0"/>
                          <a:cs typeface="Arial" panose="020B0604020202020204" pitchFamily="34" charset="0"/>
                        </a:rPr>
                        <a:t>38.1</a:t>
                      </a:r>
                    </a:p>
                  </a:txBody>
                  <a:tcPr marL="55440" marR="55440" marT="36000" marB="36000">
                    <a:lnT w="12700" cap="flat" cmpd="sng" algn="ctr">
                      <a:solidFill>
                        <a:schemeClr val="bg1"/>
                      </a:solidFill>
                      <a:prstDash val="solid"/>
                      <a:round/>
                      <a:headEnd type="none" w="med" len="med"/>
                      <a:tailEnd type="none" w="med" len="med"/>
                    </a:lnT>
                  </a:tcPr>
                </a:tc>
                <a:tc>
                  <a:txBody>
                    <a:bodyPr/>
                    <a:lstStyle/>
                    <a:p>
                      <a:pPr algn="ctr">
                        <a:lnSpc>
                          <a:spcPct val="90000"/>
                        </a:lnSpc>
                      </a:pPr>
                      <a:r>
                        <a:rPr lang="en-GB" sz="1000" noProof="0" dirty="0">
                          <a:latin typeface="Arial" panose="020B0604020202020204" pitchFamily="34" charset="0"/>
                          <a:cs typeface="Arial" panose="020B0604020202020204" pitchFamily="34" charset="0"/>
                        </a:rPr>
                        <a:t>0.64</a:t>
                      </a:r>
                    </a:p>
                    <a:p>
                      <a:pPr algn="ctr">
                        <a:lnSpc>
                          <a:spcPct val="90000"/>
                        </a:lnSpc>
                      </a:pPr>
                      <a:r>
                        <a:rPr lang="en-GB" sz="1000" noProof="0" dirty="0">
                          <a:latin typeface="Arial" panose="020B0604020202020204" pitchFamily="34" charset="0"/>
                          <a:cs typeface="Arial" panose="020B0604020202020204" pitchFamily="34" charset="0"/>
                        </a:rPr>
                        <a:t>0.62</a:t>
                      </a:r>
                    </a:p>
                    <a:p>
                      <a:pPr algn="ctr">
                        <a:lnSpc>
                          <a:spcPct val="90000"/>
                        </a:lnSpc>
                      </a:pPr>
                      <a:r>
                        <a:rPr lang="en-GB" sz="1000" noProof="0" dirty="0">
                          <a:latin typeface="Arial" panose="020B0604020202020204" pitchFamily="34" charset="0"/>
                          <a:cs typeface="Arial" panose="020B0604020202020204" pitchFamily="34" charset="0"/>
                        </a:rPr>
                        <a:t>0.76</a:t>
                      </a:r>
                    </a:p>
                    <a:p>
                      <a:pPr algn="ctr">
                        <a:lnSpc>
                          <a:spcPct val="90000"/>
                        </a:lnSpc>
                      </a:pPr>
                      <a:r>
                        <a:rPr lang="en-GB" sz="1000" noProof="0" dirty="0">
                          <a:latin typeface="Arial" panose="020B0604020202020204" pitchFamily="34" charset="0"/>
                          <a:cs typeface="Arial" panose="020B0604020202020204" pitchFamily="34" charset="0"/>
                        </a:rPr>
                        <a:t>0.48</a:t>
                      </a:r>
                    </a:p>
                  </a:txBody>
                  <a:tcPr marL="55440" marR="55440" marT="36000" marB="36000">
                    <a:solidFill>
                      <a:srgbClr val="EAD1CE"/>
                    </a:solidFill>
                  </a:tcPr>
                </a:tc>
                <a:tc>
                  <a:txBody>
                    <a:bodyPr/>
                    <a:lstStyle/>
                    <a:p>
                      <a:pPr algn="ctr">
                        <a:lnSpc>
                          <a:spcPct val="90000"/>
                        </a:lnSpc>
                      </a:pPr>
                      <a:endParaRPr lang="en-GB" sz="1000" noProof="0" dirty="0">
                        <a:latin typeface="Arial" panose="020B0604020202020204" pitchFamily="34" charset="0"/>
                        <a:cs typeface="Arial" panose="020B0604020202020204" pitchFamily="34" charset="0"/>
                      </a:endParaRPr>
                    </a:p>
                  </a:txBody>
                  <a:tcPr marL="55440" marR="55440" marT="36000" marB="36000">
                    <a:solidFill>
                      <a:srgbClr val="EAD1CE"/>
                    </a:solidFill>
                  </a:tcPr>
                </a:tc>
                <a:extLst>
                  <a:ext uri="{0D108BD9-81ED-4DB2-BD59-A6C34878D82A}">
                    <a16:rowId xmlns:a16="http://schemas.microsoft.com/office/drawing/2014/main" val="3214896257"/>
                  </a:ext>
                </a:extLst>
              </a:tr>
              <a:tr h="0">
                <a:tc gridSpan="6">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1000" baseline="30000" dirty="0">
                          <a:solidFill>
                            <a:schemeClr val="tx1"/>
                          </a:solidFill>
                          <a:latin typeface="Arial" panose="020B0604020202020204" pitchFamily="34" charset="0"/>
                          <a:ea typeface="Aileron" charset="0"/>
                          <a:cs typeface="Arial" panose="020B0604020202020204" pitchFamily="34" charset="0"/>
                        </a:rPr>
                        <a:t>a </a:t>
                      </a:r>
                      <a:r>
                        <a:rPr lang="en-US" sz="1000" dirty="0">
                          <a:solidFill>
                            <a:schemeClr val="tx1"/>
                          </a:solidFill>
                          <a:latin typeface="Arial" panose="020B0604020202020204" pitchFamily="34" charset="0"/>
                          <a:ea typeface="Aileron" charset="0"/>
                          <a:cs typeface="Arial" panose="020B0604020202020204" pitchFamily="34" charset="0"/>
                        </a:rPr>
                        <a:t>Per BICR</a:t>
                      </a:r>
                      <a:endParaRPr lang="en-GB" sz="1000" dirty="0">
                        <a:solidFill>
                          <a:schemeClr val="tx1"/>
                        </a:solidFill>
                        <a:latin typeface="Arial" panose="020B0604020202020204" pitchFamily="34" charset="0"/>
                        <a:ea typeface="Aileron" charset="0"/>
                        <a:cs typeface="Arial" panose="020B0604020202020204" pitchFamily="34" charset="0"/>
                      </a:endParaRPr>
                    </a:p>
                  </a:txBody>
                  <a:tcPr>
                    <a:noFill/>
                  </a:tcPr>
                </a:tc>
                <a:tc hMerge="1">
                  <a:txBody>
                    <a:bodyPr/>
                    <a:lstStyle/>
                    <a:p>
                      <a:pPr>
                        <a:lnSpc>
                          <a:spcPct val="90000"/>
                        </a:lnSpc>
                      </a:pPr>
                      <a:endParaRPr lang="en-GB" sz="1200" noProof="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pPr algn="ctr">
                        <a:lnSpc>
                          <a:spcPct val="90000"/>
                        </a:lnSpc>
                      </a:pPr>
                      <a:endParaRPr lang="en-GB" sz="1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6844946"/>
                  </a:ext>
                </a:extLst>
              </a:tr>
            </a:tbl>
          </a:graphicData>
        </a:graphic>
      </p:graphicFrame>
      <p:sp>
        <p:nvSpPr>
          <p:cNvPr id="28" name="TextBox 27">
            <a:extLst>
              <a:ext uri="{FF2B5EF4-FFF2-40B4-BE49-F238E27FC236}">
                <a16:creationId xmlns:a16="http://schemas.microsoft.com/office/drawing/2014/main" id="{E0B210B5-9556-2DAA-E7DD-76B8BDE82FA0}"/>
              </a:ext>
            </a:extLst>
          </p:cNvPr>
          <p:cNvSpPr txBox="1"/>
          <p:nvPr/>
        </p:nvSpPr>
        <p:spPr>
          <a:xfrm>
            <a:off x="9443053" y="5957798"/>
            <a:ext cx="612083"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NIVO + IPI</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29" name="TextBox 28">
            <a:extLst>
              <a:ext uri="{FF2B5EF4-FFF2-40B4-BE49-F238E27FC236}">
                <a16:creationId xmlns:a16="http://schemas.microsoft.com/office/drawing/2014/main" id="{B1867165-54FC-7190-3CB6-6271F33A10C6}"/>
              </a:ext>
            </a:extLst>
          </p:cNvPr>
          <p:cNvSpPr txBox="1"/>
          <p:nvPr/>
        </p:nvSpPr>
        <p:spPr>
          <a:xfrm>
            <a:off x="10379123" y="5957798"/>
            <a:ext cx="468067"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NIVO</a:t>
            </a:r>
            <a:endParaRPr lang="en-GB" sz="1000" b="1" baseline="30000" noProof="0" dirty="0">
              <a:latin typeface="Arial" panose="020B0604020202020204" pitchFamily="34" charset="0"/>
              <a:ea typeface="Aileron" charset="0"/>
              <a:cs typeface="Arial" panose="020B0604020202020204" pitchFamily="34" charset="0"/>
            </a:endParaRPr>
          </a:p>
        </p:txBody>
      </p:sp>
      <p:sp>
        <p:nvSpPr>
          <p:cNvPr id="30" name="TextBox 29">
            <a:extLst>
              <a:ext uri="{FF2B5EF4-FFF2-40B4-BE49-F238E27FC236}">
                <a16:creationId xmlns:a16="http://schemas.microsoft.com/office/drawing/2014/main" id="{90F4B634-05AB-D561-8741-19FD40532B0C}"/>
              </a:ext>
            </a:extLst>
          </p:cNvPr>
          <p:cNvSpPr txBox="1"/>
          <p:nvPr/>
        </p:nvSpPr>
        <p:spPr>
          <a:xfrm>
            <a:off x="8688288" y="5808573"/>
            <a:ext cx="360040" cy="138499"/>
          </a:xfrm>
          <a:prstGeom prst="rect">
            <a:avLst/>
          </a:prstGeom>
          <a:noFill/>
        </p:spPr>
        <p:txBody>
          <a:bodyPr wrap="squar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0.125</a:t>
            </a:r>
            <a:endParaRPr lang="en-GB" sz="1000" baseline="30000" noProof="0" dirty="0">
              <a:latin typeface="Arial" panose="020B0604020202020204" pitchFamily="34" charset="0"/>
              <a:ea typeface="Aileron" charset="0"/>
              <a:cs typeface="Arial" panose="020B0604020202020204" pitchFamily="34" charset="0"/>
            </a:endParaRPr>
          </a:p>
        </p:txBody>
      </p:sp>
      <p:sp>
        <p:nvSpPr>
          <p:cNvPr id="31" name="TextBox 30">
            <a:extLst>
              <a:ext uri="{FF2B5EF4-FFF2-40B4-BE49-F238E27FC236}">
                <a16:creationId xmlns:a16="http://schemas.microsoft.com/office/drawing/2014/main" id="{6620BB07-BD9A-4CD0-B82D-5BE9F80BDBA3}"/>
              </a:ext>
            </a:extLst>
          </p:cNvPr>
          <p:cNvSpPr txBox="1"/>
          <p:nvPr/>
        </p:nvSpPr>
        <p:spPr>
          <a:xfrm>
            <a:off x="9153958" y="5808573"/>
            <a:ext cx="360040" cy="138499"/>
          </a:xfrm>
          <a:prstGeom prst="rect">
            <a:avLst/>
          </a:prstGeom>
          <a:noFill/>
        </p:spPr>
        <p:txBody>
          <a:bodyPr wrap="squar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0.25</a:t>
            </a:r>
            <a:endParaRPr lang="en-GB" sz="1000" baseline="30000" noProof="0" dirty="0">
              <a:latin typeface="Arial" panose="020B0604020202020204" pitchFamily="34" charset="0"/>
              <a:ea typeface="Aileron" charset="0"/>
              <a:cs typeface="Arial" panose="020B0604020202020204" pitchFamily="34" charset="0"/>
            </a:endParaRPr>
          </a:p>
        </p:txBody>
      </p:sp>
      <p:sp>
        <p:nvSpPr>
          <p:cNvPr id="32" name="TextBox 31">
            <a:extLst>
              <a:ext uri="{FF2B5EF4-FFF2-40B4-BE49-F238E27FC236}">
                <a16:creationId xmlns:a16="http://schemas.microsoft.com/office/drawing/2014/main" id="{A2F852D7-B005-10F3-14E9-A478B0A4811A}"/>
              </a:ext>
            </a:extLst>
          </p:cNvPr>
          <p:cNvSpPr txBox="1"/>
          <p:nvPr/>
        </p:nvSpPr>
        <p:spPr>
          <a:xfrm>
            <a:off x="9607983" y="5808573"/>
            <a:ext cx="360040" cy="138499"/>
          </a:xfrm>
          <a:prstGeom prst="rect">
            <a:avLst/>
          </a:prstGeom>
          <a:noFill/>
        </p:spPr>
        <p:txBody>
          <a:bodyPr wrap="squar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0.5</a:t>
            </a:r>
            <a:endParaRPr lang="en-GB" sz="1000" baseline="30000" noProof="0" dirty="0">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22867941-5BF3-51DF-9945-96A4CA2D8C5E}"/>
              </a:ext>
            </a:extLst>
          </p:cNvPr>
          <p:cNvSpPr txBox="1"/>
          <p:nvPr/>
        </p:nvSpPr>
        <p:spPr>
          <a:xfrm>
            <a:off x="10074708" y="5808573"/>
            <a:ext cx="360040" cy="138499"/>
          </a:xfrm>
          <a:prstGeom prst="rect">
            <a:avLst/>
          </a:prstGeom>
          <a:noFill/>
        </p:spPr>
        <p:txBody>
          <a:bodyPr wrap="squar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1</a:t>
            </a:r>
            <a:endParaRPr lang="en-GB" sz="1000" baseline="30000" noProof="0" dirty="0">
              <a:latin typeface="Arial" panose="020B0604020202020204" pitchFamily="34" charset="0"/>
              <a:ea typeface="Aileron" charset="0"/>
              <a:cs typeface="Arial" panose="020B0604020202020204" pitchFamily="34" charset="0"/>
            </a:endParaRPr>
          </a:p>
        </p:txBody>
      </p:sp>
      <p:sp>
        <p:nvSpPr>
          <p:cNvPr id="34" name="TextBox 33">
            <a:extLst>
              <a:ext uri="{FF2B5EF4-FFF2-40B4-BE49-F238E27FC236}">
                <a16:creationId xmlns:a16="http://schemas.microsoft.com/office/drawing/2014/main" id="{AF75BAB1-C52E-3C7C-3585-E50463DEA702}"/>
              </a:ext>
            </a:extLst>
          </p:cNvPr>
          <p:cNvSpPr txBox="1"/>
          <p:nvPr/>
        </p:nvSpPr>
        <p:spPr>
          <a:xfrm>
            <a:off x="10541433" y="5808573"/>
            <a:ext cx="360040" cy="138499"/>
          </a:xfrm>
          <a:prstGeom prst="rect">
            <a:avLst/>
          </a:prstGeom>
          <a:noFill/>
        </p:spPr>
        <p:txBody>
          <a:bodyPr wrap="square" lIns="0" tIns="0" rIns="0" bIns="0" rtlCol="0">
            <a:spAutoFit/>
          </a:bodyPr>
          <a:lstStyle/>
          <a:p>
            <a:pPr algn="ctr">
              <a:lnSpc>
                <a:spcPct val="90000"/>
              </a:lnSpc>
            </a:pPr>
            <a:r>
              <a:rPr lang="en-GB" sz="1000" noProof="0" dirty="0">
                <a:latin typeface="Arial" panose="020B0604020202020204" pitchFamily="34" charset="0"/>
                <a:ea typeface="Aileron" charset="0"/>
                <a:cs typeface="Arial" panose="020B0604020202020204" pitchFamily="34" charset="0"/>
              </a:rPr>
              <a:t>2</a:t>
            </a:r>
            <a:endParaRPr lang="en-GB" sz="1000" baseline="30000" noProof="0" dirty="0">
              <a:latin typeface="Arial" panose="020B0604020202020204" pitchFamily="34" charset="0"/>
              <a:ea typeface="Aileron" charset="0"/>
              <a:cs typeface="Arial" panose="020B0604020202020204" pitchFamily="34" charset="0"/>
            </a:endParaRPr>
          </a:p>
        </p:txBody>
      </p:sp>
      <p:cxnSp>
        <p:nvCxnSpPr>
          <p:cNvPr id="38" name="Straight Connector 37">
            <a:extLst>
              <a:ext uri="{FF2B5EF4-FFF2-40B4-BE49-F238E27FC236}">
                <a16:creationId xmlns:a16="http://schemas.microsoft.com/office/drawing/2014/main" id="{C193421F-A4E7-3DA7-DC49-0FC0FE93036C}"/>
              </a:ext>
            </a:extLst>
          </p:cNvPr>
          <p:cNvCxnSpPr/>
          <p:nvPr/>
        </p:nvCxnSpPr>
        <p:spPr>
          <a:xfrm>
            <a:off x="8851378" y="5757425"/>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3717228-71C3-E25F-94F3-F23409A68662}"/>
              </a:ext>
            </a:extLst>
          </p:cNvPr>
          <p:cNvCxnSpPr>
            <a:cxnSpLocks/>
          </p:cNvCxnSpPr>
          <p:nvPr/>
        </p:nvCxnSpPr>
        <p:spPr>
          <a:xfrm flipH="1">
            <a:off x="8855128" y="5763600"/>
            <a:ext cx="186632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2C92337-C6DB-98E8-5F3B-E8B688D9C4B5}"/>
              </a:ext>
            </a:extLst>
          </p:cNvPr>
          <p:cNvCxnSpPr/>
          <p:nvPr/>
        </p:nvCxnSpPr>
        <p:spPr>
          <a:xfrm>
            <a:off x="9318103" y="5757425"/>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7C881FE-327E-2F0A-55BD-E80B833E5A6F}"/>
              </a:ext>
            </a:extLst>
          </p:cNvPr>
          <p:cNvCxnSpPr/>
          <p:nvPr/>
        </p:nvCxnSpPr>
        <p:spPr>
          <a:xfrm>
            <a:off x="9788003" y="5757425"/>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BB070A5-17C9-FBB3-404E-7A88D32E89E2}"/>
              </a:ext>
            </a:extLst>
          </p:cNvPr>
          <p:cNvCxnSpPr/>
          <p:nvPr/>
        </p:nvCxnSpPr>
        <p:spPr>
          <a:xfrm>
            <a:off x="10254728" y="5757425"/>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C9C4394C-98DA-B722-53A7-98080249591E}"/>
              </a:ext>
            </a:extLst>
          </p:cNvPr>
          <p:cNvCxnSpPr/>
          <p:nvPr/>
        </p:nvCxnSpPr>
        <p:spPr>
          <a:xfrm>
            <a:off x="10724628" y="5757425"/>
            <a:ext cx="0" cy="540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589BE69-3BAA-1E90-0A6A-F76392952E2E}"/>
              </a:ext>
            </a:extLst>
          </p:cNvPr>
          <p:cNvCxnSpPr>
            <a:cxnSpLocks/>
          </p:cNvCxnSpPr>
          <p:nvPr/>
        </p:nvCxnSpPr>
        <p:spPr>
          <a:xfrm flipH="1">
            <a:off x="10097213" y="6021288"/>
            <a:ext cx="304697" cy="0"/>
          </a:xfrm>
          <a:prstGeom prst="line">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AB07354-A535-C3D5-6826-7F36C9A57F0F}"/>
              </a:ext>
            </a:extLst>
          </p:cNvPr>
          <p:cNvCxnSpPr>
            <a:cxnSpLocks/>
          </p:cNvCxnSpPr>
          <p:nvPr/>
        </p:nvCxnSpPr>
        <p:spPr>
          <a:xfrm flipH="1">
            <a:off x="9360000" y="5613034"/>
            <a:ext cx="8254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Diamond 51">
            <a:extLst>
              <a:ext uri="{FF2B5EF4-FFF2-40B4-BE49-F238E27FC236}">
                <a16:creationId xmlns:a16="http://schemas.microsoft.com/office/drawing/2014/main" id="{ED3EC976-31EC-A1FD-224F-7D3C31312704}"/>
              </a:ext>
            </a:extLst>
          </p:cNvPr>
          <p:cNvSpPr/>
          <p:nvPr/>
        </p:nvSpPr>
        <p:spPr>
          <a:xfrm>
            <a:off x="9723140" y="5580634"/>
            <a:ext cx="64800" cy="64800"/>
          </a:xfrm>
          <a:prstGeom prst="diamond">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57" name="Straight Connector 56">
            <a:extLst>
              <a:ext uri="{FF2B5EF4-FFF2-40B4-BE49-F238E27FC236}">
                <a16:creationId xmlns:a16="http://schemas.microsoft.com/office/drawing/2014/main" id="{8E106362-F17F-D337-A01E-37883746655E}"/>
              </a:ext>
            </a:extLst>
          </p:cNvPr>
          <p:cNvCxnSpPr>
            <a:cxnSpLocks/>
          </p:cNvCxnSpPr>
          <p:nvPr/>
        </p:nvCxnSpPr>
        <p:spPr>
          <a:xfrm flipH="1">
            <a:off x="9699724" y="5473334"/>
            <a:ext cx="745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Diamond 57">
            <a:extLst>
              <a:ext uri="{FF2B5EF4-FFF2-40B4-BE49-F238E27FC236}">
                <a16:creationId xmlns:a16="http://schemas.microsoft.com/office/drawing/2014/main" id="{A186DB1C-D82D-1A26-F22A-66870AA8D499}"/>
              </a:ext>
            </a:extLst>
          </p:cNvPr>
          <p:cNvSpPr/>
          <p:nvPr/>
        </p:nvSpPr>
        <p:spPr>
          <a:xfrm>
            <a:off x="10044000" y="5440934"/>
            <a:ext cx="64800" cy="64800"/>
          </a:xfrm>
          <a:prstGeom prst="diamond">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65" name="Straight Connector 64">
            <a:extLst>
              <a:ext uri="{FF2B5EF4-FFF2-40B4-BE49-F238E27FC236}">
                <a16:creationId xmlns:a16="http://schemas.microsoft.com/office/drawing/2014/main" id="{50733E16-87D1-4F57-CC4A-152B8C5E167C}"/>
              </a:ext>
            </a:extLst>
          </p:cNvPr>
          <p:cNvCxnSpPr>
            <a:cxnSpLocks/>
          </p:cNvCxnSpPr>
          <p:nvPr/>
        </p:nvCxnSpPr>
        <p:spPr>
          <a:xfrm flipH="1">
            <a:off x="9760051" y="4990734"/>
            <a:ext cx="360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Diamond 65">
            <a:extLst>
              <a:ext uri="{FF2B5EF4-FFF2-40B4-BE49-F238E27FC236}">
                <a16:creationId xmlns:a16="http://schemas.microsoft.com/office/drawing/2014/main" id="{C0885861-D808-3DFD-C099-81661B9E5F8E}"/>
              </a:ext>
            </a:extLst>
          </p:cNvPr>
          <p:cNvSpPr/>
          <p:nvPr/>
        </p:nvSpPr>
        <p:spPr>
          <a:xfrm>
            <a:off x="9912424" y="4958334"/>
            <a:ext cx="64800" cy="64800"/>
          </a:xfrm>
          <a:prstGeom prst="diamond">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67" name="Straight Connector 66">
            <a:extLst>
              <a:ext uri="{FF2B5EF4-FFF2-40B4-BE49-F238E27FC236}">
                <a16:creationId xmlns:a16="http://schemas.microsoft.com/office/drawing/2014/main" id="{50C6F985-A1E7-F9AE-694B-7B2C35E9D005}"/>
              </a:ext>
            </a:extLst>
          </p:cNvPr>
          <p:cNvCxnSpPr>
            <a:cxnSpLocks/>
          </p:cNvCxnSpPr>
          <p:nvPr/>
        </p:nvCxnSpPr>
        <p:spPr>
          <a:xfrm flipH="1">
            <a:off x="9617175" y="5193934"/>
            <a:ext cx="68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Diamond 67">
            <a:extLst>
              <a:ext uri="{FF2B5EF4-FFF2-40B4-BE49-F238E27FC236}">
                <a16:creationId xmlns:a16="http://schemas.microsoft.com/office/drawing/2014/main" id="{5E388620-7B9C-374E-6C48-C94D02996B5A}"/>
              </a:ext>
            </a:extLst>
          </p:cNvPr>
          <p:cNvSpPr/>
          <p:nvPr/>
        </p:nvSpPr>
        <p:spPr>
          <a:xfrm>
            <a:off x="9918000" y="5161534"/>
            <a:ext cx="64800" cy="64800"/>
          </a:xfrm>
          <a:prstGeom prst="diamond">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cxnSp>
        <p:nvCxnSpPr>
          <p:cNvPr id="69" name="Straight Connector 68">
            <a:extLst>
              <a:ext uri="{FF2B5EF4-FFF2-40B4-BE49-F238E27FC236}">
                <a16:creationId xmlns:a16="http://schemas.microsoft.com/office/drawing/2014/main" id="{6A55258C-309B-AE45-2E6C-85AF3DA14CCE}"/>
              </a:ext>
            </a:extLst>
          </p:cNvPr>
          <p:cNvCxnSpPr>
            <a:cxnSpLocks/>
          </p:cNvCxnSpPr>
          <p:nvPr/>
        </p:nvCxnSpPr>
        <p:spPr>
          <a:xfrm>
            <a:off x="10254728" y="4914900"/>
            <a:ext cx="0" cy="845725"/>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950C421-DF8C-E6EE-EE6E-DAA743D0349C}"/>
              </a:ext>
            </a:extLst>
          </p:cNvPr>
          <p:cNvCxnSpPr>
            <a:cxnSpLocks/>
          </p:cNvCxnSpPr>
          <p:nvPr/>
        </p:nvCxnSpPr>
        <p:spPr>
          <a:xfrm flipH="1">
            <a:off x="9614000" y="5336809"/>
            <a:ext cx="6192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Diamond 71">
            <a:extLst>
              <a:ext uri="{FF2B5EF4-FFF2-40B4-BE49-F238E27FC236}">
                <a16:creationId xmlns:a16="http://schemas.microsoft.com/office/drawing/2014/main" id="{9B40A498-5345-1CC4-06D6-301004B7BBAA}"/>
              </a:ext>
            </a:extLst>
          </p:cNvPr>
          <p:cNvSpPr/>
          <p:nvPr/>
        </p:nvSpPr>
        <p:spPr>
          <a:xfrm>
            <a:off x="9900000" y="5304409"/>
            <a:ext cx="64800" cy="64800"/>
          </a:xfrm>
          <a:prstGeom prst="diamond">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73" name="Rectangle 72">
            <a:extLst>
              <a:ext uri="{FF2B5EF4-FFF2-40B4-BE49-F238E27FC236}">
                <a16:creationId xmlns:a16="http://schemas.microsoft.com/office/drawing/2014/main" id="{280D5281-2AC9-2A43-9357-9CA15BD09DE2}"/>
              </a:ext>
            </a:extLst>
          </p:cNvPr>
          <p:cNvSpPr/>
          <p:nvPr/>
        </p:nvSpPr>
        <p:spPr>
          <a:xfrm>
            <a:off x="2491508" y="5253386"/>
            <a:ext cx="9072000" cy="16200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2098433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94FE6-0822-8680-ED1F-D7CF3B9880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EFA3B1-9F37-A3C6-71E3-B5FC0EA7E070}"/>
              </a:ext>
            </a:extLst>
          </p:cNvPr>
          <p:cNvSpPr>
            <a:spLocks noGrp="1"/>
          </p:cNvSpPr>
          <p:nvPr>
            <p:ph sz="quarter" idx="12"/>
          </p:nvPr>
        </p:nvSpPr>
        <p:spPr>
          <a:xfrm>
            <a:off x="620184" y="1123200"/>
            <a:ext cx="10963200" cy="721624"/>
          </a:xfrm>
        </p:spPr>
        <p:txBody>
          <a:bodyPr/>
          <a:lstStyle/>
          <a:p>
            <a:pPr algn="l"/>
            <a:r>
              <a:rPr lang="en-GB" sz="1800" b="0" i="0" u="none" strike="noStrike" baseline="0" noProof="0" dirty="0"/>
              <a:t>A higher incidence of TRAEs was observed with NIVO + IPI versus nivolumab</a:t>
            </a:r>
          </a:p>
          <a:p>
            <a:pPr algn="l"/>
            <a:r>
              <a:rPr lang="en-GB" sz="1800" noProof="0" dirty="0"/>
              <a:t>T</a:t>
            </a:r>
            <a:r>
              <a:rPr lang="en-GB" sz="1800" b="0" i="0" u="none" strike="noStrike" baseline="0" noProof="0" dirty="0"/>
              <a:t>he safety profile of NIVO + IPI was manageable and no new safety signals were reported</a:t>
            </a:r>
            <a:endParaRPr lang="en-GB" noProof="0" dirty="0"/>
          </a:p>
        </p:txBody>
      </p:sp>
      <p:sp>
        <p:nvSpPr>
          <p:cNvPr id="3" name="Title 2">
            <a:extLst>
              <a:ext uri="{FF2B5EF4-FFF2-40B4-BE49-F238E27FC236}">
                <a16:creationId xmlns:a16="http://schemas.microsoft.com/office/drawing/2014/main" id="{B08E2280-78AE-DBB0-CBFD-E33728A9297C}"/>
              </a:ext>
            </a:extLst>
          </p:cNvPr>
          <p:cNvSpPr>
            <a:spLocks noGrp="1"/>
          </p:cNvSpPr>
          <p:nvPr>
            <p:ph type="title"/>
          </p:nvPr>
        </p:nvSpPr>
        <p:spPr/>
        <p:txBody>
          <a:bodyPr/>
          <a:lstStyle/>
          <a:p>
            <a:r>
              <a:rPr lang="en-GB" noProof="0" dirty="0"/>
              <a:t>Checkmate 8hw: safety</a:t>
            </a:r>
          </a:p>
        </p:txBody>
      </p:sp>
      <p:sp>
        <p:nvSpPr>
          <p:cNvPr id="4" name="Slide Number Placeholder 3">
            <a:extLst>
              <a:ext uri="{FF2B5EF4-FFF2-40B4-BE49-F238E27FC236}">
                <a16:creationId xmlns:a16="http://schemas.microsoft.com/office/drawing/2014/main" id="{67881B85-B596-A4A6-3EF9-28F1A89A1145}"/>
              </a:ext>
            </a:extLst>
          </p:cNvPr>
          <p:cNvSpPr>
            <a:spLocks noGrp="1"/>
          </p:cNvSpPr>
          <p:nvPr>
            <p:ph type="sldNum" sz="quarter" idx="4"/>
          </p:nvPr>
        </p:nvSpPr>
        <p:spPr/>
        <p:txBody>
          <a:bodyPr/>
          <a:lstStyle/>
          <a:p>
            <a:fld id="{FCE43C0F-8A7B-3A4B-9DB5-B3472E36E833}" type="slidenum">
              <a:rPr lang="en-GB" noProof="0" smtClean="0"/>
              <a:pPr/>
              <a:t>15</a:t>
            </a:fld>
            <a:endParaRPr lang="en-GB" noProof="0" dirty="0"/>
          </a:p>
        </p:txBody>
      </p:sp>
      <p:sp>
        <p:nvSpPr>
          <p:cNvPr id="11" name="Content Placeholder 10">
            <a:extLst>
              <a:ext uri="{FF2B5EF4-FFF2-40B4-BE49-F238E27FC236}">
                <a16:creationId xmlns:a16="http://schemas.microsoft.com/office/drawing/2014/main" id="{5E9B6F24-FC90-9963-6AC6-A33D25BB3E9C}"/>
              </a:ext>
            </a:extLst>
          </p:cNvPr>
          <p:cNvSpPr>
            <a:spLocks noGrp="1"/>
          </p:cNvSpPr>
          <p:nvPr>
            <p:ph sz="quarter" idx="15"/>
          </p:nvPr>
        </p:nvSpPr>
        <p:spPr/>
        <p:txBody>
          <a:bodyPr anchor="b"/>
          <a:lstStyle/>
          <a:p>
            <a:r>
              <a:rPr lang="en-GB" noProof="0" dirty="0">
                <a:solidFill>
                  <a:schemeClr val="tx2"/>
                </a:solidFill>
              </a:rPr>
              <a:t>IPI, ipilimumab; NIVO, nivolumab; TRAE, treatment related adverse event</a:t>
            </a:r>
          </a:p>
          <a:p>
            <a:r>
              <a:rPr lang="en-GB" sz="1200" noProof="0" dirty="0">
                <a:solidFill>
                  <a:schemeClr val="tx2"/>
                </a:solidFill>
              </a:rPr>
              <a:t>André T, et al. Abstract LBA143, ASCO GI 2025; André T, et al. Lancet. 2025. doi: 10.1016/S0140-6736(24)02848-4. Online ahead of print</a:t>
            </a:r>
          </a:p>
        </p:txBody>
      </p:sp>
      <p:graphicFrame>
        <p:nvGraphicFramePr>
          <p:cNvPr id="8" name="Table 7">
            <a:extLst>
              <a:ext uri="{FF2B5EF4-FFF2-40B4-BE49-F238E27FC236}">
                <a16:creationId xmlns:a16="http://schemas.microsoft.com/office/drawing/2014/main" id="{624223B0-89AB-2847-F87E-7A7A1294C0B6}"/>
              </a:ext>
            </a:extLst>
          </p:cNvPr>
          <p:cNvGraphicFramePr>
            <a:graphicFrameLocks noGrp="1"/>
          </p:cNvGraphicFramePr>
          <p:nvPr>
            <p:extLst>
              <p:ext uri="{D42A27DB-BD31-4B8C-83A1-F6EECF244321}">
                <p14:modId xmlns:p14="http://schemas.microsoft.com/office/powerpoint/2010/main" val="331347176"/>
              </p:ext>
            </p:extLst>
          </p:nvPr>
        </p:nvGraphicFramePr>
        <p:xfrm>
          <a:off x="620184" y="1939830"/>
          <a:ext cx="10962216" cy="4401272"/>
        </p:xfrm>
        <a:graphic>
          <a:graphicData uri="http://schemas.openxmlformats.org/drawingml/2006/table">
            <a:tbl>
              <a:tblPr firstRow="1" bandRow="1">
                <a:tableStyleId>{5C22544A-7EE6-4342-B048-85BDC9FD1C3A}</a:tableStyleId>
              </a:tblPr>
              <a:tblGrid>
                <a:gridCol w="3819632">
                  <a:extLst>
                    <a:ext uri="{9D8B030D-6E8A-4147-A177-3AD203B41FA5}">
                      <a16:colId xmlns:a16="http://schemas.microsoft.com/office/drawing/2014/main" val="4288782593"/>
                    </a:ext>
                  </a:extLst>
                </a:gridCol>
                <a:gridCol w="1785646">
                  <a:extLst>
                    <a:ext uri="{9D8B030D-6E8A-4147-A177-3AD203B41FA5}">
                      <a16:colId xmlns:a16="http://schemas.microsoft.com/office/drawing/2014/main" val="4275797076"/>
                    </a:ext>
                  </a:extLst>
                </a:gridCol>
                <a:gridCol w="1785646">
                  <a:extLst>
                    <a:ext uri="{9D8B030D-6E8A-4147-A177-3AD203B41FA5}">
                      <a16:colId xmlns:a16="http://schemas.microsoft.com/office/drawing/2014/main" val="2226240867"/>
                    </a:ext>
                  </a:extLst>
                </a:gridCol>
                <a:gridCol w="1785646">
                  <a:extLst>
                    <a:ext uri="{9D8B030D-6E8A-4147-A177-3AD203B41FA5}">
                      <a16:colId xmlns:a16="http://schemas.microsoft.com/office/drawing/2014/main" val="988622401"/>
                    </a:ext>
                  </a:extLst>
                </a:gridCol>
                <a:gridCol w="1785646">
                  <a:extLst>
                    <a:ext uri="{9D8B030D-6E8A-4147-A177-3AD203B41FA5}">
                      <a16:colId xmlns:a16="http://schemas.microsoft.com/office/drawing/2014/main" val="897269408"/>
                    </a:ext>
                  </a:extLst>
                </a:gridCol>
              </a:tblGrid>
              <a:tr h="494441">
                <a:tc>
                  <a:txBody>
                    <a:bodyPr/>
                    <a:lstStyle/>
                    <a:p>
                      <a:endParaRPr lang="en-GB" sz="1400" noProof="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gridSpan="2">
                  <a:txBody>
                    <a:bodyPr/>
                    <a:lstStyle/>
                    <a:p>
                      <a:pPr algn="ctr"/>
                      <a:r>
                        <a:rPr lang="en-GB" sz="1400" noProof="0" dirty="0">
                          <a:latin typeface="Arial" panose="020B0604020202020204" pitchFamily="34" charset="0"/>
                          <a:cs typeface="Arial" panose="020B0604020202020204" pitchFamily="34" charset="0"/>
                        </a:rPr>
                        <a:t>NIVO + IPI</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(N=352)</a:t>
                      </a: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gridSpan="2">
                  <a:txBody>
                    <a:bodyPr/>
                    <a:lstStyle/>
                    <a:p>
                      <a:pPr algn="ctr"/>
                      <a:r>
                        <a:rPr lang="en-GB" sz="1400" noProof="0" dirty="0">
                          <a:latin typeface="Arial" panose="020B0604020202020204" pitchFamily="34" charset="0"/>
                          <a:cs typeface="Arial" panose="020B0604020202020204" pitchFamily="34" charset="0"/>
                        </a:rPr>
                        <a:t>NIVO</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(N=351)</a:t>
                      </a: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94320"/>
                  </a:ext>
                </a:extLst>
              </a:tr>
              <a:tr h="290848">
                <a:tc>
                  <a:txBody>
                    <a:bodyPr/>
                    <a:lstStyle/>
                    <a:p>
                      <a:endParaRPr lang="en-GB" sz="1400" noProof="0" dirty="0">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Any grade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b="1" noProof="0" dirty="0">
                          <a:solidFill>
                            <a:schemeClr val="bg1"/>
                          </a:solidFill>
                          <a:latin typeface="Arial" panose="020B0604020202020204" pitchFamily="34" charset="0"/>
                          <a:cs typeface="Arial" panose="020B0604020202020204" pitchFamily="34" charset="0"/>
                        </a:rPr>
                        <a:t>Grade 3/4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08596270"/>
                  </a:ext>
                </a:extLst>
              </a:tr>
              <a:tr h="785289">
                <a:tc>
                  <a:txBody>
                    <a:bodyPr/>
                    <a:lstStyle/>
                    <a:p>
                      <a:r>
                        <a:rPr lang="en-GB" sz="1200" b="1" noProof="0" dirty="0">
                          <a:solidFill>
                            <a:schemeClr val="tx1"/>
                          </a:solidFill>
                          <a:latin typeface="Arial" panose="020B0604020202020204" pitchFamily="34" charset="0"/>
                          <a:cs typeface="Arial" panose="020B0604020202020204" pitchFamily="34" charset="0"/>
                        </a:rPr>
                        <a:t>TRAEs, n (%)</a:t>
                      </a:r>
                      <a:r>
                        <a:rPr lang="en-GB" sz="1200" b="1" baseline="30000" noProof="0" dirty="0">
                          <a:solidFill>
                            <a:schemeClr val="tx1"/>
                          </a:solidFill>
                          <a:latin typeface="Arial" panose="020B0604020202020204" pitchFamily="34" charset="0"/>
                          <a:cs typeface="Arial" panose="020B0604020202020204" pitchFamily="34" charset="0"/>
                        </a:rPr>
                        <a:t>a</a:t>
                      </a:r>
                    </a:p>
                    <a:p>
                      <a:pPr marL="0" indent="182563">
                        <a:tabLst/>
                      </a:pPr>
                      <a:r>
                        <a:rPr lang="en-GB" sz="1200" noProof="0" dirty="0">
                          <a:solidFill>
                            <a:schemeClr val="tx1"/>
                          </a:solidFill>
                          <a:latin typeface="Arial" panose="020B0604020202020204" pitchFamily="34" charset="0"/>
                          <a:cs typeface="Arial" panose="020B0604020202020204" pitchFamily="34" charset="0"/>
                        </a:rPr>
                        <a:t>Any TRAEs</a:t>
                      </a:r>
                    </a:p>
                    <a:p>
                      <a:pPr marL="0" indent="182563">
                        <a:tabLst/>
                      </a:pPr>
                      <a:r>
                        <a:rPr lang="en-GB" sz="1200" noProof="0" dirty="0">
                          <a:solidFill>
                            <a:schemeClr val="tx1"/>
                          </a:solidFill>
                          <a:latin typeface="Arial" panose="020B0604020202020204" pitchFamily="34" charset="0"/>
                          <a:cs typeface="Arial" panose="020B0604020202020204" pitchFamily="34" charset="0"/>
                        </a:rPr>
                        <a:t>Serious TRAEs</a:t>
                      </a:r>
                    </a:p>
                    <a:p>
                      <a:pPr marL="0" indent="182563">
                        <a:tabLst/>
                      </a:pPr>
                      <a:r>
                        <a:rPr lang="en-GB" sz="1200" noProof="0" dirty="0">
                          <a:solidFill>
                            <a:schemeClr val="tx1"/>
                          </a:solidFill>
                          <a:latin typeface="Arial" panose="020B0604020202020204" pitchFamily="34" charset="0"/>
                          <a:cs typeface="Arial" panose="020B0604020202020204" pitchFamily="34" charset="0"/>
                        </a:rPr>
                        <a:t>TRAEs leading to discontinuation</a:t>
                      </a:r>
                      <a:endParaRPr lang="en-GB" sz="1200" baseline="30000" noProof="0" dirty="0">
                        <a:solidFill>
                          <a:schemeClr val="tx1"/>
                        </a:solidFill>
                        <a:latin typeface="Arial" panose="020B0604020202020204" pitchFamily="34" charset="0"/>
                        <a:cs typeface="Arial" panose="020B0604020202020204" pitchFamily="34" charset="0"/>
                      </a:endParaRPr>
                    </a:p>
                  </a:txBody>
                  <a:tcPr>
                    <a:lnT w="38100" cap="flat" cmpd="sng" algn="ctr">
                      <a:solidFill>
                        <a:schemeClr val="bg1"/>
                      </a:solidFill>
                      <a:prstDash val="solid"/>
                      <a:round/>
                      <a:headEnd type="none" w="med" len="med"/>
                      <a:tailEnd type="none" w="med" len="med"/>
                    </a:lnT>
                  </a:tcPr>
                </a:tc>
                <a:tc>
                  <a:txBody>
                    <a:bodyPr/>
                    <a:lstStyle/>
                    <a:p>
                      <a:pPr algn="ct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285 (81)</a:t>
                      </a:r>
                    </a:p>
                    <a:p>
                      <a:pPr algn="ctr"/>
                      <a:r>
                        <a:rPr lang="en-GB" sz="1200" noProof="0" dirty="0">
                          <a:latin typeface="Arial" panose="020B0604020202020204" pitchFamily="34" charset="0"/>
                          <a:cs typeface="Arial" panose="020B0604020202020204" pitchFamily="34" charset="0"/>
                        </a:rPr>
                        <a:t>65 (18)</a:t>
                      </a:r>
                    </a:p>
                    <a:p>
                      <a:pPr algn="ctr"/>
                      <a:r>
                        <a:rPr lang="en-GB" sz="1200" noProof="0" dirty="0">
                          <a:latin typeface="Arial" panose="020B0604020202020204" pitchFamily="34" charset="0"/>
                          <a:cs typeface="Arial" panose="020B0604020202020204" pitchFamily="34" charset="0"/>
                        </a:rPr>
                        <a:t>48 (14)</a:t>
                      </a:r>
                    </a:p>
                  </a:txBody>
                  <a:tcPr>
                    <a:lnT w="38100" cap="flat" cmpd="sng" algn="ctr">
                      <a:solidFill>
                        <a:schemeClr val="bg1"/>
                      </a:solidFill>
                      <a:prstDash val="solid"/>
                      <a:round/>
                      <a:headEnd type="none" w="med" len="med"/>
                      <a:tailEnd type="none" w="med" len="med"/>
                    </a:lnT>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78 (22)</a:t>
                      </a:r>
                    </a:p>
                    <a:p>
                      <a:pPr algn="ctr"/>
                      <a:r>
                        <a:rPr lang="en-GB" sz="1200" noProof="0" dirty="0">
                          <a:latin typeface="Arial" panose="020B0604020202020204" pitchFamily="34" charset="0"/>
                          <a:cs typeface="Arial" panose="020B0604020202020204" pitchFamily="34" charset="0"/>
                        </a:rPr>
                        <a:t>55 (16)</a:t>
                      </a:r>
                    </a:p>
                    <a:p>
                      <a:pPr algn="ctr"/>
                      <a:r>
                        <a:rPr lang="en-GB" sz="1200" noProof="0" dirty="0">
                          <a:latin typeface="Arial" panose="020B0604020202020204" pitchFamily="34" charset="0"/>
                          <a:cs typeface="Arial" panose="020B0604020202020204" pitchFamily="34" charset="0"/>
                        </a:rPr>
                        <a:t>33 (9)</a:t>
                      </a:r>
                    </a:p>
                  </a:txBody>
                  <a:tcPr>
                    <a:lnT w="38100" cap="flat" cmpd="sng" algn="ctr">
                      <a:solidFill>
                        <a:schemeClr val="bg1"/>
                      </a:solidFill>
                      <a:prstDash val="solid"/>
                      <a:round/>
                      <a:headEnd type="none" w="med" len="med"/>
                      <a:tailEnd type="none" w="med" len="med"/>
                    </a:lnT>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249 (71)</a:t>
                      </a:r>
                    </a:p>
                    <a:p>
                      <a:pPr algn="ctr"/>
                      <a:r>
                        <a:rPr lang="en-GB" sz="1200" noProof="0" dirty="0">
                          <a:latin typeface="Arial" panose="020B0604020202020204" pitchFamily="34" charset="0"/>
                          <a:cs typeface="Arial" panose="020B0604020202020204" pitchFamily="34" charset="0"/>
                        </a:rPr>
                        <a:t>29 (8)</a:t>
                      </a:r>
                    </a:p>
                    <a:p>
                      <a:pPr algn="ctr"/>
                      <a:r>
                        <a:rPr lang="en-GB" sz="1200" noProof="0" dirty="0">
                          <a:latin typeface="Arial" panose="020B0604020202020204" pitchFamily="34" charset="0"/>
                          <a:cs typeface="Arial" panose="020B0604020202020204" pitchFamily="34" charset="0"/>
                        </a:rPr>
                        <a:t>21 (6)</a:t>
                      </a:r>
                    </a:p>
                  </a:txBody>
                  <a:tcPr>
                    <a:lnT w="38100" cap="flat" cmpd="sng" algn="ctr">
                      <a:solidFill>
                        <a:schemeClr val="bg1"/>
                      </a:solidFill>
                      <a:prstDash val="solid"/>
                      <a:round/>
                      <a:headEnd type="none" w="med" len="med"/>
                      <a:tailEnd type="none" w="med" len="med"/>
                    </a:lnT>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50 (14)</a:t>
                      </a:r>
                    </a:p>
                    <a:p>
                      <a:pPr algn="ctr"/>
                      <a:r>
                        <a:rPr lang="en-GB" sz="1200" noProof="0" dirty="0">
                          <a:latin typeface="Arial" panose="020B0604020202020204" pitchFamily="34" charset="0"/>
                          <a:cs typeface="Arial" panose="020B0604020202020204" pitchFamily="34" charset="0"/>
                        </a:rPr>
                        <a:t>24 (7)</a:t>
                      </a:r>
                    </a:p>
                    <a:p>
                      <a:pPr algn="ctr"/>
                      <a:r>
                        <a:rPr lang="en-GB" sz="1200" noProof="0" dirty="0">
                          <a:latin typeface="Arial" panose="020B0604020202020204" pitchFamily="34" charset="0"/>
                          <a:cs typeface="Arial" panose="020B0604020202020204" pitchFamily="34" charset="0"/>
                        </a:rPr>
                        <a:t>14 (4)</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98751259"/>
                  </a:ext>
                </a:extLst>
              </a:tr>
              <a:tr h="261763">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Treatment-related deaths, n (%)</a:t>
                      </a:r>
                      <a:r>
                        <a:rPr lang="en-GB" sz="1200" b="1" baseline="30000" noProof="0" dirty="0">
                          <a:solidFill>
                            <a:schemeClr val="tx1"/>
                          </a:solidFill>
                          <a:latin typeface="Arial" panose="020B0604020202020204" pitchFamily="34" charset="0"/>
                          <a:cs typeface="Arial" panose="020B0604020202020204" pitchFamily="34" charset="0"/>
                        </a:rPr>
                        <a:t>c</a:t>
                      </a:r>
                    </a:p>
                  </a:txBody>
                  <a:tcPr/>
                </a:tc>
                <a:tc gridSpan="2">
                  <a:txBody>
                    <a:bodyPr/>
                    <a:lstStyle/>
                    <a:p>
                      <a:pPr algn="ctr"/>
                      <a:r>
                        <a:rPr lang="en-GB" sz="1200" noProof="0" dirty="0">
                          <a:latin typeface="Arial" panose="020B0604020202020204" pitchFamily="34" charset="0"/>
                          <a:cs typeface="Arial" panose="020B0604020202020204" pitchFamily="34" charset="0"/>
                        </a:rPr>
                        <a:t>2 (&lt;1)</a:t>
                      </a:r>
                      <a:r>
                        <a:rPr lang="en-GB" sz="1200" baseline="30000" noProof="0" dirty="0">
                          <a:latin typeface="Arial" panose="020B0604020202020204" pitchFamily="34" charset="0"/>
                          <a:cs typeface="Arial" panose="020B0604020202020204" pitchFamily="34" charset="0"/>
                        </a:rPr>
                        <a:t>d</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gridSpan="2">
                  <a:txBody>
                    <a:bodyPr/>
                    <a:lstStyle/>
                    <a:p>
                      <a:pPr algn="ctr"/>
                      <a:r>
                        <a:rPr lang="en-GB" sz="1200" noProof="0" dirty="0">
                          <a:latin typeface="Arial" panose="020B0604020202020204" pitchFamily="34" charset="0"/>
                          <a:cs typeface="Arial" panose="020B0604020202020204" pitchFamily="34" charset="0"/>
                        </a:rPr>
                        <a:t>1 (&lt;1)</a:t>
                      </a:r>
                      <a:r>
                        <a:rPr lang="en-GB" sz="1200" baseline="30000" noProof="0" dirty="0">
                          <a:latin typeface="Arial" panose="020B0604020202020204" pitchFamily="34" charset="0"/>
                          <a:cs typeface="Arial" panose="020B0604020202020204" pitchFamily="34" charset="0"/>
                        </a:rPr>
                        <a:t>e</a:t>
                      </a: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0829463"/>
                  </a:ext>
                </a:extLst>
              </a:tr>
              <a:tr h="1832341">
                <a:tc>
                  <a:txBody>
                    <a:bodyPr/>
                    <a:lstStyle/>
                    <a:p>
                      <a:r>
                        <a:rPr lang="en-GB" sz="1200" b="1" noProof="0" dirty="0">
                          <a:solidFill>
                            <a:schemeClr val="tx1"/>
                          </a:solidFill>
                          <a:latin typeface="Arial" panose="020B0604020202020204" pitchFamily="34" charset="0"/>
                          <a:cs typeface="Arial" panose="020B0604020202020204" pitchFamily="34" charset="0"/>
                        </a:rPr>
                        <a:t>TRAEs</a:t>
                      </a:r>
                      <a:r>
                        <a:rPr lang="en-GB" sz="1200" b="1" baseline="30000" noProof="0" dirty="0">
                          <a:solidFill>
                            <a:schemeClr val="tx1"/>
                          </a:solidFill>
                          <a:latin typeface="Arial" panose="020B0604020202020204" pitchFamily="34" charset="0"/>
                          <a:cs typeface="Arial" panose="020B0604020202020204" pitchFamily="34" charset="0"/>
                        </a:rPr>
                        <a:t>a</a:t>
                      </a:r>
                      <a:r>
                        <a:rPr lang="en-GB" sz="1200" b="1" noProof="0" dirty="0">
                          <a:solidFill>
                            <a:schemeClr val="tx1"/>
                          </a:solidFill>
                          <a:latin typeface="Arial" panose="020B0604020202020204" pitchFamily="34" charset="0"/>
                          <a:cs typeface="Arial" panose="020B0604020202020204" pitchFamily="34" charset="0"/>
                        </a:rPr>
                        <a:t> reported in ≥10% of patients, n (%)</a:t>
                      </a:r>
                    </a:p>
                    <a:p>
                      <a:pPr marL="0" indent="182563">
                        <a:tabLst/>
                      </a:pPr>
                      <a:r>
                        <a:rPr lang="en-GB" sz="1200" noProof="0" dirty="0">
                          <a:solidFill>
                            <a:schemeClr val="tx1"/>
                          </a:solidFill>
                          <a:latin typeface="Arial" panose="020B0604020202020204" pitchFamily="34" charset="0"/>
                          <a:cs typeface="Arial" panose="020B0604020202020204" pitchFamily="34" charset="0"/>
                        </a:rPr>
                        <a:t>Pruritus</a:t>
                      </a:r>
                    </a:p>
                    <a:p>
                      <a:pPr marL="0" indent="182563">
                        <a:tabLst/>
                      </a:pPr>
                      <a:r>
                        <a:rPr lang="en-GB" sz="1200" noProof="0" dirty="0">
                          <a:solidFill>
                            <a:schemeClr val="tx1"/>
                          </a:solidFill>
                          <a:latin typeface="Arial" panose="020B0604020202020204" pitchFamily="34" charset="0"/>
                          <a:cs typeface="Arial" panose="020B0604020202020204" pitchFamily="34" charset="0"/>
                        </a:rPr>
                        <a:t>Diarrhoea</a:t>
                      </a:r>
                    </a:p>
                    <a:p>
                      <a:pPr marL="0" indent="182563">
                        <a:tabLst/>
                      </a:pPr>
                      <a:r>
                        <a:rPr lang="en-GB" sz="1200" noProof="0" dirty="0">
                          <a:solidFill>
                            <a:schemeClr val="tx1"/>
                          </a:solidFill>
                          <a:latin typeface="Arial" panose="020B0604020202020204" pitchFamily="34" charset="0"/>
                          <a:cs typeface="Arial" panose="020B0604020202020204" pitchFamily="34" charset="0"/>
                        </a:rPr>
                        <a:t>Hypothyroidism</a:t>
                      </a:r>
                    </a:p>
                    <a:p>
                      <a:pPr marL="0" indent="182563">
                        <a:tabLst/>
                      </a:pPr>
                      <a:r>
                        <a:rPr lang="en-GB" sz="1200" noProof="0" dirty="0">
                          <a:solidFill>
                            <a:schemeClr val="tx1"/>
                          </a:solidFill>
                          <a:latin typeface="Arial" panose="020B0604020202020204" pitchFamily="34" charset="0"/>
                          <a:cs typeface="Arial" panose="020B0604020202020204" pitchFamily="34" charset="0"/>
                        </a:rPr>
                        <a:t>Asthenia</a:t>
                      </a:r>
                    </a:p>
                    <a:p>
                      <a:pPr marL="0" indent="182563">
                        <a:tabLst/>
                      </a:pPr>
                      <a:r>
                        <a:rPr lang="en-GB" sz="1200" noProof="0" dirty="0">
                          <a:solidFill>
                            <a:schemeClr val="tx1"/>
                          </a:solidFill>
                          <a:latin typeface="Arial" panose="020B0604020202020204" pitchFamily="34" charset="0"/>
                          <a:cs typeface="Arial" panose="020B0604020202020204" pitchFamily="34" charset="0"/>
                        </a:rPr>
                        <a:t>Fatigue</a:t>
                      </a:r>
                    </a:p>
                    <a:p>
                      <a:pPr marL="0" indent="182563">
                        <a:tabLst/>
                      </a:pPr>
                      <a:r>
                        <a:rPr lang="en-GB" sz="1200" noProof="0" dirty="0">
                          <a:solidFill>
                            <a:schemeClr val="tx1"/>
                          </a:solidFill>
                          <a:latin typeface="Arial" panose="020B0604020202020204" pitchFamily="34" charset="0"/>
                          <a:cs typeface="Arial" panose="020B0604020202020204" pitchFamily="34" charset="0"/>
                        </a:rPr>
                        <a:t>Hyperthyroidism</a:t>
                      </a:r>
                    </a:p>
                    <a:p>
                      <a:pPr marL="0" indent="182563">
                        <a:tabLst/>
                      </a:pPr>
                      <a:r>
                        <a:rPr lang="en-GB" sz="1200" noProof="0" dirty="0">
                          <a:solidFill>
                            <a:schemeClr val="tx1"/>
                          </a:solidFill>
                          <a:latin typeface="Arial" panose="020B0604020202020204" pitchFamily="34" charset="0"/>
                          <a:cs typeface="Arial" panose="020B0604020202020204" pitchFamily="34" charset="0"/>
                        </a:rPr>
                        <a:t>Arthralgia</a:t>
                      </a:r>
                    </a:p>
                    <a:p>
                      <a:pPr marL="0" indent="182563">
                        <a:tabLst/>
                      </a:pPr>
                      <a:r>
                        <a:rPr lang="en-GB" sz="1200" noProof="0" dirty="0">
                          <a:solidFill>
                            <a:schemeClr val="tx1"/>
                          </a:solidFill>
                          <a:latin typeface="Arial" panose="020B0604020202020204" pitchFamily="34" charset="0"/>
                          <a:cs typeface="Arial" panose="020B0604020202020204" pitchFamily="34" charset="0"/>
                        </a:rPr>
                        <a:t>Rash</a:t>
                      </a:r>
                    </a:p>
                    <a:p>
                      <a:pPr marL="0" indent="182563">
                        <a:tabLst/>
                      </a:pPr>
                      <a:r>
                        <a:rPr lang="en-GB" sz="1200" noProof="0" dirty="0">
                          <a:solidFill>
                            <a:schemeClr val="tx1"/>
                          </a:solidFill>
                          <a:latin typeface="Arial" panose="020B0604020202020204" pitchFamily="34" charset="0"/>
                          <a:cs typeface="Arial" panose="020B0604020202020204" pitchFamily="34" charset="0"/>
                        </a:rPr>
                        <a:t>Adrenal insufficiency</a:t>
                      </a:r>
                    </a:p>
                  </a:txBody>
                  <a:tcPr/>
                </a:tc>
                <a:tc>
                  <a:txBody>
                    <a:bodyPr/>
                    <a:lstStyle/>
                    <a:p>
                      <a:pPr algn="ct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91 (26)</a:t>
                      </a:r>
                    </a:p>
                    <a:p>
                      <a:pPr algn="ctr"/>
                      <a:r>
                        <a:rPr lang="en-GB" sz="1200" noProof="0" dirty="0">
                          <a:latin typeface="Arial" panose="020B0604020202020204" pitchFamily="34" charset="0"/>
                          <a:cs typeface="Arial" panose="020B0604020202020204" pitchFamily="34" charset="0"/>
                        </a:rPr>
                        <a:t>71 (20)</a:t>
                      </a:r>
                    </a:p>
                    <a:p>
                      <a:pPr algn="ctr"/>
                      <a:r>
                        <a:rPr lang="en-GB" sz="1200" noProof="0" dirty="0">
                          <a:latin typeface="Arial" panose="020B0604020202020204" pitchFamily="34" charset="0"/>
                          <a:cs typeface="Arial" panose="020B0604020202020204" pitchFamily="34" charset="0"/>
                        </a:rPr>
                        <a:t>61 (17)</a:t>
                      </a:r>
                    </a:p>
                    <a:p>
                      <a:pPr algn="ctr"/>
                      <a:r>
                        <a:rPr lang="en-GB" sz="1200" noProof="0" dirty="0">
                          <a:latin typeface="Arial" panose="020B0604020202020204" pitchFamily="34" charset="0"/>
                          <a:cs typeface="Arial" panose="020B0604020202020204" pitchFamily="34" charset="0"/>
                        </a:rPr>
                        <a:t>58 (16)</a:t>
                      </a:r>
                    </a:p>
                    <a:p>
                      <a:pPr algn="ctr"/>
                      <a:r>
                        <a:rPr lang="en-GB" sz="1200" noProof="0" dirty="0">
                          <a:latin typeface="Arial" panose="020B0604020202020204" pitchFamily="34" charset="0"/>
                          <a:cs typeface="Arial" panose="020B0604020202020204" pitchFamily="34" charset="0"/>
                        </a:rPr>
                        <a:t>42 (12)</a:t>
                      </a:r>
                    </a:p>
                    <a:p>
                      <a:pPr algn="ctr"/>
                      <a:r>
                        <a:rPr lang="en-GB" sz="1200" noProof="0" dirty="0">
                          <a:latin typeface="Arial" panose="020B0604020202020204" pitchFamily="34" charset="0"/>
                          <a:cs typeface="Arial" panose="020B0604020202020204" pitchFamily="34" charset="0"/>
                        </a:rPr>
                        <a:t>40 (11)</a:t>
                      </a:r>
                    </a:p>
                    <a:p>
                      <a:pPr algn="ctr"/>
                      <a:r>
                        <a:rPr lang="en-GB" sz="1200" noProof="0" dirty="0">
                          <a:latin typeface="Arial" panose="020B0604020202020204" pitchFamily="34" charset="0"/>
                          <a:cs typeface="Arial" panose="020B0604020202020204" pitchFamily="34" charset="0"/>
                        </a:rPr>
                        <a:t>38 (11)</a:t>
                      </a:r>
                    </a:p>
                    <a:p>
                      <a:pPr algn="ctr"/>
                      <a:r>
                        <a:rPr lang="en-GB" sz="1200" noProof="0" dirty="0">
                          <a:latin typeface="Arial" panose="020B0604020202020204" pitchFamily="34" charset="0"/>
                          <a:cs typeface="Arial" panose="020B0604020202020204" pitchFamily="34" charset="0"/>
                        </a:rPr>
                        <a:t>34 (10)</a:t>
                      </a:r>
                    </a:p>
                    <a:p>
                      <a:pPr algn="ctr"/>
                      <a:r>
                        <a:rPr lang="en-GB" sz="1200" noProof="0" dirty="0">
                          <a:latin typeface="Arial" panose="020B0604020202020204" pitchFamily="34" charset="0"/>
                          <a:cs typeface="Arial" panose="020B0604020202020204" pitchFamily="34" charset="0"/>
                        </a:rPr>
                        <a:t>34 (10)</a:t>
                      </a:r>
                    </a:p>
                  </a:txBody>
                  <a:tcPr/>
                </a:tc>
                <a:tc>
                  <a:txBody>
                    <a:bodyPr/>
                    <a:lstStyle/>
                    <a:p>
                      <a:pPr algn="ct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0</a:t>
                      </a:r>
                    </a:p>
                    <a:p>
                      <a:pPr algn="ctr"/>
                      <a:r>
                        <a:rPr lang="en-GB" sz="1200" noProof="0" dirty="0">
                          <a:latin typeface="Arial" panose="020B0604020202020204" pitchFamily="34" charset="0"/>
                          <a:cs typeface="Arial" panose="020B0604020202020204" pitchFamily="34" charset="0"/>
                        </a:rPr>
                        <a:t>3 (&lt;1)</a:t>
                      </a:r>
                    </a:p>
                    <a:p>
                      <a:pPr algn="ctr"/>
                      <a:r>
                        <a:rPr lang="en-GB" sz="1200" noProof="0" dirty="0">
                          <a:latin typeface="Arial" panose="020B0604020202020204" pitchFamily="34" charset="0"/>
                          <a:cs typeface="Arial" panose="020B0604020202020204" pitchFamily="34" charset="0"/>
                        </a:rPr>
                        <a:t>2 (&lt;1)</a:t>
                      </a:r>
                    </a:p>
                    <a:p>
                      <a:pPr algn="ctr"/>
                      <a:r>
                        <a:rPr lang="en-GB" sz="1200" noProof="0" dirty="0">
                          <a:latin typeface="Arial" panose="020B0604020202020204" pitchFamily="34" charset="0"/>
                          <a:cs typeface="Arial" panose="020B0604020202020204" pitchFamily="34" charset="0"/>
                        </a:rPr>
                        <a:t>2 (&lt;1)</a:t>
                      </a:r>
                    </a:p>
                    <a:p>
                      <a:pPr algn="ctr"/>
                      <a:r>
                        <a:rPr lang="en-GB" sz="1200" noProof="0" dirty="0">
                          <a:latin typeface="Arial" panose="020B0604020202020204" pitchFamily="34" charset="0"/>
                          <a:cs typeface="Arial" panose="020B0604020202020204" pitchFamily="34" charset="0"/>
                        </a:rPr>
                        <a:t>1 (&lt;1)</a:t>
                      </a:r>
                    </a:p>
                    <a:p>
                      <a:pPr algn="ctr"/>
                      <a:r>
                        <a:rPr lang="en-GB" sz="1200" noProof="0" dirty="0">
                          <a:latin typeface="Arial" panose="020B0604020202020204" pitchFamily="34" charset="0"/>
                          <a:cs typeface="Arial" panose="020B0604020202020204" pitchFamily="34" charset="0"/>
                        </a:rPr>
                        <a:t>0</a:t>
                      </a:r>
                    </a:p>
                    <a:p>
                      <a:pPr algn="ctr"/>
                      <a:r>
                        <a:rPr lang="en-GB" sz="1200" noProof="0" dirty="0">
                          <a:latin typeface="Arial" panose="020B0604020202020204" pitchFamily="34" charset="0"/>
                          <a:cs typeface="Arial" panose="020B0604020202020204" pitchFamily="34" charset="0"/>
                        </a:rPr>
                        <a:t>1 (&lt;1)</a:t>
                      </a:r>
                    </a:p>
                    <a:p>
                      <a:pPr algn="ctr"/>
                      <a:r>
                        <a:rPr lang="en-GB" sz="1200" noProof="0" dirty="0">
                          <a:latin typeface="Arial" panose="020B0604020202020204" pitchFamily="34" charset="0"/>
                          <a:cs typeface="Arial" panose="020B0604020202020204" pitchFamily="34" charset="0"/>
                        </a:rPr>
                        <a:t>3 (&lt;1)</a:t>
                      </a:r>
                    </a:p>
                    <a:p>
                      <a:pPr algn="ctr"/>
                      <a:r>
                        <a:rPr lang="en-GB" sz="1200" noProof="0" dirty="0">
                          <a:latin typeface="Arial" panose="020B0604020202020204" pitchFamily="34" charset="0"/>
                          <a:cs typeface="Arial" panose="020B0604020202020204" pitchFamily="34" charset="0"/>
                        </a:rPr>
                        <a:t>8 (2)</a:t>
                      </a:r>
                    </a:p>
                  </a:txBody>
                  <a:tcPr/>
                </a:tc>
                <a:tc>
                  <a:txBody>
                    <a:bodyPr/>
                    <a:lstStyle/>
                    <a:p>
                      <a:pPr algn="ct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63 (18)</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59 (17)</a:t>
                      </a:r>
                    </a:p>
                    <a:p>
                      <a:pPr algn="ctr"/>
                      <a:r>
                        <a:rPr lang="en-GB" sz="1200" noProof="0" dirty="0">
                          <a:latin typeface="Arial" panose="020B0604020202020204" pitchFamily="34" charset="0"/>
                          <a:cs typeface="Arial" panose="020B0604020202020204" pitchFamily="34" charset="0"/>
                        </a:rPr>
                        <a:t>31 (9)</a:t>
                      </a:r>
                    </a:p>
                    <a:p>
                      <a:pPr algn="ctr"/>
                      <a:r>
                        <a:rPr lang="en-GB" sz="1200" noProof="0" dirty="0">
                          <a:latin typeface="Arial" panose="020B0604020202020204" pitchFamily="34" charset="0"/>
                          <a:cs typeface="Arial" panose="020B0604020202020204" pitchFamily="34" charset="0"/>
                        </a:rPr>
                        <a:t>44 (13)</a:t>
                      </a:r>
                    </a:p>
                    <a:p>
                      <a:pPr algn="ctr"/>
                      <a:r>
                        <a:rPr lang="en-GB" sz="1200" noProof="0" dirty="0">
                          <a:latin typeface="Arial" panose="020B0604020202020204" pitchFamily="34" charset="0"/>
                          <a:cs typeface="Arial" panose="020B0604020202020204" pitchFamily="34" charset="0"/>
                        </a:rPr>
                        <a:t>35 (10)</a:t>
                      </a:r>
                    </a:p>
                    <a:p>
                      <a:pPr algn="ctr"/>
                      <a:r>
                        <a:rPr lang="en-GB" sz="1200" noProof="0" dirty="0">
                          <a:latin typeface="Arial" panose="020B0604020202020204" pitchFamily="34" charset="0"/>
                          <a:cs typeface="Arial" panose="020B0604020202020204" pitchFamily="34" charset="0"/>
                        </a:rPr>
                        <a:t>16 (5)</a:t>
                      </a:r>
                    </a:p>
                    <a:p>
                      <a:pPr algn="ctr"/>
                      <a:r>
                        <a:rPr lang="en-GB" sz="1200" noProof="0" dirty="0">
                          <a:latin typeface="Arial" panose="020B0604020202020204" pitchFamily="34" charset="0"/>
                          <a:cs typeface="Arial" panose="020B0604020202020204" pitchFamily="34" charset="0"/>
                        </a:rPr>
                        <a:t>23 (7)</a:t>
                      </a:r>
                    </a:p>
                    <a:p>
                      <a:pPr algn="ctr"/>
                      <a:r>
                        <a:rPr lang="en-GB" sz="1200" noProof="0" dirty="0">
                          <a:latin typeface="Arial" panose="020B0604020202020204" pitchFamily="34" charset="0"/>
                          <a:cs typeface="Arial" panose="020B0604020202020204" pitchFamily="34" charset="0"/>
                        </a:rPr>
                        <a:t>29 (8)</a:t>
                      </a:r>
                    </a:p>
                    <a:p>
                      <a:pPr algn="ctr"/>
                      <a:r>
                        <a:rPr lang="en-GB" sz="1200" noProof="0" dirty="0">
                          <a:latin typeface="Arial" panose="020B0604020202020204" pitchFamily="34" charset="0"/>
                          <a:cs typeface="Arial" panose="020B0604020202020204" pitchFamily="34" charset="0"/>
                        </a:rPr>
                        <a:t>12 (3)</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0</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2 (&lt;1)</a:t>
                      </a:r>
                    </a:p>
                    <a:p>
                      <a:pPr algn="ctr"/>
                      <a:r>
                        <a:rPr lang="en-GB" sz="1200" noProof="0" dirty="0">
                          <a:latin typeface="Arial" panose="020B0604020202020204" pitchFamily="34" charset="0"/>
                          <a:cs typeface="Arial" panose="020B0604020202020204" pitchFamily="34" charset="0"/>
                        </a:rPr>
                        <a:t>0</a:t>
                      </a:r>
                    </a:p>
                    <a:p>
                      <a:pPr algn="ctr"/>
                      <a:r>
                        <a:rPr lang="en-GB" sz="1200" noProof="0" dirty="0">
                          <a:latin typeface="Arial" panose="020B0604020202020204" pitchFamily="34" charset="0"/>
                          <a:cs typeface="Arial" panose="020B0604020202020204" pitchFamily="34" charset="0"/>
                        </a:rPr>
                        <a:t>2 (&lt;1)</a:t>
                      </a:r>
                    </a:p>
                    <a:p>
                      <a:pPr algn="ctr"/>
                      <a:r>
                        <a:rPr lang="en-GB" sz="1200" noProof="0" dirty="0">
                          <a:latin typeface="Arial" panose="020B0604020202020204" pitchFamily="34" charset="0"/>
                          <a:cs typeface="Arial" panose="020B0604020202020204" pitchFamily="34" charset="0"/>
                        </a:rPr>
                        <a:t>1 (&lt;1)</a:t>
                      </a:r>
                    </a:p>
                    <a:p>
                      <a:pPr algn="ctr"/>
                      <a:r>
                        <a:rPr lang="en-GB" sz="1200" noProof="0" dirty="0">
                          <a:latin typeface="Arial" panose="020B0604020202020204" pitchFamily="34" charset="0"/>
                          <a:cs typeface="Arial" panose="020B0604020202020204" pitchFamily="34" charset="0"/>
                        </a:rPr>
                        <a:t>0</a:t>
                      </a:r>
                    </a:p>
                    <a:p>
                      <a:pPr algn="ctr"/>
                      <a:r>
                        <a:rPr lang="en-GB" sz="1200" noProof="0" dirty="0">
                          <a:latin typeface="Arial" panose="020B0604020202020204" pitchFamily="34" charset="0"/>
                          <a:cs typeface="Arial" panose="020B0604020202020204" pitchFamily="34" charset="0"/>
                        </a:rPr>
                        <a:t>0</a:t>
                      </a:r>
                    </a:p>
                    <a:p>
                      <a:pPr algn="ctr"/>
                      <a:r>
                        <a:rPr lang="en-GB" sz="1200" noProof="0" dirty="0">
                          <a:latin typeface="Arial" panose="020B0604020202020204" pitchFamily="34" charset="0"/>
                          <a:cs typeface="Arial" panose="020B0604020202020204" pitchFamily="34" charset="0"/>
                        </a:rPr>
                        <a:t>1 (&lt;1)</a:t>
                      </a:r>
                    </a:p>
                    <a:p>
                      <a:pPr algn="ctr"/>
                      <a:r>
                        <a:rPr lang="en-GB" sz="1200" noProof="0" dirty="0">
                          <a:latin typeface="Arial" panose="020B0604020202020204" pitchFamily="34" charset="0"/>
                          <a:cs typeface="Arial" panose="020B0604020202020204" pitchFamily="34" charset="0"/>
                        </a:rPr>
                        <a:t>3 (&lt;1)</a:t>
                      </a:r>
                    </a:p>
                  </a:txBody>
                  <a:tcPr/>
                </a:tc>
                <a:extLst>
                  <a:ext uri="{0D108BD9-81ED-4DB2-BD59-A6C34878D82A}">
                    <a16:rowId xmlns:a16="http://schemas.microsoft.com/office/drawing/2014/main" val="3647741587"/>
                  </a:ext>
                </a:extLst>
              </a:tr>
              <a:tr h="560792">
                <a:tc gridSpan="5">
                  <a:txBody>
                    <a:bodyPr/>
                    <a:lstStyle/>
                    <a:p>
                      <a:pPr marL="0" indent="9525">
                        <a:tabLst/>
                      </a:pPr>
                      <a:r>
                        <a:rPr lang="en-GB" sz="1000" spc="-20" baseline="30000" noProof="0" dirty="0">
                          <a:latin typeface="Arial" panose="020B0604020202020204" pitchFamily="34" charset="0"/>
                          <a:cs typeface="Arial" panose="020B0604020202020204" pitchFamily="34" charset="0"/>
                        </a:rPr>
                        <a:t>a </a:t>
                      </a:r>
                      <a:r>
                        <a:rPr lang="en-GB" sz="1000" spc="-20" noProof="0" dirty="0">
                          <a:latin typeface="Arial" panose="020B0604020202020204" pitchFamily="34" charset="0"/>
                          <a:cs typeface="Arial" panose="020B0604020202020204" pitchFamily="34" charset="0"/>
                        </a:rPr>
                        <a:t>Includes events reported between first dose and 30 days after last dose of study therapy. </a:t>
                      </a:r>
                      <a:r>
                        <a:rPr lang="en-GB" sz="1000" spc="-20" baseline="30000" noProof="0" dirty="0">
                          <a:latin typeface="Arial" panose="020B0604020202020204" pitchFamily="34" charset="0"/>
                          <a:cs typeface="Arial" panose="020B0604020202020204" pitchFamily="34" charset="0"/>
                        </a:rPr>
                        <a:t>b </a:t>
                      </a:r>
                      <a:r>
                        <a:rPr lang="en-GB" sz="1000" spc="-20" noProof="0" dirty="0">
                          <a:latin typeface="Arial" panose="020B0604020202020204" pitchFamily="34" charset="0"/>
                          <a:cs typeface="Arial" panose="020B0604020202020204" pitchFamily="34" charset="0"/>
                        </a:rPr>
                        <a:t>Discontinuation of any component of the combination regimen was counted as a drug discontinuation event. </a:t>
                      </a:r>
                      <a:br>
                        <a:rPr lang="en-GB" sz="1000" spc="-20" noProof="0" dirty="0">
                          <a:latin typeface="Arial" panose="020B0604020202020204" pitchFamily="34" charset="0"/>
                          <a:cs typeface="Arial" panose="020B0604020202020204" pitchFamily="34" charset="0"/>
                        </a:rPr>
                      </a:br>
                      <a:r>
                        <a:rPr lang="en-GB" sz="1000" i="0" spc="-20" baseline="30000" noProof="0" dirty="0">
                          <a:latin typeface="Arial" panose="020B0604020202020204" pitchFamily="34" charset="0"/>
                          <a:cs typeface="Arial" panose="020B0604020202020204" pitchFamily="34" charset="0"/>
                        </a:rPr>
                        <a:t>c </a:t>
                      </a:r>
                      <a:r>
                        <a:rPr lang="en-GB" sz="1000" spc="-20" noProof="0" dirty="0">
                          <a:latin typeface="Arial" panose="020B0604020202020204" pitchFamily="34" charset="0"/>
                          <a:cs typeface="Arial" panose="020B0604020202020204" pitchFamily="34" charset="0"/>
                        </a:rPr>
                        <a:t>Treatment-related deaths were reported regardless of timeframe. </a:t>
                      </a:r>
                      <a:r>
                        <a:rPr lang="en-GB" sz="1000" spc="-20" baseline="30000" noProof="0" dirty="0">
                          <a:latin typeface="Arial" panose="020B0604020202020204" pitchFamily="34" charset="0"/>
                          <a:cs typeface="Arial" panose="020B0604020202020204" pitchFamily="34" charset="0"/>
                        </a:rPr>
                        <a:t>d </a:t>
                      </a:r>
                      <a:r>
                        <a:rPr lang="en-GB" sz="1000" spc="-20" noProof="0" dirty="0">
                          <a:latin typeface="Arial" panose="020B0604020202020204" pitchFamily="34" charset="0"/>
                          <a:cs typeface="Arial" panose="020B0604020202020204" pitchFamily="34" charset="0"/>
                        </a:rPr>
                        <a:t>Includes 1 event each of myocarditis and pneumonitis. No new treatment-related deaths were reported since the previous interim analysis. </a:t>
                      </a:r>
                      <a:r>
                        <a:rPr lang="en-GB" sz="1000" spc="-20" baseline="30000" noProof="0" dirty="0">
                          <a:latin typeface="Arial" panose="020B0604020202020204" pitchFamily="34" charset="0"/>
                          <a:cs typeface="Arial" panose="020B0604020202020204" pitchFamily="34" charset="0"/>
                        </a:rPr>
                        <a:t>e </a:t>
                      </a:r>
                      <a:r>
                        <a:rPr lang="en-GB" sz="1000" spc="-20" noProof="0" dirty="0">
                          <a:latin typeface="Arial" panose="020B0604020202020204" pitchFamily="34" charset="0"/>
                          <a:cs typeface="Arial" panose="020B0604020202020204" pitchFamily="34" charset="0"/>
                        </a:rPr>
                        <a:t>One event of pneumonitis</a:t>
                      </a:r>
                    </a:p>
                  </a:txBody>
                  <a:tcP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9421740"/>
                  </a:ext>
                </a:extLst>
              </a:tr>
            </a:tbl>
          </a:graphicData>
        </a:graphic>
      </p:graphicFrame>
    </p:spTree>
    <p:extLst>
      <p:ext uri="{BB962C8B-B14F-4D97-AF65-F5344CB8AC3E}">
        <p14:creationId xmlns:p14="http://schemas.microsoft.com/office/powerpoint/2010/main" val="7992032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BD3E-43E8-4C4B-3E06-BCC63657A9D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521B9F-B6D7-5A0A-4D69-F53A04AD2391}"/>
              </a:ext>
            </a:extLst>
          </p:cNvPr>
          <p:cNvSpPr>
            <a:spLocks noGrp="1"/>
          </p:cNvSpPr>
          <p:nvPr>
            <p:ph sz="quarter" idx="12"/>
          </p:nvPr>
        </p:nvSpPr>
        <p:spPr/>
        <p:txBody>
          <a:bodyPr/>
          <a:lstStyle/>
          <a:p>
            <a:r>
              <a:rPr lang="en-GB" noProof="0" dirty="0"/>
              <a:t>NIVO + IPI demonstrated statistically significant and clinically meaningful improvement in PFS vs NIVO in patients with MSI-H/dMMR mCRC across all lines of therapy</a:t>
            </a:r>
          </a:p>
          <a:p>
            <a:r>
              <a:rPr lang="en-GB" sz="2000" noProof="0" dirty="0"/>
              <a:t>The PFS benefit was consistent across prespecified subgroups and all lines of therapy, including patients who also harboured a </a:t>
            </a:r>
            <a:r>
              <a:rPr lang="en-GB" sz="2000" i="1" noProof="0" dirty="0"/>
              <a:t>BRAF</a:t>
            </a:r>
            <a:r>
              <a:rPr lang="en-GB" i="1" noProof="0" dirty="0"/>
              <a:t> </a:t>
            </a:r>
            <a:r>
              <a:rPr lang="en-GB" sz="2000" noProof="0" dirty="0"/>
              <a:t>mutation</a:t>
            </a:r>
          </a:p>
          <a:p>
            <a:r>
              <a:rPr lang="en-GB" noProof="0" dirty="0"/>
              <a:t>No new safety signals were identified; grade 3/4 TRAEs were reported in 22% of patients of NIVO + IPI and 14% with NIVO</a:t>
            </a:r>
            <a:endParaRPr lang="en-GB" sz="2000" noProof="0" dirty="0"/>
          </a:p>
        </p:txBody>
      </p:sp>
      <p:sp>
        <p:nvSpPr>
          <p:cNvPr id="3" name="Title 2">
            <a:extLst>
              <a:ext uri="{FF2B5EF4-FFF2-40B4-BE49-F238E27FC236}">
                <a16:creationId xmlns:a16="http://schemas.microsoft.com/office/drawing/2014/main" id="{7B73B381-BE72-0FF5-7F40-DE45C01D2622}"/>
              </a:ext>
            </a:extLst>
          </p:cNvPr>
          <p:cNvSpPr>
            <a:spLocks noGrp="1"/>
          </p:cNvSpPr>
          <p:nvPr>
            <p:ph type="title"/>
          </p:nvPr>
        </p:nvSpPr>
        <p:spPr/>
        <p:txBody>
          <a:bodyPr/>
          <a:lstStyle/>
          <a:p>
            <a:r>
              <a:rPr lang="en-GB" noProof="0" dirty="0"/>
              <a:t>Checkmate 8hw: summary</a:t>
            </a:r>
          </a:p>
        </p:txBody>
      </p:sp>
      <p:sp>
        <p:nvSpPr>
          <p:cNvPr id="4" name="Slide Number Placeholder 3">
            <a:extLst>
              <a:ext uri="{FF2B5EF4-FFF2-40B4-BE49-F238E27FC236}">
                <a16:creationId xmlns:a16="http://schemas.microsoft.com/office/drawing/2014/main" id="{78538F03-35B6-5D31-B761-3923BFDD3D2B}"/>
              </a:ext>
            </a:extLst>
          </p:cNvPr>
          <p:cNvSpPr>
            <a:spLocks noGrp="1"/>
          </p:cNvSpPr>
          <p:nvPr>
            <p:ph type="sldNum" sz="quarter" idx="4"/>
          </p:nvPr>
        </p:nvSpPr>
        <p:spPr/>
        <p:txBody>
          <a:bodyPr/>
          <a:lstStyle/>
          <a:p>
            <a:fld id="{FCE43C0F-8A7B-3A4B-9DB5-B3472E36E833}" type="slidenum">
              <a:rPr lang="en-GB" noProof="0" smtClean="0"/>
              <a:pPr/>
              <a:t>16</a:t>
            </a:fld>
            <a:endParaRPr lang="en-GB" noProof="0" dirty="0"/>
          </a:p>
        </p:txBody>
      </p:sp>
      <p:sp>
        <p:nvSpPr>
          <p:cNvPr id="11" name="Content Placeholder 10">
            <a:extLst>
              <a:ext uri="{FF2B5EF4-FFF2-40B4-BE49-F238E27FC236}">
                <a16:creationId xmlns:a16="http://schemas.microsoft.com/office/drawing/2014/main" id="{3A222B9D-AC01-781E-6741-325A1097343C}"/>
              </a:ext>
            </a:extLst>
          </p:cNvPr>
          <p:cNvSpPr>
            <a:spLocks noGrp="1"/>
          </p:cNvSpPr>
          <p:nvPr>
            <p:ph sz="quarter" idx="15"/>
          </p:nvPr>
        </p:nvSpPr>
        <p:spPr/>
        <p:txBody>
          <a:bodyPr anchor="b" anchorCtr="0"/>
          <a:lstStyle/>
          <a:p>
            <a:r>
              <a:rPr lang="en-GB" sz="1200" noProof="0" dirty="0">
                <a:solidFill>
                  <a:schemeClr val="tx2"/>
                </a:solidFill>
              </a:rPr>
              <a:t>BRAF-mutated; dMMR, deficient mismatch repair; IPI, ipilimumab; mCRC, metastatic colorectal cancer; MSI-H, microsatellite instability-high; </a:t>
            </a:r>
            <a:br>
              <a:rPr lang="en-GB" sz="1200" noProof="0" dirty="0">
                <a:solidFill>
                  <a:schemeClr val="tx2"/>
                </a:solidFill>
              </a:rPr>
            </a:br>
            <a:r>
              <a:rPr lang="en-GB" sz="1200" noProof="0" dirty="0">
                <a:solidFill>
                  <a:schemeClr val="tx2"/>
                </a:solidFill>
              </a:rPr>
              <a:t>NIVO, nivolumab; PFS, progression-free survival; TRAE, treatment related adverse event</a:t>
            </a:r>
          </a:p>
          <a:p>
            <a:r>
              <a:rPr lang="en-GB" sz="1200" noProof="0" dirty="0">
                <a:solidFill>
                  <a:schemeClr val="tx2"/>
                </a:solidFill>
              </a:rPr>
              <a:t>André T, et al. Abstract LBA143, ASCO GI 2025; André T, et al. Lancet. 2025. doi: 10.1016/S0140-6736(24)02848-4. Online ahead of print</a:t>
            </a:r>
          </a:p>
        </p:txBody>
      </p:sp>
      <p:sp>
        <p:nvSpPr>
          <p:cNvPr id="6" name="TextBox 5">
            <a:extLst>
              <a:ext uri="{FF2B5EF4-FFF2-40B4-BE49-F238E27FC236}">
                <a16:creationId xmlns:a16="http://schemas.microsoft.com/office/drawing/2014/main" id="{9AFA0F85-AAEF-5D68-1E8E-B091E98F84D3}"/>
              </a:ext>
            </a:extLst>
          </p:cNvPr>
          <p:cNvSpPr txBox="1"/>
          <p:nvPr/>
        </p:nvSpPr>
        <p:spPr>
          <a:xfrm>
            <a:off x="983432" y="3933056"/>
            <a:ext cx="9535366" cy="1756992"/>
          </a:xfrm>
          <a:prstGeom prst="rect">
            <a:avLst/>
          </a:prstGeom>
          <a:solidFill>
            <a:schemeClr val="bg1"/>
          </a:solidFill>
          <a:ln w="28575">
            <a:solidFill>
              <a:schemeClr val="accent1"/>
            </a:solidFill>
          </a:ln>
        </p:spPr>
        <p:txBody>
          <a:bodyPr wrap="square" lIns="288000" tIns="108000" rIns="288000" bIns="108000" rtlCol="0">
            <a:spAutoFit/>
          </a:bodyPr>
          <a:lstStyle/>
          <a:p>
            <a:pPr>
              <a:spcBef>
                <a:spcPts val="600"/>
              </a:spcBef>
            </a:pPr>
            <a:r>
              <a:rPr lang="en-GB" b="1" u="sng" noProof="0"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b="0" i="0" noProof="0" dirty="0">
                <a:solidFill>
                  <a:srgbClr val="333333"/>
                </a:solidFill>
                <a:effectLst/>
                <a:latin typeface="Arial" panose="020B0604020202020204" pitchFamily="34" charset="0"/>
                <a:cs typeface="Arial" panose="020B0604020202020204" pitchFamily="34" charset="0"/>
              </a:rPr>
              <a:t>Nivolumab + ipilimumab may be a treatment option in the future for </a:t>
            </a:r>
            <a:r>
              <a:rPr lang="en-GB" b="0" i="0" noProof="0" dirty="0" err="1">
                <a:solidFill>
                  <a:srgbClr val="1F1F1F"/>
                </a:solidFill>
                <a:effectLst/>
                <a:latin typeface="Arial" panose="020B0604020202020204" pitchFamily="34" charset="0"/>
                <a:cs typeface="Arial" panose="020B0604020202020204" pitchFamily="34" charset="0"/>
              </a:rPr>
              <a:t>dMMR</a:t>
            </a:r>
            <a:r>
              <a:rPr lang="en-GB" b="0" i="0" noProof="0" dirty="0">
                <a:solidFill>
                  <a:srgbClr val="1F1F1F"/>
                </a:solidFill>
                <a:effectLst/>
                <a:latin typeface="Arial" panose="020B0604020202020204" pitchFamily="34" charset="0"/>
                <a:cs typeface="Arial" panose="020B0604020202020204" pitchFamily="34" charset="0"/>
              </a:rPr>
              <a:t>/MSI-H mCRC patients, including </a:t>
            </a:r>
            <a:r>
              <a:rPr lang="en-GB" i="1" dirty="0">
                <a:solidFill>
                  <a:srgbClr val="1F1F1F"/>
                </a:solidFill>
                <a:latin typeface="Arial" panose="020B0604020202020204" pitchFamily="34" charset="0"/>
                <a:cs typeface="Arial" panose="020B0604020202020204" pitchFamily="34" charset="0"/>
              </a:rPr>
              <a:t>BRAF-</a:t>
            </a:r>
            <a:r>
              <a:rPr lang="en-GB" dirty="0">
                <a:solidFill>
                  <a:srgbClr val="1F1F1F"/>
                </a:solidFill>
                <a:latin typeface="Arial" panose="020B0604020202020204" pitchFamily="34" charset="0"/>
                <a:cs typeface="Arial" panose="020B0604020202020204" pitchFamily="34" charset="0"/>
              </a:rPr>
              <a:t>mutant mCRC </a:t>
            </a:r>
            <a:r>
              <a:rPr lang="en-GB" i="1" dirty="0">
                <a:solidFill>
                  <a:srgbClr val="1F1F1F"/>
                </a:solidFill>
                <a:latin typeface="Arial" panose="020B0604020202020204" pitchFamily="34" charset="0"/>
                <a:cs typeface="Arial" panose="020B0604020202020204" pitchFamily="34" charset="0"/>
              </a:rPr>
              <a:t>patients</a:t>
            </a:r>
            <a:endParaRPr lang="en-GB" b="0" i="0" noProof="0" dirty="0">
              <a:solidFill>
                <a:srgbClr val="333333"/>
              </a:solidFill>
              <a:effectLst/>
              <a:latin typeface="Arial" panose="020B0604020202020204" pitchFamily="34" charset="0"/>
              <a:cs typeface="Arial" panose="020B0604020202020204" pitchFamily="34" charset="0"/>
            </a:endParaRPr>
          </a:p>
          <a:p>
            <a:pPr marL="342900" indent="-342900">
              <a:spcBef>
                <a:spcPts val="600"/>
              </a:spcBef>
              <a:buClr>
                <a:schemeClr val="accent1"/>
              </a:buClr>
              <a:buFont typeface="Arial" panose="020B0604020202020204" pitchFamily="34" charset="0"/>
              <a:buChar char="•"/>
            </a:pPr>
            <a:r>
              <a:rPr lang="en-GB" noProof="0" dirty="0">
                <a:solidFill>
                  <a:srgbClr val="333333"/>
                </a:solidFill>
                <a:latin typeface="Arial" panose="020B0604020202020204" pitchFamily="34" charset="0"/>
                <a:cs typeface="Arial" panose="020B0604020202020204" pitchFamily="34" charset="0"/>
              </a:rPr>
              <a:t>There will need to be consideration about the optimal treatment sequence for this patient subgroup </a:t>
            </a:r>
            <a:endParaRPr lang="en-GB" b="1"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3791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a:xfrm>
            <a:off x="609600" y="1124744"/>
            <a:ext cx="10972800" cy="3312368"/>
          </a:xfrm>
        </p:spPr>
        <p:txBody>
          <a:bodyPr>
            <a:normAutofit fontScale="90000"/>
          </a:bodyPr>
          <a:lstStyle/>
          <a:p>
            <a:r>
              <a:rPr lang="en-GB" sz="4400" noProof="0" dirty="0"/>
              <a:t>gi connect</a:t>
            </a:r>
            <a:br>
              <a:rPr lang="en-GB" noProof="0" dirty="0"/>
            </a:br>
            <a:br>
              <a:rPr lang="en-GB" noProof="0" dirty="0"/>
            </a:br>
            <a:r>
              <a:rPr lang="en-GB" noProof="0" dirty="0"/>
              <a:t>highlights from asco gi 2025</a:t>
            </a:r>
            <a:br>
              <a:rPr lang="en-GB" noProof="0" dirty="0"/>
            </a:br>
            <a:r>
              <a:rPr lang="en-GB" sz="3600" i="1" noProof="0" dirty="0"/>
              <a:t>BRAF</a:t>
            </a:r>
            <a:r>
              <a:rPr lang="en-GB" sz="3600" noProof="0" dirty="0"/>
              <a:t>-mutated CRC</a:t>
            </a:r>
            <a:br>
              <a:rPr lang="en-GB" sz="3400" noProof="0" dirty="0"/>
            </a:br>
            <a:br>
              <a:rPr lang="en-GB" noProof="0" dirty="0"/>
            </a:br>
            <a:endParaRPr lang="en-GB" noProof="0"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09600" y="4293096"/>
            <a:ext cx="10972800" cy="1584176"/>
          </a:xfrm>
        </p:spPr>
        <p:txBody>
          <a:bodyPr>
            <a:noAutofit/>
          </a:bodyPr>
          <a:lstStyle/>
          <a:p>
            <a:r>
              <a:rPr lang="en-GB" b="1" noProof="0" dirty="0"/>
              <a:t>Dr Elena </a:t>
            </a:r>
            <a:r>
              <a:rPr lang="en-GB" b="1" noProof="0" dirty="0">
                <a:effectLst/>
                <a:ea typeface="Calibri" panose="020F0502020204030204" pitchFamily="34" charset="0"/>
              </a:rPr>
              <a:t>É</a:t>
            </a:r>
            <a:r>
              <a:rPr lang="en-GB" b="1" noProof="0" dirty="0"/>
              <a:t>lez, MD, PhD</a:t>
            </a:r>
            <a:br>
              <a:rPr lang="en-GB" b="1" noProof="0" dirty="0"/>
            </a:br>
            <a:r>
              <a:rPr lang="en-GB" sz="2200" b="1" noProof="0" dirty="0">
                <a:effectLst/>
                <a:ea typeface="Aptos" panose="020B0004020202020204" pitchFamily="34" charset="0"/>
              </a:rPr>
              <a:t>Vall d’Hebron University Hospital, Barcelona, Spain</a:t>
            </a:r>
          </a:p>
          <a:p>
            <a:pPr>
              <a:spcBef>
                <a:spcPts val="2400"/>
              </a:spcBef>
            </a:pPr>
            <a:r>
              <a:rPr lang="en-GB" sz="2400" b="1" noProof="0" dirty="0"/>
              <a:t>JANUARY 2025</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noProof="0" smtClean="0"/>
              <a:pPr/>
              <a:t>2</a:t>
            </a:fld>
            <a:endParaRPr lang="en-GB" noProof="0" dirty="0"/>
          </a:p>
        </p:txBody>
      </p:sp>
      <p:sp>
        <p:nvSpPr>
          <p:cNvPr id="2" name="TextBox 1">
            <a:extLst>
              <a:ext uri="{FF2B5EF4-FFF2-40B4-BE49-F238E27FC236}">
                <a16:creationId xmlns:a16="http://schemas.microsoft.com/office/drawing/2014/main" id="{7A6BDBEA-3518-8ACF-B89B-54EB94FCBF7A}"/>
              </a:ext>
            </a:extLst>
          </p:cNvPr>
          <p:cNvSpPr txBox="1"/>
          <p:nvPr/>
        </p:nvSpPr>
        <p:spPr>
          <a:xfrm>
            <a:off x="330807" y="6414168"/>
            <a:ext cx="1762021" cy="276999"/>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CRC, colorectal cancer</a:t>
            </a:r>
          </a:p>
        </p:txBody>
      </p:sp>
    </p:spTree>
    <p:extLst>
      <p:ext uri="{BB962C8B-B14F-4D97-AF65-F5344CB8AC3E}">
        <p14:creationId xmlns:p14="http://schemas.microsoft.com/office/powerpoint/2010/main" val="7103077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479376" y="1123200"/>
            <a:ext cx="10963200" cy="4835960"/>
          </a:xfrm>
        </p:spPr>
        <p:txBody>
          <a:bodyPr>
            <a:normAutofit fontScale="92500" lnSpcReduction="20000"/>
          </a:bodyPr>
          <a:lstStyle/>
          <a:p>
            <a:pPr marL="0" indent="0">
              <a:lnSpc>
                <a:spcPct val="120000"/>
              </a:lnSpc>
              <a:spcBef>
                <a:spcPts val="600"/>
              </a:spcBef>
              <a:buNone/>
            </a:pPr>
            <a:r>
              <a:rPr lang="en-GB" sz="1600" b="1" noProof="0" dirty="0">
                <a:latin typeface="Arial" panose="020B0604020202020204" pitchFamily="34" charset="0"/>
              </a:rPr>
              <a:t>This programme is developed by GI CONNECT, </a:t>
            </a:r>
            <a:br>
              <a:rPr lang="en-GB" sz="1600" b="1" noProof="0" dirty="0">
                <a:latin typeface="Arial" panose="020B0604020202020204" pitchFamily="34" charset="0"/>
              </a:rPr>
            </a:br>
            <a:r>
              <a:rPr lang="en-GB" sz="1600" b="1" noProof="0" dirty="0">
                <a:latin typeface="Arial" panose="020B0604020202020204" pitchFamily="34" charset="0"/>
              </a:rPr>
              <a:t>an international group of experts in the field </a:t>
            </a:r>
            <a:br>
              <a:rPr lang="en-GB" sz="1600" b="1" noProof="0" dirty="0">
                <a:latin typeface="Arial" panose="020B0604020202020204" pitchFamily="34" charset="0"/>
              </a:rPr>
            </a:br>
            <a:r>
              <a:rPr lang="en-GB" sz="1600" b="1" noProof="0" dirty="0">
                <a:latin typeface="Arial" panose="020B0604020202020204" pitchFamily="34" charset="0"/>
              </a:rPr>
              <a:t>of gastrointestinal oncology. </a:t>
            </a:r>
          </a:p>
          <a:p>
            <a:pPr marL="0" indent="0">
              <a:lnSpc>
                <a:spcPct val="120000"/>
              </a:lnSpc>
              <a:spcBef>
                <a:spcPts val="600"/>
              </a:spcBef>
              <a:buNone/>
            </a:pPr>
            <a:endParaRPr lang="en-GB" sz="1600" noProof="0" dirty="0">
              <a:latin typeface="Arial" panose="020B0604020202020204" pitchFamily="34" charset="0"/>
            </a:endParaRPr>
          </a:p>
          <a:p>
            <a:pPr marL="0" indent="0">
              <a:spcBef>
                <a:spcPts val="600"/>
              </a:spcBef>
              <a:buNone/>
            </a:pPr>
            <a:r>
              <a:rPr lang="en-GB" sz="1600" b="1" noProof="0" dirty="0">
                <a:solidFill>
                  <a:schemeClr val="accent1"/>
                </a:solidFill>
                <a:latin typeface="Arial" panose="020B0604020202020204" pitchFamily="34" charset="0"/>
              </a:rPr>
              <a:t>Acknowledgement and disclosures</a:t>
            </a:r>
          </a:p>
          <a:p>
            <a:pPr marL="0" indent="0">
              <a:buNone/>
            </a:pPr>
            <a:r>
              <a:rPr lang="en-GB" sz="1600" noProof="0" dirty="0">
                <a:latin typeface="Arial" panose="020B0604020202020204" pitchFamily="34" charset="0"/>
              </a:rPr>
              <a:t>This GI CONNECT programme is supported through an independent educational grant from </a:t>
            </a:r>
            <a:r>
              <a:rPr lang="en-GB" sz="1600" noProof="0" dirty="0"/>
              <a:t>Pierre Fabre Laboratories</a:t>
            </a:r>
            <a:r>
              <a:rPr lang="en-GB" sz="1600" noProof="0" dirty="0">
                <a:latin typeface="Arial" panose="020B0604020202020204" pitchFamily="34" charset="0"/>
              </a:rPr>
              <a:t>. The programme is therefore independent, the content is not influenced by the supporter and is under the sole responsibility of the experts.</a:t>
            </a:r>
          </a:p>
          <a:p>
            <a:pPr marL="0" indent="0">
              <a:buNone/>
            </a:pPr>
            <a:r>
              <a:rPr lang="en-GB" sz="1600" b="1" noProof="0" dirty="0">
                <a:latin typeface="Arial" panose="020B0604020202020204" pitchFamily="34" charset="0"/>
              </a:rPr>
              <a:t>Please note:</a:t>
            </a:r>
            <a:r>
              <a:rPr lang="en-GB" sz="1600" noProof="0" dirty="0">
                <a:latin typeface="Arial" panose="020B0604020202020204" pitchFamily="34" charset="0"/>
              </a:rPr>
              <a:t> </a:t>
            </a:r>
          </a:p>
          <a:p>
            <a:r>
              <a:rPr lang="en-GB" sz="1600" noProof="0" dirty="0">
                <a:latin typeface="Arial" panose="020B0604020202020204" pitchFamily="34" charset="0"/>
              </a:rPr>
              <a:t>This educational programme is intended for healthcare professionals outside the UK and ROI only</a:t>
            </a:r>
          </a:p>
          <a:p>
            <a:r>
              <a:rPr lang="en-GB" sz="1600" noProof="0" dirty="0">
                <a:latin typeface="Arial" panose="020B0604020202020204" pitchFamily="34" charset="0"/>
              </a:rPr>
              <a:t>The views </a:t>
            </a:r>
            <a:r>
              <a:rPr lang="en-GB" sz="1600" noProof="0" dirty="0"/>
              <a:t>expressed within this programme are the personal opinions of the experts. They do not necessarily represent the views of the experts’ academic institutions, organisations, Pierre Fabre Laboratories, or other group or individual </a:t>
            </a:r>
          </a:p>
          <a:p>
            <a:pPr marL="0" indent="0">
              <a:buNone/>
            </a:pPr>
            <a:r>
              <a:rPr lang="en-GB" sz="1600" noProof="0" dirty="0">
                <a:latin typeface="Arial" panose="020B0604020202020204" pitchFamily="34" charset="0"/>
              </a:rPr>
              <a:t>Expert disclosures:</a:t>
            </a:r>
          </a:p>
          <a:p>
            <a:r>
              <a:rPr lang="en-GB" sz="1600" b="1" noProof="0" dirty="0">
                <a:solidFill>
                  <a:srgbClr val="C6573B"/>
                </a:solidFill>
                <a:latin typeface="Arial" panose="020B0604020202020204" pitchFamily="34" charset="0"/>
              </a:rPr>
              <a:t>Dr </a:t>
            </a:r>
            <a:r>
              <a:rPr lang="en-GB" sz="1600" b="1" noProof="0" dirty="0">
                <a:solidFill>
                  <a:srgbClr val="C6573B"/>
                </a:solidFill>
              </a:rPr>
              <a:t>Elena </a:t>
            </a:r>
            <a:r>
              <a:rPr lang="en-GB" sz="1600" b="1" noProof="0" dirty="0">
                <a:solidFill>
                  <a:schemeClr val="accent1"/>
                </a:solidFill>
                <a:effectLst/>
                <a:ea typeface="Calibri" panose="020F0502020204030204" pitchFamily="34" charset="0"/>
              </a:rPr>
              <a:t>É</a:t>
            </a:r>
            <a:r>
              <a:rPr lang="en-GB" sz="1600" b="1" noProof="0" dirty="0">
                <a:solidFill>
                  <a:schemeClr val="accent1"/>
                </a:solidFill>
              </a:rPr>
              <a:t>lez</a:t>
            </a:r>
            <a:r>
              <a:rPr lang="en-GB" sz="1600" b="1" noProof="0" dirty="0">
                <a:solidFill>
                  <a:srgbClr val="C6573B"/>
                </a:solidFill>
              </a:rPr>
              <a:t> </a:t>
            </a:r>
            <a:r>
              <a:rPr lang="en-GB" sz="1600" noProof="0" dirty="0">
                <a:latin typeface="Arial" panose="020B0604020202020204" pitchFamily="34" charset="0"/>
              </a:rPr>
              <a:t>has received financial support/sponsorship for research support, consultation, or speaker fees from the following companies: </a:t>
            </a:r>
          </a:p>
          <a:p>
            <a:pPr lvl="1"/>
            <a:r>
              <a:rPr lang="en-GB" sz="1400" dirty="0">
                <a:latin typeface="Arial" panose="020B0604020202020204" pitchFamily="34" charset="0"/>
              </a:rPr>
              <a:t>Agenus, Amgen, Bayer, BMS, Boehringer Ingelheim, Cure </a:t>
            </a:r>
            <a:r>
              <a:rPr lang="en-GB" sz="1400" dirty="0" err="1">
                <a:latin typeface="Arial" panose="020B0604020202020204" pitchFamily="34" charset="0"/>
              </a:rPr>
              <a:t>Teq</a:t>
            </a:r>
            <a:r>
              <a:rPr lang="en-GB" sz="1400" dirty="0">
                <a:latin typeface="Arial" panose="020B0604020202020204" pitchFamily="34" charset="0"/>
              </a:rPr>
              <a:t> AG, GlaxoSmithKline, Hoffman La Roche, Janssen, Johnson &amp; Johnson, Lilly, Medscape, Merck Serono, MSD, Novartis, Organon, Pfizer, Pierre Fabre, </a:t>
            </a:r>
            <a:r>
              <a:rPr lang="en-GB" sz="1400" dirty="0" err="1">
                <a:latin typeface="Arial" panose="020B0604020202020204" pitchFamily="34" charset="0"/>
              </a:rPr>
              <a:t>Repare</a:t>
            </a:r>
            <a:r>
              <a:rPr lang="en-GB" sz="1400" dirty="0">
                <a:latin typeface="Arial" panose="020B0604020202020204" pitchFamily="34" charset="0"/>
              </a:rPr>
              <a:t> Therapeutics Inc., RIN Institute Inc., </a:t>
            </a:r>
            <a:r>
              <a:rPr lang="en-GB" sz="1400" dirty="0" err="1">
                <a:latin typeface="Arial" panose="020B0604020202020204" pitchFamily="34" charset="0"/>
              </a:rPr>
              <a:t>Rottapharm</a:t>
            </a:r>
            <a:r>
              <a:rPr lang="en-GB" sz="1400" dirty="0">
                <a:latin typeface="Arial" panose="020B0604020202020204" pitchFamily="34" charset="0"/>
              </a:rPr>
              <a:t> Biotech, Sanofi, </a:t>
            </a:r>
            <a:r>
              <a:rPr lang="en-GB" sz="1400" dirty="0" err="1">
                <a:latin typeface="Arial" panose="020B0604020202020204" pitchFamily="34" charset="0"/>
              </a:rPr>
              <a:t>Seagen</a:t>
            </a:r>
            <a:r>
              <a:rPr lang="en-GB" sz="1400" dirty="0">
                <a:latin typeface="Arial" panose="020B0604020202020204" pitchFamily="34" charset="0"/>
              </a:rPr>
              <a:t> International GmbH, Servier, and Takeda</a:t>
            </a:r>
            <a:endParaRPr lang="en-GB" sz="1400"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noProof="0" dirty="0">
                <a:latin typeface="Arial" panose="020B0604020202020204" pitchFamily="34" charset="0"/>
              </a:rPr>
              <a:t>Developed by GI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pic>
        <p:nvPicPr>
          <p:cNvPr id="8" name="Content Placeholder 7" descr="A picture containing graphical user interface">
            <a:hlinkClick r:id="rId3"/>
            <a:extLst>
              <a:ext uri="{FF2B5EF4-FFF2-40B4-BE49-F238E27FC236}">
                <a16:creationId xmlns:a16="http://schemas.microsoft.com/office/drawing/2014/main" id="{447C8FDF-6279-CFA0-A63D-172C99B95DFE}"/>
              </a:ext>
            </a:extLst>
          </p:cNvPr>
          <p:cNvPicPr>
            <a:picLocks noGrp="1" noChangeAspect="1"/>
          </p:cNvPicPr>
          <p:nvPr>
            <p:ph sz="quarter" idx="4294967295"/>
          </p:nvPr>
        </p:nvPicPr>
        <p:blipFill>
          <a:blip r:embed="rId4"/>
          <a:stretch>
            <a:fillRect/>
          </a:stretch>
        </p:blipFill>
        <p:spPr>
          <a:xfrm>
            <a:off x="7380000" y="1213200"/>
            <a:ext cx="2544424" cy="985580"/>
          </a:xfrm>
        </p:spPr>
      </p:pic>
    </p:spTree>
    <p:extLst>
      <p:ext uri="{BB962C8B-B14F-4D97-AF65-F5344CB8AC3E}">
        <p14:creationId xmlns:p14="http://schemas.microsoft.com/office/powerpoint/2010/main" val="12234176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42482-2B21-8E13-F584-10F6BCCFEE27}"/>
              </a:ext>
            </a:extLst>
          </p:cNvPr>
          <p:cNvSpPr>
            <a:spLocks noGrp="1"/>
          </p:cNvSpPr>
          <p:nvPr>
            <p:ph sz="quarter" idx="12"/>
          </p:nvPr>
        </p:nvSpPr>
        <p:spPr/>
        <p:txBody>
          <a:bodyPr/>
          <a:lstStyle/>
          <a:p>
            <a:r>
              <a:rPr lang="en-GB" b="1" noProof="0" dirty="0">
                <a:solidFill>
                  <a:schemeClr val="accent1"/>
                </a:solidFill>
              </a:rPr>
              <a:t>BREAKWATER: </a:t>
            </a:r>
            <a:r>
              <a:rPr lang="en-GB" noProof="0" dirty="0"/>
              <a:t>demonstrated a statistically significant and clinically meaningful benefit in ORR with EC + mFOLFOX6 that was rapid and durable in </a:t>
            </a:r>
            <a:r>
              <a:rPr lang="en-GB" i="1" noProof="0" dirty="0"/>
              <a:t>BRAF</a:t>
            </a:r>
            <a:r>
              <a:rPr lang="en-GB" noProof="0" dirty="0"/>
              <a:t> V600E-mutant mCRC. The results </a:t>
            </a:r>
            <a:r>
              <a:rPr lang="en-GB" b="0" i="0" noProof="0" dirty="0">
                <a:solidFill>
                  <a:schemeClr val="tx2"/>
                </a:solidFill>
                <a:effectLst/>
                <a:latin typeface="Arial" panose="020B0604020202020204" pitchFamily="34" charset="0"/>
                <a:cs typeface="Arial" panose="020B0604020202020204" pitchFamily="34" charset="0"/>
              </a:rPr>
              <a:t>support EC + mFOLFOX6 as a new first-line SOC for patients with </a:t>
            </a:r>
            <a:r>
              <a:rPr lang="en-GB" b="0" i="1" noProof="0" dirty="0">
                <a:solidFill>
                  <a:schemeClr val="tx2"/>
                </a:solidFill>
                <a:effectLst/>
                <a:latin typeface="Arial" panose="020B0604020202020204" pitchFamily="34" charset="0"/>
                <a:cs typeface="Arial" panose="020B0604020202020204" pitchFamily="34" charset="0"/>
              </a:rPr>
              <a:t>BRAF</a:t>
            </a:r>
            <a:r>
              <a:rPr lang="en-GB" b="0" i="0" noProof="0" dirty="0">
                <a:solidFill>
                  <a:schemeClr val="tx2"/>
                </a:solidFill>
                <a:effectLst/>
                <a:latin typeface="Arial" panose="020B0604020202020204" pitchFamily="34" charset="0"/>
                <a:cs typeface="Arial" panose="020B0604020202020204" pitchFamily="34" charset="0"/>
              </a:rPr>
              <a:t> V600E-mutant CRC</a:t>
            </a:r>
            <a:endParaRPr lang="en-GB" b="1" noProof="0" dirty="0">
              <a:solidFill>
                <a:schemeClr val="tx2"/>
              </a:solidFill>
              <a:latin typeface="Arial" panose="020B0604020202020204" pitchFamily="34" charset="0"/>
              <a:cs typeface="Arial" panose="020B0604020202020204" pitchFamily="34" charset="0"/>
            </a:endParaRPr>
          </a:p>
          <a:p>
            <a:endParaRPr lang="en-GB" noProof="0" dirty="0">
              <a:solidFill>
                <a:schemeClr val="tx2"/>
              </a:solidFill>
            </a:endParaRPr>
          </a:p>
          <a:p>
            <a:r>
              <a:rPr lang="en-GB" b="1" noProof="0" dirty="0">
                <a:solidFill>
                  <a:schemeClr val="accent1"/>
                </a:solidFill>
              </a:rPr>
              <a:t>CHECKMATE 8HW: </a:t>
            </a:r>
            <a:r>
              <a:rPr lang="en-GB" noProof="0" dirty="0"/>
              <a:t>NIVO + IPI demonstrated statistically significant and clinically meaningful improvement in PFS vs NIVO in patients with MSI-H/dMMR mCRC across all lines of therapy and </a:t>
            </a:r>
            <a:r>
              <a:rPr lang="en-GB" sz="2000" noProof="0" dirty="0"/>
              <a:t>across prespecified subgroups, including patients who also harboured a </a:t>
            </a:r>
            <a:r>
              <a:rPr lang="en-GB" sz="2000" i="1" noProof="0" dirty="0"/>
              <a:t>BRAF</a:t>
            </a:r>
            <a:r>
              <a:rPr lang="en-GB" i="1" noProof="0" dirty="0"/>
              <a:t> </a:t>
            </a:r>
            <a:r>
              <a:rPr lang="en-GB" sz="2000" noProof="0" dirty="0"/>
              <a:t>mutation</a:t>
            </a:r>
          </a:p>
          <a:p>
            <a:endParaRPr lang="en-GB" noProof="0" dirty="0">
              <a:solidFill>
                <a:schemeClr val="tx2"/>
              </a:solidFill>
            </a:endParaRPr>
          </a:p>
        </p:txBody>
      </p:sp>
      <p:sp>
        <p:nvSpPr>
          <p:cNvPr id="3" name="Title 2">
            <a:extLst>
              <a:ext uri="{FF2B5EF4-FFF2-40B4-BE49-F238E27FC236}">
                <a16:creationId xmlns:a16="http://schemas.microsoft.com/office/drawing/2014/main" id="{64B97C52-00F3-9463-0114-6C2332FE9971}"/>
              </a:ext>
            </a:extLst>
          </p:cNvPr>
          <p:cNvSpPr>
            <a:spLocks noGrp="1"/>
          </p:cNvSpPr>
          <p:nvPr>
            <p:ph type="title"/>
          </p:nvPr>
        </p:nvSpPr>
        <p:spPr/>
        <p:txBody>
          <a:bodyPr/>
          <a:lstStyle/>
          <a:p>
            <a:r>
              <a:rPr lang="en-GB" noProof="0" dirty="0"/>
              <a:t>Clinical takeaways</a:t>
            </a:r>
          </a:p>
        </p:txBody>
      </p:sp>
      <p:sp>
        <p:nvSpPr>
          <p:cNvPr id="4" name="Slide Number Placeholder 3">
            <a:extLst>
              <a:ext uri="{FF2B5EF4-FFF2-40B4-BE49-F238E27FC236}">
                <a16:creationId xmlns:a16="http://schemas.microsoft.com/office/drawing/2014/main" id="{AA279238-5A77-AB8D-C2DB-FF1A96415A1B}"/>
              </a:ext>
            </a:extLst>
          </p:cNvPr>
          <p:cNvSpPr>
            <a:spLocks noGrp="1"/>
          </p:cNvSpPr>
          <p:nvPr>
            <p:ph type="sldNum" sz="quarter" idx="4"/>
          </p:nvPr>
        </p:nvSpPr>
        <p:spPr/>
        <p:txBody>
          <a:bodyPr/>
          <a:lstStyle/>
          <a:p>
            <a:fld id="{FCE43C0F-8A7B-3A4B-9DB5-B3472E36E833}" type="slidenum">
              <a:rPr lang="en-GB" noProof="0" smtClean="0"/>
              <a:pPr/>
              <a:t>4</a:t>
            </a:fld>
            <a:endParaRPr lang="en-GB" noProof="0" dirty="0"/>
          </a:p>
        </p:txBody>
      </p:sp>
      <p:sp>
        <p:nvSpPr>
          <p:cNvPr id="5" name="Content Placeholder 4">
            <a:extLst>
              <a:ext uri="{FF2B5EF4-FFF2-40B4-BE49-F238E27FC236}">
                <a16:creationId xmlns:a16="http://schemas.microsoft.com/office/drawing/2014/main" id="{B735642B-7543-4D3E-DB9B-77785674A8B9}"/>
              </a:ext>
            </a:extLst>
          </p:cNvPr>
          <p:cNvSpPr>
            <a:spLocks noGrp="1"/>
          </p:cNvSpPr>
          <p:nvPr>
            <p:ph sz="quarter" idx="15"/>
          </p:nvPr>
        </p:nvSpPr>
        <p:spPr>
          <a:xfrm>
            <a:off x="620184" y="6345520"/>
            <a:ext cx="10180339" cy="365125"/>
          </a:xfrm>
        </p:spPr>
        <p:txBody>
          <a:bodyPr anchor="b"/>
          <a:lstStyle/>
          <a:p>
            <a:r>
              <a:rPr lang="en-GB" sz="1200" noProof="0" dirty="0" err="1"/>
              <a:t>dMMR</a:t>
            </a:r>
            <a:r>
              <a:rPr lang="en-GB" sz="1200" noProof="0" dirty="0"/>
              <a:t>, deficient mismatch repair</a:t>
            </a:r>
            <a:r>
              <a:rPr lang="en-GB" noProof="0" dirty="0"/>
              <a:t>; EC, encorafenib plus cetuximab; </a:t>
            </a:r>
            <a:r>
              <a:rPr lang="en-GB" sz="1200" noProof="0" dirty="0"/>
              <a:t>IPI, ipilimumab; mCRC, metastatic colorectal cancer</a:t>
            </a:r>
            <a:r>
              <a:rPr lang="en-GB" noProof="0" dirty="0"/>
              <a:t>; mFOLFOX6, modified fluouracil/leucovorin/oxaliplatin; MSI-H</a:t>
            </a:r>
            <a:r>
              <a:rPr lang="en-GB" sz="1200" noProof="0" dirty="0"/>
              <a:t>, microsatellite instability-high; NIVO, nivolumab; ORR, overall response rate; PFS, progression-free survival; SOC, standard of care</a:t>
            </a:r>
          </a:p>
        </p:txBody>
      </p:sp>
    </p:spTree>
    <p:extLst>
      <p:ext uri="{BB962C8B-B14F-4D97-AF65-F5344CB8AC3E}">
        <p14:creationId xmlns:p14="http://schemas.microsoft.com/office/powerpoint/2010/main" val="40186337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865EF6-82A1-DF1F-B273-B4552FBD3581}"/>
              </a:ext>
            </a:extLst>
          </p:cNvPr>
          <p:cNvSpPr>
            <a:spLocks noGrp="1"/>
          </p:cNvSpPr>
          <p:nvPr>
            <p:ph sz="quarter" idx="12"/>
          </p:nvPr>
        </p:nvSpPr>
        <p:spPr/>
        <p:txBody>
          <a:bodyPr/>
          <a:lstStyle/>
          <a:p>
            <a:r>
              <a:rPr lang="en-GB" kern="1200" noProof="0" dirty="0">
                <a:solidFill>
                  <a:srgbClr val="5D8298"/>
                </a:solidFill>
                <a:latin typeface="Arial" panose="020B0604020202020204" pitchFamily="34" charset="0"/>
                <a:cs typeface="Arial" panose="020B0604020202020204" pitchFamily="34" charset="0"/>
              </a:rPr>
              <a:t>Understand the </a:t>
            </a:r>
            <a:r>
              <a:rPr lang="en-GB" b="1" kern="1200" noProof="0" dirty="0">
                <a:solidFill>
                  <a:schemeClr val="accent1"/>
                </a:solidFill>
                <a:latin typeface="Arial" panose="020B0604020202020204" pitchFamily="34" charset="0"/>
                <a:cs typeface="Arial" panose="020B0604020202020204" pitchFamily="34" charset="0"/>
              </a:rPr>
              <a:t>latest highlights </a:t>
            </a:r>
            <a:r>
              <a:rPr lang="en-GB" kern="1200" noProof="0" dirty="0">
                <a:solidFill>
                  <a:srgbClr val="5D8298"/>
                </a:solidFill>
                <a:latin typeface="Arial" panose="020B0604020202020204" pitchFamily="34" charset="0"/>
                <a:cs typeface="Arial" panose="020B0604020202020204" pitchFamily="34" charset="0"/>
              </a:rPr>
              <a:t>on practice changing </a:t>
            </a:r>
            <a:r>
              <a:rPr lang="en-GB" b="1" i="1" kern="1200" noProof="0" dirty="0">
                <a:solidFill>
                  <a:schemeClr val="accent1"/>
                </a:solidFill>
                <a:latin typeface="Arial" panose="020B0604020202020204" pitchFamily="34" charset="0"/>
                <a:cs typeface="Arial" panose="020B0604020202020204" pitchFamily="34" charset="0"/>
              </a:rPr>
              <a:t>BRAF</a:t>
            </a:r>
            <a:r>
              <a:rPr lang="en-GB" b="1" kern="1200" noProof="0" dirty="0">
                <a:solidFill>
                  <a:schemeClr val="accent1"/>
                </a:solidFill>
                <a:latin typeface="Arial" panose="020B0604020202020204" pitchFamily="34" charset="0"/>
                <a:cs typeface="Arial" panose="020B0604020202020204" pitchFamily="34" charset="0"/>
              </a:rPr>
              <a:t>-mutated colorectal cancer data </a:t>
            </a:r>
            <a:r>
              <a:rPr lang="en-GB" kern="1200" noProof="0" dirty="0">
                <a:solidFill>
                  <a:srgbClr val="5D8298"/>
                </a:solidFill>
                <a:latin typeface="Arial" panose="020B0604020202020204" pitchFamily="34" charset="0"/>
                <a:cs typeface="Arial" panose="020B0604020202020204" pitchFamily="34" charset="0"/>
              </a:rPr>
              <a:t>from the ASCO GI 2025 conference, accentuating the implementation of the latest </a:t>
            </a:r>
            <a:br>
              <a:rPr lang="en-GB" kern="1200" noProof="0" dirty="0">
                <a:solidFill>
                  <a:srgbClr val="5D8298"/>
                </a:solidFill>
                <a:latin typeface="Arial" panose="020B0604020202020204" pitchFamily="34" charset="0"/>
                <a:cs typeface="Arial" panose="020B0604020202020204" pitchFamily="34" charset="0"/>
              </a:rPr>
            </a:br>
            <a:r>
              <a:rPr lang="en-GB" kern="1200" noProof="0" dirty="0">
                <a:solidFill>
                  <a:srgbClr val="5D8298"/>
                </a:solidFill>
                <a:latin typeface="Arial" panose="020B0604020202020204" pitchFamily="34" charset="0"/>
                <a:cs typeface="Arial" panose="020B0604020202020204" pitchFamily="34" charset="0"/>
              </a:rPr>
              <a:t>data into clinical practice</a:t>
            </a:r>
          </a:p>
          <a:p>
            <a:endParaRPr lang="en-GB" noProof="0" dirty="0"/>
          </a:p>
        </p:txBody>
      </p:sp>
      <p:sp>
        <p:nvSpPr>
          <p:cNvPr id="3" name="Title 2">
            <a:extLst>
              <a:ext uri="{FF2B5EF4-FFF2-40B4-BE49-F238E27FC236}">
                <a16:creationId xmlns:a16="http://schemas.microsoft.com/office/drawing/2014/main" id="{A967DC2B-FA11-6D69-C09A-DE9944D03021}"/>
              </a:ext>
            </a:extLst>
          </p:cNvPr>
          <p:cNvSpPr>
            <a:spLocks noGrp="1"/>
          </p:cNvSpPr>
          <p:nvPr>
            <p:ph type="title"/>
          </p:nvPr>
        </p:nvSpPr>
        <p:spPr/>
        <p:txBody>
          <a:bodyPr/>
          <a:lstStyle/>
          <a:p>
            <a:r>
              <a:rPr lang="en-GB" noProof="0" dirty="0"/>
              <a:t>Educational objectives</a:t>
            </a:r>
          </a:p>
        </p:txBody>
      </p:sp>
      <p:sp>
        <p:nvSpPr>
          <p:cNvPr id="4" name="Slide Number Placeholder 3">
            <a:extLst>
              <a:ext uri="{FF2B5EF4-FFF2-40B4-BE49-F238E27FC236}">
                <a16:creationId xmlns:a16="http://schemas.microsoft.com/office/drawing/2014/main" id="{490FBC63-F88A-9F87-10CF-BB90E2273912}"/>
              </a:ext>
            </a:extLst>
          </p:cNvPr>
          <p:cNvSpPr>
            <a:spLocks noGrp="1"/>
          </p:cNvSpPr>
          <p:nvPr>
            <p:ph type="sldNum" sz="quarter" idx="4"/>
          </p:nvPr>
        </p:nvSpPr>
        <p:spPr/>
        <p:txBody>
          <a:bodyPr/>
          <a:lstStyle/>
          <a:p>
            <a:fld id="{FCE43C0F-8A7B-3A4B-9DB5-B3472E36E833}" type="slidenum">
              <a:rPr lang="en-GB" noProof="0" smtClean="0"/>
              <a:pPr/>
              <a:t>5</a:t>
            </a:fld>
            <a:endParaRPr lang="en-GB" noProof="0" dirty="0"/>
          </a:p>
        </p:txBody>
      </p:sp>
      <p:sp>
        <p:nvSpPr>
          <p:cNvPr id="5" name="Content Placeholder 4">
            <a:extLst>
              <a:ext uri="{FF2B5EF4-FFF2-40B4-BE49-F238E27FC236}">
                <a16:creationId xmlns:a16="http://schemas.microsoft.com/office/drawing/2014/main" id="{7FA8B4B3-7091-E995-0367-C4E2888AECFA}"/>
              </a:ext>
            </a:extLst>
          </p:cNvPr>
          <p:cNvSpPr>
            <a:spLocks noGrp="1"/>
          </p:cNvSpPr>
          <p:nvPr>
            <p:ph sz="quarter" idx="15"/>
          </p:nvPr>
        </p:nvSpPr>
        <p:spPr/>
        <p:txBody>
          <a:bodyPr/>
          <a:lstStyle/>
          <a:p>
            <a:endParaRPr lang="en-GB" noProof="0" dirty="0"/>
          </a:p>
        </p:txBody>
      </p:sp>
    </p:spTree>
    <p:extLst>
      <p:ext uri="{BB962C8B-B14F-4D97-AF65-F5344CB8AC3E}">
        <p14:creationId xmlns:p14="http://schemas.microsoft.com/office/powerpoint/2010/main" val="10295604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2871-2E83-9ABC-CDF9-8D4BCFB7A00D}"/>
              </a:ext>
            </a:extLst>
          </p:cNvPr>
          <p:cNvSpPr>
            <a:spLocks noGrp="1"/>
          </p:cNvSpPr>
          <p:nvPr>
            <p:ph type="title"/>
          </p:nvPr>
        </p:nvSpPr>
        <p:spPr/>
        <p:txBody>
          <a:bodyPr/>
          <a:lstStyle/>
          <a:p>
            <a:r>
              <a:rPr lang="en-GB" b="1" i="0" noProof="0" dirty="0">
                <a:effectLst/>
              </a:rPr>
              <a:t>BREAKWATER: Analysis of</a:t>
            </a:r>
            <a:br>
              <a:rPr lang="en-GB" b="1" i="0" noProof="0" dirty="0">
                <a:effectLst/>
              </a:rPr>
            </a:br>
            <a:r>
              <a:rPr lang="en-GB" b="1" i="0" noProof="0" dirty="0">
                <a:effectLst/>
              </a:rPr>
              <a:t>first-line encorafenib + </a:t>
            </a:r>
            <a:br>
              <a:rPr lang="en-GB" b="1" i="0" noProof="0" dirty="0">
                <a:effectLst/>
              </a:rPr>
            </a:br>
            <a:r>
              <a:rPr lang="en-GB" b="1" i="0" noProof="0" dirty="0">
                <a:effectLst/>
              </a:rPr>
              <a:t>cetuximab + chemotherapy in </a:t>
            </a:r>
            <a:br>
              <a:rPr lang="en-GB" b="1" i="0" noProof="0" dirty="0">
                <a:effectLst/>
              </a:rPr>
            </a:br>
            <a:r>
              <a:rPr lang="en-GB" b="1" i="1" noProof="0" dirty="0">
                <a:effectLst/>
              </a:rPr>
              <a:t>BRAF</a:t>
            </a:r>
            <a:r>
              <a:rPr lang="en-GB" b="1" i="0" noProof="0" dirty="0">
                <a:effectLst/>
              </a:rPr>
              <a:t> V600E-mutant </a:t>
            </a:r>
            <a:r>
              <a:rPr lang="en-GB" b="1" i="0" cap="none" noProof="0" dirty="0">
                <a:effectLst/>
              </a:rPr>
              <a:t>m</a:t>
            </a:r>
            <a:r>
              <a:rPr lang="en-GB" b="1" i="0" noProof="0" dirty="0">
                <a:effectLst/>
              </a:rPr>
              <a:t>CRC</a:t>
            </a:r>
            <a:endParaRPr lang="en-GB" b="0" noProof="0" dirty="0"/>
          </a:p>
        </p:txBody>
      </p:sp>
      <p:sp>
        <p:nvSpPr>
          <p:cNvPr id="3" name="Subtitle 2">
            <a:extLst>
              <a:ext uri="{FF2B5EF4-FFF2-40B4-BE49-F238E27FC236}">
                <a16:creationId xmlns:a16="http://schemas.microsoft.com/office/drawing/2014/main" id="{F4C46725-EC8A-8889-BB13-4CE3EA0E5118}"/>
              </a:ext>
            </a:extLst>
          </p:cNvPr>
          <p:cNvSpPr>
            <a:spLocks noGrp="1"/>
          </p:cNvSpPr>
          <p:nvPr>
            <p:ph type="subTitle" idx="1"/>
          </p:nvPr>
        </p:nvSpPr>
        <p:spPr/>
        <p:txBody>
          <a:bodyPr/>
          <a:lstStyle/>
          <a:p>
            <a:r>
              <a:rPr lang="en-GB" b="1" noProof="0" dirty="0"/>
              <a:t>Kopetz S, et al. Abstract 16, ASCO GI 2025</a:t>
            </a:r>
          </a:p>
        </p:txBody>
      </p:sp>
      <p:sp>
        <p:nvSpPr>
          <p:cNvPr id="5" name="Slide Number Placeholder 4">
            <a:extLst>
              <a:ext uri="{FF2B5EF4-FFF2-40B4-BE49-F238E27FC236}">
                <a16:creationId xmlns:a16="http://schemas.microsoft.com/office/drawing/2014/main" id="{2E1B075D-2404-1856-C9E4-04A1A2647370}"/>
              </a:ext>
            </a:extLst>
          </p:cNvPr>
          <p:cNvSpPr>
            <a:spLocks noGrp="1"/>
          </p:cNvSpPr>
          <p:nvPr>
            <p:ph type="sldNum" sz="quarter" idx="4"/>
          </p:nvPr>
        </p:nvSpPr>
        <p:spPr/>
        <p:txBody>
          <a:bodyPr/>
          <a:lstStyle/>
          <a:p>
            <a:fld id="{FCE43C0F-8A7B-3A4B-9DB5-B3472E36E833}" type="slidenum">
              <a:rPr lang="en-GB" noProof="0" smtClean="0"/>
              <a:pPr/>
              <a:t>6</a:t>
            </a:fld>
            <a:endParaRPr lang="en-GB" noProof="0" dirty="0"/>
          </a:p>
        </p:txBody>
      </p:sp>
      <p:sp>
        <p:nvSpPr>
          <p:cNvPr id="6" name="Content Placeholder 5">
            <a:extLst>
              <a:ext uri="{FF2B5EF4-FFF2-40B4-BE49-F238E27FC236}">
                <a16:creationId xmlns:a16="http://schemas.microsoft.com/office/drawing/2014/main" id="{AD2F591C-D74C-8A51-6116-5175CB04C417}"/>
              </a:ext>
            </a:extLst>
          </p:cNvPr>
          <p:cNvSpPr txBox="1">
            <a:spLocks noGrp="1"/>
          </p:cNvSpPr>
          <p:nvPr>
            <p:ph sz="quarter" idx="15"/>
          </p:nvPr>
        </p:nvSpPr>
        <p:spPr>
          <a:xfrm>
            <a:off x="620713" y="6446579"/>
            <a:ext cx="2318583" cy="184666"/>
          </a:xfrm>
          <a:prstGeom prst="rect">
            <a:avLst/>
          </a:prstGeom>
          <a:noFill/>
        </p:spPr>
        <p:txBody>
          <a:bodyPr wrap="none" rtlCol="0">
            <a:spAutoFit/>
          </a:bodyPr>
          <a:lstStyle/>
          <a:p>
            <a:r>
              <a:rPr lang="en-GB" sz="1200" noProof="0" dirty="0">
                <a:solidFill>
                  <a:schemeClr val="bg1"/>
                </a:solidFill>
                <a:latin typeface="Arial" panose="020B0604020202020204" pitchFamily="34" charset="0"/>
                <a:ea typeface="Aileron" charset="0"/>
                <a:cs typeface="Arial" panose="020B0604020202020204" pitchFamily="34" charset="0"/>
              </a:rPr>
              <a:t>mCRC, metastatic colorectal cancer</a:t>
            </a:r>
          </a:p>
        </p:txBody>
      </p:sp>
    </p:spTree>
    <p:extLst>
      <p:ext uri="{BB962C8B-B14F-4D97-AF65-F5344CB8AC3E}">
        <p14:creationId xmlns:p14="http://schemas.microsoft.com/office/powerpoint/2010/main" val="40930816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123200"/>
            <a:ext cx="10963200" cy="4525200"/>
          </a:xfrm>
        </p:spPr>
        <p:txBody>
          <a:bodyPr/>
          <a:lstStyle/>
          <a:p>
            <a:pPr>
              <a:spcBef>
                <a:spcPts val="600"/>
              </a:spcBef>
            </a:pPr>
            <a:r>
              <a:rPr lang="en-GB" sz="1800" noProof="0" dirty="0">
                <a:solidFill>
                  <a:schemeClr val="tx2"/>
                </a:solidFill>
              </a:rPr>
              <a:t>8%-12% of patients with mCRC have </a:t>
            </a:r>
            <a:r>
              <a:rPr lang="en-GB" sz="1800" i="1" noProof="0" dirty="0">
                <a:solidFill>
                  <a:schemeClr val="tx2"/>
                </a:solidFill>
              </a:rPr>
              <a:t>BRAF </a:t>
            </a:r>
            <a:r>
              <a:rPr lang="en-GB" sz="1800" noProof="0" dirty="0">
                <a:solidFill>
                  <a:schemeClr val="tx2"/>
                </a:solidFill>
              </a:rPr>
              <a:t>V600E mutations, which confer poor prognosis</a:t>
            </a:r>
            <a:r>
              <a:rPr lang="en-GB" sz="1800" baseline="30000" noProof="0" dirty="0">
                <a:solidFill>
                  <a:schemeClr val="tx2"/>
                </a:solidFill>
              </a:rPr>
              <a:t>1</a:t>
            </a:r>
          </a:p>
          <a:p>
            <a:pPr>
              <a:spcBef>
                <a:spcPts val="600"/>
              </a:spcBef>
            </a:pPr>
            <a:r>
              <a:rPr lang="en-GB" sz="1800" noProof="0" dirty="0">
                <a:solidFill>
                  <a:schemeClr val="tx2"/>
                </a:solidFill>
              </a:rPr>
              <a:t>Encorafenib plus cetuximab was approved for the treatment of previously treated patients with </a:t>
            </a:r>
            <a:r>
              <a:rPr lang="en-GB" sz="1800" i="1" noProof="0" dirty="0">
                <a:solidFill>
                  <a:schemeClr val="tx2"/>
                </a:solidFill>
              </a:rPr>
              <a:t>BRAF</a:t>
            </a:r>
            <a:r>
              <a:rPr lang="en-GB" sz="1800" noProof="0" dirty="0">
                <a:solidFill>
                  <a:schemeClr val="tx2"/>
                </a:solidFill>
              </a:rPr>
              <a:t> V600E-mutant mCRC based on the phase 3 BEACON trial</a:t>
            </a:r>
            <a:r>
              <a:rPr lang="en-GB" sz="1800" baseline="30000" noProof="0" dirty="0">
                <a:solidFill>
                  <a:schemeClr val="tx2"/>
                </a:solidFill>
              </a:rPr>
              <a:t>2,3</a:t>
            </a:r>
          </a:p>
          <a:p>
            <a:pPr>
              <a:spcBef>
                <a:spcPts val="600"/>
              </a:spcBef>
            </a:pPr>
            <a:r>
              <a:rPr lang="en-GB" sz="1800" noProof="0" dirty="0">
                <a:solidFill>
                  <a:schemeClr val="tx2"/>
                </a:solidFill>
              </a:rPr>
              <a:t>First-line treatment options remain an unmet need for patients with </a:t>
            </a:r>
            <a:r>
              <a:rPr lang="en-GB" sz="1800" i="1" noProof="0" dirty="0">
                <a:solidFill>
                  <a:schemeClr val="tx2"/>
                </a:solidFill>
              </a:rPr>
              <a:t>BRAF</a:t>
            </a:r>
            <a:r>
              <a:rPr lang="en-GB" sz="1800" noProof="0" dirty="0">
                <a:solidFill>
                  <a:schemeClr val="tx2"/>
                </a:solidFill>
              </a:rPr>
              <a:t> V600E-mutant mCRC</a:t>
            </a:r>
            <a:r>
              <a:rPr lang="en-GB" sz="1800" baseline="30000" noProof="0" dirty="0">
                <a:solidFill>
                  <a:schemeClr val="tx2"/>
                </a:solidFill>
              </a:rPr>
              <a:t>4,5</a:t>
            </a:r>
          </a:p>
          <a:p>
            <a:pPr>
              <a:spcBef>
                <a:spcPts val="600"/>
              </a:spcBef>
            </a:pPr>
            <a:r>
              <a:rPr lang="en-GB" sz="1800" noProof="0" dirty="0">
                <a:solidFill>
                  <a:schemeClr val="tx2"/>
                </a:solidFill>
              </a:rPr>
              <a:t>BREAKWATER is an open-label phase 3 trial in first-line </a:t>
            </a:r>
            <a:r>
              <a:rPr lang="en-GB" sz="1800" i="1" noProof="0" dirty="0">
                <a:solidFill>
                  <a:schemeClr val="tx2"/>
                </a:solidFill>
              </a:rPr>
              <a:t>BRAF</a:t>
            </a:r>
            <a:r>
              <a:rPr lang="en-GB" sz="1800" noProof="0" dirty="0">
                <a:solidFill>
                  <a:schemeClr val="tx2"/>
                </a:solidFill>
              </a:rPr>
              <a:t> V600E-mutant mCRC</a:t>
            </a:r>
            <a:r>
              <a:rPr lang="en-GB" sz="1800" baseline="30000" noProof="0" dirty="0">
                <a:solidFill>
                  <a:schemeClr val="tx2"/>
                </a:solidFill>
              </a:rPr>
              <a:t>6</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noProof="0" dirty="0"/>
              <a:t>Breakwater: background and 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noProof="0" smtClean="0"/>
              <a:pPr/>
              <a:t>7</a:t>
            </a:fld>
            <a:endParaRPr lang="en-GB" noProof="0"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1"/>
            <a:ext cx="10444369" cy="365125"/>
          </a:xfrm>
        </p:spPr>
        <p:txBody>
          <a:bodyPr anchor="b" anchorCtr="0"/>
          <a:lstStyle/>
          <a:p>
            <a:r>
              <a:rPr lang="en-GB" sz="1100" noProof="0" dirty="0">
                <a:solidFill>
                  <a:schemeClr val="tx2"/>
                </a:solidFill>
              </a:rPr>
              <a:t>BICR, blinded independent central review; </a:t>
            </a:r>
            <a:r>
              <a:rPr lang="en-GB" sz="1100" noProof="0" dirty="0" err="1">
                <a:solidFill>
                  <a:schemeClr val="tx2"/>
                </a:solidFill>
              </a:rPr>
              <a:t>dMMR</a:t>
            </a:r>
            <a:r>
              <a:rPr lang="en-GB" sz="1100" noProof="0" dirty="0">
                <a:solidFill>
                  <a:schemeClr val="tx2"/>
                </a:solidFill>
              </a:rPr>
              <a:t>, deficient mismatch repair; EC, encorafenib plus cetuximab; ECOG PS, Eastern Cooperative Oncology Group performance status; EGFR, epidermal growth factor receptor; mCRC, metastatic colorectal cancer; mFOLFOX6, modified fluorouracil / leucovorin / oxaliplatin; MSI-H, microsatellite instability-high; ORR, objective response rate; OS, overall survival; PFS, progression-free survival; R, randomisation; RECIST, Response Evaluation Criteria in Solid Tumours; SOC, standard of care</a:t>
            </a:r>
          </a:p>
          <a:p>
            <a:r>
              <a:rPr lang="en-GB" sz="1100" noProof="0" dirty="0">
                <a:solidFill>
                  <a:schemeClr val="tx2"/>
                </a:solidFill>
              </a:rPr>
              <a:t>1. Tabernero J, et al. ASCO Educ Book. 2022;42:254-263; 2. Tabernero J, et al. J Clin Oncol. 2021;39:273-284; 3. FDA Approves Cetuximab Plus Encorafenib for BRAF V600E-Mutant Metastatic CRC After Prior Therapy. Available </a:t>
            </a:r>
            <a:r>
              <a:rPr lang="en-GB" sz="1100" noProof="0" dirty="0">
                <a:solidFill>
                  <a:schemeClr val="tx2"/>
                </a:solidFill>
                <a:hlinkClick r:id="rId3">
                  <a:extLst>
                    <a:ext uri="{A12FA001-AC4F-418D-AE19-62706E023703}">
                      <ahyp:hlinkClr xmlns:ahyp="http://schemas.microsoft.com/office/drawing/2018/hyperlinkcolor" val="tx"/>
                    </a:ext>
                  </a:extLst>
                </a:hlinkClick>
              </a:rPr>
              <a:t>here</a:t>
            </a:r>
            <a:r>
              <a:rPr lang="en-GB" sz="1100" noProof="0" dirty="0">
                <a:solidFill>
                  <a:schemeClr val="tx2"/>
                </a:solidFill>
              </a:rPr>
              <a:t> (accessed January 2025); 4. Van Cutsem E, et al. J Clin Oncol. 2023;412628-2637; 5. Cohen R, et al. J Natl Cancer Inst. 2021;113:1386-1395; 6. Kopetz S, et al. Abstract 16, ASCO GI 2025</a:t>
            </a:r>
          </a:p>
        </p:txBody>
      </p:sp>
      <p:sp>
        <p:nvSpPr>
          <p:cNvPr id="6" name="TextBox 5">
            <a:extLst>
              <a:ext uri="{FF2B5EF4-FFF2-40B4-BE49-F238E27FC236}">
                <a16:creationId xmlns:a16="http://schemas.microsoft.com/office/drawing/2014/main" id="{208EB9A9-A14A-A475-D9EC-ABB4F745F3FD}"/>
              </a:ext>
            </a:extLst>
          </p:cNvPr>
          <p:cNvSpPr txBox="1"/>
          <p:nvPr/>
        </p:nvSpPr>
        <p:spPr>
          <a:xfrm>
            <a:off x="1559496" y="5207519"/>
            <a:ext cx="3929281" cy="261610"/>
          </a:xfrm>
          <a:prstGeom prst="rect">
            <a:avLst/>
          </a:prstGeom>
          <a:noFill/>
        </p:spPr>
        <p:txBody>
          <a:bodyPr wrap="none" rtlCol="0">
            <a:spAutoFit/>
          </a:bodyPr>
          <a:lstStyle/>
          <a:p>
            <a:r>
              <a:rPr lang="en-GB" sz="1100" noProof="0" dirty="0">
                <a:latin typeface="Arial" panose="020B0604020202020204" pitchFamily="34" charset="0"/>
                <a:ea typeface="Aileron" charset="0"/>
                <a:cs typeface="Arial" panose="020B0604020202020204" pitchFamily="34" charset="0"/>
              </a:rPr>
              <a:t>The EC arm was dropped following a protocol amendment</a:t>
            </a:r>
          </a:p>
        </p:txBody>
      </p:sp>
      <p:cxnSp>
        <p:nvCxnSpPr>
          <p:cNvPr id="8" name="Straight Connector 7">
            <a:extLst>
              <a:ext uri="{FF2B5EF4-FFF2-40B4-BE49-F238E27FC236}">
                <a16:creationId xmlns:a16="http://schemas.microsoft.com/office/drawing/2014/main" id="{8633B2D0-C811-B0D9-F3E3-E16DE6B050D0}"/>
              </a:ext>
            </a:extLst>
          </p:cNvPr>
          <p:cNvCxnSpPr>
            <a:cxnSpLocks/>
          </p:cNvCxnSpPr>
          <p:nvPr/>
        </p:nvCxnSpPr>
        <p:spPr>
          <a:xfrm>
            <a:off x="6158987" y="3328443"/>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CA06F527-D82D-C39A-A645-36A377083BE3}"/>
              </a:ext>
            </a:extLst>
          </p:cNvPr>
          <p:cNvSpPr/>
          <p:nvPr/>
        </p:nvSpPr>
        <p:spPr>
          <a:xfrm>
            <a:off x="6682153" y="3087053"/>
            <a:ext cx="2058658" cy="482780"/>
          </a:xfrm>
          <a:prstGeom prst="roundRect">
            <a:avLst>
              <a:gd name="adj" fmla="val 16894"/>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EC (n=158)</a:t>
            </a:r>
            <a:endParaRPr lang="en-GB" sz="1200" baseline="30000" noProof="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152DF3F-1105-9E5E-C020-C00CF3DB6CF5}"/>
              </a:ext>
            </a:extLst>
          </p:cNvPr>
          <p:cNvSpPr txBox="1"/>
          <p:nvPr/>
        </p:nvSpPr>
        <p:spPr>
          <a:xfrm>
            <a:off x="5340216" y="3742592"/>
            <a:ext cx="612083" cy="138499"/>
          </a:xfrm>
          <a:prstGeom prst="rect">
            <a:avLst/>
          </a:prstGeom>
          <a:noFill/>
        </p:spPr>
        <p:txBody>
          <a:bodyPr wrap="square" lIns="0" tIns="0" rIns="0" bIns="0" rtlCol="0">
            <a:spAutoFit/>
          </a:bodyPr>
          <a:lstStyle/>
          <a:p>
            <a:pPr algn="ctr">
              <a:lnSpc>
                <a:spcPct val="90000"/>
              </a:lnSpc>
            </a:pPr>
            <a:r>
              <a:rPr lang="en-GB" sz="1000" b="1" noProof="0" dirty="0">
                <a:latin typeface="Arial" panose="020B0604020202020204" pitchFamily="34" charset="0"/>
                <a:ea typeface="Aileron" charset="0"/>
                <a:cs typeface="Arial" panose="020B0604020202020204" pitchFamily="34" charset="0"/>
              </a:rPr>
              <a:t>N=637</a:t>
            </a:r>
            <a:endParaRPr lang="en-GB" sz="1000" b="1" baseline="30000" noProof="0" dirty="0">
              <a:latin typeface="Arial" panose="020B0604020202020204" pitchFamily="34" charset="0"/>
              <a:ea typeface="Aileron"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86A8C58-1350-6DBE-0CFC-76BE5CB54263}"/>
              </a:ext>
            </a:extLst>
          </p:cNvPr>
          <p:cNvCxnSpPr>
            <a:cxnSpLocks/>
          </p:cNvCxnSpPr>
          <p:nvPr/>
        </p:nvCxnSpPr>
        <p:spPr>
          <a:xfrm>
            <a:off x="6158987" y="4521976"/>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Rounded Rectangle 19">
            <a:extLst>
              <a:ext uri="{FF2B5EF4-FFF2-40B4-BE49-F238E27FC236}">
                <a16:creationId xmlns:a16="http://schemas.microsoft.com/office/drawing/2014/main" id="{CE256080-7F61-B771-7EBA-D9EA6CDDA246}"/>
              </a:ext>
            </a:extLst>
          </p:cNvPr>
          <p:cNvSpPr/>
          <p:nvPr/>
        </p:nvSpPr>
        <p:spPr>
          <a:xfrm>
            <a:off x="8961614" y="3087054"/>
            <a:ext cx="2624850" cy="1676312"/>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chemeClr val="accent1"/>
              </a:buClr>
            </a:pPr>
            <a:r>
              <a:rPr lang="en-GB" sz="1200" b="1" noProof="0" dirty="0">
                <a:solidFill>
                  <a:schemeClr val="accent1"/>
                </a:solidFill>
                <a:latin typeface="Arial" panose="020B0604020202020204" pitchFamily="34" charset="0"/>
                <a:cs typeface="Arial" panose="020B0604020202020204" pitchFamily="34" charset="0"/>
              </a:rPr>
              <a:t>Dual primary endpoints:</a:t>
            </a:r>
          </a:p>
          <a:p>
            <a:pPr algn="ctr">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PFS and ORR by BICR</a:t>
            </a:r>
            <a:br>
              <a:rPr lang="en-GB" sz="1200" noProof="0" dirty="0">
                <a:solidFill>
                  <a:schemeClr val="tx1"/>
                </a:solidFill>
                <a:latin typeface="Arial" panose="020B0604020202020204" pitchFamily="34" charset="0"/>
                <a:cs typeface="Arial" panose="020B0604020202020204" pitchFamily="34" charset="0"/>
              </a:rPr>
            </a:br>
            <a:r>
              <a:rPr lang="en-GB" sz="1200" noProof="0" dirty="0">
                <a:solidFill>
                  <a:schemeClr val="tx1"/>
                </a:solidFill>
                <a:latin typeface="Arial" panose="020B0604020202020204" pitchFamily="34" charset="0"/>
                <a:cs typeface="Arial" panose="020B0604020202020204" pitchFamily="34" charset="0"/>
              </a:rPr>
              <a:t>(EC + mFOLFOX6 vs SOC)</a:t>
            </a:r>
          </a:p>
          <a:p>
            <a:pPr algn="ctr">
              <a:spcAft>
                <a:spcPts val="200"/>
              </a:spcAft>
              <a:buClr>
                <a:schemeClr val="accent1"/>
              </a:buClr>
            </a:pPr>
            <a:endParaRPr lang="en-GB" sz="1200" noProof="0" dirty="0">
              <a:solidFill>
                <a:schemeClr val="tx1"/>
              </a:solidFill>
              <a:latin typeface="Arial" panose="020B0604020202020204" pitchFamily="34" charset="0"/>
              <a:cs typeface="Arial" panose="020B0604020202020204" pitchFamily="34" charset="0"/>
            </a:endParaRPr>
          </a:p>
          <a:p>
            <a:pPr algn="ctr">
              <a:buClr>
                <a:schemeClr val="accent1"/>
              </a:buClr>
            </a:pPr>
            <a:r>
              <a:rPr lang="en-GB" sz="1200" b="1" noProof="0" dirty="0">
                <a:solidFill>
                  <a:schemeClr val="accent1"/>
                </a:solidFill>
                <a:latin typeface="Arial" panose="020B0604020202020204" pitchFamily="34" charset="0"/>
                <a:cs typeface="Arial" panose="020B0604020202020204" pitchFamily="34" charset="0"/>
              </a:rPr>
              <a:t>Key secondary endpoint:</a:t>
            </a:r>
          </a:p>
          <a:p>
            <a:pPr algn="ctr">
              <a:spcAft>
                <a:spcPts val="200"/>
              </a:spcAft>
              <a:buClr>
                <a:schemeClr val="accent1"/>
              </a:buClr>
            </a:pPr>
            <a:r>
              <a:rPr lang="en-GB" sz="1200" noProof="0" dirty="0">
                <a:solidFill>
                  <a:schemeClr val="tx1"/>
                </a:solidFill>
                <a:latin typeface="Arial" panose="020B0604020202020204" pitchFamily="34" charset="0"/>
                <a:cs typeface="Arial" panose="020B0604020202020204" pitchFamily="34" charset="0"/>
              </a:rPr>
              <a:t>OS (EC + mFOLFOX6 vs SOC)</a:t>
            </a:r>
          </a:p>
        </p:txBody>
      </p:sp>
      <p:sp>
        <p:nvSpPr>
          <p:cNvPr id="22" name="TextBox 21">
            <a:extLst>
              <a:ext uri="{FF2B5EF4-FFF2-40B4-BE49-F238E27FC236}">
                <a16:creationId xmlns:a16="http://schemas.microsoft.com/office/drawing/2014/main" id="{A70FC3D6-4683-E96C-747E-D32A0841C5DE}"/>
              </a:ext>
            </a:extLst>
          </p:cNvPr>
          <p:cNvSpPr txBox="1"/>
          <p:nvPr/>
        </p:nvSpPr>
        <p:spPr>
          <a:xfrm>
            <a:off x="6361482" y="4888494"/>
            <a:ext cx="2700000" cy="276999"/>
          </a:xfrm>
          <a:prstGeom prst="rect">
            <a:avLst/>
          </a:prstGeom>
          <a:noFill/>
        </p:spPr>
        <p:txBody>
          <a:bodyPr wrap="square" lIns="0" tIns="0" rIns="0" bIns="0" rtlCol="0">
            <a:spAutoFit/>
          </a:bodyPr>
          <a:lstStyle/>
          <a:p>
            <a:pPr algn="ctr">
              <a:lnSpc>
                <a:spcPct val="90000"/>
              </a:lnSpc>
            </a:pPr>
            <a:r>
              <a:rPr lang="en-GB" sz="1000" i="1" noProof="0" dirty="0">
                <a:latin typeface="Arial" panose="020B0604020202020204" pitchFamily="34" charset="0"/>
                <a:ea typeface="Aileron" charset="0"/>
                <a:cs typeface="Arial" panose="020B0604020202020204" pitchFamily="34" charset="0"/>
              </a:rPr>
              <a:t>Stratified by regions (US/Canada vs Europe</a:t>
            </a:r>
            <a:br>
              <a:rPr lang="en-GB" sz="1000" i="1" noProof="0" dirty="0">
                <a:latin typeface="Arial" panose="020B0604020202020204" pitchFamily="34" charset="0"/>
                <a:ea typeface="Aileron" charset="0"/>
                <a:cs typeface="Arial" panose="020B0604020202020204" pitchFamily="34" charset="0"/>
              </a:rPr>
            </a:br>
            <a:r>
              <a:rPr lang="en-GB" sz="1000" i="1" noProof="0" dirty="0">
                <a:latin typeface="Arial" panose="020B0604020202020204" pitchFamily="34" charset="0"/>
                <a:ea typeface="Aileron" charset="0"/>
                <a:cs typeface="Arial" panose="020B0604020202020204" pitchFamily="34" charset="0"/>
              </a:rPr>
              <a:t>vs Rest of World) and ECOG PS (0 vs 1)</a:t>
            </a:r>
            <a:endParaRPr lang="en-GB" sz="1000" i="1" baseline="30000" noProof="0" dirty="0">
              <a:latin typeface="Arial" panose="020B0604020202020204" pitchFamily="34" charset="0"/>
              <a:ea typeface="Aileron" charset="0"/>
              <a:cs typeface="Arial" panose="020B0604020202020204" pitchFamily="34" charset="0"/>
            </a:endParaRPr>
          </a:p>
        </p:txBody>
      </p:sp>
      <p:sp>
        <p:nvSpPr>
          <p:cNvPr id="23" name="Rounded Rectangle 22">
            <a:extLst>
              <a:ext uri="{FF2B5EF4-FFF2-40B4-BE49-F238E27FC236}">
                <a16:creationId xmlns:a16="http://schemas.microsoft.com/office/drawing/2014/main" id="{862048F0-B370-B34D-817A-BB6F85A64344}"/>
              </a:ext>
            </a:extLst>
          </p:cNvPr>
          <p:cNvSpPr/>
          <p:nvPr/>
        </p:nvSpPr>
        <p:spPr>
          <a:xfrm>
            <a:off x="6682153" y="3683820"/>
            <a:ext cx="2058658" cy="482780"/>
          </a:xfrm>
          <a:prstGeom prst="roundRect">
            <a:avLst>
              <a:gd name="adj" fmla="val 16894"/>
            </a:avLst>
          </a:prstGeom>
          <a:solidFill>
            <a:schemeClr val="tx2"/>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EC + mFOLFOX6 (n=236)</a:t>
            </a:r>
            <a:endParaRPr lang="en-GB" sz="1200" baseline="30000" noProof="0" dirty="0">
              <a:solidFill>
                <a:schemeClr val="bg1"/>
              </a:solidFill>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82BA1F09-D10A-D96E-C731-F1EF76C256D0}"/>
              </a:ext>
            </a:extLst>
          </p:cNvPr>
          <p:cNvSpPr/>
          <p:nvPr/>
        </p:nvSpPr>
        <p:spPr>
          <a:xfrm>
            <a:off x="6682153" y="4280586"/>
            <a:ext cx="2058658" cy="482780"/>
          </a:xfrm>
          <a:prstGeom prst="roundRect">
            <a:avLst>
              <a:gd name="adj" fmla="val 16894"/>
            </a:avLst>
          </a:prstGeom>
          <a:solidFill>
            <a:schemeClr val="accent6"/>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200" b="1" noProof="0" dirty="0">
                <a:solidFill>
                  <a:schemeClr val="bg1"/>
                </a:solidFill>
                <a:latin typeface="Arial" panose="020B0604020202020204" pitchFamily="34" charset="0"/>
                <a:cs typeface="Arial" panose="020B0604020202020204" pitchFamily="34" charset="0"/>
              </a:rPr>
              <a:t>SOC (n=243)</a:t>
            </a:r>
            <a:endParaRPr lang="en-GB" sz="1200" noProof="0" dirty="0">
              <a:solidFill>
                <a:schemeClr val="bg1"/>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DFC76AD2-5D45-4C4E-22B1-8967556BC1B8}"/>
              </a:ext>
            </a:extLst>
          </p:cNvPr>
          <p:cNvCxnSpPr>
            <a:cxnSpLocks/>
          </p:cNvCxnSpPr>
          <p:nvPr/>
        </p:nvCxnSpPr>
        <p:spPr>
          <a:xfrm>
            <a:off x="4548128" y="3925210"/>
            <a:ext cx="2124469"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3CABB159-308E-EEB3-14B4-EB6CB7C310E7}"/>
              </a:ext>
            </a:extLst>
          </p:cNvPr>
          <p:cNvSpPr/>
          <p:nvPr/>
        </p:nvSpPr>
        <p:spPr>
          <a:xfrm>
            <a:off x="620184" y="2780928"/>
            <a:ext cx="4716794" cy="2385476"/>
          </a:xfrm>
          <a:prstGeom prst="roundRect">
            <a:avLst>
              <a:gd name="adj" fmla="val 4368"/>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5000"/>
              </a:lnSpc>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Inclusion criteria</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Age ≥16 years (or ≥18 based on country)</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No prior systemic treatment for metastatic disease</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Measurable disease (RECIST 1.1)</a:t>
            </a:r>
          </a:p>
          <a:p>
            <a:pPr marL="133350" indent="-133350">
              <a:lnSpc>
                <a:spcPct val="95000"/>
              </a:lnSpc>
              <a:buClr>
                <a:schemeClr val="accent1"/>
              </a:buClr>
              <a:buFont typeface="Arial" panose="020B0604020202020204" pitchFamily="34" charset="0"/>
              <a:buChar char="•"/>
            </a:pPr>
            <a:r>
              <a:rPr lang="en-GB" sz="1100" i="1" noProof="0" dirty="0">
                <a:solidFill>
                  <a:schemeClr val="tx1"/>
                </a:solidFill>
                <a:latin typeface="Arial" panose="020B0604020202020204" pitchFamily="34" charset="0"/>
                <a:cs typeface="Arial" panose="020B0604020202020204" pitchFamily="34" charset="0"/>
              </a:rPr>
              <a:t>BRAF</a:t>
            </a:r>
            <a:r>
              <a:rPr lang="en-GB" sz="1100" noProof="0" dirty="0">
                <a:solidFill>
                  <a:schemeClr val="tx1"/>
                </a:solidFill>
                <a:latin typeface="Arial" panose="020B0604020202020204" pitchFamily="34" charset="0"/>
                <a:cs typeface="Arial" panose="020B0604020202020204" pitchFamily="34" charset="0"/>
              </a:rPr>
              <a:t> V600E-mutant mCRC by local or central laboratory testing</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ECOG PS 0 or 1</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Adequate bone marrow, hepatic, and renal function</a:t>
            </a:r>
          </a:p>
          <a:p>
            <a:pPr>
              <a:lnSpc>
                <a:spcPct val="95000"/>
              </a:lnSpc>
              <a:spcBef>
                <a:spcPts val="200"/>
              </a:spcBef>
              <a:spcAft>
                <a:spcPts val="200"/>
              </a:spcAft>
              <a:buClr>
                <a:schemeClr val="accent1"/>
              </a:buClr>
            </a:pPr>
            <a:r>
              <a:rPr lang="en-GB" sz="1200" b="1" noProof="0" dirty="0">
                <a:solidFill>
                  <a:schemeClr val="accent1"/>
                </a:solidFill>
                <a:latin typeface="Arial" panose="020B0604020202020204" pitchFamily="34" charset="0"/>
                <a:cs typeface="Arial" panose="020B0604020202020204" pitchFamily="34" charset="0"/>
              </a:rPr>
              <a:t>Exclusion criteria</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Prior BRAF or EGFR inhibitors</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Symptomatic brain metastases</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MSI-H/dMMR tumours (unless patients were ineligible to receive immune checkpoint inhibitors due to a pre-existing medical condition)</a:t>
            </a:r>
          </a:p>
          <a:p>
            <a:pPr marL="133350" indent="-133350">
              <a:lnSpc>
                <a:spcPct val="95000"/>
              </a:lnSpc>
              <a:buClr>
                <a:schemeClr val="accent1"/>
              </a:buClr>
              <a:buFont typeface="Arial" panose="020B0604020202020204" pitchFamily="34" charset="0"/>
              <a:buChar char="•"/>
            </a:pPr>
            <a:r>
              <a:rPr lang="en-GB" sz="1100" noProof="0" dirty="0">
                <a:solidFill>
                  <a:schemeClr val="tx1"/>
                </a:solidFill>
                <a:latin typeface="Arial" panose="020B0604020202020204" pitchFamily="34" charset="0"/>
                <a:cs typeface="Arial" panose="020B0604020202020204" pitchFamily="34" charset="0"/>
              </a:rPr>
              <a:t>Presence of a </a:t>
            </a:r>
            <a:r>
              <a:rPr lang="en-GB" sz="1100" i="1" noProof="0" dirty="0">
                <a:solidFill>
                  <a:schemeClr val="tx1"/>
                </a:solidFill>
                <a:latin typeface="Arial" panose="020B0604020202020204" pitchFamily="34" charset="0"/>
                <a:cs typeface="Arial" panose="020B0604020202020204" pitchFamily="34" charset="0"/>
              </a:rPr>
              <a:t>RAS</a:t>
            </a:r>
            <a:r>
              <a:rPr lang="en-GB" sz="1100" noProof="0" dirty="0">
                <a:solidFill>
                  <a:schemeClr val="tx1"/>
                </a:solidFill>
                <a:latin typeface="Arial" panose="020B0604020202020204" pitchFamily="34" charset="0"/>
                <a:cs typeface="Arial" panose="020B0604020202020204" pitchFamily="34" charset="0"/>
              </a:rPr>
              <a:t> mutation</a:t>
            </a:r>
          </a:p>
        </p:txBody>
      </p:sp>
      <p:cxnSp>
        <p:nvCxnSpPr>
          <p:cNvPr id="27" name="Straight Connector 26">
            <a:extLst>
              <a:ext uri="{FF2B5EF4-FFF2-40B4-BE49-F238E27FC236}">
                <a16:creationId xmlns:a16="http://schemas.microsoft.com/office/drawing/2014/main" id="{404494AD-FC6C-F15C-ACE7-7D5A4473A376}"/>
              </a:ext>
            </a:extLst>
          </p:cNvPr>
          <p:cNvCxnSpPr>
            <a:cxnSpLocks/>
          </p:cNvCxnSpPr>
          <p:nvPr/>
        </p:nvCxnSpPr>
        <p:spPr>
          <a:xfrm flipV="1">
            <a:off x="6158987" y="3315632"/>
            <a:ext cx="0" cy="1219308"/>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03624ACF-04AB-5425-0759-84340E8ADF05}"/>
              </a:ext>
            </a:extLst>
          </p:cNvPr>
          <p:cNvSpPr/>
          <p:nvPr/>
        </p:nvSpPr>
        <p:spPr>
          <a:xfrm>
            <a:off x="5882709" y="3640165"/>
            <a:ext cx="561607" cy="561607"/>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1:1:1</a:t>
            </a:r>
          </a:p>
        </p:txBody>
      </p:sp>
    </p:spTree>
    <p:extLst>
      <p:ext uri="{BB962C8B-B14F-4D97-AF65-F5344CB8AC3E}">
        <p14:creationId xmlns:p14="http://schemas.microsoft.com/office/powerpoint/2010/main" val="35256195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3751-5F72-9CE7-7799-D9FC8830CF8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49A77A-30DE-E233-D5B7-4A194BB88CA1}"/>
              </a:ext>
            </a:extLst>
          </p:cNvPr>
          <p:cNvSpPr>
            <a:spLocks noGrp="1"/>
          </p:cNvSpPr>
          <p:nvPr>
            <p:ph sz="quarter" idx="12"/>
          </p:nvPr>
        </p:nvSpPr>
        <p:spPr>
          <a:xfrm>
            <a:off x="620184" y="1123200"/>
            <a:ext cx="10963200" cy="4525200"/>
          </a:xfrm>
        </p:spPr>
        <p:txBody>
          <a:bodyPr/>
          <a:lstStyle/>
          <a:p>
            <a:r>
              <a:rPr lang="en-GB" sz="1800" b="0" i="0" noProof="0" dirty="0">
                <a:solidFill>
                  <a:schemeClr val="tx2"/>
                </a:solidFill>
                <a:effectLst/>
              </a:rPr>
              <a:t>Four-hundred-and-seventy-nine pts were randomised to the EC + mFOLFOX6 and SOC arms (EC + mFOLFOX6: n=236; SOC: n=243)</a:t>
            </a:r>
          </a:p>
          <a:p>
            <a:r>
              <a:rPr lang="en-GB" sz="1800" b="0" i="0" noProof="0" dirty="0">
                <a:solidFill>
                  <a:schemeClr val="tx2"/>
                </a:solidFill>
                <a:effectLst/>
              </a:rPr>
              <a:t>Baseline demographics and disease characteristics were similar across arms </a:t>
            </a:r>
            <a:br>
              <a:rPr lang="en-GB" sz="1800" b="0" i="0" noProof="0" dirty="0">
                <a:solidFill>
                  <a:schemeClr val="tx2"/>
                </a:solidFill>
                <a:effectLst/>
              </a:rPr>
            </a:br>
            <a:r>
              <a:rPr lang="en-GB" sz="1800" b="0" i="0" noProof="0" dirty="0">
                <a:solidFill>
                  <a:schemeClr val="tx2"/>
                </a:solidFill>
                <a:effectLst/>
              </a:rPr>
              <a:t>(median age: 61.0 years; male: 50.5%; ECOG PS 0: 54.3%)</a:t>
            </a:r>
          </a:p>
        </p:txBody>
      </p:sp>
      <p:sp>
        <p:nvSpPr>
          <p:cNvPr id="3" name="Title 2">
            <a:extLst>
              <a:ext uri="{FF2B5EF4-FFF2-40B4-BE49-F238E27FC236}">
                <a16:creationId xmlns:a16="http://schemas.microsoft.com/office/drawing/2014/main" id="{E54A1A02-7625-0691-7BB7-2EFB3132BB58}"/>
              </a:ext>
            </a:extLst>
          </p:cNvPr>
          <p:cNvSpPr>
            <a:spLocks noGrp="1"/>
          </p:cNvSpPr>
          <p:nvPr>
            <p:ph type="title"/>
          </p:nvPr>
        </p:nvSpPr>
        <p:spPr/>
        <p:txBody>
          <a:bodyPr/>
          <a:lstStyle/>
          <a:p>
            <a:r>
              <a:rPr lang="en-GB" noProof="0" dirty="0"/>
              <a:t>Breakwater: RESPONSE results (co-primary)</a:t>
            </a:r>
          </a:p>
        </p:txBody>
      </p:sp>
      <p:sp>
        <p:nvSpPr>
          <p:cNvPr id="4" name="Slide Number Placeholder 3">
            <a:extLst>
              <a:ext uri="{FF2B5EF4-FFF2-40B4-BE49-F238E27FC236}">
                <a16:creationId xmlns:a16="http://schemas.microsoft.com/office/drawing/2014/main" id="{B7523735-2FDE-2E90-5C90-FEA72CDCEC40}"/>
              </a:ext>
            </a:extLst>
          </p:cNvPr>
          <p:cNvSpPr>
            <a:spLocks noGrp="1"/>
          </p:cNvSpPr>
          <p:nvPr>
            <p:ph type="sldNum" sz="quarter" idx="4"/>
          </p:nvPr>
        </p:nvSpPr>
        <p:spPr/>
        <p:txBody>
          <a:bodyPr/>
          <a:lstStyle/>
          <a:p>
            <a:fld id="{FCE43C0F-8A7B-3A4B-9DB5-B3472E36E833}" type="slidenum">
              <a:rPr lang="en-GB" noProof="0" smtClean="0"/>
              <a:pPr/>
              <a:t>8</a:t>
            </a:fld>
            <a:endParaRPr lang="en-GB" noProof="0" dirty="0"/>
          </a:p>
        </p:txBody>
      </p:sp>
      <p:sp>
        <p:nvSpPr>
          <p:cNvPr id="11" name="Content Placeholder 10">
            <a:extLst>
              <a:ext uri="{FF2B5EF4-FFF2-40B4-BE49-F238E27FC236}">
                <a16:creationId xmlns:a16="http://schemas.microsoft.com/office/drawing/2014/main" id="{999412CF-826A-BD5F-5435-EBAD82D1D89A}"/>
              </a:ext>
            </a:extLst>
          </p:cNvPr>
          <p:cNvSpPr>
            <a:spLocks noGrp="1"/>
          </p:cNvSpPr>
          <p:nvPr>
            <p:ph sz="quarter" idx="15"/>
          </p:nvPr>
        </p:nvSpPr>
        <p:spPr/>
        <p:txBody>
          <a:bodyPr anchor="b" anchorCtr="0"/>
          <a:lstStyle/>
          <a:p>
            <a:r>
              <a:rPr lang="en-GB" sz="1050" noProof="0" dirty="0">
                <a:solidFill>
                  <a:schemeClr val="tx2"/>
                </a:solidFill>
              </a:rPr>
              <a:t>BICR, blinded independent central review; BOR, best overall response; CI, confidence interval; CR, complete response; DoR, duration of response; EC, encorafenib plus cetuximab; ECOG PS, Eastern Cooperative Oncology Group performance status; mFOLFOX6, modified fluouracil / leucovorin / oxaliplatin; NE, not estimable; ORR, objective response rate; </a:t>
            </a:r>
            <a:br>
              <a:rPr lang="en-GB" sz="1050" noProof="0" dirty="0">
                <a:solidFill>
                  <a:schemeClr val="tx2"/>
                </a:solidFill>
              </a:rPr>
            </a:br>
            <a:r>
              <a:rPr lang="en-GB" sz="1050" noProof="0" dirty="0">
                <a:solidFill>
                  <a:schemeClr val="tx2"/>
                </a:solidFill>
              </a:rPr>
              <a:t>PD, progressive disease; PR, partial response; SD, stable disease; SOC, standard of care; TTR, time to response</a:t>
            </a:r>
          </a:p>
          <a:p>
            <a:r>
              <a:rPr lang="en-GB" sz="1050" noProof="0" dirty="0">
                <a:solidFill>
                  <a:schemeClr val="tx2"/>
                </a:solidFill>
              </a:rPr>
              <a:t>Kopetz S, et al. Abstract 16, ASCO GI 2025; Kopetz S, et al. Nat Med. 2025. doi: 10.1038/s41591-024-03443-3. Online ahead of print.</a:t>
            </a:r>
          </a:p>
        </p:txBody>
      </p:sp>
      <p:sp>
        <p:nvSpPr>
          <p:cNvPr id="12" name="TextBox 11">
            <a:extLst>
              <a:ext uri="{FF2B5EF4-FFF2-40B4-BE49-F238E27FC236}">
                <a16:creationId xmlns:a16="http://schemas.microsoft.com/office/drawing/2014/main" id="{4FD24F8D-DABB-E7A8-C773-B83E9600968A}"/>
              </a:ext>
            </a:extLst>
          </p:cNvPr>
          <p:cNvSpPr txBox="1"/>
          <p:nvPr/>
        </p:nvSpPr>
        <p:spPr>
          <a:xfrm>
            <a:off x="620184" y="2463278"/>
            <a:ext cx="3010889" cy="338554"/>
          </a:xfrm>
          <a:prstGeom prst="rect">
            <a:avLst/>
          </a:prstGeom>
          <a:noFill/>
        </p:spPr>
        <p:txBody>
          <a:bodyPr wrap="non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CONFIRMED ORR BY BICR</a:t>
            </a:r>
          </a:p>
        </p:txBody>
      </p:sp>
      <p:sp>
        <p:nvSpPr>
          <p:cNvPr id="13" name="TextBox 12">
            <a:extLst>
              <a:ext uri="{FF2B5EF4-FFF2-40B4-BE49-F238E27FC236}">
                <a16:creationId xmlns:a16="http://schemas.microsoft.com/office/drawing/2014/main" id="{4FC99F04-A3AC-A18E-412C-6AB4D8E5A786}"/>
              </a:ext>
            </a:extLst>
          </p:cNvPr>
          <p:cNvSpPr txBox="1"/>
          <p:nvPr/>
        </p:nvSpPr>
        <p:spPr>
          <a:xfrm>
            <a:off x="5710352" y="2463278"/>
            <a:ext cx="4824536" cy="338554"/>
          </a:xfrm>
          <a:prstGeom prst="rect">
            <a:avLst/>
          </a:prstGeom>
          <a:noFill/>
        </p:spPr>
        <p:txBody>
          <a:bodyPr wrap="square" lIns="0" rtlCol="0">
            <a:spAutoFit/>
          </a:bodyPr>
          <a:lstStyle/>
          <a:p>
            <a:r>
              <a:rPr lang="en-GB" sz="1600" b="1" spc="100" noProof="0" dirty="0">
                <a:solidFill>
                  <a:schemeClr val="accent1"/>
                </a:solidFill>
                <a:latin typeface="Arial" panose="020B0604020202020204" pitchFamily="34" charset="0"/>
                <a:ea typeface="Aileron" charset="0"/>
                <a:cs typeface="Arial" panose="020B0604020202020204" pitchFamily="34" charset="0"/>
              </a:rPr>
              <a:t>CONFIRMED BOR, TTR, AND DoR BY BICR</a:t>
            </a:r>
          </a:p>
        </p:txBody>
      </p:sp>
      <p:graphicFrame>
        <p:nvGraphicFramePr>
          <p:cNvPr id="5" name="Table 4">
            <a:extLst>
              <a:ext uri="{FF2B5EF4-FFF2-40B4-BE49-F238E27FC236}">
                <a16:creationId xmlns:a16="http://schemas.microsoft.com/office/drawing/2014/main" id="{3139B1A4-5E27-D63A-7C63-6F5CA919FED6}"/>
              </a:ext>
            </a:extLst>
          </p:cNvPr>
          <p:cNvGraphicFramePr>
            <a:graphicFrameLocks noGrp="1"/>
          </p:cNvGraphicFramePr>
          <p:nvPr>
            <p:extLst>
              <p:ext uri="{D42A27DB-BD31-4B8C-83A1-F6EECF244321}">
                <p14:modId xmlns:p14="http://schemas.microsoft.com/office/powerpoint/2010/main" val="2301187720"/>
              </p:ext>
            </p:extLst>
          </p:nvPr>
        </p:nvGraphicFramePr>
        <p:xfrm>
          <a:off x="5710352" y="2868319"/>
          <a:ext cx="5463702" cy="278664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291335114"/>
                    </a:ext>
                  </a:extLst>
                </a:gridCol>
                <a:gridCol w="1327695">
                  <a:extLst>
                    <a:ext uri="{9D8B030D-6E8A-4147-A177-3AD203B41FA5}">
                      <a16:colId xmlns:a16="http://schemas.microsoft.com/office/drawing/2014/main" val="612822568"/>
                    </a:ext>
                  </a:extLst>
                </a:gridCol>
                <a:gridCol w="1327695">
                  <a:extLst>
                    <a:ext uri="{9D8B030D-6E8A-4147-A177-3AD203B41FA5}">
                      <a16:colId xmlns:a16="http://schemas.microsoft.com/office/drawing/2014/main" val="2547346255"/>
                    </a:ext>
                  </a:extLst>
                </a:gridCol>
              </a:tblGrid>
              <a:tr h="0">
                <a:tc>
                  <a:txBody>
                    <a:bodyPr/>
                    <a:lstStyle/>
                    <a:p>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EC + mFOLFOX6</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N=110</a:t>
                      </a:r>
                    </a:p>
                  </a:txBody>
                  <a:tcPr/>
                </a:tc>
                <a:tc>
                  <a:txBody>
                    <a:bodyPr/>
                    <a:lstStyle/>
                    <a:p>
                      <a:pPr algn="ctr"/>
                      <a:r>
                        <a:rPr lang="en-US" sz="1000" dirty="0">
                          <a:latin typeface="Arial" panose="020B0604020202020204" pitchFamily="34" charset="0"/>
                          <a:cs typeface="Arial" panose="020B0604020202020204" pitchFamily="34" charset="0"/>
                        </a:rPr>
                        <a:t>SOC</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N=110</a:t>
                      </a:r>
                    </a:p>
                  </a:txBody>
                  <a:tcPr/>
                </a:tc>
                <a:extLst>
                  <a:ext uri="{0D108BD9-81ED-4DB2-BD59-A6C34878D82A}">
                    <a16:rowId xmlns:a16="http://schemas.microsoft.com/office/drawing/2014/main" val="3121923873"/>
                  </a:ext>
                </a:extLst>
              </a:tr>
              <a:tr h="244452">
                <a:tc>
                  <a:txBody>
                    <a:bodyPr/>
                    <a:lstStyle/>
                    <a:p>
                      <a:r>
                        <a:rPr lang="en-US" sz="1000" b="1" dirty="0">
                          <a:latin typeface="Arial" panose="020B0604020202020204" pitchFamily="34" charset="0"/>
                          <a:cs typeface="Arial" panose="020B0604020202020204" pitchFamily="34" charset="0"/>
                        </a:rPr>
                        <a:t>Confirmed best overall response, n (%)</a:t>
                      </a:r>
                    </a:p>
                    <a:p>
                      <a:pPr marL="0" indent="182563">
                        <a:tabLst/>
                      </a:pPr>
                      <a:r>
                        <a:rPr lang="en-US" sz="1000" dirty="0">
                          <a:latin typeface="Arial" panose="020B0604020202020204" pitchFamily="34" charset="0"/>
                          <a:cs typeface="Arial" panose="020B0604020202020204" pitchFamily="34" charset="0"/>
                        </a:rPr>
                        <a:t>CR</a:t>
                      </a:r>
                    </a:p>
                    <a:p>
                      <a:pPr marL="0" indent="182563">
                        <a:tabLst/>
                      </a:pPr>
                      <a:r>
                        <a:rPr lang="en-US" sz="1000" dirty="0">
                          <a:latin typeface="Arial" panose="020B0604020202020204" pitchFamily="34" charset="0"/>
                          <a:cs typeface="Arial" panose="020B0604020202020204" pitchFamily="34" charset="0"/>
                        </a:rPr>
                        <a:t>PR</a:t>
                      </a:r>
                    </a:p>
                    <a:p>
                      <a:pPr marL="0" indent="182563">
                        <a:tabLst/>
                      </a:pPr>
                      <a:r>
                        <a:rPr lang="en-US" sz="1000" dirty="0">
                          <a:latin typeface="Arial" panose="020B0604020202020204" pitchFamily="34" charset="0"/>
                          <a:cs typeface="Arial" panose="020B0604020202020204" pitchFamily="34" charset="0"/>
                        </a:rPr>
                        <a:t>SD</a:t>
                      </a:r>
                    </a:p>
                    <a:p>
                      <a:pPr marL="0" indent="182563">
                        <a:tabLst/>
                      </a:pPr>
                      <a:r>
                        <a:rPr lang="en-US" sz="1000" dirty="0">
                          <a:latin typeface="Arial" panose="020B0604020202020204" pitchFamily="34" charset="0"/>
                          <a:cs typeface="Arial" panose="020B0604020202020204" pitchFamily="34" charset="0"/>
                        </a:rPr>
                        <a:t>Non-CR/non-PD</a:t>
                      </a:r>
                    </a:p>
                    <a:p>
                      <a:pPr marL="0" indent="182563">
                        <a:tabLst/>
                      </a:pPr>
                      <a:r>
                        <a:rPr lang="en-US" sz="1000" dirty="0">
                          <a:latin typeface="Arial" panose="020B0604020202020204" pitchFamily="34" charset="0"/>
                          <a:cs typeface="Arial" panose="020B0604020202020204" pitchFamily="34" charset="0"/>
                        </a:rPr>
                        <a:t>PD</a:t>
                      </a:r>
                    </a:p>
                    <a:p>
                      <a:pPr marL="0" indent="182563">
                        <a:tabLst/>
                      </a:pPr>
                      <a:r>
                        <a:rPr lang="en-US" sz="1000" dirty="0">
                          <a:latin typeface="Arial" panose="020B0604020202020204" pitchFamily="34" charset="0"/>
                          <a:cs typeface="Arial" panose="020B0604020202020204" pitchFamily="34" charset="0"/>
                        </a:rPr>
                        <a:t>NE</a:t>
                      </a:r>
                    </a:p>
                  </a:txBody>
                  <a:tcPr marT="46800" marB="46800"/>
                </a:tc>
                <a:tc>
                  <a:txBody>
                    <a:bodyPr/>
                    <a:lstStyle/>
                    <a:p>
                      <a:pPr algn="ct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3 (2.7)</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64 (58.2)</a:t>
                      </a:r>
                    </a:p>
                    <a:p>
                      <a:pPr algn="ctr"/>
                      <a:r>
                        <a:rPr lang="en-US" sz="1000" dirty="0">
                          <a:latin typeface="Arial" panose="020B0604020202020204" pitchFamily="34" charset="0"/>
                          <a:cs typeface="Arial" panose="020B0604020202020204" pitchFamily="34" charset="0"/>
                        </a:rPr>
                        <a:t>31 (28.2)</a:t>
                      </a:r>
                    </a:p>
                    <a:p>
                      <a:pPr algn="ctr"/>
                      <a:r>
                        <a:rPr lang="en-US" sz="1000" dirty="0">
                          <a:latin typeface="Arial" panose="020B0604020202020204" pitchFamily="34" charset="0"/>
                          <a:cs typeface="Arial" panose="020B0604020202020204" pitchFamily="34" charset="0"/>
                        </a:rPr>
                        <a:t>3 (2.7)</a:t>
                      </a:r>
                    </a:p>
                    <a:p>
                      <a:pPr algn="ctr"/>
                      <a:r>
                        <a:rPr lang="en-US" sz="1000" dirty="0">
                          <a:latin typeface="Arial" panose="020B0604020202020204" pitchFamily="34" charset="0"/>
                          <a:cs typeface="Arial" panose="020B0604020202020204" pitchFamily="34" charset="0"/>
                        </a:rPr>
                        <a:t>3 (2.7)</a:t>
                      </a:r>
                    </a:p>
                    <a:p>
                      <a:pPr algn="ctr"/>
                      <a:r>
                        <a:rPr lang="en-US" sz="1000" dirty="0">
                          <a:latin typeface="Arial" panose="020B0604020202020204" pitchFamily="34" charset="0"/>
                          <a:cs typeface="Arial" panose="020B0604020202020204" pitchFamily="34" charset="0"/>
                        </a:rPr>
                        <a:t>6 (5.5)</a:t>
                      </a:r>
                    </a:p>
                  </a:txBody>
                  <a:tcPr marT="46800" marB="46800"/>
                </a:tc>
                <a:tc>
                  <a:txBody>
                    <a:bodyPr/>
                    <a:lstStyle/>
                    <a:p>
                      <a:pPr algn="ct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2 (1.8)</a:t>
                      </a:r>
                    </a:p>
                    <a:p>
                      <a:pPr algn="ctr"/>
                      <a:r>
                        <a:rPr lang="en-US" sz="1000" dirty="0">
                          <a:latin typeface="Arial" panose="020B0604020202020204" pitchFamily="34" charset="0"/>
                          <a:cs typeface="Arial" panose="020B0604020202020204" pitchFamily="34" charset="0"/>
                        </a:rPr>
                        <a:t>42 (38.2)</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34 (30.9)</a:t>
                      </a:r>
                    </a:p>
                    <a:p>
                      <a:pPr algn="ctr"/>
                      <a:r>
                        <a:rPr lang="en-US" sz="1000" dirty="0">
                          <a:latin typeface="Arial" panose="020B0604020202020204" pitchFamily="34" charset="0"/>
                          <a:cs typeface="Arial" panose="020B0604020202020204" pitchFamily="34" charset="0"/>
                        </a:rPr>
                        <a:t>4 (3.6)</a:t>
                      </a:r>
                    </a:p>
                    <a:p>
                      <a:pPr algn="ctr"/>
                      <a:r>
                        <a:rPr lang="en-US" sz="1000" dirty="0">
                          <a:latin typeface="Arial" panose="020B0604020202020204" pitchFamily="34" charset="0"/>
                          <a:cs typeface="Arial" panose="020B0604020202020204" pitchFamily="34" charset="0"/>
                        </a:rPr>
                        <a:t>9 (8.2)</a:t>
                      </a:r>
                    </a:p>
                    <a:p>
                      <a:pPr algn="ctr"/>
                      <a:r>
                        <a:rPr lang="en-US" sz="1000" dirty="0">
                          <a:latin typeface="Arial" panose="020B0604020202020204" pitchFamily="34" charset="0"/>
                          <a:cs typeface="Arial" panose="020B0604020202020204" pitchFamily="34" charset="0"/>
                        </a:rPr>
                        <a:t>19 (17.3)</a:t>
                      </a:r>
                    </a:p>
                  </a:txBody>
                  <a:tcPr marT="46800" marB="46800"/>
                </a:tc>
                <a:extLst>
                  <a:ext uri="{0D108BD9-81ED-4DB2-BD59-A6C34878D82A}">
                    <a16:rowId xmlns:a16="http://schemas.microsoft.com/office/drawing/2014/main" val="2246735892"/>
                  </a:ext>
                </a:extLst>
              </a:tr>
              <a:tr h="0">
                <a:tc>
                  <a:txBody>
                    <a:bodyPr/>
                    <a:lstStyle/>
                    <a:p>
                      <a:pPr marL="0" indent="9525">
                        <a:tabLst/>
                      </a:pPr>
                      <a:endParaRPr lang="en-US" sz="1000" dirty="0">
                        <a:solidFill>
                          <a:schemeClr val="bg1"/>
                        </a:solidFill>
                        <a:latin typeface="Arial" panose="020B0604020202020204" pitchFamily="34" charset="0"/>
                        <a:cs typeface="Arial" panose="020B0604020202020204" pitchFamily="34" charset="0"/>
                      </a:endParaRPr>
                    </a:p>
                  </a:txBody>
                  <a:tcPr marT="46800" marB="46800">
                    <a:solidFill>
                      <a:schemeClr val="accent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N=67</a:t>
                      </a:r>
                    </a:p>
                  </a:txBody>
                  <a:tcPr marT="46800" marB="46800">
                    <a:solidFill>
                      <a:schemeClr val="accent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N=44</a:t>
                      </a:r>
                    </a:p>
                  </a:txBody>
                  <a:tcPr marT="46800" marB="46800">
                    <a:solidFill>
                      <a:schemeClr val="accent1"/>
                    </a:solidFill>
                  </a:tcPr>
                </a:tc>
                <a:extLst>
                  <a:ext uri="{0D108BD9-81ED-4DB2-BD59-A6C34878D82A}">
                    <a16:rowId xmlns:a16="http://schemas.microsoft.com/office/drawing/2014/main" val="3813307690"/>
                  </a:ext>
                </a:extLst>
              </a:tr>
              <a:tr h="0">
                <a:tc>
                  <a:txBody>
                    <a:bodyPr/>
                    <a:lstStyle/>
                    <a:p>
                      <a:pPr marL="0" indent="9525">
                        <a:tabLst/>
                      </a:pPr>
                      <a:r>
                        <a:rPr lang="en-US" sz="1000" b="0" dirty="0">
                          <a:latin typeface="Arial" panose="020B0604020202020204" pitchFamily="34" charset="0"/>
                          <a:cs typeface="Arial" panose="020B0604020202020204" pitchFamily="34" charset="0"/>
                        </a:rPr>
                        <a:t>TTR, median (range), weeks</a:t>
                      </a:r>
                    </a:p>
                  </a:txBody>
                  <a:tcPr marT="46800" marB="46800"/>
                </a:tc>
                <a:tc>
                  <a:txBody>
                    <a:bodyPr/>
                    <a:lstStyle/>
                    <a:p>
                      <a:pPr algn="ctr"/>
                      <a:r>
                        <a:rPr lang="en-US" sz="1000" dirty="0">
                          <a:latin typeface="Arial" panose="020B0604020202020204" pitchFamily="34" charset="0"/>
                          <a:cs typeface="Arial" panose="020B0604020202020204" pitchFamily="34" charset="0"/>
                        </a:rPr>
                        <a:t>7.1 (5.7-53.7)</a:t>
                      </a:r>
                    </a:p>
                  </a:txBody>
                  <a:tcPr marT="46800" marB="46800"/>
                </a:tc>
                <a:tc>
                  <a:txBody>
                    <a:bodyPr/>
                    <a:lstStyle/>
                    <a:p>
                      <a:pPr algn="ctr"/>
                      <a:r>
                        <a:rPr lang="en-US" sz="1000" dirty="0">
                          <a:latin typeface="Arial" panose="020B0604020202020204" pitchFamily="34" charset="0"/>
                          <a:cs typeface="Arial" panose="020B0604020202020204" pitchFamily="34" charset="0"/>
                        </a:rPr>
                        <a:t>7.3 (5.4-48.0)</a:t>
                      </a:r>
                    </a:p>
                  </a:txBody>
                  <a:tcPr marT="46800" marB="46800"/>
                </a:tc>
                <a:extLst>
                  <a:ext uri="{0D108BD9-81ED-4DB2-BD59-A6C34878D82A}">
                    <a16:rowId xmlns:a16="http://schemas.microsoft.com/office/drawing/2014/main" val="3167618870"/>
                  </a:ext>
                </a:extLst>
              </a:tr>
              <a:tr h="0">
                <a:tc>
                  <a:txBody>
                    <a:bodyPr/>
                    <a:lstStyle/>
                    <a:p>
                      <a:pPr marL="0" indent="9525">
                        <a:tabLst/>
                      </a:pPr>
                      <a:r>
                        <a:rPr lang="en-US" sz="1000" b="0" dirty="0">
                          <a:latin typeface="Arial" panose="020B0604020202020204" pitchFamily="34" charset="0"/>
                          <a:cs typeface="Arial" panose="020B0604020202020204" pitchFamily="34" charset="0"/>
                        </a:rPr>
                        <a:t>Estimated DoR, median (range), months</a:t>
                      </a:r>
                    </a:p>
                  </a:txBody>
                  <a:tcPr marT="46800" marB="46800">
                    <a:lnB w="28575" cap="flat" cmpd="sng" algn="ctr">
                      <a:solidFill>
                        <a:srgbClr val="FF0000"/>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13.9 (8.5-NE)</a:t>
                      </a:r>
                    </a:p>
                  </a:txBody>
                  <a:tcPr marT="46800" marB="46800">
                    <a:lnB w="28575" cap="flat" cmpd="sng" algn="ctr">
                      <a:solidFill>
                        <a:srgbClr val="FF0000"/>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11.1 (6.7-12.7)</a:t>
                      </a:r>
                    </a:p>
                  </a:txBody>
                  <a:tcPr marT="46800" marB="46800">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200174287"/>
                  </a:ext>
                </a:extLst>
              </a:tr>
              <a:tr h="0">
                <a:tc>
                  <a:txBody>
                    <a:bodyPr/>
                    <a:lstStyle/>
                    <a:p>
                      <a:pPr marL="0" indent="9525">
                        <a:tabLst/>
                      </a:pPr>
                      <a:r>
                        <a:rPr lang="en-US" sz="1000" b="0" dirty="0">
                          <a:latin typeface="Arial" panose="020B0604020202020204" pitchFamily="34" charset="0"/>
                          <a:cs typeface="Arial" panose="020B0604020202020204" pitchFamily="34" charset="0"/>
                        </a:rPr>
                        <a:t>Patients with a DoR of ≥6 months, n (%)</a:t>
                      </a:r>
                    </a:p>
                  </a:txBody>
                  <a:tcPr marT="46800" marB="46800">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46 (68.7)</a:t>
                      </a:r>
                    </a:p>
                  </a:txBody>
                  <a:tcPr marT="46800" marB="46800">
                    <a:lnT w="28575" cap="flat" cmpd="sng" algn="ctr">
                      <a:solidFill>
                        <a:srgbClr val="FF0000"/>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15 (34.1)</a:t>
                      </a:r>
                    </a:p>
                  </a:txBody>
                  <a:tcPr marT="46800" marB="46800">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78049665"/>
                  </a:ext>
                </a:extLst>
              </a:tr>
              <a:tr h="0">
                <a:tc>
                  <a:txBody>
                    <a:bodyPr/>
                    <a:lstStyle/>
                    <a:p>
                      <a:pPr marL="0" indent="9525">
                        <a:tabLst/>
                      </a:pPr>
                      <a:r>
                        <a:rPr lang="en-US" sz="1000" b="0" dirty="0">
                          <a:latin typeface="Arial" panose="020B0604020202020204" pitchFamily="34" charset="0"/>
                          <a:cs typeface="Arial" panose="020B0604020202020204" pitchFamily="34" charset="0"/>
                        </a:rPr>
                        <a:t>Patients with a DoR of ≥12 months, n (%)</a:t>
                      </a:r>
                    </a:p>
                  </a:txBody>
                  <a:tcPr marT="46800" marB="46800">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15 (22.4)</a:t>
                      </a:r>
                    </a:p>
                  </a:txBody>
                  <a:tcPr marT="46800" marB="46800">
                    <a:lnB w="28575" cap="flat" cmpd="sng" algn="ctr">
                      <a:solidFill>
                        <a:srgbClr val="FF0000"/>
                      </a:solidFill>
                      <a:prstDash val="solid"/>
                      <a:round/>
                      <a:headEnd type="none" w="med" len="med"/>
                      <a:tailEnd type="none" w="med" len="med"/>
                    </a:lnB>
                  </a:tcPr>
                </a:tc>
                <a:tc>
                  <a:txBody>
                    <a:bodyPr/>
                    <a:lstStyle/>
                    <a:p>
                      <a:pPr algn="ctr"/>
                      <a:r>
                        <a:rPr lang="en-US" sz="1000" dirty="0">
                          <a:latin typeface="Arial" panose="020B0604020202020204" pitchFamily="34" charset="0"/>
                          <a:cs typeface="Arial" panose="020B0604020202020204" pitchFamily="34" charset="0"/>
                        </a:rPr>
                        <a:t>5 (11.4)</a:t>
                      </a:r>
                    </a:p>
                  </a:txBody>
                  <a:tcPr marT="46800" marB="46800">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8661944"/>
                  </a:ext>
                </a:extLst>
              </a:tr>
            </a:tbl>
          </a:graphicData>
        </a:graphic>
      </p:graphicFrame>
      <p:sp>
        <p:nvSpPr>
          <p:cNvPr id="20" name="Google Shape;392;p10">
            <a:extLst>
              <a:ext uri="{FF2B5EF4-FFF2-40B4-BE49-F238E27FC236}">
                <a16:creationId xmlns:a16="http://schemas.microsoft.com/office/drawing/2014/main" id="{FE674EC4-B7B0-9250-7BB6-841F63C3DE3D}"/>
              </a:ext>
            </a:extLst>
          </p:cNvPr>
          <p:cNvSpPr/>
          <p:nvPr/>
        </p:nvSpPr>
        <p:spPr>
          <a:xfrm rot="16200000">
            <a:off x="-268472" y="4067370"/>
            <a:ext cx="1942976" cy="223138"/>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200" b="1" noProof="0" dirty="0">
                <a:latin typeface="Arial" panose="020B0604020202020204" pitchFamily="34" charset="0"/>
                <a:ea typeface="Calibri"/>
                <a:cs typeface="Arial" panose="020B0604020202020204" pitchFamily="34" charset="0"/>
                <a:sym typeface="Calibri"/>
              </a:rPr>
              <a:t>Percentage of patients</a:t>
            </a:r>
            <a:endParaRPr lang="en-GB" sz="1200" noProof="0" dirty="0">
              <a:latin typeface="Arial" panose="020B0604020202020204" pitchFamily="34" charset="0"/>
              <a:ea typeface="Calibri"/>
              <a:cs typeface="Arial" panose="020B0604020202020204" pitchFamily="34" charset="0"/>
              <a:sym typeface="Calibri"/>
            </a:endParaRPr>
          </a:p>
        </p:txBody>
      </p:sp>
      <p:cxnSp>
        <p:nvCxnSpPr>
          <p:cNvPr id="27" name="Google Shape;384;p10">
            <a:extLst>
              <a:ext uri="{FF2B5EF4-FFF2-40B4-BE49-F238E27FC236}">
                <a16:creationId xmlns:a16="http://schemas.microsoft.com/office/drawing/2014/main" id="{0F749EE3-413B-8713-2AB1-3D44B4F28E58}"/>
              </a:ext>
            </a:extLst>
          </p:cNvPr>
          <p:cNvCxnSpPr>
            <a:cxnSpLocks/>
          </p:cNvCxnSpPr>
          <p:nvPr/>
        </p:nvCxnSpPr>
        <p:spPr>
          <a:xfrm flipV="1">
            <a:off x="1401050" y="2944652"/>
            <a:ext cx="0" cy="2380328"/>
          </a:xfrm>
          <a:prstGeom prst="straightConnector1">
            <a:avLst/>
          </a:prstGeom>
          <a:noFill/>
          <a:ln w="12700" cap="flat" cmpd="sng">
            <a:solidFill>
              <a:schemeClr val="tx1"/>
            </a:solidFill>
            <a:prstDash val="solid"/>
            <a:round/>
            <a:headEnd type="none" w="sm" len="sm"/>
            <a:tailEnd type="none" w="med" len="med"/>
          </a:ln>
        </p:spPr>
      </p:cxnSp>
      <p:sp>
        <p:nvSpPr>
          <p:cNvPr id="42" name="Google Shape;392;p10">
            <a:extLst>
              <a:ext uri="{FF2B5EF4-FFF2-40B4-BE49-F238E27FC236}">
                <a16:creationId xmlns:a16="http://schemas.microsoft.com/office/drawing/2014/main" id="{AA9A6E9A-3618-91C8-E77E-98B9A24A9ED2}"/>
              </a:ext>
            </a:extLst>
          </p:cNvPr>
          <p:cNvSpPr/>
          <p:nvPr/>
        </p:nvSpPr>
        <p:spPr>
          <a:xfrm>
            <a:off x="3290624" y="3778280"/>
            <a:ext cx="851195" cy="34624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b="1" noProof="0" dirty="0">
                <a:latin typeface="Arial" panose="020B0604020202020204" pitchFamily="34" charset="0"/>
                <a:ea typeface="Calibri"/>
                <a:cs typeface="Arial" panose="020B0604020202020204" pitchFamily="34" charset="0"/>
                <a:sym typeface="Calibri"/>
              </a:rPr>
              <a:t>40.0%</a:t>
            </a:r>
            <a:br>
              <a:rPr lang="en-GB" sz="1000" b="1" noProof="0" dirty="0">
                <a:latin typeface="Arial" panose="020B0604020202020204" pitchFamily="34" charset="0"/>
                <a:ea typeface="Calibri"/>
                <a:cs typeface="Arial" panose="020B0604020202020204" pitchFamily="34" charset="0"/>
                <a:sym typeface="Calibri"/>
              </a:rPr>
            </a:br>
            <a:r>
              <a:rPr lang="en-GB" sz="1000" noProof="0" dirty="0">
                <a:latin typeface="Arial" panose="020B0604020202020204" pitchFamily="34" charset="0"/>
                <a:ea typeface="Calibri"/>
                <a:cs typeface="Arial" panose="020B0604020202020204" pitchFamily="34" charset="0"/>
                <a:sym typeface="Calibri"/>
              </a:rPr>
              <a:t>(31.3%-49.3%)</a:t>
            </a:r>
          </a:p>
        </p:txBody>
      </p:sp>
      <p:cxnSp>
        <p:nvCxnSpPr>
          <p:cNvPr id="55" name="Google Shape;384;p10">
            <a:extLst>
              <a:ext uri="{FF2B5EF4-FFF2-40B4-BE49-F238E27FC236}">
                <a16:creationId xmlns:a16="http://schemas.microsoft.com/office/drawing/2014/main" id="{CC1E9EF1-2BE3-31AA-2372-344CC2A9A956}"/>
              </a:ext>
            </a:extLst>
          </p:cNvPr>
          <p:cNvCxnSpPr>
            <a:cxnSpLocks/>
          </p:cNvCxnSpPr>
          <p:nvPr/>
        </p:nvCxnSpPr>
        <p:spPr>
          <a:xfrm>
            <a:off x="1329339" y="2950081"/>
            <a:ext cx="69880" cy="0"/>
          </a:xfrm>
          <a:prstGeom prst="straightConnector1">
            <a:avLst/>
          </a:prstGeom>
          <a:noFill/>
          <a:ln w="12700" cap="flat" cmpd="sng">
            <a:solidFill>
              <a:schemeClr val="tx1"/>
            </a:solidFill>
            <a:prstDash val="solid"/>
            <a:round/>
            <a:headEnd type="none" w="sm" len="sm"/>
            <a:tailEnd type="none" w="med" len="med"/>
          </a:ln>
        </p:spPr>
      </p:cxnSp>
      <p:sp>
        <p:nvSpPr>
          <p:cNvPr id="56" name="Google Shape;392;p10">
            <a:extLst>
              <a:ext uri="{FF2B5EF4-FFF2-40B4-BE49-F238E27FC236}">
                <a16:creationId xmlns:a16="http://schemas.microsoft.com/office/drawing/2014/main" id="{DC4864AC-4869-D848-B37F-C4259355A4F5}"/>
              </a:ext>
            </a:extLst>
          </p:cNvPr>
          <p:cNvSpPr/>
          <p:nvPr/>
        </p:nvSpPr>
        <p:spPr>
          <a:xfrm>
            <a:off x="846482" y="2852936"/>
            <a:ext cx="391133"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100%</a:t>
            </a:r>
          </a:p>
        </p:txBody>
      </p:sp>
      <p:cxnSp>
        <p:nvCxnSpPr>
          <p:cNvPr id="58" name="Google Shape;384;p10">
            <a:extLst>
              <a:ext uri="{FF2B5EF4-FFF2-40B4-BE49-F238E27FC236}">
                <a16:creationId xmlns:a16="http://schemas.microsoft.com/office/drawing/2014/main" id="{6D41459B-4C38-B789-65AB-D1F2E0E89B99}"/>
              </a:ext>
            </a:extLst>
          </p:cNvPr>
          <p:cNvCxnSpPr>
            <a:cxnSpLocks/>
          </p:cNvCxnSpPr>
          <p:nvPr/>
        </p:nvCxnSpPr>
        <p:spPr>
          <a:xfrm>
            <a:off x="1329339" y="3426331"/>
            <a:ext cx="69880" cy="0"/>
          </a:xfrm>
          <a:prstGeom prst="straightConnector1">
            <a:avLst/>
          </a:prstGeom>
          <a:noFill/>
          <a:ln w="12700" cap="flat" cmpd="sng">
            <a:solidFill>
              <a:schemeClr val="tx1"/>
            </a:solidFill>
            <a:prstDash val="solid"/>
            <a:round/>
            <a:headEnd type="none" w="sm" len="sm"/>
            <a:tailEnd type="none" w="med" len="med"/>
          </a:ln>
        </p:spPr>
      </p:cxnSp>
      <p:sp>
        <p:nvSpPr>
          <p:cNvPr id="59" name="Google Shape;392;p10">
            <a:extLst>
              <a:ext uri="{FF2B5EF4-FFF2-40B4-BE49-F238E27FC236}">
                <a16:creationId xmlns:a16="http://schemas.microsoft.com/office/drawing/2014/main" id="{F530DF3D-AD49-9FEA-7F0E-EBDAA8A91EE8}"/>
              </a:ext>
            </a:extLst>
          </p:cNvPr>
          <p:cNvSpPr/>
          <p:nvPr/>
        </p:nvSpPr>
        <p:spPr>
          <a:xfrm>
            <a:off x="931441" y="3329186"/>
            <a:ext cx="306174"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80%</a:t>
            </a:r>
          </a:p>
        </p:txBody>
      </p:sp>
      <p:cxnSp>
        <p:nvCxnSpPr>
          <p:cNvPr id="60" name="Google Shape;384;p10">
            <a:extLst>
              <a:ext uri="{FF2B5EF4-FFF2-40B4-BE49-F238E27FC236}">
                <a16:creationId xmlns:a16="http://schemas.microsoft.com/office/drawing/2014/main" id="{7DB06DB8-EF61-B3A2-967E-A586E18C702F}"/>
              </a:ext>
            </a:extLst>
          </p:cNvPr>
          <p:cNvCxnSpPr>
            <a:cxnSpLocks/>
          </p:cNvCxnSpPr>
          <p:nvPr/>
        </p:nvCxnSpPr>
        <p:spPr>
          <a:xfrm>
            <a:off x="1329339" y="3899406"/>
            <a:ext cx="69880" cy="0"/>
          </a:xfrm>
          <a:prstGeom prst="straightConnector1">
            <a:avLst/>
          </a:prstGeom>
          <a:noFill/>
          <a:ln w="12700" cap="flat" cmpd="sng">
            <a:solidFill>
              <a:schemeClr val="tx1"/>
            </a:solidFill>
            <a:prstDash val="solid"/>
            <a:round/>
            <a:headEnd type="none" w="sm" len="sm"/>
            <a:tailEnd type="none" w="med" len="med"/>
          </a:ln>
        </p:spPr>
      </p:cxnSp>
      <p:sp>
        <p:nvSpPr>
          <p:cNvPr id="61" name="Google Shape;392;p10">
            <a:extLst>
              <a:ext uri="{FF2B5EF4-FFF2-40B4-BE49-F238E27FC236}">
                <a16:creationId xmlns:a16="http://schemas.microsoft.com/office/drawing/2014/main" id="{A9E35E5A-FCB3-C45E-E1B0-267FFF02569A}"/>
              </a:ext>
            </a:extLst>
          </p:cNvPr>
          <p:cNvSpPr/>
          <p:nvPr/>
        </p:nvSpPr>
        <p:spPr>
          <a:xfrm>
            <a:off x="931441" y="3802261"/>
            <a:ext cx="306174"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60%</a:t>
            </a:r>
          </a:p>
        </p:txBody>
      </p:sp>
      <p:cxnSp>
        <p:nvCxnSpPr>
          <p:cNvPr id="62" name="Google Shape;384;p10">
            <a:extLst>
              <a:ext uri="{FF2B5EF4-FFF2-40B4-BE49-F238E27FC236}">
                <a16:creationId xmlns:a16="http://schemas.microsoft.com/office/drawing/2014/main" id="{711C4480-0AA4-7EF2-D65F-A388B54CB911}"/>
              </a:ext>
            </a:extLst>
          </p:cNvPr>
          <p:cNvCxnSpPr>
            <a:cxnSpLocks/>
          </p:cNvCxnSpPr>
          <p:nvPr/>
        </p:nvCxnSpPr>
        <p:spPr>
          <a:xfrm>
            <a:off x="1329339" y="4375656"/>
            <a:ext cx="69880" cy="0"/>
          </a:xfrm>
          <a:prstGeom prst="straightConnector1">
            <a:avLst/>
          </a:prstGeom>
          <a:noFill/>
          <a:ln w="12700" cap="flat" cmpd="sng">
            <a:solidFill>
              <a:schemeClr val="tx1"/>
            </a:solidFill>
            <a:prstDash val="solid"/>
            <a:round/>
            <a:headEnd type="none" w="sm" len="sm"/>
            <a:tailEnd type="none" w="med" len="med"/>
          </a:ln>
        </p:spPr>
      </p:cxnSp>
      <p:sp>
        <p:nvSpPr>
          <p:cNvPr id="63" name="Google Shape;392;p10">
            <a:extLst>
              <a:ext uri="{FF2B5EF4-FFF2-40B4-BE49-F238E27FC236}">
                <a16:creationId xmlns:a16="http://schemas.microsoft.com/office/drawing/2014/main" id="{087D4B1F-D6B7-B159-6D1C-FCA7AE7045AE}"/>
              </a:ext>
            </a:extLst>
          </p:cNvPr>
          <p:cNvSpPr/>
          <p:nvPr/>
        </p:nvSpPr>
        <p:spPr>
          <a:xfrm>
            <a:off x="931441" y="4278511"/>
            <a:ext cx="306174"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40%</a:t>
            </a:r>
          </a:p>
        </p:txBody>
      </p:sp>
      <p:cxnSp>
        <p:nvCxnSpPr>
          <p:cNvPr id="64" name="Google Shape;384;p10">
            <a:extLst>
              <a:ext uri="{FF2B5EF4-FFF2-40B4-BE49-F238E27FC236}">
                <a16:creationId xmlns:a16="http://schemas.microsoft.com/office/drawing/2014/main" id="{DD962B36-AF85-063B-E842-DE68947C4777}"/>
              </a:ext>
            </a:extLst>
          </p:cNvPr>
          <p:cNvCxnSpPr>
            <a:cxnSpLocks/>
          </p:cNvCxnSpPr>
          <p:nvPr/>
        </p:nvCxnSpPr>
        <p:spPr>
          <a:xfrm>
            <a:off x="1329339" y="4855081"/>
            <a:ext cx="69880" cy="0"/>
          </a:xfrm>
          <a:prstGeom prst="straightConnector1">
            <a:avLst/>
          </a:prstGeom>
          <a:noFill/>
          <a:ln w="12700" cap="flat" cmpd="sng">
            <a:solidFill>
              <a:schemeClr val="tx1"/>
            </a:solidFill>
            <a:prstDash val="solid"/>
            <a:round/>
            <a:headEnd type="none" w="sm" len="sm"/>
            <a:tailEnd type="none" w="med" len="med"/>
          </a:ln>
        </p:spPr>
      </p:cxnSp>
      <p:sp>
        <p:nvSpPr>
          <p:cNvPr id="65" name="Google Shape;392;p10">
            <a:extLst>
              <a:ext uri="{FF2B5EF4-FFF2-40B4-BE49-F238E27FC236}">
                <a16:creationId xmlns:a16="http://schemas.microsoft.com/office/drawing/2014/main" id="{EF489EBF-A5ED-3FF8-7905-22D573C9A91F}"/>
              </a:ext>
            </a:extLst>
          </p:cNvPr>
          <p:cNvSpPr/>
          <p:nvPr/>
        </p:nvSpPr>
        <p:spPr>
          <a:xfrm>
            <a:off x="931441" y="4757936"/>
            <a:ext cx="306174"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20%</a:t>
            </a:r>
          </a:p>
        </p:txBody>
      </p:sp>
      <p:cxnSp>
        <p:nvCxnSpPr>
          <p:cNvPr id="66" name="Google Shape;384;p10">
            <a:extLst>
              <a:ext uri="{FF2B5EF4-FFF2-40B4-BE49-F238E27FC236}">
                <a16:creationId xmlns:a16="http://schemas.microsoft.com/office/drawing/2014/main" id="{E42F9BB5-C2DF-4391-638C-FEEFBC9A9785}"/>
              </a:ext>
            </a:extLst>
          </p:cNvPr>
          <p:cNvCxnSpPr>
            <a:cxnSpLocks/>
          </p:cNvCxnSpPr>
          <p:nvPr/>
        </p:nvCxnSpPr>
        <p:spPr>
          <a:xfrm>
            <a:off x="1329339" y="5324981"/>
            <a:ext cx="69880" cy="0"/>
          </a:xfrm>
          <a:prstGeom prst="straightConnector1">
            <a:avLst/>
          </a:prstGeom>
          <a:noFill/>
          <a:ln w="12700" cap="flat" cmpd="sng">
            <a:solidFill>
              <a:schemeClr val="tx1"/>
            </a:solidFill>
            <a:prstDash val="solid"/>
            <a:round/>
            <a:headEnd type="none" w="sm" len="sm"/>
            <a:tailEnd type="none" w="med" len="med"/>
          </a:ln>
        </p:spPr>
      </p:cxnSp>
      <p:sp>
        <p:nvSpPr>
          <p:cNvPr id="67" name="Google Shape;392;p10">
            <a:extLst>
              <a:ext uri="{FF2B5EF4-FFF2-40B4-BE49-F238E27FC236}">
                <a16:creationId xmlns:a16="http://schemas.microsoft.com/office/drawing/2014/main" id="{22D4CF4C-E281-60FF-A346-E234B5DDD390}"/>
              </a:ext>
            </a:extLst>
          </p:cNvPr>
          <p:cNvSpPr/>
          <p:nvPr/>
        </p:nvSpPr>
        <p:spPr>
          <a:xfrm>
            <a:off x="1016401" y="5227836"/>
            <a:ext cx="221214"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a:t>
            </a:r>
          </a:p>
        </p:txBody>
      </p:sp>
      <p:sp>
        <p:nvSpPr>
          <p:cNvPr id="69" name="Google Shape;392;p10">
            <a:extLst>
              <a:ext uri="{FF2B5EF4-FFF2-40B4-BE49-F238E27FC236}">
                <a16:creationId xmlns:a16="http://schemas.microsoft.com/office/drawing/2014/main" id="{82287E0C-F9D2-EC8B-619A-20FD340F87A4}"/>
              </a:ext>
            </a:extLst>
          </p:cNvPr>
          <p:cNvSpPr/>
          <p:nvPr/>
        </p:nvSpPr>
        <p:spPr>
          <a:xfrm>
            <a:off x="1536468" y="5382375"/>
            <a:ext cx="1219885"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EC + mFOLFOX6</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N=110</a:t>
            </a:r>
          </a:p>
        </p:txBody>
      </p:sp>
      <p:sp>
        <p:nvSpPr>
          <p:cNvPr id="71" name="Google Shape;392;p10">
            <a:extLst>
              <a:ext uri="{FF2B5EF4-FFF2-40B4-BE49-F238E27FC236}">
                <a16:creationId xmlns:a16="http://schemas.microsoft.com/office/drawing/2014/main" id="{269B5330-3167-DA92-3270-8C5112AFBD8E}"/>
              </a:ext>
            </a:extLst>
          </p:cNvPr>
          <p:cNvSpPr/>
          <p:nvPr/>
        </p:nvSpPr>
        <p:spPr>
          <a:xfrm>
            <a:off x="1562654" y="2872172"/>
            <a:ext cx="2861360" cy="40780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b="1" noProof="0" dirty="0">
                <a:latin typeface="Arial" panose="020B0604020202020204" pitchFamily="34" charset="0"/>
                <a:ea typeface="Calibri"/>
                <a:cs typeface="Arial" panose="020B0604020202020204" pitchFamily="34" charset="0"/>
                <a:sym typeface="Calibri"/>
              </a:rPr>
              <a:t>Odds ratio (95% CI): 2.443 (1.403-4.253)</a:t>
            </a:r>
            <a:br>
              <a:rPr lang="en-GB" sz="1200" b="1" noProof="0" dirty="0">
                <a:latin typeface="Arial" panose="020B0604020202020204" pitchFamily="34" charset="0"/>
                <a:ea typeface="Calibri"/>
                <a:cs typeface="Arial" panose="020B0604020202020204" pitchFamily="34" charset="0"/>
                <a:sym typeface="Calibri"/>
              </a:rPr>
            </a:br>
            <a:r>
              <a:rPr lang="en-GB" sz="1200" b="1" noProof="0" dirty="0">
                <a:latin typeface="Arial" panose="020B0604020202020204" pitchFamily="34" charset="0"/>
                <a:ea typeface="Calibri"/>
                <a:cs typeface="Arial" panose="020B0604020202020204" pitchFamily="34" charset="0"/>
                <a:sym typeface="Calibri"/>
              </a:rPr>
              <a:t>One-sided p value=0.0008</a:t>
            </a:r>
            <a:endParaRPr lang="en-GB" sz="1200" noProof="0" dirty="0">
              <a:latin typeface="Arial" panose="020B0604020202020204" pitchFamily="34" charset="0"/>
              <a:ea typeface="Calibri"/>
              <a:cs typeface="Arial" panose="020B0604020202020204" pitchFamily="34" charset="0"/>
              <a:sym typeface="Calibri"/>
            </a:endParaRPr>
          </a:p>
        </p:txBody>
      </p:sp>
      <p:sp>
        <p:nvSpPr>
          <p:cNvPr id="72" name="Google Shape;392;p10">
            <a:extLst>
              <a:ext uri="{FF2B5EF4-FFF2-40B4-BE49-F238E27FC236}">
                <a16:creationId xmlns:a16="http://schemas.microsoft.com/office/drawing/2014/main" id="{76621B1E-4E0D-FBDB-B522-D5BE9A0D3D83}"/>
              </a:ext>
            </a:extLst>
          </p:cNvPr>
          <p:cNvSpPr/>
          <p:nvPr/>
        </p:nvSpPr>
        <p:spPr>
          <a:xfrm>
            <a:off x="1732454" y="3305489"/>
            <a:ext cx="851195" cy="346249"/>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000" b="1" noProof="0" dirty="0">
                <a:latin typeface="Arial" panose="020B0604020202020204" pitchFamily="34" charset="0"/>
                <a:ea typeface="Calibri"/>
                <a:cs typeface="Arial" panose="020B0604020202020204" pitchFamily="34" charset="0"/>
                <a:sym typeface="Calibri"/>
              </a:rPr>
              <a:t>60.9%</a:t>
            </a:r>
            <a:br>
              <a:rPr lang="en-GB" sz="1000" b="1" noProof="0" dirty="0">
                <a:latin typeface="Arial" panose="020B0604020202020204" pitchFamily="34" charset="0"/>
                <a:ea typeface="Calibri"/>
                <a:cs typeface="Arial" panose="020B0604020202020204" pitchFamily="34" charset="0"/>
                <a:sym typeface="Calibri"/>
              </a:rPr>
            </a:br>
            <a:r>
              <a:rPr lang="en-GB" sz="1000" noProof="0" dirty="0">
                <a:latin typeface="Arial" panose="020B0604020202020204" pitchFamily="34" charset="0"/>
                <a:ea typeface="Calibri"/>
                <a:cs typeface="Arial" panose="020B0604020202020204" pitchFamily="34" charset="0"/>
                <a:sym typeface="Calibri"/>
              </a:rPr>
              <a:t>(51.6%-69.5%)</a:t>
            </a:r>
          </a:p>
        </p:txBody>
      </p:sp>
      <p:sp>
        <p:nvSpPr>
          <p:cNvPr id="79" name="Rectangle 78">
            <a:extLst>
              <a:ext uri="{FF2B5EF4-FFF2-40B4-BE49-F238E27FC236}">
                <a16:creationId xmlns:a16="http://schemas.microsoft.com/office/drawing/2014/main" id="{C0E9F2D6-EF51-57E5-071D-8D981C7B4026}"/>
              </a:ext>
            </a:extLst>
          </p:cNvPr>
          <p:cNvSpPr/>
          <p:nvPr/>
        </p:nvSpPr>
        <p:spPr>
          <a:xfrm>
            <a:off x="1861822" y="3891754"/>
            <a:ext cx="624564" cy="1436886"/>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0" name="Rectangle 79">
            <a:extLst>
              <a:ext uri="{FF2B5EF4-FFF2-40B4-BE49-F238E27FC236}">
                <a16:creationId xmlns:a16="http://schemas.microsoft.com/office/drawing/2014/main" id="{0631EDA9-E2F2-A794-A74D-811E49CB295A}"/>
              </a:ext>
            </a:extLst>
          </p:cNvPr>
          <p:cNvSpPr/>
          <p:nvPr/>
        </p:nvSpPr>
        <p:spPr>
          <a:xfrm>
            <a:off x="1861822" y="5265552"/>
            <a:ext cx="624564" cy="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78" name="Group 77">
            <a:extLst>
              <a:ext uri="{FF2B5EF4-FFF2-40B4-BE49-F238E27FC236}">
                <a16:creationId xmlns:a16="http://schemas.microsoft.com/office/drawing/2014/main" id="{532D6927-F810-327A-A0B7-04D7DA9B625A}"/>
              </a:ext>
            </a:extLst>
          </p:cNvPr>
          <p:cNvGrpSpPr/>
          <p:nvPr/>
        </p:nvGrpSpPr>
        <p:grpSpPr>
          <a:xfrm>
            <a:off x="2139164" y="3670227"/>
            <a:ext cx="69880" cy="432000"/>
            <a:chOff x="3038475" y="4094814"/>
            <a:chExt cx="69880" cy="371490"/>
          </a:xfrm>
        </p:grpSpPr>
        <p:cxnSp>
          <p:nvCxnSpPr>
            <p:cNvPr id="73" name="Google Shape;384;p10">
              <a:extLst>
                <a:ext uri="{FF2B5EF4-FFF2-40B4-BE49-F238E27FC236}">
                  <a16:creationId xmlns:a16="http://schemas.microsoft.com/office/drawing/2014/main" id="{FA9B77F7-06E9-EEA7-9441-6FF98837DABB}"/>
                </a:ext>
              </a:extLst>
            </p:cNvPr>
            <p:cNvCxnSpPr>
              <a:cxnSpLocks/>
            </p:cNvCxnSpPr>
            <p:nvPr/>
          </p:nvCxnSpPr>
          <p:spPr>
            <a:xfrm>
              <a:off x="3038475" y="4099436"/>
              <a:ext cx="69880" cy="0"/>
            </a:xfrm>
            <a:prstGeom prst="straightConnector1">
              <a:avLst/>
            </a:prstGeom>
            <a:noFill/>
            <a:ln w="12700" cap="flat" cmpd="sng">
              <a:solidFill>
                <a:schemeClr val="tx1"/>
              </a:solidFill>
              <a:prstDash val="solid"/>
              <a:round/>
              <a:headEnd type="none" w="sm" len="sm"/>
              <a:tailEnd type="none" w="med" len="med"/>
            </a:ln>
          </p:spPr>
        </p:cxnSp>
        <p:cxnSp>
          <p:nvCxnSpPr>
            <p:cNvPr id="74" name="Google Shape;384;p10">
              <a:extLst>
                <a:ext uri="{FF2B5EF4-FFF2-40B4-BE49-F238E27FC236}">
                  <a16:creationId xmlns:a16="http://schemas.microsoft.com/office/drawing/2014/main" id="{BCDDD620-E36E-5BE4-20CF-5AF2E1537ADF}"/>
                </a:ext>
              </a:extLst>
            </p:cNvPr>
            <p:cNvCxnSpPr>
              <a:cxnSpLocks/>
            </p:cNvCxnSpPr>
            <p:nvPr/>
          </p:nvCxnSpPr>
          <p:spPr>
            <a:xfrm>
              <a:off x="3038475" y="4466304"/>
              <a:ext cx="69880" cy="0"/>
            </a:xfrm>
            <a:prstGeom prst="straightConnector1">
              <a:avLst/>
            </a:prstGeom>
            <a:noFill/>
            <a:ln w="12700" cap="flat" cmpd="sng">
              <a:solidFill>
                <a:schemeClr val="tx1"/>
              </a:solidFill>
              <a:prstDash val="solid"/>
              <a:round/>
              <a:headEnd type="none" w="sm" len="sm"/>
              <a:tailEnd type="none" w="med" len="med"/>
            </a:ln>
          </p:spPr>
        </p:cxnSp>
        <p:cxnSp>
          <p:nvCxnSpPr>
            <p:cNvPr id="76" name="Google Shape;384;p10">
              <a:extLst>
                <a:ext uri="{FF2B5EF4-FFF2-40B4-BE49-F238E27FC236}">
                  <a16:creationId xmlns:a16="http://schemas.microsoft.com/office/drawing/2014/main" id="{BF94E4FE-3F95-912D-E97C-4DAC885C7641}"/>
                </a:ext>
              </a:extLst>
            </p:cNvPr>
            <p:cNvCxnSpPr>
              <a:cxnSpLocks/>
            </p:cNvCxnSpPr>
            <p:nvPr/>
          </p:nvCxnSpPr>
          <p:spPr>
            <a:xfrm flipV="1">
              <a:off x="3073415" y="4094814"/>
              <a:ext cx="0" cy="371490"/>
            </a:xfrm>
            <a:prstGeom prst="straightConnector1">
              <a:avLst/>
            </a:prstGeom>
            <a:noFill/>
            <a:ln w="12700" cap="flat" cmpd="sng">
              <a:solidFill>
                <a:schemeClr val="tx1"/>
              </a:solidFill>
              <a:prstDash val="solid"/>
              <a:round/>
              <a:headEnd type="none" w="sm" len="sm"/>
              <a:tailEnd type="none" w="med" len="med"/>
            </a:ln>
          </p:spPr>
        </p:cxnSp>
      </p:grpSp>
      <p:sp>
        <p:nvSpPr>
          <p:cNvPr id="81" name="Rectangle 80">
            <a:extLst>
              <a:ext uri="{FF2B5EF4-FFF2-40B4-BE49-F238E27FC236}">
                <a16:creationId xmlns:a16="http://schemas.microsoft.com/office/drawing/2014/main" id="{095ACFB8-E542-DB77-85BA-0DC348515BCE}"/>
              </a:ext>
            </a:extLst>
          </p:cNvPr>
          <p:cNvSpPr/>
          <p:nvPr/>
        </p:nvSpPr>
        <p:spPr>
          <a:xfrm>
            <a:off x="3420319" y="4373402"/>
            <a:ext cx="624564" cy="94615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82" name="Rectangle 81">
            <a:extLst>
              <a:ext uri="{FF2B5EF4-FFF2-40B4-BE49-F238E27FC236}">
                <a16:creationId xmlns:a16="http://schemas.microsoft.com/office/drawing/2014/main" id="{47BD90B6-1392-0A61-9AE0-88E5F83599B6}"/>
              </a:ext>
            </a:extLst>
          </p:cNvPr>
          <p:cNvSpPr/>
          <p:nvPr/>
        </p:nvSpPr>
        <p:spPr>
          <a:xfrm>
            <a:off x="3420319" y="5283552"/>
            <a:ext cx="624564" cy="3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grpSp>
        <p:nvGrpSpPr>
          <p:cNvPr id="87" name="Group 86">
            <a:extLst>
              <a:ext uri="{FF2B5EF4-FFF2-40B4-BE49-F238E27FC236}">
                <a16:creationId xmlns:a16="http://schemas.microsoft.com/office/drawing/2014/main" id="{3BE67926-C28B-BA2C-9786-C6DBDBA55148}"/>
              </a:ext>
            </a:extLst>
          </p:cNvPr>
          <p:cNvGrpSpPr/>
          <p:nvPr/>
        </p:nvGrpSpPr>
        <p:grpSpPr>
          <a:xfrm>
            <a:off x="3697661" y="4146135"/>
            <a:ext cx="69880" cy="432000"/>
            <a:chOff x="3038475" y="4094814"/>
            <a:chExt cx="69880" cy="371490"/>
          </a:xfrm>
        </p:grpSpPr>
        <p:cxnSp>
          <p:nvCxnSpPr>
            <p:cNvPr id="88" name="Google Shape;384;p10">
              <a:extLst>
                <a:ext uri="{FF2B5EF4-FFF2-40B4-BE49-F238E27FC236}">
                  <a16:creationId xmlns:a16="http://schemas.microsoft.com/office/drawing/2014/main" id="{7D4FC4F9-ABD5-52D5-BBDB-71638F206C11}"/>
                </a:ext>
              </a:extLst>
            </p:cNvPr>
            <p:cNvCxnSpPr>
              <a:cxnSpLocks/>
            </p:cNvCxnSpPr>
            <p:nvPr/>
          </p:nvCxnSpPr>
          <p:spPr>
            <a:xfrm>
              <a:off x="3038475" y="4097588"/>
              <a:ext cx="69880" cy="0"/>
            </a:xfrm>
            <a:prstGeom prst="straightConnector1">
              <a:avLst/>
            </a:prstGeom>
            <a:noFill/>
            <a:ln w="12700" cap="flat" cmpd="sng">
              <a:solidFill>
                <a:schemeClr val="tx1"/>
              </a:solidFill>
              <a:prstDash val="solid"/>
              <a:round/>
              <a:headEnd type="none" w="sm" len="sm"/>
              <a:tailEnd type="none" w="med" len="med"/>
            </a:ln>
          </p:spPr>
        </p:cxnSp>
        <p:cxnSp>
          <p:nvCxnSpPr>
            <p:cNvPr id="89" name="Google Shape;384;p10">
              <a:extLst>
                <a:ext uri="{FF2B5EF4-FFF2-40B4-BE49-F238E27FC236}">
                  <a16:creationId xmlns:a16="http://schemas.microsoft.com/office/drawing/2014/main" id="{FFBB9884-F686-30A0-5169-A562597CCFB4}"/>
                </a:ext>
              </a:extLst>
            </p:cNvPr>
            <p:cNvCxnSpPr>
              <a:cxnSpLocks/>
            </p:cNvCxnSpPr>
            <p:nvPr/>
          </p:nvCxnSpPr>
          <p:spPr>
            <a:xfrm>
              <a:off x="3038475" y="4466304"/>
              <a:ext cx="69880" cy="0"/>
            </a:xfrm>
            <a:prstGeom prst="straightConnector1">
              <a:avLst/>
            </a:prstGeom>
            <a:noFill/>
            <a:ln w="12700" cap="flat" cmpd="sng">
              <a:solidFill>
                <a:schemeClr val="tx1"/>
              </a:solidFill>
              <a:prstDash val="solid"/>
              <a:round/>
              <a:headEnd type="none" w="sm" len="sm"/>
              <a:tailEnd type="none" w="med" len="med"/>
            </a:ln>
          </p:spPr>
        </p:cxnSp>
        <p:cxnSp>
          <p:nvCxnSpPr>
            <p:cNvPr id="90" name="Google Shape;384;p10">
              <a:extLst>
                <a:ext uri="{FF2B5EF4-FFF2-40B4-BE49-F238E27FC236}">
                  <a16:creationId xmlns:a16="http://schemas.microsoft.com/office/drawing/2014/main" id="{FD60073C-0E1D-267B-E89B-341911F1CD4E}"/>
                </a:ext>
              </a:extLst>
            </p:cNvPr>
            <p:cNvCxnSpPr>
              <a:cxnSpLocks/>
            </p:cNvCxnSpPr>
            <p:nvPr/>
          </p:nvCxnSpPr>
          <p:spPr>
            <a:xfrm flipV="1">
              <a:off x="3073415" y="4094814"/>
              <a:ext cx="0" cy="371490"/>
            </a:xfrm>
            <a:prstGeom prst="straightConnector1">
              <a:avLst/>
            </a:prstGeom>
            <a:noFill/>
            <a:ln w="12700" cap="flat" cmpd="sng">
              <a:solidFill>
                <a:schemeClr val="tx1"/>
              </a:solidFill>
              <a:prstDash val="solid"/>
              <a:round/>
              <a:headEnd type="none" w="sm" len="sm"/>
              <a:tailEnd type="none" w="med" len="med"/>
            </a:ln>
          </p:spPr>
        </p:cxnSp>
      </p:grpSp>
      <p:sp>
        <p:nvSpPr>
          <p:cNvPr id="93" name="Google Shape;392;p10">
            <a:extLst>
              <a:ext uri="{FF2B5EF4-FFF2-40B4-BE49-F238E27FC236}">
                <a16:creationId xmlns:a16="http://schemas.microsoft.com/office/drawing/2014/main" id="{8CE47DC2-B4A7-4126-292A-A5F854C47082}"/>
              </a:ext>
            </a:extLst>
          </p:cNvPr>
          <p:cNvSpPr/>
          <p:nvPr/>
        </p:nvSpPr>
        <p:spPr>
          <a:xfrm>
            <a:off x="3510681" y="5382375"/>
            <a:ext cx="443839"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SOC</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N=110</a:t>
            </a:r>
          </a:p>
        </p:txBody>
      </p:sp>
      <p:cxnSp>
        <p:nvCxnSpPr>
          <p:cNvPr id="14" name="Google Shape;384;p10">
            <a:extLst>
              <a:ext uri="{FF2B5EF4-FFF2-40B4-BE49-F238E27FC236}">
                <a16:creationId xmlns:a16="http://schemas.microsoft.com/office/drawing/2014/main" id="{AADE4E90-EE13-C8FF-3F3C-FD6A01CD4305}"/>
              </a:ext>
            </a:extLst>
          </p:cNvPr>
          <p:cNvCxnSpPr>
            <a:cxnSpLocks/>
          </p:cNvCxnSpPr>
          <p:nvPr/>
        </p:nvCxnSpPr>
        <p:spPr>
          <a:xfrm>
            <a:off x="1390475" y="5324981"/>
            <a:ext cx="3117039" cy="0"/>
          </a:xfrm>
          <a:prstGeom prst="straightConnector1">
            <a:avLst/>
          </a:prstGeom>
          <a:noFill/>
          <a:ln w="12700" cap="flat" cmpd="sng">
            <a:solidFill>
              <a:schemeClr val="tx1"/>
            </a:solidFill>
            <a:prstDash val="solid"/>
            <a:round/>
            <a:headEnd type="none" w="sm" len="sm"/>
            <a:tailEnd type="none" w="med" len="med"/>
          </a:ln>
        </p:spPr>
      </p:cxnSp>
      <p:sp>
        <p:nvSpPr>
          <p:cNvPr id="94" name="Rectangle 93">
            <a:extLst>
              <a:ext uri="{FF2B5EF4-FFF2-40B4-BE49-F238E27FC236}">
                <a16:creationId xmlns:a16="http://schemas.microsoft.com/office/drawing/2014/main" id="{7948952F-7522-8F4C-0309-67CBEEBDEE93}"/>
              </a:ext>
            </a:extLst>
          </p:cNvPr>
          <p:cNvSpPr/>
          <p:nvPr/>
        </p:nvSpPr>
        <p:spPr>
          <a:xfrm>
            <a:off x="4520288" y="3623019"/>
            <a:ext cx="143122" cy="1304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5" name="Google Shape;392;p10">
            <a:extLst>
              <a:ext uri="{FF2B5EF4-FFF2-40B4-BE49-F238E27FC236}">
                <a16:creationId xmlns:a16="http://schemas.microsoft.com/office/drawing/2014/main" id="{2F6F2272-F201-D548-5DCB-8AC9CE444D8F}"/>
              </a:ext>
            </a:extLst>
          </p:cNvPr>
          <p:cNvSpPr/>
          <p:nvPr/>
        </p:nvSpPr>
        <p:spPr>
          <a:xfrm>
            <a:off x="4926052" y="3609900"/>
            <a:ext cx="185948" cy="384721"/>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000" b="1" noProof="0" dirty="0">
                <a:latin typeface="Arial" panose="020B0604020202020204" pitchFamily="34" charset="0"/>
                <a:ea typeface="Calibri"/>
                <a:cs typeface="Arial" panose="020B0604020202020204" pitchFamily="34" charset="0"/>
                <a:sym typeface="Calibri"/>
              </a:rPr>
              <a:t>CR</a:t>
            </a:r>
          </a:p>
          <a:p>
            <a:pPr>
              <a:spcAft>
                <a:spcPts val="300"/>
              </a:spcAft>
            </a:pPr>
            <a:r>
              <a:rPr lang="en-GB" sz="1000" b="1" noProof="0" dirty="0">
                <a:latin typeface="Arial" panose="020B0604020202020204" pitchFamily="34" charset="0"/>
                <a:ea typeface="Calibri"/>
                <a:cs typeface="Arial" panose="020B0604020202020204" pitchFamily="34" charset="0"/>
                <a:sym typeface="Calibri"/>
              </a:rPr>
              <a:t>PR</a:t>
            </a:r>
            <a:endParaRPr lang="en-GB" sz="1000" noProof="0" dirty="0">
              <a:latin typeface="Arial" panose="020B0604020202020204" pitchFamily="34" charset="0"/>
              <a:ea typeface="Calibri"/>
              <a:cs typeface="Arial" panose="020B0604020202020204" pitchFamily="34" charset="0"/>
              <a:sym typeface="Calibri"/>
            </a:endParaRPr>
          </a:p>
        </p:txBody>
      </p:sp>
      <p:sp>
        <p:nvSpPr>
          <p:cNvPr id="96" name="Rectangle 95">
            <a:extLst>
              <a:ext uri="{FF2B5EF4-FFF2-40B4-BE49-F238E27FC236}">
                <a16:creationId xmlns:a16="http://schemas.microsoft.com/office/drawing/2014/main" id="{EEB4AEEF-E240-02DF-826E-FB3C655ED185}"/>
              </a:ext>
            </a:extLst>
          </p:cNvPr>
          <p:cNvSpPr/>
          <p:nvPr/>
        </p:nvSpPr>
        <p:spPr>
          <a:xfrm>
            <a:off x="4722419" y="3623019"/>
            <a:ext cx="143122" cy="13040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7" name="Rectangle 96">
            <a:extLst>
              <a:ext uri="{FF2B5EF4-FFF2-40B4-BE49-F238E27FC236}">
                <a16:creationId xmlns:a16="http://schemas.microsoft.com/office/drawing/2014/main" id="{9791891D-64A7-8362-89AB-DFE1536C5941}"/>
              </a:ext>
            </a:extLst>
          </p:cNvPr>
          <p:cNvSpPr/>
          <p:nvPr/>
        </p:nvSpPr>
        <p:spPr>
          <a:xfrm>
            <a:off x="4520288" y="3807169"/>
            <a:ext cx="143122" cy="130409"/>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98" name="Rectangle 97">
            <a:extLst>
              <a:ext uri="{FF2B5EF4-FFF2-40B4-BE49-F238E27FC236}">
                <a16:creationId xmlns:a16="http://schemas.microsoft.com/office/drawing/2014/main" id="{2626B82B-68E9-1DB7-E57E-E9F41977FFA0}"/>
              </a:ext>
            </a:extLst>
          </p:cNvPr>
          <p:cNvSpPr/>
          <p:nvPr/>
        </p:nvSpPr>
        <p:spPr>
          <a:xfrm>
            <a:off x="4722419" y="3807169"/>
            <a:ext cx="143122" cy="13040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0616772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D2B8-CDC0-38DA-37A6-14E38AB824BF}"/>
            </a:ext>
          </a:extLst>
        </p:cNvPr>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E7566885-DC5F-8682-385B-873981AF08B7}"/>
              </a:ext>
            </a:extLst>
          </p:cNvPr>
          <p:cNvSpPr>
            <a:spLocks noGrp="1"/>
          </p:cNvSpPr>
          <p:nvPr>
            <p:ph sz="quarter" idx="12"/>
          </p:nvPr>
        </p:nvSpPr>
        <p:spPr>
          <a:xfrm>
            <a:off x="620184" y="1425600"/>
            <a:ext cx="10963200" cy="336171"/>
          </a:xfrm>
        </p:spPr>
        <p:txBody>
          <a:bodyPr/>
          <a:lstStyle/>
          <a:p>
            <a:pPr algn="l"/>
            <a:r>
              <a:rPr lang="en-GB" sz="1800" b="0" i="0" u="none" strike="noStrike" baseline="0" noProof="0" dirty="0">
                <a:solidFill>
                  <a:schemeClr val="tx2"/>
                </a:solidFill>
              </a:rPr>
              <a:t>There </a:t>
            </a:r>
            <a:r>
              <a:rPr lang="en-GB" sz="1800" noProof="0" dirty="0">
                <a:solidFill>
                  <a:schemeClr val="tx2"/>
                </a:solidFill>
              </a:rPr>
              <a:t>was a trend towards an improvement in overall survival but data are immature at this point</a:t>
            </a:r>
            <a:endParaRPr lang="en-GB" noProof="0" dirty="0">
              <a:solidFill>
                <a:schemeClr val="tx2"/>
              </a:solidFill>
            </a:endParaRPr>
          </a:p>
        </p:txBody>
      </p:sp>
      <p:sp>
        <p:nvSpPr>
          <p:cNvPr id="3" name="Title 2">
            <a:extLst>
              <a:ext uri="{FF2B5EF4-FFF2-40B4-BE49-F238E27FC236}">
                <a16:creationId xmlns:a16="http://schemas.microsoft.com/office/drawing/2014/main" id="{6712B3A1-CF05-9790-D18D-7AE5166BE631}"/>
              </a:ext>
            </a:extLst>
          </p:cNvPr>
          <p:cNvSpPr>
            <a:spLocks noGrp="1"/>
          </p:cNvSpPr>
          <p:nvPr>
            <p:ph type="title"/>
          </p:nvPr>
        </p:nvSpPr>
        <p:spPr/>
        <p:txBody>
          <a:bodyPr/>
          <a:lstStyle/>
          <a:p>
            <a:r>
              <a:rPr lang="en-GB" noProof="0" dirty="0"/>
              <a:t>Breakwater: OVERALL SURVIVAL (interim) results</a:t>
            </a:r>
          </a:p>
        </p:txBody>
      </p:sp>
      <p:sp>
        <p:nvSpPr>
          <p:cNvPr id="4" name="Slide Number Placeholder 3">
            <a:extLst>
              <a:ext uri="{FF2B5EF4-FFF2-40B4-BE49-F238E27FC236}">
                <a16:creationId xmlns:a16="http://schemas.microsoft.com/office/drawing/2014/main" id="{77E35372-A660-522E-9925-2BF5BBFC1123}"/>
              </a:ext>
            </a:extLst>
          </p:cNvPr>
          <p:cNvSpPr>
            <a:spLocks noGrp="1"/>
          </p:cNvSpPr>
          <p:nvPr>
            <p:ph type="sldNum" sz="quarter" idx="4"/>
          </p:nvPr>
        </p:nvSpPr>
        <p:spPr/>
        <p:txBody>
          <a:bodyPr/>
          <a:lstStyle/>
          <a:p>
            <a:fld id="{FCE43C0F-8A7B-3A4B-9DB5-B3472E36E833}" type="slidenum">
              <a:rPr lang="en-GB" noProof="0" smtClean="0"/>
              <a:pPr/>
              <a:t>9</a:t>
            </a:fld>
            <a:endParaRPr lang="en-GB" noProof="0" dirty="0"/>
          </a:p>
        </p:txBody>
      </p:sp>
      <p:sp>
        <p:nvSpPr>
          <p:cNvPr id="11" name="Content Placeholder 10">
            <a:extLst>
              <a:ext uri="{FF2B5EF4-FFF2-40B4-BE49-F238E27FC236}">
                <a16:creationId xmlns:a16="http://schemas.microsoft.com/office/drawing/2014/main" id="{B34185CF-A609-A427-44DB-886DD371B029}"/>
              </a:ext>
            </a:extLst>
          </p:cNvPr>
          <p:cNvSpPr>
            <a:spLocks noGrp="1"/>
          </p:cNvSpPr>
          <p:nvPr>
            <p:ph sz="quarter" idx="15"/>
          </p:nvPr>
        </p:nvSpPr>
        <p:spPr/>
        <p:txBody>
          <a:bodyPr anchor="b" anchorCtr="0"/>
          <a:lstStyle/>
          <a:p>
            <a:r>
              <a:rPr lang="en-GB" sz="1050" noProof="0" dirty="0">
                <a:solidFill>
                  <a:schemeClr val="tx2"/>
                </a:solidFill>
              </a:rPr>
              <a:t>CI, confidence interval; EC, encorafenib plus cetuximab; mFOLFOX6, modified fluouracil / leucovorin / oxaliplatin; NE, not estimable; SOC, standard of care</a:t>
            </a:r>
          </a:p>
          <a:p>
            <a:r>
              <a:rPr lang="en-GB" sz="1050" noProof="0" dirty="0">
                <a:solidFill>
                  <a:schemeClr val="tx2"/>
                </a:solidFill>
              </a:rPr>
              <a:t>Kopetz S, et al. Abstract 16, ASCO GI 2025; Kopetz S, et al. Nat Med. 2025. doi: 10.1038/s41591-024-03443-3. Online ahead of print.</a:t>
            </a:r>
          </a:p>
        </p:txBody>
      </p:sp>
      <p:sp>
        <p:nvSpPr>
          <p:cNvPr id="5" name="Google Shape;392;p10">
            <a:extLst>
              <a:ext uri="{FF2B5EF4-FFF2-40B4-BE49-F238E27FC236}">
                <a16:creationId xmlns:a16="http://schemas.microsoft.com/office/drawing/2014/main" id="{FF70C7D1-55C1-630B-51D2-D2473FD494FA}"/>
              </a:ext>
            </a:extLst>
          </p:cNvPr>
          <p:cNvSpPr/>
          <p:nvPr/>
        </p:nvSpPr>
        <p:spPr>
          <a:xfrm>
            <a:off x="5288279" y="5301208"/>
            <a:ext cx="1352721"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Time (months)</a:t>
            </a:r>
            <a:endParaRPr lang="en-GB" sz="1400" noProof="0" dirty="0">
              <a:latin typeface="Arial" panose="020B0604020202020204" pitchFamily="34" charset="0"/>
              <a:ea typeface="Calibri"/>
              <a:cs typeface="Arial" panose="020B0604020202020204" pitchFamily="34" charset="0"/>
              <a:sym typeface="Calibri"/>
            </a:endParaRPr>
          </a:p>
        </p:txBody>
      </p:sp>
      <p:sp>
        <p:nvSpPr>
          <p:cNvPr id="6" name="Google Shape;392;p10">
            <a:extLst>
              <a:ext uri="{FF2B5EF4-FFF2-40B4-BE49-F238E27FC236}">
                <a16:creationId xmlns:a16="http://schemas.microsoft.com/office/drawing/2014/main" id="{C0039F31-6A10-3A90-98B4-5FC16AEAB63C}"/>
              </a:ext>
            </a:extLst>
          </p:cNvPr>
          <p:cNvSpPr/>
          <p:nvPr/>
        </p:nvSpPr>
        <p:spPr>
          <a:xfrm rot="16200000">
            <a:off x="1410037" y="3444371"/>
            <a:ext cx="1942976" cy="253916"/>
          </a:xfrm>
          <a:prstGeom prst="roundRect">
            <a:avLst>
              <a:gd name="adj" fmla="val 0"/>
            </a:avLst>
          </a:prstGeom>
          <a:noFill/>
          <a:ln w="19050" cap="flat" cmpd="sng">
            <a:noFill/>
            <a:prstDash val="solid"/>
            <a:round/>
            <a:headEnd type="none" w="sm" len="sm"/>
            <a:tailEnd type="none" w="sm" len="sm"/>
          </a:ln>
        </p:spPr>
        <p:txBody>
          <a:bodyPr spcFirstLastPara="1" wrap="square" lIns="0" tIns="0" rIns="0" bIns="0" anchor="t" anchorCtr="0">
            <a:spAutoFit/>
          </a:bodyPr>
          <a:lstStyle/>
          <a:p>
            <a:pPr algn="ctr">
              <a:spcAft>
                <a:spcPts val="300"/>
              </a:spcAft>
            </a:pPr>
            <a:r>
              <a:rPr lang="en-GB" sz="1400" b="1" noProof="0" dirty="0">
                <a:latin typeface="Arial" panose="020B0604020202020204" pitchFamily="34" charset="0"/>
                <a:ea typeface="Calibri"/>
                <a:cs typeface="Arial" panose="020B0604020202020204" pitchFamily="34" charset="0"/>
                <a:sym typeface="Calibri"/>
              </a:rPr>
              <a:t>Probability of survival</a:t>
            </a:r>
            <a:endParaRPr lang="en-GB" sz="1400" noProof="0" dirty="0">
              <a:latin typeface="Arial" panose="020B0604020202020204" pitchFamily="34" charset="0"/>
              <a:ea typeface="Calibri"/>
              <a:cs typeface="Arial" panose="020B0604020202020204" pitchFamily="34" charset="0"/>
              <a:sym typeface="Calibri"/>
            </a:endParaRPr>
          </a:p>
        </p:txBody>
      </p:sp>
      <p:sp>
        <p:nvSpPr>
          <p:cNvPr id="13" name="Google Shape;392;p10">
            <a:extLst>
              <a:ext uri="{FF2B5EF4-FFF2-40B4-BE49-F238E27FC236}">
                <a16:creationId xmlns:a16="http://schemas.microsoft.com/office/drawing/2014/main" id="{C0C8E75F-9B50-0618-A4F9-58E602B561F0}"/>
              </a:ext>
            </a:extLst>
          </p:cNvPr>
          <p:cNvSpPr/>
          <p:nvPr/>
        </p:nvSpPr>
        <p:spPr>
          <a:xfrm>
            <a:off x="2702924" y="2573040"/>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0.8</a:t>
            </a:r>
          </a:p>
        </p:txBody>
      </p:sp>
      <p:sp>
        <p:nvSpPr>
          <p:cNvPr id="17" name="Google Shape;392;p10">
            <a:extLst>
              <a:ext uri="{FF2B5EF4-FFF2-40B4-BE49-F238E27FC236}">
                <a16:creationId xmlns:a16="http://schemas.microsoft.com/office/drawing/2014/main" id="{85D53B8B-4C87-571A-F587-B23E8F6FFD26}"/>
              </a:ext>
            </a:extLst>
          </p:cNvPr>
          <p:cNvSpPr/>
          <p:nvPr/>
        </p:nvSpPr>
        <p:spPr>
          <a:xfrm>
            <a:off x="2702924" y="3166765"/>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0.6</a:t>
            </a:r>
          </a:p>
        </p:txBody>
      </p:sp>
      <p:sp>
        <p:nvSpPr>
          <p:cNvPr id="25" name="Google Shape;392;p10">
            <a:extLst>
              <a:ext uri="{FF2B5EF4-FFF2-40B4-BE49-F238E27FC236}">
                <a16:creationId xmlns:a16="http://schemas.microsoft.com/office/drawing/2014/main" id="{533D0338-E57D-7D41-093F-07D234549E29}"/>
              </a:ext>
            </a:extLst>
          </p:cNvPr>
          <p:cNvSpPr/>
          <p:nvPr/>
        </p:nvSpPr>
        <p:spPr>
          <a:xfrm>
            <a:off x="2831164" y="4947940"/>
            <a:ext cx="8496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a:t>
            </a:r>
          </a:p>
        </p:txBody>
      </p:sp>
      <p:sp>
        <p:nvSpPr>
          <p:cNvPr id="49" name="Google Shape;392;p10">
            <a:extLst>
              <a:ext uri="{FF2B5EF4-FFF2-40B4-BE49-F238E27FC236}">
                <a16:creationId xmlns:a16="http://schemas.microsoft.com/office/drawing/2014/main" id="{83A2DC30-68E0-AB9E-DF16-005EF827242F}"/>
              </a:ext>
            </a:extLst>
          </p:cNvPr>
          <p:cNvSpPr/>
          <p:nvPr/>
        </p:nvSpPr>
        <p:spPr>
          <a:xfrm>
            <a:off x="2702924" y="4646315"/>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0.1</a:t>
            </a:r>
          </a:p>
        </p:txBody>
      </p:sp>
      <p:sp>
        <p:nvSpPr>
          <p:cNvPr id="51" name="Google Shape;392;p10">
            <a:extLst>
              <a:ext uri="{FF2B5EF4-FFF2-40B4-BE49-F238E27FC236}">
                <a16:creationId xmlns:a16="http://schemas.microsoft.com/office/drawing/2014/main" id="{02DBAEB7-F873-70F7-58A4-4FCACE12DEDB}"/>
              </a:ext>
            </a:extLst>
          </p:cNvPr>
          <p:cNvSpPr/>
          <p:nvPr/>
        </p:nvSpPr>
        <p:spPr>
          <a:xfrm>
            <a:off x="2702924" y="4351040"/>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0.2</a:t>
            </a:r>
          </a:p>
        </p:txBody>
      </p:sp>
      <p:sp>
        <p:nvSpPr>
          <p:cNvPr id="53" name="Google Shape;392;p10">
            <a:extLst>
              <a:ext uri="{FF2B5EF4-FFF2-40B4-BE49-F238E27FC236}">
                <a16:creationId xmlns:a16="http://schemas.microsoft.com/office/drawing/2014/main" id="{67906226-E57C-463B-C04F-201EB4CBF9A4}"/>
              </a:ext>
            </a:extLst>
          </p:cNvPr>
          <p:cNvSpPr/>
          <p:nvPr/>
        </p:nvSpPr>
        <p:spPr>
          <a:xfrm>
            <a:off x="2702924" y="4058940"/>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0.3</a:t>
            </a:r>
          </a:p>
        </p:txBody>
      </p:sp>
      <p:sp>
        <p:nvSpPr>
          <p:cNvPr id="55" name="Google Shape;392;p10">
            <a:extLst>
              <a:ext uri="{FF2B5EF4-FFF2-40B4-BE49-F238E27FC236}">
                <a16:creationId xmlns:a16="http://schemas.microsoft.com/office/drawing/2014/main" id="{71101E8B-0D6B-6000-E7E5-DE33844662B6}"/>
              </a:ext>
            </a:extLst>
          </p:cNvPr>
          <p:cNvSpPr/>
          <p:nvPr/>
        </p:nvSpPr>
        <p:spPr>
          <a:xfrm>
            <a:off x="2702924" y="3750965"/>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0.4</a:t>
            </a:r>
          </a:p>
        </p:txBody>
      </p:sp>
      <p:sp>
        <p:nvSpPr>
          <p:cNvPr id="57" name="Google Shape;392;p10">
            <a:extLst>
              <a:ext uri="{FF2B5EF4-FFF2-40B4-BE49-F238E27FC236}">
                <a16:creationId xmlns:a16="http://schemas.microsoft.com/office/drawing/2014/main" id="{B58DA568-0F07-7F4C-A8A9-1A2DA154A170}"/>
              </a:ext>
            </a:extLst>
          </p:cNvPr>
          <p:cNvSpPr/>
          <p:nvPr/>
        </p:nvSpPr>
        <p:spPr>
          <a:xfrm>
            <a:off x="2702924" y="3462040"/>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0.5</a:t>
            </a:r>
          </a:p>
        </p:txBody>
      </p:sp>
      <p:sp>
        <p:nvSpPr>
          <p:cNvPr id="59" name="Google Shape;392;p10">
            <a:extLst>
              <a:ext uri="{FF2B5EF4-FFF2-40B4-BE49-F238E27FC236}">
                <a16:creationId xmlns:a16="http://schemas.microsoft.com/office/drawing/2014/main" id="{7768955F-DBF9-FC13-49B9-F42B5C30D3E8}"/>
              </a:ext>
            </a:extLst>
          </p:cNvPr>
          <p:cNvSpPr/>
          <p:nvPr/>
        </p:nvSpPr>
        <p:spPr>
          <a:xfrm>
            <a:off x="2702924" y="1988840"/>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1.0</a:t>
            </a:r>
          </a:p>
        </p:txBody>
      </p:sp>
      <p:sp>
        <p:nvSpPr>
          <p:cNvPr id="61" name="Google Shape;392;p10">
            <a:extLst>
              <a:ext uri="{FF2B5EF4-FFF2-40B4-BE49-F238E27FC236}">
                <a16:creationId xmlns:a16="http://schemas.microsoft.com/office/drawing/2014/main" id="{9DE024BB-123A-B010-B8FF-54F5EAB2273C}"/>
              </a:ext>
            </a:extLst>
          </p:cNvPr>
          <p:cNvSpPr/>
          <p:nvPr/>
        </p:nvSpPr>
        <p:spPr>
          <a:xfrm>
            <a:off x="2702924" y="2284115"/>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0.9</a:t>
            </a:r>
          </a:p>
        </p:txBody>
      </p:sp>
      <p:sp>
        <p:nvSpPr>
          <p:cNvPr id="63" name="Google Shape;392;p10">
            <a:extLst>
              <a:ext uri="{FF2B5EF4-FFF2-40B4-BE49-F238E27FC236}">
                <a16:creationId xmlns:a16="http://schemas.microsoft.com/office/drawing/2014/main" id="{E5DD7332-230A-BCE1-5B0E-D5B6CB5D7AEE}"/>
              </a:ext>
            </a:extLst>
          </p:cNvPr>
          <p:cNvSpPr/>
          <p:nvPr/>
        </p:nvSpPr>
        <p:spPr>
          <a:xfrm>
            <a:off x="2702924" y="2871490"/>
            <a:ext cx="213200"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noProof="0" dirty="0">
                <a:latin typeface="Arial" panose="020B0604020202020204" pitchFamily="34" charset="0"/>
                <a:ea typeface="Calibri"/>
                <a:cs typeface="Arial" panose="020B0604020202020204" pitchFamily="34" charset="0"/>
                <a:sym typeface="Calibri"/>
              </a:rPr>
              <a:t>0.7</a:t>
            </a:r>
          </a:p>
        </p:txBody>
      </p:sp>
      <p:sp>
        <p:nvSpPr>
          <p:cNvPr id="67" name="Google Shape;392;p10">
            <a:extLst>
              <a:ext uri="{FF2B5EF4-FFF2-40B4-BE49-F238E27FC236}">
                <a16:creationId xmlns:a16="http://schemas.microsoft.com/office/drawing/2014/main" id="{D1F82687-AA84-76D6-8E93-CBA2CEE5E660}"/>
              </a:ext>
            </a:extLst>
          </p:cNvPr>
          <p:cNvSpPr/>
          <p:nvPr/>
        </p:nvSpPr>
        <p:spPr>
          <a:xfrm>
            <a:off x="3042788" y="5102479"/>
            <a:ext cx="84959"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a:t>
            </a:r>
          </a:p>
        </p:txBody>
      </p:sp>
      <p:sp>
        <p:nvSpPr>
          <p:cNvPr id="68" name="Google Shape;392;p10">
            <a:extLst>
              <a:ext uri="{FF2B5EF4-FFF2-40B4-BE49-F238E27FC236}">
                <a16:creationId xmlns:a16="http://schemas.microsoft.com/office/drawing/2014/main" id="{D8BBF0AE-C187-BAA0-A617-266C4A01EBED}"/>
              </a:ext>
            </a:extLst>
          </p:cNvPr>
          <p:cNvSpPr/>
          <p:nvPr/>
        </p:nvSpPr>
        <p:spPr>
          <a:xfrm>
            <a:off x="4214363" y="5102479"/>
            <a:ext cx="84959"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6</a:t>
            </a:r>
          </a:p>
        </p:txBody>
      </p:sp>
      <p:sp>
        <p:nvSpPr>
          <p:cNvPr id="70" name="Google Shape;392;p10">
            <a:extLst>
              <a:ext uri="{FF2B5EF4-FFF2-40B4-BE49-F238E27FC236}">
                <a16:creationId xmlns:a16="http://schemas.microsoft.com/office/drawing/2014/main" id="{6D8F3CD8-F278-73C1-9BFF-D77F0990E3AF}"/>
              </a:ext>
            </a:extLst>
          </p:cNvPr>
          <p:cNvSpPr/>
          <p:nvPr/>
        </p:nvSpPr>
        <p:spPr>
          <a:xfrm>
            <a:off x="5321234" y="5102479"/>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12</a:t>
            </a:r>
          </a:p>
        </p:txBody>
      </p:sp>
      <p:sp>
        <p:nvSpPr>
          <p:cNvPr id="72" name="Google Shape;392;p10">
            <a:extLst>
              <a:ext uri="{FF2B5EF4-FFF2-40B4-BE49-F238E27FC236}">
                <a16:creationId xmlns:a16="http://schemas.microsoft.com/office/drawing/2014/main" id="{87FB186F-3939-79CB-1DEA-CC00432D7E02}"/>
              </a:ext>
            </a:extLst>
          </p:cNvPr>
          <p:cNvSpPr/>
          <p:nvPr/>
        </p:nvSpPr>
        <p:spPr>
          <a:xfrm>
            <a:off x="6480109" y="5102479"/>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18</a:t>
            </a:r>
          </a:p>
        </p:txBody>
      </p:sp>
      <p:sp>
        <p:nvSpPr>
          <p:cNvPr id="74" name="Google Shape;392;p10">
            <a:extLst>
              <a:ext uri="{FF2B5EF4-FFF2-40B4-BE49-F238E27FC236}">
                <a16:creationId xmlns:a16="http://schemas.microsoft.com/office/drawing/2014/main" id="{D8D4544C-99F3-AAF1-D256-42A0EE30B3C1}"/>
              </a:ext>
            </a:extLst>
          </p:cNvPr>
          <p:cNvSpPr/>
          <p:nvPr/>
        </p:nvSpPr>
        <p:spPr>
          <a:xfrm>
            <a:off x="7642159" y="5102479"/>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24</a:t>
            </a:r>
          </a:p>
        </p:txBody>
      </p:sp>
      <p:sp>
        <p:nvSpPr>
          <p:cNvPr id="76" name="Google Shape;392;p10">
            <a:extLst>
              <a:ext uri="{FF2B5EF4-FFF2-40B4-BE49-F238E27FC236}">
                <a16:creationId xmlns:a16="http://schemas.microsoft.com/office/drawing/2014/main" id="{B60704F7-4304-50BA-4095-DF4EE2CB3528}"/>
              </a:ext>
            </a:extLst>
          </p:cNvPr>
          <p:cNvSpPr/>
          <p:nvPr/>
        </p:nvSpPr>
        <p:spPr>
          <a:xfrm>
            <a:off x="8807384" y="5102479"/>
            <a:ext cx="1699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30</a:t>
            </a:r>
          </a:p>
        </p:txBody>
      </p:sp>
      <p:sp>
        <p:nvSpPr>
          <p:cNvPr id="135" name="Google Shape;392;p10">
            <a:extLst>
              <a:ext uri="{FF2B5EF4-FFF2-40B4-BE49-F238E27FC236}">
                <a16:creationId xmlns:a16="http://schemas.microsoft.com/office/drawing/2014/main" id="{E56BB777-0229-41BB-C79F-A18D46ADFE79}"/>
              </a:ext>
            </a:extLst>
          </p:cNvPr>
          <p:cNvSpPr/>
          <p:nvPr/>
        </p:nvSpPr>
        <p:spPr>
          <a:xfrm>
            <a:off x="8016448" y="3112723"/>
            <a:ext cx="1237518"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solidFill>
                  <a:schemeClr val="accent1"/>
                </a:solidFill>
                <a:latin typeface="Arial" panose="020B0604020202020204" pitchFamily="34" charset="0"/>
                <a:ea typeface="Calibri"/>
                <a:cs typeface="Arial" panose="020B0604020202020204" pitchFamily="34" charset="0"/>
                <a:sym typeface="Calibri"/>
              </a:rPr>
              <a:t>EC + mFOLFOX6</a:t>
            </a:r>
            <a:endParaRPr lang="en-GB" sz="1200" noProof="0" dirty="0">
              <a:solidFill>
                <a:schemeClr val="accent1"/>
              </a:solidFill>
              <a:latin typeface="Arial" panose="020B0604020202020204" pitchFamily="34" charset="0"/>
              <a:ea typeface="Calibri"/>
              <a:cs typeface="Arial" panose="020B0604020202020204" pitchFamily="34" charset="0"/>
              <a:sym typeface="Calibri"/>
            </a:endParaRPr>
          </a:p>
        </p:txBody>
      </p:sp>
      <p:sp>
        <p:nvSpPr>
          <p:cNvPr id="136" name="Google Shape;392;p10">
            <a:extLst>
              <a:ext uri="{FF2B5EF4-FFF2-40B4-BE49-F238E27FC236}">
                <a16:creationId xmlns:a16="http://schemas.microsoft.com/office/drawing/2014/main" id="{3AFC8316-4983-A50B-29DE-584124E72189}"/>
              </a:ext>
            </a:extLst>
          </p:cNvPr>
          <p:cNvSpPr/>
          <p:nvPr/>
        </p:nvSpPr>
        <p:spPr>
          <a:xfrm>
            <a:off x="7689189" y="3747990"/>
            <a:ext cx="333425" cy="223138"/>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spcAft>
                <a:spcPts val="300"/>
              </a:spcAft>
            </a:pPr>
            <a:r>
              <a:rPr lang="en-GB" sz="1200" b="1" noProof="0" dirty="0">
                <a:solidFill>
                  <a:schemeClr val="tx2"/>
                </a:solidFill>
                <a:latin typeface="Arial" panose="020B0604020202020204" pitchFamily="34" charset="0"/>
                <a:ea typeface="Calibri"/>
                <a:cs typeface="Arial" panose="020B0604020202020204" pitchFamily="34" charset="0"/>
                <a:sym typeface="Calibri"/>
              </a:rPr>
              <a:t>SOC</a:t>
            </a:r>
            <a:endParaRPr lang="en-GB" sz="1200" noProof="0" dirty="0">
              <a:solidFill>
                <a:schemeClr val="tx2"/>
              </a:solidFill>
              <a:latin typeface="Arial" panose="020B0604020202020204" pitchFamily="34" charset="0"/>
              <a:ea typeface="Calibri"/>
              <a:cs typeface="Arial" panose="020B0604020202020204" pitchFamily="34" charset="0"/>
              <a:sym typeface="Calibri"/>
            </a:endParaRPr>
          </a:p>
        </p:txBody>
      </p:sp>
      <p:sp>
        <p:nvSpPr>
          <p:cNvPr id="137" name="Google Shape;392;p10">
            <a:extLst>
              <a:ext uri="{FF2B5EF4-FFF2-40B4-BE49-F238E27FC236}">
                <a16:creationId xmlns:a16="http://schemas.microsoft.com/office/drawing/2014/main" id="{9B4514A5-4F27-FF86-5823-E7A8E9EAA08A}"/>
              </a:ext>
            </a:extLst>
          </p:cNvPr>
          <p:cNvSpPr/>
          <p:nvPr/>
        </p:nvSpPr>
        <p:spPr>
          <a:xfrm>
            <a:off x="1243390" y="5370504"/>
            <a:ext cx="1566134" cy="669414"/>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r">
              <a:spcAft>
                <a:spcPts val="300"/>
              </a:spcAft>
            </a:pPr>
            <a:r>
              <a:rPr lang="en-GB" sz="1200" b="1" noProof="0" dirty="0">
                <a:latin typeface="Arial" panose="020B0604020202020204" pitchFamily="34" charset="0"/>
                <a:ea typeface="Calibri"/>
                <a:cs typeface="Arial" panose="020B0604020202020204" pitchFamily="34" charset="0"/>
                <a:sym typeface="Calibri"/>
              </a:rPr>
              <a:t>No. of patients at risk</a:t>
            </a:r>
          </a:p>
          <a:p>
            <a:pPr algn="r">
              <a:spcAft>
                <a:spcPts val="300"/>
              </a:spcAft>
            </a:pPr>
            <a:r>
              <a:rPr lang="en-GB" sz="1200" b="1" noProof="0" dirty="0">
                <a:solidFill>
                  <a:schemeClr val="accent1"/>
                </a:solidFill>
                <a:latin typeface="Arial" panose="020B0604020202020204" pitchFamily="34" charset="0"/>
                <a:ea typeface="Calibri"/>
                <a:cs typeface="Arial" panose="020B0604020202020204" pitchFamily="34" charset="0"/>
                <a:sym typeface="Calibri"/>
              </a:rPr>
              <a:t>EC + mFOLFOX6</a:t>
            </a:r>
          </a:p>
          <a:p>
            <a:pPr algn="r">
              <a:spcAft>
                <a:spcPts val="300"/>
              </a:spcAft>
            </a:pPr>
            <a:r>
              <a:rPr lang="en-GB" sz="1200" b="1" noProof="0" dirty="0">
                <a:solidFill>
                  <a:schemeClr val="tx2"/>
                </a:solidFill>
                <a:latin typeface="Arial" panose="020B0604020202020204" pitchFamily="34" charset="0"/>
                <a:ea typeface="Calibri"/>
                <a:cs typeface="Arial" panose="020B0604020202020204" pitchFamily="34" charset="0"/>
                <a:sym typeface="Calibri"/>
              </a:rPr>
              <a:t>SOC</a:t>
            </a:r>
            <a:endParaRPr lang="en-GB" sz="1200" noProof="0" dirty="0">
              <a:solidFill>
                <a:schemeClr val="tx2"/>
              </a:solidFill>
              <a:latin typeface="Arial" panose="020B0604020202020204" pitchFamily="34" charset="0"/>
              <a:ea typeface="Calibri"/>
              <a:cs typeface="Arial" panose="020B0604020202020204" pitchFamily="34" charset="0"/>
              <a:sym typeface="Calibri"/>
            </a:endParaRPr>
          </a:p>
        </p:txBody>
      </p:sp>
      <p:sp>
        <p:nvSpPr>
          <p:cNvPr id="138" name="Google Shape;392;p10">
            <a:extLst>
              <a:ext uri="{FF2B5EF4-FFF2-40B4-BE49-F238E27FC236}">
                <a16:creationId xmlns:a16="http://schemas.microsoft.com/office/drawing/2014/main" id="{50010FEB-E298-A226-76AC-3A8BE0AF2C92}"/>
              </a:ext>
            </a:extLst>
          </p:cNvPr>
          <p:cNvSpPr/>
          <p:nvPr/>
        </p:nvSpPr>
        <p:spPr>
          <a:xfrm>
            <a:off x="8848016" y="5593642"/>
            <a:ext cx="85023"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a:t>
            </a:r>
          </a:p>
        </p:txBody>
      </p:sp>
      <p:sp>
        <p:nvSpPr>
          <p:cNvPr id="139" name="Google Shape;392;p10">
            <a:extLst>
              <a:ext uri="{FF2B5EF4-FFF2-40B4-BE49-F238E27FC236}">
                <a16:creationId xmlns:a16="http://schemas.microsoft.com/office/drawing/2014/main" id="{80F52EDD-EBC6-E586-92EE-B358CD815AB2}"/>
              </a:ext>
            </a:extLst>
          </p:cNvPr>
          <p:cNvSpPr/>
          <p:nvPr/>
        </p:nvSpPr>
        <p:spPr>
          <a:xfrm>
            <a:off x="7683360" y="5593642"/>
            <a:ext cx="85023"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0</a:t>
            </a:r>
          </a:p>
        </p:txBody>
      </p:sp>
      <p:sp>
        <p:nvSpPr>
          <p:cNvPr id="140" name="Google Shape;392;p10">
            <a:extLst>
              <a:ext uri="{FF2B5EF4-FFF2-40B4-BE49-F238E27FC236}">
                <a16:creationId xmlns:a16="http://schemas.microsoft.com/office/drawing/2014/main" id="{3C16E202-B122-87B5-2127-232BB5495A14}"/>
              </a:ext>
            </a:extLst>
          </p:cNvPr>
          <p:cNvSpPr/>
          <p:nvPr/>
        </p:nvSpPr>
        <p:spPr>
          <a:xfrm>
            <a:off x="6466630" y="5593642"/>
            <a:ext cx="169918"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20</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14</a:t>
            </a:r>
          </a:p>
        </p:txBody>
      </p:sp>
      <p:sp>
        <p:nvSpPr>
          <p:cNvPr id="141" name="Google Shape;392;p10">
            <a:extLst>
              <a:ext uri="{FF2B5EF4-FFF2-40B4-BE49-F238E27FC236}">
                <a16:creationId xmlns:a16="http://schemas.microsoft.com/office/drawing/2014/main" id="{64BDF6ED-7EEA-EF25-B3CF-3E439F9888CA}"/>
              </a:ext>
            </a:extLst>
          </p:cNvPr>
          <p:cNvSpPr/>
          <p:nvPr/>
        </p:nvSpPr>
        <p:spPr>
          <a:xfrm>
            <a:off x="5311598" y="5593642"/>
            <a:ext cx="169918"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81</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64</a:t>
            </a:r>
          </a:p>
        </p:txBody>
      </p:sp>
      <p:sp>
        <p:nvSpPr>
          <p:cNvPr id="142" name="Google Shape;392;p10">
            <a:extLst>
              <a:ext uri="{FF2B5EF4-FFF2-40B4-BE49-F238E27FC236}">
                <a16:creationId xmlns:a16="http://schemas.microsoft.com/office/drawing/2014/main" id="{F6E00958-C6C9-13BC-1716-9929EFD61EA5}"/>
              </a:ext>
            </a:extLst>
          </p:cNvPr>
          <p:cNvSpPr/>
          <p:nvPr/>
        </p:nvSpPr>
        <p:spPr>
          <a:xfrm>
            <a:off x="4123712" y="5593642"/>
            <a:ext cx="254878"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156</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138</a:t>
            </a:r>
          </a:p>
        </p:txBody>
      </p:sp>
      <p:sp>
        <p:nvSpPr>
          <p:cNvPr id="143" name="Google Shape;392;p10">
            <a:extLst>
              <a:ext uri="{FF2B5EF4-FFF2-40B4-BE49-F238E27FC236}">
                <a16:creationId xmlns:a16="http://schemas.microsoft.com/office/drawing/2014/main" id="{E8749256-D94D-2BBB-C55B-073E492778CE}"/>
              </a:ext>
            </a:extLst>
          </p:cNvPr>
          <p:cNvSpPr/>
          <p:nvPr/>
        </p:nvSpPr>
        <p:spPr>
          <a:xfrm>
            <a:off x="2978162" y="5593642"/>
            <a:ext cx="254878" cy="446276"/>
          </a:xfrm>
          <a:prstGeom prst="roundRect">
            <a:avLst>
              <a:gd name="adj" fmla="val 0"/>
            </a:avLst>
          </a:prstGeom>
          <a:noFill/>
          <a:ln w="19050" cap="flat" cmpd="sng">
            <a:noFill/>
            <a:prstDash val="solid"/>
            <a:round/>
            <a:headEnd type="none" w="sm" len="sm"/>
            <a:tailEnd type="none" w="sm" len="sm"/>
          </a:ln>
        </p:spPr>
        <p:txBody>
          <a:bodyPr spcFirstLastPara="1" wrap="none" lIns="0" tIns="0" rIns="0" bIns="0" anchor="t" anchorCtr="0">
            <a:spAutoFit/>
          </a:bodyPr>
          <a:lstStyle/>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236</a:t>
            </a:r>
          </a:p>
          <a:p>
            <a:pPr algn="ctr">
              <a:spcAft>
                <a:spcPts val="300"/>
              </a:spcAft>
            </a:pPr>
            <a:r>
              <a:rPr lang="en-GB" sz="1200" noProof="0" dirty="0">
                <a:latin typeface="Arial" panose="020B0604020202020204" pitchFamily="34" charset="0"/>
                <a:ea typeface="Calibri"/>
                <a:cs typeface="Arial" panose="020B0604020202020204" pitchFamily="34" charset="0"/>
                <a:sym typeface="Calibri"/>
              </a:rPr>
              <a:t>243</a:t>
            </a:r>
          </a:p>
        </p:txBody>
      </p:sp>
      <p:graphicFrame>
        <p:nvGraphicFramePr>
          <p:cNvPr id="144" name="Table 143">
            <a:extLst>
              <a:ext uri="{FF2B5EF4-FFF2-40B4-BE49-F238E27FC236}">
                <a16:creationId xmlns:a16="http://schemas.microsoft.com/office/drawing/2014/main" id="{D98ECF6D-6913-668A-20FB-3BE84F2702A8}"/>
              </a:ext>
            </a:extLst>
          </p:cNvPr>
          <p:cNvGraphicFramePr>
            <a:graphicFrameLocks noGrp="1"/>
          </p:cNvGraphicFramePr>
          <p:nvPr>
            <p:extLst>
              <p:ext uri="{D42A27DB-BD31-4B8C-83A1-F6EECF244321}">
                <p14:modId xmlns:p14="http://schemas.microsoft.com/office/powerpoint/2010/main" val="544686377"/>
              </p:ext>
            </p:extLst>
          </p:nvPr>
        </p:nvGraphicFramePr>
        <p:xfrm>
          <a:off x="3176579" y="4098696"/>
          <a:ext cx="4635498" cy="839760"/>
        </p:xfrm>
        <a:graphic>
          <a:graphicData uri="http://schemas.openxmlformats.org/drawingml/2006/table">
            <a:tbl>
              <a:tblPr firstRow="1" bandRow="1">
                <a:tableStyleId>{5C22544A-7EE6-4342-B048-85BDC9FD1C3A}</a:tableStyleId>
              </a:tblPr>
              <a:tblGrid>
                <a:gridCol w="1545166">
                  <a:extLst>
                    <a:ext uri="{9D8B030D-6E8A-4147-A177-3AD203B41FA5}">
                      <a16:colId xmlns:a16="http://schemas.microsoft.com/office/drawing/2014/main" val="2285674328"/>
                    </a:ext>
                  </a:extLst>
                </a:gridCol>
                <a:gridCol w="980383">
                  <a:extLst>
                    <a:ext uri="{9D8B030D-6E8A-4147-A177-3AD203B41FA5}">
                      <a16:colId xmlns:a16="http://schemas.microsoft.com/office/drawing/2014/main" val="3938787898"/>
                    </a:ext>
                  </a:extLst>
                </a:gridCol>
                <a:gridCol w="2109949">
                  <a:extLst>
                    <a:ext uri="{9D8B030D-6E8A-4147-A177-3AD203B41FA5}">
                      <a16:colId xmlns:a16="http://schemas.microsoft.com/office/drawing/2014/main" val="52077452"/>
                    </a:ext>
                  </a:extLst>
                </a:gridCol>
              </a:tblGrid>
              <a:tr h="260488">
                <a:tc>
                  <a:txBody>
                    <a:bodyPr/>
                    <a:lstStyle/>
                    <a:p>
                      <a:endParaRPr lang="en-US" sz="1000" dirty="0">
                        <a:solidFill>
                          <a:schemeClr val="tx1"/>
                        </a:solidFill>
                        <a:latin typeface="Arial" panose="020B0604020202020204" pitchFamily="34" charset="0"/>
                        <a:cs typeface="Arial" panose="020B0604020202020204" pitchFamily="34" charset="0"/>
                      </a:endParaRPr>
                    </a:p>
                  </a:txBody>
                  <a:tcPr marL="55440" marR="55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latin typeface="Arial" panose="020B0604020202020204" pitchFamily="34" charset="0"/>
                          <a:cs typeface="Arial" panose="020B0604020202020204" pitchFamily="34" charset="0"/>
                        </a:rPr>
                        <a:t>Number of</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events, n (%)</a:t>
                      </a:r>
                    </a:p>
                  </a:txBody>
                  <a:tcPr marL="55440" marR="55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latin typeface="Arial" panose="020B0604020202020204" pitchFamily="34" charset="0"/>
                          <a:cs typeface="Arial" panose="020B0604020202020204" pitchFamily="34" charset="0"/>
                        </a:rPr>
                        <a:t>Median overall survival,</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months (95% CI)</a:t>
                      </a:r>
                    </a:p>
                  </a:txBody>
                  <a:tcPr marL="55440" marR="55440" marT="9720" marB="97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3144520"/>
                  </a:ext>
                </a:extLst>
              </a:tr>
              <a:tr h="138053">
                <a:tc>
                  <a:txBody>
                    <a:bodyPr/>
                    <a:lstStyle/>
                    <a:p>
                      <a:r>
                        <a:rPr lang="en-US" sz="1000" b="1" dirty="0">
                          <a:solidFill>
                            <a:schemeClr val="tx1"/>
                          </a:solidFill>
                          <a:latin typeface="Arial" panose="020B0604020202020204" pitchFamily="34" charset="0"/>
                          <a:cs typeface="Arial" panose="020B0604020202020204" pitchFamily="34" charset="0"/>
                        </a:rPr>
                        <a:t>EC + mFOLFOX6</a:t>
                      </a: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latin typeface="Arial" panose="020B0604020202020204" pitchFamily="34" charset="0"/>
                          <a:cs typeface="Arial" panose="020B0604020202020204" pitchFamily="34" charset="0"/>
                        </a:rPr>
                        <a:t>40 (16.9)</a:t>
                      </a: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latin typeface="Arial" panose="020B0604020202020204" pitchFamily="34" charset="0"/>
                          <a:cs typeface="Arial" panose="020B0604020202020204" pitchFamily="34" charset="0"/>
                        </a:rPr>
                        <a:t>NE (19.8-NE)</a:t>
                      </a:r>
                    </a:p>
                  </a:txBody>
                  <a:tcPr marL="55440" marR="55440" marT="9720" marB="972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0696420"/>
                  </a:ext>
                </a:extLst>
              </a:tr>
              <a:tr h="138053">
                <a:tc>
                  <a:txBody>
                    <a:bodyPr/>
                    <a:lstStyle/>
                    <a:p>
                      <a:r>
                        <a:rPr lang="en-US" sz="1000" b="1" dirty="0">
                          <a:solidFill>
                            <a:schemeClr val="tx1"/>
                          </a:solidFill>
                          <a:latin typeface="Arial" panose="020B0604020202020204" pitchFamily="34" charset="0"/>
                          <a:cs typeface="Arial" panose="020B0604020202020204" pitchFamily="34" charset="0"/>
                        </a:rPr>
                        <a:t>SOC</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latin typeface="Arial" panose="020B0604020202020204" pitchFamily="34" charset="0"/>
                          <a:cs typeface="Arial" panose="020B0604020202020204" pitchFamily="34" charset="0"/>
                        </a:rPr>
                        <a:t>72 (29.6)</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dirty="0">
                          <a:solidFill>
                            <a:schemeClr val="tx1"/>
                          </a:solidFill>
                          <a:latin typeface="Arial" panose="020B0604020202020204" pitchFamily="34" charset="0"/>
                          <a:cs typeface="Arial" panose="020B0604020202020204" pitchFamily="34" charset="0"/>
                        </a:rPr>
                        <a:t>14.6 (13.4-NE)</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8009038"/>
                  </a:ext>
                </a:extLst>
              </a:tr>
              <a:tr h="138053">
                <a:tc gridSpan="3">
                  <a:txBody>
                    <a:bodyPr/>
                    <a:lstStyle/>
                    <a:p>
                      <a:r>
                        <a:rPr lang="en-US" sz="1000" b="1" dirty="0">
                          <a:solidFill>
                            <a:schemeClr val="tx1"/>
                          </a:solidFill>
                          <a:latin typeface="Arial" panose="020B0604020202020204" pitchFamily="34" charset="0"/>
                          <a:cs typeface="Arial" panose="020B0604020202020204" pitchFamily="34" charset="0"/>
                        </a:rPr>
                        <a:t>Hazard ratio, 0.47 (95% CI, 0.318-0.691)</a:t>
                      </a:r>
                    </a:p>
                  </a:txBody>
                  <a:tcPr marL="55440" marR="55440" marT="9720" marB="97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200" dirty="0">
                        <a:latin typeface="Arial" panose="020B0604020202020204" pitchFamily="34" charset="0"/>
                        <a:cs typeface="Arial" panose="020B0604020202020204" pitchFamily="34" charset="0"/>
                      </a:endParaRPr>
                    </a:p>
                  </a:txBody>
                  <a:tcPr marL="55440" marR="55440" marT="9720" marB="9720"/>
                </a:tc>
                <a:tc hMerge="1">
                  <a:txBody>
                    <a:bodyPr/>
                    <a:lstStyle/>
                    <a:p>
                      <a:endParaRPr lang="en-US" sz="1200" dirty="0">
                        <a:latin typeface="Arial" panose="020B0604020202020204" pitchFamily="34" charset="0"/>
                        <a:cs typeface="Arial" panose="020B0604020202020204" pitchFamily="34" charset="0"/>
                      </a:endParaRPr>
                    </a:p>
                  </a:txBody>
                  <a:tcPr marL="55440" marR="55440" marT="9720" marB="9720"/>
                </a:tc>
                <a:extLst>
                  <a:ext uri="{0D108BD9-81ED-4DB2-BD59-A6C34878D82A}">
                    <a16:rowId xmlns:a16="http://schemas.microsoft.com/office/drawing/2014/main" val="721235431"/>
                  </a:ext>
                </a:extLst>
              </a:tr>
            </a:tbl>
          </a:graphicData>
        </a:graphic>
      </p:graphicFrame>
      <p:pic>
        <p:nvPicPr>
          <p:cNvPr id="146" name="Picture 145" descr="A graph of a graph&#10;&#10;Description automatically generated with medium confidence">
            <a:extLst>
              <a:ext uri="{FF2B5EF4-FFF2-40B4-BE49-F238E27FC236}">
                <a16:creationId xmlns:a16="http://schemas.microsoft.com/office/drawing/2014/main" id="{55161B07-5E78-EAB4-BBC7-EBF39E575F5B}"/>
              </a:ext>
            </a:extLst>
          </p:cNvPr>
          <p:cNvPicPr>
            <a:picLocks noChangeAspect="1"/>
          </p:cNvPicPr>
          <p:nvPr/>
        </p:nvPicPr>
        <p:blipFill>
          <a:blip r:embed="rId3"/>
          <a:stretch>
            <a:fillRect/>
          </a:stretch>
        </p:blipFill>
        <p:spPr>
          <a:xfrm>
            <a:off x="3017312" y="2042139"/>
            <a:ext cx="5867400" cy="3060700"/>
          </a:xfrm>
          <a:prstGeom prst="rect">
            <a:avLst/>
          </a:prstGeom>
        </p:spPr>
      </p:pic>
    </p:spTree>
    <p:extLst>
      <p:ext uri="{BB962C8B-B14F-4D97-AF65-F5344CB8AC3E}">
        <p14:creationId xmlns:p14="http://schemas.microsoft.com/office/powerpoint/2010/main" val="2213233597"/>
      </p:ext>
    </p:extLst>
  </p:cSld>
  <p:clrMapOvr>
    <a:masterClrMapping/>
  </p:clrMapOvr>
  <p:transition>
    <p:fade/>
  </p:transition>
</p:sld>
</file>

<file path=ppt/theme/theme1.xml><?xml version="1.0" encoding="utf-8"?>
<a:theme xmlns:a="http://schemas.openxmlformats.org/drawingml/2006/main" name="Thème Office">
  <a:themeElements>
    <a:clrScheme name="Custom 1">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2763</TotalTime>
  <Words>3398</Words>
  <Application>Microsoft Office PowerPoint</Application>
  <PresentationFormat>Widescreen</PresentationFormat>
  <Paragraphs>463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Aileron</vt:lpstr>
      <vt:lpstr>Aptos</vt:lpstr>
      <vt:lpstr>Arial</vt:lpstr>
      <vt:lpstr>Calibri</vt:lpstr>
      <vt:lpstr>Lucida Grande</vt:lpstr>
      <vt:lpstr>PT Sans Narrow</vt:lpstr>
      <vt:lpstr>Thème Office</vt:lpstr>
      <vt:lpstr>PowerPoint Presentation</vt:lpstr>
      <vt:lpstr>gi connect  highlights from asco gi 2025 BRAF-mutated CRC  </vt:lpstr>
      <vt:lpstr>Developed by GI COnnect</vt:lpstr>
      <vt:lpstr>Clinical takeaways</vt:lpstr>
      <vt:lpstr>Educational objectives</vt:lpstr>
      <vt:lpstr>BREAKWATER: Analysis of first-line encorafenib +  cetuximab + chemotherapy in  BRAF V600E-mutant mCRC</vt:lpstr>
      <vt:lpstr>Breakwater: background and study design</vt:lpstr>
      <vt:lpstr>Breakwater: RESPONSE results (co-primary)</vt:lpstr>
      <vt:lpstr>Breakwater: OVERALL SURVIVAL (interim) results</vt:lpstr>
      <vt:lpstr>Breakwater: safety results</vt:lpstr>
      <vt:lpstr>Breakwater: summary</vt:lpstr>
      <vt:lpstr>First results of NIVOlumab plus IPIlimumab vs NIVOlumab monotherapy for MSI-H/dMMR mCRC from CheckMate 8HW</vt:lpstr>
      <vt:lpstr>Checkmate 8hw: background and study design</vt:lpstr>
      <vt:lpstr>Checkmate 8hw: results</vt:lpstr>
      <vt:lpstr>Checkmate 8hw: safety</vt:lpstr>
      <vt:lpstr>Checkmate 8hw: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Louise Handbury</cp:lastModifiedBy>
  <cp:revision>415</cp:revision>
  <cp:lastPrinted>2017-02-15T09:54:46Z</cp:lastPrinted>
  <dcterms:created xsi:type="dcterms:W3CDTF">2016-10-14T09:38:18Z</dcterms:created>
  <dcterms:modified xsi:type="dcterms:W3CDTF">2025-01-31T14:35:51Z</dcterms:modified>
</cp:coreProperties>
</file>