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3" r:id="rId2"/>
  </p:sldMasterIdLst>
  <p:notesMasterIdLst>
    <p:notesMasterId r:id="rId31"/>
  </p:notesMasterIdLst>
  <p:handoutMasterIdLst>
    <p:handoutMasterId r:id="rId32"/>
  </p:handoutMasterIdLst>
  <p:sldIdLst>
    <p:sldId id="256" r:id="rId3"/>
    <p:sldId id="257" r:id="rId4"/>
    <p:sldId id="258" r:id="rId5"/>
    <p:sldId id="13768" r:id="rId6"/>
    <p:sldId id="259" r:id="rId7"/>
    <p:sldId id="289" r:id="rId8"/>
    <p:sldId id="2147480287" r:id="rId9"/>
    <p:sldId id="2147480292" r:id="rId10"/>
    <p:sldId id="2147480289" r:id="rId11"/>
    <p:sldId id="2147480276" r:id="rId12"/>
    <p:sldId id="2147480290" r:id="rId13"/>
    <p:sldId id="2147480291" r:id="rId14"/>
    <p:sldId id="2147480304" r:id="rId15"/>
    <p:sldId id="2147480281" r:id="rId16"/>
    <p:sldId id="2147480293" r:id="rId17"/>
    <p:sldId id="2147480294" r:id="rId18"/>
    <p:sldId id="2147480283" r:id="rId19"/>
    <p:sldId id="2147480295" r:id="rId20"/>
    <p:sldId id="2147480296" r:id="rId21"/>
    <p:sldId id="2147480297" r:id="rId22"/>
    <p:sldId id="2147480284" r:id="rId23"/>
    <p:sldId id="2147480298" r:id="rId24"/>
    <p:sldId id="2147480299" r:id="rId25"/>
    <p:sldId id="2147480300" r:id="rId26"/>
    <p:sldId id="2147480301" r:id="rId27"/>
    <p:sldId id="2147480302" r:id="rId28"/>
    <p:sldId id="2147480278" r:id="rId29"/>
    <p:sldId id="12539" r:id="rId3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2" userDrawn="1">
          <p15:clr>
            <a:srgbClr val="A4A3A4"/>
          </p15:clr>
        </p15:guide>
        <p15:guide id="6" orient="horz" pos="3803" userDrawn="1">
          <p15:clr>
            <a:srgbClr val="A4A3A4"/>
          </p15:clr>
        </p15:guide>
        <p15:guide id="7" orient="horz" pos="4037" userDrawn="1">
          <p15:clr>
            <a:srgbClr val="A4A3A4"/>
          </p15:clr>
        </p15:guide>
        <p15:guide id="8" orient="horz" pos="845" userDrawn="1">
          <p15:clr>
            <a:srgbClr val="A4A3A4"/>
          </p15:clr>
        </p15:guide>
        <p15:guide id="9" orient="horz" pos="138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17A496-5E14-81C2-42E6-ACBD1B71E9DF}" name="francesca losacco" initials="fl" userId="29d4c46f77f8448c" providerId="Windows Live"/>
  <p188:author id="{D213FE9D-EF59-FC93-CB86-33805B90D06E}"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59F"/>
    <a:srgbClr val="F3F7F8"/>
    <a:srgbClr val="FEFEFE"/>
    <a:srgbClr val="F8FCFA"/>
    <a:srgbClr val="FFFFFF"/>
    <a:srgbClr val="FAFCFE"/>
    <a:srgbClr val="F4F8F9"/>
    <a:srgbClr val="EEF2F5"/>
    <a:srgbClr val="F6F8FA"/>
    <a:srgbClr val="E7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4B614-CEB0-4091-8A15-2A6A2A04CA2E}" v="41" dt="2025-01-16T12:58:59.559"/>
    <p1510:client id="{F82F00E7-8856-4B52-B716-593C024C8DCE}" v="701" dt="2025-01-15T19:18:44.58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48"/>
  </p:normalViewPr>
  <p:slideViewPr>
    <p:cSldViewPr snapToGrid="0">
      <p:cViewPr varScale="1">
        <p:scale>
          <a:sx n="116" d="100"/>
          <a:sy n="116" d="100"/>
        </p:scale>
        <p:origin x="208" y="200"/>
      </p:cViewPr>
      <p:guideLst>
        <p:guide orient="horz" pos="2160"/>
        <p:guide pos="3840"/>
        <p:guide pos="1906"/>
        <p:guide orient="horz" pos="3471"/>
        <p:guide orient="horz" pos="3702"/>
        <p:guide orient="horz" pos="3803"/>
        <p:guide orient="horz" pos="4037"/>
        <p:guide orient="horz" pos="845"/>
        <p:guide orient="horz" pos="138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66D8-9B48-A9C6-B1AF00E8029F}"/>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1-66D8-9B48-A9C6-B1AF00E8029F}"/>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2-66D8-9B48-A9C6-B1AF00E8029F}"/>
              </c:ext>
            </c:extLst>
          </c:dPt>
          <c:dPt>
            <c:idx val="3"/>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66D8-9B48-A9C6-B1AF00E8029F}"/>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fld id="{EE1D8F04-07A1-9340-92E6-0AC7054C4751}" type="VALUE">
                      <a:rPr lang="en-US" smtClean="0">
                        <a:solidFill>
                          <a:schemeClr val="bg1"/>
                        </a:solidFill>
                      </a:rPr>
                      <a:pPr>
                        <a:defRPr sz="1400" b="1">
                          <a:solidFill>
                            <a:schemeClr val="bg1"/>
                          </a:solidFill>
                          <a:latin typeface="Arial" panose="020B0604020202020204" pitchFamily="34" charset="0"/>
                          <a:cs typeface="Arial" panose="020B0604020202020204" pitchFamily="34" charset="0"/>
                        </a:defRPr>
                      </a:pPr>
                      <a:t>[VALUE]</a:t>
                    </a:fld>
                    <a:r>
                      <a:rPr lang="en-US"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6D8-9B48-A9C6-B1AF00E8029F}"/>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fld id="{719806E1-6F67-0247-B2D6-D5A5B9948B8D}" type="VALUE">
                      <a:rPr lang="en-US" smtClean="0">
                        <a:solidFill>
                          <a:schemeClr val="bg1"/>
                        </a:solidFill>
                      </a:rPr>
                      <a:pPr>
                        <a:defRPr sz="1400" b="1">
                          <a:solidFill>
                            <a:schemeClr val="bg1"/>
                          </a:solidFill>
                          <a:latin typeface="Arial" panose="020B0604020202020204" pitchFamily="34" charset="0"/>
                          <a:cs typeface="Arial" panose="020B0604020202020204" pitchFamily="34" charset="0"/>
                        </a:defRPr>
                      </a:pPr>
                      <a:t>[VALUE]</a:t>
                    </a:fld>
                    <a:r>
                      <a:rPr lang="en-US"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D8-9B48-A9C6-B1AF00E8029F}"/>
                </c:ext>
              </c:extLst>
            </c:dLbl>
            <c:dLbl>
              <c:idx val="2"/>
              <c:tx>
                <c:rich>
                  <a:bodyPr/>
                  <a:lstStyle/>
                  <a:p>
                    <a:fld id="{18A5EF4C-6BA4-354B-8E5D-AB9678B8FD0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D8-9B48-A9C6-B1AF00E8029F}"/>
                </c:ext>
              </c:extLst>
            </c:dLbl>
            <c:dLbl>
              <c:idx val="3"/>
              <c:tx>
                <c:rich>
                  <a:bodyPr/>
                  <a:lstStyle/>
                  <a:p>
                    <a:fld id="{CC8C9BFD-2C5A-B245-A74B-F8F572163622}"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D8-9B48-A9C6-B1AF00E8029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Localised</c:v>
                </c:pt>
                <c:pt idx="1">
                  <c:v>Regional</c:v>
                </c:pt>
                <c:pt idx="2">
                  <c:v>Distant</c:v>
                </c:pt>
                <c:pt idx="3">
                  <c:v>Unknown</c:v>
                </c:pt>
              </c:strCache>
            </c:strRef>
          </c:cat>
          <c:val>
            <c:numRef>
              <c:f>Sheet1!$B$2:$B$5</c:f>
              <c:numCache>
                <c:formatCode>General</c:formatCode>
                <c:ptCount val="4"/>
                <c:pt idx="0">
                  <c:v>67</c:v>
                </c:pt>
                <c:pt idx="1">
                  <c:v>19</c:v>
                </c:pt>
                <c:pt idx="2">
                  <c:v>10</c:v>
                </c:pt>
                <c:pt idx="3">
                  <c:v>4</c:v>
                </c:pt>
              </c:numCache>
            </c:numRef>
          </c:val>
          <c:extLst>
            <c:ext xmlns:c16="http://schemas.microsoft.com/office/drawing/2014/chart" uri="{C3380CC4-5D6E-409C-BE32-E72D297353CC}">
              <c16:uniqueId val="{00000000-66D8-9B48-A9C6-B1AF00E8029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6154-0545-9200-E7DC5599A538}"/>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6154-0545-9200-E7DC5599A538}"/>
              </c:ext>
            </c:extLst>
          </c:dPt>
          <c:dPt>
            <c:idx val="3"/>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6-6154-0545-9200-E7DC5599A538}"/>
              </c:ext>
            </c:extLst>
          </c:dPt>
          <c:dLbls>
            <c:dLbl>
              <c:idx val="0"/>
              <c:tx>
                <c:rich>
                  <a:bodyPr/>
                  <a:lstStyle/>
                  <a:p>
                    <a:r>
                      <a:rPr lang="en-US" dirty="0"/>
                      <a:t>94.8%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154-0545-9200-E7DC5599A538}"/>
                </c:ext>
              </c:extLst>
            </c:dLbl>
            <c:dLbl>
              <c:idx val="1"/>
              <c:tx>
                <c:rich>
                  <a:bodyPr/>
                  <a:lstStyle/>
                  <a:p>
                    <a:fld id="{397E71B1-B436-4246-B54B-DDF8BC047DC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154-0545-9200-E7DC5599A538}"/>
                </c:ext>
              </c:extLst>
            </c:dLbl>
            <c:dLbl>
              <c:idx val="2"/>
              <c:tx>
                <c:rich>
                  <a:bodyPr/>
                  <a:lstStyle/>
                  <a:p>
                    <a:fld id="{EDD28E84-47B8-F24C-8E09-A8A841253C1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154-0545-9200-E7DC5599A538}"/>
                </c:ext>
              </c:extLst>
            </c:dLbl>
            <c:dLbl>
              <c:idx val="3"/>
              <c:tx>
                <c:rich>
                  <a:bodyPr/>
                  <a:lstStyle/>
                  <a:p>
                    <a:fld id="{F4E89A10-643F-1D4F-A7A7-6E595C33902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154-0545-9200-E7DC5599A5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Localised</c:v>
                </c:pt>
                <c:pt idx="1">
                  <c:v>Regional</c:v>
                </c:pt>
                <c:pt idx="2">
                  <c:v>Distant</c:v>
                </c:pt>
                <c:pt idx="3">
                  <c:v>Unknown</c:v>
                </c:pt>
              </c:strCache>
            </c:strRef>
          </c:cat>
          <c:val>
            <c:numRef>
              <c:f>Sheet1!$B$2:$B$5</c:f>
              <c:numCache>
                <c:formatCode>General</c:formatCode>
                <c:ptCount val="4"/>
                <c:pt idx="0">
                  <c:v>94.8</c:v>
                </c:pt>
                <c:pt idx="1">
                  <c:v>69.7</c:v>
                </c:pt>
                <c:pt idx="2">
                  <c:v>18.899999999999999</c:v>
                </c:pt>
                <c:pt idx="3">
                  <c:v>57.6</c:v>
                </c:pt>
              </c:numCache>
            </c:numRef>
          </c:val>
          <c:extLst>
            <c:ext xmlns:c16="http://schemas.microsoft.com/office/drawing/2014/chart" uri="{C3380CC4-5D6E-409C-BE32-E72D297353CC}">
              <c16:uniqueId val="{00000000-6154-0545-9200-E7DC5599A538}"/>
            </c:ext>
          </c:extLst>
        </c:ser>
        <c:dLbls>
          <c:showLegendKey val="0"/>
          <c:showVal val="0"/>
          <c:showCatName val="0"/>
          <c:showSerName val="0"/>
          <c:showPercent val="0"/>
          <c:showBubbleSize val="0"/>
        </c:dLbls>
        <c:gapWidth val="101"/>
        <c:axId val="1005573599"/>
        <c:axId val="1005247455"/>
      </c:barChart>
      <c:catAx>
        <c:axId val="100557359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5247455"/>
        <c:crosses val="autoZero"/>
        <c:auto val="1"/>
        <c:lblAlgn val="ctr"/>
        <c:lblOffset val="100"/>
        <c:noMultiLvlLbl val="0"/>
      </c:catAx>
      <c:valAx>
        <c:axId val="1005247455"/>
        <c:scaling>
          <c:orientation val="minMax"/>
        </c:scaling>
        <c:delete val="0"/>
        <c:axPos val="l"/>
        <c:numFmt formatCode="General" sourceLinked="1"/>
        <c:majorTickMark val="out"/>
        <c:minorTickMark val="none"/>
        <c:tickLblPos val="nextTo"/>
        <c:spPr>
          <a:noFill/>
          <a:ln>
            <a:solidFill>
              <a:schemeClr val="accent1">
                <a:shade val="1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5573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1-2FC7-9D46-B51A-1EAD0414F566}"/>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2FC7-9D46-B51A-1EAD0414F566}"/>
              </c:ext>
            </c:extLst>
          </c:dPt>
          <c:dPt>
            <c:idx val="3"/>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2FC7-9D46-B51A-1EAD0414F566}"/>
              </c:ext>
            </c:extLst>
          </c:dPt>
          <c:dLbls>
            <c:dLbl>
              <c:idx val="0"/>
              <c:tx>
                <c:rich>
                  <a:bodyPr/>
                  <a:lstStyle/>
                  <a:p>
                    <a:r>
                      <a:rPr lang="en-US" dirty="0"/>
                      <a:t>55.1%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FC7-9D46-B51A-1EAD0414F566}"/>
                </c:ext>
              </c:extLst>
            </c:dLbl>
            <c:dLbl>
              <c:idx val="1"/>
              <c:tx>
                <c:rich>
                  <a:bodyPr/>
                  <a:lstStyle/>
                  <a:p>
                    <a:r>
                      <a:rPr lang="en-US" dirty="0"/>
                      <a:t>45.3%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FC7-9D46-B51A-1EAD0414F566}"/>
                </c:ext>
              </c:extLst>
            </c:dLbl>
            <c:dLbl>
              <c:idx val="2"/>
              <c:tx>
                <c:rich>
                  <a:bodyPr/>
                  <a:lstStyle/>
                  <a:p>
                    <a:fld id="{EDD28E84-47B8-F24C-8E09-A8A841253C1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C7-9D46-B51A-1EAD0414F566}"/>
                </c:ext>
              </c:extLst>
            </c:dLbl>
            <c:dLbl>
              <c:idx val="3"/>
              <c:tx>
                <c:rich>
                  <a:bodyPr/>
                  <a:lstStyle/>
                  <a:p>
                    <a:fld id="{F4E89A10-643F-1D4F-A7A7-6E595C33902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FC7-9D46-B51A-1EAD0414F5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Pembrolizumab group</c:v>
                </c:pt>
                <c:pt idx="1">
                  <c:v>Placebo group</c:v>
                </c:pt>
              </c:strCache>
            </c:strRef>
          </c:cat>
          <c:val>
            <c:numRef>
              <c:f>Sheet1!$B$2:$B$3</c:f>
              <c:numCache>
                <c:formatCode>General</c:formatCode>
                <c:ptCount val="2"/>
                <c:pt idx="0">
                  <c:v>55.1</c:v>
                </c:pt>
                <c:pt idx="1">
                  <c:v>45.3</c:v>
                </c:pt>
              </c:numCache>
            </c:numRef>
          </c:val>
          <c:extLst>
            <c:ext xmlns:c16="http://schemas.microsoft.com/office/drawing/2014/chart" uri="{C3380CC4-5D6E-409C-BE32-E72D297353CC}">
              <c16:uniqueId val="{00000007-2FC7-9D46-B51A-1EAD0414F566}"/>
            </c:ext>
          </c:extLst>
        </c:ser>
        <c:dLbls>
          <c:showLegendKey val="0"/>
          <c:showVal val="0"/>
          <c:showCatName val="0"/>
          <c:showSerName val="0"/>
          <c:showPercent val="0"/>
          <c:showBubbleSize val="0"/>
        </c:dLbls>
        <c:gapWidth val="101"/>
        <c:axId val="1005573599"/>
        <c:axId val="1005247455"/>
      </c:barChart>
      <c:catAx>
        <c:axId val="1005573599"/>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5247455"/>
        <c:crosses val="autoZero"/>
        <c:auto val="1"/>
        <c:lblAlgn val="ctr"/>
        <c:lblOffset val="100"/>
        <c:noMultiLvlLbl val="0"/>
      </c:catAx>
      <c:valAx>
        <c:axId val="1005247455"/>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557359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1/21/25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1/21/25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8c17512033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1" name="Google Shape;701;g28c17512033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493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5461082C-B528-B2E8-8307-A1F60F87980B}"/>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2C37C07D-2AF2-1A9A-736B-A3BC0ACA3B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8c17512033_0_1737:notes">
            <a:extLst>
              <a:ext uri="{FF2B5EF4-FFF2-40B4-BE49-F238E27FC236}">
                <a16:creationId xmlns:a16="http://schemas.microsoft.com/office/drawing/2014/main" id="{BB005669-DDF1-6ACE-1C90-190B11D07C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68" name="Google Shape;768;g28c17512033_0_1737:notes">
            <a:extLst>
              <a:ext uri="{FF2B5EF4-FFF2-40B4-BE49-F238E27FC236}">
                <a16:creationId xmlns:a16="http://schemas.microsoft.com/office/drawing/2014/main" id="{2E517118-87E4-4BF6-E395-0420828B168F}"/>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2AAAE40D-E859-DB10-6CAE-89E6276E7ADE}"/>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7742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147FB6CE-8701-1C9D-5F90-1080F60E2181}"/>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884C151B-8BAE-7A5C-18CB-36718057CA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8c17512033_0_1737:notes">
            <a:extLst>
              <a:ext uri="{FF2B5EF4-FFF2-40B4-BE49-F238E27FC236}">
                <a16:creationId xmlns:a16="http://schemas.microsoft.com/office/drawing/2014/main" id="{FAF17585-E413-D809-2FEC-EB5F40C2F28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68" name="Google Shape;768;g28c17512033_0_1737:notes">
            <a:extLst>
              <a:ext uri="{FF2B5EF4-FFF2-40B4-BE49-F238E27FC236}">
                <a16:creationId xmlns:a16="http://schemas.microsoft.com/office/drawing/2014/main" id="{58AEF6BF-97DA-2B92-4B49-5928763FFAE7}"/>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F6F11E95-B907-1358-AD6A-67189070B7FB}"/>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0112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393793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9E3C0394-48D0-8486-7E00-E68DCE47F0FA}"/>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0E9FF1A8-E6D9-C9D8-D598-6C97C8B10E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8c17512033_0_1737:notes">
            <a:extLst>
              <a:ext uri="{FF2B5EF4-FFF2-40B4-BE49-F238E27FC236}">
                <a16:creationId xmlns:a16="http://schemas.microsoft.com/office/drawing/2014/main" id="{6D81CED8-FD9F-EA8F-48B8-C58E4DDB664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68" name="Google Shape;768;g28c17512033_0_1737:notes">
            <a:extLst>
              <a:ext uri="{FF2B5EF4-FFF2-40B4-BE49-F238E27FC236}">
                <a16:creationId xmlns:a16="http://schemas.microsoft.com/office/drawing/2014/main" id="{E76E503C-DF9B-ADE3-7B43-1319266A3D81}"/>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40809C88-4579-72EA-29DB-7EE65E4D4120}"/>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616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3772668B-8DDD-0D6A-06D1-450F1BA6A8C3}"/>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608F9C21-ACE6-3524-8C48-AA3BC61B71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8c17512033_0_1737:notes">
            <a:extLst>
              <a:ext uri="{FF2B5EF4-FFF2-40B4-BE49-F238E27FC236}">
                <a16:creationId xmlns:a16="http://schemas.microsoft.com/office/drawing/2014/main" id="{CB5E39F0-DBAA-2EC2-47C4-F475069DBE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68" name="Google Shape;768;g28c17512033_0_1737:notes">
            <a:extLst>
              <a:ext uri="{FF2B5EF4-FFF2-40B4-BE49-F238E27FC236}">
                <a16:creationId xmlns:a16="http://schemas.microsoft.com/office/drawing/2014/main" id="{2AF5E769-4ABE-B6AE-5F0E-6FDEAA2BE092}"/>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160CE5BF-4161-F35B-E7E0-B1287F3A7DEC}"/>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32274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a:extLst>
            <a:ext uri="{FF2B5EF4-FFF2-40B4-BE49-F238E27FC236}">
              <a16:creationId xmlns:a16="http://schemas.microsoft.com/office/drawing/2014/main" id="{BCF78A1A-83EE-E68E-3DF3-CBA6BB735DFD}"/>
            </a:ext>
          </a:extLst>
        </p:cNvPr>
        <p:cNvGrpSpPr/>
        <p:nvPr/>
      </p:nvGrpSpPr>
      <p:grpSpPr>
        <a:xfrm>
          <a:off x="0" y="0"/>
          <a:ext cx="0" cy="0"/>
          <a:chOff x="0" y="0"/>
          <a:chExt cx="0" cy="0"/>
        </a:xfrm>
      </p:grpSpPr>
      <p:sp>
        <p:nvSpPr>
          <p:cNvPr id="724" name="Google Shape;724;g28c17512033_0_239:notes">
            <a:extLst>
              <a:ext uri="{FF2B5EF4-FFF2-40B4-BE49-F238E27FC236}">
                <a16:creationId xmlns:a16="http://schemas.microsoft.com/office/drawing/2014/main" id="{51F97E25-5036-D9E4-D992-982D39066C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25" name="Google Shape;725;g28c17512033_0_239:notes">
            <a:extLst>
              <a:ext uri="{FF2B5EF4-FFF2-40B4-BE49-F238E27FC236}">
                <a16:creationId xmlns:a16="http://schemas.microsoft.com/office/drawing/2014/main" id="{2CC2964D-9E4F-DD0E-C502-2D2E5858C8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909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97EBF8-C25E-5747-B608-611B37692F4F}" type="slidenum">
              <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8c17512033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28c17512033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dirty="0"/>
          </a:p>
        </p:txBody>
      </p:sp>
      <p:sp>
        <p:nvSpPr>
          <p:cNvPr id="706" name="Google Shape;706;g28c17512033_0_2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707" name="Google Shape;707;g28c17512033_0_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2146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8c17512033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8c17512033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17" name="Google Shape;717;g28c17512033_0_23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718" name="Google Shape;718;g28c17512033_0_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7951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8c17512033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25" name="Google Shape;725;g28c17512033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119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a:extLst>
            <a:ext uri="{FF2B5EF4-FFF2-40B4-BE49-F238E27FC236}">
              <a16:creationId xmlns:a16="http://schemas.microsoft.com/office/drawing/2014/main" id="{EF4CA157-B870-495B-88D6-010BA1DE05CB}"/>
            </a:ext>
          </a:extLst>
        </p:cNvPr>
        <p:cNvGrpSpPr/>
        <p:nvPr/>
      </p:nvGrpSpPr>
      <p:grpSpPr>
        <a:xfrm>
          <a:off x="0" y="0"/>
          <a:ext cx="0" cy="0"/>
          <a:chOff x="0" y="0"/>
          <a:chExt cx="0" cy="0"/>
        </a:xfrm>
      </p:grpSpPr>
      <p:sp>
        <p:nvSpPr>
          <p:cNvPr id="732" name="Google Shape;732;g28c17512033_0_598:notes">
            <a:extLst>
              <a:ext uri="{FF2B5EF4-FFF2-40B4-BE49-F238E27FC236}">
                <a16:creationId xmlns:a16="http://schemas.microsoft.com/office/drawing/2014/main" id="{9E5BC839-1B58-AECD-8396-0A56384D42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28c17512033_0_598:notes">
            <a:extLst>
              <a:ext uri="{FF2B5EF4-FFF2-40B4-BE49-F238E27FC236}">
                <a16:creationId xmlns:a16="http://schemas.microsoft.com/office/drawing/2014/main" id="{F23D4B6A-6B1B-7628-14CB-4DF0B0C242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34" name="Google Shape;734;g28c17512033_0_598:notes">
            <a:extLst>
              <a:ext uri="{FF2B5EF4-FFF2-40B4-BE49-F238E27FC236}">
                <a16:creationId xmlns:a16="http://schemas.microsoft.com/office/drawing/2014/main" id="{5DCFB053-7B99-DC6C-D543-3D166423BD82}"/>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735" name="Google Shape;735;g28c17512033_0_598:notes">
            <a:extLst>
              <a:ext uri="{FF2B5EF4-FFF2-40B4-BE49-F238E27FC236}">
                <a16:creationId xmlns:a16="http://schemas.microsoft.com/office/drawing/2014/main" id="{FED585BB-EC06-C568-FC01-BC5C9A0D3F84}"/>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964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328704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9B55154B-D85E-DD70-239C-4F10222DD7F8}"/>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13A9DAA8-5C1C-FDBD-399C-ECB2DDC568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8c17512033_0_1737:notes">
            <a:extLst>
              <a:ext uri="{FF2B5EF4-FFF2-40B4-BE49-F238E27FC236}">
                <a16:creationId xmlns:a16="http://schemas.microsoft.com/office/drawing/2014/main" id="{79948D6E-F618-47C1-DD16-FD0D639212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68" name="Google Shape;768;g28c17512033_0_1737:notes">
            <a:extLst>
              <a:ext uri="{FF2B5EF4-FFF2-40B4-BE49-F238E27FC236}">
                <a16:creationId xmlns:a16="http://schemas.microsoft.com/office/drawing/2014/main" id="{8F275609-7AD6-966D-EFAB-5FDEA4FB7582}"/>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65785235-61A6-1195-0B5A-E5A171BE60DD}"/>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6749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395535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A01F7779-8519-9DAC-A7D8-4C232A2F6658}"/>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1601337F-D3C7-875E-07B5-2B4E46434E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8c17512033_0_1737:notes">
            <a:extLst>
              <a:ext uri="{FF2B5EF4-FFF2-40B4-BE49-F238E27FC236}">
                <a16:creationId xmlns:a16="http://schemas.microsoft.com/office/drawing/2014/main" id="{3EA41ADE-DEB6-B140-6A1A-A59C797CC6A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768" name="Google Shape;768;g28c17512033_0_1737:notes">
            <a:extLst>
              <a:ext uri="{FF2B5EF4-FFF2-40B4-BE49-F238E27FC236}">
                <a16:creationId xmlns:a16="http://schemas.microsoft.com/office/drawing/2014/main" id="{45D0170C-1C28-8D36-6ECD-42E23E361C46}"/>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A5A3A7F2-D20D-6BCB-6816-11DA1F0B28CF}"/>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89948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linkedin.com/company/71120313" TargetMode="External"/><Relationship Id="rId13" Type="http://schemas.openxmlformats.org/officeDocument/2006/relationships/hyperlink" Target="https://twitter.com/OBGynConnect" TargetMode="External"/><Relationship Id="rId18" Type="http://schemas.openxmlformats.org/officeDocument/2006/relationships/image" Target="../media/image13.svg"/><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9.sv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8.png"/><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2.png"/><Relationship Id="rId10" Type="http://schemas.openxmlformats.org/officeDocument/2006/relationships/hyperlink" Target="https://cor2ed.com/"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hyperlink" Target="https://youtu.be/-frXH01_UXY" TargetMode="External"/><Relationship Id="rId14" Type="http://schemas.openxmlformats.org/officeDocument/2006/relationships/hyperlink" Target="mailto:info@cor2ed" TargetMode="External"/><Relationship Id="rId22" Type="http://schemas.openxmlformats.org/officeDocument/2006/relationships/image" Target="../media/image17.svg"/><Relationship Id="rId27" Type="http://schemas.openxmlformats.org/officeDocument/2006/relationships/hyperlink" Target="https://cor2ed.com/connects/obstetrics-gynecology-connect/"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www.linkedin.com/company/71120313" TargetMode="External"/><Relationship Id="rId13" Type="http://schemas.openxmlformats.org/officeDocument/2006/relationships/hyperlink" Target="https://twitter.com/OBGynConnect" TargetMode="External"/><Relationship Id="rId18" Type="http://schemas.openxmlformats.org/officeDocument/2006/relationships/image" Target="../media/image15.svg"/><Relationship Id="rId26" Type="http://schemas.openxmlformats.org/officeDocument/2006/relationships/image" Target="../media/image22.png"/><Relationship Id="rId3" Type="http://schemas.openxmlformats.org/officeDocument/2006/relationships/image" Target="../media/image4.svg"/><Relationship Id="rId21"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hyperlink" Target="https://cor2ed.com/connects/obstetrics-gynecology-connect/" TargetMode="External"/><Relationship Id="rId2" Type="http://schemas.openxmlformats.org/officeDocument/2006/relationships/image" Target="../media/image3.png"/><Relationship Id="rId16" Type="http://schemas.openxmlformats.org/officeDocument/2006/relationships/image" Target="../media/image11.svg"/><Relationship Id="rId20" Type="http://schemas.openxmlformats.org/officeDocument/2006/relationships/image" Target="../media/image17.svg"/><Relationship Id="rId29"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8.png"/><Relationship Id="rId24" Type="http://schemas.openxmlformats.org/officeDocument/2006/relationships/image" Target="../media/image21.svg"/><Relationship Id="rId5" Type="http://schemas.openxmlformats.org/officeDocument/2006/relationships/image" Target="../media/image6.svg"/><Relationship Id="rId15" Type="http://schemas.openxmlformats.org/officeDocument/2006/relationships/image" Target="../media/image10.png"/><Relationship Id="rId23" Type="http://schemas.openxmlformats.org/officeDocument/2006/relationships/image" Target="../media/image20.png"/><Relationship Id="rId28" Type="http://schemas.openxmlformats.org/officeDocument/2006/relationships/image" Target="../media/image24.svg"/><Relationship Id="rId10" Type="http://schemas.openxmlformats.org/officeDocument/2006/relationships/hyperlink" Target="https://cor2ed.com/" TargetMode="External"/><Relationship Id="rId19"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hyperlink" Target="https://youtu.be/-frXH01_UXY" TargetMode="External"/><Relationship Id="rId14" Type="http://schemas.openxmlformats.org/officeDocument/2006/relationships/hyperlink" Target="mailto:info@cor2ed" TargetMode="External"/><Relationship Id="rId22" Type="http://schemas.openxmlformats.org/officeDocument/2006/relationships/image" Target="../media/image19.svg"/><Relationship Id="rId27"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8C666966-35D0-CFC9-E410-E3F27DC73829}"/>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1825833C-42EB-0B94-3369-EC59466A9D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4" name="Espace réservé du numéro de diapositive 6">
            <a:extLst>
              <a:ext uri="{FF2B5EF4-FFF2-40B4-BE49-F238E27FC236}">
                <a16:creationId xmlns:a16="http://schemas.microsoft.com/office/drawing/2014/main" id="{608C3F91-DBE4-CC98-A15C-AF599D0B804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6C674E8E-334B-9435-9C7F-590E7A86FD1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a:t>Add text</a:t>
            </a:r>
          </a:p>
          <a:p>
            <a:endParaRPr lang="en-GB" noProof="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65B26A3E-54BD-E5EE-2F41-9C8D54490FE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7"/>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9" y="5497848"/>
            <a:ext cx="3055241"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8"/>
              </a:rPr>
              <a:t>@OBGYN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32398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9"/>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0"/>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333943" y="6033094"/>
            <a:ext cx="256651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3">
                  <a:extLst>
                    <a:ext uri="{A12FA001-AC4F-418D-AE19-62706E023703}">
                      <ahyp:hlinkClr xmlns:ahyp="http://schemas.microsoft.com/office/drawing/2018/hyperlinkcolor" val="tx"/>
                    </a:ext>
                  </a:extLst>
                </a:hlinkClick>
              </a:rPr>
              <a:t>@OBGynConnect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3"/>
            <a:extLst>
              <a:ext uri="{FF2B5EF4-FFF2-40B4-BE49-F238E27FC236}">
                <a16:creationId xmlns:a16="http://schemas.microsoft.com/office/drawing/2014/main" id="{9A0346C0-EC87-3C4C-A17B-08C8B6C59587}"/>
              </a:ext>
            </a:extLst>
          </p:cNvPr>
          <p:cNvSpPr/>
          <p:nvPr userDrawn="1"/>
        </p:nvSpPr>
        <p:spPr>
          <a:xfrm>
            <a:off x="3915561" y="6002207"/>
            <a:ext cx="275004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C00B0601-CB6B-5749-B122-5A714818F535}"/>
              </a:ext>
            </a:extLst>
          </p:cNvPr>
          <p:cNvSpPr txBox="1"/>
          <p:nvPr userDrawn="1"/>
        </p:nvSpPr>
        <p:spPr>
          <a:xfrm>
            <a:off x="327026" y="4149080"/>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78554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4"/>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415992"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975824"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97582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16331" y="5510213"/>
            <a:ext cx="373380" cy="373380"/>
          </a:xfrm>
          <a:prstGeom prst="rect">
            <a:avLst/>
          </a:prstGeom>
        </p:spPr>
      </p:pic>
      <p:sp>
        <p:nvSpPr>
          <p:cNvPr id="99" name="Rectangle 98">
            <a:hlinkClick r:id="rId14"/>
            <a:extLst>
              <a:ext uri="{FF2B5EF4-FFF2-40B4-BE49-F238E27FC236}">
                <a16:creationId xmlns:a16="http://schemas.microsoft.com/office/drawing/2014/main" id="{2A6480F3-532C-6543-85E7-0BC80B7701C0}"/>
              </a:ext>
            </a:extLst>
          </p:cNvPr>
          <p:cNvSpPr/>
          <p:nvPr userDrawn="1"/>
        </p:nvSpPr>
        <p:spPr>
          <a:xfrm>
            <a:off x="6391370"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8"/>
            <a:extLst>
              <a:ext uri="{FF2B5EF4-FFF2-40B4-BE49-F238E27FC236}">
                <a16:creationId xmlns:a16="http://schemas.microsoft.com/office/drawing/2014/main" id="{271C9EA2-037E-9447-9A8A-CC48EEAF6E57}"/>
              </a:ext>
            </a:extLst>
          </p:cNvPr>
          <p:cNvSpPr/>
          <p:nvPr userDrawn="1"/>
        </p:nvSpPr>
        <p:spPr>
          <a:xfrm>
            <a:off x="358737" y="5479468"/>
            <a:ext cx="34126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Rectangle 101">
            <a:hlinkClick r:id="rId9"/>
            <a:extLst>
              <a:ext uri="{FF2B5EF4-FFF2-40B4-BE49-F238E27FC236}">
                <a16:creationId xmlns:a16="http://schemas.microsoft.com/office/drawing/2014/main" id="{6F45FC3A-EC6D-074D-B1BD-EB183B8127E8}"/>
              </a:ext>
            </a:extLst>
          </p:cNvPr>
          <p:cNvSpPr/>
          <p:nvPr userDrawn="1"/>
        </p:nvSpPr>
        <p:spPr>
          <a:xfrm>
            <a:off x="3915562" y="54846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0" name="Graphic 99">
            <a:extLst>
              <a:ext uri="{FF2B5EF4-FFF2-40B4-BE49-F238E27FC236}">
                <a16:creationId xmlns:a16="http://schemas.microsoft.com/office/drawing/2014/main" id="{6F8CE332-494C-AF4C-91D8-AC18AB3E73F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2837204" y="810930"/>
            <a:ext cx="9306370" cy="4471395"/>
          </a:xfrm>
          <a:prstGeom prst="rect">
            <a:avLst/>
          </a:prstGeom>
        </p:spPr>
      </p:pic>
      <p:pic>
        <p:nvPicPr>
          <p:cNvPr id="104" name="Graphic 103" descr="Marker with solid fill">
            <a:extLst>
              <a:ext uri="{FF2B5EF4-FFF2-40B4-BE49-F238E27FC236}">
                <a16:creationId xmlns:a16="http://schemas.microsoft.com/office/drawing/2014/main" id="{8E6A2141-F573-1A4A-841E-2D98D3223819}"/>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389006" y="1949574"/>
            <a:ext cx="313184" cy="313184"/>
          </a:xfrm>
          <a:prstGeom prst="rect">
            <a:avLst/>
          </a:prstGeom>
        </p:spPr>
      </p:pic>
      <p:pic>
        <p:nvPicPr>
          <p:cNvPr id="105" name="Graphic 104" descr="Marker with solid fill">
            <a:extLst>
              <a:ext uri="{FF2B5EF4-FFF2-40B4-BE49-F238E27FC236}">
                <a16:creationId xmlns:a16="http://schemas.microsoft.com/office/drawing/2014/main" id="{43B45D61-8E40-BF44-8121-DB17039D3E09}"/>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49789" y="2084249"/>
            <a:ext cx="313184" cy="313184"/>
          </a:xfrm>
          <a:prstGeom prst="rect">
            <a:avLst/>
          </a:prstGeom>
        </p:spPr>
      </p:pic>
      <p:pic>
        <p:nvPicPr>
          <p:cNvPr id="106" name="Graphic 105" descr="Marker with solid fill">
            <a:extLst>
              <a:ext uri="{FF2B5EF4-FFF2-40B4-BE49-F238E27FC236}">
                <a16:creationId xmlns:a16="http://schemas.microsoft.com/office/drawing/2014/main" id="{670F950B-B5DC-CE48-8906-C48D28B0927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787336" y="1753300"/>
            <a:ext cx="313184" cy="313184"/>
          </a:xfrm>
          <a:prstGeom prst="rect">
            <a:avLst/>
          </a:prstGeom>
        </p:spPr>
      </p:pic>
      <p:pic>
        <p:nvPicPr>
          <p:cNvPr id="107" name="Graphic 106" descr="Marker with solid fill">
            <a:extLst>
              <a:ext uri="{FF2B5EF4-FFF2-40B4-BE49-F238E27FC236}">
                <a16:creationId xmlns:a16="http://schemas.microsoft.com/office/drawing/2014/main" id="{02116C3A-7677-5743-9FCE-029DF42E67A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900460" y="1561745"/>
            <a:ext cx="313184" cy="313184"/>
          </a:xfrm>
          <a:prstGeom prst="rect">
            <a:avLst/>
          </a:prstGeom>
        </p:spPr>
      </p:pic>
      <p:pic>
        <p:nvPicPr>
          <p:cNvPr id="108" name="Graphic 107" descr="Marker with solid fill">
            <a:extLst>
              <a:ext uri="{FF2B5EF4-FFF2-40B4-BE49-F238E27FC236}">
                <a16:creationId xmlns:a16="http://schemas.microsoft.com/office/drawing/2014/main" id="{E16EB1D3-4A06-8F4B-ABE6-3F8E76A10E2B}"/>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665606" y="1405153"/>
            <a:ext cx="313184" cy="313184"/>
          </a:xfrm>
          <a:prstGeom prst="rect">
            <a:avLst/>
          </a:prstGeom>
        </p:spPr>
      </p:pic>
      <p:pic>
        <p:nvPicPr>
          <p:cNvPr id="109" name="Graphic 108" descr="Marker with solid fill">
            <a:extLst>
              <a:ext uri="{FF2B5EF4-FFF2-40B4-BE49-F238E27FC236}">
                <a16:creationId xmlns:a16="http://schemas.microsoft.com/office/drawing/2014/main" id="{B6F9FA1C-4564-CE40-85C7-C418923C19DC}"/>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688933" y="1753300"/>
            <a:ext cx="313184" cy="313184"/>
          </a:xfrm>
          <a:prstGeom prst="rect">
            <a:avLst/>
          </a:prstGeom>
        </p:spPr>
      </p:pic>
      <p:pic>
        <p:nvPicPr>
          <p:cNvPr id="110" name="Graphic 109" descr="Marker with solid fill">
            <a:extLst>
              <a:ext uri="{FF2B5EF4-FFF2-40B4-BE49-F238E27FC236}">
                <a16:creationId xmlns:a16="http://schemas.microsoft.com/office/drawing/2014/main" id="{936E4946-B589-9541-92A7-049C4FAF490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535322" y="1877944"/>
            <a:ext cx="313184" cy="313184"/>
          </a:xfrm>
          <a:prstGeom prst="rect">
            <a:avLst/>
          </a:prstGeom>
        </p:spPr>
      </p:pic>
      <p:pic>
        <p:nvPicPr>
          <p:cNvPr id="111" name="Graphic 110" descr="Marker with solid fill">
            <a:extLst>
              <a:ext uri="{FF2B5EF4-FFF2-40B4-BE49-F238E27FC236}">
                <a16:creationId xmlns:a16="http://schemas.microsoft.com/office/drawing/2014/main" id="{E6D295B3-AFD8-5642-816F-C2DE7023D665}"/>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662927" y="1796720"/>
            <a:ext cx="313184" cy="313184"/>
          </a:xfrm>
          <a:prstGeom prst="rect">
            <a:avLst/>
          </a:prstGeom>
        </p:spPr>
      </p:pic>
      <p:pic>
        <p:nvPicPr>
          <p:cNvPr id="112" name="Graphic 111" descr="Marker with solid fill">
            <a:extLst>
              <a:ext uri="{FF2B5EF4-FFF2-40B4-BE49-F238E27FC236}">
                <a16:creationId xmlns:a16="http://schemas.microsoft.com/office/drawing/2014/main" id="{595CA8D3-C34A-3C4D-8FEC-8CA9C4FEA058}"/>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010495" y="1154147"/>
            <a:ext cx="313184" cy="313184"/>
          </a:xfrm>
          <a:prstGeom prst="rect">
            <a:avLst/>
          </a:prstGeom>
        </p:spPr>
      </p:pic>
      <p:pic>
        <p:nvPicPr>
          <p:cNvPr id="113" name="Graphic 112" descr="Marker with solid fill">
            <a:extLst>
              <a:ext uri="{FF2B5EF4-FFF2-40B4-BE49-F238E27FC236}">
                <a16:creationId xmlns:a16="http://schemas.microsoft.com/office/drawing/2014/main" id="{A5DF2E78-59FD-004B-8E5E-FA2A7F8C61D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0275599" y="1962644"/>
            <a:ext cx="313184" cy="313184"/>
          </a:xfrm>
          <a:prstGeom prst="rect">
            <a:avLst/>
          </a:prstGeom>
        </p:spPr>
      </p:pic>
      <p:pic>
        <p:nvPicPr>
          <p:cNvPr id="114" name="Graphic 113" descr="Marker with solid fill">
            <a:extLst>
              <a:ext uri="{FF2B5EF4-FFF2-40B4-BE49-F238E27FC236}">
                <a16:creationId xmlns:a16="http://schemas.microsoft.com/office/drawing/2014/main" id="{C60A8331-0A69-554D-B52B-5F07F8847EE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147911" y="1824071"/>
            <a:ext cx="313184" cy="313184"/>
          </a:xfrm>
          <a:prstGeom prst="rect">
            <a:avLst/>
          </a:prstGeom>
        </p:spPr>
      </p:pic>
      <p:pic>
        <p:nvPicPr>
          <p:cNvPr id="115" name="Graphic 114" descr="Marker with solid fill">
            <a:extLst>
              <a:ext uri="{FF2B5EF4-FFF2-40B4-BE49-F238E27FC236}">
                <a16:creationId xmlns:a16="http://schemas.microsoft.com/office/drawing/2014/main" id="{9EA6B858-B1AD-1848-BAA8-86A755A5241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9723932" y="3054706"/>
            <a:ext cx="313184" cy="313184"/>
          </a:xfrm>
          <a:prstGeom prst="rect">
            <a:avLst/>
          </a:prstGeom>
        </p:spPr>
      </p:pic>
      <p:pic>
        <p:nvPicPr>
          <p:cNvPr id="116" name="Graphic 115" descr="Marker with solid fill">
            <a:extLst>
              <a:ext uri="{FF2B5EF4-FFF2-40B4-BE49-F238E27FC236}">
                <a16:creationId xmlns:a16="http://schemas.microsoft.com/office/drawing/2014/main" id="{53618ADC-894F-6043-96F9-D9F16A8ACF2B}"/>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9966693" y="2391159"/>
            <a:ext cx="313184" cy="313184"/>
          </a:xfrm>
          <a:prstGeom prst="rect">
            <a:avLst/>
          </a:prstGeom>
        </p:spPr>
      </p:pic>
      <p:pic>
        <p:nvPicPr>
          <p:cNvPr id="117" name="Graphic 116" descr="Marker with solid fill">
            <a:extLst>
              <a:ext uri="{FF2B5EF4-FFF2-40B4-BE49-F238E27FC236}">
                <a16:creationId xmlns:a16="http://schemas.microsoft.com/office/drawing/2014/main" id="{DDFFBE72-4D7D-584C-9FB7-3FCBC978C21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9960009" y="1792711"/>
            <a:ext cx="313184" cy="313184"/>
          </a:xfrm>
          <a:prstGeom prst="rect">
            <a:avLst/>
          </a:prstGeom>
        </p:spPr>
      </p:pic>
      <p:pic>
        <p:nvPicPr>
          <p:cNvPr id="118" name="Graphic 117" descr="Marker with solid fill">
            <a:extLst>
              <a:ext uri="{FF2B5EF4-FFF2-40B4-BE49-F238E27FC236}">
                <a16:creationId xmlns:a16="http://schemas.microsoft.com/office/drawing/2014/main" id="{D135A437-0889-F24F-99AE-0825BBF0F208}"/>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0575004" y="1970736"/>
            <a:ext cx="313184" cy="313184"/>
          </a:xfrm>
          <a:prstGeom prst="rect">
            <a:avLst/>
          </a:prstGeom>
        </p:spPr>
      </p:pic>
      <p:pic>
        <p:nvPicPr>
          <p:cNvPr id="119" name="Graphic 118" descr="Marker with solid fill">
            <a:extLst>
              <a:ext uri="{FF2B5EF4-FFF2-40B4-BE49-F238E27FC236}">
                <a16:creationId xmlns:a16="http://schemas.microsoft.com/office/drawing/2014/main" id="{578DCD33-8A47-5D4B-B253-015697DE319C}"/>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676647" y="2164582"/>
            <a:ext cx="313184" cy="313184"/>
          </a:xfrm>
          <a:prstGeom prst="rect">
            <a:avLst/>
          </a:prstGeom>
        </p:spPr>
      </p:pic>
      <p:pic>
        <p:nvPicPr>
          <p:cNvPr id="120" name="Graphic 119" descr="Marker with solid fill">
            <a:extLst>
              <a:ext uri="{FF2B5EF4-FFF2-40B4-BE49-F238E27FC236}">
                <a16:creationId xmlns:a16="http://schemas.microsoft.com/office/drawing/2014/main" id="{F65B7642-7E17-9841-B162-88F61B082268}"/>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961794" y="1306180"/>
            <a:ext cx="313184" cy="313184"/>
          </a:xfrm>
          <a:prstGeom prst="rect">
            <a:avLst/>
          </a:prstGeom>
        </p:spPr>
      </p:pic>
      <p:pic>
        <p:nvPicPr>
          <p:cNvPr id="121" name="Graphic 120" descr="Marker with solid fill">
            <a:extLst>
              <a:ext uri="{FF2B5EF4-FFF2-40B4-BE49-F238E27FC236}">
                <a16:creationId xmlns:a16="http://schemas.microsoft.com/office/drawing/2014/main" id="{D24491DD-EFFD-4D40-921B-1C56E84BA3A2}"/>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498622" y="1897545"/>
            <a:ext cx="313184" cy="313184"/>
          </a:xfrm>
          <a:prstGeom prst="rect">
            <a:avLst/>
          </a:prstGeom>
        </p:spPr>
      </p:pic>
      <p:pic>
        <p:nvPicPr>
          <p:cNvPr id="122" name="Graphic 121" descr="Marker with solid fill">
            <a:extLst>
              <a:ext uri="{FF2B5EF4-FFF2-40B4-BE49-F238E27FC236}">
                <a16:creationId xmlns:a16="http://schemas.microsoft.com/office/drawing/2014/main" id="{F61C4D22-AB26-854E-9D5C-BBC54D3EA8DF}"/>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5484975" y="3540815"/>
            <a:ext cx="313184" cy="313184"/>
          </a:xfrm>
          <a:prstGeom prst="rect">
            <a:avLst/>
          </a:prstGeom>
        </p:spPr>
      </p:pic>
      <p:pic>
        <p:nvPicPr>
          <p:cNvPr id="123" name="Graphic 122" descr="Marker with solid fill">
            <a:extLst>
              <a:ext uri="{FF2B5EF4-FFF2-40B4-BE49-F238E27FC236}">
                <a16:creationId xmlns:a16="http://schemas.microsoft.com/office/drawing/2014/main" id="{BD237E5D-373B-B049-BE60-6DC6D61EAF72}"/>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5289497" y="3912462"/>
            <a:ext cx="313184" cy="313184"/>
          </a:xfrm>
          <a:prstGeom prst="rect">
            <a:avLst/>
          </a:prstGeom>
        </p:spPr>
      </p:pic>
      <p:pic>
        <p:nvPicPr>
          <p:cNvPr id="124" name="Graphic 123" descr="Marker with solid fill">
            <a:extLst>
              <a:ext uri="{FF2B5EF4-FFF2-40B4-BE49-F238E27FC236}">
                <a16:creationId xmlns:a16="http://schemas.microsoft.com/office/drawing/2014/main" id="{8E576291-6B4D-1142-962C-B5D12A96C1CA}"/>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982000" y="4300880"/>
            <a:ext cx="313184" cy="313184"/>
          </a:xfrm>
          <a:prstGeom prst="rect">
            <a:avLst/>
          </a:prstGeom>
        </p:spPr>
      </p:pic>
      <p:pic>
        <p:nvPicPr>
          <p:cNvPr id="125" name="Graphic 124" descr="Marker with solid fill">
            <a:extLst>
              <a:ext uri="{FF2B5EF4-FFF2-40B4-BE49-F238E27FC236}">
                <a16:creationId xmlns:a16="http://schemas.microsoft.com/office/drawing/2014/main" id="{DD9DC287-A896-9444-B65D-87F363790AB0}"/>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545030" y="3200363"/>
            <a:ext cx="313184" cy="313184"/>
          </a:xfrm>
          <a:prstGeom prst="rect">
            <a:avLst/>
          </a:prstGeom>
        </p:spPr>
      </p:pic>
      <p:pic>
        <p:nvPicPr>
          <p:cNvPr id="126" name="Graphic 125" descr="Marker with solid fill">
            <a:extLst>
              <a:ext uri="{FF2B5EF4-FFF2-40B4-BE49-F238E27FC236}">
                <a16:creationId xmlns:a16="http://schemas.microsoft.com/office/drawing/2014/main" id="{59508A1B-29BD-D044-88EA-80D74D900A6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687274" y="2439712"/>
            <a:ext cx="313184" cy="313184"/>
          </a:xfrm>
          <a:prstGeom prst="rect">
            <a:avLst/>
          </a:prstGeom>
        </p:spPr>
      </p:pic>
      <p:pic>
        <p:nvPicPr>
          <p:cNvPr id="127" name="Graphic 126" descr="Marker with solid fill">
            <a:extLst>
              <a:ext uri="{FF2B5EF4-FFF2-40B4-BE49-F238E27FC236}">
                <a16:creationId xmlns:a16="http://schemas.microsoft.com/office/drawing/2014/main" id="{A2350BA7-DEE5-6D4A-94D6-3982B6B29A1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19722" y="2262274"/>
            <a:ext cx="313184" cy="313184"/>
          </a:xfrm>
          <a:prstGeom prst="rect">
            <a:avLst/>
          </a:prstGeom>
        </p:spPr>
      </p:pic>
      <p:pic>
        <p:nvPicPr>
          <p:cNvPr id="128" name="Graphic 127" descr="Marker with solid fill">
            <a:extLst>
              <a:ext uri="{FF2B5EF4-FFF2-40B4-BE49-F238E27FC236}">
                <a16:creationId xmlns:a16="http://schemas.microsoft.com/office/drawing/2014/main" id="{C1C0A417-0646-1943-91C9-0D1ED162E52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458162" y="1573864"/>
            <a:ext cx="313184" cy="313184"/>
          </a:xfrm>
          <a:prstGeom prst="rect">
            <a:avLst/>
          </a:prstGeom>
        </p:spPr>
      </p:pic>
      <p:pic>
        <p:nvPicPr>
          <p:cNvPr id="129" name="Graphic 128" descr="Marker with solid fill">
            <a:extLst>
              <a:ext uri="{FF2B5EF4-FFF2-40B4-BE49-F238E27FC236}">
                <a16:creationId xmlns:a16="http://schemas.microsoft.com/office/drawing/2014/main" id="{C8C8BA7A-3DBB-2B42-9E78-70194B02D07A}"/>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328690" y="1598140"/>
            <a:ext cx="313184" cy="313184"/>
          </a:xfrm>
          <a:prstGeom prst="rect">
            <a:avLst/>
          </a:prstGeom>
        </p:spPr>
      </p:pic>
      <p:pic>
        <p:nvPicPr>
          <p:cNvPr id="130" name="Graphic 129" descr="Marker with solid fill">
            <a:extLst>
              <a:ext uri="{FF2B5EF4-FFF2-40B4-BE49-F238E27FC236}">
                <a16:creationId xmlns:a16="http://schemas.microsoft.com/office/drawing/2014/main" id="{5E100AC0-5969-A745-A61F-1AA35242ACEB}"/>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385334" y="1679060"/>
            <a:ext cx="313184" cy="313184"/>
          </a:xfrm>
          <a:prstGeom prst="rect">
            <a:avLst/>
          </a:prstGeom>
        </p:spPr>
      </p:pic>
      <p:pic>
        <p:nvPicPr>
          <p:cNvPr id="131" name="Graphic 130" descr="Marker with solid fill">
            <a:extLst>
              <a:ext uri="{FF2B5EF4-FFF2-40B4-BE49-F238E27FC236}">
                <a16:creationId xmlns:a16="http://schemas.microsoft.com/office/drawing/2014/main" id="{2764DE04-F20E-144D-9EFC-E465D04F85D2}"/>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875536" y="1670968"/>
            <a:ext cx="313184" cy="313184"/>
          </a:xfrm>
          <a:prstGeom prst="rect">
            <a:avLst/>
          </a:prstGeom>
        </p:spPr>
      </p:pic>
      <p:pic>
        <p:nvPicPr>
          <p:cNvPr id="132" name="Graphic 131" descr="Marker with solid fill">
            <a:extLst>
              <a:ext uri="{FF2B5EF4-FFF2-40B4-BE49-F238E27FC236}">
                <a16:creationId xmlns:a16="http://schemas.microsoft.com/office/drawing/2014/main" id="{07838B81-DC6E-D746-AE26-9D853A80149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094021" y="1565772"/>
            <a:ext cx="313184" cy="313184"/>
          </a:xfrm>
          <a:prstGeom prst="rect">
            <a:avLst/>
          </a:prstGeom>
        </p:spPr>
      </p:pic>
      <p:pic>
        <p:nvPicPr>
          <p:cNvPr id="133" name="Graphic 132" descr="Marker with solid fill">
            <a:extLst>
              <a:ext uri="{FF2B5EF4-FFF2-40B4-BE49-F238E27FC236}">
                <a16:creationId xmlns:a16="http://schemas.microsoft.com/office/drawing/2014/main" id="{57C26B25-174E-054C-A57A-EB4901034C3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215401" y="1598140"/>
            <a:ext cx="313184" cy="313184"/>
          </a:xfrm>
          <a:prstGeom prst="rect">
            <a:avLst/>
          </a:prstGeom>
        </p:spPr>
      </p:pic>
      <p:pic>
        <p:nvPicPr>
          <p:cNvPr id="134" name="Graphic 133" descr="Marker with solid fill">
            <a:extLst>
              <a:ext uri="{FF2B5EF4-FFF2-40B4-BE49-F238E27FC236}">
                <a16:creationId xmlns:a16="http://schemas.microsoft.com/office/drawing/2014/main" id="{79A454FD-82B3-984F-954A-3F79B25D2505}"/>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481562" y="1987144"/>
            <a:ext cx="313184" cy="313184"/>
          </a:xfrm>
          <a:prstGeom prst="rect">
            <a:avLst/>
          </a:prstGeom>
        </p:spPr>
      </p:pic>
      <p:pic>
        <p:nvPicPr>
          <p:cNvPr id="135" name="Graphic 134" descr="Marker with solid fill">
            <a:extLst>
              <a:ext uri="{FF2B5EF4-FFF2-40B4-BE49-F238E27FC236}">
                <a16:creationId xmlns:a16="http://schemas.microsoft.com/office/drawing/2014/main" id="{E87BF36B-6474-0D48-ACD8-5FAD65BCDA4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76366" y="1946684"/>
            <a:ext cx="313184" cy="313184"/>
          </a:xfrm>
          <a:prstGeom prst="rect">
            <a:avLst/>
          </a:prstGeom>
        </p:spPr>
      </p:pic>
      <p:pic>
        <p:nvPicPr>
          <p:cNvPr id="136" name="Graphic 135" descr="Marker with solid fill">
            <a:extLst>
              <a:ext uri="{FF2B5EF4-FFF2-40B4-BE49-F238E27FC236}">
                <a16:creationId xmlns:a16="http://schemas.microsoft.com/office/drawing/2014/main" id="{7C26A7D9-BBF0-1A4B-BCD5-9F879D836C1F}"/>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085053" y="1623003"/>
            <a:ext cx="313184" cy="313184"/>
          </a:xfrm>
          <a:prstGeom prst="rect">
            <a:avLst/>
          </a:prstGeom>
        </p:spPr>
      </p:pic>
      <p:pic>
        <p:nvPicPr>
          <p:cNvPr id="137" name="Graphic 136" descr="Marker with solid fill">
            <a:extLst>
              <a:ext uri="{FF2B5EF4-FFF2-40B4-BE49-F238E27FC236}">
                <a16:creationId xmlns:a16="http://schemas.microsoft.com/office/drawing/2014/main" id="{48A9CFF0-56EA-A144-BF1C-E5214D2C992E}"/>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82157" y="1720107"/>
            <a:ext cx="313184" cy="313184"/>
          </a:xfrm>
          <a:prstGeom prst="rect">
            <a:avLst/>
          </a:prstGeom>
        </p:spPr>
      </p:pic>
      <p:pic>
        <p:nvPicPr>
          <p:cNvPr id="138" name="Graphic 137" descr="Marker with solid fill">
            <a:extLst>
              <a:ext uri="{FF2B5EF4-FFF2-40B4-BE49-F238E27FC236}">
                <a16:creationId xmlns:a16="http://schemas.microsoft.com/office/drawing/2014/main" id="{8A25CD5A-B7D0-B04B-BBFB-8A5BA72581D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5973" y="1792935"/>
            <a:ext cx="313184" cy="313184"/>
          </a:xfrm>
          <a:prstGeom prst="rect">
            <a:avLst/>
          </a:prstGeom>
        </p:spPr>
      </p:pic>
      <p:pic>
        <p:nvPicPr>
          <p:cNvPr id="139" name="Graphic 138" descr="Marker with solid fill">
            <a:extLst>
              <a:ext uri="{FF2B5EF4-FFF2-40B4-BE49-F238E27FC236}">
                <a16:creationId xmlns:a16="http://schemas.microsoft.com/office/drawing/2014/main" id="{415A82C9-6411-0A4D-A09A-797206F2164C}"/>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712820" y="1703922"/>
            <a:ext cx="313184" cy="313184"/>
          </a:xfrm>
          <a:prstGeom prst="rect">
            <a:avLst/>
          </a:prstGeom>
        </p:spPr>
      </p:pic>
      <p:pic>
        <p:nvPicPr>
          <p:cNvPr id="140" name="Graphic 139" descr="Marker with solid fill">
            <a:extLst>
              <a:ext uri="{FF2B5EF4-FFF2-40B4-BE49-F238E27FC236}">
                <a16:creationId xmlns:a16="http://schemas.microsoft.com/office/drawing/2014/main" id="{108C2677-26F5-9E49-AAD2-3EA47949FBBA}"/>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777555" y="1970961"/>
            <a:ext cx="313184" cy="313184"/>
          </a:xfrm>
          <a:prstGeom prst="rect">
            <a:avLst/>
          </a:prstGeom>
        </p:spPr>
      </p:pic>
      <p:pic>
        <p:nvPicPr>
          <p:cNvPr id="141" name="Graphic 140" descr="Marker with solid fill">
            <a:extLst>
              <a:ext uri="{FF2B5EF4-FFF2-40B4-BE49-F238E27FC236}">
                <a16:creationId xmlns:a16="http://schemas.microsoft.com/office/drawing/2014/main" id="{20EDB075-9745-864B-99B0-31C1D47AC80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842291" y="2084249"/>
            <a:ext cx="313184" cy="313184"/>
          </a:xfrm>
          <a:prstGeom prst="rect">
            <a:avLst/>
          </a:prstGeom>
        </p:spPr>
      </p:pic>
      <p:pic>
        <p:nvPicPr>
          <p:cNvPr id="142" name="Graphic 141" descr="Marker with solid fill">
            <a:extLst>
              <a:ext uri="{FF2B5EF4-FFF2-40B4-BE49-F238E27FC236}">
                <a16:creationId xmlns:a16="http://schemas.microsoft.com/office/drawing/2014/main" id="{E5754A78-AEC7-D84E-9235-240A474B59D2}"/>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389137" y="2148985"/>
            <a:ext cx="313184" cy="313184"/>
          </a:xfrm>
          <a:prstGeom prst="rect">
            <a:avLst/>
          </a:prstGeom>
        </p:spPr>
      </p:pic>
      <p:pic>
        <p:nvPicPr>
          <p:cNvPr id="143" name="Graphic 142" descr="Marker with solid fill">
            <a:extLst>
              <a:ext uri="{FF2B5EF4-FFF2-40B4-BE49-F238E27FC236}">
                <a16:creationId xmlns:a16="http://schemas.microsoft.com/office/drawing/2014/main" id="{1C141C8C-D46F-3947-82CA-DA250B1FFCD0}"/>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324401" y="1987144"/>
            <a:ext cx="313184" cy="313184"/>
          </a:xfrm>
          <a:prstGeom prst="rect">
            <a:avLst/>
          </a:prstGeom>
        </p:spPr>
      </p:pic>
      <p:pic>
        <p:nvPicPr>
          <p:cNvPr id="5" name="Picture 4" descr="A picture containing text, sign&#10;&#10;Description automatically generated">
            <a:hlinkClick r:id="rId27"/>
            <a:extLst>
              <a:ext uri="{FF2B5EF4-FFF2-40B4-BE49-F238E27FC236}">
                <a16:creationId xmlns:a16="http://schemas.microsoft.com/office/drawing/2014/main" id="{087D7E39-3A8A-7352-D117-971FAEC3074E}"/>
              </a:ext>
            </a:extLst>
          </p:cNvPr>
          <p:cNvPicPr>
            <a:picLocks noChangeAspect="1"/>
          </p:cNvPicPr>
          <p:nvPr userDrawn="1"/>
        </p:nvPicPr>
        <p:blipFill>
          <a:blip r:embed="rId28"/>
          <a:stretch>
            <a:fillRect/>
          </a:stretch>
        </p:blipFill>
        <p:spPr>
          <a:xfrm>
            <a:off x="300895" y="4517223"/>
            <a:ext cx="1978494" cy="936878"/>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orient="horz" pos="2976" userDrawn="1">
          <p15:clr>
            <a:srgbClr val="FBAE40"/>
          </p15:clr>
        </p15:guide>
        <p15:guide id="5" orient="horz" pos="2832" userDrawn="1">
          <p15:clr>
            <a:srgbClr val="FBAE40"/>
          </p15:clr>
        </p15:guide>
        <p15:guide id="6" orient="horz" pos="27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
        <p:cNvGrpSpPr/>
        <p:nvPr/>
      </p:nvGrpSpPr>
      <p:grpSpPr>
        <a:xfrm>
          <a:off x="0" y="0"/>
          <a:ext cx="0" cy="0"/>
          <a:chOff x="0" y="0"/>
          <a:chExt cx="0" cy="0"/>
        </a:xfrm>
      </p:grpSpPr>
      <p:sp>
        <p:nvSpPr>
          <p:cNvPr id="13" name="Google Shape;13;g28c17512033_0_61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g28c17512033_0_61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g28c17512033_0_61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6" name="Google Shape;16;g28c17512033_0_612"/>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000" baseline="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590235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8C666966-35D0-CFC9-E410-E3F27DC73829}"/>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4720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F73E935D-FA6A-2487-5E68-B878982133F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0444169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F73E935D-FA6A-2487-5E68-B878982133F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F73E935D-FA6A-2487-5E68-B878982133F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2922776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932D9A5D-6DC2-CE53-16C9-B18ACA77D640}"/>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B407CB37-7D0F-EFA4-81CE-3AFBCA6CBB1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90978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AAA0D075-1670-DE58-9176-2FED69C3C6B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02745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79054A46-4AB1-400E-2895-92BB70B29E3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65335AE5-CE10-543A-F301-261AE189B7C8}"/>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5350429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D25588DE-2DA9-0ACA-B8DD-1AD47B692B7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22421159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013D9F9D-A634-5627-8824-A67783EA7C25}"/>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74F145F8-7A5C-CE6D-26E9-5003885DA51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0182995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a:xfrm>
            <a:off x="619201" y="259200"/>
            <a:ext cx="10963199" cy="864000"/>
          </a:xfr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77B5EB6-1129-F0EA-BFBA-A258F7F5CE8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644692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825833C-42EB-0B94-3369-EC59466A9D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231219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08C3F91-DBE4-CC98-A15C-AF599D0B804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753688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6C674E8E-334B-9435-9C7F-590E7A86FD1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705892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F73E935D-FA6A-2487-5E68-B878982133F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682994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65B26A3E-54BD-E5EE-2F41-9C8D54490FE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2346792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7"/>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9" y="5497848"/>
            <a:ext cx="3055241"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8"/>
              </a:rPr>
              <a:t>@OBGYN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32398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9"/>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0"/>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333943" y="6033094"/>
            <a:ext cx="256651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3">
                  <a:extLst>
                    <a:ext uri="{A12FA001-AC4F-418D-AE19-62706E023703}">
                      <ahyp:hlinkClr xmlns:ahyp="http://schemas.microsoft.com/office/drawing/2018/hyperlinkcolor" val="tx"/>
                    </a:ext>
                  </a:extLst>
                </a:hlinkClick>
              </a:rPr>
              <a:t>@OBGynConnect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3"/>
            <a:extLst>
              <a:ext uri="{FF2B5EF4-FFF2-40B4-BE49-F238E27FC236}">
                <a16:creationId xmlns:a16="http://schemas.microsoft.com/office/drawing/2014/main" id="{9A0346C0-EC87-3C4C-A17B-08C8B6C59587}"/>
              </a:ext>
            </a:extLst>
          </p:cNvPr>
          <p:cNvSpPr/>
          <p:nvPr userDrawn="1"/>
        </p:nvSpPr>
        <p:spPr>
          <a:xfrm>
            <a:off x="5349058" y="6013567"/>
            <a:ext cx="275004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C00B0601-CB6B-5749-B122-5A714818F535}"/>
              </a:ext>
            </a:extLst>
          </p:cNvPr>
          <p:cNvSpPr txBox="1"/>
          <p:nvPr userDrawn="1"/>
        </p:nvSpPr>
        <p:spPr>
          <a:xfrm>
            <a:off x="327026" y="4149080"/>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78554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4"/>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41599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97582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16331" y="5510213"/>
            <a:ext cx="373380" cy="373380"/>
          </a:xfrm>
          <a:prstGeom prst="rect">
            <a:avLst/>
          </a:prstGeom>
        </p:spPr>
      </p:pic>
      <p:sp>
        <p:nvSpPr>
          <p:cNvPr id="99" name="Rectangle 98">
            <a:hlinkClick r:id="rId14"/>
            <a:extLst>
              <a:ext uri="{FF2B5EF4-FFF2-40B4-BE49-F238E27FC236}">
                <a16:creationId xmlns:a16="http://schemas.microsoft.com/office/drawing/2014/main" id="{2A6480F3-532C-6543-85E7-0BC80B7701C0}"/>
              </a:ext>
            </a:extLst>
          </p:cNvPr>
          <p:cNvSpPr/>
          <p:nvPr userDrawn="1"/>
        </p:nvSpPr>
        <p:spPr>
          <a:xfrm>
            <a:off x="6391370"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8"/>
            <a:extLst>
              <a:ext uri="{FF2B5EF4-FFF2-40B4-BE49-F238E27FC236}">
                <a16:creationId xmlns:a16="http://schemas.microsoft.com/office/drawing/2014/main" id="{271C9EA2-037E-9447-9A8A-CC48EEAF6E57}"/>
              </a:ext>
            </a:extLst>
          </p:cNvPr>
          <p:cNvSpPr/>
          <p:nvPr userDrawn="1"/>
        </p:nvSpPr>
        <p:spPr>
          <a:xfrm>
            <a:off x="358737" y="5479468"/>
            <a:ext cx="34126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Rectangle 101">
            <a:hlinkClick r:id="rId9"/>
            <a:extLst>
              <a:ext uri="{FF2B5EF4-FFF2-40B4-BE49-F238E27FC236}">
                <a16:creationId xmlns:a16="http://schemas.microsoft.com/office/drawing/2014/main" id="{6F45FC3A-EC6D-074D-B1BD-EB183B8127E8}"/>
              </a:ext>
            </a:extLst>
          </p:cNvPr>
          <p:cNvSpPr/>
          <p:nvPr userDrawn="1"/>
        </p:nvSpPr>
        <p:spPr>
          <a:xfrm>
            <a:off x="3915562" y="54846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0" name="Graphic 99">
            <a:extLst>
              <a:ext uri="{FF2B5EF4-FFF2-40B4-BE49-F238E27FC236}">
                <a16:creationId xmlns:a16="http://schemas.microsoft.com/office/drawing/2014/main" id="{6F8CE332-494C-AF4C-91D8-AC18AB3E73F5}"/>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837204" y="810930"/>
            <a:ext cx="9306370" cy="4471395"/>
          </a:xfrm>
          <a:prstGeom prst="rect">
            <a:avLst/>
          </a:prstGeom>
        </p:spPr>
      </p:pic>
      <p:pic>
        <p:nvPicPr>
          <p:cNvPr id="104" name="Graphic 103" descr="Marker with solid fill">
            <a:extLst>
              <a:ext uri="{FF2B5EF4-FFF2-40B4-BE49-F238E27FC236}">
                <a16:creationId xmlns:a16="http://schemas.microsoft.com/office/drawing/2014/main" id="{8E6A2141-F573-1A4A-841E-2D98D3223819}"/>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89006" y="1949574"/>
            <a:ext cx="313184" cy="313184"/>
          </a:xfrm>
          <a:prstGeom prst="rect">
            <a:avLst/>
          </a:prstGeom>
        </p:spPr>
      </p:pic>
      <p:pic>
        <p:nvPicPr>
          <p:cNvPr id="105" name="Graphic 104" descr="Marker with solid fill">
            <a:extLst>
              <a:ext uri="{FF2B5EF4-FFF2-40B4-BE49-F238E27FC236}">
                <a16:creationId xmlns:a16="http://schemas.microsoft.com/office/drawing/2014/main" id="{43B45D61-8E40-BF44-8121-DB17039D3E09}"/>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49789" y="2084249"/>
            <a:ext cx="313184" cy="313184"/>
          </a:xfrm>
          <a:prstGeom prst="rect">
            <a:avLst/>
          </a:prstGeom>
        </p:spPr>
      </p:pic>
      <p:pic>
        <p:nvPicPr>
          <p:cNvPr id="106" name="Graphic 105" descr="Marker with solid fill">
            <a:extLst>
              <a:ext uri="{FF2B5EF4-FFF2-40B4-BE49-F238E27FC236}">
                <a16:creationId xmlns:a16="http://schemas.microsoft.com/office/drawing/2014/main" id="{670F950B-B5DC-CE48-8906-C48D28B0927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787336" y="1753300"/>
            <a:ext cx="313184" cy="313184"/>
          </a:xfrm>
          <a:prstGeom prst="rect">
            <a:avLst/>
          </a:prstGeom>
        </p:spPr>
      </p:pic>
      <p:pic>
        <p:nvPicPr>
          <p:cNvPr id="107" name="Graphic 106" descr="Marker with solid fill">
            <a:extLst>
              <a:ext uri="{FF2B5EF4-FFF2-40B4-BE49-F238E27FC236}">
                <a16:creationId xmlns:a16="http://schemas.microsoft.com/office/drawing/2014/main" id="{02116C3A-7677-5743-9FCE-029DF42E67A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900460" y="1561745"/>
            <a:ext cx="313184" cy="313184"/>
          </a:xfrm>
          <a:prstGeom prst="rect">
            <a:avLst/>
          </a:prstGeom>
        </p:spPr>
      </p:pic>
      <p:pic>
        <p:nvPicPr>
          <p:cNvPr id="108" name="Graphic 107" descr="Marker with solid fill">
            <a:extLst>
              <a:ext uri="{FF2B5EF4-FFF2-40B4-BE49-F238E27FC236}">
                <a16:creationId xmlns:a16="http://schemas.microsoft.com/office/drawing/2014/main" id="{E16EB1D3-4A06-8F4B-ABE6-3F8E76A10E2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665606" y="1405153"/>
            <a:ext cx="313184" cy="313184"/>
          </a:xfrm>
          <a:prstGeom prst="rect">
            <a:avLst/>
          </a:prstGeom>
        </p:spPr>
      </p:pic>
      <p:pic>
        <p:nvPicPr>
          <p:cNvPr id="109" name="Graphic 108" descr="Marker with solid fill">
            <a:extLst>
              <a:ext uri="{FF2B5EF4-FFF2-40B4-BE49-F238E27FC236}">
                <a16:creationId xmlns:a16="http://schemas.microsoft.com/office/drawing/2014/main" id="{B6F9FA1C-4564-CE40-85C7-C418923C19D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688933" y="1753300"/>
            <a:ext cx="313184" cy="313184"/>
          </a:xfrm>
          <a:prstGeom prst="rect">
            <a:avLst/>
          </a:prstGeom>
        </p:spPr>
      </p:pic>
      <p:pic>
        <p:nvPicPr>
          <p:cNvPr id="110" name="Graphic 109" descr="Marker with solid fill">
            <a:extLst>
              <a:ext uri="{FF2B5EF4-FFF2-40B4-BE49-F238E27FC236}">
                <a16:creationId xmlns:a16="http://schemas.microsoft.com/office/drawing/2014/main" id="{936E4946-B589-9541-92A7-049C4FAF490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535322" y="1877944"/>
            <a:ext cx="313184" cy="313184"/>
          </a:xfrm>
          <a:prstGeom prst="rect">
            <a:avLst/>
          </a:prstGeom>
        </p:spPr>
      </p:pic>
      <p:pic>
        <p:nvPicPr>
          <p:cNvPr id="111" name="Graphic 110" descr="Marker with solid fill">
            <a:extLst>
              <a:ext uri="{FF2B5EF4-FFF2-40B4-BE49-F238E27FC236}">
                <a16:creationId xmlns:a16="http://schemas.microsoft.com/office/drawing/2014/main" id="{E6D295B3-AFD8-5642-816F-C2DE7023D66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662927" y="1796720"/>
            <a:ext cx="313184" cy="313184"/>
          </a:xfrm>
          <a:prstGeom prst="rect">
            <a:avLst/>
          </a:prstGeom>
        </p:spPr>
      </p:pic>
      <p:pic>
        <p:nvPicPr>
          <p:cNvPr id="112" name="Graphic 111" descr="Marker with solid fill">
            <a:extLst>
              <a:ext uri="{FF2B5EF4-FFF2-40B4-BE49-F238E27FC236}">
                <a16:creationId xmlns:a16="http://schemas.microsoft.com/office/drawing/2014/main" id="{595CA8D3-C34A-3C4D-8FEC-8CA9C4FEA05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010495" y="1154147"/>
            <a:ext cx="313184" cy="313184"/>
          </a:xfrm>
          <a:prstGeom prst="rect">
            <a:avLst/>
          </a:prstGeom>
        </p:spPr>
      </p:pic>
      <p:pic>
        <p:nvPicPr>
          <p:cNvPr id="113" name="Graphic 112" descr="Marker with solid fill">
            <a:extLst>
              <a:ext uri="{FF2B5EF4-FFF2-40B4-BE49-F238E27FC236}">
                <a16:creationId xmlns:a16="http://schemas.microsoft.com/office/drawing/2014/main" id="{A5DF2E78-59FD-004B-8E5E-FA2A7F8C61D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275599" y="1962644"/>
            <a:ext cx="313184" cy="313184"/>
          </a:xfrm>
          <a:prstGeom prst="rect">
            <a:avLst/>
          </a:prstGeom>
        </p:spPr>
      </p:pic>
      <p:pic>
        <p:nvPicPr>
          <p:cNvPr id="114" name="Graphic 113" descr="Marker with solid fill">
            <a:extLst>
              <a:ext uri="{FF2B5EF4-FFF2-40B4-BE49-F238E27FC236}">
                <a16:creationId xmlns:a16="http://schemas.microsoft.com/office/drawing/2014/main" id="{C60A8331-0A69-554D-B52B-5F07F8847EE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147911" y="1824071"/>
            <a:ext cx="313184" cy="313184"/>
          </a:xfrm>
          <a:prstGeom prst="rect">
            <a:avLst/>
          </a:prstGeom>
        </p:spPr>
      </p:pic>
      <p:pic>
        <p:nvPicPr>
          <p:cNvPr id="115" name="Graphic 114" descr="Marker with solid fill">
            <a:extLst>
              <a:ext uri="{FF2B5EF4-FFF2-40B4-BE49-F238E27FC236}">
                <a16:creationId xmlns:a16="http://schemas.microsoft.com/office/drawing/2014/main" id="{9EA6B858-B1AD-1848-BAA8-86A755A5241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723932" y="3054706"/>
            <a:ext cx="313184" cy="313184"/>
          </a:xfrm>
          <a:prstGeom prst="rect">
            <a:avLst/>
          </a:prstGeom>
        </p:spPr>
      </p:pic>
      <p:pic>
        <p:nvPicPr>
          <p:cNvPr id="116" name="Graphic 115" descr="Marker with solid fill">
            <a:extLst>
              <a:ext uri="{FF2B5EF4-FFF2-40B4-BE49-F238E27FC236}">
                <a16:creationId xmlns:a16="http://schemas.microsoft.com/office/drawing/2014/main" id="{53618ADC-894F-6043-96F9-D9F16A8ACF2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966693" y="2391159"/>
            <a:ext cx="313184" cy="313184"/>
          </a:xfrm>
          <a:prstGeom prst="rect">
            <a:avLst/>
          </a:prstGeom>
        </p:spPr>
      </p:pic>
      <p:pic>
        <p:nvPicPr>
          <p:cNvPr id="117" name="Graphic 116" descr="Marker with solid fill">
            <a:extLst>
              <a:ext uri="{FF2B5EF4-FFF2-40B4-BE49-F238E27FC236}">
                <a16:creationId xmlns:a16="http://schemas.microsoft.com/office/drawing/2014/main" id="{DDFFBE72-4D7D-584C-9FB7-3FCBC978C21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960009" y="1792711"/>
            <a:ext cx="313184" cy="313184"/>
          </a:xfrm>
          <a:prstGeom prst="rect">
            <a:avLst/>
          </a:prstGeom>
        </p:spPr>
      </p:pic>
      <p:pic>
        <p:nvPicPr>
          <p:cNvPr id="118" name="Graphic 117" descr="Marker with solid fill">
            <a:extLst>
              <a:ext uri="{FF2B5EF4-FFF2-40B4-BE49-F238E27FC236}">
                <a16:creationId xmlns:a16="http://schemas.microsoft.com/office/drawing/2014/main" id="{D135A437-0889-F24F-99AE-0825BBF0F20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575004" y="1970736"/>
            <a:ext cx="313184" cy="313184"/>
          </a:xfrm>
          <a:prstGeom prst="rect">
            <a:avLst/>
          </a:prstGeom>
        </p:spPr>
      </p:pic>
      <p:pic>
        <p:nvPicPr>
          <p:cNvPr id="119" name="Graphic 118" descr="Marker with solid fill">
            <a:extLst>
              <a:ext uri="{FF2B5EF4-FFF2-40B4-BE49-F238E27FC236}">
                <a16:creationId xmlns:a16="http://schemas.microsoft.com/office/drawing/2014/main" id="{578DCD33-8A47-5D4B-B253-015697DE319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676647" y="2164582"/>
            <a:ext cx="313184" cy="313184"/>
          </a:xfrm>
          <a:prstGeom prst="rect">
            <a:avLst/>
          </a:prstGeom>
        </p:spPr>
      </p:pic>
      <p:pic>
        <p:nvPicPr>
          <p:cNvPr id="120" name="Graphic 119" descr="Marker with solid fill">
            <a:extLst>
              <a:ext uri="{FF2B5EF4-FFF2-40B4-BE49-F238E27FC236}">
                <a16:creationId xmlns:a16="http://schemas.microsoft.com/office/drawing/2014/main" id="{F65B7642-7E17-9841-B162-88F61B08226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961794" y="1306180"/>
            <a:ext cx="313184" cy="313184"/>
          </a:xfrm>
          <a:prstGeom prst="rect">
            <a:avLst/>
          </a:prstGeom>
        </p:spPr>
      </p:pic>
      <p:pic>
        <p:nvPicPr>
          <p:cNvPr id="121" name="Graphic 120" descr="Marker with solid fill">
            <a:extLst>
              <a:ext uri="{FF2B5EF4-FFF2-40B4-BE49-F238E27FC236}">
                <a16:creationId xmlns:a16="http://schemas.microsoft.com/office/drawing/2014/main" id="{D24491DD-EFFD-4D40-921B-1C56E84BA3A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498622" y="1897545"/>
            <a:ext cx="313184" cy="313184"/>
          </a:xfrm>
          <a:prstGeom prst="rect">
            <a:avLst/>
          </a:prstGeom>
        </p:spPr>
      </p:pic>
      <p:pic>
        <p:nvPicPr>
          <p:cNvPr id="122" name="Graphic 121" descr="Marker with solid fill">
            <a:extLst>
              <a:ext uri="{FF2B5EF4-FFF2-40B4-BE49-F238E27FC236}">
                <a16:creationId xmlns:a16="http://schemas.microsoft.com/office/drawing/2014/main" id="{F61C4D22-AB26-854E-9D5C-BBC54D3EA8DF}"/>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5484975" y="3540815"/>
            <a:ext cx="313184" cy="313184"/>
          </a:xfrm>
          <a:prstGeom prst="rect">
            <a:avLst/>
          </a:prstGeom>
        </p:spPr>
      </p:pic>
      <p:pic>
        <p:nvPicPr>
          <p:cNvPr id="123" name="Graphic 122" descr="Marker with solid fill">
            <a:extLst>
              <a:ext uri="{FF2B5EF4-FFF2-40B4-BE49-F238E27FC236}">
                <a16:creationId xmlns:a16="http://schemas.microsoft.com/office/drawing/2014/main" id="{BD237E5D-373B-B049-BE60-6DC6D61EAF7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5289497" y="3912462"/>
            <a:ext cx="313184" cy="313184"/>
          </a:xfrm>
          <a:prstGeom prst="rect">
            <a:avLst/>
          </a:prstGeom>
        </p:spPr>
      </p:pic>
      <p:pic>
        <p:nvPicPr>
          <p:cNvPr id="124" name="Graphic 123" descr="Marker with solid fill">
            <a:extLst>
              <a:ext uri="{FF2B5EF4-FFF2-40B4-BE49-F238E27FC236}">
                <a16:creationId xmlns:a16="http://schemas.microsoft.com/office/drawing/2014/main" id="{8E576291-6B4D-1142-962C-B5D12A96C1C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982000" y="4300880"/>
            <a:ext cx="313184" cy="313184"/>
          </a:xfrm>
          <a:prstGeom prst="rect">
            <a:avLst/>
          </a:prstGeom>
        </p:spPr>
      </p:pic>
      <p:pic>
        <p:nvPicPr>
          <p:cNvPr id="125" name="Graphic 124" descr="Marker with solid fill">
            <a:extLst>
              <a:ext uri="{FF2B5EF4-FFF2-40B4-BE49-F238E27FC236}">
                <a16:creationId xmlns:a16="http://schemas.microsoft.com/office/drawing/2014/main" id="{DD9DC287-A896-9444-B65D-87F363790AB0}"/>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545030" y="3200363"/>
            <a:ext cx="313184" cy="313184"/>
          </a:xfrm>
          <a:prstGeom prst="rect">
            <a:avLst/>
          </a:prstGeom>
        </p:spPr>
      </p:pic>
      <p:pic>
        <p:nvPicPr>
          <p:cNvPr id="126" name="Graphic 125" descr="Marker with solid fill">
            <a:extLst>
              <a:ext uri="{FF2B5EF4-FFF2-40B4-BE49-F238E27FC236}">
                <a16:creationId xmlns:a16="http://schemas.microsoft.com/office/drawing/2014/main" id="{59508A1B-29BD-D044-88EA-80D74D900A6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687274" y="2439712"/>
            <a:ext cx="313184" cy="313184"/>
          </a:xfrm>
          <a:prstGeom prst="rect">
            <a:avLst/>
          </a:prstGeom>
        </p:spPr>
      </p:pic>
      <p:pic>
        <p:nvPicPr>
          <p:cNvPr id="127" name="Graphic 126" descr="Marker with solid fill">
            <a:extLst>
              <a:ext uri="{FF2B5EF4-FFF2-40B4-BE49-F238E27FC236}">
                <a16:creationId xmlns:a16="http://schemas.microsoft.com/office/drawing/2014/main" id="{A2350BA7-DEE5-6D4A-94D6-3982B6B29A1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319722" y="2262274"/>
            <a:ext cx="313184" cy="313184"/>
          </a:xfrm>
          <a:prstGeom prst="rect">
            <a:avLst/>
          </a:prstGeom>
        </p:spPr>
      </p:pic>
      <p:pic>
        <p:nvPicPr>
          <p:cNvPr id="128" name="Graphic 127" descr="Marker with solid fill">
            <a:extLst>
              <a:ext uri="{FF2B5EF4-FFF2-40B4-BE49-F238E27FC236}">
                <a16:creationId xmlns:a16="http://schemas.microsoft.com/office/drawing/2014/main" id="{C1C0A417-0646-1943-91C9-0D1ED162E52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458162" y="1573864"/>
            <a:ext cx="313184" cy="313184"/>
          </a:xfrm>
          <a:prstGeom prst="rect">
            <a:avLst/>
          </a:prstGeom>
        </p:spPr>
      </p:pic>
      <p:pic>
        <p:nvPicPr>
          <p:cNvPr id="129" name="Graphic 128" descr="Marker with solid fill">
            <a:extLst>
              <a:ext uri="{FF2B5EF4-FFF2-40B4-BE49-F238E27FC236}">
                <a16:creationId xmlns:a16="http://schemas.microsoft.com/office/drawing/2014/main" id="{C8C8BA7A-3DBB-2B42-9E78-70194B02D07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328690" y="1598140"/>
            <a:ext cx="313184" cy="313184"/>
          </a:xfrm>
          <a:prstGeom prst="rect">
            <a:avLst/>
          </a:prstGeom>
        </p:spPr>
      </p:pic>
      <p:pic>
        <p:nvPicPr>
          <p:cNvPr id="130" name="Graphic 129" descr="Marker with solid fill">
            <a:extLst>
              <a:ext uri="{FF2B5EF4-FFF2-40B4-BE49-F238E27FC236}">
                <a16:creationId xmlns:a16="http://schemas.microsoft.com/office/drawing/2014/main" id="{5E100AC0-5969-A745-A61F-1AA35242ACE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385334" y="1679060"/>
            <a:ext cx="313184" cy="313184"/>
          </a:xfrm>
          <a:prstGeom prst="rect">
            <a:avLst/>
          </a:prstGeom>
        </p:spPr>
      </p:pic>
      <p:pic>
        <p:nvPicPr>
          <p:cNvPr id="131" name="Graphic 130" descr="Marker with solid fill">
            <a:extLst>
              <a:ext uri="{FF2B5EF4-FFF2-40B4-BE49-F238E27FC236}">
                <a16:creationId xmlns:a16="http://schemas.microsoft.com/office/drawing/2014/main" id="{2764DE04-F20E-144D-9EFC-E465D04F85D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875536" y="1670968"/>
            <a:ext cx="313184" cy="313184"/>
          </a:xfrm>
          <a:prstGeom prst="rect">
            <a:avLst/>
          </a:prstGeom>
        </p:spPr>
      </p:pic>
      <p:pic>
        <p:nvPicPr>
          <p:cNvPr id="132" name="Graphic 131" descr="Marker with solid fill">
            <a:extLst>
              <a:ext uri="{FF2B5EF4-FFF2-40B4-BE49-F238E27FC236}">
                <a16:creationId xmlns:a16="http://schemas.microsoft.com/office/drawing/2014/main" id="{07838B81-DC6E-D746-AE26-9D853A80149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094021" y="1565772"/>
            <a:ext cx="313184" cy="313184"/>
          </a:xfrm>
          <a:prstGeom prst="rect">
            <a:avLst/>
          </a:prstGeom>
        </p:spPr>
      </p:pic>
      <p:pic>
        <p:nvPicPr>
          <p:cNvPr id="133" name="Graphic 132" descr="Marker with solid fill">
            <a:extLst>
              <a:ext uri="{FF2B5EF4-FFF2-40B4-BE49-F238E27FC236}">
                <a16:creationId xmlns:a16="http://schemas.microsoft.com/office/drawing/2014/main" id="{57C26B25-174E-054C-A57A-EB4901034C3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215401" y="1598140"/>
            <a:ext cx="313184" cy="313184"/>
          </a:xfrm>
          <a:prstGeom prst="rect">
            <a:avLst/>
          </a:prstGeom>
        </p:spPr>
      </p:pic>
      <p:pic>
        <p:nvPicPr>
          <p:cNvPr id="134" name="Graphic 133" descr="Marker with solid fill">
            <a:extLst>
              <a:ext uri="{FF2B5EF4-FFF2-40B4-BE49-F238E27FC236}">
                <a16:creationId xmlns:a16="http://schemas.microsoft.com/office/drawing/2014/main" id="{79A454FD-82B3-984F-954A-3F79B25D250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481562" y="1987144"/>
            <a:ext cx="313184" cy="313184"/>
          </a:xfrm>
          <a:prstGeom prst="rect">
            <a:avLst/>
          </a:prstGeom>
        </p:spPr>
      </p:pic>
      <p:pic>
        <p:nvPicPr>
          <p:cNvPr id="135" name="Graphic 134" descr="Marker with solid fill">
            <a:extLst>
              <a:ext uri="{FF2B5EF4-FFF2-40B4-BE49-F238E27FC236}">
                <a16:creationId xmlns:a16="http://schemas.microsoft.com/office/drawing/2014/main" id="{E87BF36B-6474-0D48-ACD8-5FAD65BCDA41}"/>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376366" y="1946684"/>
            <a:ext cx="313184" cy="313184"/>
          </a:xfrm>
          <a:prstGeom prst="rect">
            <a:avLst/>
          </a:prstGeom>
        </p:spPr>
      </p:pic>
      <p:pic>
        <p:nvPicPr>
          <p:cNvPr id="136" name="Graphic 135" descr="Marker with solid fill">
            <a:extLst>
              <a:ext uri="{FF2B5EF4-FFF2-40B4-BE49-F238E27FC236}">
                <a16:creationId xmlns:a16="http://schemas.microsoft.com/office/drawing/2014/main" id="{7C26A7D9-BBF0-1A4B-BCD5-9F879D836C1F}"/>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085053" y="1623003"/>
            <a:ext cx="313184" cy="313184"/>
          </a:xfrm>
          <a:prstGeom prst="rect">
            <a:avLst/>
          </a:prstGeom>
        </p:spPr>
      </p:pic>
      <p:pic>
        <p:nvPicPr>
          <p:cNvPr id="137" name="Graphic 136" descr="Marker with solid fill">
            <a:extLst>
              <a:ext uri="{FF2B5EF4-FFF2-40B4-BE49-F238E27FC236}">
                <a16:creationId xmlns:a16="http://schemas.microsoft.com/office/drawing/2014/main" id="{48A9CFF0-56EA-A144-BF1C-E5214D2C992E}"/>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82157" y="1720107"/>
            <a:ext cx="313184" cy="313184"/>
          </a:xfrm>
          <a:prstGeom prst="rect">
            <a:avLst/>
          </a:prstGeom>
        </p:spPr>
      </p:pic>
      <p:pic>
        <p:nvPicPr>
          <p:cNvPr id="138" name="Graphic 137" descr="Marker with solid fill">
            <a:extLst>
              <a:ext uri="{FF2B5EF4-FFF2-40B4-BE49-F238E27FC236}">
                <a16:creationId xmlns:a16="http://schemas.microsoft.com/office/drawing/2014/main" id="{8A25CD5A-B7D0-B04B-BBFB-8A5BA72581D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5973" y="1792935"/>
            <a:ext cx="313184" cy="313184"/>
          </a:xfrm>
          <a:prstGeom prst="rect">
            <a:avLst/>
          </a:prstGeom>
        </p:spPr>
      </p:pic>
      <p:pic>
        <p:nvPicPr>
          <p:cNvPr id="139" name="Graphic 138" descr="Marker with solid fill">
            <a:extLst>
              <a:ext uri="{FF2B5EF4-FFF2-40B4-BE49-F238E27FC236}">
                <a16:creationId xmlns:a16="http://schemas.microsoft.com/office/drawing/2014/main" id="{415A82C9-6411-0A4D-A09A-797206F2164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712820" y="1703922"/>
            <a:ext cx="313184" cy="313184"/>
          </a:xfrm>
          <a:prstGeom prst="rect">
            <a:avLst/>
          </a:prstGeom>
        </p:spPr>
      </p:pic>
      <p:pic>
        <p:nvPicPr>
          <p:cNvPr id="140" name="Graphic 139" descr="Marker with solid fill">
            <a:extLst>
              <a:ext uri="{FF2B5EF4-FFF2-40B4-BE49-F238E27FC236}">
                <a16:creationId xmlns:a16="http://schemas.microsoft.com/office/drawing/2014/main" id="{108C2677-26F5-9E49-AAD2-3EA47949FBB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777555" y="1970961"/>
            <a:ext cx="313184" cy="313184"/>
          </a:xfrm>
          <a:prstGeom prst="rect">
            <a:avLst/>
          </a:prstGeom>
        </p:spPr>
      </p:pic>
      <p:pic>
        <p:nvPicPr>
          <p:cNvPr id="141" name="Graphic 140" descr="Marker with solid fill">
            <a:extLst>
              <a:ext uri="{FF2B5EF4-FFF2-40B4-BE49-F238E27FC236}">
                <a16:creationId xmlns:a16="http://schemas.microsoft.com/office/drawing/2014/main" id="{20EDB075-9745-864B-99B0-31C1D47AC801}"/>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842291" y="2084249"/>
            <a:ext cx="313184" cy="313184"/>
          </a:xfrm>
          <a:prstGeom prst="rect">
            <a:avLst/>
          </a:prstGeom>
        </p:spPr>
      </p:pic>
      <p:pic>
        <p:nvPicPr>
          <p:cNvPr id="142" name="Graphic 141" descr="Marker with solid fill">
            <a:extLst>
              <a:ext uri="{FF2B5EF4-FFF2-40B4-BE49-F238E27FC236}">
                <a16:creationId xmlns:a16="http://schemas.microsoft.com/office/drawing/2014/main" id="{E5754A78-AEC7-D84E-9235-240A474B59D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89137" y="2148985"/>
            <a:ext cx="313184" cy="313184"/>
          </a:xfrm>
          <a:prstGeom prst="rect">
            <a:avLst/>
          </a:prstGeom>
        </p:spPr>
      </p:pic>
      <p:pic>
        <p:nvPicPr>
          <p:cNvPr id="143" name="Graphic 142" descr="Marker with solid fill">
            <a:extLst>
              <a:ext uri="{FF2B5EF4-FFF2-40B4-BE49-F238E27FC236}">
                <a16:creationId xmlns:a16="http://schemas.microsoft.com/office/drawing/2014/main" id="{1C141C8C-D46F-3947-82CA-DA250B1FFCD0}"/>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24401" y="1987144"/>
            <a:ext cx="313184" cy="313184"/>
          </a:xfrm>
          <a:prstGeom prst="rect">
            <a:avLst/>
          </a:prstGeom>
        </p:spPr>
      </p:pic>
      <p:pic>
        <p:nvPicPr>
          <p:cNvPr id="5" name="Picture 4" descr="A picture containing text, sign&#10;&#10;Description automatically generated">
            <a:hlinkClick r:id="rId25"/>
            <a:extLst>
              <a:ext uri="{FF2B5EF4-FFF2-40B4-BE49-F238E27FC236}">
                <a16:creationId xmlns:a16="http://schemas.microsoft.com/office/drawing/2014/main" id="{087D7E39-3A8A-7352-D117-971FAEC3074E}"/>
              </a:ext>
            </a:extLst>
          </p:cNvPr>
          <p:cNvPicPr>
            <a:picLocks noChangeAspect="1"/>
          </p:cNvPicPr>
          <p:nvPr userDrawn="1"/>
        </p:nvPicPr>
        <p:blipFill>
          <a:blip r:embed="rId26"/>
          <a:stretch>
            <a:fillRect/>
          </a:stretch>
        </p:blipFill>
        <p:spPr>
          <a:xfrm>
            <a:off x="300895" y="4517223"/>
            <a:ext cx="1978494" cy="936878"/>
          </a:xfrm>
          <a:prstGeom prst="rect">
            <a:avLst/>
          </a:prstGeom>
        </p:spPr>
      </p:pic>
      <p:pic>
        <p:nvPicPr>
          <p:cNvPr id="2" name="Graphic 1">
            <a:extLst>
              <a:ext uri="{FF2B5EF4-FFF2-40B4-BE49-F238E27FC236}">
                <a16:creationId xmlns:a16="http://schemas.microsoft.com/office/drawing/2014/main" id="{6866E419-9B4F-17E2-C6BE-04F859310D11}"/>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986902" y="6058770"/>
            <a:ext cx="373380" cy="373380"/>
          </a:xfrm>
          <a:prstGeom prst="rect">
            <a:avLst/>
          </a:prstGeom>
        </p:spPr>
      </p:pic>
      <p:pic>
        <p:nvPicPr>
          <p:cNvPr id="4" name="Picture 3">
            <a:extLst>
              <a:ext uri="{FF2B5EF4-FFF2-40B4-BE49-F238E27FC236}">
                <a16:creationId xmlns:a16="http://schemas.microsoft.com/office/drawing/2014/main" id="{388FEDE1-22D2-D905-1DEC-B369FF71AE4F}"/>
              </a:ext>
            </a:extLst>
          </p:cNvPr>
          <p:cNvPicPr>
            <a:picLocks noChangeAspect="1"/>
          </p:cNvPicPr>
          <p:nvPr userDrawn="1"/>
        </p:nvPicPr>
        <p:blipFill>
          <a:blip r:embed="rId29"/>
          <a:srcRect/>
          <a:stretch/>
        </p:blipFill>
        <p:spPr>
          <a:xfrm>
            <a:off x="4032448" y="6107184"/>
            <a:ext cx="255950" cy="261496"/>
          </a:xfrm>
          <a:prstGeom prst="rect">
            <a:avLst/>
          </a:prstGeom>
          <a:noFill/>
        </p:spPr>
      </p:pic>
    </p:spTree>
    <p:extLst>
      <p:ext uri="{BB962C8B-B14F-4D97-AF65-F5344CB8AC3E}">
        <p14:creationId xmlns:p14="http://schemas.microsoft.com/office/powerpoint/2010/main" val="2590649525"/>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guide id="4" orient="horz" pos="2976">
          <p15:clr>
            <a:srgbClr val="FBAE40"/>
          </p15:clr>
        </p15:guide>
        <p15:guide id="5" orient="horz" pos="2832">
          <p15:clr>
            <a:srgbClr val="FBAE40"/>
          </p15:clr>
        </p15:guide>
        <p15:guide id="6" orient="horz" pos="27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56433660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07431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a:t>Click and </a:t>
            </a:r>
            <a:r>
              <a:rPr lang="fr-FR" err="1"/>
              <a:t>Modify</a:t>
            </a:r>
            <a:r>
              <a:rPr lang="fr-FR"/>
              <a:t> </a:t>
            </a:r>
            <a:br>
              <a:rPr lang="fr-FR"/>
            </a:br>
            <a:r>
              <a:rPr lang="fr-FR"/>
              <a:t>the </a:t>
            </a:r>
            <a:r>
              <a:rPr lang="fr-FR" err="1"/>
              <a:t>text</a:t>
            </a:r>
            <a:endParaRPr lang="fr-FR"/>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932D9A5D-6DC2-CE53-16C9-B18ACA77D640}"/>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B407CB37-7D0F-EFA4-81CE-3AFBCA6CBB1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6" name="Espace réservé du numéro de diapositive 6">
            <a:extLst>
              <a:ext uri="{FF2B5EF4-FFF2-40B4-BE49-F238E27FC236}">
                <a16:creationId xmlns:a16="http://schemas.microsoft.com/office/drawing/2014/main" id="{AAA0D075-1670-DE58-9176-2FED69C3C6B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a:t>Click AND MODIFY THE TEXT</a:t>
            </a:r>
            <a:endParaRPr lang="en-US"/>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5" name="Espace réservé du numéro de diapositive 6">
            <a:extLst>
              <a:ext uri="{FF2B5EF4-FFF2-40B4-BE49-F238E27FC236}">
                <a16:creationId xmlns:a16="http://schemas.microsoft.com/office/drawing/2014/main" id="{79054A46-4AB1-400E-2895-92BB70B29E3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65335AE5-CE10-543A-F301-261AE189B7C8}"/>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D25588DE-2DA9-0ACA-B8DD-1AD47B692B7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013D9F9D-A634-5627-8824-A67783EA7C25}"/>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74F145F8-7A5C-CE6D-26E9-5003885DA51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665980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AND ADD TEXT</a:t>
            </a:r>
          </a:p>
        </p:txBody>
      </p:sp>
      <p:sp>
        <p:nvSpPr>
          <p:cNvPr id="2" name="Title 1"/>
          <p:cNvSpPr>
            <a:spLocks noGrp="1"/>
          </p:cNvSpPr>
          <p:nvPr>
            <p:ph type="title"/>
          </p:nvPr>
        </p:nvSpPr>
        <p:spPr>
          <a:xfrm>
            <a:off x="619201" y="259200"/>
            <a:ext cx="10963199" cy="864000"/>
          </a:xfr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377B5EB6-1129-F0EA-BFBA-A258F7F5CE8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a:t>Click to edit Master title style</a:t>
            </a:r>
            <a:endParaRPr lang="en-US"/>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Image 4">
            <a:extLst>
              <a:ext uri="{FF2B5EF4-FFF2-40B4-BE49-F238E27FC236}">
                <a16:creationId xmlns:a16="http://schemas.microsoft.com/office/drawing/2014/main" id="{B06122ED-7609-7991-C233-7A3DAEA0281D}"/>
              </a:ext>
            </a:extLst>
          </p:cNvPr>
          <p:cNvPicPr>
            <a:picLocks noChangeAspect="1" noChangeArrowheads="1"/>
          </p:cNvPicPr>
          <p:nvPr userDrawn="1"/>
        </p:nvPicPr>
        <p:blipFill>
          <a:blip r:embed="rId19">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B06122ED-7609-7991-C233-7A3DAEA0281D}"/>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3858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gsk.com/en-gb/media/press-releases/us-fda-expands-jemperli-dostarlimab-plus-chemotherapy-approval-to-all-adult-patients-with-primary-advanced-or-recurrent-endometrial-cancer/#:~:text=Issued%3A%20London%2C%20UK-,US%20FDA%20expands%20Jemperli%20(dostarlimab)%20plus%20chemotherapy%20approval%20to%20all,show%20an%20overall%20survival%20benefit" TargetMode="External"/><Relationship Id="rId2" Type="http://schemas.openxmlformats.org/officeDocument/2006/relationships/hyperlink" Target="https://www.gsk.com/en-gb/media/press-releases/jemperli-plus-chemotherapy-approved-as-the-first-and-only-frontline-immuno-oncology-treatment-in-the-european-union/#:~:text=and%20investors%20only-,GSK's%20Jemperli%20(dostarlimab)%20plus%20chemotherapy%20approved%20as%20the%20first%20and,advanced%20or%20recurrent%20endometrial%20cancer" TargetMode="External"/><Relationship Id="rId1" Type="http://schemas.openxmlformats.org/officeDocument/2006/relationships/slideLayout" Target="../slideLayouts/slideLayout15.xml"/><Relationship Id="rId6" Type="http://schemas.openxmlformats.org/officeDocument/2006/relationships/hyperlink" Target="https://www.onclive.com/view/fda-approves-durvalumab-plus-chemotherapy-for-dmmr-primary-advanced-or-recurrent-endometrial-cancer" TargetMode="External"/><Relationship Id="rId5" Type="http://schemas.openxmlformats.org/officeDocument/2006/relationships/hyperlink" Target="https://www.onclive.com/view/durvalumab-based-combos-win-eu-approval-for-advanced-recurrent-endometrial-cancer" TargetMode="External"/><Relationship Id="rId4" Type="http://schemas.openxmlformats.org/officeDocument/2006/relationships/hyperlink" Target="https://www.merck.com/news/mercks-keytruda-pembrolizumab-receives-30th-approval-from-european-commission-with-two-new-indications-in-gynecologic-cancer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fda.gov/drugs/resources-information-approved-drugs/fda-grants-regular-approval-pembrolizumab-and-lenvatinib-advanced-endometrial-carcinoma" TargetMode="Externa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cor2ed.com/connects/obstetrics-gynecology-connect/"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ahrq.gov/health-literacy/professional-training/shared-decision/tool/resource-2.html#ref1"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hrq.gov/health-literacy/professional-training/shared-decision/tool/resource-2.html#ref1"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ancer.org/content/dam/cancer-org/research/cancer-facts-and-statistics/annual-cancer-facts-and-figures/2022/2022-cancer-facts-and-figures.pdf"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seer.cancer.gov/statfacts/html/corp.html" TargetMode="Externa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Tree>
    <p:extLst>
      <p:ext uri="{BB962C8B-B14F-4D97-AF65-F5344CB8AC3E}">
        <p14:creationId xmlns:p14="http://schemas.microsoft.com/office/powerpoint/2010/main" val="37004211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E9F2B4-97EA-8C86-B63A-9A3D04C08AF1}"/>
              </a:ext>
            </a:extLst>
          </p:cNvPr>
          <p:cNvSpPr>
            <a:spLocks noGrp="1"/>
          </p:cNvSpPr>
          <p:nvPr>
            <p:ph type="title"/>
          </p:nvPr>
        </p:nvSpPr>
        <p:spPr>
          <a:xfrm>
            <a:off x="619201" y="259200"/>
            <a:ext cx="11453463" cy="864000"/>
          </a:xfrm>
        </p:spPr>
        <p:txBody>
          <a:bodyPr/>
          <a:lstStyle/>
          <a:p>
            <a:r>
              <a:rPr lang="en-GB" dirty="0"/>
              <a:t>MOLECULAR CLASSIFICATION AND TREATMENT IMPLICATIONS</a:t>
            </a:r>
          </a:p>
        </p:txBody>
      </p:sp>
      <p:sp>
        <p:nvSpPr>
          <p:cNvPr id="32" name="Content Placeholder 31">
            <a:extLst>
              <a:ext uri="{FF2B5EF4-FFF2-40B4-BE49-F238E27FC236}">
                <a16:creationId xmlns:a16="http://schemas.microsoft.com/office/drawing/2014/main" id="{593645D2-95D7-50E3-9217-8179BDDD71DA}"/>
              </a:ext>
            </a:extLst>
          </p:cNvPr>
          <p:cNvSpPr>
            <a:spLocks noGrp="1"/>
          </p:cNvSpPr>
          <p:nvPr>
            <p:ph sz="quarter" idx="15"/>
          </p:nvPr>
        </p:nvSpPr>
        <p:spPr>
          <a:xfrm>
            <a:off x="620184" y="6170478"/>
            <a:ext cx="10180339" cy="365125"/>
          </a:xfrm>
        </p:spPr>
        <p:txBody>
          <a:bodyPr/>
          <a:lstStyle/>
          <a:p>
            <a:endParaRPr lang="en-GB" dirty="0">
              <a:solidFill>
                <a:schemeClr val="tx2"/>
              </a:solidFill>
            </a:endParaRPr>
          </a:p>
          <a:p>
            <a:r>
              <a:rPr lang="en-GB" dirty="0">
                <a:solidFill>
                  <a:schemeClr val="tx2"/>
                </a:solidFill>
                <a:latin typeface="Arial"/>
                <a:cs typeface="Arial"/>
              </a:rPr>
              <a:t>ChT, chemotherapy; CNV, copy number variation; dMMR, deficient mismatch repair; IO, immuno-oncology; NSMP, no specific molecular profile; p53abn, p53 abnormal; PARPi, poly (ADP-ribose) polymerase inhibitor; PFS, progression-free survival; POLEmut, polymerase epsilon mutation; yrs, years</a:t>
            </a:r>
          </a:p>
          <a:p>
            <a:r>
              <a:rPr lang="en-GB" dirty="0">
                <a:solidFill>
                  <a:schemeClr val="tx2"/>
                </a:solidFill>
                <a:latin typeface="Arial"/>
                <a:cs typeface="Arial"/>
              </a:rPr>
              <a:t>1.Baker-Rand H and Kitson SJ. </a:t>
            </a:r>
            <a:r>
              <a:rPr lang="en-GB" i="1" dirty="0">
                <a:solidFill>
                  <a:schemeClr val="tx2"/>
                </a:solidFill>
                <a:latin typeface="Arial"/>
                <a:cs typeface="Arial"/>
              </a:rPr>
              <a:t>Cancers (Basel).</a:t>
            </a:r>
            <a:r>
              <a:rPr lang="en-GB" dirty="0">
                <a:solidFill>
                  <a:schemeClr val="tx2"/>
                </a:solidFill>
                <a:latin typeface="Arial"/>
                <a:cs typeface="Arial"/>
              </a:rPr>
              <a:t> 2024;16:1028; 2. Yang Y, et al.</a:t>
            </a:r>
            <a:r>
              <a:rPr lang="en-GB" i="1" dirty="0">
                <a:solidFill>
                  <a:schemeClr val="tx2"/>
                </a:solidFill>
                <a:latin typeface="Arial"/>
                <a:cs typeface="Arial"/>
              </a:rPr>
              <a:t> </a:t>
            </a:r>
            <a:r>
              <a:rPr lang="en-US" i="1" dirty="0">
                <a:solidFill>
                  <a:schemeClr val="tx2"/>
                </a:solidFill>
                <a:latin typeface="Arial"/>
                <a:cs typeface="Arial"/>
              </a:rPr>
              <a:t>Int J Gynaecol Obstet. </a:t>
            </a:r>
            <a:r>
              <a:rPr lang="en-US" dirty="0">
                <a:solidFill>
                  <a:schemeClr val="tx2"/>
                </a:solidFill>
                <a:latin typeface="Arial"/>
                <a:cs typeface="Arial"/>
              </a:rPr>
              <a:t>2024 Feb;164(2):436-459</a:t>
            </a:r>
            <a:endParaRPr lang="en-GB" dirty="0">
              <a:solidFill>
                <a:schemeClr val="tx2"/>
              </a:solidFill>
              <a:latin typeface="Arial"/>
              <a:cs typeface="Arial"/>
            </a:endParaRPr>
          </a:p>
        </p:txBody>
      </p:sp>
      <p:sp>
        <p:nvSpPr>
          <p:cNvPr id="4" name="Slide Number Placeholder 3">
            <a:extLst>
              <a:ext uri="{FF2B5EF4-FFF2-40B4-BE49-F238E27FC236}">
                <a16:creationId xmlns:a16="http://schemas.microsoft.com/office/drawing/2014/main" id="{C05B6B2F-127A-F936-2727-1A10DD6D3837}"/>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10</a:t>
            </a:fld>
            <a:endParaRPr lang="en-GB" dirty="0"/>
          </a:p>
        </p:txBody>
      </p:sp>
      <p:graphicFrame>
        <p:nvGraphicFramePr>
          <p:cNvPr id="6" name="Content Placeholder 3">
            <a:extLst>
              <a:ext uri="{FF2B5EF4-FFF2-40B4-BE49-F238E27FC236}">
                <a16:creationId xmlns:a16="http://schemas.microsoft.com/office/drawing/2014/main" id="{32935A21-7691-B30A-8C34-11EC408931E2}"/>
              </a:ext>
            </a:extLst>
          </p:cNvPr>
          <p:cNvGraphicFramePr>
            <a:graphicFrameLocks/>
          </p:cNvGraphicFramePr>
          <p:nvPr>
            <p:extLst>
              <p:ext uri="{D42A27DB-BD31-4B8C-83A1-F6EECF244321}">
                <p14:modId xmlns:p14="http://schemas.microsoft.com/office/powerpoint/2010/main" val="2605311907"/>
              </p:ext>
            </p:extLst>
          </p:nvPr>
        </p:nvGraphicFramePr>
        <p:xfrm>
          <a:off x="614439" y="2120871"/>
          <a:ext cx="10963122" cy="3331800"/>
        </p:xfrm>
        <a:graphic>
          <a:graphicData uri="http://schemas.openxmlformats.org/drawingml/2006/table">
            <a:tbl>
              <a:tblPr firstRow="1" bandRow="1">
                <a:tableStyleId>{5C22544A-7EE6-4342-B048-85BDC9FD1C3A}</a:tableStyleId>
              </a:tblPr>
              <a:tblGrid>
                <a:gridCol w="1247435">
                  <a:extLst>
                    <a:ext uri="{9D8B030D-6E8A-4147-A177-3AD203B41FA5}">
                      <a16:colId xmlns:a16="http://schemas.microsoft.com/office/drawing/2014/main" val="4059412290"/>
                    </a:ext>
                  </a:extLst>
                </a:gridCol>
                <a:gridCol w="2131788">
                  <a:extLst>
                    <a:ext uri="{9D8B030D-6E8A-4147-A177-3AD203B41FA5}">
                      <a16:colId xmlns:a16="http://schemas.microsoft.com/office/drawing/2014/main" val="3259641986"/>
                    </a:ext>
                  </a:extLst>
                </a:gridCol>
                <a:gridCol w="2872956">
                  <a:extLst>
                    <a:ext uri="{9D8B030D-6E8A-4147-A177-3AD203B41FA5}">
                      <a16:colId xmlns:a16="http://schemas.microsoft.com/office/drawing/2014/main" val="376088845"/>
                    </a:ext>
                  </a:extLst>
                </a:gridCol>
                <a:gridCol w="1603417">
                  <a:extLst>
                    <a:ext uri="{9D8B030D-6E8A-4147-A177-3AD203B41FA5}">
                      <a16:colId xmlns:a16="http://schemas.microsoft.com/office/drawing/2014/main" val="2223592156"/>
                    </a:ext>
                  </a:extLst>
                </a:gridCol>
                <a:gridCol w="3107526">
                  <a:extLst>
                    <a:ext uri="{9D8B030D-6E8A-4147-A177-3AD203B41FA5}">
                      <a16:colId xmlns:a16="http://schemas.microsoft.com/office/drawing/2014/main" val="2281362769"/>
                    </a:ext>
                  </a:extLst>
                </a:gridCol>
              </a:tblGrid>
              <a:tr h="500157">
                <a:tc>
                  <a:txBody>
                    <a:bodyPr/>
                    <a:lstStyle/>
                    <a:p>
                      <a:pPr algn="ctr"/>
                      <a:r>
                        <a:rPr lang="en-GB" sz="1600" dirty="0">
                          <a:solidFill>
                            <a:schemeClr val="bg1"/>
                          </a:solidFill>
                          <a:latin typeface="Arial" panose="020B0604020202020204" pitchFamily="34" charset="0"/>
                          <a:cs typeface="Arial" panose="020B0604020202020204" pitchFamily="34" charset="0"/>
                        </a:rPr>
                        <a:t>Molecular Group</a:t>
                      </a:r>
                    </a:p>
                  </a:txBody>
                  <a:tcPr marT="81720" marB="81720"/>
                </a:tc>
                <a:tc>
                  <a:txBody>
                    <a:bodyPr/>
                    <a:lstStyle/>
                    <a:p>
                      <a:pPr algn="ctr"/>
                      <a:r>
                        <a:rPr lang="en-GB" sz="1600" dirty="0">
                          <a:solidFill>
                            <a:schemeClr val="bg1"/>
                          </a:solidFill>
                          <a:latin typeface="Arial" panose="020B0604020202020204" pitchFamily="34" charset="0"/>
                          <a:cs typeface="Arial" panose="020B0604020202020204" pitchFamily="34" charset="0"/>
                        </a:rPr>
                        <a:t>Identifying features </a:t>
                      </a:r>
                    </a:p>
                  </a:txBody>
                  <a:tcPr marT="81720" marB="81720"/>
                </a:tc>
                <a:tc>
                  <a:txBody>
                    <a:bodyPr/>
                    <a:lstStyle/>
                    <a:p>
                      <a:pPr algn="ctr"/>
                      <a:r>
                        <a:rPr lang="en-GB" sz="1600" dirty="0">
                          <a:solidFill>
                            <a:schemeClr val="bg1"/>
                          </a:solidFill>
                          <a:latin typeface="Arial" panose="020B0604020202020204" pitchFamily="34" charset="0"/>
                          <a:cs typeface="Arial" panose="020B0604020202020204" pitchFamily="34" charset="0"/>
                        </a:rPr>
                        <a:t>Predominant Hystotypes</a:t>
                      </a:r>
                    </a:p>
                  </a:txBody>
                  <a:tcPr marT="81720" marB="81720"/>
                </a:tc>
                <a:tc>
                  <a:txBody>
                    <a:bodyPr/>
                    <a:lstStyle/>
                    <a:p>
                      <a:pPr algn="ctr"/>
                      <a:r>
                        <a:rPr lang="en-GB" sz="1600" dirty="0">
                          <a:solidFill>
                            <a:schemeClr val="bg1"/>
                          </a:solidFill>
                          <a:latin typeface="Arial" panose="020B0604020202020204" pitchFamily="34" charset="0"/>
                          <a:cs typeface="Arial" panose="020B0604020202020204" pitchFamily="34" charset="0"/>
                        </a:rPr>
                        <a:t>Prognosis (PFS at 5 yrs)</a:t>
                      </a:r>
                    </a:p>
                  </a:txBody>
                  <a:tcPr marT="81720" marB="81720"/>
                </a:tc>
                <a:tc>
                  <a:txBody>
                    <a:bodyPr/>
                    <a:lstStyle/>
                    <a:p>
                      <a:pPr algn="ctr"/>
                      <a:r>
                        <a:rPr lang="en-GB" sz="1600" dirty="0">
                          <a:solidFill>
                            <a:schemeClr val="bg1"/>
                          </a:solidFill>
                          <a:latin typeface="Arial" panose="020B0604020202020204" pitchFamily="34" charset="0"/>
                          <a:cs typeface="Arial" panose="020B0604020202020204" pitchFamily="34" charset="0"/>
                        </a:rPr>
                        <a:t>Treatment Implications </a:t>
                      </a:r>
                    </a:p>
                  </a:txBody>
                  <a:tcPr marT="81720" marB="81720"/>
                </a:tc>
                <a:extLst>
                  <a:ext uri="{0D108BD9-81ED-4DB2-BD59-A6C34878D82A}">
                    <a16:rowId xmlns:a16="http://schemas.microsoft.com/office/drawing/2014/main" val="2978224525"/>
                  </a:ext>
                </a:extLst>
              </a:tr>
              <a:tr h="482505">
                <a:tc>
                  <a:txBody>
                    <a:bodyPr/>
                    <a:lstStyle/>
                    <a:p>
                      <a:pPr algn="ctr"/>
                      <a:r>
                        <a:rPr lang="en-GB" sz="1600" b="1" dirty="0">
                          <a:solidFill>
                            <a:schemeClr val="tx1"/>
                          </a:solidFill>
                          <a:latin typeface="Arial" panose="020B0604020202020204" pitchFamily="34" charset="0"/>
                          <a:cs typeface="Arial" panose="020B0604020202020204" pitchFamily="34" charset="0"/>
                        </a:rPr>
                        <a:t>POLEmut</a:t>
                      </a:r>
                    </a:p>
                  </a:txBody>
                  <a:tcPr marT="81720" marB="81720"/>
                </a:tc>
                <a:tc>
                  <a:txBody>
                    <a:bodyPr/>
                    <a:lstStyle/>
                    <a:p>
                      <a:pPr marL="0" indent="500063" algn="l">
                        <a:spcAft>
                          <a:spcPts val="300"/>
                        </a:spcAft>
                        <a:tabLst/>
                      </a:pPr>
                      <a:r>
                        <a:rPr lang="en-GB" sz="1600" dirty="0">
                          <a:solidFill>
                            <a:schemeClr val="tx1"/>
                          </a:solidFill>
                          <a:latin typeface="Arial" panose="020B0604020202020204" pitchFamily="34" charset="0"/>
                          <a:cs typeface="Arial" panose="020B0604020202020204" pitchFamily="34" charset="0"/>
                        </a:rPr>
                        <a:t>Mutational load</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All expect serous carcinomas</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92-100%</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Adjuvant treatment may not be required</a:t>
                      </a:r>
                    </a:p>
                  </a:txBody>
                  <a:tcPr marT="81720" marB="81720"/>
                </a:tc>
                <a:extLst>
                  <a:ext uri="{0D108BD9-81ED-4DB2-BD59-A6C34878D82A}">
                    <a16:rowId xmlns:a16="http://schemas.microsoft.com/office/drawing/2014/main" val="2944456850"/>
                  </a:ext>
                </a:extLst>
              </a:tr>
              <a:tr h="482505">
                <a:tc>
                  <a:txBody>
                    <a:bodyPr/>
                    <a:lstStyle/>
                    <a:p>
                      <a:pPr algn="ctr"/>
                      <a:r>
                        <a:rPr lang="en-GB" sz="1600" b="1" dirty="0">
                          <a:solidFill>
                            <a:schemeClr val="tx1"/>
                          </a:solidFill>
                          <a:latin typeface="Arial" panose="020B0604020202020204" pitchFamily="34" charset="0"/>
                          <a:cs typeface="Arial" panose="020B0604020202020204" pitchFamily="34" charset="0"/>
                        </a:rPr>
                        <a:t>dMMR</a:t>
                      </a:r>
                    </a:p>
                  </a:txBody>
                  <a:tcPr marT="81720" marB="81720"/>
                </a:tc>
                <a:tc>
                  <a:txBody>
                    <a:bodyPr/>
                    <a:lstStyle/>
                    <a:p>
                      <a:pPr marL="0" indent="500063" algn="l">
                        <a:spcAft>
                          <a:spcPts val="300"/>
                        </a:spcAft>
                        <a:tabLst/>
                      </a:pPr>
                      <a:r>
                        <a:rPr lang="en-GB" sz="1600" dirty="0">
                          <a:solidFill>
                            <a:schemeClr val="tx1"/>
                          </a:solidFill>
                          <a:latin typeface="Arial" panose="020B0604020202020204" pitchFamily="34" charset="0"/>
                          <a:cs typeface="Arial" panose="020B0604020202020204" pitchFamily="34" charset="0"/>
                        </a:rPr>
                        <a:t>Mutational load</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Endometroid carcinomas</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80-90%</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Limited ChT benefit, improved response to IO</a:t>
                      </a:r>
                    </a:p>
                  </a:txBody>
                  <a:tcPr marT="81720" marB="81720"/>
                </a:tc>
                <a:extLst>
                  <a:ext uri="{0D108BD9-81ED-4DB2-BD59-A6C34878D82A}">
                    <a16:rowId xmlns:a16="http://schemas.microsoft.com/office/drawing/2014/main" val="1589751375"/>
                  </a:ext>
                </a:extLst>
              </a:tr>
              <a:tr h="535033">
                <a:tc>
                  <a:txBody>
                    <a:bodyPr/>
                    <a:lstStyle/>
                    <a:p>
                      <a:pPr algn="ctr"/>
                      <a:r>
                        <a:rPr lang="en-GB" sz="1600" b="1" dirty="0">
                          <a:solidFill>
                            <a:schemeClr val="tx1"/>
                          </a:solidFill>
                          <a:latin typeface="Arial" panose="020B0604020202020204" pitchFamily="34" charset="0"/>
                          <a:cs typeface="Arial" panose="020B0604020202020204" pitchFamily="34" charset="0"/>
                        </a:rPr>
                        <a:t>p53abn</a:t>
                      </a:r>
                    </a:p>
                  </a:txBody>
                  <a:tcPr marT="81720" marB="81720"/>
                </a:tc>
                <a:tc>
                  <a:txBody>
                    <a:bodyPr/>
                    <a:lstStyle/>
                    <a:p>
                      <a:pPr marL="0" indent="500063" algn="l">
                        <a:spcAft>
                          <a:spcPts val="300"/>
                        </a:spcAft>
                        <a:tabLst/>
                      </a:pPr>
                      <a:r>
                        <a:rPr lang="en-GB" sz="1600" dirty="0">
                          <a:solidFill>
                            <a:schemeClr val="tx1"/>
                          </a:solidFill>
                          <a:latin typeface="Arial" panose="020B0604020202020204" pitchFamily="34" charset="0"/>
                          <a:cs typeface="Arial" panose="020B0604020202020204" pitchFamily="34" charset="0"/>
                        </a:rPr>
                        <a:t>Mutational load</a:t>
                      </a:r>
                    </a:p>
                    <a:p>
                      <a:pPr marL="0" indent="500063" algn="l">
                        <a:tabLst/>
                      </a:pPr>
                      <a:r>
                        <a:rPr lang="en-GB" sz="1600" dirty="0">
                          <a:solidFill>
                            <a:schemeClr val="tx1"/>
                          </a:solidFill>
                          <a:latin typeface="Arial" panose="020B0604020202020204" pitchFamily="34" charset="0"/>
                          <a:cs typeface="Arial" panose="020B0604020202020204" pitchFamily="34" charset="0"/>
                        </a:rPr>
                        <a:t>CNV </a:t>
                      </a:r>
                    </a:p>
                  </a:txBody>
                  <a:tcPr marT="81720" marB="81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Serous, high grade endometroid carcinomas</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50%</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Benefit from ChT + radiotherapy, PARPi or IO</a:t>
                      </a:r>
                      <a:r>
                        <a:rPr lang="en-GB" sz="1600" baseline="30000" dirty="0">
                          <a:solidFill>
                            <a:schemeClr val="tx1"/>
                          </a:solidFill>
                          <a:latin typeface="Arial" panose="020B0604020202020204" pitchFamily="34" charset="0"/>
                          <a:cs typeface="Arial" panose="020B0604020202020204" pitchFamily="34" charset="0"/>
                        </a:rPr>
                        <a:t>2</a:t>
                      </a:r>
                    </a:p>
                  </a:txBody>
                  <a:tcPr marT="81720" marB="81720"/>
                </a:tc>
                <a:extLst>
                  <a:ext uri="{0D108BD9-81ED-4DB2-BD59-A6C34878D82A}">
                    <a16:rowId xmlns:a16="http://schemas.microsoft.com/office/drawing/2014/main" val="870308079"/>
                  </a:ext>
                </a:extLst>
              </a:tr>
              <a:tr h="617394">
                <a:tc>
                  <a:txBody>
                    <a:bodyPr/>
                    <a:lstStyle/>
                    <a:p>
                      <a:pPr algn="ctr"/>
                      <a:r>
                        <a:rPr lang="en-GB" sz="1600" b="1" dirty="0">
                          <a:solidFill>
                            <a:schemeClr val="tx1"/>
                          </a:solidFill>
                          <a:latin typeface="Arial" panose="020B0604020202020204" pitchFamily="34" charset="0"/>
                          <a:cs typeface="Arial" panose="020B0604020202020204" pitchFamily="34" charset="0"/>
                        </a:rPr>
                        <a:t>NSMP</a:t>
                      </a:r>
                    </a:p>
                  </a:txBody>
                  <a:tcPr marT="81720" marB="81720"/>
                </a:tc>
                <a:tc>
                  <a:txBody>
                    <a:bodyPr/>
                    <a:lstStyle/>
                    <a:p>
                      <a:pPr marL="0" indent="500063" algn="l">
                        <a:spcAft>
                          <a:spcPts val="300"/>
                        </a:spcAft>
                        <a:tabLst/>
                      </a:pPr>
                      <a:r>
                        <a:rPr lang="en-GB" sz="1600" dirty="0">
                          <a:solidFill>
                            <a:schemeClr val="tx1"/>
                          </a:solidFill>
                          <a:latin typeface="Arial" panose="020B0604020202020204" pitchFamily="34" charset="0"/>
                          <a:cs typeface="Arial" panose="020B0604020202020204" pitchFamily="34" charset="0"/>
                        </a:rPr>
                        <a:t>Mutational load</a:t>
                      </a:r>
                    </a:p>
                    <a:p>
                      <a:pPr marL="0" indent="500063" algn="l">
                        <a:tabLst/>
                      </a:pPr>
                      <a:r>
                        <a:rPr lang="en-GB" sz="1600" dirty="0">
                          <a:solidFill>
                            <a:schemeClr val="tx1"/>
                          </a:solidFill>
                          <a:latin typeface="Arial" panose="020B0604020202020204" pitchFamily="34" charset="0"/>
                          <a:cs typeface="Arial" panose="020B0604020202020204" pitchFamily="34" charset="0"/>
                        </a:rPr>
                        <a:t>CNV </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Low grade endometroid </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75%-80%</a:t>
                      </a:r>
                    </a:p>
                  </a:txBody>
                  <a:tcPr marT="81720" marB="81720"/>
                </a:tc>
                <a:tc>
                  <a:txBody>
                    <a:bodyPr/>
                    <a:lstStyle/>
                    <a:p>
                      <a:pPr algn="ctr"/>
                      <a:r>
                        <a:rPr lang="en-GB" sz="1600" dirty="0">
                          <a:solidFill>
                            <a:schemeClr val="tx1"/>
                          </a:solidFill>
                          <a:latin typeface="Arial" panose="020B0604020202020204" pitchFamily="34" charset="0"/>
                          <a:cs typeface="Arial" panose="020B0604020202020204" pitchFamily="34" charset="0"/>
                        </a:rPr>
                        <a:t>May benefit from hormonal therapy </a:t>
                      </a:r>
                    </a:p>
                  </a:txBody>
                  <a:tcPr marT="81720" marB="81720"/>
                </a:tc>
                <a:extLst>
                  <a:ext uri="{0D108BD9-81ED-4DB2-BD59-A6C34878D82A}">
                    <a16:rowId xmlns:a16="http://schemas.microsoft.com/office/drawing/2014/main" val="3470385670"/>
                  </a:ext>
                </a:extLst>
              </a:tr>
            </a:tbl>
          </a:graphicData>
        </a:graphic>
      </p:graphicFrame>
      <p:sp>
        <p:nvSpPr>
          <p:cNvPr id="7" name="Up Arrow 6">
            <a:extLst>
              <a:ext uri="{FF2B5EF4-FFF2-40B4-BE49-F238E27FC236}">
                <a16:creationId xmlns:a16="http://schemas.microsoft.com/office/drawing/2014/main" id="{8592F533-C4AF-5238-2E0D-46B46F671CFD}"/>
              </a:ext>
            </a:extLst>
          </p:cNvPr>
          <p:cNvSpPr/>
          <p:nvPr/>
        </p:nvSpPr>
        <p:spPr>
          <a:xfrm>
            <a:off x="1945456" y="2884264"/>
            <a:ext cx="155784" cy="198018"/>
          </a:xfrm>
          <a:prstGeom prst="up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Up Arrow 7">
            <a:extLst>
              <a:ext uri="{FF2B5EF4-FFF2-40B4-BE49-F238E27FC236}">
                <a16:creationId xmlns:a16="http://schemas.microsoft.com/office/drawing/2014/main" id="{A278CD4E-5528-1581-F558-DD9CFE35AFEE}"/>
              </a:ext>
            </a:extLst>
          </p:cNvPr>
          <p:cNvSpPr/>
          <p:nvPr/>
        </p:nvSpPr>
        <p:spPr>
          <a:xfrm>
            <a:off x="2184112" y="2880155"/>
            <a:ext cx="155784" cy="198018"/>
          </a:xfrm>
          <a:prstGeom prst="up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Up Arrow 8">
            <a:extLst>
              <a:ext uri="{FF2B5EF4-FFF2-40B4-BE49-F238E27FC236}">
                <a16:creationId xmlns:a16="http://schemas.microsoft.com/office/drawing/2014/main" id="{3062310C-8E36-2926-B1DE-8B95D8389083}"/>
              </a:ext>
            </a:extLst>
          </p:cNvPr>
          <p:cNvSpPr/>
          <p:nvPr/>
        </p:nvSpPr>
        <p:spPr>
          <a:xfrm>
            <a:off x="2018675" y="3532336"/>
            <a:ext cx="155784" cy="198018"/>
          </a:xfrm>
          <a:prstGeom prst="up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Up Arrow 9">
            <a:extLst>
              <a:ext uri="{FF2B5EF4-FFF2-40B4-BE49-F238E27FC236}">
                <a16:creationId xmlns:a16="http://schemas.microsoft.com/office/drawing/2014/main" id="{ED6B3DDE-A20E-9637-4CB5-0DA40CCB85A4}"/>
              </a:ext>
            </a:extLst>
          </p:cNvPr>
          <p:cNvSpPr/>
          <p:nvPr/>
        </p:nvSpPr>
        <p:spPr>
          <a:xfrm rot="10800000">
            <a:off x="2013121" y="4171798"/>
            <a:ext cx="155784" cy="198018"/>
          </a:xfrm>
          <a:prstGeom prst="up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Up Arrow 10">
            <a:extLst>
              <a:ext uri="{FF2B5EF4-FFF2-40B4-BE49-F238E27FC236}">
                <a16:creationId xmlns:a16="http://schemas.microsoft.com/office/drawing/2014/main" id="{6AC0E922-16AE-7907-94F4-65851D7DE4FE}"/>
              </a:ext>
            </a:extLst>
          </p:cNvPr>
          <p:cNvSpPr/>
          <p:nvPr/>
        </p:nvSpPr>
        <p:spPr>
          <a:xfrm>
            <a:off x="2013121" y="4448161"/>
            <a:ext cx="155784" cy="198018"/>
          </a:xfrm>
          <a:prstGeom prst="up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Up Arrow 23">
            <a:extLst>
              <a:ext uri="{FF2B5EF4-FFF2-40B4-BE49-F238E27FC236}">
                <a16:creationId xmlns:a16="http://schemas.microsoft.com/office/drawing/2014/main" id="{E896B5C9-4D24-EC53-D34B-940CC76FE6A1}"/>
              </a:ext>
            </a:extLst>
          </p:cNvPr>
          <p:cNvSpPr/>
          <p:nvPr/>
        </p:nvSpPr>
        <p:spPr>
          <a:xfrm rot="10800000">
            <a:off x="2013121" y="5172480"/>
            <a:ext cx="155784" cy="198018"/>
          </a:xfrm>
          <a:prstGeom prst="up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Up Arrow 24">
            <a:extLst>
              <a:ext uri="{FF2B5EF4-FFF2-40B4-BE49-F238E27FC236}">
                <a16:creationId xmlns:a16="http://schemas.microsoft.com/office/drawing/2014/main" id="{82D1B109-D6CC-511C-D68F-BD2CD01013C3}"/>
              </a:ext>
            </a:extLst>
          </p:cNvPr>
          <p:cNvSpPr/>
          <p:nvPr/>
        </p:nvSpPr>
        <p:spPr>
          <a:xfrm flipV="1">
            <a:off x="2018675" y="4882482"/>
            <a:ext cx="155784" cy="198018"/>
          </a:xfrm>
          <a:prstGeom prst="up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C3F989F7-7B5B-DBC2-DDB0-3CA556426582}"/>
              </a:ext>
            </a:extLst>
          </p:cNvPr>
          <p:cNvSpPr txBox="1"/>
          <p:nvPr/>
        </p:nvSpPr>
        <p:spPr>
          <a:xfrm>
            <a:off x="614439" y="1156971"/>
            <a:ext cx="10963122"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sz="1800" b="1" dirty="0">
                <a:solidFill>
                  <a:schemeClr val="tx1">
                    <a:lumMod val="75000"/>
                    <a:lumOff val="25000"/>
                  </a:schemeClr>
                </a:solidFill>
                <a:effectLst/>
                <a:latin typeface="Arial"/>
                <a:ea typeface="Arial" panose="020B0604020202020204" pitchFamily="34" charset="0"/>
                <a:cs typeface="Arial"/>
              </a:rPr>
              <a:t>Molecular classification </a:t>
            </a:r>
            <a:r>
              <a:rPr lang="en-GB" sz="1800" dirty="0">
                <a:solidFill>
                  <a:schemeClr val="tx1">
                    <a:lumMod val="75000"/>
                    <a:lumOff val="25000"/>
                  </a:schemeClr>
                </a:solidFill>
                <a:effectLst/>
                <a:latin typeface="Arial"/>
                <a:ea typeface="Arial" panose="020B0604020202020204" pitchFamily="34" charset="0"/>
                <a:cs typeface="Arial"/>
              </a:rPr>
              <a:t>not only</a:t>
            </a:r>
            <a:r>
              <a:rPr lang="en-GB" sz="1800" b="1" dirty="0">
                <a:solidFill>
                  <a:schemeClr val="tx1">
                    <a:lumMod val="75000"/>
                    <a:lumOff val="25000"/>
                  </a:schemeClr>
                </a:solidFill>
                <a:effectLst/>
                <a:latin typeface="Arial"/>
                <a:ea typeface="Arial" panose="020B0604020202020204" pitchFamily="34" charset="0"/>
                <a:cs typeface="Arial"/>
              </a:rPr>
              <a:t> provides prognostic value</a:t>
            </a:r>
            <a:r>
              <a:rPr lang="en-GB" sz="1800" dirty="0">
                <a:solidFill>
                  <a:schemeClr val="tx1">
                    <a:lumMod val="75000"/>
                    <a:lumOff val="25000"/>
                  </a:schemeClr>
                </a:solidFill>
                <a:effectLst/>
                <a:latin typeface="Arial"/>
                <a:ea typeface="Arial" panose="020B0604020202020204" pitchFamily="34" charset="0"/>
                <a:cs typeface="Arial"/>
              </a:rPr>
              <a:t> but also serves as a </a:t>
            </a:r>
            <a:br>
              <a:rPr lang="en-GB" sz="1800" b="1" dirty="0">
                <a:effectLst/>
                <a:latin typeface="Arial" panose="020B0604020202020204" pitchFamily="34" charset="0"/>
                <a:ea typeface="Arial" panose="020B0604020202020204" pitchFamily="34" charset="0"/>
              </a:rPr>
            </a:br>
            <a:r>
              <a:rPr lang="en-GB" sz="1800" b="1" dirty="0">
                <a:solidFill>
                  <a:schemeClr val="tx1">
                    <a:lumMod val="75000"/>
                    <a:lumOff val="25000"/>
                  </a:schemeClr>
                </a:solidFill>
                <a:effectLst/>
                <a:latin typeface="Arial"/>
                <a:ea typeface="Arial" panose="020B0604020202020204" pitchFamily="34" charset="0"/>
                <a:cs typeface="Arial"/>
              </a:rPr>
              <a:t>factor in selecting appropriate treatments</a:t>
            </a:r>
            <a:endParaRPr lang="en-GB" sz="1800" b="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37714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E6FD87-527A-6186-A992-BA3AF6D3F33E}"/>
              </a:ext>
            </a:extLst>
          </p:cNvPr>
          <p:cNvSpPr txBox="1">
            <a:spLocks noGrp="1"/>
          </p:cNvSpPr>
          <p:nvPr>
            <p:ph sz="quarter" idx="12"/>
          </p:nvPr>
        </p:nvSpPr>
        <p:spPr>
          <a:xfrm>
            <a:off x="620713" y="1085028"/>
            <a:ext cx="10963275" cy="1538883"/>
          </a:xfrm>
          <a:noFill/>
        </p:spPr>
        <p:txBody>
          <a:bodyPr vert="horz" wrap="square" lIns="0" tIns="0" rIns="0" bIns="0" rtlCol="0" anchor="t">
            <a:spAutoFit/>
          </a:bodyPr>
          <a:lstStyle/>
          <a:p>
            <a:pPr marL="356870" indent="-356870"/>
            <a:r>
              <a:rPr lang="en-GB" sz="1600" dirty="0">
                <a:solidFill>
                  <a:schemeClr val="tx2"/>
                </a:solidFill>
                <a:latin typeface="Arial"/>
                <a:cs typeface="Arial"/>
              </a:rPr>
              <a:t>The latest ESMO guidelines (2022) recommend hormonal therapy or ChT as the 1st line treatment for metastatic EC</a:t>
            </a:r>
            <a:r>
              <a:rPr lang="en-GB" sz="1600" baseline="30000" dirty="0">
                <a:solidFill>
                  <a:schemeClr val="tx2"/>
                </a:solidFill>
                <a:latin typeface="Arial"/>
                <a:cs typeface="Arial"/>
              </a:rPr>
              <a:t>1</a:t>
            </a:r>
            <a:endParaRPr lang="en-US" dirty="0">
              <a:solidFill>
                <a:schemeClr val="tx2"/>
              </a:solidFill>
              <a:latin typeface="Arial"/>
              <a:cs typeface="Arial"/>
            </a:endParaRPr>
          </a:p>
          <a:p>
            <a:r>
              <a:rPr lang="en-GB" sz="1600" dirty="0">
                <a:solidFill>
                  <a:schemeClr val="tx2"/>
                </a:solidFill>
              </a:rPr>
              <a:t>Recent research has focused on precision medicine, leading to the development of various targeted therapies, including Immune checkpoint inhibitors (ICI),</a:t>
            </a:r>
            <a:r>
              <a:rPr lang="en-GB" sz="1600" baseline="30000" dirty="0">
                <a:solidFill>
                  <a:schemeClr val="tx2"/>
                </a:solidFill>
              </a:rPr>
              <a:t>2,3</a:t>
            </a:r>
            <a:r>
              <a:rPr lang="en-GB" sz="1600" dirty="0">
                <a:solidFill>
                  <a:schemeClr val="tx2"/>
                </a:solidFill>
              </a:rPr>
              <a:t> tyrosine kinase inhibitors (TKIs)</a:t>
            </a:r>
            <a:r>
              <a:rPr lang="en-GB" sz="1600" baseline="30000" dirty="0">
                <a:solidFill>
                  <a:schemeClr val="tx2"/>
                </a:solidFill>
              </a:rPr>
              <a:t>4</a:t>
            </a:r>
            <a:r>
              <a:rPr lang="en-GB" sz="1600" dirty="0">
                <a:solidFill>
                  <a:schemeClr val="tx2"/>
                </a:solidFill>
              </a:rPr>
              <a:t> and PARP inhibitors (PARPis)</a:t>
            </a:r>
            <a:r>
              <a:rPr lang="en-GB" sz="1600" baseline="30000" dirty="0">
                <a:solidFill>
                  <a:schemeClr val="tx2"/>
                </a:solidFill>
              </a:rPr>
              <a:t>5,6</a:t>
            </a:r>
          </a:p>
          <a:p>
            <a:r>
              <a:rPr lang="en-GB" sz="1600" dirty="0">
                <a:solidFill>
                  <a:schemeClr val="tx2"/>
                </a:solidFill>
              </a:rPr>
              <a:t>Many of these therapies have now received EMA and/or FDA approval, with expectations of their integration </a:t>
            </a:r>
            <a:br>
              <a:rPr lang="en-GB" sz="1600" dirty="0">
                <a:solidFill>
                  <a:schemeClr val="tx2"/>
                </a:solidFill>
              </a:rPr>
            </a:br>
            <a:r>
              <a:rPr lang="en-GB" sz="1600" dirty="0">
                <a:solidFill>
                  <a:schemeClr val="tx2"/>
                </a:solidFill>
              </a:rPr>
              <a:t>into clinical guidelines in the near future</a:t>
            </a:r>
            <a:r>
              <a:rPr lang="en-GB" sz="1600" baseline="30000" dirty="0">
                <a:solidFill>
                  <a:schemeClr val="tx2"/>
                </a:solidFill>
              </a:rPr>
              <a:t>7-11</a:t>
            </a:r>
          </a:p>
        </p:txBody>
      </p:sp>
      <p:sp>
        <p:nvSpPr>
          <p:cNvPr id="3" name="Title 2">
            <a:extLst>
              <a:ext uri="{FF2B5EF4-FFF2-40B4-BE49-F238E27FC236}">
                <a16:creationId xmlns:a16="http://schemas.microsoft.com/office/drawing/2014/main" id="{CA80A531-F522-A67A-2039-D033E4240834}"/>
              </a:ext>
            </a:extLst>
          </p:cNvPr>
          <p:cNvSpPr>
            <a:spLocks noGrp="1"/>
          </p:cNvSpPr>
          <p:nvPr>
            <p:ph type="title"/>
          </p:nvPr>
        </p:nvSpPr>
        <p:spPr>
          <a:xfrm>
            <a:off x="619201" y="259200"/>
            <a:ext cx="10963199" cy="864000"/>
          </a:xfrm>
        </p:spPr>
        <p:txBody>
          <a:bodyPr/>
          <a:lstStyle/>
          <a:p>
            <a:r>
              <a:rPr lang="en-GB" dirty="0"/>
              <a:t>METASTATIC EC: CURRENT 1L TREATMENT GUIDELINES</a:t>
            </a:r>
          </a:p>
        </p:txBody>
      </p:sp>
      <p:sp>
        <p:nvSpPr>
          <p:cNvPr id="4" name="Slide Number Placeholder 3">
            <a:extLst>
              <a:ext uri="{FF2B5EF4-FFF2-40B4-BE49-F238E27FC236}">
                <a16:creationId xmlns:a16="http://schemas.microsoft.com/office/drawing/2014/main" id="{6573831F-04E0-DD54-51AE-DFE26229BF63}"/>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11</a:t>
            </a:fld>
            <a:endParaRPr lang="en-GB" dirty="0"/>
          </a:p>
        </p:txBody>
      </p:sp>
      <p:sp>
        <p:nvSpPr>
          <p:cNvPr id="5" name="Text Placeholder 4">
            <a:extLst>
              <a:ext uri="{FF2B5EF4-FFF2-40B4-BE49-F238E27FC236}">
                <a16:creationId xmlns:a16="http://schemas.microsoft.com/office/drawing/2014/main" id="{3CEE113C-02F6-3F3D-D085-187BB0A26837}"/>
              </a:ext>
            </a:extLst>
          </p:cNvPr>
          <p:cNvSpPr>
            <a:spLocks noGrp="1"/>
          </p:cNvSpPr>
          <p:nvPr>
            <p:ph sz="quarter" idx="15"/>
          </p:nvPr>
        </p:nvSpPr>
        <p:spPr>
          <a:xfrm>
            <a:off x="620713" y="6356350"/>
            <a:ext cx="10707220" cy="365125"/>
          </a:xfrm>
        </p:spPr>
        <p:txBody>
          <a:bodyPr anchor="b"/>
          <a:lstStyle/>
          <a:p>
            <a:r>
              <a:rPr lang="en-GB" dirty="0">
                <a:solidFill>
                  <a:schemeClr val="tx2"/>
                </a:solidFill>
                <a:latin typeface="Arial"/>
                <a:cs typeface="Arial"/>
              </a:rPr>
              <a:t>1L, first-line; AI, aromatase inhibitor; AUC, area under the curve; ChT, chemotherapy; EC, endometrial cancer; EMA, European Medicines Agency; ESMO, European Society for Medical Oncology; FDA, United States Food and Drug Administration</a:t>
            </a:r>
          </a:p>
          <a:p>
            <a:r>
              <a:rPr lang="en-GB" dirty="0">
                <a:solidFill>
                  <a:schemeClr val="tx2"/>
                </a:solidFill>
                <a:latin typeface="Arial"/>
                <a:cs typeface="Arial"/>
              </a:rPr>
              <a:t>1. Oaknin A, et al. </a:t>
            </a:r>
            <a:r>
              <a:rPr lang="en-GB" i="1" dirty="0">
                <a:solidFill>
                  <a:schemeClr val="tx2"/>
                </a:solidFill>
                <a:latin typeface="Arial"/>
                <a:cs typeface="Arial"/>
              </a:rPr>
              <a:t>Ann Oncol. </a:t>
            </a:r>
            <a:r>
              <a:rPr lang="en-GB" dirty="0">
                <a:solidFill>
                  <a:schemeClr val="tx2"/>
                </a:solidFill>
                <a:latin typeface="Arial"/>
                <a:cs typeface="Arial"/>
              </a:rPr>
              <a:t>2022;33:860-77; 2. Mirza MR, et al. </a:t>
            </a:r>
            <a:r>
              <a:rPr lang="en-GB" i="1" dirty="0">
                <a:solidFill>
                  <a:schemeClr val="tx2"/>
                </a:solidFill>
                <a:latin typeface="Arial"/>
                <a:cs typeface="Arial"/>
              </a:rPr>
              <a:t>N Engl J Med.</a:t>
            </a:r>
            <a:r>
              <a:rPr lang="en-GB" dirty="0">
                <a:solidFill>
                  <a:schemeClr val="tx2"/>
                </a:solidFill>
                <a:latin typeface="Arial"/>
                <a:cs typeface="Arial"/>
              </a:rPr>
              <a:t> 2023;388(23):2145-2158; 3. Eskander RN, et al. </a:t>
            </a:r>
            <a:r>
              <a:rPr lang="en-GB" i="1" dirty="0">
                <a:solidFill>
                  <a:schemeClr val="tx2"/>
                </a:solidFill>
                <a:latin typeface="Arial"/>
                <a:cs typeface="Arial"/>
              </a:rPr>
              <a:t>N Engl J Med.</a:t>
            </a:r>
            <a:r>
              <a:rPr lang="en-GB" dirty="0">
                <a:solidFill>
                  <a:schemeClr val="tx2"/>
                </a:solidFill>
                <a:latin typeface="Arial"/>
                <a:cs typeface="Arial"/>
              </a:rPr>
              <a:t> 2023;388:2159-2170; 4. Marth C, et al. Int J Gynecol Cancer. 2022;32(1):93-100; 5. Westin SN, et al. </a:t>
            </a:r>
            <a:r>
              <a:rPr lang="en-GB" i="1" dirty="0">
                <a:solidFill>
                  <a:schemeClr val="tx2"/>
                </a:solidFill>
                <a:latin typeface="Arial"/>
                <a:cs typeface="Arial"/>
              </a:rPr>
              <a:t>J Clin Oncol.</a:t>
            </a:r>
            <a:r>
              <a:rPr lang="en-GB" dirty="0">
                <a:solidFill>
                  <a:schemeClr val="tx2"/>
                </a:solidFill>
                <a:latin typeface="Arial"/>
                <a:cs typeface="Arial"/>
              </a:rPr>
              <a:t> 2024;42:283-299; 6. Westin SN, et al. </a:t>
            </a:r>
            <a:r>
              <a:rPr lang="en-GB" i="1" dirty="0">
                <a:solidFill>
                  <a:schemeClr val="tx2"/>
                </a:solidFill>
                <a:latin typeface="Arial"/>
                <a:cs typeface="Arial"/>
              </a:rPr>
              <a:t>J Clin Oncol. </a:t>
            </a:r>
            <a:r>
              <a:rPr lang="en-GB" dirty="0">
                <a:solidFill>
                  <a:schemeClr val="tx2"/>
                </a:solidFill>
                <a:latin typeface="Arial"/>
                <a:cs typeface="Arial"/>
              </a:rPr>
              <a:t>2024;42:3262; 7. GSK press release (December 2023). Available </a:t>
            </a:r>
            <a:r>
              <a:rPr lang="en-GB" dirty="0">
                <a:solidFill>
                  <a:schemeClr val="tx2"/>
                </a:solidFill>
                <a:latin typeface="Arial"/>
                <a:cs typeface="Arial"/>
                <a:hlinkClick r:id="rId2">
                  <a:extLst>
                    <a:ext uri="{A12FA001-AC4F-418D-AE19-62706E023703}">
                      <ahyp:hlinkClr xmlns:ahyp="http://schemas.microsoft.com/office/drawing/2018/hyperlinkcolor" val="tx"/>
                    </a:ext>
                  </a:extLst>
                </a:hlinkClick>
              </a:rPr>
              <a:t>here</a:t>
            </a:r>
            <a:r>
              <a:rPr lang="en-GB" dirty="0">
                <a:solidFill>
                  <a:schemeClr val="tx2"/>
                </a:solidFill>
                <a:latin typeface="Arial"/>
                <a:cs typeface="Arial"/>
              </a:rPr>
              <a:t> (accessed November 2024). 8. GSK press release (August 2024). Available </a:t>
            </a:r>
            <a:r>
              <a:rPr lang="en-GB" dirty="0">
                <a:solidFill>
                  <a:schemeClr val="tx2"/>
                </a:solidFill>
                <a:latin typeface="Arial"/>
                <a:cs typeface="Arial"/>
                <a:hlinkClick r:id="rId3">
                  <a:extLst>
                    <a:ext uri="{A12FA001-AC4F-418D-AE19-62706E023703}">
                      <ahyp:hlinkClr xmlns:ahyp="http://schemas.microsoft.com/office/drawing/2018/hyperlinkcolor" val="tx"/>
                    </a:ext>
                  </a:extLst>
                </a:hlinkClick>
              </a:rPr>
              <a:t>here</a:t>
            </a:r>
            <a:r>
              <a:rPr lang="en-GB" dirty="0">
                <a:solidFill>
                  <a:schemeClr val="tx2"/>
                </a:solidFill>
                <a:latin typeface="Arial"/>
                <a:cs typeface="Arial"/>
              </a:rPr>
              <a:t> (accessed November 2024); 9. Merck press release (October 2024). Available </a:t>
            </a:r>
            <a:r>
              <a:rPr lang="en-GB" dirty="0">
                <a:solidFill>
                  <a:schemeClr val="tx2"/>
                </a:solidFill>
                <a:latin typeface="Arial"/>
                <a:cs typeface="Arial"/>
                <a:hlinkClick r:id="rId4">
                  <a:extLst>
                    <a:ext uri="{A12FA001-AC4F-418D-AE19-62706E023703}">
                      <ahyp:hlinkClr xmlns:ahyp="http://schemas.microsoft.com/office/drawing/2018/hyperlinkcolor" val="tx"/>
                    </a:ext>
                  </a:extLst>
                </a:hlinkClick>
              </a:rPr>
              <a:t>here</a:t>
            </a:r>
            <a:r>
              <a:rPr lang="en-GB" dirty="0">
                <a:solidFill>
                  <a:schemeClr val="tx2"/>
                </a:solidFill>
                <a:latin typeface="Arial"/>
                <a:cs typeface="Arial"/>
              </a:rPr>
              <a:t> (accessed November 2024); 10. Flaherty C (August 2024). Available at: </a:t>
            </a:r>
            <a:r>
              <a:rPr lang="en-GB" dirty="0">
                <a:solidFill>
                  <a:schemeClr val="tx2"/>
                </a:solidFill>
                <a:latin typeface="Arial"/>
                <a:cs typeface="Arial"/>
                <a:hlinkClick r:id="rId5">
                  <a:extLst>
                    <a:ext uri="{A12FA001-AC4F-418D-AE19-62706E023703}">
                      <ahyp:hlinkClr xmlns:ahyp="http://schemas.microsoft.com/office/drawing/2018/hyperlinkcolor" val="tx"/>
                    </a:ext>
                  </a:extLst>
                </a:hlinkClick>
              </a:rPr>
              <a:t>https://www.onclive.com/view/durvalumab-based-combos-win-eu-approval-for-advanced-recurrent-endometrial-cancer</a:t>
            </a:r>
            <a:r>
              <a:rPr lang="en-GB" dirty="0">
                <a:solidFill>
                  <a:schemeClr val="tx2"/>
                </a:solidFill>
                <a:latin typeface="Arial"/>
                <a:cs typeface="Arial"/>
              </a:rPr>
              <a:t> (accessed November 2024); 11. Ryan C (June 2024). Available at: </a:t>
            </a:r>
            <a:r>
              <a:rPr lang="en-GB" dirty="0">
                <a:solidFill>
                  <a:schemeClr val="tx2"/>
                </a:solidFill>
                <a:latin typeface="Arial"/>
                <a:cs typeface="Arial"/>
                <a:hlinkClick r:id="rId6">
                  <a:extLst>
                    <a:ext uri="{A12FA001-AC4F-418D-AE19-62706E023703}">
                      <ahyp:hlinkClr xmlns:ahyp="http://schemas.microsoft.com/office/drawing/2018/hyperlinkcolor" val="tx"/>
                    </a:ext>
                  </a:extLst>
                </a:hlinkClick>
              </a:rPr>
              <a:t>https://www.onclive.com/view/fda-approves-durvalumab-plus-chemotherapy-for-dmmr-primary-advanced-or-recurrent-endometrial-cancer</a:t>
            </a:r>
            <a:r>
              <a:rPr lang="en-GB" dirty="0">
                <a:solidFill>
                  <a:schemeClr val="tx2"/>
                </a:solidFill>
                <a:latin typeface="Arial"/>
                <a:cs typeface="Arial"/>
              </a:rPr>
              <a:t> (accessed November 2024)</a:t>
            </a:r>
          </a:p>
        </p:txBody>
      </p:sp>
      <p:grpSp>
        <p:nvGrpSpPr>
          <p:cNvPr id="2" name="Group 1">
            <a:extLst>
              <a:ext uri="{FF2B5EF4-FFF2-40B4-BE49-F238E27FC236}">
                <a16:creationId xmlns:a16="http://schemas.microsoft.com/office/drawing/2014/main" id="{949F7F94-0B05-246D-E5A9-ED26005955F3}"/>
              </a:ext>
            </a:extLst>
          </p:cNvPr>
          <p:cNvGrpSpPr/>
          <p:nvPr/>
        </p:nvGrpSpPr>
        <p:grpSpPr>
          <a:xfrm>
            <a:off x="407368" y="2708919"/>
            <a:ext cx="10920565" cy="2880321"/>
            <a:chOff x="407368" y="2636912"/>
            <a:chExt cx="10920565" cy="3111713"/>
          </a:xfrm>
        </p:grpSpPr>
        <p:sp>
          <p:nvSpPr>
            <p:cNvPr id="8" name="Right Arrow 7">
              <a:extLst>
                <a:ext uri="{FF2B5EF4-FFF2-40B4-BE49-F238E27FC236}">
                  <a16:creationId xmlns:a16="http://schemas.microsoft.com/office/drawing/2014/main" id="{24D91E66-25F9-AAE8-7ADA-4914DEDE43E2}"/>
                </a:ext>
              </a:extLst>
            </p:cNvPr>
            <p:cNvSpPr/>
            <p:nvPr/>
          </p:nvSpPr>
          <p:spPr>
            <a:xfrm>
              <a:off x="6554618" y="4386223"/>
              <a:ext cx="1662082" cy="484632"/>
            </a:xfrm>
            <a:prstGeom prst="rightArrow">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GB" sz="1200" b="1" dirty="0">
                  <a:solidFill>
                    <a:schemeClr val="bg1"/>
                  </a:solidFill>
                  <a:latin typeface="Arial" panose="020B0604020202020204" pitchFamily="34" charset="0"/>
                  <a:cs typeface="Arial" panose="020B0604020202020204" pitchFamily="34" charset="0"/>
                </a:rPr>
                <a:t>Precision medicine </a:t>
              </a:r>
            </a:p>
          </p:txBody>
        </p:sp>
        <p:sp>
          <p:nvSpPr>
            <p:cNvPr id="9" name="7-Point Star 8">
              <a:extLst>
                <a:ext uri="{FF2B5EF4-FFF2-40B4-BE49-F238E27FC236}">
                  <a16:creationId xmlns:a16="http://schemas.microsoft.com/office/drawing/2014/main" id="{30CD83F1-7862-CC1F-88E5-556B246DA6A0}"/>
                </a:ext>
              </a:extLst>
            </p:cNvPr>
            <p:cNvSpPr/>
            <p:nvPr/>
          </p:nvSpPr>
          <p:spPr>
            <a:xfrm>
              <a:off x="8257565" y="4049430"/>
              <a:ext cx="1927410" cy="1158221"/>
            </a:xfrm>
            <a:prstGeom prst="star7">
              <a:avLst>
                <a:gd name="adj" fmla="val 32292"/>
                <a:gd name="hf" fmla="val 102572"/>
                <a:gd name="vf" fmla="val 105210"/>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algn="ctr"/>
              <a:r>
                <a:rPr lang="en-GB" sz="1400" dirty="0">
                  <a:latin typeface="Arial" panose="020B0604020202020204" pitchFamily="34" charset="0"/>
                  <a:cs typeface="Arial" panose="020B0604020202020204" pitchFamily="34" charset="0"/>
                </a:rPr>
                <a:t>Targeted Therapies </a:t>
              </a:r>
            </a:p>
          </p:txBody>
        </p:sp>
        <p:sp>
          <p:nvSpPr>
            <p:cNvPr id="11" name="Oval 10">
              <a:extLst>
                <a:ext uri="{FF2B5EF4-FFF2-40B4-BE49-F238E27FC236}">
                  <a16:creationId xmlns:a16="http://schemas.microsoft.com/office/drawing/2014/main" id="{1F1E5953-0E9E-9A9A-29B0-D2E1E969C07E}"/>
                </a:ext>
              </a:extLst>
            </p:cNvPr>
            <p:cNvSpPr/>
            <p:nvPr/>
          </p:nvSpPr>
          <p:spPr>
            <a:xfrm>
              <a:off x="8175835" y="3100930"/>
              <a:ext cx="1260389" cy="9144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ICI</a:t>
              </a:r>
            </a:p>
          </p:txBody>
        </p:sp>
        <p:sp>
          <p:nvSpPr>
            <p:cNvPr id="12" name="Oval 11">
              <a:extLst>
                <a:ext uri="{FF2B5EF4-FFF2-40B4-BE49-F238E27FC236}">
                  <a16:creationId xmlns:a16="http://schemas.microsoft.com/office/drawing/2014/main" id="{BF2AACC3-C9DA-51A9-F02C-2C15AA020971}"/>
                </a:ext>
              </a:extLst>
            </p:cNvPr>
            <p:cNvSpPr/>
            <p:nvPr/>
          </p:nvSpPr>
          <p:spPr>
            <a:xfrm>
              <a:off x="9857146" y="3330301"/>
              <a:ext cx="1260389" cy="9144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TKI</a:t>
              </a:r>
            </a:p>
          </p:txBody>
        </p:sp>
        <p:sp>
          <p:nvSpPr>
            <p:cNvPr id="13" name="Oval 12">
              <a:extLst>
                <a:ext uri="{FF2B5EF4-FFF2-40B4-BE49-F238E27FC236}">
                  <a16:creationId xmlns:a16="http://schemas.microsoft.com/office/drawing/2014/main" id="{97D659F0-40D0-86F2-1F77-67CAD49F956C}"/>
                </a:ext>
              </a:extLst>
            </p:cNvPr>
            <p:cNvSpPr/>
            <p:nvPr/>
          </p:nvSpPr>
          <p:spPr>
            <a:xfrm>
              <a:off x="10067544" y="4834225"/>
              <a:ext cx="1260389" cy="9144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PARPi</a:t>
              </a:r>
            </a:p>
          </p:txBody>
        </p:sp>
        <p:cxnSp>
          <p:nvCxnSpPr>
            <p:cNvPr id="22" name="Straight Connector 21">
              <a:extLst>
                <a:ext uri="{FF2B5EF4-FFF2-40B4-BE49-F238E27FC236}">
                  <a16:creationId xmlns:a16="http://schemas.microsoft.com/office/drawing/2014/main" id="{3A60DBEE-CEEF-0234-D99C-F9E335D1C485}"/>
                </a:ext>
              </a:extLst>
            </p:cNvPr>
            <p:cNvCxnSpPr>
              <a:cxnSpLocks/>
            </p:cNvCxnSpPr>
            <p:nvPr/>
          </p:nvCxnSpPr>
          <p:spPr>
            <a:xfrm>
              <a:off x="3690837" y="3116232"/>
              <a:ext cx="0" cy="317946"/>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552CAEA3-B44F-37D8-613F-1E550E5A590A}"/>
                </a:ext>
              </a:extLst>
            </p:cNvPr>
            <p:cNvSpPr/>
            <p:nvPr/>
          </p:nvSpPr>
          <p:spPr>
            <a:xfrm>
              <a:off x="2079225" y="2636912"/>
              <a:ext cx="3205567" cy="47932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Recurrent/metastatic EC</a:t>
              </a:r>
              <a:endParaRPr lang="en-GB" sz="1200" b="1" baseline="3000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DF880562-A128-32B3-226B-1F48B86B8206}"/>
                </a:ext>
              </a:extLst>
            </p:cNvPr>
            <p:cNvSpPr/>
            <p:nvPr/>
          </p:nvSpPr>
          <p:spPr>
            <a:xfrm>
              <a:off x="1295072" y="4425009"/>
              <a:ext cx="1584176" cy="970881"/>
            </a:xfrm>
            <a:prstGeom prst="roundRect">
              <a:avLst>
                <a:gd name="adj" fmla="val 10271"/>
              </a:avLst>
            </a:prstGeom>
            <a:solidFill>
              <a:schemeClr val="tx2">
                <a:lumMod val="20000"/>
                <a:lumOff val="80000"/>
              </a:schemeClr>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0" rIns="0" bIns="0" rtlCol="0" anchor="ctr"/>
            <a:lstStyle/>
            <a:p>
              <a:pP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Hormonal therapy</a:t>
              </a:r>
            </a:p>
            <a:p>
              <a:pPr marL="133350" indent="-1333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Progestins (II, A)</a:t>
              </a:r>
            </a:p>
            <a:p>
              <a:pPr marL="133350" indent="-1333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AIs (III, C)</a:t>
              </a:r>
            </a:p>
            <a:p>
              <a:pPr marL="133350" indent="-1333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Tamoxifen (III, C)</a:t>
              </a:r>
            </a:p>
            <a:p>
              <a:pPr marL="133350" indent="-1333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Fulvestrant (III, C)</a:t>
              </a:r>
            </a:p>
          </p:txBody>
        </p:sp>
        <p:cxnSp>
          <p:nvCxnSpPr>
            <p:cNvPr id="25" name="Straight Connector 24">
              <a:extLst>
                <a:ext uri="{FF2B5EF4-FFF2-40B4-BE49-F238E27FC236}">
                  <a16:creationId xmlns:a16="http://schemas.microsoft.com/office/drawing/2014/main" id="{C0C1E165-CB28-1623-9B97-8FA013D4DC76}"/>
                </a:ext>
              </a:extLst>
            </p:cNvPr>
            <p:cNvCxnSpPr>
              <a:cxnSpLocks/>
            </p:cNvCxnSpPr>
            <p:nvPr/>
          </p:nvCxnSpPr>
          <p:spPr>
            <a:xfrm>
              <a:off x="2087160" y="3439679"/>
              <a:ext cx="0" cy="958466"/>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AAE0D20B-A319-768A-245A-3B42817EFFB6}"/>
                </a:ext>
              </a:extLst>
            </p:cNvPr>
            <p:cNvSpPr/>
            <p:nvPr/>
          </p:nvSpPr>
          <p:spPr>
            <a:xfrm>
              <a:off x="4175262" y="4425009"/>
              <a:ext cx="2219060" cy="970881"/>
            </a:xfrm>
            <a:prstGeom prst="roundRect">
              <a:avLst>
                <a:gd name="adj" fmla="val 10271"/>
              </a:avLst>
            </a:prstGeom>
            <a:solidFill>
              <a:schemeClr val="tx2">
                <a:lumMod val="20000"/>
                <a:lumOff val="80000"/>
              </a:schemeClr>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0" rIns="0" bIns="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ChT</a:t>
              </a:r>
            </a:p>
            <a:p>
              <a:pPr marL="133350" indent="-1333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Carboplatin AUC 5-6 + paclitaxel 175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every 21 days for 6 cycles (I, A)</a:t>
              </a:r>
            </a:p>
          </p:txBody>
        </p:sp>
        <p:cxnSp>
          <p:nvCxnSpPr>
            <p:cNvPr id="31" name="Straight Connector 30">
              <a:extLst>
                <a:ext uri="{FF2B5EF4-FFF2-40B4-BE49-F238E27FC236}">
                  <a16:creationId xmlns:a16="http://schemas.microsoft.com/office/drawing/2014/main" id="{D2C79236-0F0E-174C-792A-F30ACDBF1A26}"/>
                </a:ext>
              </a:extLst>
            </p:cNvPr>
            <p:cNvCxnSpPr>
              <a:cxnSpLocks/>
            </p:cNvCxnSpPr>
            <p:nvPr/>
          </p:nvCxnSpPr>
          <p:spPr>
            <a:xfrm flipH="1">
              <a:off x="2079225" y="3446674"/>
              <a:ext cx="32112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2E46549-E985-C47A-6529-40A7C924BBDD}"/>
                </a:ext>
              </a:extLst>
            </p:cNvPr>
            <p:cNvSpPr txBox="1"/>
            <p:nvPr/>
          </p:nvSpPr>
          <p:spPr>
            <a:xfrm>
              <a:off x="407368" y="3668078"/>
              <a:ext cx="3407983" cy="477546"/>
            </a:xfrm>
            <a:prstGeom prst="rect">
              <a:avLst/>
            </a:prstGeom>
            <a:solidFill>
              <a:schemeClr val="bg1"/>
            </a:solidFill>
          </p:spPr>
          <p:txBody>
            <a:bodyPr wrap="square" lIns="0" tIns="36000" rIns="0" bIns="36000" rtlCol="0">
              <a:spAutoFit/>
            </a:bodyPr>
            <a:lstStyle/>
            <a:p>
              <a:pPr algn="ctr"/>
              <a:r>
                <a:rPr lang="en-GB" sz="1200" dirty="0">
                  <a:latin typeface="Arial" panose="020B0604020202020204" pitchFamily="34" charset="0"/>
                  <a:ea typeface="Aileron" charset="0"/>
                  <a:cs typeface="Arial" panose="020B0604020202020204" pitchFamily="34" charset="0"/>
                </a:rPr>
                <a:t>Low-grade carcinomas with endometroid histology</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Low-volume/indolent disease</a:t>
              </a:r>
            </a:p>
          </p:txBody>
        </p:sp>
        <p:cxnSp>
          <p:nvCxnSpPr>
            <p:cNvPr id="34" name="Straight Connector 33">
              <a:extLst>
                <a:ext uri="{FF2B5EF4-FFF2-40B4-BE49-F238E27FC236}">
                  <a16:creationId xmlns:a16="http://schemas.microsoft.com/office/drawing/2014/main" id="{E88FD1CE-4C4C-0382-50D9-6A553576F9F5}"/>
                </a:ext>
              </a:extLst>
            </p:cNvPr>
            <p:cNvCxnSpPr>
              <a:cxnSpLocks/>
            </p:cNvCxnSpPr>
            <p:nvPr/>
          </p:nvCxnSpPr>
          <p:spPr>
            <a:xfrm>
              <a:off x="5284792" y="3439679"/>
              <a:ext cx="0" cy="958466"/>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34D1D2B-62BD-EFFA-D9D5-ABF944E8540F}"/>
                </a:ext>
              </a:extLst>
            </p:cNvPr>
            <p:cNvCxnSpPr>
              <a:cxnSpLocks/>
            </p:cNvCxnSpPr>
            <p:nvPr/>
          </p:nvCxnSpPr>
          <p:spPr>
            <a:xfrm>
              <a:off x="2985982" y="4686177"/>
              <a:ext cx="1082546"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F6A6B7F-9B10-5CC8-738D-1CAD080D6B8A}"/>
                </a:ext>
              </a:extLst>
            </p:cNvPr>
            <p:cNvCxnSpPr>
              <a:cxnSpLocks/>
            </p:cNvCxnSpPr>
            <p:nvPr/>
          </p:nvCxnSpPr>
          <p:spPr>
            <a:xfrm flipH="1">
              <a:off x="2985982" y="5044523"/>
              <a:ext cx="1082546"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61872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C88F5DAD-B45B-E1C8-EB98-7002F2C8727B}"/>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18CE392F-0D1C-2656-28B2-C916D6317E1C}"/>
              </a:ext>
            </a:extLst>
          </p:cNvPr>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dirty="0"/>
              <a:t>CLINICAL SCENARIO </a:t>
            </a:r>
          </a:p>
        </p:txBody>
      </p:sp>
      <p:sp>
        <p:nvSpPr>
          <p:cNvPr id="772" name="Google Shape;772;g28c17512033_0_1737">
            <a:extLst>
              <a:ext uri="{FF2B5EF4-FFF2-40B4-BE49-F238E27FC236}">
                <a16:creationId xmlns:a16="http://schemas.microsoft.com/office/drawing/2014/main" id="{0EF4C37B-699F-D95E-2C3D-0A83934BD739}"/>
              </a:ext>
            </a:extLst>
          </p:cNvPr>
          <p:cNvSpPr txBox="1">
            <a:spLocks noGrp="1"/>
          </p:cNvSpPr>
          <p:nvPr>
            <p:ph type="sldNum" sz="quarter" idx="4"/>
          </p:nvPr>
        </p:nvSpPr>
        <p:spPr>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lvl="0"/>
            <a:fld id="{00000000-1234-1234-1234-123412341234}" type="slidenum">
              <a:rPr lang="en-GB" smtClean="0"/>
              <a:pPr lvl="0"/>
              <a:t>12</a:t>
            </a:fld>
            <a:endParaRPr lang="en-GB" dirty="0"/>
          </a:p>
        </p:txBody>
      </p:sp>
    </p:spTree>
    <p:extLst>
      <p:ext uri="{BB962C8B-B14F-4D97-AF65-F5344CB8AC3E}">
        <p14:creationId xmlns:p14="http://schemas.microsoft.com/office/powerpoint/2010/main" val="68481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6000">
              <a:srgbClr val="FEFEFE"/>
            </a:gs>
            <a:gs pos="93000">
              <a:srgbClr val="FAFCFE"/>
            </a:gs>
            <a:gs pos="80000">
              <a:srgbClr val="FFFFFF"/>
            </a:gs>
            <a:gs pos="59000">
              <a:srgbClr val="FEFEFE"/>
            </a:gs>
          </a:gsLst>
          <a:lin ang="10800000" scaled="1"/>
        </a:gradFill>
        <a:effectLst/>
      </p:bgPr>
    </p:bg>
    <p:spTree>
      <p:nvGrpSpPr>
        <p:cNvPr id="1" name="">
          <a:extLst>
            <a:ext uri="{FF2B5EF4-FFF2-40B4-BE49-F238E27FC236}">
              <a16:creationId xmlns:a16="http://schemas.microsoft.com/office/drawing/2014/main" id="{566AAF53-17BB-CCA2-63B4-4F34A6CA20F9}"/>
            </a:ext>
          </a:extLst>
        </p:cNvPr>
        <p:cNvGrpSpPr/>
        <p:nvPr/>
      </p:nvGrpSpPr>
      <p:grpSpPr>
        <a:xfrm>
          <a:off x="0" y="0"/>
          <a:ext cx="0" cy="0"/>
          <a:chOff x="0" y="0"/>
          <a:chExt cx="0" cy="0"/>
        </a:xfrm>
      </p:grpSpPr>
      <p:pic>
        <p:nvPicPr>
          <p:cNvPr id="17" name="Picture 16" descr="A diagram of a treatment&#10;&#10;Description automatically generated with medium confidence">
            <a:extLst>
              <a:ext uri="{FF2B5EF4-FFF2-40B4-BE49-F238E27FC236}">
                <a16:creationId xmlns:a16="http://schemas.microsoft.com/office/drawing/2014/main" id="{2D875BAD-4377-8F24-8F93-B10C339BF4A6}"/>
              </a:ext>
            </a:extLst>
          </p:cNvPr>
          <p:cNvPicPr>
            <a:picLocks noChangeAspect="1"/>
          </p:cNvPicPr>
          <p:nvPr/>
        </p:nvPicPr>
        <p:blipFill>
          <a:blip r:embed="rId3"/>
          <a:srcRect l="1780" t="12781" r="17899" b="16414"/>
          <a:stretch/>
        </p:blipFill>
        <p:spPr>
          <a:xfrm>
            <a:off x="92815" y="620486"/>
            <a:ext cx="10963199" cy="5436136"/>
          </a:xfrm>
          <a:prstGeom prst="rect">
            <a:avLst/>
          </a:prstGeom>
        </p:spPr>
      </p:pic>
      <p:sp>
        <p:nvSpPr>
          <p:cNvPr id="3" name="Title 2">
            <a:extLst>
              <a:ext uri="{FF2B5EF4-FFF2-40B4-BE49-F238E27FC236}">
                <a16:creationId xmlns:a16="http://schemas.microsoft.com/office/drawing/2014/main" id="{3C54637C-B853-4AAD-F2AB-440953D5CFB1}"/>
              </a:ext>
            </a:extLst>
          </p:cNvPr>
          <p:cNvSpPr>
            <a:spLocks noGrp="1"/>
          </p:cNvSpPr>
          <p:nvPr>
            <p:ph type="title"/>
          </p:nvPr>
        </p:nvSpPr>
        <p:spPr/>
        <p:txBody>
          <a:bodyPr/>
          <a:lstStyle/>
          <a:p>
            <a:r>
              <a:rPr lang="en-GB" dirty="0"/>
              <a:t>PATIENT CASE: </a:t>
            </a:r>
            <a:r>
              <a:rPr lang="en-GB" cap="none" dirty="0">
                <a:solidFill>
                  <a:schemeClr val="tx2"/>
                </a:solidFill>
              </a:rPr>
              <a:t>p</a:t>
            </a:r>
            <a:r>
              <a:rPr lang="en-GB" dirty="0">
                <a:solidFill>
                  <a:schemeClr val="tx2"/>
                </a:solidFill>
              </a:rPr>
              <a:t>53</a:t>
            </a:r>
            <a:r>
              <a:rPr lang="en-GB" cap="none" dirty="0">
                <a:solidFill>
                  <a:schemeClr val="tx2"/>
                </a:solidFill>
              </a:rPr>
              <a:t>abn &amp; pMMR</a:t>
            </a:r>
            <a:r>
              <a:rPr lang="en-GB" dirty="0">
                <a:solidFill>
                  <a:schemeClr val="tx2"/>
                </a:solidFill>
              </a:rPr>
              <a:t> METASTATIC </a:t>
            </a:r>
            <a:r>
              <a:rPr lang="en-GB" dirty="0"/>
              <a:t>EC </a:t>
            </a:r>
          </a:p>
        </p:txBody>
      </p:sp>
      <p:sp>
        <p:nvSpPr>
          <p:cNvPr id="4" name="Slide Number Placeholder 3">
            <a:extLst>
              <a:ext uri="{FF2B5EF4-FFF2-40B4-BE49-F238E27FC236}">
                <a16:creationId xmlns:a16="http://schemas.microsoft.com/office/drawing/2014/main" id="{81C0BF2C-0480-9A14-1805-A1851652BD94}"/>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5" name="Content Placeholder 4">
            <a:extLst>
              <a:ext uri="{FF2B5EF4-FFF2-40B4-BE49-F238E27FC236}">
                <a16:creationId xmlns:a16="http://schemas.microsoft.com/office/drawing/2014/main" id="{52B1B9B9-EB42-2DA6-9F14-3E367F647361}"/>
              </a:ext>
            </a:extLst>
          </p:cNvPr>
          <p:cNvSpPr>
            <a:spLocks noGrp="1"/>
          </p:cNvSpPr>
          <p:nvPr>
            <p:ph sz="quarter" idx="15"/>
          </p:nvPr>
        </p:nvSpPr>
        <p:spPr/>
        <p:txBody>
          <a:bodyPr/>
          <a:lstStyle/>
          <a:p>
            <a:r>
              <a:rPr lang="en-GB" dirty="0">
                <a:solidFill>
                  <a:schemeClr val="tx2"/>
                </a:solidFill>
                <a:latin typeface="Arial"/>
                <a:cs typeface="Arial"/>
              </a:rPr>
              <a:t>1L, first line; BSO, bilateral salpingo-oophorectomy; ChT, chemotherapy; EC, endometrial cancer; FIGO Ib, International Federation of Gynecology and Obstetrics stage Ib; G2/3, grade 2/3; HER2, human epidermal growth factor receptor 2; HR, hormone receptor; L1-CAM, L1 cell adhesion molecule; LVSI, lymphovascular space invasion; p53abn, p53 abnormality; pMMR, proficient mismatch repair; SNLB, sentinel lymph node biopsy; TLH, total laparoscopic hysterectomy</a:t>
            </a:r>
          </a:p>
          <a:p>
            <a:endParaRPr lang="en-GB" dirty="0"/>
          </a:p>
        </p:txBody>
      </p:sp>
      <p:sp>
        <p:nvSpPr>
          <p:cNvPr id="16" name="TextBox 15">
            <a:extLst>
              <a:ext uri="{FF2B5EF4-FFF2-40B4-BE49-F238E27FC236}">
                <a16:creationId xmlns:a16="http://schemas.microsoft.com/office/drawing/2014/main" id="{7B2B2E5E-3D6F-08C4-BEAB-7A638BDCF751}"/>
              </a:ext>
            </a:extLst>
          </p:cNvPr>
          <p:cNvSpPr txBox="1"/>
          <p:nvPr/>
        </p:nvSpPr>
        <p:spPr>
          <a:xfrm>
            <a:off x="3398557" y="1297973"/>
            <a:ext cx="6412708" cy="919879"/>
          </a:xfrm>
          <a:prstGeom prst="rect">
            <a:avLst/>
          </a:prstGeom>
          <a:noFill/>
          <a:ln w="28575">
            <a:solidFill>
              <a:schemeClr val="accent1"/>
            </a:solidFill>
          </a:ln>
        </p:spPr>
        <p:txBody>
          <a:bodyPr wrap="square" anchor="ctr" anchorCtr="0">
            <a:noAutofit/>
          </a:bodyPr>
          <a:lstStyle/>
          <a:p>
            <a:pPr algn="ctr"/>
            <a:r>
              <a:rPr lang="en-GB" sz="2000" b="1" dirty="0">
                <a:solidFill>
                  <a:schemeClr val="accent1"/>
                </a:solidFill>
                <a:latin typeface="Arial" panose="020B0604020202020204" pitchFamily="34" charset="0"/>
                <a:cs typeface="Arial" panose="020B0604020202020204" pitchFamily="34" charset="0"/>
              </a:rPr>
              <a:t>Which first-line targeted therapy options are available to patients like Jane?</a:t>
            </a:r>
          </a:p>
        </p:txBody>
      </p:sp>
    </p:spTree>
    <p:extLst>
      <p:ext uri="{BB962C8B-B14F-4D97-AF65-F5344CB8AC3E}">
        <p14:creationId xmlns:p14="http://schemas.microsoft.com/office/powerpoint/2010/main" val="35135626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B6D99C00-ADFA-856D-7D77-D99A3434E1A6}"/>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F3CE65C8-8D68-504C-DA6E-0D2D2AB2AE27}"/>
              </a:ext>
            </a:extLst>
          </p:cNvPr>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dirty="0"/>
              <a:t>IMMUNO CHECKPOINT INHIBITORS</a:t>
            </a:r>
          </a:p>
        </p:txBody>
      </p:sp>
      <p:sp>
        <p:nvSpPr>
          <p:cNvPr id="772" name="Google Shape;772;g28c17512033_0_1737">
            <a:extLst>
              <a:ext uri="{FF2B5EF4-FFF2-40B4-BE49-F238E27FC236}">
                <a16:creationId xmlns:a16="http://schemas.microsoft.com/office/drawing/2014/main" id="{D475F8F8-497E-7534-2FF9-EA0ADDC31453}"/>
              </a:ext>
            </a:extLst>
          </p:cNvPr>
          <p:cNvSpPr txBox="1">
            <a:spLocks noGrp="1"/>
          </p:cNvSpPr>
          <p:nvPr>
            <p:ph type="sldNum" sz="quarter" idx="4"/>
          </p:nvPr>
        </p:nvSpPr>
        <p:spPr>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lvl="0"/>
            <a:fld id="{00000000-1234-1234-1234-123412341234}" type="slidenum">
              <a:rPr lang="en-GB" smtClean="0"/>
              <a:pPr lvl="0"/>
              <a:t>14</a:t>
            </a:fld>
            <a:endParaRPr lang="en-GB" dirty="0"/>
          </a:p>
        </p:txBody>
      </p:sp>
    </p:spTree>
    <p:extLst>
      <p:ext uri="{BB962C8B-B14F-4D97-AF65-F5344CB8AC3E}">
        <p14:creationId xmlns:p14="http://schemas.microsoft.com/office/powerpoint/2010/main" val="28833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428">
            <a:extLst>
              <a:ext uri="{FF2B5EF4-FFF2-40B4-BE49-F238E27FC236}">
                <a16:creationId xmlns:a16="http://schemas.microsoft.com/office/drawing/2014/main" id="{9566CEDD-FF22-4B68-B867-F413DCF6C96E}"/>
              </a:ext>
            </a:extLst>
          </p:cNvPr>
          <p:cNvSpPr/>
          <p:nvPr/>
        </p:nvSpPr>
        <p:spPr>
          <a:xfrm>
            <a:off x="10092260" y="2535049"/>
            <a:ext cx="1640060" cy="514846"/>
          </a:xfrm>
          <a:prstGeom prst="roundRect">
            <a:avLst/>
          </a:prstGeom>
          <a:solidFill>
            <a:schemeClr val="bg1"/>
          </a:solidFill>
          <a:ln w="38100" cap="flat" cmpd="sng" algn="ctr">
            <a:solidFill>
              <a:schemeClr val="accent6"/>
            </a:solidFill>
            <a:prstDash val="solid"/>
          </a:ln>
          <a:effectLst/>
          <a:scene3d>
            <a:camera prst="orthographicFront">
              <a:rot lat="0" lon="0" rev="0"/>
            </a:camera>
            <a:lightRig rig="contrasting" dir="t">
              <a:rot lat="0" lon="0" rev="1500000"/>
            </a:lightRig>
          </a:scene3d>
          <a:sp3d prstMaterial="metal"/>
        </p:spPr>
        <p:txBody>
          <a:bodyPr rtlCol="0" anchor="ctr"/>
          <a:lstStyle/>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effectLst/>
                <a:uLnTx/>
                <a:uFillTx/>
                <a:latin typeface="Arial"/>
                <a:ea typeface="+mn-ea"/>
                <a:cs typeface="Arial"/>
                <a:sym typeface="Arial"/>
                <a:rtl val="0"/>
              </a:rPr>
              <a:t>HR 0.73</a:t>
            </a:r>
          </a:p>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effectLst/>
                <a:uLnTx/>
                <a:uFillTx/>
                <a:latin typeface="Arial"/>
                <a:ea typeface="+mn-ea"/>
                <a:cs typeface="Arial"/>
                <a:sym typeface="Arial"/>
                <a:rtl val="0"/>
              </a:rPr>
              <a:t> </a:t>
            </a:r>
            <a:endParaRPr kumimoji="0" lang="en-GB" sz="1400" b="1" i="0" u="none" strike="noStrike" kern="0" cap="none" spc="0" normalizeH="0" baseline="0" dirty="0">
              <a:ln>
                <a:noFill/>
              </a:ln>
              <a:effectLst/>
              <a:uLnTx/>
              <a:uFillTx/>
              <a:latin typeface="Arial"/>
              <a:ea typeface="+mn-ea"/>
              <a:cs typeface="+mn-cs"/>
            </a:endParaRPr>
          </a:p>
        </p:txBody>
      </p:sp>
      <p:sp>
        <p:nvSpPr>
          <p:cNvPr id="5" name="Text Placeholder 4">
            <a:extLst>
              <a:ext uri="{FF2B5EF4-FFF2-40B4-BE49-F238E27FC236}">
                <a16:creationId xmlns:a16="http://schemas.microsoft.com/office/drawing/2014/main" id="{2EB95C9E-3C29-D34C-9CB7-6FCAC2930062}"/>
              </a:ext>
            </a:extLst>
          </p:cNvPr>
          <p:cNvSpPr>
            <a:spLocks noGrp="1"/>
          </p:cNvSpPr>
          <p:nvPr>
            <p:ph sz="quarter" idx="12"/>
          </p:nvPr>
        </p:nvSpPr>
        <p:spPr>
          <a:xfrm>
            <a:off x="619201" y="5622677"/>
            <a:ext cx="10963275" cy="661666"/>
          </a:xfrm>
        </p:spPr>
        <p:txBody>
          <a:bodyPr vert="horz" lIns="0" tIns="0" rIns="0" bIns="0" rtlCol="0" anchor="t">
            <a:noAutofit/>
          </a:bodyPr>
          <a:lstStyle/>
          <a:p>
            <a:pPr marL="356870" indent="-356870"/>
            <a:r>
              <a:rPr lang="en-GB" sz="1600" dirty="0">
                <a:latin typeface="Arial"/>
                <a:cs typeface="Arial"/>
              </a:rPr>
              <a:t>Safety analysis in the overall population showed a 10% higher incidence of </a:t>
            </a:r>
            <a:r>
              <a:rPr lang="en-US" sz="1600" dirty="0">
                <a:latin typeface="Arial"/>
                <a:cs typeface="Arial"/>
              </a:rPr>
              <a:t>grade ≥3 </a:t>
            </a:r>
            <a:r>
              <a:rPr lang="en-GB" sz="1600" dirty="0">
                <a:latin typeface="Arial"/>
                <a:cs typeface="Arial"/>
              </a:rPr>
              <a:t>AEs with dostarlimab, </a:t>
            </a:r>
            <a:br>
              <a:rPr lang="en-GB" sz="1600" dirty="0"/>
            </a:br>
            <a:r>
              <a:rPr lang="en-GB" sz="1600" dirty="0">
                <a:latin typeface="Arial"/>
                <a:cs typeface="Arial"/>
              </a:rPr>
              <a:t>while chemotherapy discontinuation rates and QoL remained similar between the two groups</a:t>
            </a:r>
            <a:endParaRPr lang="en-US" dirty="0"/>
          </a:p>
        </p:txBody>
      </p:sp>
      <p:sp>
        <p:nvSpPr>
          <p:cNvPr id="3" name="Title 2">
            <a:extLst>
              <a:ext uri="{FF2B5EF4-FFF2-40B4-BE49-F238E27FC236}">
                <a16:creationId xmlns:a16="http://schemas.microsoft.com/office/drawing/2014/main" id="{26B691AD-A84A-365F-A722-658D534E64C9}"/>
              </a:ext>
            </a:extLst>
          </p:cNvPr>
          <p:cNvSpPr>
            <a:spLocks noGrp="1"/>
          </p:cNvSpPr>
          <p:nvPr>
            <p:ph type="title"/>
          </p:nvPr>
        </p:nvSpPr>
        <p:spPr>
          <a:xfrm>
            <a:off x="619201" y="259200"/>
            <a:ext cx="10963199" cy="864000"/>
          </a:xfrm>
        </p:spPr>
        <p:txBody>
          <a:bodyPr>
            <a:normAutofit/>
          </a:bodyPr>
          <a:lstStyle/>
          <a:p>
            <a:r>
              <a:rPr lang="en-GB" dirty="0"/>
              <a:t>RUBY TRIAL: DOSTARLIMAB + C</a:t>
            </a:r>
            <a:r>
              <a:rPr lang="en-GB" cap="none" dirty="0"/>
              <a:t>h</a:t>
            </a:r>
            <a:r>
              <a:rPr lang="en-GB" dirty="0"/>
              <a:t>T SHOWED IMPROVED PFS &amp; OS RESULTS IN </a:t>
            </a:r>
            <a:r>
              <a:rPr lang="en-GB" cap="none" dirty="0"/>
              <a:t>p</a:t>
            </a:r>
            <a:r>
              <a:rPr lang="en-GB" dirty="0"/>
              <a:t>MMR POPULATION VS C</a:t>
            </a:r>
            <a:r>
              <a:rPr lang="en-GB" cap="none" dirty="0"/>
              <a:t>h</a:t>
            </a:r>
            <a:r>
              <a:rPr lang="en-GB" dirty="0"/>
              <a:t>T ALONE</a:t>
            </a:r>
          </a:p>
        </p:txBody>
      </p:sp>
      <p:sp>
        <p:nvSpPr>
          <p:cNvPr id="4" name="Slide Number Placeholder 3">
            <a:extLst>
              <a:ext uri="{FF2B5EF4-FFF2-40B4-BE49-F238E27FC236}">
                <a16:creationId xmlns:a16="http://schemas.microsoft.com/office/drawing/2014/main" id="{E48A78C4-2A1D-340B-717D-1CA9631016AC}"/>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15</a:t>
            </a:fld>
            <a:endParaRPr lang="en-GB" dirty="0"/>
          </a:p>
        </p:txBody>
      </p:sp>
      <p:sp>
        <p:nvSpPr>
          <p:cNvPr id="19" name="Content Placeholder 18">
            <a:extLst>
              <a:ext uri="{FF2B5EF4-FFF2-40B4-BE49-F238E27FC236}">
                <a16:creationId xmlns:a16="http://schemas.microsoft.com/office/drawing/2014/main" id="{0B00620D-23A3-61D2-28C1-34011C5AC05F}"/>
              </a:ext>
            </a:extLst>
          </p:cNvPr>
          <p:cNvSpPr>
            <a:spLocks noGrp="1"/>
          </p:cNvSpPr>
          <p:nvPr>
            <p:ph sz="quarter" idx="15"/>
          </p:nvPr>
        </p:nvSpPr>
        <p:spPr>
          <a:xfrm>
            <a:off x="620184" y="6357600"/>
            <a:ext cx="10180339" cy="365125"/>
          </a:xfrm>
        </p:spPr>
        <p:txBody>
          <a:bodyPr anchor="b"/>
          <a:lstStyle/>
          <a:p>
            <a:r>
              <a:rPr lang="en-GB" dirty="0">
                <a:solidFill>
                  <a:schemeClr val="tx2"/>
                </a:solidFill>
                <a:latin typeface="Arial"/>
                <a:cs typeface="Arial"/>
              </a:rPr>
              <a:t>Aes, adverse events; ChT, chemotherapy; CI, confidence interval; dMMR, deficient mismatch repair; HR, hazard ratio; MSI-H, microsatellite instability-high; MSS, microsatellite stable; OS, overall survival; pMMR, proficient mismatch repair; PFS, progression-free survival; QoL, quality of life</a:t>
            </a:r>
            <a:endParaRPr lang="en-GB" dirty="0">
              <a:solidFill>
                <a:schemeClr val="tx2"/>
              </a:solidFill>
            </a:endParaRPr>
          </a:p>
          <a:p>
            <a:r>
              <a:rPr lang="en-GB" dirty="0">
                <a:solidFill>
                  <a:schemeClr val="tx2"/>
                </a:solidFill>
                <a:latin typeface="Arial"/>
                <a:cs typeface="Arial"/>
              </a:rPr>
              <a:t>Mirza MR, et al. </a:t>
            </a:r>
            <a:r>
              <a:rPr lang="en-GB" i="1" dirty="0">
                <a:solidFill>
                  <a:schemeClr val="tx2"/>
                </a:solidFill>
                <a:latin typeface="Arial"/>
                <a:cs typeface="Arial"/>
              </a:rPr>
              <a:t>N Engl J Med.</a:t>
            </a:r>
            <a:r>
              <a:rPr lang="en-GB" dirty="0">
                <a:solidFill>
                  <a:schemeClr val="tx2"/>
                </a:solidFill>
                <a:latin typeface="Arial"/>
                <a:cs typeface="Arial"/>
              </a:rPr>
              <a:t> 2023;388(23):2145-2158</a:t>
            </a:r>
          </a:p>
        </p:txBody>
      </p:sp>
      <p:sp>
        <p:nvSpPr>
          <p:cNvPr id="2" name="TextBox 1">
            <a:extLst>
              <a:ext uri="{FF2B5EF4-FFF2-40B4-BE49-F238E27FC236}">
                <a16:creationId xmlns:a16="http://schemas.microsoft.com/office/drawing/2014/main" id="{F8F439CD-4450-3C99-93FB-3E5A139B3D48}"/>
              </a:ext>
            </a:extLst>
          </p:cNvPr>
          <p:cNvSpPr txBox="1"/>
          <p:nvPr/>
        </p:nvSpPr>
        <p:spPr>
          <a:xfrm>
            <a:off x="8003043" y="2209363"/>
            <a:ext cx="1585883" cy="276999"/>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OS RESULTS</a:t>
            </a:r>
          </a:p>
        </p:txBody>
      </p:sp>
      <p:sp>
        <p:nvSpPr>
          <p:cNvPr id="6" name="TextBox 5">
            <a:extLst>
              <a:ext uri="{FF2B5EF4-FFF2-40B4-BE49-F238E27FC236}">
                <a16:creationId xmlns:a16="http://schemas.microsoft.com/office/drawing/2014/main" id="{E7F651EA-3B31-3E72-913B-EE7E48766E5A}"/>
              </a:ext>
            </a:extLst>
          </p:cNvPr>
          <p:cNvSpPr txBox="1"/>
          <p:nvPr/>
        </p:nvSpPr>
        <p:spPr>
          <a:xfrm>
            <a:off x="619201" y="1358514"/>
            <a:ext cx="10948326"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b="1" dirty="0">
                <a:solidFill>
                  <a:schemeClr val="tx1">
                    <a:lumMod val="75000"/>
                    <a:lumOff val="25000"/>
                  </a:schemeClr>
                </a:solidFill>
                <a:latin typeface="Arial"/>
                <a:cs typeface="Arial"/>
              </a:rPr>
              <a:t>Dostarlimab benefit in pMMR–MSS population:</a:t>
            </a:r>
            <a:r>
              <a:rPr lang="en-GB" dirty="0">
                <a:solidFill>
                  <a:srgbClr val="505050"/>
                </a:solidFill>
                <a:latin typeface="Arial"/>
                <a:cs typeface="Arial"/>
              </a:rPr>
              <a:t> </a:t>
            </a:r>
            <a:r>
              <a:rPr lang="en-GB" dirty="0">
                <a:solidFill>
                  <a:srgbClr val="505050"/>
                </a:solidFill>
                <a:latin typeface="Arial"/>
                <a:ea typeface="+mn-lt"/>
                <a:cs typeface="+mn-lt"/>
              </a:rPr>
              <a:t>Although</a:t>
            </a:r>
            <a:r>
              <a:rPr lang="en-GB" b="1" dirty="0">
                <a:solidFill>
                  <a:srgbClr val="505050"/>
                </a:solidFill>
                <a:latin typeface="Arial"/>
                <a:ea typeface="+mn-lt"/>
                <a:cs typeface="+mn-lt"/>
              </a:rPr>
              <a:t> </a:t>
            </a:r>
            <a:r>
              <a:rPr lang="en-GB" b="1" dirty="0">
                <a:solidFill>
                  <a:schemeClr val="tx1">
                    <a:lumMod val="75000"/>
                    <a:lumOff val="25000"/>
                  </a:schemeClr>
                </a:solidFill>
                <a:latin typeface="Arial"/>
                <a:cs typeface="Arial"/>
              </a:rPr>
              <a:t>less pronounced than in the dMMR–MSI-H group</a:t>
            </a:r>
            <a:r>
              <a:rPr lang="en-GB" dirty="0">
                <a:solidFill>
                  <a:srgbClr val="505050"/>
                </a:solidFill>
                <a:latin typeface="Arial"/>
                <a:ea typeface="+mn-lt"/>
                <a:cs typeface="+mn-lt"/>
              </a:rPr>
              <a:t>, efficacy was consistent for progression-free and overall survival</a:t>
            </a:r>
          </a:p>
        </p:txBody>
      </p:sp>
      <p:sp>
        <p:nvSpPr>
          <p:cNvPr id="15" name="TextBox 14">
            <a:extLst>
              <a:ext uri="{FF2B5EF4-FFF2-40B4-BE49-F238E27FC236}">
                <a16:creationId xmlns:a16="http://schemas.microsoft.com/office/drawing/2014/main" id="{E486D534-8562-BDC1-35C2-9D1424EFA4DF}"/>
              </a:ext>
            </a:extLst>
          </p:cNvPr>
          <p:cNvSpPr txBox="1"/>
          <p:nvPr/>
        </p:nvSpPr>
        <p:spPr>
          <a:xfrm>
            <a:off x="2601183" y="2209665"/>
            <a:ext cx="1714124" cy="276999"/>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PFS RESULTS</a:t>
            </a:r>
          </a:p>
        </p:txBody>
      </p:sp>
      <p:sp>
        <p:nvSpPr>
          <p:cNvPr id="28" name="TextBox 27">
            <a:extLst>
              <a:ext uri="{FF2B5EF4-FFF2-40B4-BE49-F238E27FC236}">
                <a16:creationId xmlns:a16="http://schemas.microsoft.com/office/drawing/2014/main" id="{D9489AEC-51BD-58D3-78D9-2A5118B3B225}"/>
              </a:ext>
            </a:extLst>
          </p:cNvPr>
          <p:cNvSpPr txBox="1"/>
          <p:nvPr/>
        </p:nvSpPr>
        <p:spPr>
          <a:xfrm>
            <a:off x="11483613"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38</a:t>
            </a:r>
          </a:p>
        </p:txBody>
      </p:sp>
      <p:sp>
        <p:nvSpPr>
          <p:cNvPr id="31" name="TextBox 30">
            <a:extLst>
              <a:ext uri="{FF2B5EF4-FFF2-40B4-BE49-F238E27FC236}">
                <a16:creationId xmlns:a16="http://schemas.microsoft.com/office/drawing/2014/main" id="{9A4AE2A1-73C5-9D41-A577-FF98817E9C16}"/>
              </a:ext>
            </a:extLst>
          </p:cNvPr>
          <p:cNvSpPr txBox="1"/>
          <p:nvPr/>
        </p:nvSpPr>
        <p:spPr>
          <a:xfrm>
            <a:off x="9971501"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26</a:t>
            </a:r>
          </a:p>
        </p:txBody>
      </p:sp>
      <p:sp>
        <p:nvSpPr>
          <p:cNvPr id="32" name="TextBox 31">
            <a:extLst>
              <a:ext uri="{FF2B5EF4-FFF2-40B4-BE49-F238E27FC236}">
                <a16:creationId xmlns:a16="http://schemas.microsoft.com/office/drawing/2014/main" id="{7798009C-CEE6-DDFB-4739-C4BCB371EEF1}"/>
              </a:ext>
            </a:extLst>
          </p:cNvPr>
          <p:cNvSpPr txBox="1"/>
          <p:nvPr/>
        </p:nvSpPr>
        <p:spPr>
          <a:xfrm>
            <a:off x="7841250" y="5267963"/>
            <a:ext cx="2423740" cy="215444"/>
          </a:xfrm>
          <a:prstGeom prst="rect">
            <a:avLst/>
          </a:prstGeom>
          <a:noFill/>
        </p:spPr>
        <p:txBody>
          <a:bodyPr wrap="none" lIns="0" tIns="0" rIns="0" bIns="0" rtlCol="0">
            <a:spAutoFit/>
          </a:bodyPr>
          <a:lstStyle/>
          <a:p>
            <a:pPr algn="ctr"/>
            <a:r>
              <a:rPr lang="en-GB" sz="1400" b="1" dirty="0">
                <a:effectLst/>
                <a:latin typeface="Arial" panose="020B0604020202020204" pitchFamily="34" charset="0"/>
                <a:cs typeface="Arial" panose="020B0604020202020204" pitchFamily="34" charset="0"/>
              </a:rPr>
              <a:t>Months since randomisation</a:t>
            </a:r>
          </a:p>
        </p:txBody>
      </p:sp>
      <p:sp>
        <p:nvSpPr>
          <p:cNvPr id="33" name="Rectangle: Rounded Corners 428">
            <a:extLst>
              <a:ext uri="{FF2B5EF4-FFF2-40B4-BE49-F238E27FC236}">
                <a16:creationId xmlns:a16="http://schemas.microsoft.com/office/drawing/2014/main" id="{83F9D90D-93E1-EFD5-2343-90BF8C412027}"/>
              </a:ext>
            </a:extLst>
          </p:cNvPr>
          <p:cNvSpPr/>
          <p:nvPr/>
        </p:nvSpPr>
        <p:spPr>
          <a:xfrm>
            <a:off x="4390630" y="2537591"/>
            <a:ext cx="1640060" cy="514846"/>
          </a:xfrm>
          <a:prstGeom prst="roundRect">
            <a:avLst/>
          </a:prstGeom>
          <a:solidFill>
            <a:schemeClr val="bg1"/>
          </a:solidFill>
          <a:ln w="38100" cap="flat" cmpd="sng" algn="ctr">
            <a:solidFill>
              <a:schemeClr val="accent6"/>
            </a:solidFill>
            <a:prstDash val="solid"/>
          </a:ln>
          <a:effectLst/>
          <a:scene3d>
            <a:camera prst="orthographicFront">
              <a:rot lat="0" lon="0" rev="0"/>
            </a:camera>
            <a:lightRig rig="contrasting" dir="t">
              <a:rot lat="0" lon="0" rev="1500000"/>
            </a:lightRig>
          </a:scene3d>
          <a:sp3d prstMaterial="metal"/>
        </p:spPr>
        <p:txBody>
          <a:bodyPr rtlCol="0" anchor="ctr"/>
          <a:lstStyle/>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effectLst/>
                <a:uLnTx/>
                <a:uFillTx/>
                <a:latin typeface="Arial"/>
                <a:ea typeface="+mn-ea"/>
                <a:cs typeface="Arial"/>
                <a:sym typeface="Arial"/>
                <a:rtl val="0"/>
              </a:rPr>
              <a:t>HR 0.76</a:t>
            </a:r>
          </a:p>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effectLst/>
                <a:uLnTx/>
                <a:uFillTx/>
                <a:latin typeface="Arial"/>
                <a:ea typeface="+mn-ea"/>
                <a:cs typeface="Arial"/>
                <a:sym typeface="Arial"/>
                <a:rtl val="0"/>
              </a:rPr>
              <a:t> </a:t>
            </a:r>
            <a:endParaRPr kumimoji="0" lang="en-GB" sz="1400" b="1" i="0" u="none" strike="noStrike" kern="0" cap="none" spc="0" normalizeH="0" baseline="0" dirty="0">
              <a:ln>
                <a:noFill/>
              </a:ln>
              <a:effectLst/>
              <a:uLnTx/>
              <a:uFillTx/>
              <a:latin typeface="Arial"/>
              <a:ea typeface="+mn-ea"/>
              <a:cs typeface="+mn-cs"/>
            </a:endParaRPr>
          </a:p>
        </p:txBody>
      </p:sp>
      <p:sp>
        <p:nvSpPr>
          <p:cNvPr id="43" name="TextBox 42">
            <a:extLst>
              <a:ext uri="{FF2B5EF4-FFF2-40B4-BE49-F238E27FC236}">
                <a16:creationId xmlns:a16="http://schemas.microsoft.com/office/drawing/2014/main" id="{34FBA74E-D1B7-E01C-D5EE-8561E98B09B2}"/>
              </a:ext>
            </a:extLst>
          </p:cNvPr>
          <p:cNvSpPr txBox="1"/>
          <p:nvPr/>
        </p:nvSpPr>
        <p:spPr>
          <a:xfrm>
            <a:off x="11222451"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36</a:t>
            </a:r>
          </a:p>
        </p:txBody>
      </p:sp>
      <p:sp>
        <p:nvSpPr>
          <p:cNvPr id="44" name="TextBox 43">
            <a:extLst>
              <a:ext uri="{FF2B5EF4-FFF2-40B4-BE49-F238E27FC236}">
                <a16:creationId xmlns:a16="http://schemas.microsoft.com/office/drawing/2014/main" id="{3B3DEF5D-44AC-19D2-8704-81AC78AC9855}"/>
              </a:ext>
            </a:extLst>
          </p:cNvPr>
          <p:cNvSpPr txBox="1"/>
          <p:nvPr/>
        </p:nvSpPr>
        <p:spPr>
          <a:xfrm>
            <a:off x="10984326"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34</a:t>
            </a:r>
          </a:p>
        </p:txBody>
      </p:sp>
      <p:sp>
        <p:nvSpPr>
          <p:cNvPr id="45" name="TextBox 44">
            <a:extLst>
              <a:ext uri="{FF2B5EF4-FFF2-40B4-BE49-F238E27FC236}">
                <a16:creationId xmlns:a16="http://schemas.microsoft.com/office/drawing/2014/main" id="{0B97FD94-1AD7-4A86-16C2-19B521E1B193}"/>
              </a:ext>
            </a:extLst>
          </p:cNvPr>
          <p:cNvSpPr txBox="1"/>
          <p:nvPr/>
        </p:nvSpPr>
        <p:spPr>
          <a:xfrm>
            <a:off x="10730326"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32</a:t>
            </a:r>
          </a:p>
        </p:txBody>
      </p:sp>
      <p:sp>
        <p:nvSpPr>
          <p:cNvPr id="46" name="TextBox 45">
            <a:extLst>
              <a:ext uri="{FF2B5EF4-FFF2-40B4-BE49-F238E27FC236}">
                <a16:creationId xmlns:a16="http://schemas.microsoft.com/office/drawing/2014/main" id="{09A6AA01-8C97-371C-1AC2-2EE796D9D132}"/>
              </a:ext>
            </a:extLst>
          </p:cNvPr>
          <p:cNvSpPr txBox="1"/>
          <p:nvPr/>
        </p:nvSpPr>
        <p:spPr>
          <a:xfrm>
            <a:off x="10473151"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30</a:t>
            </a:r>
          </a:p>
        </p:txBody>
      </p:sp>
      <p:sp>
        <p:nvSpPr>
          <p:cNvPr id="47" name="TextBox 46">
            <a:extLst>
              <a:ext uri="{FF2B5EF4-FFF2-40B4-BE49-F238E27FC236}">
                <a16:creationId xmlns:a16="http://schemas.microsoft.com/office/drawing/2014/main" id="{F6D39FE6-081C-3182-9109-3B917C954BA0}"/>
              </a:ext>
            </a:extLst>
          </p:cNvPr>
          <p:cNvSpPr txBox="1"/>
          <p:nvPr/>
        </p:nvSpPr>
        <p:spPr>
          <a:xfrm>
            <a:off x="9212676"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20</a:t>
            </a:r>
          </a:p>
        </p:txBody>
      </p:sp>
      <p:sp>
        <p:nvSpPr>
          <p:cNvPr id="48" name="TextBox 47">
            <a:extLst>
              <a:ext uri="{FF2B5EF4-FFF2-40B4-BE49-F238E27FC236}">
                <a16:creationId xmlns:a16="http://schemas.microsoft.com/office/drawing/2014/main" id="{0267F908-0929-5DF9-3A42-E04B9BB7F222}"/>
              </a:ext>
            </a:extLst>
          </p:cNvPr>
          <p:cNvSpPr txBox="1"/>
          <p:nvPr/>
        </p:nvSpPr>
        <p:spPr>
          <a:xfrm>
            <a:off x="9463501"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22</a:t>
            </a:r>
          </a:p>
        </p:txBody>
      </p:sp>
      <p:sp>
        <p:nvSpPr>
          <p:cNvPr id="49" name="TextBox 48">
            <a:extLst>
              <a:ext uri="{FF2B5EF4-FFF2-40B4-BE49-F238E27FC236}">
                <a16:creationId xmlns:a16="http://schemas.microsoft.com/office/drawing/2014/main" id="{B11B7960-8AB2-25CE-2D4A-4C1CA4E6F12C}"/>
              </a:ext>
            </a:extLst>
          </p:cNvPr>
          <p:cNvSpPr txBox="1"/>
          <p:nvPr/>
        </p:nvSpPr>
        <p:spPr>
          <a:xfrm>
            <a:off x="9714326"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24</a:t>
            </a:r>
          </a:p>
        </p:txBody>
      </p:sp>
      <p:sp>
        <p:nvSpPr>
          <p:cNvPr id="50" name="TextBox 49">
            <a:extLst>
              <a:ext uri="{FF2B5EF4-FFF2-40B4-BE49-F238E27FC236}">
                <a16:creationId xmlns:a16="http://schemas.microsoft.com/office/drawing/2014/main" id="{3D12D67B-E896-F426-E2E7-C1CB57D37C61}"/>
              </a:ext>
            </a:extLst>
          </p:cNvPr>
          <p:cNvSpPr txBox="1"/>
          <p:nvPr/>
        </p:nvSpPr>
        <p:spPr>
          <a:xfrm>
            <a:off x="10219151"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28</a:t>
            </a:r>
          </a:p>
        </p:txBody>
      </p:sp>
      <p:sp>
        <p:nvSpPr>
          <p:cNvPr id="51" name="TextBox 50">
            <a:extLst>
              <a:ext uri="{FF2B5EF4-FFF2-40B4-BE49-F238E27FC236}">
                <a16:creationId xmlns:a16="http://schemas.microsoft.com/office/drawing/2014/main" id="{881C11BC-5601-2DE3-D232-C894FB906A6B}"/>
              </a:ext>
            </a:extLst>
          </p:cNvPr>
          <p:cNvSpPr txBox="1"/>
          <p:nvPr/>
        </p:nvSpPr>
        <p:spPr>
          <a:xfrm>
            <a:off x="8965026"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18</a:t>
            </a:r>
          </a:p>
        </p:txBody>
      </p:sp>
      <p:sp>
        <p:nvSpPr>
          <p:cNvPr id="52" name="TextBox 51">
            <a:extLst>
              <a:ext uri="{FF2B5EF4-FFF2-40B4-BE49-F238E27FC236}">
                <a16:creationId xmlns:a16="http://schemas.microsoft.com/office/drawing/2014/main" id="{1528C94E-FB12-0F30-65A9-60121E4AB3E0}"/>
              </a:ext>
            </a:extLst>
          </p:cNvPr>
          <p:cNvSpPr txBox="1"/>
          <p:nvPr/>
        </p:nvSpPr>
        <p:spPr>
          <a:xfrm>
            <a:off x="8711026"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16</a:t>
            </a:r>
          </a:p>
        </p:txBody>
      </p:sp>
      <p:sp>
        <p:nvSpPr>
          <p:cNvPr id="53" name="TextBox 52">
            <a:extLst>
              <a:ext uri="{FF2B5EF4-FFF2-40B4-BE49-F238E27FC236}">
                <a16:creationId xmlns:a16="http://schemas.microsoft.com/office/drawing/2014/main" id="{421ABF91-6ACC-E8F5-CF19-00C16DA18F57}"/>
              </a:ext>
            </a:extLst>
          </p:cNvPr>
          <p:cNvSpPr txBox="1"/>
          <p:nvPr/>
        </p:nvSpPr>
        <p:spPr>
          <a:xfrm>
            <a:off x="8450676"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14</a:t>
            </a:r>
          </a:p>
        </p:txBody>
      </p:sp>
      <p:sp>
        <p:nvSpPr>
          <p:cNvPr id="54" name="TextBox 53">
            <a:extLst>
              <a:ext uri="{FF2B5EF4-FFF2-40B4-BE49-F238E27FC236}">
                <a16:creationId xmlns:a16="http://schemas.microsoft.com/office/drawing/2014/main" id="{990B9EF2-5ACB-45DB-FBA3-6E6B67A59D63}"/>
              </a:ext>
            </a:extLst>
          </p:cNvPr>
          <p:cNvSpPr txBox="1"/>
          <p:nvPr/>
        </p:nvSpPr>
        <p:spPr>
          <a:xfrm>
            <a:off x="8206201"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12</a:t>
            </a:r>
          </a:p>
        </p:txBody>
      </p:sp>
      <p:sp>
        <p:nvSpPr>
          <p:cNvPr id="55" name="TextBox 54">
            <a:extLst>
              <a:ext uri="{FF2B5EF4-FFF2-40B4-BE49-F238E27FC236}">
                <a16:creationId xmlns:a16="http://schemas.microsoft.com/office/drawing/2014/main" id="{1E4323CA-B447-05F2-CA93-1CFE4C17FE25}"/>
              </a:ext>
            </a:extLst>
          </p:cNvPr>
          <p:cNvSpPr txBox="1"/>
          <p:nvPr/>
        </p:nvSpPr>
        <p:spPr>
          <a:xfrm>
            <a:off x="7952201"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10</a:t>
            </a:r>
          </a:p>
        </p:txBody>
      </p:sp>
      <p:sp>
        <p:nvSpPr>
          <p:cNvPr id="56" name="TextBox 55">
            <a:extLst>
              <a:ext uri="{FF2B5EF4-FFF2-40B4-BE49-F238E27FC236}">
                <a16:creationId xmlns:a16="http://schemas.microsoft.com/office/drawing/2014/main" id="{E06BCDE4-09F1-E221-2D05-ED0D47B3E472}"/>
              </a:ext>
            </a:extLst>
          </p:cNvPr>
          <p:cNvSpPr txBox="1"/>
          <p:nvPr/>
        </p:nvSpPr>
        <p:spPr>
          <a:xfrm>
            <a:off x="7741866"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8</a:t>
            </a:r>
          </a:p>
        </p:txBody>
      </p:sp>
      <p:sp>
        <p:nvSpPr>
          <p:cNvPr id="57" name="TextBox 56">
            <a:extLst>
              <a:ext uri="{FF2B5EF4-FFF2-40B4-BE49-F238E27FC236}">
                <a16:creationId xmlns:a16="http://schemas.microsoft.com/office/drawing/2014/main" id="{00993743-FDC0-8798-FAE7-9F64AEBBE6C5}"/>
              </a:ext>
            </a:extLst>
          </p:cNvPr>
          <p:cNvSpPr txBox="1"/>
          <p:nvPr/>
        </p:nvSpPr>
        <p:spPr>
          <a:xfrm>
            <a:off x="7491385"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6</a:t>
            </a:r>
          </a:p>
        </p:txBody>
      </p:sp>
      <p:sp>
        <p:nvSpPr>
          <p:cNvPr id="58" name="TextBox 57">
            <a:extLst>
              <a:ext uri="{FF2B5EF4-FFF2-40B4-BE49-F238E27FC236}">
                <a16:creationId xmlns:a16="http://schemas.microsoft.com/office/drawing/2014/main" id="{D5A5E1A1-BF03-A1D5-08CF-D3C69B0BCCD5}"/>
              </a:ext>
            </a:extLst>
          </p:cNvPr>
          <p:cNvSpPr txBox="1"/>
          <p:nvPr/>
        </p:nvSpPr>
        <p:spPr>
          <a:xfrm>
            <a:off x="7240905"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4</a:t>
            </a:r>
          </a:p>
        </p:txBody>
      </p:sp>
      <p:sp>
        <p:nvSpPr>
          <p:cNvPr id="59" name="TextBox 58">
            <a:extLst>
              <a:ext uri="{FF2B5EF4-FFF2-40B4-BE49-F238E27FC236}">
                <a16:creationId xmlns:a16="http://schemas.microsoft.com/office/drawing/2014/main" id="{91D29EAE-F108-9474-34B8-65E7EDDFD8BC}"/>
              </a:ext>
            </a:extLst>
          </p:cNvPr>
          <p:cNvSpPr txBox="1"/>
          <p:nvPr/>
        </p:nvSpPr>
        <p:spPr>
          <a:xfrm>
            <a:off x="6990425"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a:t>
            </a:r>
          </a:p>
        </p:txBody>
      </p:sp>
      <p:sp>
        <p:nvSpPr>
          <p:cNvPr id="60" name="TextBox 59">
            <a:extLst>
              <a:ext uri="{FF2B5EF4-FFF2-40B4-BE49-F238E27FC236}">
                <a16:creationId xmlns:a16="http://schemas.microsoft.com/office/drawing/2014/main" id="{E48DB834-FC54-29F1-E40E-DC89A5F43EC9}"/>
              </a:ext>
            </a:extLst>
          </p:cNvPr>
          <p:cNvSpPr txBox="1"/>
          <p:nvPr/>
        </p:nvSpPr>
        <p:spPr>
          <a:xfrm>
            <a:off x="6739945"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0</a:t>
            </a:r>
          </a:p>
        </p:txBody>
      </p:sp>
      <p:pic>
        <p:nvPicPr>
          <p:cNvPr id="62" name="Picture 61" descr="A graph with blue and red lines&#10;&#10;Description automatically generated">
            <a:extLst>
              <a:ext uri="{FF2B5EF4-FFF2-40B4-BE49-F238E27FC236}">
                <a16:creationId xmlns:a16="http://schemas.microsoft.com/office/drawing/2014/main" id="{F0AC4B3D-0759-0CD6-091A-D70994FA4DE2}"/>
              </a:ext>
            </a:extLst>
          </p:cNvPr>
          <p:cNvPicPr>
            <a:picLocks noChangeAspect="1"/>
          </p:cNvPicPr>
          <p:nvPr/>
        </p:nvPicPr>
        <p:blipFill>
          <a:blip r:embed="rId2"/>
          <a:stretch>
            <a:fillRect/>
          </a:stretch>
        </p:blipFill>
        <p:spPr>
          <a:xfrm>
            <a:off x="6727315" y="2805044"/>
            <a:ext cx="4838700" cy="2235200"/>
          </a:xfrm>
          <a:prstGeom prst="rect">
            <a:avLst/>
          </a:prstGeom>
        </p:spPr>
      </p:pic>
      <p:sp>
        <p:nvSpPr>
          <p:cNvPr id="27" name="TextBox 26">
            <a:extLst>
              <a:ext uri="{FF2B5EF4-FFF2-40B4-BE49-F238E27FC236}">
                <a16:creationId xmlns:a16="http://schemas.microsoft.com/office/drawing/2014/main" id="{73F43F66-3777-B7AC-66D3-1D70E01B59FE}"/>
              </a:ext>
            </a:extLst>
          </p:cNvPr>
          <p:cNvSpPr txBox="1"/>
          <p:nvPr/>
        </p:nvSpPr>
        <p:spPr>
          <a:xfrm>
            <a:off x="9912134" y="3212219"/>
            <a:ext cx="1681551" cy="184666"/>
          </a:xfrm>
          <a:prstGeom prst="rect">
            <a:avLst/>
          </a:prstGeom>
          <a:noFill/>
        </p:spPr>
        <p:txBody>
          <a:bodyPr wrap="none" lIns="0" tIns="0" rIns="0" bIns="0" rtlCol="0">
            <a:spAutoFit/>
          </a:bodyPr>
          <a:lstStyle/>
          <a:p>
            <a:r>
              <a:rPr lang="en-GB" sz="1200" dirty="0">
                <a:effectLst/>
                <a:latin typeface="Arial" panose="020B0604020202020204" pitchFamily="34" charset="0"/>
                <a:cs typeface="Arial" panose="020B0604020202020204" pitchFamily="34" charset="0"/>
              </a:rPr>
              <a:t>67.7 (95% CI, 59.8-74.4)</a:t>
            </a:r>
          </a:p>
        </p:txBody>
      </p:sp>
      <p:sp>
        <p:nvSpPr>
          <p:cNvPr id="29" name="TextBox 28">
            <a:extLst>
              <a:ext uri="{FF2B5EF4-FFF2-40B4-BE49-F238E27FC236}">
                <a16:creationId xmlns:a16="http://schemas.microsoft.com/office/drawing/2014/main" id="{2E18F3A2-71E4-F935-2C47-DBECF3116C55}"/>
              </a:ext>
            </a:extLst>
          </p:cNvPr>
          <p:cNvSpPr txBox="1"/>
          <p:nvPr/>
        </p:nvSpPr>
        <p:spPr>
          <a:xfrm>
            <a:off x="8454983" y="3694245"/>
            <a:ext cx="987450" cy="184666"/>
          </a:xfrm>
          <a:prstGeom prst="rect">
            <a:avLst/>
          </a:prstGeom>
          <a:noFill/>
        </p:spPr>
        <p:txBody>
          <a:bodyPr wrap="none" lIns="0" tIns="0" rIns="0" bIns="0" rtlCol="0">
            <a:spAutoFit/>
          </a:bodyPr>
          <a:lstStyle/>
          <a:p>
            <a:r>
              <a:rPr lang="en-GB" sz="1200" dirty="0">
                <a:solidFill>
                  <a:schemeClr val="tx2"/>
                </a:solidFill>
                <a:effectLst/>
                <a:latin typeface="Arial" panose="020B0604020202020204" pitchFamily="34" charset="0"/>
                <a:cs typeface="Arial" panose="020B0604020202020204" pitchFamily="34" charset="0"/>
              </a:rPr>
              <a:t>Placebo group</a:t>
            </a:r>
          </a:p>
        </p:txBody>
      </p:sp>
      <p:sp>
        <p:nvSpPr>
          <p:cNvPr id="30" name="TextBox 29">
            <a:extLst>
              <a:ext uri="{FF2B5EF4-FFF2-40B4-BE49-F238E27FC236}">
                <a16:creationId xmlns:a16="http://schemas.microsoft.com/office/drawing/2014/main" id="{715E9FF4-390A-4140-41A9-DEBCCE70EF04}"/>
              </a:ext>
            </a:extLst>
          </p:cNvPr>
          <p:cNvSpPr txBox="1"/>
          <p:nvPr/>
        </p:nvSpPr>
        <p:spPr>
          <a:xfrm>
            <a:off x="8454983" y="3016371"/>
            <a:ext cx="1251946" cy="184666"/>
          </a:xfrm>
          <a:prstGeom prst="rect">
            <a:avLst/>
          </a:prstGeom>
          <a:noFill/>
        </p:spPr>
        <p:txBody>
          <a:bodyPr wrap="none" lIns="0" tIns="0" rIns="0" bIns="0" rtlCol="0">
            <a:spAutoFit/>
          </a:bodyPr>
          <a:lstStyle/>
          <a:p>
            <a:r>
              <a:rPr lang="en-GB" sz="1200" dirty="0">
                <a:solidFill>
                  <a:schemeClr val="accent1"/>
                </a:solidFill>
                <a:effectLst/>
                <a:latin typeface="Arial" panose="020B0604020202020204" pitchFamily="34" charset="0"/>
                <a:cs typeface="Arial" panose="020B0604020202020204" pitchFamily="34" charset="0"/>
              </a:rPr>
              <a:t>Dostarlimab group</a:t>
            </a:r>
          </a:p>
        </p:txBody>
      </p:sp>
      <p:sp>
        <p:nvSpPr>
          <p:cNvPr id="41" name="TextBox 40">
            <a:extLst>
              <a:ext uri="{FF2B5EF4-FFF2-40B4-BE49-F238E27FC236}">
                <a16:creationId xmlns:a16="http://schemas.microsoft.com/office/drawing/2014/main" id="{17F837EB-BB61-11E9-2123-F39B70A716E8}"/>
              </a:ext>
            </a:extLst>
          </p:cNvPr>
          <p:cNvSpPr txBox="1"/>
          <p:nvPr/>
        </p:nvSpPr>
        <p:spPr>
          <a:xfrm>
            <a:off x="9912134" y="4075924"/>
            <a:ext cx="1681551" cy="184666"/>
          </a:xfrm>
          <a:prstGeom prst="rect">
            <a:avLst/>
          </a:prstGeom>
          <a:noFill/>
        </p:spPr>
        <p:txBody>
          <a:bodyPr wrap="none" lIns="0" tIns="0" rIns="0" bIns="0" rtlCol="0">
            <a:spAutoFit/>
          </a:bodyPr>
          <a:lstStyle/>
          <a:p>
            <a:r>
              <a:rPr lang="en-GB" sz="1200" dirty="0">
                <a:effectLst/>
                <a:latin typeface="Arial" panose="020B0604020202020204" pitchFamily="34" charset="0"/>
                <a:cs typeface="Arial" panose="020B0604020202020204" pitchFamily="34" charset="0"/>
              </a:rPr>
              <a:t>55.1 (95% CI, 46.8-62.5)</a:t>
            </a:r>
          </a:p>
        </p:txBody>
      </p:sp>
      <p:sp>
        <p:nvSpPr>
          <p:cNvPr id="63" name="TextBox 62">
            <a:extLst>
              <a:ext uri="{FF2B5EF4-FFF2-40B4-BE49-F238E27FC236}">
                <a16:creationId xmlns:a16="http://schemas.microsoft.com/office/drawing/2014/main" id="{39996637-8E65-E7E6-09B2-E968E15D0EF9}"/>
              </a:ext>
            </a:extLst>
          </p:cNvPr>
          <p:cNvSpPr txBox="1"/>
          <p:nvPr/>
        </p:nvSpPr>
        <p:spPr>
          <a:xfrm rot="16200000">
            <a:off x="5436852" y="3775873"/>
            <a:ext cx="1662315" cy="215444"/>
          </a:xfrm>
          <a:prstGeom prst="rect">
            <a:avLst/>
          </a:prstGeom>
          <a:noFill/>
        </p:spPr>
        <p:txBody>
          <a:bodyPr wrap="none" lIns="0" tIns="0" rIns="0" bIns="0" rtlCol="0">
            <a:spAutoFit/>
          </a:bodyPr>
          <a:lstStyle/>
          <a:p>
            <a:pPr algn="ctr"/>
            <a:r>
              <a:rPr lang="en-GB" sz="1400" b="1" dirty="0">
                <a:effectLst/>
                <a:latin typeface="Arial" panose="020B0604020202020204" pitchFamily="34" charset="0"/>
                <a:cs typeface="Arial" panose="020B0604020202020204" pitchFamily="34" charset="0"/>
              </a:rPr>
              <a:t>Overall survival (%)</a:t>
            </a:r>
          </a:p>
        </p:txBody>
      </p:sp>
      <p:sp>
        <p:nvSpPr>
          <p:cNvPr id="64" name="TextBox 63">
            <a:extLst>
              <a:ext uri="{FF2B5EF4-FFF2-40B4-BE49-F238E27FC236}">
                <a16:creationId xmlns:a16="http://schemas.microsoft.com/office/drawing/2014/main" id="{4FA39A75-6126-216F-6E57-DED41C43C4B7}"/>
              </a:ext>
            </a:extLst>
          </p:cNvPr>
          <p:cNvSpPr txBox="1"/>
          <p:nvPr/>
        </p:nvSpPr>
        <p:spPr>
          <a:xfrm>
            <a:off x="6510751" y="4017777"/>
            <a:ext cx="169919"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40</a:t>
            </a:r>
          </a:p>
        </p:txBody>
      </p:sp>
      <p:sp>
        <p:nvSpPr>
          <p:cNvPr id="65" name="TextBox 64">
            <a:extLst>
              <a:ext uri="{FF2B5EF4-FFF2-40B4-BE49-F238E27FC236}">
                <a16:creationId xmlns:a16="http://schemas.microsoft.com/office/drawing/2014/main" id="{B627C551-0C48-E1D3-2B64-FC06022C920F}"/>
              </a:ext>
            </a:extLst>
          </p:cNvPr>
          <p:cNvSpPr txBox="1"/>
          <p:nvPr/>
        </p:nvSpPr>
        <p:spPr>
          <a:xfrm>
            <a:off x="6595710" y="4865502"/>
            <a:ext cx="8496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69C24A8B-1976-6C7F-D264-76750B1B1097}"/>
              </a:ext>
            </a:extLst>
          </p:cNvPr>
          <p:cNvSpPr txBox="1"/>
          <p:nvPr/>
        </p:nvSpPr>
        <p:spPr>
          <a:xfrm>
            <a:off x="6425792" y="2741427"/>
            <a:ext cx="25487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100</a:t>
            </a:r>
          </a:p>
        </p:txBody>
      </p:sp>
      <p:sp>
        <p:nvSpPr>
          <p:cNvPr id="67" name="TextBox 66">
            <a:extLst>
              <a:ext uri="{FF2B5EF4-FFF2-40B4-BE49-F238E27FC236}">
                <a16:creationId xmlns:a16="http://schemas.microsoft.com/office/drawing/2014/main" id="{565C1020-1A87-935E-8DA9-A68B18498AE1}"/>
              </a:ext>
            </a:extLst>
          </p:cNvPr>
          <p:cNvSpPr txBox="1"/>
          <p:nvPr/>
        </p:nvSpPr>
        <p:spPr>
          <a:xfrm>
            <a:off x="6510752" y="2960502"/>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90</a:t>
            </a:r>
          </a:p>
        </p:txBody>
      </p:sp>
      <p:sp>
        <p:nvSpPr>
          <p:cNvPr id="68" name="TextBox 67">
            <a:extLst>
              <a:ext uri="{FF2B5EF4-FFF2-40B4-BE49-F238E27FC236}">
                <a16:creationId xmlns:a16="http://schemas.microsoft.com/office/drawing/2014/main" id="{E4D62817-E0A3-4BF5-8F8B-7CC2ECACA453}"/>
              </a:ext>
            </a:extLst>
          </p:cNvPr>
          <p:cNvSpPr txBox="1"/>
          <p:nvPr/>
        </p:nvSpPr>
        <p:spPr>
          <a:xfrm>
            <a:off x="6510752" y="3173227"/>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80</a:t>
            </a:r>
          </a:p>
        </p:txBody>
      </p:sp>
      <p:sp>
        <p:nvSpPr>
          <p:cNvPr id="69" name="TextBox 68">
            <a:extLst>
              <a:ext uri="{FF2B5EF4-FFF2-40B4-BE49-F238E27FC236}">
                <a16:creationId xmlns:a16="http://schemas.microsoft.com/office/drawing/2014/main" id="{66D3C1DB-DD3E-50F1-6DF6-936B2B90923F}"/>
              </a:ext>
            </a:extLst>
          </p:cNvPr>
          <p:cNvSpPr txBox="1"/>
          <p:nvPr/>
        </p:nvSpPr>
        <p:spPr>
          <a:xfrm>
            <a:off x="6510752" y="3385952"/>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70</a:t>
            </a:r>
          </a:p>
        </p:txBody>
      </p:sp>
      <p:sp>
        <p:nvSpPr>
          <p:cNvPr id="70" name="TextBox 69">
            <a:extLst>
              <a:ext uri="{FF2B5EF4-FFF2-40B4-BE49-F238E27FC236}">
                <a16:creationId xmlns:a16="http://schemas.microsoft.com/office/drawing/2014/main" id="{F160E8C8-F2D5-1AD3-51D1-F4FDD3C337B8}"/>
              </a:ext>
            </a:extLst>
          </p:cNvPr>
          <p:cNvSpPr txBox="1"/>
          <p:nvPr/>
        </p:nvSpPr>
        <p:spPr>
          <a:xfrm>
            <a:off x="6510752" y="3592327"/>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60</a:t>
            </a:r>
          </a:p>
        </p:txBody>
      </p:sp>
      <p:sp>
        <p:nvSpPr>
          <p:cNvPr id="71" name="TextBox 70">
            <a:extLst>
              <a:ext uri="{FF2B5EF4-FFF2-40B4-BE49-F238E27FC236}">
                <a16:creationId xmlns:a16="http://schemas.microsoft.com/office/drawing/2014/main" id="{2EA79C3C-088F-166B-88EC-B759B6629D68}"/>
              </a:ext>
            </a:extLst>
          </p:cNvPr>
          <p:cNvSpPr txBox="1"/>
          <p:nvPr/>
        </p:nvSpPr>
        <p:spPr>
          <a:xfrm>
            <a:off x="6510752" y="3811402"/>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50</a:t>
            </a:r>
          </a:p>
        </p:txBody>
      </p:sp>
      <p:sp>
        <p:nvSpPr>
          <p:cNvPr id="72" name="TextBox 71">
            <a:extLst>
              <a:ext uri="{FF2B5EF4-FFF2-40B4-BE49-F238E27FC236}">
                <a16:creationId xmlns:a16="http://schemas.microsoft.com/office/drawing/2014/main" id="{57836501-A995-68B5-B944-ECF1A6C55F81}"/>
              </a:ext>
            </a:extLst>
          </p:cNvPr>
          <p:cNvSpPr txBox="1"/>
          <p:nvPr/>
        </p:nvSpPr>
        <p:spPr>
          <a:xfrm>
            <a:off x="6510751" y="4240027"/>
            <a:ext cx="169919"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30</a:t>
            </a:r>
          </a:p>
        </p:txBody>
      </p:sp>
      <p:sp>
        <p:nvSpPr>
          <p:cNvPr id="73" name="TextBox 72">
            <a:extLst>
              <a:ext uri="{FF2B5EF4-FFF2-40B4-BE49-F238E27FC236}">
                <a16:creationId xmlns:a16="http://schemas.microsoft.com/office/drawing/2014/main" id="{286070D1-59C5-A4A5-6E4D-E3D5C86DC52B}"/>
              </a:ext>
            </a:extLst>
          </p:cNvPr>
          <p:cNvSpPr txBox="1"/>
          <p:nvPr/>
        </p:nvSpPr>
        <p:spPr>
          <a:xfrm>
            <a:off x="6510751" y="4443227"/>
            <a:ext cx="169919"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20</a:t>
            </a:r>
          </a:p>
        </p:txBody>
      </p:sp>
      <p:sp>
        <p:nvSpPr>
          <p:cNvPr id="74" name="TextBox 73">
            <a:extLst>
              <a:ext uri="{FF2B5EF4-FFF2-40B4-BE49-F238E27FC236}">
                <a16:creationId xmlns:a16="http://schemas.microsoft.com/office/drawing/2014/main" id="{4DA648F1-67D5-2851-BBE8-070A018A7536}"/>
              </a:ext>
            </a:extLst>
          </p:cNvPr>
          <p:cNvSpPr txBox="1"/>
          <p:nvPr/>
        </p:nvSpPr>
        <p:spPr>
          <a:xfrm>
            <a:off x="6510751" y="4659127"/>
            <a:ext cx="169919"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D449022B-6D70-54BC-926A-5F3AB05C5351}"/>
              </a:ext>
            </a:extLst>
          </p:cNvPr>
          <p:cNvSpPr txBox="1"/>
          <p:nvPr/>
        </p:nvSpPr>
        <p:spPr>
          <a:xfrm>
            <a:off x="5729182"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38</a:t>
            </a:r>
          </a:p>
        </p:txBody>
      </p:sp>
      <p:sp>
        <p:nvSpPr>
          <p:cNvPr id="76" name="TextBox 75">
            <a:extLst>
              <a:ext uri="{FF2B5EF4-FFF2-40B4-BE49-F238E27FC236}">
                <a16:creationId xmlns:a16="http://schemas.microsoft.com/office/drawing/2014/main" id="{1A67A1F2-84C5-9D22-298C-E164C122855A}"/>
              </a:ext>
            </a:extLst>
          </p:cNvPr>
          <p:cNvSpPr txBox="1"/>
          <p:nvPr/>
        </p:nvSpPr>
        <p:spPr>
          <a:xfrm>
            <a:off x="4217070"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26</a:t>
            </a:r>
          </a:p>
        </p:txBody>
      </p:sp>
      <p:sp>
        <p:nvSpPr>
          <p:cNvPr id="77" name="TextBox 76">
            <a:extLst>
              <a:ext uri="{FF2B5EF4-FFF2-40B4-BE49-F238E27FC236}">
                <a16:creationId xmlns:a16="http://schemas.microsoft.com/office/drawing/2014/main" id="{201B9113-B59E-F5D0-D0B3-07DD65823D2A}"/>
              </a:ext>
            </a:extLst>
          </p:cNvPr>
          <p:cNvSpPr txBox="1"/>
          <p:nvPr/>
        </p:nvSpPr>
        <p:spPr>
          <a:xfrm>
            <a:off x="2086819" y="5267963"/>
            <a:ext cx="2423740" cy="215444"/>
          </a:xfrm>
          <a:prstGeom prst="rect">
            <a:avLst/>
          </a:prstGeom>
          <a:noFill/>
        </p:spPr>
        <p:txBody>
          <a:bodyPr wrap="none" lIns="0" tIns="0" rIns="0" bIns="0" rtlCol="0">
            <a:spAutoFit/>
          </a:bodyPr>
          <a:lstStyle/>
          <a:p>
            <a:pPr algn="ctr"/>
            <a:r>
              <a:rPr lang="en-GB" sz="1400" b="1" dirty="0">
                <a:effectLst/>
                <a:latin typeface="Arial" panose="020B0604020202020204" pitchFamily="34" charset="0"/>
                <a:cs typeface="Arial" panose="020B0604020202020204" pitchFamily="34" charset="0"/>
              </a:rPr>
              <a:t>Months since randomisation</a:t>
            </a:r>
          </a:p>
        </p:txBody>
      </p:sp>
      <p:sp>
        <p:nvSpPr>
          <p:cNvPr id="78" name="TextBox 77">
            <a:extLst>
              <a:ext uri="{FF2B5EF4-FFF2-40B4-BE49-F238E27FC236}">
                <a16:creationId xmlns:a16="http://schemas.microsoft.com/office/drawing/2014/main" id="{514DECAE-700D-CE69-C3FF-B3483FE1B8BB}"/>
              </a:ext>
            </a:extLst>
          </p:cNvPr>
          <p:cNvSpPr txBox="1"/>
          <p:nvPr/>
        </p:nvSpPr>
        <p:spPr>
          <a:xfrm>
            <a:off x="5468020"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36</a:t>
            </a:r>
          </a:p>
        </p:txBody>
      </p:sp>
      <p:sp>
        <p:nvSpPr>
          <p:cNvPr id="79" name="TextBox 78">
            <a:extLst>
              <a:ext uri="{FF2B5EF4-FFF2-40B4-BE49-F238E27FC236}">
                <a16:creationId xmlns:a16="http://schemas.microsoft.com/office/drawing/2014/main" id="{3923F468-D02B-81F8-3EF8-71FF7C542BB6}"/>
              </a:ext>
            </a:extLst>
          </p:cNvPr>
          <p:cNvSpPr txBox="1"/>
          <p:nvPr/>
        </p:nvSpPr>
        <p:spPr>
          <a:xfrm>
            <a:off x="5229895"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34</a:t>
            </a:r>
          </a:p>
        </p:txBody>
      </p:sp>
      <p:sp>
        <p:nvSpPr>
          <p:cNvPr id="80" name="TextBox 79">
            <a:extLst>
              <a:ext uri="{FF2B5EF4-FFF2-40B4-BE49-F238E27FC236}">
                <a16:creationId xmlns:a16="http://schemas.microsoft.com/office/drawing/2014/main" id="{7A60F73E-F87B-01BC-F6DE-CF4F2EE3FA80}"/>
              </a:ext>
            </a:extLst>
          </p:cNvPr>
          <p:cNvSpPr txBox="1"/>
          <p:nvPr/>
        </p:nvSpPr>
        <p:spPr>
          <a:xfrm>
            <a:off x="4975895"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32</a:t>
            </a:r>
          </a:p>
        </p:txBody>
      </p:sp>
      <p:sp>
        <p:nvSpPr>
          <p:cNvPr id="81" name="TextBox 80">
            <a:extLst>
              <a:ext uri="{FF2B5EF4-FFF2-40B4-BE49-F238E27FC236}">
                <a16:creationId xmlns:a16="http://schemas.microsoft.com/office/drawing/2014/main" id="{4C28D961-E90A-83BA-B9E8-FF2EA92276D7}"/>
              </a:ext>
            </a:extLst>
          </p:cNvPr>
          <p:cNvSpPr txBox="1"/>
          <p:nvPr/>
        </p:nvSpPr>
        <p:spPr>
          <a:xfrm>
            <a:off x="4718720"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30</a:t>
            </a:r>
          </a:p>
        </p:txBody>
      </p:sp>
      <p:sp>
        <p:nvSpPr>
          <p:cNvPr id="82" name="TextBox 81">
            <a:extLst>
              <a:ext uri="{FF2B5EF4-FFF2-40B4-BE49-F238E27FC236}">
                <a16:creationId xmlns:a16="http://schemas.microsoft.com/office/drawing/2014/main" id="{E7C8F70D-5DBE-A56C-1923-E8ABCD974567}"/>
              </a:ext>
            </a:extLst>
          </p:cNvPr>
          <p:cNvSpPr txBox="1"/>
          <p:nvPr/>
        </p:nvSpPr>
        <p:spPr>
          <a:xfrm>
            <a:off x="3458245"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20</a:t>
            </a:r>
          </a:p>
        </p:txBody>
      </p:sp>
      <p:sp>
        <p:nvSpPr>
          <p:cNvPr id="83" name="TextBox 82">
            <a:extLst>
              <a:ext uri="{FF2B5EF4-FFF2-40B4-BE49-F238E27FC236}">
                <a16:creationId xmlns:a16="http://schemas.microsoft.com/office/drawing/2014/main" id="{E9A447CE-1AF9-235A-5983-DAD3174E38AB}"/>
              </a:ext>
            </a:extLst>
          </p:cNvPr>
          <p:cNvSpPr txBox="1"/>
          <p:nvPr/>
        </p:nvSpPr>
        <p:spPr>
          <a:xfrm>
            <a:off x="3709070"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22</a:t>
            </a:r>
          </a:p>
        </p:txBody>
      </p:sp>
      <p:sp>
        <p:nvSpPr>
          <p:cNvPr id="84" name="TextBox 83">
            <a:extLst>
              <a:ext uri="{FF2B5EF4-FFF2-40B4-BE49-F238E27FC236}">
                <a16:creationId xmlns:a16="http://schemas.microsoft.com/office/drawing/2014/main" id="{85C1FD52-3E36-2A0F-8FA0-B71A905709B5}"/>
              </a:ext>
            </a:extLst>
          </p:cNvPr>
          <p:cNvSpPr txBox="1"/>
          <p:nvPr/>
        </p:nvSpPr>
        <p:spPr>
          <a:xfrm>
            <a:off x="3959895"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24</a:t>
            </a:r>
          </a:p>
        </p:txBody>
      </p:sp>
      <p:sp>
        <p:nvSpPr>
          <p:cNvPr id="85" name="TextBox 84">
            <a:extLst>
              <a:ext uri="{FF2B5EF4-FFF2-40B4-BE49-F238E27FC236}">
                <a16:creationId xmlns:a16="http://schemas.microsoft.com/office/drawing/2014/main" id="{F0574420-4AD1-00AB-33FC-18A73403407D}"/>
              </a:ext>
            </a:extLst>
          </p:cNvPr>
          <p:cNvSpPr txBox="1"/>
          <p:nvPr/>
        </p:nvSpPr>
        <p:spPr>
          <a:xfrm>
            <a:off x="4464720"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28</a:t>
            </a:r>
          </a:p>
        </p:txBody>
      </p:sp>
      <p:sp>
        <p:nvSpPr>
          <p:cNvPr id="86" name="TextBox 85">
            <a:extLst>
              <a:ext uri="{FF2B5EF4-FFF2-40B4-BE49-F238E27FC236}">
                <a16:creationId xmlns:a16="http://schemas.microsoft.com/office/drawing/2014/main" id="{EBADBB1D-CE55-FE3C-A33F-F2C0B4FD6C9B}"/>
              </a:ext>
            </a:extLst>
          </p:cNvPr>
          <p:cNvSpPr txBox="1"/>
          <p:nvPr/>
        </p:nvSpPr>
        <p:spPr>
          <a:xfrm>
            <a:off x="3210595"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18</a:t>
            </a:r>
          </a:p>
        </p:txBody>
      </p:sp>
      <p:sp>
        <p:nvSpPr>
          <p:cNvPr id="87" name="TextBox 86">
            <a:extLst>
              <a:ext uri="{FF2B5EF4-FFF2-40B4-BE49-F238E27FC236}">
                <a16:creationId xmlns:a16="http://schemas.microsoft.com/office/drawing/2014/main" id="{C8FDCF83-1351-0B6F-6946-C2FC7F6705CA}"/>
              </a:ext>
            </a:extLst>
          </p:cNvPr>
          <p:cNvSpPr txBox="1"/>
          <p:nvPr/>
        </p:nvSpPr>
        <p:spPr>
          <a:xfrm>
            <a:off x="2956595"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16</a:t>
            </a:r>
          </a:p>
        </p:txBody>
      </p:sp>
      <p:sp>
        <p:nvSpPr>
          <p:cNvPr id="88" name="TextBox 87">
            <a:extLst>
              <a:ext uri="{FF2B5EF4-FFF2-40B4-BE49-F238E27FC236}">
                <a16:creationId xmlns:a16="http://schemas.microsoft.com/office/drawing/2014/main" id="{A00D18AC-DEE9-A476-92F2-35218B5BDE88}"/>
              </a:ext>
            </a:extLst>
          </p:cNvPr>
          <p:cNvSpPr txBox="1"/>
          <p:nvPr/>
        </p:nvSpPr>
        <p:spPr>
          <a:xfrm>
            <a:off x="2696245"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14</a:t>
            </a:r>
          </a:p>
        </p:txBody>
      </p:sp>
      <p:sp>
        <p:nvSpPr>
          <p:cNvPr id="89" name="TextBox 88">
            <a:extLst>
              <a:ext uri="{FF2B5EF4-FFF2-40B4-BE49-F238E27FC236}">
                <a16:creationId xmlns:a16="http://schemas.microsoft.com/office/drawing/2014/main" id="{FEAC22EF-9220-9503-526C-9575FDCA96A8}"/>
              </a:ext>
            </a:extLst>
          </p:cNvPr>
          <p:cNvSpPr txBox="1"/>
          <p:nvPr/>
        </p:nvSpPr>
        <p:spPr>
          <a:xfrm>
            <a:off x="2451770"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12</a:t>
            </a:r>
          </a:p>
        </p:txBody>
      </p:sp>
      <p:sp>
        <p:nvSpPr>
          <p:cNvPr id="90" name="TextBox 89">
            <a:extLst>
              <a:ext uri="{FF2B5EF4-FFF2-40B4-BE49-F238E27FC236}">
                <a16:creationId xmlns:a16="http://schemas.microsoft.com/office/drawing/2014/main" id="{716DC5A5-3706-D6C1-5FDA-EAF3EE08F3C4}"/>
              </a:ext>
            </a:extLst>
          </p:cNvPr>
          <p:cNvSpPr txBox="1"/>
          <p:nvPr/>
        </p:nvSpPr>
        <p:spPr>
          <a:xfrm>
            <a:off x="2197770" y="5046477"/>
            <a:ext cx="16991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10</a:t>
            </a:r>
          </a:p>
        </p:txBody>
      </p:sp>
      <p:sp>
        <p:nvSpPr>
          <p:cNvPr id="91" name="TextBox 90">
            <a:extLst>
              <a:ext uri="{FF2B5EF4-FFF2-40B4-BE49-F238E27FC236}">
                <a16:creationId xmlns:a16="http://schemas.microsoft.com/office/drawing/2014/main" id="{CC0244AB-2821-0F91-5686-6240C9C8FD2A}"/>
              </a:ext>
            </a:extLst>
          </p:cNvPr>
          <p:cNvSpPr txBox="1"/>
          <p:nvPr/>
        </p:nvSpPr>
        <p:spPr>
          <a:xfrm>
            <a:off x="1987435"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8</a:t>
            </a:r>
          </a:p>
        </p:txBody>
      </p:sp>
      <p:sp>
        <p:nvSpPr>
          <p:cNvPr id="92" name="TextBox 91">
            <a:extLst>
              <a:ext uri="{FF2B5EF4-FFF2-40B4-BE49-F238E27FC236}">
                <a16:creationId xmlns:a16="http://schemas.microsoft.com/office/drawing/2014/main" id="{A3DF6EA6-D8A4-BCB4-3AD7-36ACB1BB2A9D}"/>
              </a:ext>
            </a:extLst>
          </p:cNvPr>
          <p:cNvSpPr txBox="1"/>
          <p:nvPr/>
        </p:nvSpPr>
        <p:spPr>
          <a:xfrm>
            <a:off x="1736954"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6</a:t>
            </a:r>
          </a:p>
        </p:txBody>
      </p:sp>
      <p:sp>
        <p:nvSpPr>
          <p:cNvPr id="93" name="TextBox 92">
            <a:extLst>
              <a:ext uri="{FF2B5EF4-FFF2-40B4-BE49-F238E27FC236}">
                <a16:creationId xmlns:a16="http://schemas.microsoft.com/office/drawing/2014/main" id="{66BD38C3-2DBE-9EEC-BBD1-1BB9FE66389B}"/>
              </a:ext>
            </a:extLst>
          </p:cNvPr>
          <p:cNvSpPr txBox="1"/>
          <p:nvPr/>
        </p:nvSpPr>
        <p:spPr>
          <a:xfrm>
            <a:off x="1486474"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4</a:t>
            </a:r>
          </a:p>
        </p:txBody>
      </p:sp>
      <p:sp>
        <p:nvSpPr>
          <p:cNvPr id="94" name="TextBox 93">
            <a:extLst>
              <a:ext uri="{FF2B5EF4-FFF2-40B4-BE49-F238E27FC236}">
                <a16:creationId xmlns:a16="http://schemas.microsoft.com/office/drawing/2014/main" id="{A3F8FAEF-59D4-018F-0459-EBA5E749043D}"/>
              </a:ext>
            </a:extLst>
          </p:cNvPr>
          <p:cNvSpPr txBox="1"/>
          <p:nvPr/>
        </p:nvSpPr>
        <p:spPr>
          <a:xfrm>
            <a:off x="1235994"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a:t>
            </a:r>
          </a:p>
        </p:txBody>
      </p:sp>
      <p:sp>
        <p:nvSpPr>
          <p:cNvPr id="95" name="TextBox 94">
            <a:extLst>
              <a:ext uri="{FF2B5EF4-FFF2-40B4-BE49-F238E27FC236}">
                <a16:creationId xmlns:a16="http://schemas.microsoft.com/office/drawing/2014/main" id="{B5C5D157-B044-AF02-642B-F19790709335}"/>
              </a:ext>
            </a:extLst>
          </p:cNvPr>
          <p:cNvSpPr txBox="1"/>
          <p:nvPr/>
        </p:nvSpPr>
        <p:spPr>
          <a:xfrm>
            <a:off x="985514" y="5046477"/>
            <a:ext cx="84960"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0</a:t>
            </a:r>
          </a:p>
        </p:txBody>
      </p:sp>
      <p:pic>
        <p:nvPicPr>
          <p:cNvPr id="96" name="Picture 95">
            <a:extLst>
              <a:ext uri="{FF2B5EF4-FFF2-40B4-BE49-F238E27FC236}">
                <a16:creationId xmlns:a16="http://schemas.microsoft.com/office/drawing/2014/main" id="{8559AB97-0D25-905B-6317-B0321A43DD14}"/>
              </a:ext>
            </a:extLst>
          </p:cNvPr>
          <p:cNvPicPr>
            <a:picLocks noChangeAspect="1"/>
          </p:cNvPicPr>
          <p:nvPr/>
        </p:nvPicPr>
        <p:blipFill>
          <a:blip r:embed="rId3"/>
          <a:srcRect/>
          <a:stretch/>
        </p:blipFill>
        <p:spPr>
          <a:xfrm>
            <a:off x="972884" y="2811394"/>
            <a:ext cx="4838700" cy="2222500"/>
          </a:xfrm>
          <a:prstGeom prst="rect">
            <a:avLst/>
          </a:prstGeom>
        </p:spPr>
      </p:pic>
      <p:sp>
        <p:nvSpPr>
          <p:cNvPr id="97" name="TextBox 96">
            <a:extLst>
              <a:ext uri="{FF2B5EF4-FFF2-40B4-BE49-F238E27FC236}">
                <a16:creationId xmlns:a16="http://schemas.microsoft.com/office/drawing/2014/main" id="{F7F4FEBF-EE1C-17A8-9A99-8CD205C71506}"/>
              </a:ext>
            </a:extLst>
          </p:cNvPr>
          <p:cNvSpPr txBox="1"/>
          <p:nvPr/>
        </p:nvSpPr>
        <p:spPr>
          <a:xfrm>
            <a:off x="4157703" y="4029518"/>
            <a:ext cx="1681551" cy="184666"/>
          </a:xfrm>
          <a:prstGeom prst="rect">
            <a:avLst/>
          </a:prstGeom>
          <a:noFill/>
        </p:spPr>
        <p:txBody>
          <a:bodyPr wrap="none" lIns="0" tIns="0" rIns="0" bIns="0" rtlCol="0">
            <a:spAutoFit/>
          </a:bodyPr>
          <a:lstStyle/>
          <a:p>
            <a:r>
              <a:rPr lang="en-GB" sz="1200" dirty="0">
                <a:effectLst/>
                <a:latin typeface="Arial" panose="020B0604020202020204" pitchFamily="34" charset="0"/>
                <a:cs typeface="Arial" panose="020B0604020202020204" pitchFamily="34" charset="0"/>
              </a:rPr>
              <a:t>28.4 (95% CI, 21.2-36.0)</a:t>
            </a:r>
          </a:p>
        </p:txBody>
      </p:sp>
      <p:sp>
        <p:nvSpPr>
          <p:cNvPr id="98" name="TextBox 97">
            <a:extLst>
              <a:ext uri="{FF2B5EF4-FFF2-40B4-BE49-F238E27FC236}">
                <a16:creationId xmlns:a16="http://schemas.microsoft.com/office/drawing/2014/main" id="{0D789E0D-9BFE-CC7B-2D4F-E40E3C84AEFA}"/>
              </a:ext>
            </a:extLst>
          </p:cNvPr>
          <p:cNvSpPr txBox="1"/>
          <p:nvPr/>
        </p:nvSpPr>
        <p:spPr>
          <a:xfrm>
            <a:off x="2700552" y="4562202"/>
            <a:ext cx="987450" cy="184666"/>
          </a:xfrm>
          <a:prstGeom prst="rect">
            <a:avLst/>
          </a:prstGeom>
          <a:noFill/>
        </p:spPr>
        <p:txBody>
          <a:bodyPr wrap="none" lIns="0" tIns="0" rIns="0" bIns="0" rtlCol="0">
            <a:spAutoFit/>
          </a:bodyPr>
          <a:lstStyle/>
          <a:p>
            <a:r>
              <a:rPr lang="en-GB" sz="1200" dirty="0">
                <a:solidFill>
                  <a:schemeClr val="tx2"/>
                </a:solidFill>
                <a:effectLst/>
                <a:latin typeface="Arial" panose="020B0604020202020204" pitchFamily="34" charset="0"/>
                <a:cs typeface="Arial" panose="020B0604020202020204" pitchFamily="34" charset="0"/>
              </a:rPr>
              <a:t>Placebo group</a:t>
            </a:r>
          </a:p>
        </p:txBody>
      </p:sp>
      <p:sp>
        <p:nvSpPr>
          <p:cNvPr id="99" name="TextBox 98">
            <a:extLst>
              <a:ext uri="{FF2B5EF4-FFF2-40B4-BE49-F238E27FC236}">
                <a16:creationId xmlns:a16="http://schemas.microsoft.com/office/drawing/2014/main" id="{50F80068-5A01-C9C4-93CD-E031E6FB1D3C}"/>
              </a:ext>
            </a:extLst>
          </p:cNvPr>
          <p:cNvSpPr txBox="1"/>
          <p:nvPr/>
        </p:nvSpPr>
        <p:spPr>
          <a:xfrm>
            <a:off x="2700552" y="3790047"/>
            <a:ext cx="1251946" cy="184666"/>
          </a:xfrm>
          <a:prstGeom prst="rect">
            <a:avLst/>
          </a:prstGeom>
          <a:noFill/>
        </p:spPr>
        <p:txBody>
          <a:bodyPr wrap="none" lIns="0" tIns="0" rIns="0" bIns="0" rtlCol="0">
            <a:spAutoFit/>
          </a:bodyPr>
          <a:lstStyle/>
          <a:p>
            <a:r>
              <a:rPr lang="en-GB" sz="1200" dirty="0">
                <a:solidFill>
                  <a:schemeClr val="accent1"/>
                </a:solidFill>
                <a:effectLst/>
                <a:latin typeface="Arial" panose="020B0604020202020204" pitchFamily="34" charset="0"/>
                <a:cs typeface="Arial" panose="020B0604020202020204" pitchFamily="34" charset="0"/>
              </a:rPr>
              <a:t>Dostarlimab group</a:t>
            </a:r>
          </a:p>
        </p:txBody>
      </p:sp>
      <p:sp>
        <p:nvSpPr>
          <p:cNvPr id="100" name="TextBox 99">
            <a:extLst>
              <a:ext uri="{FF2B5EF4-FFF2-40B4-BE49-F238E27FC236}">
                <a16:creationId xmlns:a16="http://schemas.microsoft.com/office/drawing/2014/main" id="{CE3B3343-F03A-5D9F-5C53-527921715640}"/>
              </a:ext>
            </a:extLst>
          </p:cNvPr>
          <p:cNvSpPr txBox="1"/>
          <p:nvPr/>
        </p:nvSpPr>
        <p:spPr>
          <a:xfrm>
            <a:off x="4157703" y="4680836"/>
            <a:ext cx="814325" cy="276999"/>
          </a:xfrm>
          <a:prstGeom prst="rect">
            <a:avLst/>
          </a:prstGeom>
          <a:noFill/>
        </p:spPr>
        <p:txBody>
          <a:bodyPr wrap="none" lIns="0" tIns="0" rIns="0" bIns="0" rtlCol="0">
            <a:spAutoFit/>
          </a:bodyPr>
          <a:lstStyle/>
          <a:p>
            <a:pPr>
              <a:lnSpc>
                <a:spcPct val="90000"/>
              </a:lnSpc>
            </a:pPr>
            <a:r>
              <a:rPr lang="en-GB" sz="1000" dirty="0">
                <a:effectLst/>
                <a:latin typeface="Arial" panose="020B0604020202020204" pitchFamily="34" charset="0"/>
                <a:cs typeface="Arial" panose="020B0604020202020204" pitchFamily="34" charset="0"/>
              </a:rPr>
              <a:t>18.8 (95% CI, </a:t>
            </a:r>
            <a:br>
              <a:rPr lang="en-GB" sz="1000" dirty="0">
                <a:effectLst/>
                <a:latin typeface="Arial" panose="020B0604020202020204" pitchFamily="34" charset="0"/>
                <a:cs typeface="Arial" panose="020B0604020202020204" pitchFamily="34" charset="0"/>
              </a:rPr>
            </a:br>
            <a:r>
              <a:rPr lang="en-GB" sz="1000" dirty="0">
                <a:effectLst/>
                <a:latin typeface="Arial" panose="020B0604020202020204" pitchFamily="34" charset="0"/>
                <a:cs typeface="Arial" panose="020B0604020202020204" pitchFamily="34" charset="0"/>
              </a:rPr>
              <a:t>12.8-25.7)</a:t>
            </a:r>
          </a:p>
        </p:txBody>
      </p:sp>
      <p:sp>
        <p:nvSpPr>
          <p:cNvPr id="101" name="TextBox 100">
            <a:extLst>
              <a:ext uri="{FF2B5EF4-FFF2-40B4-BE49-F238E27FC236}">
                <a16:creationId xmlns:a16="http://schemas.microsoft.com/office/drawing/2014/main" id="{F14E9884-7A52-5855-FC36-863E453072C3}"/>
              </a:ext>
            </a:extLst>
          </p:cNvPr>
          <p:cNvSpPr txBox="1"/>
          <p:nvPr/>
        </p:nvSpPr>
        <p:spPr>
          <a:xfrm rot="16200000">
            <a:off x="-730348" y="3775873"/>
            <a:ext cx="2487861" cy="215444"/>
          </a:xfrm>
          <a:prstGeom prst="rect">
            <a:avLst/>
          </a:prstGeom>
          <a:noFill/>
        </p:spPr>
        <p:txBody>
          <a:bodyPr wrap="none" lIns="0" tIns="0" rIns="0" bIns="0" rtlCol="0">
            <a:spAutoFit/>
          </a:bodyPr>
          <a:lstStyle/>
          <a:p>
            <a:pPr algn="ctr"/>
            <a:r>
              <a:rPr lang="en-GB" sz="1400" b="1" dirty="0">
                <a:effectLst/>
                <a:latin typeface="Arial" panose="020B0604020202020204" pitchFamily="34" charset="0"/>
                <a:cs typeface="Arial" panose="020B0604020202020204" pitchFamily="34" charset="0"/>
              </a:rPr>
              <a:t>Progression-free survival (%)</a:t>
            </a:r>
          </a:p>
        </p:txBody>
      </p:sp>
      <p:sp>
        <p:nvSpPr>
          <p:cNvPr id="102" name="TextBox 101">
            <a:extLst>
              <a:ext uri="{FF2B5EF4-FFF2-40B4-BE49-F238E27FC236}">
                <a16:creationId xmlns:a16="http://schemas.microsoft.com/office/drawing/2014/main" id="{4C53D867-A1BA-BDD4-7CA3-0EAA6D1D9E2E}"/>
              </a:ext>
            </a:extLst>
          </p:cNvPr>
          <p:cNvSpPr txBox="1"/>
          <p:nvPr/>
        </p:nvSpPr>
        <p:spPr>
          <a:xfrm>
            <a:off x="756320" y="4017777"/>
            <a:ext cx="169919"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40</a:t>
            </a:r>
          </a:p>
        </p:txBody>
      </p:sp>
      <p:sp>
        <p:nvSpPr>
          <p:cNvPr id="103" name="TextBox 102">
            <a:extLst>
              <a:ext uri="{FF2B5EF4-FFF2-40B4-BE49-F238E27FC236}">
                <a16:creationId xmlns:a16="http://schemas.microsoft.com/office/drawing/2014/main" id="{8DC374D5-564E-D76F-3F05-C466115ADE82}"/>
              </a:ext>
            </a:extLst>
          </p:cNvPr>
          <p:cNvSpPr txBox="1"/>
          <p:nvPr/>
        </p:nvSpPr>
        <p:spPr>
          <a:xfrm>
            <a:off x="841279" y="4865502"/>
            <a:ext cx="8496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a:t>
            </a:r>
          </a:p>
        </p:txBody>
      </p:sp>
      <p:sp>
        <p:nvSpPr>
          <p:cNvPr id="104" name="TextBox 103">
            <a:extLst>
              <a:ext uri="{FF2B5EF4-FFF2-40B4-BE49-F238E27FC236}">
                <a16:creationId xmlns:a16="http://schemas.microsoft.com/office/drawing/2014/main" id="{723B5C52-E277-639B-A97B-AE35956BA3F6}"/>
              </a:ext>
            </a:extLst>
          </p:cNvPr>
          <p:cNvSpPr txBox="1"/>
          <p:nvPr/>
        </p:nvSpPr>
        <p:spPr>
          <a:xfrm>
            <a:off x="671361" y="2741427"/>
            <a:ext cx="25487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100</a:t>
            </a:r>
          </a:p>
        </p:txBody>
      </p:sp>
      <p:sp>
        <p:nvSpPr>
          <p:cNvPr id="105" name="TextBox 104">
            <a:extLst>
              <a:ext uri="{FF2B5EF4-FFF2-40B4-BE49-F238E27FC236}">
                <a16:creationId xmlns:a16="http://schemas.microsoft.com/office/drawing/2014/main" id="{6766BC33-205A-BF3E-F0B7-82BBE2EA7DFC}"/>
              </a:ext>
            </a:extLst>
          </p:cNvPr>
          <p:cNvSpPr txBox="1"/>
          <p:nvPr/>
        </p:nvSpPr>
        <p:spPr>
          <a:xfrm>
            <a:off x="756321" y="2960502"/>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90</a:t>
            </a:r>
          </a:p>
        </p:txBody>
      </p:sp>
      <p:sp>
        <p:nvSpPr>
          <p:cNvPr id="106" name="TextBox 105">
            <a:extLst>
              <a:ext uri="{FF2B5EF4-FFF2-40B4-BE49-F238E27FC236}">
                <a16:creationId xmlns:a16="http://schemas.microsoft.com/office/drawing/2014/main" id="{34B62142-BCC2-7386-9171-EF28138E5C50}"/>
              </a:ext>
            </a:extLst>
          </p:cNvPr>
          <p:cNvSpPr txBox="1"/>
          <p:nvPr/>
        </p:nvSpPr>
        <p:spPr>
          <a:xfrm>
            <a:off x="756321" y="3173227"/>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80</a:t>
            </a:r>
          </a:p>
        </p:txBody>
      </p:sp>
      <p:sp>
        <p:nvSpPr>
          <p:cNvPr id="107" name="TextBox 106">
            <a:extLst>
              <a:ext uri="{FF2B5EF4-FFF2-40B4-BE49-F238E27FC236}">
                <a16:creationId xmlns:a16="http://schemas.microsoft.com/office/drawing/2014/main" id="{A0B8552D-0FEA-E9C6-5C96-BAE60100C3EB}"/>
              </a:ext>
            </a:extLst>
          </p:cNvPr>
          <p:cNvSpPr txBox="1"/>
          <p:nvPr/>
        </p:nvSpPr>
        <p:spPr>
          <a:xfrm>
            <a:off x="756321" y="3385952"/>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70</a:t>
            </a:r>
          </a:p>
        </p:txBody>
      </p:sp>
      <p:sp>
        <p:nvSpPr>
          <p:cNvPr id="108" name="TextBox 107">
            <a:extLst>
              <a:ext uri="{FF2B5EF4-FFF2-40B4-BE49-F238E27FC236}">
                <a16:creationId xmlns:a16="http://schemas.microsoft.com/office/drawing/2014/main" id="{F934A741-428E-B543-5A7C-63FFB6570A40}"/>
              </a:ext>
            </a:extLst>
          </p:cNvPr>
          <p:cNvSpPr txBox="1"/>
          <p:nvPr/>
        </p:nvSpPr>
        <p:spPr>
          <a:xfrm>
            <a:off x="756321" y="3592327"/>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60</a:t>
            </a:r>
          </a:p>
        </p:txBody>
      </p:sp>
      <p:sp>
        <p:nvSpPr>
          <p:cNvPr id="109" name="TextBox 108">
            <a:extLst>
              <a:ext uri="{FF2B5EF4-FFF2-40B4-BE49-F238E27FC236}">
                <a16:creationId xmlns:a16="http://schemas.microsoft.com/office/drawing/2014/main" id="{094FB8C8-B499-349A-1D03-A2465601C137}"/>
              </a:ext>
            </a:extLst>
          </p:cNvPr>
          <p:cNvSpPr txBox="1"/>
          <p:nvPr/>
        </p:nvSpPr>
        <p:spPr>
          <a:xfrm>
            <a:off x="756321" y="3811402"/>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50</a:t>
            </a:r>
          </a:p>
        </p:txBody>
      </p:sp>
      <p:sp>
        <p:nvSpPr>
          <p:cNvPr id="110" name="TextBox 109">
            <a:extLst>
              <a:ext uri="{FF2B5EF4-FFF2-40B4-BE49-F238E27FC236}">
                <a16:creationId xmlns:a16="http://schemas.microsoft.com/office/drawing/2014/main" id="{C346E023-2124-5BBE-872A-8DE01B33F992}"/>
              </a:ext>
            </a:extLst>
          </p:cNvPr>
          <p:cNvSpPr txBox="1"/>
          <p:nvPr/>
        </p:nvSpPr>
        <p:spPr>
          <a:xfrm>
            <a:off x="756320" y="4240027"/>
            <a:ext cx="169919"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30</a:t>
            </a:r>
          </a:p>
        </p:txBody>
      </p:sp>
      <p:sp>
        <p:nvSpPr>
          <p:cNvPr id="111" name="TextBox 110">
            <a:extLst>
              <a:ext uri="{FF2B5EF4-FFF2-40B4-BE49-F238E27FC236}">
                <a16:creationId xmlns:a16="http://schemas.microsoft.com/office/drawing/2014/main" id="{D6B62E61-8877-5DAC-DA2F-6D7BEFDD66DF}"/>
              </a:ext>
            </a:extLst>
          </p:cNvPr>
          <p:cNvSpPr txBox="1"/>
          <p:nvPr/>
        </p:nvSpPr>
        <p:spPr>
          <a:xfrm>
            <a:off x="756320" y="4443227"/>
            <a:ext cx="169919"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20</a:t>
            </a:r>
          </a:p>
        </p:txBody>
      </p:sp>
      <p:sp>
        <p:nvSpPr>
          <p:cNvPr id="112" name="TextBox 111">
            <a:extLst>
              <a:ext uri="{FF2B5EF4-FFF2-40B4-BE49-F238E27FC236}">
                <a16:creationId xmlns:a16="http://schemas.microsoft.com/office/drawing/2014/main" id="{91D59907-2F79-2602-9CDB-496AB3A79337}"/>
              </a:ext>
            </a:extLst>
          </p:cNvPr>
          <p:cNvSpPr txBox="1"/>
          <p:nvPr/>
        </p:nvSpPr>
        <p:spPr>
          <a:xfrm>
            <a:off x="756320" y="4659127"/>
            <a:ext cx="169919"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10</a:t>
            </a:r>
          </a:p>
        </p:txBody>
      </p:sp>
      <p:sp>
        <p:nvSpPr>
          <p:cNvPr id="8" name="TextBox 7">
            <a:extLst>
              <a:ext uri="{FF2B5EF4-FFF2-40B4-BE49-F238E27FC236}">
                <a16:creationId xmlns:a16="http://schemas.microsoft.com/office/drawing/2014/main" id="{656E6A72-E085-4A11-22DA-DB19D2589848}"/>
              </a:ext>
            </a:extLst>
          </p:cNvPr>
          <p:cNvSpPr txBox="1"/>
          <p:nvPr/>
        </p:nvSpPr>
        <p:spPr>
          <a:xfrm>
            <a:off x="4510559" y="2774016"/>
            <a:ext cx="1508125" cy="246221"/>
          </a:xfrm>
          <a:prstGeom prst="rect">
            <a:avLst/>
          </a:prstGeom>
          <a:noFill/>
        </p:spPr>
        <p:txBody>
          <a:bodyPr wrap="square">
            <a:spAutoFit/>
          </a:bodyPr>
          <a:lstStyle/>
          <a:p>
            <a:r>
              <a:rPr lang="en-US" sz="1000" b="0" i="0" dirty="0">
                <a:solidFill>
                  <a:srgbClr val="505050"/>
                </a:solidFill>
                <a:effectLst/>
                <a:latin typeface="Arial" panose="020B0604020202020204" pitchFamily="34" charset="0"/>
                <a:cs typeface="Arial" panose="020B0604020202020204" pitchFamily="34" charset="0"/>
              </a:rPr>
              <a:t>(95% CI, 0.59 to 0.98)</a:t>
            </a:r>
            <a:endParaRPr lang="en-GB" sz="1000" dirty="0">
              <a:solidFill>
                <a:srgbClr val="50505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8F24D28-B490-BCB3-CE28-748B52835805}"/>
              </a:ext>
            </a:extLst>
          </p:cNvPr>
          <p:cNvSpPr txBox="1"/>
          <p:nvPr/>
        </p:nvSpPr>
        <p:spPr>
          <a:xfrm>
            <a:off x="10197758" y="2758715"/>
            <a:ext cx="1743053" cy="261610"/>
          </a:xfrm>
          <a:prstGeom prst="rect">
            <a:avLst/>
          </a:prstGeom>
          <a:noFill/>
        </p:spPr>
        <p:txBody>
          <a:bodyPr wrap="square">
            <a:spAutoFit/>
          </a:bodyPr>
          <a:lstStyle/>
          <a:p>
            <a:r>
              <a:rPr lang="en-US" sz="1050" b="0" i="0" dirty="0">
                <a:solidFill>
                  <a:srgbClr val="505050"/>
                </a:solidFill>
                <a:effectLst/>
                <a:latin typeface="Arial" panose="020B0604020202020204" pitchFamily="34" charset="0"/>
                <a:cs typeface="Arial" panose="020B0604020202020204" pitchFamily="34" charset="0"/>
              </a:rPr>
              <a:t>(95% </a:t>
            </a:r>
            <a:r>
              <a:rPr lang="en-US" sz="1050" dirty="0">
                <a:solidFill>
                  <a:srgbClr val="505050"/>
                </a:solidFill>
                <a:latin typeface="Arial" panose="020B0604020202020204" pitchFamily="34" charset="0"/>
                <a:cs typeface="Arial" panose="020B0604020202020204" pitchFamily="34" charset="0"/>
              </a:rPr>
              <a:t>CI, 0.52 to 1.02</a:t>
            </a:r>
            <a:r>
              <a:rPr lang="en-US" sz="1050" b="0" i="0" dirty="0">
                <a:solidFill>
                  <a:srgbClr val="505050"/>
                </a:solidFill>
                <a:effectLst/>
                <a:latin typeface="Arial" panose="020B0604020202020204" pitchFamily="34" charset="0"/>
                <a:cs typeface="Arial" panose="020B0604020202020204" pitchFamily="34" charset="0"/>
              </a:rPr>
              <a:t>)</a:t>
            </a:r>
            <a:endParaRPr lang="en-GB" sz="1050" dirty="0">
              <a:solidFill>
                <a:srgbClr val="505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0870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11AA08-04F8-C2BE-5DAD-070889B24A42}"/>
              </a:ext>
            </a:extLst>
          </p:cNvPr>
          <p:cNvSpPr>
            <a:spLocks noGrp="1"/>
          </p:cNvSpPr>
          <p:nvPr>
            <p:ph sz="quarter" idx="12"/>
          </p:nvPr>
        </p:nvSpPr>
        <p:spPr>
          <a:xfrm>
            <a:off x="620713" y="6028596"/>
            <a:ext cx="10963275" cy="424740"/>
          </a:xfrm>
        </p:spPr>
        <p:txBody>
          <a:bodyPr/>
          <a:lstStyle/>
          <a:p>
            <a:r>
              <a:rPr lang="en-GB" sz="1800" dirty="0"/>
              <a:t>Frequency of </a:t>
            </a:r>
            <a:r>
              <a:rPr lang="en-US" sz="1800" dirty="0"/>
              <a:t>grade ≥3 </a:t>
            </a:r>
            <a:r>
              <a:rPr lang="en-GB" sz="1800" dirty="0"/>
              <a:t>AEs increased with the addition of pembrolizumab to combination chemotherapy</a:t>
            </a:r>
          </a:p>
        </p:txBody>
      </p:sp>
      <p:sp>
        <p:nvSpPr>
          <p:cNvPr id="3" name="Title 2">
            <a:extLst>
              <a:ext uri="{FF2B5EF4-FFF2-40B4-BE49-F238E27FC236}">
                <a16:creationId xmlns:a16="http://schemas.microsoft.com/office/drawing/2014/main" id="{71A0BC12-6A73-9090-33EE-7F5F97517889}"/>
              </a:ext>
            </a:extLst>
          </p:cNvPr>
          <p:cNvSpPr>
            <a:spLocks noGrp="1"/>
          </p:cNvSpPr>
          <p:nvPr>
            <p:ph type="title"/>
          </p:nvPr>
        </p:nvSpPr>
        <p:spPr>
          <a:xfrm>
            <a:off x="619201" y="259200"/>
            <a:ext cx="10963199" cy="864000"/>
          </a:xfrm>
        </p:spPr>
        <p:txBody>
          <a:bodyPr>
            <a:normAutofit/>
          </a:bodyPr>
          <a:lstStyle/>
          <a:p>
            <a:r>
              <a:rPr lang="en-GB" dirty="0"/>
              <a:t>NRG-GY018 TRIAL: SUBGROUP ANALYSIS OF PFS IN </a:t>
            </a:r>
            <a:r>
              <a:rPr lang="en-GB" cap="none" dirty="0"/>
              <a:t>p</a:t>
            </a:r>
            <a:r>
              <a:rPr lang="en-GB" dirty="0"/>
              <a:t>MMR POPULATION FAVORS PEMBROLIZUMAB + C</a:t>
            </a:r>
            <a:r>
              <a:rPr lang="en-GB" cap="none" dirty="0"/>
              <a:t>h</a:t>
            </a:r>
            <a:r>
              <a:rPr lang="en-GB" dirty="0"/>
              <a:t>T vs C</a:t>
            </a:r>
            <a:r>
              <a:rPr lang="en-GB" cap="none" dirty="0"/>
              <a:t>h</a:t>
            </a:r>
            <a:r>
              <a:rPr lang="en-GB" dirty="0"/>
              <a:t>T ALONE</a:t>
            </a:r>
          </a:p>
        </p:txBody>
      </p:sp>
      <p:sp>
        <p:nvSpPr>
          <p:cNvPr id="4" name="Slide Number Placeholder 3">
            <a:extLst>
              <a:ext uri="{FF2B5EF4-FFF2-40B4-BE49-F238E27FC236}">
                <a16:creationId xmlns:a16="http://schemas.microsoft.com/office/drawing/2014/main" id="{C777163F-84CC-E809-A580-28FA90259DF3}"/>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16</a:t>
            </a:fld>
            <a:endParaRPr lang="en-GB" dirty="0"/>
          </a:p>
        </p:txBody>
      </p:sp>
      <p:sp>
        <p:nvSpPr>
          <p:cNvPr id="21" name="Content Placeholder 20">
            <a:extLst>
              <a:ext uri="{FF2B5EF4-FFF2-40B4-BE49-F238E27FC236}">
                <a16:creationId xmlns:a16="http://schemas.microsoft.com/office/drawing/2014/main" id="{66A1DD8C-DFC6-6155-AEA7-73EE6B2365E6}"/>
              </a:ext>
            </a:extLst>
          </p:cNvPr>
          <p:cNvSpPr>
            <a:spLocks noGrp="1"/>
          </p:cNvSpPr>
          <p:nvPr>
            <p:ph sz="quarter" idx="15"/>
          </p:nvPr>
        </p:nvSpPr>
        <p:spPr>
          <a:xfrm>
            <a:off x="620183" y="6356352"/>
            <a:ext cx="10588385" cy="350880"/>
          </a:xfrm>
        </p:spPr>
        <p:txBody>
          <a:bodyPr/>
          <a:lstStyle/>
          <a:p>
            <a:r>
              <a:rPr lang="en-GB" dirty="0">
                <a:solidFill>
                  <a:schemeClr val="tx2"/>
                </a:solidFill>
                <a:latin typeface="Arial"/>
                <a:cs typeface="Arial"/>
              </a:rPr>
              <a:t>AE, adverse event; ChT, chemotherapy; HR, hazard ratio; PEMBRO, pembrolizumab; PFS, progression-free survival; p/dMMR, proficient mismatch repair</a:t>
            </a:r>
          </a:p>
          <a:p>
            <a:r>
              <a:rPr lang="en-GB" dirty="0">
                <a:solidFill>
                  <a:schemeClr val="tx2"/>
                </a:solidFill>
                <a:latin typeface="Arial"/>
                <a:cs typeface="Arial"/>
              </a:rPr>
              <a:t>Eskander RN, et al.</a:t>
            </a:r>
            <a:r>
              <a:rPr lang="en-GB" i="1" dirty="0">
                <a:solidFill>
                  <a:schemeClr val="tx2"/>
                </a:solidFill>
                <a:latin typeface="Arial"/>
                <a:cs typeface="Arial"/>
              </a:rPr>
              <a:t> N Engl J Med.</a:t>
            </a:r>
            <a:r>
              <a:rPr lang="en-GB" dirty="0">
                <a:solidFill>
                  <a:schemeClr val="tx2"/>
                </a:solidFill>
                <a:latin typeface="Arial"/>
                <a:cs typeface="Arial"/>
              </a:rPr>
              <a:t> 2023;388:2159-2170</a:t>
            </a:r>
          </a:p>
        </p:txBody>
      </p:sp>
      <p:sp>
        <p:nvSpPr>
          <p:cNvPr id="2" name="TextBox 1">
            <a:extLst>
              <a:ext uri="{FF2B5EF4-FFF2-40B4-BE49-F238E27FC236}">
                <a16:creationId xmlns:a16="http://schemas.microsoft.com/office/drawing/2014/main" id="{E2DB8D30-BB1F-5A1A-F82E-F62684F5AE45}"/>
              </a:ext>
            </a:extLst>
          </p:cNvPr>
          <p:cNvSpPr txBox="1"/>
          <p:nvPr/>
        </p:nvSpPr>
        <p:spPr>
          <a:xfrm>
            <a:off x="6945948" y="2289831"/>
            <a:ext cx="3606180" cy="276999"/>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GRADE ≥3 ADVERSE EVENTS</a:t>
            </a:r>
          </a:p>
        </p:txBody>
      </p:sp>
      <p:graphicFrame>
        <p:nvGraphicFramePr>
          <p:cNvPr id="15" name="Chart 14">
            <a:extLst>
              <a:ext uri="{FF2B5EF4-FFF2-40B4-BE49-F238E27FC236}">
                <a16:creationId xmlns:a16="http://schemas.microsoft.com/office/drawing/2014/main" id="{C7A28226-D1AE-62C4-D8B1-0E1AA50EFA65}"/>
              </a:ext>
            </a:extLst>
          </p:cNvPr>
          <p:cNvGraphicFramePr/>
          <p:nvPr>
            <p:extLst>
              <p:ext uri="{D42A27DB-BD31-4B8C-83A1-F6EECF244321}">
                <p14:modId xmlns:p14="http://schemas.microsoft.com/office/powerpoint/2010/main" val="2660560299"/>
              </p:ext>
            </p:extLst>
          </p:nvPr>
        </p:nvGraphicFramePr>
        <p:xfrm>
          <a:off x="6816080" y="2638838"/>
          <a:ext cx="4131585" cy="30737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51F484F3-9811-8FB7-4EB0-4AA09F367681}"/>
              </a:ext>
            </a:extLst>
          </p:cNvPr>
          <p:cNvSpPr txBox="1"/>
          <p:nvPr/>
        </p:nvSpPr>
        <p:spPr>
          <a:xfrm>
            <a:off x="8447430" y="5662398"/>
            <a:ext cx="1154163"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pMMR cohort</a:t>
            </a:r>
          </a:p>
        </p:txBody>
      </p:sp>
      <p:pic>
        <p:nvPicPr>
          <p:cNvPr id="30" name="Picture 29" descr="A graph showing a line of water&#10;&#10;Description automatically generated with medium confidence">
            <a:extLst>
              <a:ext uri="{FF2B5EF4-FFF2-40B4-BE49-F238E27FC236}">
                <a16:creationId xmlns:a16="http://schemas.microsoft.com/office/drawing/2014/main" id="{0E2AF107-4BCB-D869-BF17-2ABC686C30CB}"/>
              </a:ext>
            </a:extLst>
          </p:cNvPr>
          <p:cNvPicPr>
            <a:picLocks noChangeAspect="1"/>
          </p:cNvPicPr>
          <p:nvPr/>
        </p:nvPicPr>
        <p:blipFill>
          <a:blip r:embed="rId3"/>
          <a:stretch>
            <a:fillRect/>
          </a:stretch>
        </p:blipFill>
        <p:spPr>
          <a:xfrm>
            <a:off x="1183360" y="2492896"/>
            <a:ext cx="4912640" cy="2949802"/>
          </a:xfrm>
          <a:prstGeom prst="rect">
            <a:avLst/>
          </a:prstGeom>
        </p:spPr>
      </p:pic>
      <p:sp>
        <p:nvSpPr>
          <p:cNvPr id="31" name="TextBox 30">
            <a:extLst>
              <a:ext uri="{FF2B5EF4-FFF2-40B4-BE49-F238E27FC236}">
                <a16:creationId xmlns:a16="http://schemas.microsoft.com/office/drawing/2014/main" id="{2A66914D-1BFB-3D82-E103-C0F55929649C}"/>
              </a:ext>
            </a:extLst>
          </p:cNvPr>
          <p:cNvSpPr txBox="1"/>
          <p:nvPr/>
        </p:nvSpPr>
        <p:spPr>
          <a:xfrm rot="16200000">
            <a:off x="-732506" y="3734388"/>
            <a:ext cx="2614498" cy="430887"/>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Probability of progression-free</a:t>
            </a:r>
            <a:br>
              <a:rPr lang="en-GB" sz="1400" b="1" dirty="0">
                <a:latin typeface="Arial" panose="020B0604020202020204" pitchFamily="34" charset="0"/>
                <a:ea typeface="Aileron" charset="0"/>
                <a:cs typeface="Arial" panose="020B0604020202020204" pitchFamily="34" charset="0"/>
              </a:rPr>
            </a:br>
            <a:r>
              <a:rPr lang="en-GB" sz="1400" b="1" dirty="0">
                <a:latin typeface="Arial" panose="020B0604020202020204" pitchFamily="34" charset="0"/>
                <a:ea typeface="Aileron" charset="0"/>
                <a:cs typeface="Arial" panose="020B0604020202020204" pitchFamily="34" charset="0"/>
              </a:rPr>
              <a:t>survival</a:t>
            </a:r>
          </a:p>
        </p:txBody>
      </p:sp>
      <p:sp>
        <p:nvSpPr>
          <p:cNvPr id="34" name="TextBox 33">
            <a:extLst>
              <a:ext uri="{FF2B5EF4-FFF2-40B4-BE49-F238E27FC236}">
                <a16:creationId xmlns:a16="http://schemas.microsoft.com/office/drawing/2014/main" id="{9AEBFBCB-E97C-E885-A336-9BC9225FB263}"/>
              </a:ext>
            </a:extLst>
          </p:cNvPr>
          <p:cNvSpPr txBox="1"/>
          <p:nvPr/>
        </p:nvSpPr>
        <p:spPr>
          <a:xfrm>
            <a:off x="5704881" y="5445242"/>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36</a:t>
            </a:r>
          </a:p>
        </p:txBody>
      </p:sp>
      <p:sp>
        <p:nvSpPr>
          <p:cNvPr id="35" name="TextBox 34">
            <a:extLst>
              <a:ext uri="{FF2B5EF4-FFF2-40B4-BE49-F238E27FC236}">
                <a16:creationId xmlns:a16="http://schemas.microsoft.com/office/drawing/2014/main" id="{4EC743B8-A053-64DE-55EB-5DAC2D017638}"/>
              </a:ext>
            </a:extLst>
          </p:cNvPr>
          <p:cNvSpPr txBox="1"/>
          <p:nvPr/>
        </p:nvSpPr>
        <p:spPr>
          <a:xfrm>
            <a:off x="4949231" y="5445242"/>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30</a:t>
            </a:r>
          </a:p>
        </p:txBody>
      </p:sp>
      <p:sp>
        <p:nvSpPr>
          <p:cNvPr id="36" name="TextBox 35">
            <a:extLst>
              <a:ext uri="{FF2B5EF4-FFF2-40B4-BE49-F238E27FC236}">
                <a16:creationId xmlns:a16="http://schemas.microsoft.com/office/drawing/2014/main" id="{919215D4-05AC-AC15-5690-50FCEC6F6BE3}"/>
              </a:ext>
            </a:extLst>
          </p:cNvPr>
          <p:cNvSpPr txBox="1"/>
          <p:nvPr/>
        </p:nvSpPr>
        <p:spPr>
          <a:xfrm>
            <a:off x="4196756" y="5445242"/>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24</a:t>
            </a:r>
          </a:p>
        </p:txBody>
      </p:sp>
      <p:sp>
        <p:nvSpPr>
          <p:cNvPr id="37" name="TextBox 36">
            <a:extLst>
              <a:ext uri="{FF2B5EF4-FFF2-40B4-BE49-F238E27FC236}">
                <a16:creationId xmlns:a16="http://schemas.microsoft.com/office/drawing/2014/main" id="{4093BDA3-7781-27ED-0C19-3B116543A1F4}"/>
              </a:ext>
            </a:extLst>
          </p:cNvPr>
          <p:cNvSpPr txBox="1"/>
          <p:nvPr/>
        </p:nvSpPr>
        <p:spPr>
          <a:xfrm>
            <a:off x="3441106" y="5445242"/>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18</a:t>
            </a:r>
          </a:p>
        </p:txBody>
      </p:sp>
      <p:sp>
        <p:nvSpPr>
          <p:cNvPr id="38" name="TextBox 37">
            <a:extLst>
              <a:ext uri="{FF2B5EF4-FFF2-40B4-BE49-F238E27FC236}">
                <a16:creationId xmlns:a16="http://schemas.microsoft.com/office/drawing/2014/main" id="{F48116F7-2A6B-4794-A5E5-8D163ABF47A2}"/>
              </a:ext>
            </a:extLst>
          </p:cNvPr>
          <p:cNvSpPr txBox="1"/>
          <p:nvPr/>
        </p:nvSpPr>
        <p:spPr>
          <a:xfrm>
            <a:off x="2675931" y="5445242"/>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12</a:t>
            </a:r>
          </a:p>
        </p:txBody>
      </p:sp>
      <p:sp>
        <p:nvSpPr>
          <p:cNvPr id="39" name="TextBox 38">
            <a:extLst>
              <a:ext uri="{FF2B5EF4-FFF2-40B4-BE49-F238E27FC236}">
                <a16:creationId xmlns:a16="http://schemas.microsoft.com/office/drawing/2014/main" id="{CF2894B7-B9E6-0921-DB50-237DD239E972}"/>
              </a:ext>
            </a:extLst>
          </p:cNvPr>
          <p:cNvSpPr txBox="1"/>
          <p:nvPr/>
        </p:nvSpPr>
        <p:spPr>
          <a:xfrm>
            <a:off x="1226160" y="5445242"/>
            <a:ext cx="8495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0</a:t>
            </a:r>
          </a:p>
        </p:txBody>
      </p:sp>
      <p:sp>
        <p:nvSpPr>
          <p:cNvPr id="40" name="TextBox 39">
            <a:extLst>
              <a:ext uri="{FF2B5EF4-FFF2-40B4-BE49-F238E27FC236}">
                <a16:creationId xmlns:a16="http://schemas.microsoft.com/office/drawing/2014/main" id="{B40CBE92-601F-C02A-6444-54C47E30D05F}"/>
              </a:ext>
            </a:extLst>
          </p:cNvPr>
          <p:cNvSpPr txBox="1"/>
          <p:nvPr/>
        </p:nvSpPr>
        <p:spPr>
          <a:xfrm>
            <a:off x="1978635" y="5445242"/>
            <a:ext cx="84959" cy="184666"/>
          </a:xfrm>
          <a:prstGeom prst="rect">
            <a:avLst/>
          </a:prstGeom>
          <a:noFill/>
        </p:spPr>
        <p:txBody>
          <a:bodyPr wrap="square" lIns="0" tIns="0" rIns="0" bIns="0" rtlCol="0">
            <a:spAutoFit/>
          </a:bodyPr>
          <a:lstStyle/>
          <a:p>
            <a:pPr algn="ctr"/>
            <a:r>
              <a:rPr lang="en-GB" sz="1200" dirty="0">
                <a:effectLst/>
                <a:latin typeface="Arial" panose="020B0604020202020204" pitchFamily="34" charset="0"/>
                <a:cs typeface="Arial" panose="020B0604020202020204" pitchFamily="34" charset="0"/>
              </a:rPr>
              <a:t>6</a:t>
            </a:r>
          </a:p>
        </p:txBody>
      </p:sp>
      <p:sp>
        <p:nvSpPr>
          <p:cNvPr id="41" name="TextBox 40">
            <a:extLst>
              <a:ext uri="{FF2B5EF4-FFF2-40B4-BE49-F238E27FC236}">
                <a16:creationId xmlns:a16="http://schemas.microsoft.com/office/drawing/2014/main" id="{3B828D1D-BAAC-FB32-90C2-168F6453DEC7}"/>
              </a:ext>
            </a:extLst>
          </p:cNvPr>
          <p:cNvSpPr txBox="1"/>
          <p:nvPr/>
        </p:nvSpPr>
        <p:spPr>
          <a:xfrm>
            <a:off x="916944" y="2448042"/>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1.0</a:t>
            </a:r>
          </a:p>
        </p:txBody>
      </p:sp>
      <p:sp>
        <p:nvSpPr>
          <p:cNvPr id="42" name="TextBox 41">
            <a:extLst>
              <a:ext uri="{FF2B5EF4-FFF2-40B4-BE49-F238E27FC236}">
                <a16:creationId xmlns:a16="http://schemas.microsoft.com/office/drawing/2014/main" id="{429C7F20-5B5A-984A-3C25-EA019018294F}"/>
              </a:ext>
            </a:extLst>
          </p:cNvPr>
          <p:cNvSpPr txBox="1"/>
          <p:nvPr/>
        </p:nvSpPr>
        <p:spPr>
          <a:xfrm>
            <a:off x="916944" y="2724267"/>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0.9</a:t>
            </a:r>
          </a:p>
        </p:txBody>
      </p:sp>
      <p:sp>
        <p:nvSpPr>
          <p:cNvPr id="43" name="TextBox 42">
            <a:extLst>
              <a:ext uri="{FF2B5EF4-FFF2-40B4-BE49-F238E27FC236}">
                <a16:creationId xmlns:a16="http://schemas.microsoft.com/office/drawing/2014/main" id="{C6F9F12B-2C43-0D9D-B66F-5668479A5DED}"/>
              </a:ext>
            </a:extLst>
          </p:cNvPr>
          <p:cNvSpPr txBox="1"/>
          <p:nvPr/>
        </p:nvSpPr>
        <p:spPr>
          <a:xfrm>
            <a:off x="916944" y="3000492"/>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0.8</a:t>
            </a:r>
          </a:p>
        </p:txBody>
      </p:sp>
      <p:sp>
        <p:nvSpPr>
          <p:cNvPr id="44" name="TextBox 43">
            <a:extLst>
              <a:ext uri="{FF2B5EF4-FFF2-40B4-BE49-F238E27FC236}">
                <a16:creationId xmlns:a16="http://schemas.microsoft.com/office/drawing/2014/main" id="{CC494788-D0D1-3509-A729-9FA69956B623}"/>
              </a:ext>
            </a:extLst>
          </p:cNvPr>
          <p:cNvSpPr txBox="1"/>
          <p:nvPr/>
        </p:nvSpPr>
        <p:spPr>
          <a:xfrm>
            <a:off x="916944" y="3289417"/>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0.7</a:t>
            </a:r>
          </a:p>
        </p:txBody>
      </p:sp>
      <p:sp>
        <p:nvSpPr>
          <p:cNvPr id="45" name="TextBox 44">
            <a:extLst>
              <a:ext uri="{FF2B5EF4-FFF2-40B4-BE49-F238E27FC236}">
                <a16:creationId xmlns:a16="http://schemas.microsoft.com/office/drawing/2014/main" id="{D925C7A2-7BDB-6DAB-9ACD-FF406D54A4FD}"/>
              </a:ext>
            </a:extLst>
          </p:cNvPr>
          <p:cNvSpPr txBox="1"/>
          <p:nvPr/>
        </p:nvSpPr>
        <p:spPr>
          <a:xfrm>
            <a:off x="916944" y="3581517"/>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0.6</a:t>
            </a:r>
          </a:p>
        </p:txBody>
      </p:sp>
      <p:sp>
        <p:nvSpPr>
          <p:cNvPr id="46" name="TextBox 45">
            <a:extLst>
              <a:ext uri="{FF2B5EF4-FFF2-40B4-BE49-F238E27FC236}">
                <a16:creationId xmlns:a16="http://schemas.microsoft.com/office/drawing/2014/main" id="{E6CB4B32-458C-E3D2-806C-FB2669DDFA07}"/>
              </a:ext>
            </a:extLst>
          </p:cNvPr>
          <p:cNvSpPr txBox="1"/>
          <p:nvPr/>
        </p:nvSpPr>
        <p:spPr>
          <a:xfrm>
            <a:off x="916944" y="3857742"/>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0.5</a:t>
            </a:r>
          </a:p>
        </p:txBody>
      </p:sp>
      <p:sp>
        <p:nvSpPr>
          <p:cNvPr id="47" name="TextBox 46">
            <a:extLst>
              <a:ext uri="{FF2B5EF4-FFF2-40B4-BE49-F238E27FC236}">
                <a16:creationId xmlns:a16="http://schemas.microsoft.com/office/drawing/2014/main" id="{005FAE1D-339A-179A-90E8-B40AC1D48BAC}"/>
              </a:ext>
            </a:extLst>
          </p:cNvPr>
          <p:cNvSpPr txBox="1"/>
          <p:nvPr/>
        </p:nvSpPr>
        <p:spPr>
          <a:xfrm>
            <a:off x="916944" y="4130792"/>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0.4</a:t>
            </a:r>
          </a:p>
        </p:txBody>
      </p:sp>
      <p:sp>
        <p:nvSpPr>
          <p:cNvPr id="48" name="TextBox 47">
            <a:extLst>
              <a:ext uri="{FF2B5EF4-FFF2-40B4-BE49-F238E27FC236}">
                <a16:creationId xmlns:a16="http://schemas.microsoft.com/office/drawing/2014/main" id="{2A2BB1D0-DE3E-04EF-A590-63AA2D6A5B49}"/>
              </a:ext>
            </a:extLst>
          </p:cNvPr>
          <p:cNvSpPr txBox="1"/>
          <p:nvPr/>
        </p:nvSpPr>
        <p:spPr>
          <a:xfrm>
            <a:off x="916944" y="4416542"/>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0.3</a:t>
            </a:r>
          </a:p>
        </p:txBody>
      </p:sp>
      <p:sp>
        <p:nvSpPr>
          <p:cNvPr id="49" name="TextBox 48">
            <a:extLst>
              <a:ext uri="{FF2B5EF4-FFF2-40B4-BE49-F238E27FC236}">
                <a16:creationId xmlns:a16="http://schemas.microsoft.com/office/drawing/2014/main" id="{A350851F-115F-49FD-2DA4-417263A0D64C}"/>
              </a:ext>
            </a:extLst>
          </p:cNvPr>
          <p:cNvSpPr txBox="1"/>
          <p:nvPr/>
        </p:nvSpPr>
        <p:spPr>
          <a:xfrm>
            <a:off x="916944" y="4699117"/>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0.2</a:t>
            </a:r>
          </a:p>
        </p:txBody>
      </p:sp>
      <p:sp>
        <p:nvSpPr>
          <p:cNvPr id="50" name="TextBox 49">
            <a:extLst>
              <a:ext uri="{FF2B5EF4-FFF2-40B4-BE49-F238E27FC236}">
                <a16:creationId xmlns:a16="http://schemas.microsoft.com/office/drawing/2014/main" id="{A8CA84A3-A8B5-C077-F4AB-0BDC5D582533}"/>
              </a:ext>
            </a:extLst>
          </p:cNvPr>
          <p:cNvSpPr txBox="1"/>
          <p:nvPr/>
        </p:nvSpPr>
        <p:spPr>
          <a:xfrm>
            <a:off x="916944" y="4984867"/>
            <a:ext cx="21320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0.1</a:t>
            </a:r>
          </a:p>
        </p:txBody>
      </p:sp>
      <p:sp>
        <p:nvSpPr>
          <p:cNvPr id="51" name="TextBox 50">
            <a:extLst>
              <a:ext uri="{FF2B5EF4-FFF2-40B4-BE49-F238E27FC236}">
                <a16:creationId xmlns:a16="http://schemas.microsoft.com/office/drawing/2014/main" id="{17B3374B-C20C-E5C1-ECDB-782E0D99EC21}"/>
              </a:ext>
            </a:extLst>
          </p:cNvPr>
          <p:cNvSpPr txBox="1"/>
          <p:nvPr/>
        </p:nvSpPr>
        <p:spPr>
          <a:xfrm>
            <a:off x="916944" y="5273792"/>
            <a:ext cx="213200" cy="184666"/>
          </a:xfrm>
          <a:prstGeom prst="rect">
            <a:avLst/>
          </a:prstGeom>
          <a:noFill/>
        </p:spPr>
        <p:txBody>
          <a:bodyPr wrap="square" lIns="0" tIns="0" rIns="0" bIns="0" rtlCol="0">
            <a:spAutoFit/>
          </a:bodyPr>
          <a:lstStyle/>
          <a:p>
            <a:pPr algn="r"/>
            <a:r>
              <a:rPr lang="en-GB" sz="1200" dirty="0">
                <a:effectLst/>
                <a:latin typeface="Arial" panose="020B0604020202020204" pitchFamily="34" charset="0"/>
                <a:cs typeface="Arial" panose="020B0604020202020204" pitchFamily="34" charset="0"/>
              </a:rPr>
              <a:t>0.0</a:t>
            </a:r>
          </a:p>
        </p:txBody>
      </p:sp>
      <p:sp>
        <p:nvSpPr>
          <p:cNvPr id="18" name="TextBox 17">
            <a:extLst>
              <a:ext uri="{FF2B5EF4-FFF2-40B4-BE49-F238E27FC236}">
                <a16:creationId xmlns:a16="http://schemas.microsoft.com/office/drawing/2014/main" id="{BCE5312F-54A9-864F-F091-8A346A4DFAF3}"/>
              </a:ext>
            </a:extLst>
          </p:cNvPr>
          <p:cNvSpPr txBox="1"/>
          <p:nvPr/>
        </p:nvSpPr>
        <p:spPr>
          <a:xfrm rot="16200000">
            <a:off x="5708021" y="3967584"/>
            <a:ext cx="1917193"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Percentage of patients</a:t>
            </a:r>
          </a:p>
        </p:txBody>
      </p:sp>
      <p:sp>
        <p:nvSpPr>
          <p:cNvPr id="20" name="TextBox 19">
            <a:extLst>
              <a:ext uri="{FF2B5EF4-FFF2-40B4-BE49-F238E27FC236}">
                <a16:creationId xmlns:a16="http://schemas.microsoft.com/office/drawing/2014/main" id="{0528BFFD-4ED7-9A80-5FB2-347261E28B1A}"/>
              </a:ext>
            </a:extLst>
          </p:cNvPr>
          <p:cNvSpPr txBox="1"/>
          <p:nvPr/>
        </p:nvSpPr>
        <p:spPr>
          <a:xfrm>
            <a:off x="2590929" y="2289831"/>
            <a:ext cx="1714123" cy="276999"/>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PFS RESULTS</a:t>
            </a:r>
          </a:p>
        </p:txBody>
      </p:sp>
      <p:sp>
        <p:nvSpPr>
          <p:cNvPr id="32" name="TextBox 31">
            <a:extLst>
              <a:ext uri="{FF2B5EF4-FFF2-40B4-BE49-F238E27FC236}">
                <a16:creationId xmlns:a16="http://schemas.microsoft.com/office/drawing/2014/main" id="{7CD3CD76-37D9-0DBF-7428-8AD40E6E06F4}"/>
              </a:ext>
            </a:extLst>
          </p:cNvPr>
          <p:cNvSpPr txBox="1"/>
          <p:nvPr/>
        </p:nvSpPr>
        <p:spPr>
          <a:xfrm>
            <a:off x="3921644" y="3850907"/>
            <a:ext cx="1578958" cy="369332"/>
          </a:xfrm>
          <a:prstGeom prst="rect">
            <a:avLst/>
          </a:prstGeom>
          <a:noFill/>
        </p:spPr>
        <p:txBody>
          <a:bodyPr wrap="none" lIns="0" tIns="0" rIns="0" bIns="0" rtlCol="0">
            <a:spAutoFit/>
          </a:bodyPr>
          <a:lstStyle/>
          <a:p>
            <a:pPr algn="ctr"/>
            <a:r>
              <a:rPr lang="en-GB" sz="1200" dirty="0">
                <a:solidFill>
                  <a:schemeClr val="accent1"/>
                </a:solidFill>
                <a:effectLst/>
                <a:latin typeface="Arial" panose="020B0604020202020204" pitchFamily="34" charset="0"/>
                <a:cs typeface="Arial" panose="020B0604020202020204" pitchFamily="34" charset="0"/>
              </a:rPr>
              <a:t>Paclitaxel–carboplatin+</a:t>
            </a:r>
          </a:p>
          <a:p>
            <a:pPr algn="ctr"/>
            <a:r>
              <a:rPr lang="en-GB" sz="1200" dirty="0">
                <a:solidFill>
                  <a:schemeClr val="accent1"/>
                </a:solidFill>
                <a:effectLst/>
                <a:latin typeface="Arial" panose="020B0604020202020204" pitchFamily="34" charset="0"/>
                <a:cs typeface="Arial" panose="020B0604020202020204" pitchFamily="34" charset="0"/>
              </a:rPr>
              <a:t>pembrolizumab</a:t>
            </a:r>
          </a:p>
        </p:txBody>
      </p:sp>
      <p:sp>
        <p:nvSpPr>
          <p:cNvPr id="33" name="TextBox 32">
            <a:extLst>
              <a:ext uri="{FF2B5EF4-FFF2-40B4-BE49-F238E27FC236}">
                <a16:creationId xmlns:a16="http://schemas.microsoft.com/office/drawing/2014/main" id="{BB3C5EA4-2039-8857-900F-6AE0CB53F7B5}"/>
              </a:ext>
            </a:extLst>
          </p:cNvPr>
          <p:cNvSpPr txBox="1"/>
          <p:nvPr/>
        </p:nvSpPr>
        <p:spPr>
          <a:xfrm>
            <a:off x="1450185" y="4802377"/>
            <a:ext cx="1578958" cy="369332"/>
          </a:xfrm>
          <a:prstGeom prst="rect">
            <a:avLst/>
          </a:prstGeom>
          <a:noFill/>
        </p:spPr>
        <p:txBody>
          <a:bodyPr wrap="none" lIns="0" tIns="0" rIns="0" bIns="0" rtlCol="0">
            <a:spAutoFit/>
          </a:bodyPr>
          <a:lstStyle/>
          <a:p>
            <a:pPr algn="ctr"/>
            <a:r>
              <a:rPr lang="en-GB" sz="1200" dirty="0">
                <a:solidFill>
                  <a:schemeClr val="tx2"/>
                </a:solidFill>
                <a:effectLst/>
                <a:latin typeface="Arial" panose="020B0604020202020204" pitchFamily="34" charset="0"/>
                <a:cs typeface="Arial" panose="020B0604020202020204" pitchFamily="34" charset="0"/>
              </a:rPr>
              <a:t>Paclitaxel–carboplatin+</a:t>
            </a:r>
          </a:p>
          <a:p>
            <a:pPr algn="ctr"/>
            <a:r>
              <a:rPr lang="en-GB" sz="1200" dirty="0">
                <a:solidFill>
                  <a:schemeClr val="tx2"/>
                </a:solidFill>
                <a:effectLst/>
                <a:latin typeface="Arial" panose="020B0604020202020204" pitchFamily="34" charset="0"/>
                <a:cs typeface="Arial" panose="020B0604020202020204" pitchFamily="34" charset="0"/>
              </a:rPr>
              <a:t>placebo</a:t>
            </a:r>
          </a:p>
        </p:txBody>
      </p:sp>
      <p:sp>
        <p:nvSpPr>
          <p:cNvPr id="74" name="TextBox 73">
            <a:extLst>
              <a:ext uri="{FF2B5EF4-FFF2-40B4-BE49-F238E27FC236}">
                <a16:creationId xmlns:a16="http://schemas.microsoft.com/office/drawing/2014/main" id="{2D72C2A6-40E6-92A6-66B1-7C5AA212D311}"/>
              </a:ext>
            </a:extLst>
          </p:cNvPr>
          <p:cNvSpPr txBox="1"/>
          <p:nvPr/>
        </p:nvSpPr>
        <p:spPr>
          <a:xfrm>
            <a:off x="3183647" y="5662398"/>
            <a:ext cx="634790"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Months</a:t>
            </a:r>
          </a:p>
        </p:txBody>
      </p:sp>
      <p:sp>
        <p:nvSpPr>
          <p:cNvPr id="75" name="TextBox 74">
            <a:extLst>
              <a:ext uri="{FF2B5EF4-FFF2-40B4-BE49-F238E27FC236}">
                <a16:creationId xmlns:a16="http://schemas.microsoft.com/office/drawing/2014/main" id="{9C1959ED-A92E-5807-6B60-9AC8962458A1}"/>
              </a:ext>
            </a:extLst>
          </p:cNvPr>
          <p:cNvSpPr txBox="1"/>
          <p:nvPr/>
        </p:nvSpPr>
        <p:spPr>
          <a:xfrm>
            <a:off x="619201" y="1358514"/>
            <a:ext cx="10948326"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b="1" i="0" dirty="0">
                <a:solidFill>
                  <a:schemeClr val="tx1">
                    <a:lumMod val="75000"/>
                    <a:lumOff val="25000"/>
                  </a:schemeClr>
                </a:solidFill>
                <a:effectLst/>
                <a:latin typeface="Arial"/>
                <a:cs typeface="Arial"/>
              </a:rPr>
              <a:t>PEMBRO + ChT</a:t>
            </a:r>
            <a:r>
              <a:rPr lang="en-GB" i="0" dirty="0">
                <a:solidFill>
                  <a:schemeClr val="tx1">
                    <a:lumMod val="75000"/>
                    <a:lumOff val="25000"/>
                  </a:schemeClr>
                </a:solidFill>
                <a:effectLst/>
                <a:latin typeface="Arial"/>
                <a:cs typeface="Arial"/>
              </a:rPr>
              <a:t> </a:t>
            </a:r>
            <a:r>
              <a:rPr lang="en-GB" dirty="0">
                <a:solidFill>
                  <a:schemeClr val="tx1">
                    <a:lumMod val="75000"/>
                    <a:lumOff val="25000"/>
                  </a:schemeClr>
                </a:solidFill>
                <a:latin typeface="Arial"/>
                <a:cs typeface="Arial"/>
              </a:rPr>
              <a:t>was </a:t>
            </a:r>
            <a:r>
              <a:rPr lang="en-GB" b="1" dirty="0">
                <a:solidFill>
                  <a:schemeClr val="tx1">
                    <a:lumMod val="75000"/>
                    <a:lumOff val="25000"/>
                  </a:schemeClr>
                </a:solidFill>
                <a:latin typeface="Arial"/>
                <a:cs typeface="Arial"/>
              </a:rPr>
              <a:t>associated with longer PFS</a:t>
            </a:r>
            <a:r>
              <a:rPr lang="en-GB" i="0" dirty="0">
                <a:solidFill>
                  <a:schemeClr val="tx1">
                    <a:lumMod val="75000"/>
                    <a:lumOff val="25000"/>
                  </a:schemeClr>
                </a:solidFill>
                <a:effectLst/>
                <a:latin typeface="Arial"/>
                <a:cs typeface="Arial"/>
              </a:rPr>
              <a:t> </a:t>
            </a:r>
            <a:r>
              <a:rPr lang="en-GB" dirty="0">
                <a:solidFill>
                  <a:schemeClr val="tx1">
                    <a:lumMod val="75000"/>
                    <a:lumOff val="25000"/>
                  </a:schemeClr>
                </a:solidFill>
                <a:latin typeface="Arial"/>
                <a:cs typeface="Arial"/>
              </a:rPr>
              <a:t>compared to </a:t>
            </a:r>
            <a:r>
              <a:rPr lang="en-GB" i="0" dirty="0">
                <a:solidFill>
                  <a:schemeClr val="tx1">
                    <a:lumMod val="75000"/>
                    <a:lumOff val="25000"/>
                  </a:schemeClr>
                </a:solidFill>
                <a:effectLst/>
                <a:latin typeface="Arial"/>
                <a:cs typeface="Arial"/>
              </a:rPr>
              <a:t>placebo in </a:t>
            </a:r>
            <a:r>
              <a:rPr lang="en-GB" b="1" dirty="0">
                <a:solidFill>
                  <a:schemeClr val="tx1">
                    <a:lumMod val="75000"/>
                    <a:lumOff val="25000"/>
                  </a:schemeClr>
                </a:solidFill>
                <a:latin typeface="Arial"/>
                <a:cs typeface="Arial"/>
              </a:rPr>
              <a:t>patients with pMMR endometrial cancers</a:t>
            </a:r>
            <a:r>
              <a:rPr lang="en-GB" i="0" dirty="0">
                <a:solidFill>
                  <a:schemeClr val="tx1">
                    <a:lumMod val="75000"/>
                    <a:lumOff val="25000"/>
                  </a:schemeClr>
                </a:solidFill>
                <a:effectLst/>
                <a:latin typeface="Arial"/>
                <a:cs typeface="Arial"/>
              </a:rPr>
              <a:t>, although </a:t>
            </a:r>
            <a:r>
              <a:rPr lang="en-GB" b="1" dirty="0">
                <a:solidFill>
                  <a:schemeClr val="tx1">
                    <a:lumMod val="75000"/>
                    <a:lumOff val="25000"/>
                  </a:schemeClr>
                </a:solidFill>
                <a:latin typeface="Arial"/>
                <a:cs typeface="Arial"/>
              </a:rPr>
              <a:t>greater benefits</a:t>
            </a:r>
            <a:r>
              <a:rPr lang="en-GB" i="0" dirty="0">
                <a:solidFill>
                  <a:schemeClr val="tx1">
                    <a:lumMod val="75000"/>
                    <a:lumOff val="25000"/>
                  </a:schemeClr>
                </a:solidFill>
                <a:effectLst/>
                <a:latin typeface="Arial"/>
                <a:cs typeface="Arial"/>
              </a:rPr>
              <a:t> were observed in </a:t>
            </a:r>
            <a:r>
              <a:rPr lang="en-GB" b="1" dirty="0">
                <a:solidFill>
                  <a:schemeClr val="tx1">
                    <a:lumMod val="75000"/>
                    <a:lumOff val="25000"/>
                  </a:schemeClr>
                </a:solidFill>
                <a:latin typeface="Arial"/>
                <a:cs typeface="Arial"/>
              </a:rPr>
              <a:t>dMMR population </a:t>
            </a:r>
          </a:p>
        </p:txBody>
      </p:sp>
      <p:sp>
        <p:nvSpPr>
          <p:cNvPr id="8" name="Rectangle: Rounded Corners 428">
            <a:extLst>
              <a:ext uri="{FF2B5EF4-FFF2-40B4-BE49-F238E27FC236}">
                <a16:creationId xmlns:a16="http://schemas.microsoft.com/office/drawing/2014/main" id="{53307D94-E3F0-D1CE-9AE8-FEB93031C8E7}"/>
              </a:ext>
            </a:extLst>
          </p:cNvPr>
          <p:cNvSpPr/>
          <p:nvPr/>
        </p:nvSpPr>
        <p:spPr>
          <a:xfrm>
            <a:off x="4408779" y="2619865"/>
            <a:ext cx="1640060" cy="514846"/>
          </a:xfrm>
          <a:prstGeom prst="roundRect">
            <a:avLst/>
          </a:prstGeom>
          <a:solidFill>
            <a:schemeClr val="bg1"/>
          </a:solidFill>
          <a:ln w="38100" cap="flat" cmpd="sng" algn="ctr">
            <a:solidFill>
              <a:schemeClr val="accent6"/>
            </a:solidFill>
            <a:prstDash val="solid"/>
          </a:ln>
          <a:effectLst/>
          <a:scene3d>
            <a:camera prst="orthographicFront">
              <a:rot lat="0" lon="0" rev="0"/>
            </a:camera>
            <a:lightRig rig="contrasting" dir="t">
              <a:rot lat="0" lon="0" rev="1500000"/>
            </a:lightRig>
          </a:scene3d>
          <a:sp3d prstMaterial="metal"/>
        </p:spPr>
        <p:txBody>
          <a:bodyPr rtlCol="0" anchor="ctr"/>
          <a:lstStyle/>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effectLst/>
                <a:uLnTx/>
                <a:uFillTx/>
                <a:latin typeface="Arial"/>
                <a:ea typeface="+mn-ea"/>
                <a:cs typeface="Arial"/>
                <a:sym typeface="Arial"/>
                <a:rtl val="0"/>
              </a:rPr>
              <a:t>HR 0.54</a:t>
            </a:r>
          </a:p>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effectLst/>
                <a:uLnTx/>
                <a:uFillTx/>
                <a:latin typeface="Arial"/>
                <a:ea typeface="+mn-ea"/>
                <a:cs typeface="Arial"/>
                <a:sym typeface="Arial"/>
                <a:rtl val="0"/>
              </a:rPr>
              <a:t> </a:t>
            </a:r>
            <a:endParaRPr kumimoji="0" lang="en-GB" sz="1400" b="1" i="0" u="none" strike="noStrike" kern="0" cap="none" spc="0" normalizeH="0" baseline="0" dirty="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3408F0F-D6FC-0AF5-3CA7-E96AF8F40ABE}"/>
              </a:ext>
            </a:extLst>
          </p:cNvPr>
          <p:cNvSpPr txBox="1"/>
          <p:nvPr/>
        </p:nvSpPr>
        <p:spPr>
          <a:xfrm>
            <a:off x="4528708" y="2856290"/>
            <a:ext cx="1508125" cy="246221"/>
          </a:xfrm>
          <a:prstGeom prst="rect">
            <a:avLst/>
          </a:prstGeom>
          <a:noFill/>
        </p:spPr>
        <p:txBody>
          <a:bodyPr wrap="square">
            <a:spAutoFit/>
          </a:bodyPr>
          <a:lstStyle/>
          <a:p>
            <a:r>
              <a:rPr lang="en-US" sz="1000" b="0" i="0" dirty="0">
                <a:solidFill>
                  <a:srgbClr val="505050"/>
                </a:solidFill>
                <a:effectLst/>
                <a:latin typeface="Arial" panose="020B0604020202020204" pitchFamily="34" charset="0"/>
                <a:cs typeface="Arial" panose="020B0604020202020204" pitchFamily="34" charset="0"/>
              </a:rPr>
              <a:t>(95% CI, 0.41 to 0.71)</a:t>
            </a:r>
            <a:endParaRPr lang="en-GB" sz="1000" dirty="0">
              <a:solidFill>
                <a:srgbClr val="505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917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B88E2166-51B5-BD29-DFE6-D8B4C1A8A217}"/>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F2AA1491-6C92-15D3-A912-55B185DEA130}"/>
              </a:ext>
            </a:extLst>
          </p:cNvPr>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4000" dirty="0"/>
              <a:t>TYROSINE KINASE INHIBITORS</a:t>
            </a:r>
            <a:endParaRPr kumimoji="0" lang="en-US" sz="40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772" name="Google Shape;772;g28c17512033_0_1737">
            <a:extLst>
              <a:ext uri="{FF2B5EF4-FFF2-40B4-BE49-F238E27FC236}">
                <a16:creationId xmlns:a16="http://schemas.microsoft.com/office/drawing/2014/main" id="{6662E246-22F5-043C-F26E-4163593EC2CC}"/>
              </a:ext>
            </a:extLst>
          </p:cNvPr>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lnSpc>
                <a:spcPct val="100000"/>
              </a:lnSpc>
              <a:spcBef>
                <a:spcPts val="0"/>
              </a:spcBef>
              <a:spcAft>
                <a:spcPts val="0"/>
              </a:spcAft>
              <a:buSzPts val="1100"/>
              <a:buNone/>
            </a:pPr>
            <a:fld id="{00000000-1234-1234-1234-123412341234}" type="slidenum">
              <a:rPr lang="en-US" smtClean="0"/>
              <a:pPr marL="0" lvl="0" indent="0" algn="r" rtl="0">
                <a:lnSpc>
                  <a:spcPct val="100000"/>
                </a:lnSpc>
                <a:spcBef>
                  <a:spcPts val="0"/>
                </a:spcBef>
                <a:spcAft>
                  <a:spcPts val="0"/>
                </a:spcAft>
                <a:buSzPts val="1100"/>
                <a:buNone/>
              </a:pPr>
              <a:t>17</a:t>
            </a:fld>
            <a:endParaRPr lang="en-US" dirty="0"/>
          </a:p>
        </p:txBody>
      </p:sp>
    </p:spTree>
    <p:extLst>
      <p:ext uri="{BB962C8B-B14F-4D97-AF65-F5344CB8AC3E}">
        <p14:creationId xmlns:p14="http://schemas.microsoft.com/office/powerpoint/2010/main" val="116504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3C452-657E-08D5-B157-8A8300073DF2}"/>
              </a:ext>
            </a:extLst>
          </p:cNvPr>
          <p:cNvSpPr>
            <a:spLocks noGrp="1"/>
          </p:cNvSpPr>
          <p:nvPr>
            <p:ph type="title"/>
          </p:nvPr>
        </p:nvSpPr>
        <p:spPr/>
        <p:txBody>
          <a:bodyPr>
            <a:normAutofit/>
          </a:bodyPr>
          <a:lstStyle/>
          <a:p>
            <a:r>
              <a:rPr lang="en-GB" dirty="0"/>
              <a:t>ENGOT-</a:t>
            </a:r>
            <a:r>
              <a:rPr lang="en-GB" cap="none" dirty="0"/>
              <a:t>en</a:t>
            </a:r>
            <a:r>
              <a:rPr lang="en-GB" dirty="0"/>
              <a:t>9/LEAP-001 TRIAL DESIGN: PEMBROLIZUMAB + LENVATINIB IN 1L TREATMENT OF ENDOMETRIAL CANCER</a:t>
            </a:r>
            <a:r>
              <a:rPr lang="en-GB" baseline="30000" dirty="0"/>
              <a:t>1,2</a:t>
            </a:r>
          </a:p>
        </p:txBody>
      </p:sp>
      <p:sp>
        <p:nvSpPr>
          <p:cNvPr id="4" name="Slide Number Placeholder 3">
            <a:extLst>
              <a:ext uri="{FF2B5EF4-FFF2-40B4-BE49-F238E27FC236}">
                <a16:creationId xmlns:a16="http://schemas.microsoft.com/office/drawing/2014/main" id="{25844FEA-845E-AE82-3F68-AE36D137A0B1}"/>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GB" smtClean="0"/>
              <a:t>18</a:t>
            </a:fld>
            <a:endParaRPr lang="en-GB" dirty="0"/>
          </a:p>
        </p:txBody>
      </p:sp>
      <p:sp>
        <p:nvSpPr>
          <p:cNvPr id="27" name="Content Placeholder 26">
            <a:extLst>
              <a:ext uri="{FF2B5EF4-FFF2-40B4-BE49-F238E27FC236}">
                <a16:creationId xmlns:a16="http://schemas.microsoft.com/office/drawing/2014/main" id="{46200F53-DCE7-BF46-ABA4-8CE5CE2EF9D6}"/>
              </a:ext>
            </a:extLst>
          </p:cNvPr>
          <p:cNvSpPr>
            <a:spLocks noGrp="1"/>
          </p:cNvSpPr>
          <p:nvPr>
            <p:ph sz="quarter" idx="15"/>
          </p:nvPr>
        </p:nvSpPr>
        <p:spPr/>
        <p:txBody>
          <a:bodyPr anchor="b" anchorCtr="0"/>
          <a:lstStyle/>
          <a:p>
            <a:r>
              <a:rPr lang="en-GB" baseline="30000" dirty="0">
                <a:latin typeface="Arial"/>
                <a:cs typeface="Arial"/>
              </a:rPr>
              <a:t>a </a:t>
            </a:r>
            <a:r>
              <a:rPr lang="en-GB" dirty="0">
                <a:latin typeface="Arial"/>
                <a:cs typeface="Arial"/>
              </a:rPr>
              <a:t>Carcinosarcoma (malignant mixed Müllerian tumour), endometrial leiomyosarcoma or other high-grade sarcomas, or endometrial stromal sarcomas excluded</a:t>
            </a:r>
            <a:br>
              <a:rPr lang="en-GB" dirty="0"/>
            </a:br>
            <a:r>
              <a:rPr lang="en-GB" baseline="30000" dirty="0">
                <a:latin typeface="Arial"/>
                <a:cs typeface="Arial"/>
              </a:rPr>
              <a:t>b </a:t>
            </a:r>
            <a:r>
              <a:rPr lang="en-GB" dirty="0">
                <a:latin typeface="Arial"/>
                <a:cs typeface="Arial"/>
              </a:rPr>
              <a:t>1 prior line of neoadjuvant and/or adjuvant chemotherapy in the setting of curative-intent resection was permitted if recurrence occurred ≥6 months after last dose; prior radiotherapy with or without chemotherapy, or prior hormonal therapy were also permitted</a:t>
            </a:r>
          </a:p>
          <a:p>
            <a:r>
              <a:rPr lang="en-GB" baseline="30000" dirty="0">
                <a:latin typeface="Arial"/>
                <a:cs typeface="Arial"/>
              </a:rPr>
              <a:t>c </a:t>
            </a:r>
            <a:r>
              <a:rPr lang="en-GB" dirty="0">
                <a:latin typeface="Arial"/>
                <a:cs typeface="Arial"/>
              </a:rPr>
              <a:t>Patients with ongoing clinical benefit could continue chemotherapy beyond 7 cycles if approved by sponsor</a:t>
            </a:r>
          </a:p>
          <a:p>
            <a:r>
              <a:rPr lang="en-GB" dirty="0">
                <a:latin typeface="Arial"/>
                <a:cs typeface="Arial"/>
              </a:rPr>
              <a:t>1L, </a:t>
            </a:r>
            <a:r>
              <a:rPr lang="en-GB" dirty="0">
                <a:solidFill>
                  <a:schemeClr val="tx2"/>
                </a:solidFill>
                <a:latin typeface="Arial"/>
                <a:cs typeface="Arial"/>
              </a:rPr>
              <a:t>first-line; AUC, area under the curve; BICR, blinded independent central review; DoR, duration of response; ECOG PS, Eastern Cooperative Oncology Group performance status; HRQoL, health-related quality of life; IV, intravenous; ORR, objective response rate; OS, overall survival; PD, progressive disease; (p/d)MMR, (proficient/deficient) mismatch repair; PFS, progression-free survival; QD, once daily; Q3W, every 3 weeks; R, randomised; RECIST, Response Evaluation Criteria In Solid Tumours</a:t>
            </a:r>
          </a:p>
          <a:p>
            <a:r>
              <a:rPr lang="en-GB" dirty="0">
                <a:solidFill>
                  <a:schemeClr val="tx2"/>
                </a:solidFill>
                <a:latin typeface="Arial"/>
                <a:cs typeface="Arial"/>
              </a:rPr>
              <a:t>1. Marth C, et al. </a:t>
            </a:r>
            <a:r>
              <a:rPr lang="en-GB" i="1" dirty="0">
                <a:solidFill>
                  <a:schemeClr val="tx2"/>
                </a:solidFill>
                <a:latin typeface="Arial"/>
                <a:cs typeface="Arial"/>
              </a:rPr>
              <a:t>Int J Gynecol Cancer.</a:t>
            </a:r>
            <a:r>
              <a:rPr lang="en-GB" dirty="0">
                <a:solidFill>
                  <a:schemeClr val="tx2"/>
                </a:solidFill>
                <a:latin typeface="Arial"/>
                <a:cs typeface="Arial"/>
              </a:rPr>
              <a:t> 2022;32:93-100; 2. Marth C, et al. Gynecol Oncol. 2024;190 (suppl. 1):S63-S64. Presented at SGO Annual Meeting on Women’s Cancer 2024 (22 [LBA])</a:t>
            </a:r>
          </a:p>
        </p:txBody>
      </p:sp>
      <p:cxnSp>
        <p:nvCxnSpPr>
          <p:cNvPr id="2" name="Straight Connector 1">
            <a:extLst>
              <a:ext uri="{FF2B5EF4-FFF2-40B4-BE49-F238E27FC236}">
                <a16:creationId xmlns:a16="http://schemas.microsoft.com/office/drawing/2014/main" id="{81D39A26-6A72-851C-C6EE-C66E69B5D8AB}"/>
              </a:ext>
            </a:extLst>
          </p:cNvPr>
          <p:cNvCxnSpPr>
            <a:cxnSpLocks/>
          </p:cNvCxnSpPr>
          <p:nvPr/>
        </p:nvCxnSpPr>
        <p:spPr>
          <a:xfrm>
            <a:off x="6394450" y="2039987"/>
            <a:ext cx="72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4511E9-AF69-1DC9-11B9-3D7A1BE9A615}"/>
              </a:ext>
            </a:extLst>
          </p:cNvPr>
          <p:cNvCxnSpPr>
            <a:cxnSpLocks/>
          </p:cNvCxnSpPr>
          <p:nvPr/>
        </p:nvCxnSpPr>
        <p:spPr>
          <a:xfrm>
            <a:off x="5310312" y="2581003"/>
            <a:ext cx="1166079"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5E8C1A06-336F-BAB0-2ACE-DEAD2A0739AB}"/>
              </a:ext>
            </a:extLst>
          </p:cNvPr>
          <p:cNvSpPr/>
          <p:nvPr/>
        </p:nvSpPr>
        <p:spPr>
          <a:xfrm>
            <a:off x="7140411" y="1554997"/>
            <a:ext cx="3536325" cy="969981"/>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Lenvatinib 20 mg orally QD until PD</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Pembrolizumab 200 mg IV Q3W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until PD or ×35 cycles</a:t>
            </a:r>
            <a:endParaRPr lang="en-GB" sz="140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434BF31-5D6C-0DDF-AD2E-34D9B3ECA30A}"/>
              </a:ext>
            </a:extLst>
          </p:cNvPr>
          <p:cNvCxnSpPr>
            <a:cxnSpLocks/>
          </p:cNvCxnSpPr>
          <p:nvPr/>
        </p:nvCxnSpPr>
        <p:spPr>
          <a:xfrm>
            <a:off x="6394450" y="3122018"/>
            <a:ext cx="72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F0DA0B4-FC49-0CAA-28B5-F50D5F07669B}"/>
              </a:ext>
            </a:extLst>
          </p:cNvPr>
          <p:cNvSpPr txBox="1"/>
          <p:nvPr/>
        </p:nvSpPr>
        <p:spPr>
          <a:xfrm>
            <a:off x="5975444" y="4091999"/>
            <a:ext cx="4945092" cy="846386"/>
          </a:xfrm>
          <a:prstGeom prst="rect">
            <a:avLst/>
          </a:prstGeom>
          <a:noFill/>
        </p:spPr>
        <p:txBody>
          <a:bodyPr wrap="square" lIns="0" tIns="0" rIns="0" bIns="0" rtlCol="0">
            <a:spAutoFit/>
          </a:bodyPr>
          <a:lstStyle/>
          <a:p>
            <a:pPr>
              <a:spcAft>
                <a:spcPts val="200"/>
              </a:spcAft>
              <a:buClr>
                <a:schemeClr val="accent1"/>
              </a:buClr>
            </a:pPr>
            <a:r>
              <a:rPr lang="en-GB" sz="1400" b="1" dirty="0">
                <a:latin typeface="Arial" panose="020B0604020202020204" pitchFamily="34" charset="0"/>
                <a:cs typeface="Arial" panose="020B0604020202020204" pitchFamily="34" charset="0"/>
              </a:rPr>
              <a:t>Endpoints</a:t>
            </a:r>
          </a:p>
          <a:p>
            <a:pPr marL="184150" indent="-184150">
              <a:spcAft>
                <a:spcPts val="2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Dual primary: </a:t>
            </a:r>
            <a:r>
              <a:rPr lang="en-GB" sz="1200" dirty="0">
                <a:solidFill>
                  <a:schemeClr val="tx1"/>
                </a:solidFill>
                <a:latin typeface="Arial" panose="020B0604020202020204" pitchFamily="34" charset="0"/>
                <a:cs typeface="Arial" panose="020B0604020202020204" pitchFamily="34" charset="0"/>
              </a:rPr>
              <a:t>PFS per RECIST v1.1 by BICR and OS</a:t>
            </a:r>
          </a:p>
          <a:p>
            <a:pPr marL="184150" indent="-184150">
              <a:spcAft>
                <a:spcPts val="2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Secondary: </a:t>
            </a:r>
            <a:r>
              <a:rPr lang="en-GB" sz="1200" dirty="0">
                <a:solidFill>
                  <a:schemeClr val="tx1"/>
                </a:solidFill>
                <a:latin typeface="Arial" panose="020B0604020202020204" pitchFamily="34" charset="0"/>
                <a:cs typeface="Arial" panose="020B0604020202020204" pitchFamily="34" charset="0"/>
              </a:rPr>
              <a:t>ORR per RECIST v1.1 by BICR, safety, and HRQoL</a:t>
            </a:r>
          </a:p>
          <a:p>
            <a:pPr marL="184150" indent="-184150">
              <a:spcAft>
                <a:spcPts val="2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Exploratory: </a:t>
            </a:r>
            <a:r>
              <a:rPr lang="en-GB" sz="1200" dirty="0">
                <a:solidFill>
                  <a:schemeClr val="tx1"/>
                </a:solidFill>
                <a:latin typeface="Arial" panose="020B0604020202020204" pitchFamily="34" charset="0"/>
                <a:cs typeface="Arial" panose="020B0604020202020204" pitchFamily="34" charset="0"/>
              </a:rPr>
              <a:t>Included DoR per RECIST v1.1 by BICR</a:t>
            </a:r>
          </a:p>
        </p:txBody>
      </p:sp>
      <p:cxnSp>
        <p:nvCxnSpPr>
          <p:cNvPr id="13" name="Straight Connector 12">
            <a:extLst>
              <a:ext uri="{FF2B5EF4-FFF2-40B4-BE49-F238E27FC236}">
                <a16:creationId xmlns:a16="http://schemas.microsoft.com/office/drawing/2014/main" id="{63223C8E-F2D2-C41C-FBDA-0DEBECCCC408}"/>
              </a:ext>
            </a:extLst>
          </p:cNvPr>
          <p:cNvCxnSpPr>
            <a:cxnSpLocks/>
          </p:cNvCxnSpPr>
          <p:nvPr/>
        </p:nvCxnSpPr>
        <p:spPr>
          <a:xfrm flipV="1">
            <a:off x="6407443" y="2039987"/>
            <a:ext cx="0" cy="1082031"/>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9F899DB9-6056-E4F6-B355-C45B975E14A2}"/>
              </a:ext>
            </a:extLst>
          </p:cNvPr>
          <p:cNvSpPr/>
          <p:nvPr/>
        </p:nvSpPr>
        <p:spPr>
          <a:xfrm>
            <a:off x="5975444" y="2149004"/>
            <a:ext cx="863999" cy="863999"/>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dirty="0">
                <a:solidFill>
                  <a:schemeClr val="bg1"/>
                </a:solidFill>
                <a:latin typeface="Arial" panose="020B0604020202020204" pitchFamily="34" charset="0"/>
                <a:cs typeface="Arial" panose="020B0604020202020204" pitchFamily="34" charset="0"/>
              </a:rPr>
              <a:t>R </a:t>
            </a:r>
            <a:r>
              <a:rPr lang="en-GB" sz="1400" b="1" dirty="0">
                <a:solidFill>
                  <a:schemeClr val="bg1"/>
                </a:solidFill>
                <a:latin typeface="Arial" panose="020B0604020202020204" pitchFamily="34" charset="0"/>
                <a:cs typeface="Arial" panose="020B0604020202020204" pitchFamily="34" charset="0"/>
              </a:rPr>
              <a:t>(1:1)</a:t>
            </a:r>
            <a:br>
              <a:rPr lang="en-GB"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N=842</a:t>
            </a:r>
            <a:r>
              <a:rPr lang="en-GB" sz="1200" b="1" baseline="30000" dirty="0">
                <a:solidFill>
                  <a:schemeClr val="bg1"/>
                </a:solidFill>
                <a:latin typeface="Arial" panose="020B0604020202020204" pitchFamily="34" charset="0"/>
                <a:cs typeface="Arial" panose="020B0604020202020204" pitchFamily="34" charset="0"/>
              </a:rPr>
              <a:t>2</a:t>
            </a:r>
          </a:p>
        </p:txBody>
      </p:sp>
      <p:sp>
        <p:nvSpPr>
          <p:cNvPr id="15" name="Rounded Rectangle 14">
            <a:extLst>
              <a:ext uri="{FF2B5EF4-FFF2-40B4-BE49-F238E27FC236}">
                <a16:creationId xmlns:a16="http://schemas.microsoft.com/office/drawing/2014/main" id="{EC031A35-90BC-29FF-D2EE-51330F14ED66}"/>
              </a:ext>
            </a:extLst>
          </p:cNvPr>
          <p:cNvSpPr/>
          <p:nvPr/>
        </p:nvSpPr>
        <p:spPr>
          <a:xfrm>
            <a:off x="620711" y="1554997"/>
            <a:ext cx="5040000" cy="2052012"/>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4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Stage III, Stage IV or recurrent endometrial carcinoma</a:t>
            </a:r>
            <a:r>
              <a:rPr lang="en-GB" sz="1400" baseline="30000" dirty="0">
                <a:solidFill>
                  <a:schemeClr val="tx1"/>
                </a:solidFill>
                <a:latin typeface="Arial" panose="020B0604020202020204" pitchFamily="34" charset="0"/>
                <a:cs typeface="Arial" panose="020B0604020202020204" pitchFamily="34" charset="0"/>
              </a:rPr>
              <a:t>a</a:t>
            </a:r>
          </a:p>
          <a:p>
            <a:pPr marL="184150" indent="-18415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Radiographically apparent disease – either measurable or non-measurable</a:t>
            </a:r>
          </a:p>
          <a:p>
            <a:pPr marL="184150" indent="-18415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No prior chemotherapy except in the neo/adjuvant setting</a:t>
            </a:r>
            <a:r>
              <a:rPr lang="en-GB" sz="1400" baseline="30000" dirty="0">
                <a:solidFill>
                  <a:schemeClr val="tx1"/>
                </a:solidFill>
                <a:latin typeface="Arial" panose="020B0604020202020204" pitchFamily="34" charset="0"/>
                <a:cs typeface="Arial" panose="020B0604020202020204" pitchFamily="34" charset="0"/>
              </a:rPr>
              <a:t>b</a:t>
            </a:r>
          </a:p>
          <a:p>
            <a:pPr marL="184150" indent="-18415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ECOG PS 0-1</a:t>
            </a:r>
          </a:p>
          <a:p>
            <a:pPr marL="184150" indent="-18415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Tumour tissue sample for MMR testing</a:t>
            </a:r>
          </a:p>
        </p:txBody>
      </p:sp>
      <p:sp>
        <p:nvSpPr>
          <p:cNvPr id="16" name="Rounded Rectangle 15">
            <a:extLst>
              <a:ext uri="{FF2B5EF4-FFF2-40B4-BE49-F238E27FC236}">
                <a16:creationId xmlns:a16="http://schemas.microsoft.com/office/drawing/2014/main" id="{8735A29E-82DD-FADA-D8FF-8D3CDBA3BB70}"/>
              </a:ext>
            </a:extLst>
          </p:cNvPr>
          <p:cNvSpPr/>
          <p:nvPr/>
        </p:nvSpPr>
        <p:spPr>
          <a:xfrm>
            <a:off x="7140411" y="2637028"/>
            <a:ext cx="3536325" cy="969981"/>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Paclitaxel 175 mg/m</a:t>
            </a:r>
            <a:r>
              <a:rPr lang="en-GB" sz="1400" b="1" baseline="30000" dirty="0">
                <a:solidFill>
                  <a:schemeClr val="bg1"/>
                </a:solidFill>
                <a:latin typeface="Arial" panose="020B0604020202020204" pitchFamily="34" charset="0"/>
                <a:cs typeface="Arial" panose="020B0604020202020204" pitchFamily="34" charset="0"/>
              </a:rPr>
              <a:t>2</a:t>
            </a:r>
            <a:r>
              <a:rPr lang="en-GB" sz="1400" b="1" dirty="0">
                <a:solidFill>
                  <a:schemeClr val="bg1"/>
                </a:solidFill>
                <a:latin typeface="Arial" panose="020B0604020202020204" pitchFamily="34" charset="0"/>
                <a:cs typeface="Arial" panose="020B0604020202020204" pitchFamily="34" charset="0"/>
              </a:rPr>
              <a:t> IV Q3W</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Carboplatin AUC 6 IV Q3W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×7 cycles</a:t>
            </a:r>
            <a:r>
              <a:rPr lang="en-GB" sz="1400" b="1" baseline="30000" dirty="0">
                <a:solidFill>
                  <a:schemeClr val="bg1"/>
                </a:solidFill>
                <a:latin typeface="Arial" panose="020B0604020202020204" pitchFamily="34" charset="0"/>
                <a:cs typeface="Arial" panose="020B0604020202020204" pitchFamily="34" charset="0"/>
              </a:rPr>
              <a:t>c</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DCA68456-7BC8-52E5-B4C9-FCF8C083E943}"/>
              </a:ext>
            </a:extLst>
          </p:cNvPr>
          <p:cNvSpPr/>
          <p:nvPr/>
        </p:nvSpPr>
        <p:spPr>
          <a:xfrm>
            <a:off x="620710" y="3779213"/>
            <a:ext cx="5040000" cy="152378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spcAft>
                <a:spcPts val="200"/>
              </a:spcAft>
              <a:buClr>
                <a:schemeClr val="accent1"/>
              </a:buClr>
            </a:pPr>
            <a:r>
              <a:rPr lang="en-GB" sz="1400" b="1" dirty="0">
                <a:solidFill>
                  <a:schemeClr val="accent1"/>
                </a:solidFill>
                <a:latin typeface="Arial"/>
                <a:cs typeface="Arial"/>
              </a:rPr>
              <a:t>Stratification factors</a:t>
            </a:r>
          </a:p>
          <a:p>
            <a:pPr>
              <a:spcAft>
                <a:spcPts val="200"/>
              </a:spcAft>
              <a:buClr>
                <a:schemeClr val="accent1"/>
              </a:buClr>
            </a:pPr>
            <a:r>
              <a:rPr lang="en-GB" sz="1400" dirty="0">
                <a:solidFill>
                  <a:schemeClr val="tx1"/>
                </a:solidFill>
                <a:latin typeface="Arial"/>
                <a:cs typeface="Arial"/>
              </a:rPr>
              <a:t>MMR status (pMMR vs dMMR)</a:t>
            </a:r>
            <a:endParaRPr lang="en-GB" sz="14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400" dirty="0">
                <a:solidFill>
                  <a:schemeClr val="tx1"/>
                </a:solidFill>
                <a:latin typeface="Arial"/>
                <a:cs typeface="Arial"/>
              </a:rPr>
              <a:t>If pMMR</a:t>
            </a:r>
          </a:p>
          <a:p>
            <a:pPr marL="499745" lvl="1" indent="-231775">
              <a:spcAft>
                <a:spcPts val="200"/>
              </a:spcAft>
              <a:buClr>
                <a:schemeClr val="accent1"/>
              </a:buClr>
              <a:buFont typeface="System Font Regular"/>
              <a:buChar char="–"/>
            </a:pPr>
            <a:r>
              <a:rPr lang="en-GB" sz="1200" dirty="0">
                <a:solidFill>
                  <a:schemeClr val="tx1"/>
                </a:solidFill>
                <a:latin typeface="Arial"/>
                <a:cs typeface="Arial"/>
              </a:rPr>
              <a:t>ECOG PS (0 vs 1)</a:t>
            </a:r>
          </a:p>
          <a:p>
            <a:pPr marL="499745" lvl="1" indent="-231775">
              <a:spcAft>
                <a:spcPts val="200"/>
              </a:spcAft>
              <a:buClr>
                <a:schemeClr val="accent1"/>
              </a:buClr>
              <a:buFont typeface="System Font Regular"/>
              <a:buChar char="–"/>
            </a:pPr>
            <a:r>
              <a:rPr lang="en-GB" sz="1200" dirty="0">
                <a:solidFill>
                  <a:schemeClr val="tx1"/>
                </a:solidFill>
                <a:latin typeface="Arial"/>
                <a:cs typeface="Arial"/>
              </a:rPr>
              <a:t>Measurable disease (yes vs no)</a:t>
            </a:r>
          </a:p>
          <a:p>
            <a:pPr marL="499745" lvl="1" indent="-231775">
              <a:spcAft>
                <a:spcPts val="200"/>
              </a:spcAft>
              <a:buClr>
                <a:schemeClr val="accent1"/>
              </a:buClr>
              <a:buFont typeface="System Font Regular"/>
              <a:buChar char="–"/>
            </a:pPr>
            <a:r>
              <a:rPr lang="en-GB" sz="1200" dirty="0">
                <a:solidFill>
                  <a:schemeClr val="tx1"/>
                </a:solidFill>
                <a:latin typeface="Arial"/>
                <a:cs typeface="Arial"/>
              </a:rPr>
              <a:t>Prior chemotherapy and/or chemoradiation (yes vs no)</a:t>
            </a:r>
          </a:p>
        </p:txBody>
      </p:sp>
      <p:sp>
        <p:nvSpPr>
          <p:cNvPr id="22" name="Rectangle 21">
            <a:extLst>
              <a:ext uri="{FF2B5EF4-FFF2-40B4-BE49-F238E27FC236}">
                <a16:creationId xmlns:a16="http://schemas.microsoft.com/office/drawing/2014/main" id="{266E273E-278A-1D38-0307-F196BAFC497A}"/>
              </a:ext>
            </a:extLst>
          </p:cNvPr>
          <p:cNvSpPr/>
          <p:nvPr/>
        </p:nvSpPr>
        <p:spPr>
          <a:xfrm>
            <a:off x="911424" y="5013175"/>
            <a:ext cx="4104456" cy="216025"/>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25B88DD-1183-CA49-8782-073B181A7F5B}"/>
              </a:ext>
            </a:extLst>
          </p:cNvPr>
          <p:cNvSpPr/>
          <p:nvPr/>
        </p:nvSpPr>
        <p:spPr>
          <a:xfrm>
            <a:off x="695400" y="4123488"/>
            <a:ext cx="2592000" cy="216025"/>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7348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9412F7-827C-FEE0-849C-DFA3B3027B2D}"/>
              </a:ext>
            </a:extLst>
          </p:cNvPr>
          <p:cNvSpPr>
            <a:spLocks noGrp="1"/>
          </p:cNvSpPr>
          <p:nvPr>
            <p:ph type="title"/>
          </p:nvPr>
        </p:nvSpPr>
        <p:spPr/>
        <p:txBody>
          <a:bodyPr>
            <a:normAutofit fontScale="90000"/>
          </a:bodyPr>
          <a:lstStyle/>
          <a:p>
            <a:r>
              <a:rPr lang="en-GB" dirty="0">
                <a:latin typeface="Arial"/>
                <a:cs typeface="Arial"/>
              </a:rPr>
              <a:t>ENGOT-</a:t>
            </a:r>
            <a:r>
              <a:rPr lang="en-GB" cap="none" dirty="0">
                <a:latin typeface="Arial"/>
                <a:cs typeface="Arial"/>
              </a:rPr>
              <a:t>en</a:t>
            </a:r>
            <a:r>
              <a:rPr lang="en-GB" dirty="0">
                <a:latin typeface="Arial"/>
                <a:cs typeface="Arial"/>
              </a:rPr>
              <a:t>9/LEAP-001 TRIAL: PFS &amp; OS IMPROVED WITH LEN/PEMBRO VS TPC IN PRIOR (NEO)ADJUVANT C</a:t>
            </a:r>
            <a:r>
              <a:rPr lang="en-GB" cap="none" dirty="0">
                <a:latin typeface="Arial"/>
                <a:cs typeface="Arial"/>
              </a:rPr>
              <a:t>h</a:t>
            </a:r>
            <a:r>
              <a:rPr lang="en-GB" dirty="0">
                <a:latin typeface="Arial"/>
                <a:cs typeface="Arial"/>
              </a:rPr>
              <a:t>T </a:t>
            </a:r>
            <a:r>
              <a:rPr lang="en-GB" cap="none" dirty="0">
                <a:latin typeface="Arial"/>
                <a:cs typeface="Arial"/>
              </a:rPr>
              <a:t>p</a:t>
            </a:r>
            <a:r>
              <a:rPr lang="en-GB" dirty="0">
                <a:latin typeface="Arial"/>
                <a:cs typeface="Arial"/>
              </a:rPr>
              <a:t>MMR SUBGROUP</a:t>
            </a:r>
          </a:p>
        </p:txBody>
      </p:sp>
      <p:sp>
        <p:nvSpPr>
          <p:cNvPr id="4" name="Slide Number Placeholder 3">
            <a:extLst>
              <a:ext uri="{FF2B5EF4-FFF2-40B4-BE49-F238E27FC236}">
                <a16:creationId xmlns:a16="http://schemas.microsoft.com/office/drawing/2014/main" id="{2A33C148-B5C0-B982-BCE3-17BAEF231C80}"/>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GB" smtClean="0"/>
              <a:t>19</a:t>
            </a:fld>
            <a:endParaRPr lang="en-GB" dirty="0"/>
          </a:p>
        </p:txBody>
      </p:sp>
      <p:sp>
        <p:nvSpPr>
          <p:cNvPr id="2" name="Content Placeholder 1">
            <a:extLst>
              <a:ext uri="{FF2B5EF4-FFF2-40B4-BE49-F238E27FC236}">
                <a16:creationId xmlns:a16="http://schemas.microsoft.com/office/drawing/2014/main" id="{C94E5316-345A-DCCD-6E92-67031B6BB9B6}"/>
              </a:ext>
            </a:extLst>
          </p:cNvPr>
          <p:cNvSpPr>
            <a:spLocks noGrp="1"/>
          </p:cNvSpPr>
          <p:nvPr>
            <p:ph sz="quarter" idx="15"/>
          </p:nvPr>
        </p:nvSpPr>
        <p:spPr/>
        <p:txBody>
          <a:bodyPr anchor="b"/>
          <a:lstStyle/>
          <a:p>
            <a:r>
              <a:rPr lang="en-GB" dirty="0">
                <a:solidFill>
                  <a:schemeClr val="tx2"/>
                </a:solidFill>
                <a:latin typeface="Arial"/>
                <a:cs typeface="Arial"/>
              </a:rPr>
              <a:t>ChT, chemotherapy;CI, confidence interval; HR, hazard ratio; LEN, lenvatinib; mo, months; MSI-H, microsatellite instability-high; NR, not reached; OS, overall survival; p/dMMR, proficient/deficient mismatch repair; PEMBRO, pembrolizumab; PFS, progression-free survival; TPC, treatment of physician’s choice</a:t>
            </a:r>
            <a:endParaRPr lang="en-US" dirty="0">
              <a:solidFill>
                <a:schemeClr val="tx2"/>
              </a:solidFill>
            </a:endParaRPr>
          </a:p>
          <a:p>
            <a:r>
              <a:rPr lang="en-GB" dirty="0">
                <a:solidFill>
                  <a:schemeClr val="tx2"/>
                </a:solidFill>
                <a:latin typeface="Arial"/>
                <a:cs typeface="Arial"/>
              </a:rPr>
              <a:t>1. FDA grants regular approval to pembrolizumab and lenvatinib for advanced endometrial carcinoma. Available </a:t>
            </a:r>
            <a:r>
              <a:rPr lang="en-GB" dirty="0">
                <a:solidFill>
                  <a:schemeClr val="tx2"/>
                </a:solidFill>
                <a:latin typeface="Arial"/>
                <a:cs typeface="Arial"/>
                <a:hlinkClick r:id="rId2">
                  <a:extLst>
                    <a:ext uri="{A12FA001-AC4F-418D-AE19-62706E023703}">
                      <ahyp:hlinkClr xmlns:ahyp="http://schemas.microsoft.com/office/drawing/2018/hyperlinkcolor" val="tx"/>
                    </a:ext>
                  </a:extLst>
                </a:hlinkClick>
              </a:rPr>
              <a:t>here</a:t>
            </a:r>
            <a:r>
              <a:rPr lang="en-GB" dirty="0">
                <a:solidFill>
                  <a:schemeClr val="tx2"/>
                </a:solidFill>
                <a:latin typeface="Arial"/>
                <a:cs typeface="Arial"/>
              </a:rPr>
              <a:t> (accessed November 2024); 2. Marth C, et al. Gynecol Oncol. 2024;190 (suppl. 1):S63-S64. Presented at SGO Annual Meeting on Women’s Cancer 2024 (22 [LBA])</a:t>
            </a:r>
          </a:p>
        </p:txBody>
      </p:sp>
      <p:sp>
        <p:nvSpPr>
          <p:cNvPr id="18" name="TextBox 17">
            <a:extLst>
              <a:ext uri="{FF2B5EF4-FFF2-40B4-BE49-F238E27FC236}">
                <a16:creationId xmlns:a16="http://schemas.microsoft.com/office/drawing/2014/main" id="{C453AA8E-7BAE-4A55-16B5-036B70DBF3F4}"/>
              </a:ext>
            </a:extLst>
          </p:cNvPr>
          <p:cNvSpPr txBox="1"/>
          <p:nvPr/>
        </p:nvSpPr>
        <p:spPr>
          <a:xfrm>
            <a:off x="2634092" y="2146138"/>
            <a:ext cx="1855188" cy="276999"/>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PFS RESULTS</a:t>
            </a:r>
            <a:r>
              <a:rPr lang="en-GB" b="1" spc="100" baseline="30000" dirty="0">
                <a:solidFill>
                  <a:schemeClr val="accent1"/>
                </a:solidFill>
                <a:latin typeface="Arial" panose="020B0604020202020204" pitchFamily="34" charset="0"/>
                <a:ea typeface="Aileron" charset="0"/>
                <a:cs typeface="Arial" panose="020B0604020202020204" pitchFamily="34" charset="0"/>
              </a:rPr>
              <a:t>2</a:t>
            </a:r>
          </a:p>
        </p:txBody>
      </p:sp>
      <p:sp>
        <p:nvSpPr>
          <p:cNvPr id="21" name="TextBox 20">
            <a:extLst>
              <a:ext uri="{FF2B5EF4-FFF2-40B4-BE49-F238E27FC236}">
                <a16:creationId xmlns:a16="http://schemas.microsoft.com/office/drawing/2014/main" id="{F0A8DDB2-62B0-379C-8A4C-8E563F546CF8}"/>
              </a:ext>
            </a:extLst>
          </p:cNvPr>
          <p:cNvSpPr txBox="1"/>
          <p:nvPr/>
        </p:nvSpPr>
        <p:spPr>
          <a:xfrm rot="16200000">
            <a:off x="10839" y="3370205"/>
            <a:ext cx="1851989" cy="369332"/>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survival (%)</a:t>
            </a:r>
          </a:p>
        </p:txBody>
      </p:sp>
      <p:sp>
        <p:nvSpPr>
          <p:cNvPr id="31" name="TextBox 30">
            <a:extLst>
              <a:ext uri="{FF2B5EF4-FFF2-40B4-BE49-F238E27FC236}">
                <a16:creationId xmlns:a16="http://schemas.microsoft.com/office/drawing/2014/main" id="{86D78CB8-8D82-2630-4507-29D7144CA21B}"/>
              </a:ext>
            </a:extLst>
          </p:cNvPr>
          <p:cNvSpPr txBox="1"/>
          <p:nvPr/>
        </p:nvSpPr>
        <p:spPr>
          <a:xfrm>
            <a:off x="1375690" y="4375817"/>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32" name="TextBox 31">
            <a:extLst>
              <a:ext uri="{FF2B5EF4-FFF2-40B4-BE49-F238E27FC236}">
                <a16:creationId xmlns:a16="http://schemas.microsoft.com/office/drawing/2014/main" id="{743E049B-5FB1-C8A2-77E5-431FE03F5209}"/>
              </a:ext>
            </a:extLst>
          </p:cNvPr>
          <p:cNvSpPr txBox="1"/>
          <p:nvPr/>
        </p:nvSpPr>
        <p:spPr>
          <a:xfrm>
            <a:off x="1478861" y="453323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33" name="TextBox 32">
            <a:extLst>
              <a:ext uri="{FF2B5EF4-FFF2-40B4-BE49-F238E27FC236}">
                <a16:creationId xmlns:a16="http://schemas.microsoft.com/office/drawing/2014/main" id="{B4E84450-C639-995E-51F2-2E7005C8EC27}"/>
              </a:ext>
            </a:extLst>
          </p:cNvPr>
          <p:cNvSpPr txBox="1"/>
          <p:nvPr/>
        </p:nvSpPr>
        <p:spPr>
          <a:xfrm>
            <a:off x="5446785"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34" name="TextBox 33">
            <a:extLst>
              <a:ext uri="{FF2B5EF4-FFF2-40B4-BE49-F238E27FC236}">
                <a16:creationId xmlns:a16="http://schemas.microsoft.com/office/drawing/2014/main" id="{F052E5A6-C4E0-34FD-225E-8C5523C67C28}"/>
              </a:ext>
            </a:extLst>
          </p:cNvPr>
          <p:cNvSpPr txBox="1"/>
          <p:nvPr/>
        </p:nvSpPr>
        <p:spPr>
          <a:xfrm>
            <a:off x="4870985"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35" name="TextBox 34">
            <a:extLst>
              <a:ext uri="{FF2B5EF4-FFF2-40B4-BE49-F238E27FC236}">
                <a16:creationId xmlns:a16="http://schemas.microsoft.com/office/drawing/2014/main" id="{EAB629F1-4264-0E01-A5EF-9A804BED381D}"/>
              </a:ext>
            </a:extLst>
          </p:cNvPr>
          <p:cNvSpPr txBox="1"/>
          <p:nvPr/>
        </p:nvSpPr>
        <p:spPr>
          <a:xfrm>
            <a:off x="4589659"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33</a:t>
            </a:r>
          </a:p>
        </p:txBody>
      </p:sp>
      <p:sp>
        <p:nvSpPr>
          <p:cNvPr id="36" name="TextBox 35">
            <a:extLst>
              <a:ext uri="{FF2B5EF4-FFF2-40B4-BE49-F238E27FC236}">
                <a16:creationId xmlns:a16="http://schemas.microsoft.com/office/drawing/2014/main" id="{B185CD9B-4964-4105-C2C3-E09C5E93DE7F}"/>
              </a:ext>
            </a:extLst>
          </p:cNvPr>
          <p:cNvSpPr txBox="1"/>
          <p:nvPr/>
        </p:nvSpPr>
        <p:spPr>
          <a:xfrm>
            <a:off x="4299847"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37" name="TextBox 36">
            <a:extLst>
              <a:ext uri="{FF2B5EF4-FFF2-40B4-BE49-F238E27FC236}">
                <a16:creationId xmlns:a16="http://schemas.microsoft.com/office/drawing/2014/main" id="{50CD0106-1A26-DEF8-228B-414C4857A4E9}"/>
              </a:ext>
            </a:extLst>
          </p:cNvPr>
          <p:cNvSpPr txBox="1"/>
          <p:nvPr/>
        </p:nvSpPr>
        <p:spPr>
          <a:xfrm>
            <a:off x="4007251"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38" name="TextBox 37">
            <a:extLst>
              <a:ext uri="{FF2B5EF4-FFF2-40B4-BE49-F238E27FC236}">
                <a16:creationId xmlns:a16="http://schemas.microsoft.com/office/drawing/2014/main" id="{487171BD-0BFC-04DE-D525-E54783C27121}"/>
              </a:ext>
            </a:extLst>
          </p:cNvPr>
          <p:cNvSpPr txBox="1"/>
          <p:nvPr/>
        </p:nvSpPr>
        <p:spPr>
          <a:xfrm>
            <a:off x="515311" y="4822052"/>
            <a:ext cx="839974" cy="415498"/>
          </a:xfrm>
          <a:prstGeom prst="rect">
            <a:avLst/>
          </a:prstGeom>
          <a:noFill/>
        </p:spPr>
        <p:txBody>
          <a:bodyPr wrap="none" lIns="0" tIns="0" rIns="0" bIns="0" rtlCol="0">
            <a:spAutoFit/>
          </a:bodyPr>
          <a:lstStyle/>
          <a:p>
            <a:pPr algn="r"/>
            <a:r>
              <a:rPr lang="en-GB" sz="900" b="1" dirty="0">
                <a:solidFill>
                  <a:srgbClr val="211D1E"/>
                </a:solidFill>
                <a:effectLst/>
                <a:latin typeface="Arial" panose="020B0604020202020204" pitchFamily="34" charset="0"/>
                <a:cs typeface="Arial" panose="020B0604020202020204" pitchFamily="34" charset="0"/>
              </a:rPr>
              <a:t>Number at risk </a:t>
            </a:r>
            <a:br>
              <a:rPr lang="en-GB" sz="900" b="1" dirty="0">
                <a:solidFill>
                  <a:srgbClr val="211D1E"/>
                </a:solidFill>
                <a:effectLst/>
                <a:latin typeface="Arial" panose="020B0604020202020204" pitchFamily="34" charset="0"/>
                <a:cs typeface="Arial" panose="020B0604020202020204" pitchFamily="34" charset="0"/>
              </a:rPr>
            </a:br>
            <a:r>
              <a:rPr lang="en-GB" sz="900" b="1" dirty="0">
                <a:solidFill>
                  <a:schemeClr val="tx2"/>
                </a:solidFill>
                <a:latin typeface="Arial" panose="020B0604020202020204" pitchFamily="34" charset="0"/>
                <a:cs typeface="Arial" panose="020B0604020202020204" pitchFamily="34" charset="0"/>
              </a:rPr>
              <a:t>LEN/PEMBRO</a:t>
            </a:r>
            <a:endParaRPr lang="en-GB" sz="900" b="1" dirty="0">
              <a:solidFill>
                <a:srgbClr val="211D1E"/>
              </a:solidFill>
              <a:effectLst/>
              <a:latin typeface="Arial" panose="020B0604020202020204" pitchFamily="34" charset="0"/>
              <a:cs typeface="Arial" panose="020B0604020202020204" pitchFamily="34" charset="0"/>
            </a:endParaRPr>
          </a:p>
          <a:p>
            <a:pPr algn="r"/>
            <a:r>
              <a:rPr lang="en-GB" sz="900" b="1" dirty="0">
                <a:solidFill>
                  <a:schemeClr val="accent1"/>
                </a:solidFill>
                <a:latin typeface="Arial" panose="020B0604020202020204" pitchFamily="34" charset="0"/>
                <a:cs typeface="Arial" panose="020B0604020202020204" pitchFamily="34" charset="0"/>
              </a:rPr>
              <a:t>TC</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4394623-B4D4-CDB2-7553-7DEC836FD4AC}"/>
              </a:ext>
            </a:extLst>
          </p:cNvPr>
          <p:cNvSpPr txBox="1"/>
          <p:nvPr/>
        </p:nvSpPr>
        <p:spPr>
          <a:xfrm>
            <a:off x="1449210"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53</a:t>
            </a:r>
          </a:p>
          <a:p>
            <a:pPr algn="ctr"/>
            <a:r>
              <a:rPr lang="en-GB" sz="900" dirty="0">
                <a:solidFill>
                  <a:srgbClr val="211D1E"/>
                </a:solidFill>
                <a:latin typeface="Arial" panose="020B0604020202020204" pitchFamily="34" charset="0"/>
                <a:cs typeface="Arial" panose="020B0604020202020204" pitchFamily="34" charset="0"/>
              </a:rPr>
              <a:t>51</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5037E8C-BC17-3A2B-E565-3C735E47290A}"/>
              </a:ext>
            </a:extLst>
          </p:cNvPr>
          <p:cNvSpPr txBox="1"/>
          <p:nvPr/>
        </p:nvSpPr>
        <p:spPr>
          <a:xfrm>
            <a:off x="3726726"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44" name="TextBox 43">
            <a:extLst>
              <a:ext uri="{FF2B5EF4-FFF2-40B4-BE49-F238E27FC236}">
                <a16:creationId xmlns:a16="http://schemas.microsoft.com/office/drawing/2014/main" id="{EBA8F2C0-457E-6898-3BD8-E9FB8FE5426A}"/>
              </a:ext>
            </a:extLst>
          </p:cNvPr>
          <p:cNvSpPr txBox="1"/>
          <p:nvPr/>
        </p:nvSpPr>
        <p:spPr>
          <a:xfrm>
            <a:off x="3439990"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45" name="TextBox 44">
            <a:extLst>
              <a:ext uri="{FF2B5EF4-FFF2-40B4-BE49-F238E27FC236}">
                <a16:creationId xmlns:a16="http://schemas.microsoft.com/office/drawing/2014/main" id="{DF905049-91D2-FC64-F191-E4A7201584AF}"/>
              </a:ext>
            </a:extLst>
          </p:cNvPr>
          <p:cNvSpPr txBox="1"/>
          <p:nvPr/>
        </p:nvSpPr>
        <p:spPr>
          <a:xfrm>
            <a:off x="3156699"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46" name="TextBox 45">
            <a:extLst>
              <a:ext uri="{FF2B5EF4-FFF2-40B4-BE49-F238E27FC236}">
                <a16:creationId xmlns:a16="http://schemas.microsoft.com/office/drawing/2014/main" id="{C759834B-FB93-DB04-B3EB-6514EC51ED4F}"/>
              </a:ext>
            </a:extLst>
          </p:cNvPr>
          <p:cNvSpPr txBox="1"/>
          <p:nvPr/>
        </p:nvSpPr>
        <p:spPr>
          <a:xfrm>
            <a:off x="2874972"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48" name="TextBox 47">
            <a:extLst>
              <a:ext uri="{FF2B5EF4-FFF2-40B4-BE49-F238E27FC236}">
                <a16:creationId xmlns:a16="http://schemas.microsoft.com/office/drawing/2014/main" id="{1289C604-F2F3-A402-B1C1-16C3645ECD81}"/>
              </a:ext>
            </a:extLst>
          </p:cNvPr>
          <p:cNvSpPr txBox="1"/>
          <p:nvPr/>
        </p:nvSpPr>
        <p:spPr>
          <a:xfrm>
            <a:off x="2581512"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49" name="TextBox 48">
            <a:extLst>
              <a:ext uri="{FF2B5EF4-FFF2-40B4-BE49-F238E27FC236}">
                <a16:creationId xmlns:a16="http://schemas.microsoft.com/office/drawing/2014/main" id="{9C6B9D2C-7880-D74D-9A52-727423C04105}"/>
              </a:ext>
            </a:extLst>
          </p:cNvPr>
          <p:cNvSpPr txBox="1"/>
          <p:nvPr/>
        </p:nvSpPr>
        <p:spPr>
          <a:xfrm>
            <a:off x="2343580" y="453323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50" name="TextBox 49">
            <a:extLst>
              <a:ext uri="{FF2B5EF4-FFF2-40B4-BE49-F238E27FC236}">
                <a16:creationId xmlns:a16="http://schemas.microsoft.com/office/drawing/2014/main" id="{EEC90C17-5A30-82ED-D948-5F2A63EA750F}"/>
              </a:ext>
            </a:extLst>
          </p:cNvPr>
          <p:cNvSpPr txBox="1"/>
          <p:nvPr/>
        </p:nvSpPr>
        <p:spPr>
          <a:xfrm>
            <a:off x="2054253" y="453323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51" name="TextBox 50">
            <a:extLst>
              <a:ext uri="{FF2B5EF4-FFF2-40B4-BE49-F238E27FC236}">
                <a16:creationId xmlns:a16="http://schemas.microsoft.com/office/drawing/2014/main" id="{A11B58BC-C998-97DC-832A-D07F6A9E59BC}"/>
              </a:ext>
            </a:extLst>
          </p:cNvPr>
          <p:cNvSpPr txBox="1"/>
          <p:nvPr/>
        </p:nvSpPr>
        <p:spPr>
          <a:xfrm>
            <a:off x="1779109" y="453323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graphicFrame>
        <p:nvGraphicFramePr>
          <p:cNvPr id="64" name="Table 63">
            <a:extLst>
              <a:ext uri="{FF2B5EF4-FFF2-40B4-BE49-F238E27FC236}">
                <a16:creationId xmlns:a16="http://schemas.microsoft.com/office/drawing/2014/main" id="{CF54EEFA-49D2-95CE-8CD7-B223E9B8C715}"/>
              </a:ext>
            </a:extLst>
          </p:cNvPr>
          <p:cNvGraphicFramePr>
            <a:graphicFrameLocks noGrp="1"/>
          </p:cNvGraphicFramePr>
          <p:nvPr>
            <p:extLst>
              <p:ext uri="{D42A27DB-BD31-4B8C-83A1-F6EECF244321}">
                <p14:modId xmlns:p14="http://schemas.microsoft.com/office/powerpoint/2010/main" val="1693772333"/>
              </p:ext>
            </p:extLst>
          </p:nvPr>
        </p:nvGraphicFramePr>
        <p:xfrm>
          <a:off x="6217373" y="5229200"/>
          <a:ext cx="4503926" cy="754629"/>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870562913"/>
                    </a:ext>
                  </a:extLst>
                </a:gridCol>
                <a:gridCol w="1387963">
                  <a:extLst>
                    <a:ext uri="{9D8B030D-6E8A-4147-A177-3AD203B41FA5}">
                      <a16:colId xmlns:a16="http://schemas.microsoft.com/office/drawing/2014/main" val="3546940678"/>
                    </a:ext>
                  </a:extLst>
                </a:gridCol>
                <a:gridCol w="1387963">
                  <a:extLst>
                    <a:ext uri="{9D8B030D-6E8A-4147-A177-3AD203B41FA5}">
                      <a16:colId xmlns:a16="http://schemas.microsoft.com/office/drawing/2014/main" val="2129270681"/>
                    </a:ext>
                  </a:extLst>
                </a:gridCol>
              </a:tblGrid>
              <a:tr h="132179">
                <a:tc>
                  <a:txBody>
                    <a:bodyPr/>
                    <a:lstStyle/>
                    <a:p>
                      <a:endParaRPr lang="en-US" sz="11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a:cs typeface="Arial"/>
                        </a:rPr>
                        <a:t>LEN/PEMBRO</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dirty="0">
                          <a:latin typeface="Arial"/>
                          <a:cs typeface="Arial"/>
                        </a:rPr>
                        <a:t>TPC</a:t>
                      </a:r>
                      <a:endParaRPr lang="en-US" sz="110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US" sz="1100" b="0" dirty="0">
                          <a:solidFill>
                            <a:schemeClr val="tx1"/>
                          </a:solidFill>
                          <a:latin typeface="Arial"/>
                          <a:cs typeface="Arial"/>
                        </a:rPr>
                        <a:t>Events, n/N</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Arial"/>
                          <a:cs typeface="Arial"/>
                        </a:rPr>
                        <a:t>28/53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Arial"/>
                          <a:cs typeface="Arial"/>
                        </a:rPr>
                        <a:t>36/51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1100" b="0" dirty="0">
                          <a:solidFill>
                            <a:schemeClr val="tx1"/>
                          </a:solidFill>
                          <a:latin typeface="Arial"/>
                          <a:cs typeface="Arial"/>
                        </a:rPr>
                        <a:t>Median OS (95%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Arial"/>
                          <a:cs typeface="Arial"/>
                        </a:rPr>
                        <a:t>34.2 (22.0-NR)</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Arial"/>
                          <a:cs typeface="Arial"/>
                        </a:rPr>
                        <a:t>21.1 (15.1-28.1)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57530"/>
                  </a:ext>
                </a:extLst>
              </a:tr>
              <a:tr h="193389">
                <a:tc>
                  <a:txBody>
                    <a:bodyPr/>
                    <a:lstStyle/>
                    <a:p>
                      <a:pPr marL="0" indent="6350">
                        <a:tabLst/>
                      </a:pPr>
                      <a:r>
                        <a:rPr lang="en-US" sz="1100" b="0" dirty="0">
                          <a:solidFill>
                            <a:schemeClr val="tx1"/>
                          </a:solidFill>
                          <a:latin typeface="Arial"/>
                          <a:cs typeface="Arial"/>
                        </a:rPr>
                        <a:t>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a:solidFill>
                            <a:schemeClr val="tx1"/>
                          </a:solidFill>
                          <a:latin typeface="Arial"/>
                          <a:cs typeface="Arial"/>
                        </a:rPr>
                        <a:t>0.67 (0.41-1.11)</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
        <p:nvSpPr>
          <p:cNvPr id="65" name="TextBox 64">
            <a:extLst>
              <a:ext uri="{FF2B5EF4-FFF2-40B4-BE49-F238E27FC236}">
                <a16:creationId xmlns:a16="http://schemas.microsoft.com/office/drawing/2014/main" id="{90E883C0-C48A-4DC7-D9A6-1E547E9AB2E8}"/>
              </a:ext>
            </a:extLst>
          </p:cNvPr>
          <p:cNvSpPr txBox="1"/>
          <p:nvPr/>
        </p:nvSpPr>
        <p:spPr>
          <a:xfrm>
            <a:off x="2566759" y="4719195"/>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graphicFrame>
        <p:nvGraphicFramePr>
          <p:cNvPr id="66" name="Table 65">
            <a:extLst>
              <a:ext uri="{FF2B5EF4-FFF2-40B4-BE49-F238E27FC236}">
                <a16:creationId xmlns:a16="http://schemas.microsoft.com/office/drawing/2014/main" id="{B82D12BE-9689-31CF-9D76-7A7B8C894C8E}"/>
              </a:ext>
            </a:extLst>
          </p:cNvPr>
          <p:cNvGraphicFramePr>
            <a:graphicFrameLocks noGrp="1"/>
          </p:cNvGraphicFramePr>
          <p:nvPr>
            <p:extLst>
              <p:ext uri="{D42A27DB-BD31-4B8C-83A1-F6EECF244321}">
                <p14:modId xmlns:p14="http://schemas.microsoft.com/office/powerpoint/2010/main" val="2260010950"/>
              </p:ext>
            </p:extLst>
          </p:nvPr>
        </p:nvGraphicFramePr>
        <p:xfrm>
          <a:off x="908002" y="5239450"/>
          <a:ext cx="4539926" cy="754629"/>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2870562913"/>
                    </a:ext>
                  </a:extLst>
                </a:gridCol>
                <a:gridCol w="1387963">
                  <a:extLst>
                    <a:ext uri="{9D8B030D-6E8A-4147-A177-3AD203B41FA5}">
                      <a16:colId xmlns:a16="http://schemas.microsoft.com/office/drawing/2014/main" val="3546940678"/>
                    </a:ext>
                  </a:extLst>
                </a:gridCol>
                <a:gridCol w="1387963">
                  <a:extLst>
                    <a:ext uri="{9D8B030D-6E8A-4147-A177-3AD203B41FA5}">
                      <a16:colId xmlns:a16="http://schemas.microsoft.com/office/drawing/2014/main" val="2129270681"/>
                    </a:ext>
                  </a:extLst>
                </a:gridCol>
              </a:tblGrid>
              <a:tr h="132179">
                <a:tc>
                  <a:txBody>
                    <a:bodyPr/>
                    <a:lstStyle/>
                    <a:p>
                      <a:endParaRPr lang="en-US" sz="11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a:cs typeface="Arial"/>
                        </a:rPr>
                        <a:t>LEN/PEMBRO</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dirty="0">
                          <a:latin typeface="Arial"/>
                          <a:cs typeface="Arial"/>
                        </a:rPr>
                        <a:t>TPC</a:t>
                      </a:r>
                      <a:endParaRPr lang="en-US" sz="110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US" sz="1100" b="0" dirty="0">
                          <a:solidFill>
                            <a:schemeClr val="tx1"/>
                          </a:solidFill>
                          <a:latin typeface="Arial"/>
                          <a:cs typeface="Arial"/>
                        </a:rPr>
                        <a:t>Events, n/N</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Arial"/>
                          <a:cs typeface="Arial"/>
                        </a:rPr>
                        <a:t>37/53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Arial"/>
                          <a:cs typeface="Arial"/>
                        </a:rPr>
                        <a:t>35/51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1100" b="0" dirty="0">
                          <a:solidFill>
                            <a:schemeClr val="tx1"/>
                          </a:solidFill>
                          <a:latin typeface="Arial"/>
                          <a:cs typeface="Arial"/>
                        </a:rPr>
                        <a:t>Median PFS (95%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Arial"/>
                          <a:cs typeface="Arial"/>
                        </a:rPr>
                        <a:t>12.5 (6.5-20.3)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Arial"/>
                          <a:cs typeface="Arial"/>
                        </a:rPr>
                        <a:t>8.3 (6.1-10.2)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57530"/>
                  </a:ext>
                </a:extLst>
              </a:tr>
              <a:tr h="193389">
                <a:tc>
                  <a:txBody>
                    <a:bodyPr/>
                    <a:lstStyle/>
                    <a:p>
                      <a:pPr marL="0" indent="6350">
                        <a:tabLst/>
                      </a:pPr>
                      <a:r>
                        <a:rPr lang="en-US" sz="1100" b="0" dirty="0">
                          <a:solidFill>
                            <a:schemeClr val="tx1"/>
                          </a:solidFill>
                          <a:latin typeface="Arial"/>
                          <a:cs typeface="Arial"/>
                        </a:rPr>
                        <a:t>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a:solidFill>
                            <a:schemeClr val="tx1"/>
                          </a:solidFill>
                          <a:latin typeface="Arial"/>
                          <a:cs typeface="Arial"/>
                        </a:rPr>
                        <a:t>0.60 (0.37-0.97)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
        <p:nvSpPr>
          <p:cNvPr id="67" name="TextBox 66">
            <a:extLst>
              <a:ext uri="{FF2B5EF4-FFF2-40B4-BE49-F238E27FC236}">
                <a16:creationId xmlns:a16="http://schemas.microsoft.com/office/drawing/2014/main" id="{4FE90DB6-7BCA-3B68-A8F4-AEF1C003EF5B}"/>
              </a:ext>
            </a:extLst>
          </p:cNvPr>
          <p:cNvSpPr txBox="1"/>
          <p:nvPr/>
        </p:nvSpPr>
        <p:spPr>
          <a:xfrm>
            <a:off x="5151510" y="453323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39</a:t>
            </a:r>
          </a:p>
        </p:txBody>
      </p:sp>
      <p:sp>
        <p:nvSpPr>
          <p:cNvPr id="68" name="TextBox 67">
            <a:extLst>
              <a:ext uri="{FF2B5EF4-FFF2-40B4-BE49-F238E27FC236}">
                <a16:creationId xmlns:a16="http://schemas.microsoft.com/office/drawing/2014/main" id="{3593ED71-DE99-956F-0566-671B363B8CA5}"/>
              </a:ext>
            </a:extLst>
          </p:cNvPr>
          <p:cNvSpPr txBox="1"/>
          <p:nvPr/>
        </p:nvSpPr>
        <p:spPr>
          <a:xfrm>
            <a:off x="1731785"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45</a:t>
            </a:r>
          </a:p>
          <a:p>
            <a:pPr algn="ctr"/>
            <a:r>
              <a:rPr lang="en-GB" sz="900" dirty="0">
                <a:solidFill>
                  <a:srgbClr val="211D1E"/>
                </a:solidFill>
                <a:latin typeface="Arial" panose="020B0604020202020204" pitchFamily="34" charset="0"/>
                <a:cs typeface="Arial" panose="020B0604020202020204" pitchFamily="34" charset="0"/>
              </a:rPr>
              <a:t>40</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8820DEB8-4F18-04BE-FB5D-B824529A6601}"/>
              </a:ext>
            </a:extLst>
          </p:cNvPr>
          <p:cNvSpPr txBox="1"/>
          <p:nvPr/>
        </p:nvSpPr>
        <p:spPr>
          <a:xfrm>
            <a:off x="2014360"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34</a:t>
            </a:r>
          </a:p>
          <a:p>
            <a:pPr algn="ctr"/>
            <a:r>
              <a:rPr lang="en-GB" sz="900" dirty="0">
                <a:solidFill>
                  <a:srgbClr val="211D1E"/>
                </a:solidFill>
                <a:latin typeface="Arial" panose="020B0604020202020204" pitchFamily="34" charset="0"/>
                <a:cs typeface="Arial" panose="020B0604020202020204" pitchFamily="34" charset="0"/>
              </a:rPr>
              <a:t>28</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80F6CB2B-31EA-E880-DF72-D6C9FBB4434F}"/>
              </a:ext>
            </a:extLst>
          </p:cNvPr>
          <p:cNvSpPr txBox="1"/>
          <p:nvPr/>
        </p:nvSpPr>
        <p:spPr>
          <a:xfrm>
            <a:off x="2306460"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26</a:t>
            </a:r>
          </a:p>
          <a:p>
            <a:pPr algn="ctr"/>
            <a:r>
              <a:rPr lang="en-GB" sz="900" dirty="0">
                <a:solidFill>
                  <a:srgbClr val="211D1E"/>
                </a:solidFill>
                <a:latin typeface="Arial" panose="020B0604020202020204" pitchFamily="34" charset="0"/>
                <a:cs typeface="Arial" panose="020B0604020202020204" pitchFamily="34" charset="0"/>
              </a:rPr>
              <a:t>15</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06C564F8-D24F-CC11-78F7-B3482D844FBB}"/>
              </a:ext>
            </a:extLst>
          </p:cNvPr>
          <p:cNvSpPr txBox="1"/>
          <p:nvPr/>
        </p:nvSpPr>
        <p:spPr>
          <a:xfrm>
            <a:off x="2604910"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23</a:t>
            </a:r>
          </a:p>
          <a:p>
            <a:pPr algn="ctr"/>
            <a:r>
              <a:rPr lang="en-GB" sz="900" dirty="0">
                <a:solidFill>
                  <a:srgbClr val="211D1E"/>
                </a:solidFill>
                <a:latin typeface="Arial" panose="020B0604020202020204" pitchFamily="34" charset="0"/>
                <a:cs typeface="Arial" panose="020B0604020202020204" pitchFamily="34" charset="0"/>
              </a:rPr>
              <a:t>9</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116A4FD7-7DED-5820-D9C9-4220B2498C44}"/>
              </a:ext>
            </a:extLst>
          </p:cNvPr>
          <p:cNvSpPr txBox="1"/>
          <p:nvPr/>
        </p:nvSpPr>
        <p:spPr>
          <a:xfrm>
            <a:off x="2877960"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20</a:t>
            </a:r>
          </a:p>
          <a:p>
            <a:pPr algn="ctr"/>
            <a:r>
              <a:rPr lang="en-GB" sz="900" dirty="0">
                <a:solidFill>
                  <a:srgbClr val="211D1E"/>
                </a:solidFill>
                <a:latin typeface="Arial" panose="020B0604020202020204" pitchFamily="34" charset="0"/>
                <a:cs typeface="Arial" panose="020B0604020202020204" pitchFamily="34" charset="0"/>
              </a:rPr>
              <a:t>5</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8D7C35FE-A4FD-C582-C082-1E9EBB2BE1DD}"/>
              </a:ext>
            </a:extLst>
          </p:cNvPr>
          <p:cNvSpPr txBox="1"/>
          <p:nvPr/>
        </p:nvSpPr>
        <p:spPr>
          <a:xfrm>
            <a:off x="3166885"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17</a:t>
            </a:r>
          </a:p>
          <a:p>
            <a:pPr algn="ctr"/>
            <a:r>
              <a:rPr lang="en-GB" sz="900" dirty="0">
                <a:solidFill>
                  <a:srgbClr val="211D1E"/>
                </a:solidFill>
                <a:latin typeface="Arial" panose="020B0604020202020204" pitchFamily="34" charset="0"/>
                <a:cs typeface="Arial" panose="020B0604020202020204" pitchFamily="34" charset="0"/>
              </a:rPr>
              <a:t>3</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1C2B0315-8183-1BDE-BA4A-5CB5E6C3838C}"/>
              </a:ext>
            </a:extLst>
          </p:cNvPr>
          <p:cNvSpPr txBox="1"/>
          <p:nvPr/>
        </p:nvSpPr>
        <p:spPr>
          <a:xfrm>
            <a:off x="5469070" y="4945163"/>
            <a:ext cx="6412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0</a:t>
            </a:r>
          </a:p>
          <a:p>
            <a:pPr algn="ctr"/>
            <a:r>
              <a:rPr lang="en-GB" sz="900" dirty="0">
                <a:solidFill>
                  <a:srgbClr val="211D1E"/>
                </a:solidFill>
                <a:latin typeface="Arial" panose="020B0604020202020204" pitchFamily="34" charset="0"/>
                <a:cs typeface="Arial" panose="020B0604020202020204" pitchFamily="34" charset="0"/>
              </a:rPr>
              <a:t>0</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39E06EB8-DFBD-4CCE-0511-145F4DF950BC}"/>
              </a:ext>
            </a:extLst>
          </p:cNvPr>
          <p:cNvSpPr txBox="1"/>
          <p:nvPr/>
        </p:nvSpPr>
        <p:spPr>
          <a:xfrm>
            <a:off x="5202370" y="4945163"/>
            <a:ext cx="6412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0</a:t>
            </a:r>
          </a:p>
          <a:p>
            <a:pPr algn="ctr"/>
            <a:r>
              <a:rPr lang="en-GB" sz="900" dirty="0">
                <a:solidFill>
                  <a:srgbClr val="211D1E"/>
                </a:solidFill>
                <a:latin typeface="Arial" panose="020B0604020202020204" pitchFamily="34" charset="0"/>
                <a:cs typeface="Arial" panose="020B0604020202020204" pitchFamily="34" charset="0"/>
              </a:rPr>
              <a:t>0</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69FCC879-72EB-E372-CBAA-CC3610CBA193}"/>
              </a:ext>
            </a:extLst>
          </p:cNvPr>
          <p:cNvSpPr txBox="1"/>
          <p:nvPr/>
        </p:nvSpPr>
        <p:spPr>
          <a:xfrm>
            <a:off x="4903920" y="4945163"/>
            <a:ext cx="6412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2</a:t>
            </a:r>
          </a:p>
          <a:p>
            <a:pPr algn="ctr"/>
            <a:r>
              <a:rPr lang="en-GB" sz="900" dirty="0">
                <a:solidFill>
                  <a:srgbClr val="211D1E"/>
                </a:solidFill>
                <a:latin typeface="Arial" panose="020B0604020202020204" pitchFamily="34" charset="0"/>
                <a:cs typeface="Arial" panose="020B0604020202020204" pitchFamily="34" charset="0"/>
              </a:rPr>
              <a:t>1</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487AEE01-5873-D8AF-02E6-31AA71D5D258}"/>
              </a:ext>
            </a:extLst>
          </p:cNvPr>
          <p:cNvSpPr txBox="1"/>
          <p:nvPr/>
        </p:nvSpPr>
        <p:spPr>
          <a:xfrm>
            <a:off x="4624520" y="4945163"/>
            <a:ext cx="6412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3</a:t>
            </a:r>
          </a:p>
          <a:p>
            <a:pPr algn="ctr"/>
            <a:r>
              <a:rPr lang="en-GB" sz="900" dirty="0">
                <a:solidFill>
                  <a:srgbClr val="211D1E"/>
                </a:solidFill>
                <a:latin typeface="Arial" panose="020B0604020202020204" pitchFamily="34" charset="0"/>
                <a:cs typeface="Arial" panose="020B0604020202020204" pitchFamily="34" charset="0"/>
              </a:rPr>
              <a:t>1</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C1F9DCE6-D543-BD12-5DF9-1A739AA44F48}"/>
              </a:ext>
            </a:extLst>
          </p:cNvPr>
          <p:cNvSpPr txBox="1"/>
          <p:nvPr/>
        </p:nvSpPr>
        <p:spPr>
          <a:xfrm>
            <a:off x="4335595" y="4945163"/>
            <a:ext cx="6412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4</a:t>
            </a:r>
          </a:p>
          <a:p>
            <a:pPr algn="ctr"/>
            <a:r>
              <a:rPr lang="en-GB" sz="900" dirty="0">
                <a:solidFill>
                  <a:srgbClr val="211D1E"/>
                </a:solidFill>
                <a:latin typeface="Arial" panose="020B0604020202020204" pitchFamily="34" charset="0"/>
                <a:cs typeface="Arial" panose="020B0604020202020204" pitchFamily="34" charset="0"/>
              </a:rPr>
              <a:t>2</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08820BF3-6304-63F5-DC68-A4333D91BDAC}"/>
              </a:ext>
            </a:extLst>
          </p:cNvPr>
          <p:cNvSpPr txBox="1"/>
          <p:nvPr/>
        </p:nvSpPr>
        <p:spPr>
          <a:xfrm>
            <a:off x="4017785"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11</a:t>
            </a:r>
          </a:p>
          <a:p>
            <a:pPr algn="ctr"/>
            <a:r>
              <a:rPr lang="en-GB" sz="900" dirty="0">
                <a:solidFill>
                  <a:srgbClr val="211D1E"/>
                </a:solidFill>
                <a:latin typeface="Arial" panose="020B0604020202020204" pitchFamily="34" charset="0"/>
                <a:cs typeface="Arial" panose="020B0604020202020204" pitchFamily="34" charset="0"/>
              </a:rPr>
              <a:t>3</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2A2A8918-32BD-3417-6BCD-9C0D1BAA5E81}"/>
              </a:ext>
            </a:extLst>
          </p:cNvPr>
          <p:cNvSpPr txBox="1"/>
          <p:nvPr/>
        </p:nvSpPr>
        <p:spPr>
          <a:xfrm>
            <a:off x="3728860"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12</a:t>
            </a:r>
          </a:p>
          <a:p>
            <a:pPr algn="ctr"/>
            <a:r>
              <a:rPr lang="en-GB" sz="900" dirty="0">
                <a:solidFill>
                  <a:srgbClr val="211D1E"/>
                </a:solidFill>
                <a:latin typeface="Arial" panose="020B0604020202020204" pitchFamily="34" charset="0"/>
                <a:cs typeface="Arial" panose="020B0604020202020204" pitchFamily="34" charset="0"/>
              </a:rPr>
              <a:t>3</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705FD771-4BB4-07AA-C8F7-568E21957A16}"/>
              </a:ext>
            </a:extLst>
          </p:cNvPr>
          <p:cNvSpPr txBox="1"/>
          <p:nvPr/>
        </p:nvSpPr>
        <p:spPr>
          <a:xfrm>
            <a:off x="3446285" y="4945163"/>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14</a:t>
            </a:r>
          </a:p>
          <a:p>
            <a:pPr algn="ctr"/>
            <a:r>
              <a:rPr lang="en-GB" sz="900" dirty="0">
                <a:solidFill>
                  <a:srgbClr val="211D1E"/>
                </a:solidFill>
                <a:latin typeface="Arial" panose="020B0604020202020204" pitchFamily="34" charset="0"/>
                <a:cs typeface="Arial" panose="020B0604020202020204" pitchFamily="34" charset="0"/>
              </a:rPr>
              <a:t>3</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5EC593CE-55C3-135C-D117-39444639CD1D}"/>
              </a:ext>
            </a:extLst>
          </p:cNvPr>
          <p:cNvSpPr txBox="1"/>
          <p:nvPr/>
        </p:nvSpPr>
        <p:spPr>
          <a:xfrm>
            <a:off x="6412108" y="2493220"/>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85" name="TextBox 84">
            <a:extLst>
              <a:ext uri="{FF2B5EF4-FFF2-40B4-BE49-F238E27FC236}">
                <a16:creationId xmlns:a16="http://schemas.microsoft.com/office/drawing/2014/main" id="{A4B109C8-1E43-7396-E340-56C0ED780BB6}"/>
              </a:ext>
            </a:extLst>
          </p:cNvPr>
          <p:cNvSpPr txBox="1"/>
          <p:nvPr/>
        </p:nvSpPr>
        <p:spPr>
          <a:xfrm rot="16200000">
            <a:off x="5188321" y="3462539"/>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86" name="TextBox 85">
            <a:extLst>
              <a:ext uri="{FF2B5EF4-FFF2-40B4-BE49-F238E27FC236}">
                <a16:creationId xmlns:a16="http://schemas.microsoft.com/office/drawing/2014/main" id="{8F22D839-56AE-4F7A-636F-7D331B9DBB2F}"/>
              </a:ext>
            </a:extLst>
          </p:cNvPr>
          <p:cNvSpPr txBox="1"/>
          <p:nvPr/>
        </p:nvSpPr>
        <p:spPr>
          <a:xfrm>
            <a:off x="6482640" y="268148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87" name="TextBox 86">
            <a:extLst>
              <a:ext uri="{FF2B5EF4-FFF2-40B4-BE49-F238E27FC236}">
                <a16:creationId xmlns:a16="http://schemas.microsoft.com/office/drawing/2014/main" id="{4A616877-1A3F-EAE9-0A83-E39E5BE61474}"/>
              </a:ext>
            </a:extLst>
          </p:cNvPr>
          <p:cNvSpPr txBox="1"/>
          <p:nvPr/>
        </p:nvSpPr>
        <p:spPr>
          <a:xfrm>
            <a:off x="6482640" y="286974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88" name="TextBox 87">
            <a:extLst>
              <a:ext uri="{FF2B5EF4-FFF2-40B4-BE49-F238E27FC236}">
                <a16:creationId xmlns:a16="http://schemas.microsoft.com/office/drawing/2014/main" id="{957B627C-C9A3-A12E-3597-F70DFFC74474}"/>
              </a:ext>
            </a:extLst>
          </p:cNvPr>
          <p:cNvSpPr txBox="1"/>
          <p:nvPr/>
        </p:nvSpPr>
        <p:spPr>
          <a:xfrm>
            <a:off x="6482640" y="30580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89" name="TextBox 88">
            <a:extLst>
              <a:ext uri="{FF2B5EF4-FFF2-40B4-BE49-F238E27FC236}">
                <a16:creationId xmlns:a16="http://schemas.microsoft.com/office/drawing/2014/main" id="{65465999-4090-EE5F-1BF8-EA57A121686E}"/>
              </a:ext>
            </a:extLst>
          </p:cNvPr>
          <p:cNvSpPr txBox="1"/>
          <p:nvPr/>
        </p:nvSpPr>
        <p:spPr>
          <a:xfrm>
            <a:off x="6482640" y="324626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90" name="TextBox 89">
            <a:extLst>
              <a:ext uri="{FF2B5EF4-FFF2-40B4-BE49-F238E27FC236}">
                <a16:creationId xmlns:a16="http://schemas.microsoft.com/office/drawing/2014/main" id="{72CDCE4D-D43D-F26C-CAF1-B61E0D3F63FA}"/>
              </a:ext>
            </a:extLst>
          </p:cNvPr>
          <p:cNvSpPr txBox="1"/>
          <p:nvPr/>
        </p:nvSpPr>
        <p:spPr>
          <a:xfrm>
            <a:off x="6482640" y="343452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91" name="TextBox 90">
            <a:extLst>
              <a:ext uri="{FF2B5EF4-FFF2-40B4-BE49-F238E27FC236}">
                <a16:creationId xmlns:a16="http://schemas.microsoft.com/office/drawing/2014/main" id="{A5C24024-5AAE-C0E2-4F96-54DE449506FC}"/>
              </a:ext>
            </a:extLst>
          </p:cNvPr>
          <p:cNvSpPr txBox="1"/>
          <p:nvPr/>
        </p:nvSpPr>
        <p:spPr>
          <a:xfrm>
            <a:off x="6482640" y="362278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92" name="TextBox 91">
            <a:extLst>
              <a:ext uri="{FF2B5EF4-FFF2-40B4-BE49-F238E27FC236}">
                <a16:creationId xmlns:a16="http://schemas.microsoft.com/office/drawing/2014/main" id="{E207076A-D80F-FBDC-DD84-C1ACE2188250}"/>
              </a:ext>
            </a:extLst>
          </p:cNvPr>
          <p:cNvSpPr txBox="1"/>
          <p:nvPr/>
        </p:nvSpPr>
        <p:spPr>
          <a:xfrm>
            <a:off x="6482640" y="381104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93" name="TextBox 92">
            <a:extLst>
              <a:ext uri="{FF2B5EF4-FFF2-40B4-BE49-F238E27FC236}">
                <a16:creationId xmlns:a16="http://schemas.microsoft.com/office/drawing/2014/main" id="{0E8EC20B-D3F8-63F7-2D29-C517094AA2AD}"/>
              </a:ext>
            </a:extLst>
          </p:cNvPr>
          <p:cNvSpPr txBox="1"/>
          <p:nvPr/>
        </p:nvSpPr>
        <p:spPr>
          <a:xfrm>
            <a:off x="6482640" y="39993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94" name="TextBox 93">
            <a:extLst>
              <a:ext uri="{FF2B5EF4-FFF2-40B4-BE49-F238E27FC236}">
                <a16:creationId xmlns:a16="http://schemas.microsoft.com/office/drawing/2014/main" id="{BB1F006D-A2C0-6381-5C1E-2AC0AE42DB80}"/>
              </a:ext>
            </a:extLst>
          </p:cNvPr>
          <p:cNvSpPr txBox="1"/>
          <p:nvPr/>
        </p:nvSpPr>
        <p:spPr>
          <a:xfrm>
            <a:off x="6482640" y="418756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95" name="TextBox 94">
            <a:extLst>
              <a:ext uri="{FF2B5EF4-FFF2-40B4-BE49-F238E27FC236}">
                <a16:creationId xmlns:a16="http://schemas.microsoft.com/office/drawing/2014/main" id="{F3B63D81-4CC7-5911-A851-1BAB54B359D8}"/>
              </a:ext>
            </a:extLst>
          </p:cNvPr>
          <p:cNvSpPr txBox="1"/>
          <p:nvPr/>
        </p:nvSpPr>
        <p:spPr>
          <a:xfrm>
            <a:off x="6553172" y="4375818"/>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96" name="TextBox 95">
            <a:extLst>
              <a:ext uri="{FF2B5EF4-FFF2-40B4-BE49-F238E27FC236}">
                <a16:creationId xmlns:a16="http://schemas.microsoft.com/office/drawing/2014/main" id="{0D7E519B-5EBB-4ACA-B348-F7359B90DD78}"/>
              </a:ext>
            </a:extLst>
          </p:cNvPr>
          <p:cNvSpPr txBox="1"/>
          <p:nvPr/>
        </p:nvSpPr>
        <p:spPr>
          <a:xfrm>
            <a:off x="6656343" y="453323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97" name="TextBox 96">
            <a:extLst>
              <a:ext uri="{FF2B5EF4-FFF2-40B4-BE49-F238E27FC236}">
                <a16:creationId xmlns:a16="http://schemas.microsoft.com/office/drawing/2014/main" id="{10193902-A89E-0627-8AEC-1208C619263E}"/>
              </a:ext>
            </a:extLst>
          </p:cNvPr>
          <p:cNvSpPr txBox="1"/>
          <p:nvPr/>
        </p:nvSpPr>
        <p:spPr>
          <a:xfrm>
            <a:off x="10624267"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98" name="TextBox 97">
            <a:extLst>
              <a:ext uri="{FF2B5EF4-FFF2-40B4-BE49-F238E27FC236}">
                <a16:creationId xmlns:a16="http://schemas.microsoft.com/office/drawing/2014/main" id="{D99B18B8-3345-F5A1-DEF7-E2C9A94B2ADA}"/>
              </a:ext>
            </a:extLst>
          </p:cNvPr>
          <p:cNvSpPr txBox="1"/>
          <p:nvPr/>
        </p:nvSpPr>
        <p:spPr>
          <a:xfrm>
            <a:off x="10048467"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99" name="TextBox 98">
            <a:extLst>
              <a:ext uri="{FF2B5EF4-FFF2-40B4-BE49-F238E27FC236}">
                <a16:creationId xmlns:a16="http://schemas.microsoft.com/office/drawing/2014/main" id="{ED694D55-2910-CBCC-69D2-E612125DB4FA}"/>
              </a:ext>
            </a:extLst>
          </p:cNvPr>
          <p:cNvSpPr txBox="1"/>
          <p:nvPr/>
        </p:nvSpPr>
        <p:spPr>
          <a:xfrm>
            <a:off x="9767141"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33</a:t>
            </a:r>
          </a:p>
        </p:txBody>
      </p:sp>
      <p:sp>
        <p:nvSpPr>
          <p:cNvPr id="100" name="TextBox 99">
            <a:extLst>
              <a:ext uri="{FF2B5EF4-FFF2-40B4-BE49-F238E27FC236}">
                <a16:creationId xmlns:a16="http://schemas.microsoft.com/office/drawing/2014/main" id="{6B80727F-F287-07D5-C47E-15F723D9452B}"/>
              </a:ext>
            </a:extLst>
          </p:cNvPr>
          <p:cNvSpPr txBox="1"/>
          <p:nvPr/>
        </p:nvSpPr>
        <p:spPr>
          <a:xfrm>
            <a:off x="9477329"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101" name="TextBox 100">
            <a:extLst>
              <a:ext uri="{FF2B5EF4-FFF2-40B4-BE49-F238E27FC236}">
                <a16:creationId xmlns:a16="http://schemas.microsoft.com/office/drawing/2014/main" id="{21CF15F6-C367-513E-54DF-4D1511B3B3D5}"/>
              </a:ext>
            </a:extLst>
          </p:cNvPr>
          <p:cNvSpPr txBox="1"/>
          <p:nvPr/>
        </p:nvSpPr>
        <p:spPr>
          <a:xfrm>
            <a:off x="9184733"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102" name="TextBox 101">
            <a:extLst>
              <a:ext uri="{FF2B5EF4-FFF2-40B4-BE49-F238E27FC236}">
                <a16:creationId xmlns:a16="http://schemas.microsoft.com/office/drawing/2014/main" id="{69A19F15-1763-33B0-550B-B2A17AA3DA32}"/>
              </a:ext>
            </a:extLst>
          </p:cNvPr>
          <p:cNvSpPr txBox="1"/>
          <p:nvPr/>
        </p:nvSpPr>
        <p:spPr>
          <a:xfrm>
            <a:off x="5692793" y="4806664"/>
            <a:ext cx="839974" cy="415498"/>
          </a:xfrm>
          <a:prstGeom prst="rect">
            <a:avLst/>
          </a:prstGeom>
          <a:noFill/>
        </p:spPr>
        <p:txBody>
          <a:bodyPr wrap="none" lIns="0" tIns="0" rIns="0" bIns="0" rtlCol="0">
            <a:spAutoFit/>
          </a:bodyPr>
          <a:lstStyle/>
          <a:p>
            <a:pPr algn="r"/>
            <a:r>
              <a:rPr lang="en-GB" sz="900" b="1" dirty="0">
                <a:solidFill>
                  <a:srgbClr val="211D1E"/>
                </a:solidFill>
                <a:effectLst/>
                <a:latin typeface="Arial" panose="020B0604020202020204" pitchFamily="34" charset="0"/>
                <a:cs typeface="Arial" panose="020B0604020202020204" pitchFamily="34" charset="0"/>
              </a:rPr>
              <a:t>Number at risk </a:t>
            </a:r>
            <a:br>
              <a:rPr lang="en-GB" sz="900" b="1" dirty="0">
                <a:solidFill>
                  <a:srgbClr val="211D1E"/>
                </a:solidFill>
                <a:effectLst/>
                <a:latin typeface="Arial" panose="020B0604020202020204" pitchFamily="34" charset="0"/>
                <a:cs typeface="Arial" panose="020B0604020202020204" pitchFamily="34" charset="0"/>
              </a:rPr>
            </a:br>
            <a:r>
              <a:rPr lang="en-GB" sz="900" b="1" dirty="0">
                <a:solidFill>
                  <a:schemeClr val="tx2"/>
                </a:solidFill>
                <a:latin typeface="Arial" panose="020B0604020202020204" pitchFamily="34" charset="0"/>
                <a:cs typeface="Arial" panose="020B0604020202020204" pitchFamily="34" charset="0"/>
              </a:rPr>
              <a:t>LEN/PEMBRO</a:t>
            </a:r>
            <a:endParaRPr lang="en-GB" sz="900" b="1" dirty="0">
              <a:solidFill>
                <a:srgbClr val="211D1E"/>
              </a:solidFill>
              <a:effectLst/>
              <a:latin typeface="Arial" panose="020B0604020202020204" pitchFamily="34" charset="0"/>
              <a:cs typeface="Arial" panose="020B0604020202020204" pitchFamily="34" charset="0"/>
            </a:endParaRPr>
          </a:p>
          <a:p>
            <a:pPr algn="r"/>
            <a:r>
              <a:rPr lang="en-GB" sz="900" b="1" dirty="0">
                <a:solidFill>
                  <a:schemeClr val="accent1"/>
                </a:solidFill>
                <a:latin typeface="Arial" panose="020B0604020202020204" pitchFamily="34" charset="0"/>
                <a:cs typeface="Arial" panose="020B0604020202020204" pitchFamily="34" charset="0"/>
              </a:rPr>
              <a:t>TC</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870EB7EB-1456-D1D2-9334-A02115BC55A5}"/>
              </a:ext>
            </a:extLst>
          </p:cNvPr>
          <p:cNvSpPr txBox="1"/>
          <p:nvPr/>
        </p:nvSpPr>
        <p:spPr>
          <a:xfrm>
            <a:off x="6626692"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53</a:t>
            </a:r>
          </a:p>
          <a:p>
            <a:pPr algn="ctr"/>
            <a:r>
              <a:rPr lang="en-GB" sz="900" dirty="0">
                <a:solidFill>
                  <a:srgbClr val="211D1E"/>
                </a:solidFill>
                <a:latin typeface="Arial" panose="020B0604020202020204" pitchFamily="34" charset="0"/>
                <a:cs typeface="Arial" panose="020B0604020202020204" pitchFamily="34" charset="0"/>
              </a:rPr>
              <a:t>51</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64209EC7-C674-B1D0-6232-4AF30F4E6CBC}"/>
              </a:ext>
            </a:extLst>
          </p:cNvPr>
          <p:cNvSpPr txBox="1"/>
          <p:nvPr/>
        </p:nvSpPr>
        <p:spPr>
          <a:xfrm>
            <a:off x="8904208"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105" name="TextBox 104">
            <a:extLst>
              <a:ext uri="{FF2B5EF4-FFF2-40B4-BE49-F238E27FC236}">
                <a16:creationId xmlns:a16="http://schemas.microsoft.com/office/drawing/2014/main" id="{9278677A-27D6-02F8-990C-AACD7FC1C264}"/>
              </a:ext>
            </a:extLst>
          </p:cNvPr>
          <p:cNvSpPr txBox="1"/>
          <p:nvPr/>
        </p:nvSpPr>
        <p:spPr>
          <a:xfrm>
            <a:off x="8617472"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106" name="TextBox 105">
            <a:extLst>
              <a:ext uri="{FF2B5EF4-FFF2-40B4-BE49-F238E27FC236}">
                <a16:creationId xmlns:a16="http://schemas.microsoft.com/office/drawing/2014/main" id="{65B9A41B-3541-5E97-096C-594EAAB01375}"/>
              </a:ext>
            </a:extLst>
          </p:cNvPr>
          <p:cNvSpPr txBox="1"/>
          <p:nvPr/>
        </p:nvSpPr>
        <p:spPr>
          <a:xfrm>
            <a:off x="8334181"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07" name="TextBox 106">
            <a:extLst>
              <a:ext uri="{FF2B5EF4-FFF2-40B4-BE49-F238E27FC236}">
                <a16:creationId xmlns:a16="http://schemas.microsoft.com/office/drawing/2014/main" id="{8DE65ECE-5D4E-687A-4604-DA1BCB5F31A4}"/>
              </a:ext>
            </a:extLst>
          </p:cNvPr>
          <p:cNvSpPr txBox="1"/>
          <p:nvPr/>
        </p:nvSpPr>
        <p:spPr>
          <a:xfrm>
            <a:off x="8052454"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108" name="TextBox 107">
            <a:extLst>
              <a:ext uri="{FF2B5EF4-FFF2-40B4-BE49-F238E27FC236}">
                <a16:creationId xmlns:a16="http://schemas.microsoft.com/office/drawing/2014/main" id="{A20D1512-B2AF-C0FD-0229-46839239869E}"/>
              </a:ext>
            </a:extLst>
          </p:cNvPr>
          <p:cNvSpPr txBox="1"/>
          <p:nvPr/>
        </p:nvSpPr>
        <p:spPr>
          <a:xfrm>
            <a:off x="7758994"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09" name="TextBox 108">
            <a:extLst>
              <a:ext uri="{FF2B5EF4-FFF2-40B4-BE49-F238E27FC236}">
                <a16:creationId xmlns:a16="http://schemas.microsoft.com/office/drawing/2014/main" id="{82A53209-60FC-C303-321C-31B1317FCEB3}"/>
              </a:ext>
            </a:extLst>
          </p:cNvPr>
          <p:cNvSpPr txBox="1"/>
          <p:nvPr/>
        </p:nvSpPr>
        <p:spPr>
          <a:xfrm>
            <a:off x="7521062" y="453323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110" name="TextBox 109">
            <a:extLst>
              <a:ext uri="{FF2B5EF4-FFF2-40B4-BE49-F238E27FC236}">
                <a16:creationId xmlns:a16="http://schemas.microsoft.com/office/drawing/2014/main" id="{448404E3-9A06-82AD-E563-3F11994133E9}"/>
              </a:ext>
            </a:extLst>
          </p:cNvPr>
          <p:cNvSpPr txBox="1"/>
          <p:nvPr/>
        </p:nvSpPr>
        <p:spPr>
          <a:xfrm>
            <a:off x="7231735" y="453323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11" name="TextBox 110">
            <a:extLst>
              <a:ext uri="{FF2B5EF4-FFF2-40B4-BE49-F238E27FC236}">
                <a16:creationId xmlns:a16="http://schemas.microsoft.com/office/drawing/2014/main" id="{5D1B265C-4BE9-4881-AF70-F3DB31473F6F}"/>
              </a:ext>
            </a:extLst>
          </p:cNvPr>
          <p:cNvSpPr txBox="1"/>
          <p:nvPr/>
        </p:nvSpPr>
        <p:spPr>
          <a:xfrm>
            <a:off x="6956591" y="453323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112" name="TextBox 111">
            <a:extLst>
              <a:ext uri="{FF2B5EF4-FFF2-40B4-BE49-F238E27FC236}">
                <a16:creationId xmlns:a16="http://schemas.microsoft.com/office/drawing/2014/main" id="{15153E34-8267-3DAE-1AD8-4BE6625589B8}"/>
              </a:ext>
            </a:extLst>
          </p:cNvPr>
          <p:cNvSpPr txBox="1"/>
          <p:nvPr/>
        </p:nvSpPr>
        <p:spPr>
          <a:xfrm>
            <a:off x="7744241" y="4719196"/>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113" name="TextBox 112">
            <a:extLst>
              <a:ext uri="{FF2B5EF4-FFF2-40B4-BE49-F238E27FC236}">
                <a16:creationId xmlns:a16="http://schemas.microsoft.com/office/drawing/2014/main" id="{190248D9-32BF-989C-EF9A-884FD7A23D7C}"/>
              </a:ext>
            </a:extLst>
          </p:cNvPr>
          <p:cNvSpPr txBox="1"/>
          <p:nvPr/>
        </p:nvSpPr>
        <p:spPr>
          <a:xfrm>
            <a:off x="10328992" y="453323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39</a:t>
            </a:r>
          </a:p>
        </p:txBody>
      </p:sp>
      <p:sp>
        <p:nvSpPr>
          <p:cNvPr id="114" name="TextBox 113">
            <a:extLst>
              <a:ext uri="{FF2B5EF4-FFF2-40B4-BE49-F238E27FC236}">
                <a16:creationId xmlns:a16="http://schemas.microsoft.com/office/drawing/2014/main" id="{1E45400C-4C02-7935-0104-EDE694F8E390}"/>
              </a:ext>
            </a:extLst>
          </p:cNvPr>
          <p:cNvSpPr txBox="1"/>
          <p:nvPr/>
        </p:nvSpPr>
        <p:spPr>
          <a:xfrm>
            <a:off x="6909267"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53</a:t>
            </a:r>
          </a:p>
          <a:p>
            <a:pPr algn="ctr"/>
            <a:r>
              <a:rPr lang="en-GB" sz="900" dirty="0">
                <a:solidFill>
                  <a:srgbClr val="211D1E"/>
                </a:solidFill>
                <a:latin typeface="Arial" panose="020B0604020202020204" pitchFamily="34" charset="0"/>
                <a:cs typeface="Arial" panose="020B0604020202020204" pitchFamily="34" charset="0"/>
              </a:rPr>
              <a:t>49</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4686930E-8091-1A0F-B11A-9135D5D49BE1}"/>
              </a:ext>
            </a:extLst>
          </p:cNvPr>
          <p:cNvSpPr txBox="1"/>
          <p:nvPr/>
        </p:nvSpPr>
        <p:spPr>
          <a:xfrm>
            <a:off x="7191842"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47</a:t>
            </a:r>
          </a:p>
          <a:p>
            <a:pPr algn="ctr"/>
            <a:r>
              <a:rPr lang="en-GB" sz="900" dirty="0">
                <a:solidFill>
                  <a:srgbClr val="211D1E"/>
                </a:solidFill>
                <a:latin typeface="Arial" panose="020B0604020202020204" pitchFamily="34" charset="0"/>
                <a:cs typeface="Arial" panose="020B0604020202020204" pitchFamily="34" charset="0"/>
              </a:rPr>
              <a:t>47</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E5C052F8-4AA6-9806-8317-CA3966F94E59}"/>
              </a:ext>
            </a:extLst>
          </p:cNvPr>
          <p:cNvSpPr txBox="1"/>
          <p:nvPr/>
        </p:nvSpPr>
        <p:spPr>
          <a:xfrm>
            <a:off x="7483942"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46</a:t>
            </a:r>
          </a:p>
          <a:p>
            <a:pPr algn="ctr"/>
            <a:r>
              <a:rPr lang="en-GB" sz="900" dirty="0">
                <a:solidFill>
                  <a:srgbClr val="211D1E"/>
                </a:solidFill>
                <a:latin typeface="Arial" panose="020B0604020202020204" pitchFamily="34" charset="0"/>
                <a:cs typeface="Arial" panose="020B0604020202020204" pitchFamily="34" charset="0"/>
              </a:rPr>
              <a:t>43</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D8AF177E-0FA3-C86D-1D84-7AEF4C50D182}"/>
              </a:ext>
            </a:extLst>
          </p:cNvPr>
          <p:cNvSpPr txBox="1"/>
          <p:nvPr/>
        </p:nvSpPr>
        <p:spPr>
          <a:xfrm>
            <a:off x="7782392"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43</a:t>
            </a:r>
          </a:p>
          <a:p>
            <a:pPr algn="ctr"/>
            <a:r>
              <a:rPr lang="en-GB" sz="900" dirty="0">
                <a:solidFill>
                  <a:srgbClr val="211D1E"/>
                </a:solidFill>
                <a:latin typeface="Arial" panose="020B0604020202020204" pitchFamily="34" charset="0"/>
                <a:cs typeface="Arial" panose="020B0604020202020204" pitchFamily="34" charset="0"/>
              </a:rPr>
              <a:t>41</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E1432460-0C12-78DE-4FFE-9AEF3A361FFF}"/>
              </a:ext>
            </a:extLst>
          </p:cNvPr>
          <p:cNvSpPr txBox="1"/>
          <p:nvPr/>
        </p:nvSpPr>
        <p:spPr>
          <a:xfrm>
            <a:off x="8055442"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40</a:t>
            </a:r>
          </a:p>
          <a:p>
            <a:pPr algn="ctr"/>
            <a:r>
              <a:rPr lang="en-GB" sz="900" dirty="0">
                <a:solidFill>
                  <a:srgbClr val="211D1E"/>
                </a:solidFill>
                <a:latin typeface="Arial" panose="020B0604020202020204" pitchFamily="34" charset="0"/>
                <a:cs typeface="Arial" panose="020B0604020202020204" pitchFamily="34" charset="0"/>
              </a:rPr>
              <a:t>34</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15070ABC-9D4A-1250-05F0-DA7BBE35E281}"/>
              </a:ext>
            </a:extLst>
          </p:cNvPr>
          <p:cNvSpPr txBox="1"/>
          <p:nvPr/>
        </p:nvSpPr>
        <p:spPr>
          <a:xfrm>
            <a:off x="8344367"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37</a:t>
            </a:r>
          </a:p>
          <a:p>
            <a:pPr algn="ctr"/>
            <a:r>
              <a:rPr lang="en-GB" sz="900" dirty="0">
                <a:solidFill>
                  <a:srgbClr val="211D1E"/>
                </a:solidFill>
                <a:latin typeface="Arial" panose="020B0604020202020204" pitchFamily="34" charset="0"/>
                <a:cs typeface="Arial" panose="020B0604020202020204" pitchFamily="34" charset="0"/>
              </a:rPr>
              <a:t>31</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5AFCAB04-BEE5-5462-C7E2-F8EB4AF7AAA5}"/>
              </a:ext>
            </a:extLst>
          </p:cNvPr>
          <p:cNvSpPr txBox="1"/>
          <p:nvPr/>
        </p:nvSpPr>
        <p:spPr>
          <a:xfrm>
            <a:off x="10646552" y="4951328"/>
            <a:ext cx="6412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0</a:t>
            </a:r>
          </a:p>
          <a:p>
            <a:pPr algn="ctr"/>
            <a:r>
              <a:rPr lang="en-GB" sz="900" dirty="0">
                <a:solidFill>
                  <a:srgbClr val="211D1E"/>
                </a:solidFill>
                <a:latin typeface="Arial" panose="020B0604020202020204" pitchFamily="34" charset="0"/>
                <a:cs typeface="Arial" panose="020B0604020202020204" pitchFamily="34" charset="0"/>
              </a:rPr>
              <a:t>0</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A5FE243C-558F-05EA-3B83-77BCE5AAD492}"/>
              </a:ext>
            </a:extLst>
          </p:cNvPr>
          <p:cNvSpPr txBox="1"/>
          <p:nvPr/>
        </p:nvSpPr>
        <p:spPr>
          <a:xfrm>
            <a:off x="10379852" y="4951328"/>
            <a:ext cx="6412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1</a:t>
            </a:r>
          </a:p>
          <a:p>
            <a:pPr algn="ctr"/>
            <a:r>
              <a:rPr lang="en-GB" sz="900" dirty="0">
                <a:solidFill>
                  <a:srgbClr val="211D1E"/>
                </a:solidFill>
                <a:latin typeface="Arial" panose="020B0604020202020204" pitchFamily="34" charset="0"/>
                <a:cs typeface="Arial" panose="020B0604020202020204" pitchFamily="34" charset="0"/>
              </a:rPr>
              <a:t>2</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B3336075-B968-A58C-93CA-456B71005470}"/>
              </a:ext>
            </a:extLst>
          </p:cNvPr>
          <p:cNvSpPr txBox="1"/>
          <p:nvPr/>
        </p:nvSpPr>
        <p:spPr>
          <a:xfrm>
            <a:off x="10081402" y="4951328"/>
            <a:ext cx="6412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6</a:t>
            </a:r>
          </a:p>
          <a:p>
            <a:pPr algn="ctr"/>
            <a:r>
              <a:rPr lang="en-GB" sz="900" dirty="0">
                <a:solidFill>
                  <a:srgbClr val="211D1E"/>
                </a:solidFill>
                <a:latin typeface="Arial" panose="020B0604020202020204" pitchFamily="34" charset="0"/>
                <a:cs typeface="Arial" panose="020B0604020202020204" pitchFamily="34" charset="0"/>
              </a:rPr>
              <a:t>6</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AC227CF2-81C3-355A-885B-1F8FFB1051C8}"/>
              </a:ext>
            </a:extLst>
          </p:cNvPr>
          <p:cNvSpPr txBox="1"/>
          <p:nvPr/>
        </p:nvSpPr>
        <p:spPr>
          <a:xfrm>
            <a:off x="9769942"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18</a:t>
            </a:r>
          </a:p>
          <a:p>
            <a:pPr algn="ctr"/>
            <a:r>
              <a:rPr lang="en-GB" sz="900" dirty="0">
                <a:solidFill>
                  <a:srgbClr val="211D1E"/>
                </a:solidFill>
                <a:latin typeface="Arial" panose="020B0604020202020204" pitchFamily="34" charset="0"/>
                <a:cs typeface="Arial" panose="020B0604020202020204" pitchFamily="34" charset="0"/>
              </a:rPr>
              <a:t>13</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4BD42835-570A-818B-A69E-2C6378EFEAE8}"/>
              </a:ext>
            </a:extLst>
          </p:cNvPr>
          <p:cNvSpPr txBox="1"/>
          <p:nvPr/>
        </p:nvSpPr>
        <p:spPr>
          <a:xfrm>
            <a:off x="9481017"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28</a:t>
            </a:r>
          </a:p>
          <a:p>
            <a:pPr algn="ctr"/>
            <a:r>
              <a:rPr lang="en-GB" sz="900" dirty="0">
                <a:solidFill>
                  <a:srgbClr val="211D1E"/>
                </a:solidFill>
                <a:latin typeface="Arial" panose="020B0604020202020204" pitchFamily="34" charset="0"/>
                <a:cs typeface="Arial" panose="020B0604020202020204" pitchFamily="34" charset="0"/>
              </a:rPr>
              <a:t>17</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DC039000-4DB1-D4B8-8B3A-CB8B6076848A}"/>
              </a:ext>
            </a:extLst>
          </p:cNvPr>
          <p:cNvSpPr txBox="1"/>
          <p:nvPr/>
        </p:nvSpPr>
        <p:spPr>
          <a:xfrm>
            <a:off x="9195267"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31</a:t>
            </a:r>
          </a:p>
          <a:p>
            <a:pPr algn="ctr"/>
            <a:r>
              <a:rPr lang="en-GB" sz="900" dirty="0">
                <a:solidFill>
                  <a:srgbClr val="211D1E"/>
                </a:solidFill>
                <a:latin typeface="Arial" panose="020B0604020202020204" pitchFamily="34" charset="0"/>
                <a:cs typeface="Arial" panose="020B0604020202020204" pitchFamily="34" charset="0"/>
              </a:rPr>
              <a:t>20</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E8C876B5-E790-20FC-062C-5434B5F4C632}"/>
              </a:ext>
            </a:extLst>
          </p:cNvPr>
          <p:cNvSpPr txBox="1"/>
          <p:nvPr/>
        </p:nvSpPr>
        <p:spPr>
          <a:xfrm>
            <a:off x="8906342"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33</a:t>
            </a:r>
          </a:p>
          <a:p>
            <a:pPr algn="ctr"/>
            <a:r>
              <a:rPr lang="en-GB" sz="900" dirty="0">
                <a:solidFill>
                  <a:srgbClr val="211D1E"/>
                </a:solidFill>
                <a:latin typeface="Arial" panose="020B0604020202020204" pitchFamily="34" charset="0"/>
                <a:cs typeface="Arial" panose="020B0604020202020204" pitchFamily="34" charset="0"/>
              </a:rPr>
              <a:t>23</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E7F34792-D981-9D15-521E-6B9025D9531D}"/>
              </a:ext>
            </a:extLst>
          </p:cNvPr>
          <p:cNvSpPr txBox="1"/>
          <p:nvPr/>
        </p:nvSpPr>
        <p:spPr>
          <a:xfrm>
            <a:off x="8623767" y="4951328"/>
            <a:ext cx="128240" cy="276999"/>
          </a:xfrm>
          <a:prstGeom prst="rect">
            <a:avLst/>
          </a:prstGeom>
          <a:noFill/>
        </p:spPr>
        <p:txBody>
          <a:bodyPr wrap="none" lIns="0" tIns="0" rIns="0" bIns="0" rtlCol="0">
            <a:spAutoFit/>
          </a:bodyPr>
          <a:lstStyle/>
          <a:p>
            <a:pPr algn="ctr"/>
            <a:r>
              <a:rPr lang="en-GB" sz="900" dirty="0">
                <a:solidFill>
                  <a:srgbClr val="211D1E"/>
                </a:solidFill>
                <a:effectLst/>
                <a:latin typeface="Arial" panose="020B0604020202020204" pitchFamily="34" charset="0"/>
                <a:cs typeface="Arial" panose="020B0604020202020204" pitchFamily="34" charset="0"/>
              </a:rPr>
              <a:t>35</a:t>
            </a:r>
          </a:p>
          <a:p>
            <a:pPr algn="ctr"/>
            <a:r>
              <a:rPr lang="en-GB" sz="900" dirty="0">
                <a:solidFill>
                  <a:srgbClr val="211D1E"/>
                </a:solidFill>
                <a:latin typeface="Arial" panose="020B0604020202020204" pitchFamily="34" charset="0"/>
                <a:cs typeface="Arial" panose="020B0604020202020204" pitchFamily="34" charset="0"/>
              </a:rPr>
              <a:t>26</a:t>
            </a:r>
            <a:endParaRPr lang="en-GB" sz="900" dirty="0">
              <a:solidFill>
                <a:schemeClr val="accent1"/>
              </a:solidFill>
              <a:effectLst/>
              <a:latin typeface="Arial" panose="020B0604020202020204" pitchFamily="34" charset="0"/>
              <a:cs typeface="Arial" panose="020B0604020202020204" pitchFamily="34" charset="0"/>
            </a:endParaRPr>
          </a:p>
        </p:txBody>
      </p:sp>
      <p:pic>
        <p:nvPicPr>
          <p:cNvPr id="131" name="Picture 130" descr="A line graph with blue and orange lines&#10;&#10;Description automatically generated">
            <a:extLst>
              <a:ext uri="{FF2B5EF4-FFF2-40B4-BE49-F238E27FC236}">
                <a16:creationId xmlns:a16="http://schemas.microsoft.com/office/drawing/2014/main" id="{B55DF892-82CB-B300-A87A-EDF4DB00E254}"/>
              </a:ext>
            </a:extLst>
          </p:cNvPr>
          <p:cNvPicPr>
            <a:picLocks noChangeAspect="1"/>
          </p:cNvPicPr>
          <p:nvPr/>
        </p:nvPicPr>
        <p:blipFill>
          <a:blip r:embed="rId3"/>
          <a:stretch>
            <a:fillRect/>
          </a:stretch>
        </p:blipFill>
        <p:spPr>
          <a:xfrm>
            <a:off x="1459287" y="2529033"/>
            <a:ext cx="4055463" cy="1988162"/>
          </a:xfrm>
          <a:prstGeom prst="rect">
            <a:avLst/>
          </a:prstGeom>
        </p:spPr>
      </p:pic>
      <p:sp>
        <p:nvSpPr>
          <p:cNvPr id="20" name="TextBox 19">
            <a:extLst>
              <a:ext uri="{FF2B5EF4-FFF2-40B4-BE49-F238E27FC236}">
                <a16:creationId xmlns:a16="http://schemas.microsoft.com/office/drawing/2014/main" id="{8CA27CF7-6BAF-EED1-C97D-A90F18B2EAE2}"/>
              </a:ext>
            </a:extLst>
          </p:cNvPr>
          <p:cNvSpPr txBox="1"/>
          <p:nvPr/>
        </p:nvSpPr>
        <p:spPr>
          <a:xfrm>
            <a:off x="1234626" y="2493219"/>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22" name="TextBox 21">
            <a:extLst>
              <a:ext uri="{FF2B5EF4-FFF2-40B4-BE49-F238E27FC236}">
                <a16:creationId xmlns:a16="http://schemas.microsoft.com/office/drawing/2014/main" id="{C73C862E-7C0E-E4B2-0174-EEEB071A51EF}"/>
              </a:ext>
            </a:extLst>
          </p:cNvPr>
          <p:cNvSpPr txBox="1"/>
          <p:nvPr/>
        </p:nvSpPr>
        <p:spPr>
          <a:xfrm>
            <a:off x="1305158" y="268147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23" name="TextBox 22">
            <a:extLst>
              <a:ext uri="{FF2B5EF4-FFF2-40B4-BE49-F238E27FC236}">
                <a16:creationId xmlns:a16="http://schemas.microsoft.com/office/drawing/2014/main" id="{C77446C1-6854-FA9D-85CC-6FC348C26DA1}"/>
              </a:ext>
            </a:extLst>
          </p:cNvPr>
          <p:cNvSpPr txBox="1"/>
          <p:nvPr/>
        </p:nvSpPr>
        <p:spPr>
          <a:xfrm>
            <a:off x="1305158" y="286973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24" name="TextBox 23">
            <a:extLst>
              <a:ext uri="{FF2B5EF4-FFF2-40B4-BE49-F238E27FC236}">
                <a16:creationId xmlns:a16="http://schemas.microsoft.com/office/drawing/2014/main" id="{48DD1921-79E3-F3AF-67CB-5520A6BB4791}"/>
              </a:ext>
            </a:extLst>
          </p:cNvPr>
          <p:cNvSpPr txBox="1"/>
          <p:nvPr/>
        </p:nvSpPr>
        <p:spPr>
          <a:xfrm>
            <a:off x="1305158" y="305799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25" name="TextBox 24">
            <a:extLst>
              <a:ext uri="{FF2B5EF4-FFF2-40B4-BE49-F238E27FC236}">
                <a16:creationId xmlns:a16="http://schemas.microsoft.com/office/drawing/2014/main" id="{934353DE-EDD8-391A-21EB-E762EB475211}"/>
              </a:ext>
            </a:extLst>
          </p:cNvPr>
          <p:cNvSpPr txBox="1"/>
          <p:nvPr/>
        </p:nvSpPr>
        <p:spPr>
          <a:xfrm>
            <a:off x="1305158" y="324625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26" name="TextBox 25">
            <a:extLst>
              <a:ext uri="{FF2B5EF4-FFF2-40B4-BE49-F238E27FC236}">
                <a16:creationId xmlns:a16="http://schemas.microsoft.com/office/drawing/2014/main" id="{0103A237-81A1-B77D-B681-8E7E221E5CEA}"/>
              </a:ext>
            </a:extLst>
          </p:cNvPr>
          <p:cNvSpPr txBox="1"/>
          <p:nvPr/>
        </p:nvSpPr>
        <p:spPr>
          <a:xfrm>
            <a:off x="1305158" y="343451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27" name="TextBox 26">
            <a:extLst>
              <a:ext uri="{FF2B5EF4-FFF2-40B4-BE49-F238E27FC236}">
                <a16:creationId xmlns:a16="http://schemas.microsoft.com/office/drawing/2014/main" id="{8D7B0D1B-432D-CA74-1B8B-B61753BBF561}"/>
              </a:ext>
            </a:extLst>
          </p:cNvPr>
          <p:cNvSpPr txBox="1"/>
          <p:nvPr/>
        </p:nvSpPr>
        <p:spPr>
          <a:xfrm>
            <a:off x="1305158" y="362277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28" name="TextBox 27">
            <a:extLst>
              <a:ext uri="{FF2B5EF4-FFF2-40B4-BE49-F238E27FC236}">
                <a16:creationId xmlns:a16="http://schemas.microsoft.com/office/drawing/2014/main" id="{2BF0BF5F-F02C-E88A-81E5-AF916A2B725C}"/>
              </a:ext>
            </a:extLst>
          </p:cNvPr>
          <p:cNvSpPr txBox="1"/>
          <p:nvPr/>
        </p:nvSpPr>
        <p:spPr>
          <a:xfrm>
            <a:off x="1305158" y="381103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29" name="TextBox 28">
            <a:extLst>
              <a:ext uri="{FF2B5EF4-FFF2-40B4-BE49-F238E27FC236}">
                <a16:creationId xmlns:a16="http://schemas.microsoft.com/office/drawing/2014/main" id="{37AD8A62-DE31-0A0D-620C-44845CA779B2}"/>
              </a:ext>
            </a:extLst>
          </p:cNvPr>
          <p:cNvSpPr txBox="1"/>
          <p:nvPr/>
        </p:nvSpPr>
        <p:spPr>
          <a:xfrm>
            <a:off x="1305158" y="399929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30" name="TextBox 29">
            <a:extLst>
              <a:ext uri="{FF2B5EF4-FFF2-40B4-BE49-F238E27FC236}">
                <a16:creationId xmlns:a16="http://schemas.microsoft.com/office/drawing/2014/main" id="{24C4AA6A-2E0E-0BED-DB74-5C345B3B91CB}"/>
              </a:ext>
            </a:extLst>
          </p:cNvPr>
          <p:cNvSpPr txBox="1"/>
          <p:nvPr/>
        </p:nvSpPr>
        <p:spPr>
          <a:xfrm>
            <a:off x="1305158" y="418755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82" name="TextBox 81">
            <a:extLst>
              <a:ext uri="{FF2B5EF4-FFF2-40B4-BE49-F238E27FC236}">
                <a16:creationId xmlns:a16="http://schemas.microsoft.com/office/drawing/2014/main" id="{0E6A2BC0-04AB-DF28-2E5C-C8A0D23290A0}"/>
              </a:ext>
            </a:extLst>
          </p:cNvPr>
          <p:cNvSpPr txBox="1"/>
          <p:nvPr/>
        </p:nvSpPr>
        <p:spPr>
          <a:xfrm>
            <a:off x="2701450" y="2898494"/>
            <a:ext cx="327013" cy="276999"/>
          </a:xfrm>
          <a:prstGeom prst="rect">
            <a:avLst/>
          </a:prstGeom>
          <a:noFill/>
        </p:spPr>
        <p:txBody>
          <a:bodyPr wrap="none" lIns="0" tIns="0" rIns="0" bIns="0" rtlCol="0">
            <a:spAutoFit/>
          </a:bodyPr>
          <a:lstStyle/>
          <a:p>
            <a:r>
              <a:rPr lang="en-GB" sz="900" b="1" dirty="0">
                <a:solidFill>
                  <a:schemeClr val="tx2"/>
                </a:solidFill>
                <a:latin typeface="Arial" panose="020B0604020202020204" pitchFamily="34" charset="0"/>
                <a:cs typeface="Arial" panose="020B0604020202020204" pitchFamily="34" charset="0"/>
              </a:rPr>
              <a:t>51.0%</a:t>
            </a:r>
            <a:endParaRPr lang="en-GB" sz="900" b="1" dirty="0">
              <a:solidFill>
                <a:srgbClr val="211D1E"/>
              </a:solidFill>
              <a:effectLst/>
              <a:latin typeface="Arial" panose="020B0604020202020204" pitchFamily="34" charset="0"/>
              <a:cs typeface="Arial" panose="020B0604020202020204" pitchFamily="34" charset="0"/>
            </a:endParaRPr>
          </a:p>
          <a:p>
            <a:r>
              <a:rPr lang="en-GB" sz="900" b="1" dirty="0">
                <a:solidFill>
                  <a:schemeClr val="accent1"/>
                </a:solidFill>
                <a:latin typeface="Arial" panose="020B0604020202020204" pitchFamily="34" charset="0"/>
                <a:cs typeface="Arial" panose="020B0604020202020204" pitchFamily="34" charset="0"/>
              </a:rPr>
              <a:t>25.4%</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BDEA5818-1464-1110-4608-84E58669A2C2}"/>
              </a:ext>
            </a:extLst>
          </p:cNvPr>
          <p:cNvSpPr txBox="1"/>
          <p:nvPr/>
        </p:nvSpPr>
        <p:spPr>
          <a:xfrm>
            <a:off x="3843744" y="3434519"/>
            <a:ext cx="327013" cy="276999"/>
          </a:xfrm>
          <a:prstGeom prst="rect">
            <a:avLst/>
          </a:prstGeom>
          <a:noFill/>
        </p:spPr>
        <p:txBody>
          <a:bodyPr wrap="none" lIns="0" tIns="0" rIns="0" bIns="0" rtlCol="0">
            <a:spAutoFit/>
          </a:bodyPr>
          <a:lstStyle/>
          <a:p>
            <a:r>
              <a:rPr lang="en-GB" sz="900" b="1" dirty="0">
                <a:solidFill>
                  <a:schemeClr val="tx2"/>
                </a:solidFill>
                <a:latin typeface="Arial" panose="020B0604020202020204" pitchFamily="34" charset="0"/>
                <a:cs typeface="Arial" panose="020B0604020202020204" pitchFamily="34" charset="0"/>
              </a:rPr>
              <a:t>26.6%</a:t>
            </a:r>
            <a:endParaRPr lang="en-GB" sz="900" b="1" dirty="0">
              <a:solidFill>
                <a:srgbClr val="211D1E"/>
              </a:solidFill>
              <a:effectLst/>
              <a:latin typeface="Arial" panose="020B0604020202020204" pitchFamily="34" charset="0"/>
              <a:cs typeface="Arial" panose="020B0604020202020204" pitchFamily="34" charset="0"/>
            </a:endParaRPr>
          </a:p>
          <a:p>
            <a:r>
              <a:rPr lang="en-GB" sz="900" b="1" dirty="0">
                <a:solidFill>
                  <a:schemeClr val="accent1"/>
                </a:solidFill>
                <a:latin typeface="Arial" panose="020B0604020202020204" pitchFamily="34" charset="0"/>
                <a:cs typeface="Arial" panose="020B0604020202020204" pitchFamily="34" charset="0"/>
              </a:rPr>
              <a:t>8.5%</a:t>
            </a:r>
            <a:endParaRPr lang="en-GB" sz="900" dirty="0">
              <a:solidFill>
                <a:schemeClr val="accent1"/>
              </a:solidFill>
              <a:effectLst/>
              <a:latin typeface="Arial" panose="020B0604020202020204" pitchFamily="34" charset="0"/>
              <a:cs typeface="Arial" panose="020B0604020202020204" pitchFamily="34" charset="0"/>
            </a:endParaRPr>
          </a:p>
        </p:txBody>
      </p:sp>
      <p:pic>
        <p:nvPicPr>
          <p:cNvPr id="133" name="Picture 132">
            <a:extLst>
              <a:ext uri="{FF2B5EF4-FFF2-40B4-BE49-F238E27FC236}">
                <a16:creationId xmlns:a16="http://schemas.microsoft.com/office/drawing/2014/main" id="{D7D8B378-D060-81EC-6C39-3B3ADFD60670}"/>
              </a:ext>
            </a:extLst>
          </p:cNvPr>
          <p:cNvPicPr>
            <a:picLocks noChangeAspect="1"/>
          </p:cNvPicPr>
          <p:nvPr/>
        </p:nvPicPr>
        <p:blipFill>
          <a:blip r:embed="rId4"/>
          <a:srcRect/>
          <a:stretch/>
        </p:blipFill>
        <p:spPr>
          <a:xfrm>
            <a:off x="6647055" y="2548187"/>
            <a:ext cx="4047744" cy="1962912"/>
          </a:xfrm>
          <a:prstGeom prst="rect">
            <a:avLst/>
          </a:prstGeom>
        </p:spPr>
      </p:pic>
      <p:sp>
        <p:nvSpPr>
          <p:cNvPr id="16" name="TextBox 15">
            <a:extLst>
              <a:ext uri="{FF2B5EF4-FFF2-40B4-BE49-F238E27FC236}">
                <a16:creationId xmlns:a16="http://schemas.microsoft.com/office/drawing/2014/main" id="{74C6E1EF-216B-BC9B-4CA5-A24ED9A6381F}"/>
              </a:ext>
            </a:extLst>
          </p:cNvPr>
          <p:cNvSpPr txBox="1"/>
          <p:nvPr/>
        </p:nvSpPr>
        <p:spPr>
          <a:xfrm>
            <a:off x="7999260" y="2146138"/>
            <a:ext cx="1726948" cy="276999"/>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OS RESULTS</a:t>
            </a:r>
            <a:r>
              <a:rPr lang="en-GB" b="1" spc="100" baseline="30000" dirty="0">
                <a:solidFill>
                  <a:schemeClr val="accent1"/>
                </a:solidFill>
                <a:latin typeface="Arial" panose="020B0604020202020204" pitchFamily="34" charset="0"/>
                <a:ea typeface="Aileron" charset="0"/>
                <a:cs typeface="Arial" panose="020B0604020202020204" pitchFamily="34" charset="0"/>
              </a:rPr>
              <a:t>2</a:t>
            </a:r>
          </a:p>
        </p:txBody>
      </p:sp>
      <p:sp>
        <p:nvSpPr>
          <p:cNvPr id="128" name="TextBox 127">
            <a:extLst>
              <a:ext uri="{FF2B5EF4-FFF2-40B4-BE49-F238E27FC236}">
                <a16:creationId xmlns:a16="http://schemas.microsoft.com/office/drawing/2014/main" id="{907EB4D2-5343-243E-5B59-773A9821D14F}"/>
              </a:ext>
            </a:extLst>
          </p:cNvPr>
          <p:cNvSpPr txBox="1"/>
          <p:nvPr/>
        </p:nvSpPr>
        <p:spPr>
          <a:xfrm>
            <a:off x="7886906" y="2525506"/>
            <a:ext cx="327013" cy="276999"/>
          </a:xfrm>
          <a:prstGeom prst="rect">
            <a:avLst/>
          </a:prstGeom>
          <a:noFill/>
        </p:spPr>
        <p:txBody>
          <a:bodyPr wrap="none" lIns="0" tIns="0" rIns="0" bIns="0" rtlCol="0">
            <a:spAutoFit/>
          </a:bodyPr>
          <a:lstStyle/>
          <a:p>
            <a:r>
              <a:rPr lang="en-GB" sz="900" b="1" dirty="0">
                <a:solidFill>
                  <a:schemeClr val="tx2"/>
                </a:solidFill>
                <a:latin typeface="Arial" panose="020B0604020202020204" pitchFamily="34" charset="0"/>
                <a:cs typeface="Arial" panose="020B0604020202020204" pitchFamily="34" charset="0"/>
              </a:rPr>
              <a:t>81.1%</a:t>
            </a:r>
            <a:endParaRPr lang="en-GB" sz="900" b="1" dirty="0">
              <a:solidFill>
                <a:srgbClr val="211D1E"/>
              </a:solidFill>
              <a:effectLst/>
              <a:latin typeface="Arial" panose="020B0604020202020204" pitchFamily="34" charset="0"/>
              <a:cs typeface="Arial" panose="020B0604020202020204" pitchFamily="34" charset="0"/>
            </a:endParaRPr>
          </a:p>
          <a:p>
            <a:r>
              <a:rPr lang="en-GB" sz="900" b="1" dirty="0">
                <a:solidFill>
                  <a:schemeClr val="accent1"/>
                </a:solidFill>
                <a:latin typeface="Arial" panose="020B0604020202020204" pitchFamily="34" charset="0"/>
                <a:cs typeface="Arial" panose="020B0604020202020204" pitchFamily="34" charset="0"/>
              </a:rPr>
              <a:t>80.4%</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F81F0D2-636E-D4E3-AE14-F2CF4B9891A9}"/>
              </a:ext>
            </a:extLst>
          </p:cNvPr>
          <p:cNvSpPr txBox="1"/>
          <p:nvPr/>
        </p:nvSpPr>
        <p:spPr>
          <a:xfrm>
            <a:off x="9029200" y="2825082"/>
            <a:ext cx="327013" cy="276999"/>
          </a:xfrm>
          <a:prstGeom prst="rect">
            <a:avLst/>
          </a:prstGeom>
          <a:noFill/>
        </p:spPr>
        <p:txBody>
          <a:bodyPr wrap="none" lIns="0" tIns="0" rIns="0" bIns="0" rtlCol="0">
            <a:spAutoFit/>
          </a:bodyPr>
          <a:lstStyle/>
          <a:p>
            <a:r>
              <a:rPr lang="en-GB" sz="900" b="1" dirty="0">
                <a:solidFill>
                  <a:schemeClr val="tx2"/>
                </a:solidFill>
                <a:latin typeface="Arial" panose="020B0604020202020204" pitchFamily="34" charset="0"/>
                <a:cs typeface="Arial" panose="020B0604020202020204" pitchFamily="34" charset="0"/>
              </a:rPr>
              <a:t>62.3%</a:t>
            </a:r>
            <a:endParaRPr lang="en-GB" sz="900" b="1" dirty="0">
              <a:solidFill>
                <a:srgbClr val="211D1E"/>
              </a:solidFill>
              <a:effectLst/>
              <a:latin typeface="Arial" panose="020B0604020202020204" pitchFamily="34" charset="0"/>
              <a:cs typeface="Arial" panose="020B0604020202020204" pitchFamily="34" charset="0"/>
            </a:endParaRPr>
          </a:p>
          <a:p>
            <a:r>
              <a:rPr lang="en-GB" sz="900" b="1" dirty="0">
                <a:solidFill>
                  <a:schemeClr val="accent1"/>
                </a:solidFill>
                <a:latin typeface="Arial" panose="020B0604020202020204" pitchFamily="34" charset="0"/>
                <a:cs typeface="Arial" panose="020B0604020202020204" pitchFamily="34" charset="0"/>
              </a:rPr>
              <a:t>45.1%</a:t>
            </a:r>
            <a:endParaRPr lang="en-GB" sz="900" dirty="0">
              <a:solidFill>
                <a:schemeClr val="accent1"/>
              </a:solidFill>
              <a:effectLst/>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1A80B35D-119F-2234-0147-AF8A7941B0F8}"/>
              </a:ext>
            </a:extLst>
          </p:cNvPr>
          <p:cNvSpPr txBox="1"/>
          <p:nvPr/>
        </p:nvSpPr>
        <p:spPr>
          <a:xfrm>
            <a:off x="628726" y="1215639"/>
            <a:ext cx="10969885"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sz="1400" b="1" spc="-20" dirty="0">
                <a:solidFill>
                  <a:schemeClr val="tx1">
                    <a:lumMod val="75000"/>
                    <a:lumOff val="25000"/>
                  </a:schemeClr>
                </a:solidFill>
                <a:latin typeface="Arial"/>
                <a:cs typeface="Arial"/>
              </a:rPr>
              <a:t>LEN/PEMBRO </a:t>
            </a:r>
            <a:r>
              <a:rPr lang="en-GB" sz="1400" spc="-20" dirty="0">
                <a:solidFill>
                  <a:schemeClr val="tx1">
                    <a:lumMod val="75000"/>
                    <a:lumOff val="25000"/>
                  </a:schemeClr>
                </a:solidFill>
                <a:latin typeface="Arial"/>
                <a:cs typeface="Arial"/>
              </a:rPr>
              <a:t>was </a:t>
            </a:r>
            <a:r>
              <a:rPr lang="en-GB" sz="1400" b="1" spc="-20" dirty="0">
                <a:solidFill>
                  <a:schemeClr val="tx1">
                    <a:lumMod val="75000"/>
                    <a:lumOff val="25000"/>
                  </a:schemeClr>
                </a:solidFill>
                <a:latin typeface="Arial"/>
                <a:cs typeface="Arial"/>
              </a:rPr>
              <a:t>approved based on the KEYNOTE-775 </a:t>
            </a:r>
            <a:r>
              <a:rPr lang="en-GB" sz="1400" spc="-20" dirty="0">
                <a:solidFill>
                  <a:schemeClr val="tx1">
                    <a:lumMod val="75000"/>
                    <a:lumOff val="25000"/>
                  </a:schemeClr>
                </a:solidFill>
                <a:latin typeface="Arial"/>
                <a:cs typeface="Arial"/>
              </a:rPr>
              <a:t>trial for </a:t>
            </a:r>
            <a:r>
              <a:rPr lang="en-GB" sz="1400" b="1" spc="-20" dirty="0">
                <a:solidFill>
                  <a:schemeClr val="tx1">
                    <a:lumMod val="75000"/>
                    <a:lumOff val="25000"/>
                  </a:schemeClr>
                </a:solidFill>
                <a:latin typeface="Arial"/>
                <a:cs typeface="Arial"/>
              </a:rPr>
              <a:t>aEC (non-MSI-H/dMMR) after prior systemic therapy in any setting</a:t>
            </a:r>
            <a:r>
              <a:rPr lang="en-GB" sz="1400" spc="-20" dirty="0">
                <a:latin typeface="Arial"/>
                <a:cs typeface="Arial"/>
              </a:rPr>
              <a:t>.</a:t>
            </a:r>
            <a:r>
              <a:rPr lang="en-GB" sz="1400" spc="-20" baseline="30000" dirty="0">
                <a:solidFill>
                  <a:schemeClr val="tx1">
                    <a:lumMod val="75000"/>
                    <a:lumOff val="25000"/>
                  </a:schemeClr>
                </a:solidFill>
                <a:latin typeface="Arial"/>
                <a:cs typeface="Arial"/>
              </a:rPr>
              <a:t>1</a:t>
            </a:r>
            <a:r>
              <a:rPr lang="en-GB" sz="1400" spc="-20" dirty="0">
                <a:solidFill>
                  <a:schemeClr val="tx1">
                    <a:lumMod val="75000"/>
                    <a:lumOff val="25000"/>
                  </a:schemeClr>
                </a:solidFill>
                <a:latin typeface="Arial"/>
                <a:cs typeface="Arial"/>
              </a:rPr>
              <a:t> The ENGOT-en9/LEAP-001 trial further </a:t>
            </a:r>
            <a:r>
              <a:rPr lang="en-GB" sz="1400" b="1" spc="-20" dirty="0">
                <a:solidFill>
                  <a:schemeClr val="tx1">
                    <a:lumMod val="75000"/>
                    <a:lumOff val="25000"/>
                  </a:schemeClr>
                </a:solidFill>
                <a:latin typeface="Arial"/>
                <a:cs typeface="Arial"/>
              </a:rPr>
              <a:t>confirms its effectiveness as a 1st line option </a:t>
            </a:r>
            <a:r>
              <a:rPr lang="en-GB" sz="1400" spc="-20" dirty="0">
                <a:solidFill>
                  <a:schemeClr val="tx1">
                    <a:lumMod val="75000"/>
                    <a:lumOff val="25000"/>
                  </a:schemeClr>
                </a:solidFill>
                <a:latin typeface="Arial"/>
                <a:cs typeface="Arial"/>
              </a:rPr>
              <a:t>in this population</a:t>
            </a:r>
            <a:endParaRPr lang="en-GB" sz="1400" spc="-20" baseline="300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4001883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8c17512033_0_220"/>
          <p:cNvSpPr txBox="1">
            <a:spLocks noGrp="1"/>
          </p:cNvSpPr>
          <p:nvPr>
            <p:ph type="body" idx="1"/>
          </p:nvPr>
        </p:nvSpPr>
        <p:spPr>
          <a:xfrm>
            <a:off x="620184" y="1329344"/>
            <a:ext cx="10963200" cy="4836000"/>
          </a:xfrm>
          <a:prstGeom prst="rect">
            <a:avLst/>
          </a:prstGeom>
          <a:noFill/>
          <a:ln>
            <a:noFill/>
          </a:ln>
        </p:spPr>
        <p:txBody>
          <a:bodyPr spcFirstLastPara="1" wrap="square" lIns="0" tIns="0" rIns="0" bIns="0" anchor="t" anchorCtr="0">
            <a:normAutofit fontScale="85000" lnSpcReduction="20000"/>
          </a:bodyPr>
          <a:lstStyle/>
          <a:p>
            <a:pPr marL="0" lvl="0" indent="0" algn="l" rtl="0">
              <a:lnSpc>
                <a:spcPct val="120000"/>
              </a:lnSpc>
              <a:spcBef>
                <a:spcPts val="0"/>
              </a:spcBef>
              <a:spcAft>
                <a:spcPts val="0"/>
              </a:spcAft>
              <a:buSzPct val="100000"/>
              <a:buNone/>
            </a:pPr>
            <a:r>
              <a:rPr lang="en-GB" b="1" dirty="0">
                <a:latin typeface="Arial"/>
                <a:ea typeface="Arial"/>
                <a:cs typeface="Arial"/>
                <a:sym typeface="Arial"/>
              </a:rPr>
              <a:t>This programme is developed by </a:t>
            </a:r>
            <a:r>
              <a:rPr lang="en-GB" b="1" dirty="0"/>
              <a:t>OBSTETRICS &amp; GYNECOLOGY </a:t>
            </a:r>
          </a:p>
          <a:p>
            <a:pPr marL="0" lvl="0" indent="0" algn="l" rtl="0">
              <a:lnSpc>
                <a:spcPct val="120000"/>
              </a:lnSpc>
              <a:spcBef>
                <a:spcPts val="0"/>
              </a:spcBef>
              <a:spcAft>
                <a:spcPts val="0"/>
              </a:spcAft>
              <a:buSzPct val="100000"/>
              <a:buNone/>
            </a:pPr>
            <a:r>
              <a:rPr lang="en-GB" b="1" dirty="0"/>
              <a:t>CONNECT</a:t>
            </a:r>
            <a:r>
              <a:rPr lang="en-GB" b="1" dirty="0">
                <a:latin typeface="Arial"/>
                <a:ea typeface="Arial"/>
                <a:cs typeface="Arial"/>
                <a:sym typeface="Arial"/>
              </a:rPr>
              <a:t>, an international group of experts in the field of </a:t>
            </a:r>
          </a:p>
          <a:p>
            <a:pPr marL="0" lvl="0" indent="0" algn="l" rtl="0">
              <a:lnSpc>
                <a:spcPct val="120000"/>
              </a:lnSpc>
              <a:spcBef>
                <a:spcPts val="0"/>
              </a:spcBef>
              <a:spcAft>
                <a:spcPts val="0"/>
              </a:spcAft>
              <a:buSzPct val="100000"/>
              <a:buNone/>
            </a:pPr>
            <a:r>
              <a:rPr lang="en-GB" b="1" dirty="0">
                <a:latin typeface="Arial"/>
                <a:ea typeface="Arial"/>
                <a:cs typeface="Arial"/>
                <a:sym typeface="Arial"/>
              </a:rPr>
              <a:t>obstetrics and gynecology</a:t>
            </a:r>
            <a:r>
              <a:rPr lang="en-GB" b="1" dirty="0"/>
              <a:t>.</a:t>
            </a:r>
            <a:endParaRPr lang="en-GB" dirty="0"/>
          </a:p>
          <a:p>
            <a:pPr marL="0" lvl="0" indent="0" algn="l" rtl="0">
              <a:lnSpc>
                <a:spcPct val="120000"/>
              </a:lnSpc>
              <a:spcBef>
                <a:spcPts val="600"/>
              </a:spcBef>
              <a:spcAft>
                <a:spcPts val="0"/>
              </a:spcAft>
              <a:buSzPct val="100000"/>
              <a:buNone/>
            </a:pPr>
            <a:endParaRPr lang="en-GB" dirty="0">
              <a:latin typeface="Arial"/>
              <a:ea typeface="Arial"/>
              <a:cs typeface="Arial"/>
              <a:sym typeface="Arial"/>
            </a:endParaRPr>
          </a:p>
          <a:p>
            <a:pPr marL="0" lvl="0" indent="0" algn="l" rtl="0">
              <a:lnSpc>
                <a:spcPct val="110000"/>
              </a:lnSpc>
              <a:spcBef>
                <a:spcPts val="600"/>
              </a:spcBef>
              <a:spcAft>
                <a:spcPts val="0"/>
              </a:spcAft>
              <a:buSzPct val="100000"/>
              <a:buNone/>
            </a:pPr>
            <a:r>
              <a:rPr lang="en-GB" sz="1900" b="1" dirty="0">
                <a:solidFill>
                  <a:schemeClr val="accent1"/>
                </a:solidFill>
                <a:latin typeface="Arial"/>
                <a:ea typeface="Arial"/>
                <a:cs typeface="Arial"/>
                <a:sym typeface="Arial"/>
              </a:rPr>
              <a:t>Acknowledgement and disclosures</a:t>
            </a:r>
          </a:p>
          <a:p>
            <a:pPr marL="0" lvl="0" indent="0" algn="l" rtl="0">
              <a:lnSpc>
                <a:spcPct val="110000"/>
              </a:lnSpc>
              <a:spcBef>
                <a:spcPts val="1200"/>
              </a:spcBef>
              <a:spcAft>
                <a:spcPts val="0"/>
              </a:spcAft>
              <a:buSzPct val="100000"/>
              <a:buNone/>
            </a:pPr>
            <a:r>
              <a:rPr lang="en-GB" sz="1900" dirty="0">
                <a:latin typeface="Arial"/>
                <a:ea typeface="Arial"/>
                <a:cs typeface="Arial"/>
                <a:sym typeface="Arial"/>
              </a:rPr>
              <a:t>This OBSTETRICS &amp; GYNECOLOGY CONNECT programme has been sponsored by Eisai Europe Limited ("Eisai"). Eisai has had no input on the educational content of or speakers involved in this programme.</a:t>
            </a:r>
          </a:p>
          <a:p>
            <a:pPr marL="0" lvl="0" indent="0" algn="l" rtl="0">
              <a:lnSpc>
                <a:spcPct val="110000"/>
              </a:lnSpc>
              <a:spcBef>
                <a:spcPts val="1200"/>
              </a:spcBef>
              <a:spcAft>
                <a:spcPts val="0"/>
              </a:spcAft>
              <a:buSzPct val="100000"/>
              <a:buNone/>
            </a:pPr>
            <a:r>
              <a:rPr lang="en-GB" sz="1900" b="1" dirty="0">
                <a:latin typeface="Arial"/>
                <a:ea typeface="Arial"/>
                <a:cs typeface="Arial"/>
                <a:sym typeface="Arial"/>
              </a:rPr>
              <a:t>Please note:</a:t>
            </a:r>
            <a:r>
              <a:rPr lang="en-GB" sz="1900" dirty="0">
                <a:latin typeface="Arial"/>
                <a:ea typeface="Arial"/>
                <a:cs typeface="Arial"/>
                <a:sym typeface="Arial"/>
              </a:rPr>
              <a:t> </a:t>
            </a:r>
          </a:p>
          <a:p>
            <a:pPr marL="342900" indent="-342900">
              <a:lnSpc>
                <a:spcPct val="110000"/>
              </a:lnSpc>
              <a:buSzPct val="100000"/>
            </a:pPr>
            <a:r>
              <a:rPr lang="en-GB" sz="1900" dirty="0">
                <a:latin typeface="Arial"/>
                <a:ea typeface="Arial"/>
                <a:cs typeface="Arial"/>
                <a:sym typeface="Arial"/>
              </a:rPr>
              <a:t>This educational programme is intended for healthcare professionals only</a:t>
            </a:r>
          </a:p>
          <a:p>
            <a:pPr marL="342900" indent="-342900">
              <a:lnSpc>
                <a:spcPct val="110000"/>
              </a:lnSpc>
              <a:buSzPct val="100000"/>
            </a:pPr>
            <a:r>
              <a:rPr lang="en-GB" sz="1900" dirty="0">
                <a:latin typeface="Arial"/>
                <a:ea typeface="Arial"/>
                <a:cs typeface="Arial"/>
                <a:sym typeface="Arial"/>
              </a:rPr>
              <a:t>The views expressed within this programme are the personal opinions of the expert.  They do not necessarily represent the views of the expert’s academic institutions, organisations, or other group or individual</a:t>
            </a:r>
          </a:p>
          <a:p>
            <a:pPr marL="0" lvl="0" indent="0" algn="l" rtl="0">
              <a:lnSpc>
                <a:spcPct val="110000"/>
              </a:lnSpc>
              <a:spcBef>
                <a:spcPts val="1200"/>
              </a:spcBef>
              <a:spcAft>
                <a:spcPts val="0"/>
              </a:spcAft>
              <a:buSzPct val="100000"/>
              <a:buNone/>
            </a:pPr>
            <a:r>
              <a:rPr lang="en-GB" sz="1900" b="1" dirty="0">
                <a:latin typeface="Arial"/>
                <a:ea typeface="Arial"/>
                <a:cs typeface="Arial"/>
                <a:sym typeface="Arial"/>
              </a:rPr>
              <a:t>Expert Disclosures:</a:t>
            </a:r>
            <a:endParaRPr lang="en-GB" sz="1900" b="1" dirty="0"/>
          </a:p>
          <a:p>
            <a:pPr marL="342900" indent="-342900">
              <a:lnSpc>
                <a:spcPct val="110000"/>
              </a:lnSpc>
              <a:buSzPct val="100000"/>
            </a:pPr>
            <a:r>
              <a:rPr lang="en-GB" sz="1900" dirty="0"/>
              <a:t>Prof. Christian Marth has received financial support/sponsorship for research support, </a:t>
            </a:r>
            <a:br>
              <a:rPr lang="en-GB" sz="1900" dirty="0"/>
            </a:br>
            <a:r>
              <a:rPr lang="en-GB" sz="1900" dirty="0"/>
              <a:t>consultation, or speaker fees from the following companies: EU, FWF, AstraZeneca, Roche, </a:t>
            </a:r>
            <a:br>
              <a:rPr lang="en-GB" sz="1900" dirty="0"/>
            </a:br>
            <a:r>
              <a:rPr lang="en-GB" sz="1900" dirty="0"/>
              <a:t>Novartis, MSD, Pharmamar, GSK, Pfizer, ImmunoGen, Daiichi Sankyo, BioNTech, Novocure, Eisai</a:t>
            </a:r>
          </a:p>
        </p:txBody>
      </p:sp>
      <p:sp>
        <p:nvSpPr>
          <p:cNvPr id="710" name="Google Shape;710;g28c17512033_0_220"/>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dirty="0">
                <a:solidFill>
                  <a:schemeClr val="tx2"/>
                </a:solidFill>
                <a:latin typeface="Arial"/>
                <a:ea typeface="Arial"/>
                <a:cs typeface="Arial"/>
                <a:sym typeface="Arial"/>
              </a:rPr>
              <a:t>DEVELOPED BY </a:t>
            </a:r>
            <a:r>
              <a:rPr lang="en-GB" sz="2800" dirty="0">
                <a:solidFill>
                  <a:schemeClr val="tx2"/>
                </a:solidFill>
                <a:latin typeface="Helvetica" pitchFamily="2" charset="0"/>
              </a:rPr>
              <a:t>OBSTETRICS &amp; GYNECOLOGY CONNECT</a:t>
            </a:r>
            <a:endParaRPr lang="en-GB" dirty="0">
              <a:solidFill>
                <a:schemeClr val="tx2"/>
              </a:solidFill>
              <a:latin typeface="Arial"/>
              <a:ea typeface="Arial"/>
              <a:cs typeface="Arial"/>
              <a:sym typeface="Arial"/>
            </a:endParaRPr>
          </a:p>
        </p:txBody>
      </p:sp>
      <p:sp>
        <p:nvSpPr>
          <p:cNvPr id="711" name="Google Shape;711;g28c17512033_0_22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GB" smtClean="0">
                <a:latin typeface="Arial"/>
                <a:ea typeface="Arial"/>
                <a:cs typeface="Arial"/>
                <a:sym typeface="Arial"/>
              </a:rPr>
              <a:t>2</a:t>
            </a:fld>
            <a:endParaRPr lang="en-GB" dirty="0">
              <a:latin typeface="Arial"/>
              <a:ea typeface="Arial"/>
              <a:cs typeface="Arial"/>
              <a:sym typeface="Arial"/>
            </a:endParaRPr>
          </a:p>
        </p:txBody>
      </p:sp>
      <p:sp>
        <p:nvSpPr>
          <p:cNvPr id="712" name="Google Shape;712;g28c17512033_0_220"/>
          <p:cNvSpPr txBox="1"/>
          <p:nvPr/>
        </p:nvSpPr>
        <p:spPr>
          <a:xfrm>
            <a:off x="-10510" y="-1513490"/>
            <a:ext cx="184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endParaRPr lang="en-GB" sz="2400" b="0" i="0" u="none" strike="noStrike" cap="none" dirty="0">
              <a:solidFill>
                <a:srgbClr val="505050"/>
              </a:solidFill>
              <a:latin typeface="Arial"/>
              <a:ea typeface="Arial"/>
              <a:cs typeface="Arial"/>
              <a:sym typeface="Arial"/>
            </a:endParaRPr>
          </a:p>
        </p:txBody>
      </p:sp>
      <p:pic>
        <p:nvPicPr>
          <p:cNvPr id="7" name="Picture 6" descr="A picture containing text, sign&#10;&#10;Description automatically generated">
            <a:hlinkClick r:id="rId3"/>
            <a:extLst>
              <a:ext uri="{FF2B5EF4-FFF2-40B4-BE49-F238E27FC236}">
                <a16:creationId xmlns:a16="http://schemas.microsoft.com/office/drawing/2014/main" id="{7219DE12-AE43-D559-F16C-31EA7C2F04C8}"/>
              </a:ext>
            </a:extLst>
          </p:cNvPr>
          <p:cNvPicPr>
            <a:picLocks noChangeAspect="1"/>
          </p:cNvPicPr>
          <p:nvPr/>
        </p:nvPicPr>
        <p:blipFill>
          <a:blip r:embed="rId4"/>
          <a:stretch>
            <a:fillRect/>
          </a:stretch>
        </p:blipFill>
        <p:spPr>
          <a:xfrm>
            <a:off x="8184232" y="1105110"/>
            <a:ext cx="2698345" cy="1277749"/>
          </a:xfrm>
          <a:prstGeom prst="rect">
            <a:avLst/>
          </a:prstGeom>
        </p:spPr>
      </p:pic>
    </p:spTree>
    <p:extLst>
      <p:ext uri="{BB962C8B-B14F-4D97-AF65-F5344CB8AC3E}">
        <p14:creationId xmlns:p14="http://schemas.microsoft.com/office/powerpoint/2010/main" val="18860658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93C6D2-DE4D-5A38-6DF0-4E6166172881}"/>
              </a:ext>
            </a:extLst>
          </p:cNvPr>
          <p:cNvSpPr>
            <a:spLocks noGrp="1"/>
          </p:cNvSpPr>
          <p:nvPr>
            <p:ph sz="quarter" idx="12"/>
          </p:nvPr>
        </p:nvSpPr>
        <p:spPr>
          <a:xfrm>
            <a:off x="619201" y="5406842"/>
            <a:ext cx="10963275" cy="649851"/>
          </a:xfrm>
        </p:spPr>
        <p:txBody>
          <a:bodyPr/>
          <a:lstStyle/>
          <a:p>
            <a:r>
              <a:rPr lang="en-GB" sz="1800" dirty="0"/>
              <a:t>AEs of interest were generally consistent with those observed for pembrolizumab monotherapy </a:t>
            </a:r>
            <a:br>
              <a:rPr lang="en-GB" sz="1800" dirty="0"/>
            </a:br>
            <a:r>
              <a:rPr lang="en-GB" sz="1800" dirty="0"/>
              <a:t>with exception of increased rates of thyroid abnormalities (hypo/hyperthyroidism) and colitis</a:t>
            </a:r>
          </a:p>
        </p:txBody>
      </p:sp>
      <p:sp>
        <p:nvSpPr>
          <p:cNvPr id="3" name="Title 2">
            <a:extLst>
              <a:ext uri="{FF2B5EF4-FFF2-40B4-BE49-F238E27FC236}">
                <a16:creationId xmlns:a16="http://schemas.microsoft.com/office/drawing/2014/main" id="{50F2EC1A-6E56-70D5-CB83-940B41AA6324}"/>
              </a:ext>
            </a:extLst>
          </p:cNvPr>
          <p:cNvSpPr>
            <a:spLocks noGrp="1"/>
          </p:cNvSpPr>
          <p:nvPr>
            <p:ph type="title"/>
          </p:nvPr>
        </p:nvSpPr>
        <p:spPr>
          <a:xfrm>
            <a:off x="619201" y="259200"/>
            <a:ext cx="11237439" cy="864000"/>
          </a:xfrm>
        </p:spPr>
        <p:txBody>
          <a:bodyPr>
            <a:normAutofit fontScale="90000"/>
          </a:bodyPr>
          <a:lstStyle/>
          <a:p>
            <a:r>
              <a:rPr lang="en-GB" dirty="0"/>
              <a:t>ENGOT-</a:t>
            </a:r>
            <a:r>
              <a:rPr lang="en-GB" cap="none" dirty="0"/>
              <a:t>en</a:t>
            </a:r>
            <a:r>
              <a:rPr lang="en-GB" dirty="0"/>
              <a:t>9/</a:t>
            </a:r>
            <a:r>
              <a:rPr lang="en-GB" dirty="0">
                <a:solidFill>
                  <a:schemeClr val="tx2"/>
                </a:solidFill>
              </a:rPr>
              <a:t>LEAP-001 TRIAL: CHANGES IN EORTC QLQ-C30 &amp; QLQ‑EN24 SCALE SCORES FROM BASELINE TO WEEK 18 IN </a:t>
            </a:r>
            <a:r>
              <a:rPr lang="en-GB" cap="none" dirty="0"/>
              <a:t>p</a:t>
            </a:r>
            <a:r>
              <a:rPr lang="en-GB" dirty="0"/>
              <a:t>MMR COHORT</a:t>
            </a:r>
          </a:p>
        </p:txBody>
      </p:sp>
      <p:sp>
        <p:nvSpPr>
          <p:cNvPr id="4" name="Slide Number Placeholder 3">
            <a:extLst>
              <a:ext uri="{FF2B5EF4-FFF2-40B4-BE49-F238E27FC236}">
                <a16:creationId xmlns:a16="http://schemas.microsoft.com/office/drawing/2014/main" id="{C994D127-957F-26D4-C1E9-27C41C0F98CF}"/>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20</a:t>
            </a:fld>
            <a:endParaRPr lang="en-GB" dirty="0"/>
          </a:p>
        </p:txBody>
      </p:sp>
      <p:sp>
        <p:nvSpPr>
          <p:cNvPr id="2" name="Content Placeholder 1">
            <a:extLst>
              <a:ext uri="{FF2B5EF4-FFF2-40B4-BE49-F238E27FC236}">
                <a16:creationId xmlns:a16="http://schemas.microsoft.com/office/drawing/2014/main" id="{65A9B543-5BF3-9D87-321E-A5C64E0B0A76}"/>
              </a:ext>
            </a:extLst>
          </p:cNvPr>
          <p:cNvSpPr>
            <a:spLocks noGrp="1"/>
          </p:cNvSpPr>
          <p:nvPr>
            <p:ph sz="quarter" idx="15"/>
          </p:nvPr>
        </p:nvSpPr>
        <p:spPr>
          <a:xfrm>
            <a:off x="620183" y="6356351"/>
            <a:ext cx="10353760" cy="365125"/>
          </a:xfrm>
        </p:spPr>
        <p:txBody>
          <a:bodyPr anchor="b"/>
          <a:lstStyle/>
          <a:p>
            <a:endParaRPr lang="en-GB" dirty="0">
              <a:solidFill>
                <a:schemeClr val="tx2"/>
              </a:solidFill>
            </a:endParaRPr>
          </a:p>
          <a:p>
            <a:r>
              <a:rPr lang="en-GB" dirty="0">
                <a:solidFill>
                  <a:schemeClr val="tx2"/>
                </a:solidFill>
                <a:latin typeface="Arial"/>
                <a:cs typeface="Arial"/>
              </a:rPr>
              <a:t>AE, adverse event; CI, confidence interval; EORTC, European Organisation for Research and Treatment of Cancer; GHS, global health status; HRQoL, health-related quality of life; LEN, lenvatinib; LS, least squares; PEMBRO, pembrolizumab; pMMR, proficient mismatch repair; QLQ-C30, quality of life questionnaire core 30; QLQ-EN24, quality of life questionnaire endometrial cancer module 24; QoL, quality of life; TPC, treatment of physician’s choice</a:t>
            </a:r>
            <a:endParaRPr lang="en-GB" dirty="0">
              <a:solidFill>
                <a:schemeClr val="tx2"/>
              </a:solidFill>
            </a:endParaRPr>
          </a:p>
          <a:p>
            <a:r>
              <a:rPr lang="en-GB" dirty="0">
                <a:solidFill>
                  <a:schemeClr val="tx2"/>
                </a:solidFill>
                <a:latin typeface="Arial"/>
                <a:cs typeface="Arial"/>
              </a:rPr>
              <a:t>Marth C, et al.</a:t>
            </a:r>
            <a:r>
              <a:rPr lang="en-GB" i="1" dirty="0">
                <a:solidFill>
                  <a:schemeClr val="tx2"/>
                </a:solidFill>
                <a:latin typeface="Arial"/>
                <a:cs typeface="Arial"/>
              </a:rPr>
              <a:t> Gynecol Oncol.</a:t>
            </a:r>
            <a:r>
              <a:rPr lang="en-GB" dirty="0">
                <a:solidFill>
                  <a:schemeClr val="tx2"/>
                </a:solidFill>
                <a:latin typeface="Arial"/>
                <a:cs typeface="Arial"/>
              </a:rPr>
              <a:t> 2024;190 (suppl. 1):S63-S64. Presented at SGO Annual Meeting on Women’s Cancer 2024 (22 [LBA])</a:t>
            </a:r>
          </a:p>
        </p:txBody>
      </p:sp>
      <p:sp>
        <p:nvSpPr>
          <p:cNvPr id="15" name="Rounded Rectangle 14">
            <a:extLst>
              <a:ext uri="{FF2B5EF4-FFF2-40B4-BE49-F238E27FC236}">
                <a16:creationId xmlns:a16="http://schemas.microsoft.com/office/drawing/2014/main" id="{822F340D-BBA5-A00C-C93E-95C2B516CD8B}"/>
              </a:ext>
            </a:extLst>
          </p:cNvPr>
          <p:cNvSpPr/>
          <p:nvPr/>
        </p:nvSpPr>
        <p:spPr>
          <a:xfrm>
            <a:off x="7740433" y="1346551"/>
            <a:ext cx="3711263" cy="64985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92234779-FE76-0FFB-6663-9B3085681435}"/>
              </a:ext>
            </a:extLst>
          </p:cNvPr>
          <p:cNvSpPr txBox="1"/>
          <p:nvPr/>
        </p:nvSpPr>
        <p:spPr>
          <a:xfrm>
            <a:off x="647776" y="1263264"/>
            <a:ext cx="10960360" cy="693561"/>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dirty="0">
                <a:solidFill>
                  <a:schemeClr val="tx1">
                    <a:lumMod val="75000"/>
                    <a:lumOff val="25000"/>
                  </a:schemeClr>
                </a:solidFill>
                <a:latin typeface="Arial"/>
                <a:ea typeface="+mn-lt"/>
                <a:cs typeface="+mn-lt"/>
              </a:rPr>
              <a:t>HRQoL outcomes were similar between LEN/PEMBRO and TPC across most QoL scales; however, </a:t>
            </a:r>
            <a:r>
              <a:rPr lang="en-GB" b="1" dirty="0">
                <a:solidFill>
                  <a:schemeClr val="tx1">
                    <a:lumMod val="75000"/>
                    <a:lumOff val="25000"/>
                  </a:schemeClr>
                </a:solidFill>
                <a:latin typeface="Arial"/>
                <a:ea typeface="+mn-lt"/>
                <a:cs typeface="+mn-lt"/>
              </a:rPr>
              <a:t>LEN/PEMBRO was associated with lower incidences of neuropathy and alopecia compared to TPC</a:t>
            </a:r>
            <a:endParaRPr lang="en-US" b="1" dirty="0">
              <a:solidFill>
                <a:schemeClr val="tx1">
                  <a:lumMod val="75000"/>
                  <a:lumOff val="25000"/>
                </a:schemeClr>
              </a:solidFill>
              <a:latin typeface="Arial"/>
              <a:ea typeface="Calibri"/>
              <a:cs typeface="Calibri"/>
            </a:endParaRPr>
          </a:p>
        </p:txBody>
      </p:sp>
      <p:sp>
        <p:nvSpPr>
          <p:cNvPr id="28" name="TextBox 27">
            <a:extLst>
              <a:ext uri="{FF2B5EF4-FFF2-40B4-BE49-F238E27FC236}">
                <a16:creationId xmlns:a16="http://schemas.microsoft.com/office/drawing/2014/main" id="{A6A9946D-6B05-6929-35F8-D0014A6449EB}"/>
              </a:ext>
            </a:extLst>
          </p:cNvPr>
          <p:cNvSpPr txBox="1"/>
          <p:nvPr/>
        </p:nvSpPr>
        <p:spPr>
          <a:xfrm>
            <a:off x="2567608" y="2338464"/>
            <a:ext cx="2039020" cy="276999"/>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EORTC QLQ-C30</a:t>
            </a:r>
          </a:p>
        </p:txBody>
      </p:sp>
      <p:pic>
        <p:nvPicPr>
          <p:cNvPr id="35" name="Picture 34" descr="A group of rectangular objects on a black background&#10;&#10;Description automatically generated">
            <a:extLst>
              <a:ext uri="{FF2B5EF4-FFF2-40B4-BE49-F238E27FC236}">
                <a16:creationId xmlns:a16="http://schemas.microsoft.com/office/drawing/2014/main" id="{89B5553E-39CF-A6E7-8D3C-F7D4A080DDDE}"/>
              </a:ext>
            </a:extLst>
          </p:cNvPr>
          <p:cNvPicPr>
            <a:picLocks noChangeAspect="1"/>
          </p:cNvPicPr>
          <p:nvPr/>
        </p:nvPicPr>
        <p:blipFill>
          <a:blip r:embed="rId2"/>
          <a:stretch>
            <a:fillRect/>
          </a:stretch>
        </p:blipFill>
        <p:spPr>
          <a:xfrm>
            <a:off x="1034110" y="2525639"/>
            <a:ext cx="4406900" cy="1841500"/>
          </a:xfrm>
          <a:prstGeom prst="rect">
            <a:avLst/>
          </a:prstGeom>
        </p:spPr>
      </p:pic>
      <p:sp>
        <p:nvSpPr>
          <p:cNvPr id="36" name="TextBox 35">
            <a:extLst>
              <a:ext uri="{FF2B5EF4-FFF2-40B4-BE49-F238E27FC236}">
                <a16:creationId xmlns:a16="http://schemas.microsoft.com/office/drawing/2014/main" id="{1C51B08C-1E9F-7021-43D1-6AB414E1ADD2}"/>
              </a:ext>
            </a:extLst>
          </p:cNvPr>
          <p:cNvSpPr txBox="1"/>
          <p:nvPr/>
        </p:nvSpPr>
        <p:spPr>
          <a:xfrm rot="16200000">
            <a:off x="-377721" y="3233551"/>
            <a:ext cx="1851989" cy="369332"/>
          </a:xfrm>
          <a:prstGeom prst="rect">
            <a:avLst/>
          </a:prstGeom>
          <a:noFill/>
        </p:spPr>
        <p:txBody>
          <a:bodyPr wrap="square" lIns="0" tIns="0" rIns="0" bIns="0" rtlCol="0">
            <a:spAutoFit/>
          </a:bodyPr>
          <a:lstStyle/>
          <a:p>
            <a:pPr algn="ctr"/>
            <a:r>
              <a:rPr lang="en-GB" sz="1200" b="1" dirty="0">
                <a:effectLst/>
                <a:latin typeface="Arial" panose="020B0604020202020204" pitchFamily="34" charset="0"/>
                <a:cs typeface="Arial" panose="020B0604020202020204" pitchFamily="34" charset="0"/>
              </a:rPr>
              <a:t>LS Mean Score Change</a:t>
            </a:r>
            <a:br>
              <a:rPr lang="en-GB" sz="1200" b="1" dirty="0">
                <a:effectLst/>
                <a:latin typeface="Arial" panose="020B0604020202020204" pitchFamily="34" charset="0"/>
                <a:cs typeface="Arial" panose="020B0604020202020204" pitchFamily="34" charset="0"/>
              </a:rPr>
            </a:br>
            <a:r>
              <a:rPr lang="en-GB" sz="1200" b="1" dirty="0">
                <a:effectLst/>
                <a:latin typeface="Arial" panose="020B0604020202020204" pitchFamily="34" charset="0"/>
                <a:cs typeface="Arial" panose="020B0604020202020204" pitchFamily="34" charset="0"/>
              </a:rPr>
              <a:t>From Baseline (95% CI)</a:t>
            </a:r>
          </a:p>
        </p:txBody>
      </p:sp>
      <p:sp>
        <p:nvSpPr>
          <p:cNvPr id="38" name="TextBox 37">
            <a:extLst>
              <a:ext uri="{FF2B5EF4-FFF2-40B4-BE49-F238E27FC236}">
                <a16:creationId xmlns:a16="http://schemas.microsoft.com/office/drawing/2014/main" id="{C0D2A636-12F1-23D8-2DF0-E7C5D604CE3D}"/>
              </a:ext>
            </a:extLst>
          </p:cNvPr>
          <p:cNvSpPr txBox="1"/>
          <p:nvPr/>
        </p:nvSpPr>
        <p:spPr>
          <a:xfrm rot="-2700000">
            <a:off x="883403" y="4623894"/>
            <a:ext cx="66684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GHS/QoL</a:t>
            </a:r>
          </a:p>
        </p:txBody>
      </p:sp>
      <p:sp>
        <p:nvSpPr>
          <p:cNvPr id="44" name="TextBox 43">
            <a:extLst>
              <a:ext uri="{FF2B5EF4-FFF2-40B4-BE49-F238E27FC236}">
                <a16:creationId xmlns:a16="http://schemas.microsoft.com/office/drawing/2014/main" id="{5A1346C5-190A-A5E5-45CB-609B1F0587C7}"/>
              </a:ext>
            </a:extLst>
          </p:cNvPr>
          <p:cNvSpPr txBox="1"/>
          <p:nvPr/>
        </p:nvSpPr>
        <p:spPr>
          <a:xfrm>
            <a:off x="855649" y="245661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46" name="TextBox 45">
            <a:extLst>
              <a:ext uri="{FF2B5EF4-FFF2-40B4-BE49-F238E27FC236}">
                <a16:creationId xmlns:a16="http://schemas.microsoft.com/office/drawing/2014/main" id="{57AAFF1A-007B-04CF-D53B-503BCF36338A}"/>
              </a:ext>
            </a:extLst>
          </p:cNvPr>
          <p:cNvSpPr txBox="1"/>
          <p:nvPr/>
        </p:nvSpPr>
        <p:spPr>
          <a:xfrm>
            <a:off x="926181" y="283313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a:t>
            </a:r>
          </a:p>
        </p:txBody>
      </p:sp>
      <p:sp>
        <p:nvSpPr>
          <p:cNvPr id="50" name="TextBox 49">
            <a:extLst>
              <a:ext uri="{FF2B5EF4-FFF2-40B4-BE49-F238E27FC236}">
                <a16:creationId xmlns:a16="http://schemas.microsoft.com/office/drawing/2014/main" id="{DD496BEB-ED9D-9805-3AF1-1E37B938BFED}"/>
              </a:ext>
            </a:extLst>
          </p:cNvPr>
          <p:cNvSpPr txBox="1"/>
          <p:nvPr/>
        </p:nvSpPr>
        <p:spPr>
          <a:xfrm>
            <a:off x="780307" y="4234710"/>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−15</a:t>
            </a:r>
          </a:p>
        </p:txBody>
      </p:sp>
      <p:sp>
        <p:nvSpPr>
          <p:cNvPr id="54" name="TextBox 53">
            <a:extLst>
              <a:ext uri="{FF2B5EF4-FFF2-40B4-BE49-F238E27FC236}">
                <a16:creationId xmlns:a16="http://schemas.microsoft.com/office/drawing/2014/main" id="{39B5AA8A-F5CF-8AEA-5D12-4195F67EEF67}"/>
              </a:ext>
            </a:extLst>
          </p:cNvPr>
          <p:cNvSpPr txBox="1"/>
          <p:nvPr/>
        </p:nvSpPr>
        <p:spPr>
          <a:xfrm>
            <a:off x="780307" y="3888635"/>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55" name="TextBox 54">
            <a:extLst>
              <a:ext uri="{FF2B5EF4-FFF2-40B4-BE49-F238E27FC236}">
                <a16:creationId xmlns:a16="http://schemas.microsoft.com/office/drawing/2014/main" id="{534B76C0-0C63-A477-AB53-2AEE526F872A}"/>
              </a:ext>
            </a:extLst>
          </p:cNvPr>
          <p:cNvSpPr txBox="1"/>
          <p:nvPr/>
        </p:nvSpPr>
        <p:spPr>
          <a:xfrm>
            <a:off x="850840" y="3523510"/>
            <a:ext cx="145873"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a:t>
            </a:r>
          </a:p>
        </p:txBody>
      </p:sp>
      <p:sp>
        <p:nvSpPr>
          <p:cNvPr id="56" name="TextBox 55">
            <a:extLst>
              <a:ext uri="{FF2B5EF4-FFF2-40B4-BE49-F238E27FC236}">
                <a16:creationId xmlns:a16="http://schemas.microsoft.com/office/drawing/2014/main" id="{4E3368D2-FD0C-2A76-C69E-1A5669B30BDA}"/>
              </a:ext>
            </a:extLst>
          </p:cNvPr>
          <p:cNvSpPr txBox="1"/>
          <p:nvPr/>
        </p:nvSpPr>
        <p:spPr>
          <a:xfrm>
            <a:off x="926181" y="3164735"/>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57" name="TextBox 56">
            <a:extLst>
              <a:ext uri="{FF2B5EF4-FFF2-40B4-BE49-F238E27FC236}">
                <a16:creationId xmlns:a16="http://schemas.microsoft.com/office/drawing/2014/main" id="{8DA2AB2D-2FFA-87B4-C7AD-72012434641E}"/>
              </a:ext>
            </a:extLst>
          </p:cNvPr>
          <p:cNvSpPr txBox="1"/>
          <p:nvPr/>
        </p:nvSpPr>
        <p:spPr>
          <a:xfrm rot="-2700000">
            <a:off x="1342451" y="4615657"/>
            <a:ext cx="740588"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Physical</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functioning</a:t>
            </a:r>
          </a:p>
        </p:txBody>
      </p:sp>
      <p:sp>
        <p:nvSpPr>
          <p:cNvPr id="59" name="TextBox 58">
            <a:extLst>
              <a:ext uri="{FF2B5EF4-FFF2-40B4-BE49-F238E27FC236}">
                <a16:creationId xmlns:a16="http://schemas.microsoft.com/office/drawing/2014/main" id="{F799B3DA-7D78-8BC3-2942-71688E619D13}"/>
              </a:ext>
            </a:extLst>
          </p:cNvPr>
          <p:cNvSpPr txBox="1"/>
          <p:nvPr/>
        </p:nvSpPr>
        <p:spPr>
          <a:xfrm rot="-2700000">
            <a:off x="1852587" y="4615657"/>
            <a:ext cx="740588"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Role</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functioning</a:t>
            </a:r>
          </a:p>
        </p:txBody>
      </p:sp>
      <p:sp>
        <p:nvSpPr>
          <p:cNvPr id="60" name="TextBox 59">
            <a:extLst>
              <a:ext uri="{FF2B5EF4-FFF2-40B4-BE49-F238E27FC236}">
                <a16:creationId xmlns:a16="http://schemas.microsoft.com/office/drawing/2014/main" id="{D22B3B39-DEDF-47B8-B279-F528272B1459}"/>
              </a:ext>
            </a:extLst>
          </p:cNvPr>
          <p:cNvSpPr txBox="1"/>
          <p:nvPr/>
        </p:nvSpPr>
        <p:spPr>
          <a:xfrm rot="-2700000">
            <a:off x="2415459" y="4615656"/>
            <a:ext cx="740588"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Emotional</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functioning</a:t>
            </a:r>
          </a:p>
        </p:txBody>
      </p:sp>
      <p:sp>
        <p:nvSpPr>
          <p:cNvPr id="61" name="TextBox 60">
            <a:extLst>
              <a:ext uri="{FF2B5EF4-FFF2-40B4-BE49-F238E27FC236}">
                <a16:creationId xmlns:a16="http://schemas.microsoft.com/office/drawing/2014/main" id="{AE349DD6-5815-0C48-F090-36FCCE526DAD}"/>
              </a:ext>
            </a:extLst>
          </p:cNvPr>
          <p:cNvSpPr txBox="1"/>
          <p:nvPr/>
        </p:nvSpPr>
        <p:spPr>
          <a:xfrm rot="-2700000">
            <a:off x="2953811" y="4615657"/>
            <a:ext cx="740588"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Cognitive</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functioning</a:t>
            </a:r>
          </a:p>
        </p:txBody>
      </p:sp>
      <p:sp>
        <p:nvSpPr>
          <p:cNvPr id="62" name="TextBox 61">
            <a:extLst>
              <a:ext uri="{FF2B5EF4-FFF2-40B4-BE49-F238E27FC236}">
                <a16:creationId xmlns:a16="http://schemas.microsoft.com/office/drawing/2014/main" id="{407C20D0-19EB-74F1-6E3B-CD2B51B3A874}"/>
              </a:ext>
            </a:extLst>
          </p:cNvPr>
          <p:cNvSpPr txBox="1"/>
          <p:nvPr/>
        </p:nvSpPr>
        <p:spPr>
          <a:xfrm rot="-2700000">
            <a:off x="3489906" y="4615657"/>
            <a:ext cx="740588"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Social</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functioning</a:t>
            </a:r>
          </a:p>
        </p:txBody>
      </p:sp>
      <p:sp>
        <p:nvSpPr>
          <p:cNvPr id="63" name="TextBox 62">
            <a:extLst>
              <a:ext uri="{FF2B5EF4-FFF2-40B4-BE49-F238E27FC236}">
                <a16:creationId xmlns:a16="http://schemas.microsoft.com/office/drawing/2014/main" id="{41C0560B-3B0A-961E-3FDE-16707D37BDFA}"/>
              </a:ext>
            </a:extLst>
          </p:cNvPr>
          <p:cNvSpPr txBox="1"/>
          <p:nvPr/>
        </p:nvSpPr>
        <p:spPr>
          <a:xfrm rot="-2700000">
            <a:off x="4241021" y="4545948"/>
            <a:ext cx="503344"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Sexual</a:t>
            </a:r>
          </a:p>
          <a:p>
            <a:pPr algn="r">
              <a:lnSpc>
                <a:spcPct val="90000"/>
              </a:lnSpc>
            </a:pPr>
            <a:r>
              <a:rPr lang="en-GB" sz="1200" dirty="0">
                <a:latin typeface="Arial" panose="020B0604020202020204" pitchFamily="34" charset="0"/>
                <a:ea typeface="Aileron" charset="0"/>
                <a:cs typeface="Arial" panose="020B0604020202020204" pitchFamily="34" charset="0"/>
              </a:rPr>
              <a:t>interest</a:t>
            </a:r>
          </a:p>
        </p:txBody>
      </p:sp>
      <p:sp>
        <p:nvSpPr>
          <p:cNvPr id="64" name="TextBox 63">
            <a:extLst>
              <a:ext uri="{FF2B5EF4-FFF2-40B4-BE49-F238E27FC236}">
                <a16:creationId xmlns:a16="http://schemas.microsoft.com/office/drawing/2014/main" id="{B53CA5F8-610D-6B40-1147-C214B652289F}"/>
              </a:ext>
            </a:extLst>
          </p:cNvPr>
          <p:cNvSpPr txBox="1"/>
          <p:nvPr/>
        </p:nvSpPr>
        <p:spPr>
          <a:xfrm rot="-2700000">
            <a:off x="4824393" y="4535747"/>
            <a:ext cx="469680"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Sexual</a:t>
            </a:r>
          </a:p>
          <a:p>
            <a:pPr algn="r">
              <a:lnSpc>
                <a:spcPct val="90000"/>
              </a:lnSpc>
            </a:pPr>
            <a:r>
              <a:rPr lang="en-GB" sz="1200" dirty="0">
                <a:latin typeface="Arial" panose="020B0604020202020204" pitchFamily="34" charset="0"/>
                <a:ea typeface="Aileron" charset="0"/>
                <a:cs typeface="Arial" panose="020B0604020202020204" pitchFamily="34" charset="0"/>
              </a:rPr>
              <a:t>activity</a:t>
            </a:r>
          </a:p>
        </p:txBody>
      </p:sp>
      <p:sp>
        <p:nvSpPr>
          <p:cNvPr id="65" name="TextBox 64">
            <a:extLst>
              <a:ext uri="{FF2B5EF4-FFF2-40B4-BE49-F238E27FC236}">
                <a16:creationId xmlns:a16="http://schemas.microsoft.com/office/drawing/2014/main" id="{ECAF84F9-7B73-CCAF-F11E-FAAD1F89A6E6}"/>
              </a:ext>
            </a:extLst>
          </p:cNvPr>
          <p:cNvSpPr txBox="1"/>
          <p:nvPr/>
        </p:nvSpPr>
        <p:spPr>
          <a:xfrm rot="16200000">
            <a:off x="5019654" y="3233552"/>
            <a:ext cx="1851989" cy="369332"/>
          </a:xfrm>
          <a:prstGeom prst="rect">
            <a:avLst/>
          </a:prstGeom>
          <a:noFill/>
        </p:spPr>
        <p:txBody>
          <a:bodyPr wrap="square" lIns="0" tIns="0" rIns="0" bIns="0" rtlCol="0">
            <a:spAutoFit/>
          </a:bodyPr>
          <a:lstStyle/>
          <a:p>
            <a:pPr algn="ctr"/>
            <a:r>
              <a:rPr lang="en-GB" sz="1200" b="1" dirty="0">
                <a:effectLst/>
                <a:latin typeface="Arial" panose="020B0604020202020204" pitchFamily="34" charset="0"/>
                <a:cs typeface="Arial" panose="020B0604020202020204" pitchFamily="34" charset="0"/>
              </a:rPr>
              <a:t>LS Mean Score Change</a:t>
            </a:r>
            <a:br>
              <a:rPr lang="en-GB" sz="1200" b="1" dirty="0">
                <a:effectLst/>
                <a:latin typeface="Arial" panose="020B0604020202020204" pitchFamily="34" charset="0"/>
                <a:cs typeface="Arial" panose="020B0604020202020204" pitchFamily="34" charset="0"/>
              </a:rPr>
            </a:br>
            <a:r>
              <a:rPr lang="en-GB" sz="1200" b="1" dirty="0">
                <a:effectLst/>
                <a:latin typeface="Arial" panose="020B0604020202020204" pitchFamily="34" charset="0"/>
                <a:cs typeface="Arial" panose="020B0604020202020204" pitchFamily="34" charset="0"/>
              </a:rPr>
              <a:t>From Baseline (95% CI)</a:t>
            </a:r>
          </a:p>
        </p:txBody>
      </p:sp>
      <p:sp>
        <p:nvSpPr>
          <p:cNvPr id="66" name="TextBox 65">
            <a:extLst>
              <a:ext uri="{FF2B5EF4-FFF2-40B4-BE49-F238E27FC236}">
                <a16:creationId xmlns:a16="http://schemas.microsoft.com/office/drawing/2014/main" id="{EE9404C8-97CD-517B-43B8-9AFD621F9CFC}"/>
              </a:ext>
            </a:extLst>
          </p:cNvPr>
          <p:cNvSpPr txBox="1"/>
          <p:nvPr/>
        </p:nvSpPr>
        <p:spPr>
          <a:xfrm>
            <a:off x="6074012" y="2514553"/>
            <a:ext cx="290162" cy="1920526"/>
          </a:xfrm>
          <a:prstGeom prst="rect">
            <a:avLst/>
          </a:prstGeom>
          <a:noFill/>
        </p:spPr>
        <p:txBody>
          <a:bodyPr wrap="square" lIns="0" tIns="0" rIns="0" bIns="0" rtlCol="0">
            <a:spAutoFit/>
          </a:bodyPr>
          <a:lstStyle/>
          <a:p>
            <a:pPr algn="r">
              <a:lnSpc>
                <a:spcPct val="78000"/>
              </a:lnSpc>
            </a:pPr>
            <a:r>
              <a:rPr lang="en-GB" sz="1000" dirty="0">
                <a:latin typeface="Arial" panose="020B0604020202020204" pitchFamily="34" charset="0"/>
                <a:ea typeface="Aileron" charset="0"/>
                <a:cs typeface="Arial" panose="020B0604020202020204" pitchFamily="34" charset="0"/>
              </a:rPr>
              <a:t>65</a:t>
            </a:r>
          </a:p>
          <a:p>
            <a:pPr algn="r">
              <a:lnSpc>
                <a:spcPct val="78000"/>
              </a:lnSpc>
            </a:pPr>
            <a:r>
              <a:rPr lang="en-GB" sz="1000" dirty="0">
                <a:latin typeface="Arial" panose="020B0604020202020204" pitchFamily="34" charset="0"/>
                <a:ea typeface="Aileron" charset="0"/>
                <a:cs typeface="Arial" panose="020B0604020202020204" pitchFamily="34" charset="0"/>
              </a:rPr>
              <a:t>60</a:t>
            </a:r>
          </a:p>
          <a:p>
            <a:pPr algn="r">
              <a:lnSpc>
                <a:spcPct val="78000"/>
              </a:lnSpc>
            </a:pPr>
            <a:r>
              <a:rPr lang="en-GB" sz="1000" dirty="0">
                <a:latin typeface="Arial" panose="020B0604020202020204" pitchFamily="34" charset="0"/>
                <a:ea typeface="Aileron" charset="0"/>
                <a:cs typeface="Arial" panose="020B0604020202020204" pitchFamily="34" charset="0"/>
              </a:rPr>
              <a:t>55</a:t>
            </a:r>
          </a:p>
          <a:p>
            <a:pPr algn="r">
              <a:lnSpc>
                <a:spcPct val="78000"/>
              </a:lnSpc>
            </a:pPr>
            <a:r>
              <a:rPr lang="en-GB" sz="1000" dirty="0">
                <a:latin typeface="Arial" panose="020B0604020202020204" pitchFamily="34" charset="0"/>
                <a:ea typeface="Aileron" charset="0"/>
                <a:cs typeface="Arial" panose="020B0604020202020204" pitchFamily="34" charset="0"/>
              </a:rPr>
              <a:t>45</a:t>
            </a:r>
          </a:p>
          <a:p>
            <a:pPr algn="r">
              <a:lnSpc>
                <a:spcPct val="78000"/>
              </a:lnSpc>
            </a:pPr>
            <a:r>
              <a:rPr lang="en-GB" sz="1000" dirty="0">
                <a:latin typeface="Arial" panose="020B0604020202020204" pitchFamily="34" charset="0"/>
                <a:ea typeface="Aileron" charset="0"/>
                <a:cs typeface="Arial" panose="020B0604020202020204" pitchFamily="34" charset="0"/>
              </a:rPr>
              <a:t>40</a:t>
            </a:r>
          </a:p>
          <a:p>
            <a:pPr algn="r">
              <a:lnSpc>
                <a:spcPct val="78000"/>
              </a:lnSpc>
            </a:pPr>
            <a:r>
              <a:rPr lang="en-GB" sz="1000" dirty="0">
                <a:latin typeface="Arial" panose="020B0604020202020204" pitchFamily="34" charset="0"/>
                <a:ea typeface="Aileron" charset="0"/>
                <a:cs typeface="Arial" panose="020B0604020202020204" pitchFamily="34" charset="0"/>
              </a:rPr>
              <a:t>35</a:t>
            </a:r>
          </a:p>
          <a:p>
            <a:pPr algn="r">
              <a:lnSpc>
                <a:spcPct val="78000"/>
              </a:lnSpc>
            </a:pPr>
            <a:r>
              <a:rPr lang="en-GB" sz="1000" dirty="0">
                <a:latin typeface="Arial" panose="020B0604020202020204" pitchFamily="34" charset="0"/>
                <a:ea typeface="Aileron" charset="0"/>
                <a:cs typeface="Arial" panose="020B0604020202020204" pitchFamily="34" charset="0"/>
              </a:rPr>
              <a:t>30</a:t>
            </a:r>
          </a:p>
          <a:p>
            <a:pPr algn="r">
              <a:lnSpc>
                <a:spcPct val="78000"/>
              </a:lnSpc>
            </a:pPr>
            <a:r>
              <a:rPr lang="en-GB" sz="1000" dirty="0">
                <a:latin typeface="Arial" panose="020B0604020202020204" pitchFamily="34" charset="0"/>
                <a:ea typeface="Aileron" charset="0"/>
                <a:cs typeface="Arial" panose="020B0604020202020204" pitchFamily="34" charset="0"/>
              </a:rPr>
              <a:t>25</a:t>
            </a:r>
          </a:p>
          <a:p>
            <a:pPr algn="r">
              <a:lnSpc>
                <a:spcPct val="78000"/>
              </a:lnSpc>
            </a:pPr>
            <a:r>
              <a:rPr lang="en-GB" sz="1000" dirty="0">
                <a:latin typeface="Arial" panose="020B0604020202020204" pitchFamily="34" charset="0"/>
                <a:ea typeface="Aileron" charset="0"/>
                <a:cs typeface="Arial" panose="020B0604020202020204" pitchFamily="34" charset="0"/>
              </a:rPr>
              <a:t>20</a:t>
            </a:r>
          </a:p>
          <a:p>
            <a:pPr algn="r">
              <a:lnSpc>
                <a:spcPct val="78000"/>
              </a:lnSpc>
            </a:pPr>
            <a:r>
              <a:rPr lang="en-GB" sz="1000" dirty="0">
                <a:latin typeface="Arial" panose="020B0604020202020204" pitchFamily="34" charset="0"/>
                <a:ea typeface="Aileron" charset="0"/>
                <a:cs typeface="Arial" panose="020B0604020202020204" pitchFamily="34" charset="0"/>
              </a:rPr>
              <a:t>15</a:t>
            </a:r>
          </a:p>
          <a:p>
            <a:pPr algn="r">
              <a:lnSpc>
                <a:spcPct val="78000"/>
              </a:lnSpc>
            </a:pPr>
            <a:r>
              <a:rPr lang="en-GB" sz="1000" dirty="0">
                <a:latin typeface="Arial" panose="020B0604020202020204" pitchFamily="34" charset="0"/>
                <a:ea typeface="Aileron" charset="0"/>
                <a:cs typeface="Arial" panose="020B0604020202020204" pitchFamily="34" charset="0"/>
              </a:rPr>
              <a:t>10</a:t>
            </a:r>
          </a:p>
          <a:p>
            <a:pPr algn="r">
              <a:lnSpc>
                <a:spcPct val="78000"/>
              </a:lnSpc>
            </a:pPr>
            <a:r>
              <a:rPr lang="en-GB" sz="1000" dirty="0">
                <a:latin typeface="Arial" panose="020B0604020202020204" pitchFamily="34" charset="0"/>
                <a:ea typeface="Aileron" charset="0"/>
                <a:cs typeface="Arial" panose="020B0604020202020204" pitchFamily="34" charset="0"/>
              </a:rPr>
              <a:t>5</a:t>
            </a:r>
          </a:p>
          <a:p>
            <a:pPr algn="r">
              <a:lnSpc>
                <a:spcPct val="78000"/>
              </a:lnSpc>
            </a:pPr>
            <a:r>
              <a:rPr lang="en-GB" sz="1000" dirty="0">
                <a:latin typeface="Arial" panose="020B0604020202020204" pitchFamily="34" charset="0"/>
                <a:ea typeface="Aileron" charset="0"/>
                <a:cs typeface="Arial" panose="020B0604020202020204" pitchFamily="34" charset="0"/>
              </a:rPr>
              <a:t>0</a:t>
            </a:r>
          </a:p>
          <a:p>
            <a:pPr algn="r">
              <a:lnSpc>
                <a:spcPct val="78000"/>
              </a:lnSpc>
            </a:pPr>
            <a:r>
              <a:rPr lang="en-GB" sz="1000" dirty="0">
                <a:latin typeface="Arial" panose="020B0604020202020204" pitchFamily="34" charset="0"/>
                <a:ea typeface="Aileron" charset="0"/>
                <a:cs typeface="Arial" panose="020B0604020202020204" pitchFamily="34" charset="0"/>
              </a:rPr>
              <a:t>−5</a:t>
            </a:r>
          </a:p>
          <a:p>
            <a:pPr algn="r">
              <a:lnSpc>
                <a:spcPct val="78000"/>
              </a:lnSpc>
            </a:pPr>
            <a:r>
              <a:rPr lang="en-GB" sz="1000" dirty="0">
                <a:latin typeface="Arial" panose="020B0604020202020204" pitchFamily="34" charset="0"/>
                <a:ea typeface="Aileron" charset="0"/>
                <a:cs typeface="Arial" panose="020B0604020202020204" pitchFamily="34" charset="0"/>
              </a:rPr>
              <a:t>−10</a:t>
            </a:r>
          </a:p>
          <a:p>
            <a:pPr algn="r">
              <a:lnSpc>
                <a:spcPct val="78000"/>
              </a:lnSpc>
            </a:pPr>
            <a:r>
              <a:rPr lang="en-GB" sz="1000" dirty="0">
                <a:latin typeface="Arial" panose="020B0604020202020204" pitchFamily="34" charset="0"/>
                <a:ea typeface="Aileron" charset="0"/>
                <a:cs typeface="Arial" panose="020B0604020202020204" pitchFamily="34" charset="0"/>
              </a:rPr>
              <a:t>−15</a:t>
            </a:r>
          </a:p>
        </p:txBody>
      </p:sp>
      <p:pic>
        <p:nvPicPr>
          <p:cNvPr id="68" name="Picture 67">
            <a:extLst>
              <a:ext uri="{FF2B5EF4-FFF2-40B4-BE49-F238E27FC236}">
                <a16:creationId xmlns:a16="http://schemas.microsoft.com/office/drawing/2014/main" id="{7DDE7B2A-AD47-E48F-2DB4-23E4408FB940}"/>
              </a:ext>
            </a:extLst>
          </p:cNvPr>
          <p:cNvPicPr>
            <a:picLocks noChangeAspect="1"/>
          </p:cNvPicPr>
          <p:nvPr/>
        </p:nvPicPr>
        <p:blipFill>
          <a:blip r:embed="rId3"/>
          <a:srcRect/>
          <a:stretch/>
        </p:blipFill>
        <p:spPr>
          <a:xfrm>
            <a:off x="6394210" y="2541529"/>
            <a:ext cx="5334000" cy="1828800"/>
          </a:xfrm>
          <a:prstGeom prst="rect">
            <a:avLst/>
          </a:prstGeom>
          <a:solidFill>
            <a:schemeClr val="bg1"/>
          </a:solidFill>
        </p:spPr>
      </p:pic>
      <p:sp>
        <p:nvSpPr>
          <p:cNvPr id="71" name="TextBox 70">
            <a:extLst>
              <a:ext uri="{FF2B5EF4-FFF2-40B4-BE49-F238E27FC236}">
                <a16:creationId xmlns:a16="http://schemas.microsoft.com/office/drawing/2014/main" id="{1916ABDF-EF97-62F1-DFC0-C6BD10F3F1AF}"/>
              </a:ext>
            </a:extLst>
          </p:cNvPr>
          <p:cNvSpPr txBox="1"/>
          <p:nvPr/>
        </p:nvSpPr>
        <p:spPr>
          <a:xfrm rot="-2700000">
            <a:off x="6202966" y="4535291"/>
            <a:ext cx="51135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Fatigue</a:t>
            </a:r>
          </a:p>
        </p:txBody>
      </p:sp>
      <p:sp>
        <p:nvSpPr>
          <p:cNvPr id="72" name="TextBox 71">
            <a:extLst>
              <a:ext uri="{FF2B5EF4-FFF2-40B4-BE49-F238E27FC236}">
                <a16:creationId xmlns:a16="http://schemas.microsoft.com/office/drawing/2014/main" id="{A74CD3E2-B73F-7206-9246-1603699A322E}"/>
              </a:ext>
            </a:extLst>
          </p:cNvPr>
          <p:cNvSpPr txBox="1"/>
          <p:nvPr/>
        </p:nvSpPr>
        <p:spPr>
          <a:xfrm rot="-2700000">
            <a:off x="10805746" y="4658795"/>
            <a:ext cx="912687"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Taste change</a:t>
            </a:r>
          </a:p>
        </p:txBody>
      </p:sp>
      <p:sp>
        <p:nvSpPr>
          <p:cNvPr id="73" name="TextBox 72">
            <a:extLst>
              <a:ext uri="{FF2B5EF4-FFF2-40B4-BE49-F238E27FC236}">
                <a16:creationId xmlns:a16="http://schemas.microsoft.com/office/drawing/2014/main" id="{1A8DACB4-CE69-445C-BE59-0BFCEE2B023B}"/>
              </a:ext>
            </a:extLst>
          </p:cNvPr>
          <p:cNvSpPr txBox="1"/>
          <p:nvPr/>
        </p:nvSpPr>
        <p:spPr>
          <a:xfrm rot="18900000">
            <a:off x="5734372" y="4835352"/>
            <a:ext cx="143949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Nausea and vomiting</a:t>
            </a:r>
          </a:p>
        </p:txBody>
      </p:sp>
      <p:sp>
        <p:nvSpPr>
          <p:cNvPr id="74" name="TextBox 73">
            <a:extLst>
              <a:ext uri="{FF2B5EF4-FFF2-40B4-BE49-F238E27FC236}">
                <a16:creationId xmlns:a16="http://schemas.microsoft.com/office/drawing/2014/main" id="{D55C0A43-8AA7-750C-7AE9-4F1E1EFBF32F}"/>
              </a:ext>
            </a:extLst>
          </p:cNvPr>
          <p:cNvSpPr txBox="1"/>
          <p:nvPr/>
        </p:nvSpPr>
        <p:spPr>
          <a:xfrm rot="-2700000">
            <a:off x="6938578" y="4472507"/>
            <a:ext cx="306174"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Pain</a:t>
            </a:r>
          </a:p>
        </p:txBody>
      </p:sp>
      <p:sp>
        <p:nvSpPr>
          <p:cNvPr id="75" name="TextBox 74">
            <a:extLst>
              <a:ext uri="{FF2B5EF4-FFF2-40B4-BE49-F238E27FC236}">
                <a16:creationId xmlns:a16="http://schemas.microsoft.com/office/drawing/2014/main" id="{E36D9C37-774F-31F5-EC10-5929C879899C}"/>
              </a:ext>
            </a:extLst>
          </p:cNvPr>
          <p:cNvSpPr txBox="1"/>
          <p:nvPr/>
        </p:nvSpPr>
        <p:spPr>
          <a:xfrm rot="-2700000">
            <a:off x="6905176" y="4591432"/>
            <a:ext cx="689291"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Dyspnoea</a:t>
            </a:r>
          </a:p>
        </p:txBody>
      </p:sp>
      <p:sp>
        <p:nvSpPr>
          <p:cNvPr id="76" name="TextBox 75">
            <a:extLst>
              <a:ext uri="{FF2B5EF4-FFF2-40B4-BE49-F238E27FC236}">
                <a16:creationId xmlns:a16="http://schemas.microsoft.com/office/drawing/2014/main" id="{44BF7D13-C684-69AC-567C-D5E6AD2BAD8C}"/>
              </a:ext>
            </a:extLst>
          </p:cNvPr>
          <p:cNvSpPr txBox="1"/>
          <p:nvPr/>
        </p:nvSpPr>
        <p:spPr>
          <a:xfrm rot="-2700000">
            <a:off x="7256387" y="4574218"/>
            <a:ext cx="621965"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Insomnia</a:t>
            </a:r>
          </a:p>
        </p:txBody>
      </p:sp>
      <p:sp>
        <p:nvSpPr>
          <p:cNvPr id="77" name="TextBox 76">
            <a:extLst>
              <a:ext uri="{FF2B5EF4-FFF2-40B4-BE49-F238E27FC236}">
                <a16:creationId xmlns:a16="http://schemas.microsoft.com/office/drawing/2014/main" id="{46633634-1C78-7163-D1B3-C165E7955C64}"/>
              </a:ext>
            </a:extLst>
          </p:cNvPr>
          <p:cNvSpPr txBox="1"/>
          <p:nvPr/>
        </p:nvSpPr>
        <p:spPr>
          <a:xfrm rot="-2700000">
            <a:off x="7330239" y="4653377"/>
            <a:ext cx="878446"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Appetite loss</a:t>
            </a:r>
          </a:p>
        </p:txBody>
      </p:sp>
      <p:sp>
        <p:nvSpPr>
          <p:cNvPr id="78" name="TextBox 77">
            <a:extLst>
              <a:ext uri="{FF2B5EF4-FFF2-40B4-BE49-F238E27FC236}">
                <a16:creationId xmlns:a16="http://schemas.microsoft.com/office/drawing/2014/main" id="{CBA92D4E-EC98-3A49-DBA8-FF16AFE3BAFA}"/>
              </a:ext>
            </a:extLst>
          </p:cNvPr>
          <p:cNvSpPr txBox="1"/>
          <p:nvPr/>
        </p:nvSpPr>
        <p:spPr>
          <a:xfrm rot="-2700000">
            <a:off x="7650811" y="4647460"/>
            <a:ext cx="851195"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Constipation</a:t>
            </a:r>
          </a:p>
        </p:txBody>
      </p:sp>
      <p:sp>
        <p:nvSpPr>
          <p:cNvPr id="79" name="TextBox 78">
            <a:extLst>
              <a:ext uri="{FF2B5EF4-FFF2-40B4-BE49-F238E27FC236}">
                <a16:creationId xmlns:a16="http://schemas.microsoft.com/office/drawing/2014/main" id="{1EBAB0E6-6969-7A24-7CB0-1040750195A9}"/>
              </a:ext>
            </a:extLst>
          </p:cNvPr>
          <p:cNvSpPr txBox="1"/>
          <p:nvPr/>
        </p:nvSpPr>
        <p:spPr>
          <a:xfrm rot="-2700000">
            <a:off x="8086457" y="4592551"/>
            <a:ext cx="671659"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Diarrhoea</a:t>
            </a:r>
          </a:p>
        </p:txBody>
      </p:sp>
      <p:sp>
        <p:nvSpPr>
          <p:cNvPr id="80" name="TextBox 79">
            <a:extLst>
              <a:ext uri="{FF2B5EF4-FFF2-40B4-BE49-F238E27FC236}">
                <a16:creationId xmlns:a16="http://schemas.microsoft.com/office/drawing/2014/main" id="{F9DD17B4-49FD-D3C0-8649-91C489D00469}"/>
              </a:ext>
            </a:extLst>
          </p:cNvPr>
          <p:cNvSpPr txBox="1"/>
          <p:nvPr/>
        </p:nvSpPr>
        <p:spPr>
          <a:xfrm rot="18900000">
            <a:off x="7801673" y="4803815"/>
            <a:ext cx="1326132"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Financial difficulties</a:t>
            </a:r>
          </a:p>
        </p:txBody>
      </p:sp>
      <p:sp>
        <p:nvSpPr>
          <p:cNvPr id="81" name="TextBox 80">
            <a:extLst>
              <a:ext uri="{FF2B5EF4-FFF2-40B4-BE49-F238E27FC236}">
                <a16:creationId xmlns:a16="http://schemas.microsoft.com/office/drawing/2014/main" id="{DFFE95FC-B934-497B-230A-26DF2DB59A5C}"/>
              </a:ext>
            </a:extLst>
          </p:cNvPr>
          <p:cNvSpPr txBox="1"/>
          <p:nvPr/>
        </p:nvSpPr>
        <p:spPr>
          <a:xfrm rot="-2700000">
            <a:off x="8391503" y="4698965"/>
            <a:ext cx="1007392"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Lymphoedema</a:t>
            </a:r>
          </a:p>
        </p:txBody>
      </p:sp>
      <p:sp>
        <p:nvSpPr>
          <p:cNvPr id="82" name="TextBox 81">
            <a:extLst>
              <a:ext uri="{FF2B5EF4-FFF2-40B4-BE49-F238E27FC236}">
                <a16:creationId xmlns:a16="http://schemas.microsoft.com/office/drawing/2014/main" id="{0DBA374A-7481-9D39-C17C-4392B3824689}"/>
              </a:ext>
            </a:extLst>
          </p:cNvPr>
          <p:cNvSpPr txBox="1"/>
          <p:nvPr/>
        </p:nvSpPr>
        <p:spPr>
          <a:xfrm rot="18900000">
            <a:off x="8282750" y="4855809"/>
            <a:ext cx="1423467"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Urological symptoms</a:t>
            </a:r>
          </a:p>
        </p:txBody>
      </p:sp>
      <p:sp>
        <p:nvSpPr>
          <p:cNvPr id="83" name="TextBox 82">
            <a:extLst>
              <a:ext uri="{FF2B5EF4-FFF2-40B4-BE49-F238E27FC236}">
                <a16:creationId xmlns:a16="http://schemas.microsoft.com/office/drawing/2014/main" id="{3E2998FF-1469-BC51-5EF2-F1B730DCCDF2}"/>
              </a:ext>
            </a:extLst>
          </p:cNvPr>
          <p:cNvSpPr txBox="1"/>
          <p:nvPr/>
        </p:nvSpPr>
        <p:spPr>
          <a:xfrm rot="-2700000">
            <a:off x="9059481" y="4662355"/>
            <a:ext cx="907301"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GI symptoms</a:t>
            </a:r>
          </a:p>
        </p:txBody>
      </p:sp>
      <p:sp>
        <p:nvSpPr>
          <p:cNvPr id="84" name="TextBox 83">
            <a:extLst>
              <a:ext uri="{FF2B5EF4-FFF2-40B4-BE49-F238E27FC236}">
                <a16:creationId xmlns:a16="http://schemas.microsoft.com/office/drawing/2014/main" id="{CF32EB23-C5A2-D98B-933A-775E9BE79F48}"/>
              </a:ext>
            </a:extLst>
          </p:cNvPr>
          <p:cNvSpPr txBox="1"/>
          <p:nvPr/>
        </p:nvSpPr>
        <p:spPr>
          <a:xfrm rot="-2700000">
            <a:off x="9134522" y="4755886"/>
            <a:ext cx="1158972"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Poor body image</a:t>
            </a:r>
          </a:p>
        </p:txBody>
      </p:sp>
      <p:sp>
        <p:nvSpPr>
          <p:cNvPr id="85" name="TextBox 84">
            <a:extLst>
              <a:ext uri="{FF2B5EF4-FFF2-40B4-BE49-F238E27FC236}">
                <a16:creationId xmlns:a16="http://schemas.microsoft.com/office/drawing/2014/main" id="{3E5E3E5D-7DF2-0401-9AA9-F7E79044FD2C}"/>
              </a:ext>
            </a:extLst>
          </p:cNvPr>
          <p:cNvSpPr txBox="1"/>
          <p:nvPr/>
        </p:nvSpPr>
        <p:spPr>
          <a:xfrm rot="18900000">
            <a:off x="9131149" y="4834810"/>
            <a:ext cx="156773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Pain in back and pelvis</a:t>
            </a:r>
          </a:p>
        </p:txBody>
      </p:sp>
      <p:sp>
        <p:nvSpPr>
          <p:cNvPr id="86" name="TextBox 85">
            <a:extLst>
              <a:ext uri="{FF2B5EF4-FFF2-40B4-BE49-F238E27FC236}">
                <a16:creationId xmlns:a16="http://schemas.microsoft.com/office/drawing/2014/main" id="{F90F8451-708C-2394-20D8-6A3B1EB94DC7}"/>
              </a:ext>
            </a:extLst>
          </p:cNvPr>
          <p:cNvSpPr txBox="1"/>
          <p:nvPr/>
        </p:nvSpPr>
        <p:spPr>
          <a:xfrm rot="18900000">
            <a:off x="9653345" y="4759876"/>
            <a:ext cx="1279902"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Tingling/numbness</a:t>
            </a:r>
          </a:p>
        </p:txBody>
      </p:sp>
      <p:sp>
        <p:nvSpPr>
          <p:cNvPr id="87" name="TextBox 86">
            <a:extLst>
              <a:ext uri="{FF2B5EF4-FFF2-40B4-BE49-F238E27FC236}">
                <a16:creationId xmlns:a16="http://schemas.microsoft.com/office/drawing/2014/main" id="{719084CB-D0FC-7FF5-12DF-53AD449D370D}"/>
              </a:ext>
            </a:extLst>
          </p:cNvPr>
          <p:cNvSpPr txBox="1"/>
          <p:nvPr/>
        </p:nvSpPr>
        <p:spPr>
          <a:xfrm rot="-2700000">
            <a:off x="10190384" y="4693826"/>
            <a:ext cx="953787"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Muscular pain</a:t>
            </a:r>
          </a:p>
        </p:txBody>
      </p:sp>
      <p:sp>
        <p:nvSpPr>
          <p:cNvPr id="88" name="TextBox 87">
            <a:extLst>
              <a:ext uri="{FF2B5EF4-FFF2-40B4-BE49-F238E27FC236}">
                <a16:creationId xmlns:a16="http://schemas.microsoft.com/office/drawing/2014/main" id="{61C94547-7806-D2A3-556C-D3E4BD5ABCF1}"/>
              </a:ext>
            </a:extLst>
          </p:cNvPr>
          <p:cNvSpPr txBox="1"/>
          <p:nvPr/>
        </p:nvSpPr>
        <p:spPr>
          <a:xfrm rot="-2700000">
            <a:off x="10781533" y="4574217"/>
            <a:ext cx="596318"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Hair loss</a:t>
            </a:r>
          </a:p>
        </p:txBody>
      </p:sp>
      <p:grpSp>
        <p:nvGrpSpPr>
          <p:cNvPr id="33" name="Group 32">
            <a:extLst>
              <a:ext uri="{FF2B5EF4-FFF2-40B4-BE49-F238E27FC236}">
                <a16:creationId xmlns:a16="http://schemas.microsoft.com/office/drawing/2014/main" id="{7E236674-D7F4-8BFB-218C-2C2854D04028}"/>
              </a:ext>
            </a:extLst>
          </p:cNvPr>
          <p:cNvGrpSpPr/>
          <p:nvPr/>
        </p:nvGrpSpPr>
        <p:grpSpPr>
          <a:xfrm>
            <a:off x="6580893" y="2627758"/>
            <a:ext cx="1265135" cy="369332"/>
            <a:chOff x="4228291" y="-796029"/>
            <a:chExt cx="1265135" cy="369332"/>
          </a:xfrm>
        </p:grpSpPr>
        <p:sp>
          <p:nvSpPr>
            <p:cNvPr id="30" name="TextBox 29">
              <a:extLst>
                <a:ext uri="{FF2B5EF4-FFF2-40B4-BE49-F238E27FC236}">
                  <a16:creationId xmlns:a16="http://schemas.microsoft.com/office/drawing/2014/main" id="{F9C94520-AF54-7252-57E6-9F58D8461E34}"/>
                </a:ext>
              </a:extLst>
            </p:cNvPr>
            <p:cNvSpPr txBox="1"/>
            <p:nvPr/>
          </p:nvSpPr>
          <p:spPr>
            <a:xfrm>
              <a:off x="4467504" y="-796029"/>
              <a:ext cx="1025922" cy="369332"/>
            </a:xfrm>
            <a:prstGeom prst="rect">
              <a:avLst/>
            </a:prstGeom>
            <a:noFill/>
          </p:spPr>
          <p:txBody>
            <a:bodyPr wrap="none" lIns="0" tIns="0" rIns="0" bIns="0" rtlCol="0" anchor="t">
              <a:spAutoFit/>
            </a:bodyPr>
            <a:lstStyle/>
            <a:p>
              <a:r>
                <a:rPr lang="en-GB" sz="1200" b="1" dirty="0">
                  <a:solidFill>
                    <a:schemeClr val="tx2"/>
                  </a:solidFill>
                  <a:latin typeface="Arial"/>
                  <a:ea typeface="Aileron" charset="0"/>
                  <a:cs typeface="Arial"/>
                </a:rPr>
                <a:t>LEN/PEMBRO</a:t>
              </a:r>
            </a:p>
            <a:p>
              <a:r>
                <a:rPr lang="en-GB" sz="1200" b="1" dirty="0">
                  <a:solidFill>
                    <a:schemeClr val="accent1"/>
                  </a:solidFill>
                  <a:latin typeface="Arial"/>
                  <a:ea typeface="Aileron" charset="0"/>
                  <a:cs typeface="Arial"/>
                </a:rPr>
                <a:t>TPC</a:t>
              </a:r>
              <a:endParaRPr lang="en-GB" sz="1200"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extLst>
                <a:ext uri="{FF2B5EF4-FFF2-40B4-BE49-F238E27FC236}">
                  <a16:creationId xmlns:a16="http://schemas.microsoft.com/office/drawing/2014/main" id="{7343ADFB-4B77-66D7-F118-053AC89CFDE0}"/>
                </a:ext>
              </a:extLst>
            </p:cNvPr>
            <p:cNvSpPr/>
            <p:nvPr/>
          </p:nvSpPr>
          <p:spPr>
            <a:xfrm>
              <a:off x="4228291" y="-764279"/>
              <a:ext cx="118284" cy="1182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5036122E-8758-6A24-46B0-7BA610C24A69}"/>
                </a:ext>
              </a:extLst>
            </p:cNvPr>
            <p:cNvSpPr/>
            <p:nvPr/>
          </p:nvSpPr>
          <p:spPr>
            <a:xfrm>
              <a:off x="4228291" y="-574954"/>
              <a:ext cx="118284" cy="1182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5" name="TextBox 24">
            <a:extLst>
              <a:ext uri="{FF2B5EF4-FFF2-40B4-BE49-F238E27FC236}">
                <a16:creationId xmlns:a16="http://schemas.microsoft.com/office/drawing/2014/main" id="{FA8E0D58-EE87-73AA-F667-D2F1A9F7F0BA}"/>
              </a:ext>
            </a:extLst>
          </p:cNvPr>
          <p:cNvSpPr txBox="1"/>
          <p:nvPr/>
        </p:nvSpPr>
        <p:spPr>
          <a:xfrm>
            <a:off x="8259786" y="2338464"/>
            <a:ext cx="1256755" cy="276999"/>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QLQ-EN24</a:t>
            </a:r>
          </a:p>
        </p:txBody>
      </p:sp>
      <p:sp>
        <p:nvSpPr>
          <p:cNvPr id="89" name="Rounded Rectangle 88">
            <a:extLst>
              <a:ext uri="{FF2B5EF4-FFF2-40B4-BE49-F238E27FC236}">
                <a16:creationId xmlns:a16="http://schemas.microsoft.com/office/drawing/2014/main" id="{31FE525F-D8B2-3BE1-9670-A366AE0890A5}"/>
              </a:ext>
            </a:extLst>
          </p:cNvPr>
          <p:cNvSpPr/>
          <p:nvPr/>
        </p:nvSpPr>
        <p:spPr>
          <a:xfrm>
            <a:off x="6763317" y="3582284"/>
            <a:ext cx="295250" cy="672200"/>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1" name="Rounded Rectangle 90">
            <a:extLst>
              <a:ext uri="{FF2B5EF4-FFF2-40B4-BE49-F238E27FC236}">
                <a16:creationId xmlns:a16="http://schemas.microsoft.com/office/drawing/2014/main" id="{B138E6B5-C297-10A2-B301-F7908EDDF544}"/>
              </a:ext>
            </a:extLst>
          </p:cNvPr>
          <p:cNvSpPr/>
          <p:nvPr/>
        </p:nvSpPr>
        <p:spPr>
          <a:xfrm>
            <a:off x="8217467" y="3582284"/>
            <a:ext cx="579882" cy="672200"/>
          </a:xfrm>
          <a:prstGeom prst="roundRect">
            <a:avLst>
              <a:gd name="adj" fmla="val 10097"/>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2" name="Rounded Rectangle 91">
            <a:extLst>
              <a:ext uri="{FF2B5EF4-FFF2-40B4-BE49-F238E27FC236}">
                <a16:creationId xmlns:a16="http://schemas.microsoft.com/office/drawing/2014/main" id="{E1510710-D6B7-0E5A-90A4-4D7B8DD33917}"/>
              </a:ext>
            </a:extLst>
          </p:cNvPr>
          <p:cNvSpPr/>
          <p:nvPr/>
        </p:nvSpPr>
        <p:spPr>
          <a:xfrm>
            <a:off x="9668442" y="3582284"/>
            <a:ext cx="295250" cy="672200"/>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3" name="Rounded Rectangle 92">
            <a:extLst>
              <a:ext uri="{FF2B5EF4-FFF2-40B4-BE49-F238E27FC236}">
                <a16:creationId xmlns:a16="http://schemas.microsoft.com/office/drawing/2014/main" id="{5660E92A-9239-CC12-1A33-BBC14299932F}"/>
              </a:ext>
            </a:extLst>
          </p:cNvPr>
          <p:cNvSpPr/>
          <p:nvPr/>
        </p:nvSpPr>
        <p:spPr>
          <a:xfrm>
            <a:off x="10532042" y="3045585"/>
            <a:ext cx="295250" cy="1208899"/>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4" name="Rounded Rectangle 93">
            <a:extLst>
              <a:ext uri="{FF2B5EF4-FFF2-40B4-BE49-F238E27FC236}">
                <a16:creationId xmlns:a16="http://schemas.microsoft.com/office/drawing/2014/main" id="{DB2D3DD4-BC25-31C0-A0C4-31248FECF18B}"/>
              </a:ext>
            </a:extLst>
          </p:cNvPr>
          <p:cNvSpPr/>
          <p:nvPr/>
        </p:nvSpPr>
        <p:spPr>
          <a:xfrm>
            <a:off x="11113067" y="2514047"/>
            <a:ext cx="295250" cy="1740437"/>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95" name="Group 94">
            <a:extLst>
              <a:ext uri="{FF2B5EF4-FFF2-40B4-BE49-F238E27FC236}">
                <a16:creationId xmlns:a16="http://schemas.microsoft.com/office/drawing/2014/main" id="{2D7E26DE-EFBB-432A-046D-41412681C357}"/>
              </a:ext>
            </a:extLst>
          </p:cNvPr>
          <p:cNvGrpSpPr/>
          <p:nvPr/>
        </p:nvGrpSpPr>
        <p:grpSpPr>
          <a:xfrm>
            <a:off x="1193348" y="2627758"/>
            <a:ext cx="1265135" cy="369332"/>
            <a:chOff x="4228291" y="-796029"/>
            <a:chExt cx="1265135" cy="369332"/>
          </a:xfrm>
        </p:grpSpPr>
        <p:sp>
          <p:nvSpPr>
            <p:cNvPr id="96" name="TextBox 95">
              <a:extLst>
                <a:ext uri="{FF2B5EF4-FFF2-40B4-BE49-F238E27FC236}">
                  <a16:creationId xmlns:a16="http://schemas.microsoft.com/office/drawing/2014/main" id="{1CB06F3E-6BE0-BD3E-412C-2433AD67ED9E}"/>
                </a:ext>
              </a:extLst>
            </p:cNvPr>
            <p:cNvSpPr txBox="1"/>
            <p:nvPr/>
          </p:nvSpPr>
          <p:spPr>
            <a:xfrm>
              <a:off x="4467504" y="-796029"/>
              <a:ext cx="1025922" cy="369332"/>
            </a:xfrm>
            <a:prstGeom prst="rect">
              <a:avLst/>
            </a:prstGeom>
            <a:noFill/>
          </p:spPr>
          <p:txBody>
            <a:bodyPr wrap="none" lIns="0" tIns="0" rIns="0" bIns="0" rtlCol="0" anchor="t">
              <a:spAutoFit/>
            </a:bodyPr>
            <a:lstStyle/>
            <a:p>
              <a:r>
                <a:rPr lang="en-GB" sz="1200" b="1" dirty="0">
                  <a:solidFill>
                    <a:schemeClr val="tx2"/>
                  </a:solidFill>
                  <a:latin typeface="Arial"/>
                  <a:ea typeface="Aileron" charset="0"/>
                  <a:cs typeface="Arial"/>
                </a:rPr>
                <a:t>LEN/PEMBRO</a:t>
              </a:r>
            </a:p>
            <a:p>
              <a:r>
                <a:rPr lang="en-GB" sz="1200" b="1" dirty="0">
                  <a:solidFill>
                    <a:schemeClr val="accent1"/>
                  </a:solidFill>
                  <a:latin typeface="Arial"/>
                  <a:ea typeface="Aileron" charset="0"/>
                  <a:cs typeface="Arial"/>
                </a:rPr>
                <a:t>TPC</a:t>
              </a:r>
              <a:endParaRPr lang="en-GB" sz="1200" dirty="0">
                <a:solidFill>
                  <a:schemeClr val="accent1"/>
                </a:solidFill>
                <a:latin typeface="Arial" panose="020B0604020202020204" pitchFamily="34" charset="0"/>
                <a:ea typeface="Aileron" charset="0"/>
                <a:cs typeface="Arial" panose="020B0604020202020204" pitchFamily="34" charset="0"/>
              </a:endParaRPr>
            </a:p>
          </p:txBody>
        </p:sp>
        <p:sp>
          <p:nvSpPr>
            <p:cNvPr id="97" name="Rectangle 96">
              <a:extLst>
                <a:ext uri="{FF2B5EF4-FFF2-40B4-BE49-F238E27FC236}">
                  <a16:creationId xmlns:a16="http://schemas.microsoft.com/office/drawing/2014/main" id="{6D682946-149F-B209-C1DA-B447DF41E4F0}"/>
                </a:ext>
              </a:extLst>
            </p:cNvPr>
            <p:cNvSpPr/>
            <p:nvPr/>
          </p:nvSpPr>
          <p:spPr>
            <a:xfrm>
              <a:off x="4228291" y="-764279"/>
              <a:ext cx="118284" cy="1182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2AFB4264-DA74-D1BE-84EF-FB6AA85C426B}"/>
                </a:ext>
              </a:extLst>
            </p:cNvPr>
            <p:cNvSpPr/>
            <p:nvPr/>
          </p:nvSpPr>
          <p:spPr>
            <a:xfrm>
              <a:off x="4228291" y="-574954"/>
              <a:ext cx="118284" cy="1182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0951493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63ABED51-F3F6-4F24-3147-5D4F0765413E}"/>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54DEC981-E475-CD24-6285-92C5013E730C}"/>
              </a:ext>
            </a:extLst>
          </p:cNvPr>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4000" dirty="0"/>
              <a:t>PARP inhibitors</a:t>
            </a:r>
            <a:endParaRPr kumimoji="0" lang="en-GB" sz="40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772" name="Google Shape;772;g28c17512033_0_1737">
            <a:extLst>
              <a:ext uri="{FF2B5EF4-FFF2-40B4-BE49-F238E27FC236}">
                <a16:creationId xmlns:a16="http://schemas.microsoft.com/office/drawing/2014/main" id="{1C1A4684-4D39-D4F3-7C56-EA96694748F4}"/>
              </a:ext>
            </a:extLst>
          </p:cNvPr>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lnSpc>
                <a:spcPct val="100000"/>
              </a:lnSpc>
              <a:spcBef>
                <a:spcPts val="0"/>
              </a:spcBef>
              <a:spcAft>
                <a:spcPts val="0"/>
              </a:spcAft>
              <a:buSzPts val="1100"/>
              <a:buNone/>
            </a:pPr>
            <a:fld id="{00000000-1234-1234-1234-123412341234}" type="slidenum">
              <a:rPr lang="en-GB" smtClean="0"/>
              <a:pPr marL="0" lvl="0" indent="0" algn="r" rtl="0">
                <a:lnSpc>
                  <a:spcPct val="100000"/>
                </a:lnSpc>
                <a:spcBef>
                  <a:spcPts val="0"/>
                </a:spcBef>
                <a:spcAft>
                  <a:spcPts val="0"/>
                </a:spcAft>
                <a:buSzPts val="1100"/>
                <a:buNone/>
              </a:pPr>
              <a:t>21</a:t>
            </a:fld>
            <a:endParaRPr lang="en-GB" dirty="0"/>
          </a:p>
        </p:txBody>
      </p:sp>
      <p:sp>
        <p:nvSpPr>
          <p:cNvPr id="2" name="Content Placeholder 1">
            <a:extLst>
              <a:ext uri="{FF2B5EF4-FFF2-40B4-BE49-F238E27FC236}">
                <a16:creationId xmlns:a16="http://schemas.microsoft.com/office/drawing/2014/main" id="{E2DF3E09-7CAF-3DB1-74D0-C0AE4E0E3908}"/>
              </a:ext>
            </a:extLst>
          </p:cNvPr>
          <p:cNvSpPr txBox="1">
            <a:spLocks/>
          </p:cNvSpPr>
          <p:nvPr/>
        </p:nvSpPr>
        <p:spPr>
          <a:xfrm>
            <a:off x="620183" y="6356351"/>
            <a:ext cx="10353760" cy="365125"/>
          </a:xfrm>
          <a:prstGeom prst="rect">
            <a:avLst/>
          </a:prstGeom>
        </p:spPr>
        <p:txBody>
          <a:bodyPr lIns="0" r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000" dirty="0"/>
          </a:p>
          <a:p>
            <a:pPr marL="0" indent="0">
              <a:buNone/>
            </a:pPr>
            <a:r>
              <a:rPr lang="en-GB" sz="1000" dirty="0">
                <a:solidFill>
                  <a:schemeClr val="bg1"/>
                </a:solidFill>
              </a:rPr>
              <a:t>PARP, poly (ADP-ribose) polymerase</a:t>
            </a:r>
          </a:p>
        </p:txBody>
      </p:sp>
    </p:spTree>
    <p:extLst>
      <p:ext uri="{BB962C8B-B14F-4D97-AF65-F5344CB8AC3E}">
        <p14:creationId xmlns:p14="http://schemas.microsoft.com/office/powerpoint/2010/main" val="38145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4DD479-C2E3-4BF9-20BD-F1870DC47B13}"/>
              </a:ext>
            </a:extLst>
          </p:cNvPr>
          <p:cNvSpPr>
            <a:spLocks noGrp="1"/>
          </p:cNvSpPr>
          <p:nvPr>
            <p:ph type="title"/>
          </p:nvPr>
        </p:nvSpPr>
        <p:spPr>
          <a:xfrm>
            <a:off x="619201" y="259200"/>
            <a:ext cx="10963199" cy="864000"/>
          </a:xfrm>
        </p:spPr>
        <p:txBody>
          <a:bodyPr>
            <a:normAutofit/>
          </a:bodyPr>
          <a:lstStyle/>
          <a:p>
            <a:r>
              <a:rPr lang="en-GB" dirty="0"/>
              <a:t>DUO-E TRIAL DESIGN: DURVALUMAB + C</a:t>
            </a:r>
            <a:r>
              <a:rPr lang="en-GB" cap="none" dirty="0"/>
              <a:t>h</a:t>
            </a:r>
            <a:r>
              <a:rPr lang="en-GB" dirty="0"/>
              <a:t>T FOLLOWED BY DURVALUMAB +/- OLAPARIB AS 1L TREATMENT FOR </a:t>
            </a:r>
            <a:r>
              <a:rPr lang="en-GB" cap="none" dirty="0"/>
              <a:t>a</a:t>
            </a:r>
            <a:r>
              <a:rPr lang="en-GB" dirty="0"/>
              <a:t>EC</a:t>
            </a:r>
          </a:p>
        </p:txBody>
      </p:sp>
      <p:sp>
        <p:nvSpPr>
          <p:cNvPr id="4" name="Slide Number Placeholder 3">
            <a:extLst>
              <a:ext uri="{FF2B5EF4-FFF2-40B4-BE49-F238E27FC236}">
                <a16:creationId xmlns:a16="http://schemas.microsoft.com/office/drawing/2014/main" id="{AC4817D7-1E33-FA22-BBB7-DF2F43BA928C}"/>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22</a:t>
            </a:fld>
            <a:endParaRPr lang="en-GB" dirty="0"/>
          </a:p>
        </p:txBody>
      </p:sp>
      <p:sp>
        <p:nvSpPr>
          <p:cNvPr id="16" name="Content Placeholder 15">
            <a:extLst>
              <a:ext uri="{FF2B5EF4-FFF2-40B4-BE49-F238E27FC236}">
                <a16:creationId xmlns:a16="http://schemas.microsoft.com/office/drawing/2014/main" id="{FC46037E-8DE4-F997-A10D-2BA689477FD9}"/>
              </a:ext>
            </a:extLst>
          </p:cNvPr>
          <p:cNvSpPr>
            <a:spLocks noGrp="1"/>
          </p:cNvSpPr>
          <p:nvPr>
            <p:ph sz="quarter" idx="15"/>
          </p:nvPr>
        </p:nvSpPr>
        <p:spPr>
          <a:xfrm>
            <a:off x="620183" y="6356351"/>
            <a:ext cx="10180339" cy="365125"/>
          </a:xfrm>
        </p:spPr>
        <p:txBody>
          <a:bodyPr anchor="b"/>
          <a:lstStyle/>
          <a:p>
            <a:r>
              <a:rPr lang="en-GB" dirty="0">
                <a:solidFill>
                  <a:schemeClr val="tx2"/>
                </a:solidFill>
                <a:latin typeface="Arial"/>
                <a:cs typeface="Arial"/>
              </a:rPr>
              <a:t>1L, first-line; aEC, advanced endometrial cancer; bid, twice daily; ChT, chemotherapy; FIGO, International Federation of Gynecology and Obstetrics; IV, intravenous; MMR, mismatch repair; PARP, poly (ADP-ribose) polymerase; q3/4w, every 3/4 weeks; R, randomised; RoW, rest of world</a:t>
            </a:r>
          </a:p>
          <a:p>
            <a:r>
              <a:rPr lang="en-GB" dirty="0">
                <a:solidFill>
                  <a:schemeClr val="tx2"/>
                </a:solidFill>
                <a:latin typeface="Arial"/>
                <a:cs typeface="Arial"/>
              </a:rPr>
              <a:t>Westin SN, et al.</a:t>
            </a:r>
            <a:r>
              <a:rPr lang="en-GB" i="1" dirty="0">
                <a:solidFill>
                  <a:schemeClr val="tx2"/>
                </a:solidFill>
                <a:latin typeface="Arial"/>
                <a:cs typeface="Arial"/>
              </a:rPr>
              <a:t> J Clin Oncol.</a:t>
            </a:r>
            <a:r>
              <a:rPr lang="en-GB" dirty="0">
                <a:solidFill>
                  <a:schemeClr val="tx2"/>
                </a:solidFill>
                <a:latin typeface="Arial"/>
                <a:cs typeface="Arial"/>
              </a:rPr>
              <a:t> 2024;42:283-299 (including supplement); Westin SN, et al. </a:t>
            </a:r>
            <a:r>
              <a:rPr lang="en-GB" i="1" dirty="0">
                <a:solidFill>
                  <a:schemeClr val="tx2"/>
                </a:solidFill>
                <a:latin typeface="Arial"/>
                <a:cs typeface="Arial"/>
              </a:rPr>
              <a:t>J Clin Oncol. </a:t>
            </a:r>
            <a:r>
              <a:rPr lang="en-GB" dirty="0">
                <a:solidFill>
                  <a:schemeClr val="tx2"/>
                </a:solidFill>
                <a:latin typeface="Arial"/>
                <a:cs typeface="Arial"/>
              </a:rPr>
              <a:t>2024;42:3262</a:t>
            </a:r>
          </a:p>
        </p:txBody>
      </p:sp>
      <p:cxnSp>
        <p:nvCxnSpPr>
          <p:cNvPr id="2" name="Straight Connector 1">
            <a:extLst>
              <a:ext uri="{FF2B5EF4-FFF2-40B4-BE49-F238E27FC236}">
                <a16:creationId xmlns:a16="http://schemas.microsoft.com/office/drawing/2014/main" id="{B7C08087-5E6E-A07B-68F4-A1DC99E25894}"/>
              </a:ext>
            </a:extLst>
          </p:cNvPr>
          <p:cNvCxnSpPr>
            <a:cxnSpLocks/>
            <a:endCxn id="9" idx="1"/>
          </p:cNvCxnSpPr>
          <p:nvPr/>
        </p:nvCxnSpPr>
        <p:spPr>
          <a:xfrm>
            <a:off x="4315183" y="2660350"/>
            <a:ext cx="904684"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F4BD3CE-8EF5-24D3-D428-541C7E37EB7D}"/>
              </a:ext>
            </a:extLst>
          </p:cNvPr>
          <p:cNvSpPr txBox="1"/>
          <p:nvPr/>
        </p:nvSpPr>
        <p:spPr>
          <a:xfrm>
            <a:off x="3247870" y="3952849"/>
            <a:ext cx="1253434" cy="1461939"/>
          </a:xfrm>
          <a:prstGeom prst="rect">
            <a:avLst/>
          </a:prstGeom>
          <a:noFill/>
        </p:spPr>
        <p:txBody>
          <a:bodyPr wrap="square" lIns="0" tIns="0" rIns="0" bIns="0" rtlCol="0">
            <a:spAutoFit/>
          </a:bodyPr>
          <a:lstStyle/>
          <a:p>
            <a:pPr>
              <a:spcAft>
                <a:spcPts val="200"/>
              </a:spcAft>
              <a:buClr>
                <a:schemeClr val="accent1"/>
              </a:buClr>
            </a:pPr>
            <a:r>
              <a:rPr lang="en-GB" sz="1000" b="1" dirty="0">
                <a:latin typeface="Arial" panose="020B0604020202020204" pitchFamily="34" charset="0"/>
                <a:cs typeface="Arial" panose="020B0604020202020204" pitchFamily="34" charset="0"/>
              </a:rPr>
              <a:t>Stratified by:</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MMR status (proficient vs deficient)</a:t>
            </a:r>
          </a:p>
          <a:p>
            <a:pPr marL="184150" indent="-184150">
              <a:spcAft>
                <a:spcPts val="2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Disease status (recurrent vs newly diagnosed)</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Geographic region (Asia vs RoW)</a:t>
            </a:r>
          </a:p>
        </p:txBody>
      </p:sp>
      <p:sp>
        <p:nvSpPr>
          <p:cNvPr id="14" name="Oval 13">
            <a:extLst>
              <a:ext uri="{FF2B5EF4-FFF2-40B4-BE49-F238E27FC236}">
                <a16:creationId xmlns:a16="http://schemas.microsoft.com/office/drawing/2014/main" id="{AEA9C8F5-EA2B-A59F-B362-199A50BB73A3}"/>
              </a:ext>
            </a:extLst>
          </p:cNvPr>
          <p:cNvSpPr/>
          <p:nvPr/>
        </p:nvSpPr>
        <p:spPr>
          <a:xfrm>
            <a:off x="3365859" y="3172430"/>
            <a:ext cx="688176" cy="688176"/>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dirty="0">
                <a:latin typeface="Arial" panose="020B0604020202020204" pitchFamily="34" charset="0"/>
                <a:cs typeface="Arial" panose="020B0604020202020204" pitchFamily="34" charset="0"/>
              </a:rPr>
              <a:t>R</a:t>
            </a:r>
            <a:br>
              <a:rPr lang="en-GB" b="1"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1:1:1</a:t>
            </a:r>
          </a:p>
        </p:txBody>
      </p:sp>
      <p:sp>
        <p:nvSpPr>
          <p:cNvPr id="21" name="TextBox 20">
            <a:extLst>
              <a:ext uri="{FF2B5EF4-FFF2-40B4-BE49-F238E27FC236}">
                <a16:creationId xmlns:a16="http://schemas.microsoft.com/office/drawing/2014/main" id="{7C250B4B-2C05-E816-E62A-53786C76F8D8}"/>
              </a:ext>
            </a:extLst>
          </p:cNvPr>
          <p:cNvSpPr txBox="1"/>
          <p:nvPr/>
        </p:nvSpPr>
        <p:spPr>
          <a:xfrm>
            <a:off x="5510987" y="1832606"/>
            <a:ext cx="1793760" cy="369332"/>
          </a:xfrm>
          <a:prstGeom prst="rect">
            <a:avLst/>
          </a:prstGeom>
          <a:noFill/>
        </p:spPr>
        <p:txBody>
          <a:bodyPr wrap="none" lIns="0" tIns="0" rIns="0" bIns="0" rtlCol="0">
            <a:spAutoFit/>
          </a:bodyPr>
          <a:lstStyle/>
          <a:p>
            <a:pPr algn="ctr"/>
            <a:r>
              <a:rPr lang="en-GB" sz="1200" b="1" spc="100" dirty="0">
                <a:latin typeface="Arial" panose="020B0604020202020204" pitchFamily="34" charset="0"/>
                <a:ea typeface="Aileron" charset="0"/>
                <a:cs typeface="Arial" panose="020B0604020202020204" pitchFamily="34" charset="0"/>
              </a:rPr>
              <a:t>Chemotherapy phase</a:t>
            </a:r>
          </a:p>
          <a:p>
            <a:pPr algn="ctr"/>
            <a:r>
              <a:rPr lang="en-GB" sz="1200" b="1" spc="100" dirty="0">
                <a:latin typeface="Arial" panose="020B0604020202020204" pitchFamily="34" charset="0"/>
                <a:ea typeface="Aileron" charset="0"/>
                <a:cs typeface="Arial" panose="020B0604020202020204" pitchFamily="34" charset="0"/>
              </a:rPr>
              <a:t>6 cycles</a:t>
            </a:r>
          </a:p>
        </p:txBody>
      </p:sp>
      <p:cxnSp>
        <p:nvCxnSpPr>
          <p:cNvPr id="24" name="Straight Connector 23">
            <a:extLst>
              <a:ext uri="{FF2B5EF4-FFF2-40B4-BE49-F238E27FC236}">
                <a16:creationId xmlns:a16="http://schemas.microsoft.com/office/drawing/2014/main" id="{C8AD4A9F-2610-0C3D-F318-7E6A485B2A4D}"/>
              </a:ext>
            </a:extLst>
          </p:cNvPr>
          <p:cNvCxnSpPr>
            <a:cxnSpLocks/>
            <a:endCxn id="22" idx="1"/>
          </p:cNvCxnSpPr>
          <p:nvPr/>
        </p:nvCxnSpPr>
        <p:spPr>
          <a:xfrm>
            <a:off x="2136133" y="3519144"/>
            <a:ext cx="3083734"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BA36F40-F6AB-FC3E-7829-1619E442FA5B}"/>
              </a:ext>
            </a:extLst>
          </p:cNvPr>
          <p:cNvCxnSpPr>
            <a:cxnSpLocks/>
            <a:endCxn id="23" idx="1"/>
          </p:cNvCxnSpPr>
          <p:nvPr/>
        </p:nvCxnSpPr>
        <p:spPr>
          <a:xfrm>
            <a:off x="4318000" y="4377939"/>
            <a:ext cx="90186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52E8AC2-2982-E35E-8387-75CBCFD315B4}"/>
              </a:ext>
            </a:extLst>
          </p:cNvPr>
          <p:cNvCxnSpPr>
            <a:cxnSpLocks/>
          </p:cNvCxnSpPr>
          <p:nvPr/>
        </p:nvCxnSpPr>
        <p:spPr>
          <a:xfrm flipV="1">
            <a:off x="4315183" y="2647916"/>
            <a:ext cx="0" cy="17424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79537654-84DE-5E4A-A1F5-8099F2F045FA}"/>
              </a:ext>
            </a:extLst>
          </p:cNvPr>
          <p:cNvSpPr/>
          <p:nvPr/>
        </p:nvSpPr>
        <p:spPr>
          <a:xfrm>
            <a:off x="620712" y="2004349"/>
            <a:ext cx="2484000" cy="302433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400" b="1" dirty="0">
                <a:solidFill>
                  <a:schemeClr val="accent1"/>
                </a:solidFill>
                <a:latin typeface="Arial" panose="020B0604020202020204" pitchFamily="34" charset="0"/>
                <a:cs typeface="Arial" panose="020B0604020202020204" pitchFamily="34" charset="0"/>
              </a:rPr>
              <a:t>Patients</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Newly diagnosed FIGO stage III/IV or recurrent endometrial cancer</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Known MMR status</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Naïve to first-line systemic anticancer treatment</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Naïve to PARP inhibitors and immune-mediated therapy</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Adjuvant chemotherapy allowed if ≥12 months from last treatment to relapse</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All histologies except sarcomas</a:t>
            </a:r>
          </a:p>
        </p:txBody>
      </p:sp>
      <p:sp>
        <p:nvSpPr>
          <p:cNvPr id="28" name="TextBox 27">
            <a:extLst>
              <a:ext uri="{FF2B5EF4-FFF2-40B4-BE49-F238E27FC236}">
                <a16:creationId xmlns:a16="http://schemas.microsoft.com/office/drawing/2014/main" id="{74464240-052A-51C0-B113-E5C64A7820F5}"/>
              </a:ext>
            </a:extLst>
          </p:cNvPr>
          <p:cNvSpPr txBox="1"/>
          <p:nvPr/>
        </p:nvSpPr>
        <p:spPr>
          <a:xfrm>
            <a:off x="4367808" y="2467840"/>
            <a:ext cx="761241" cy="153888"/>
          </a:xfrm>
          <a:prstGeom prst="rect">
            <a:avLst/>
          </a:prstGeom>
          <a:noFill/>
        </p:spPr>
        <p:txBody>
          <a:bodyPr wrap="square" lIns="0" tIns="0" rIns="0" bIns="0" rtlCol="0">
            <a:spAutoFit/>
          </a:bodyPr>
          <a:lstStyle/>
          <a:p>
            <a:pPr>
              <a:spcAft>
                <a:spcPts val="200"/>
              </a:spcAft>
              <a:buClr>
                <a:schemeClr val="accent1"/>
              </a:buClr>
            </a:pPr>
            <a:r>
              <a:rPr lang="en-GB" sz="1000" b="1" dirty="0">
                <a:solidFill>
                  <a:schemeClr val="accent6"/>
                </a:solidFill>
                <a:latin typeface="Arial" panose="020B0604020202020204" pitchFamily="34" charset="0"/>
                <a:cs typeface="Arial" panose="020B0604020202020204" pitchFamily="34" charset="0"/>
              </a:rPr>
              <a:t>Control</a:t>
            </a:r>
          </a:p>
        </p:txBody>
      </p:sp>
      <p:sp>
        <p:nvSpPr>
          <p:cNvPr id="31" name="TextBox 30">
            <a:extLst>
              <a:ext uri="{FF2B5EF4-FFF2-40B4-BE49-F238E27FC236}">
                <a16:creationId xmlns:a16="http://schemas.microsoft.com/office/drawing/2014/main" id="{D3317CF6-F95F-A679-C6D3-5C3450E50D5E}"/>
              </a:ext>
            </a:extLst>
          </p:cNvPr>
          <p:cNvSpPr txBox="1"/>
          <p:nvPr/>
        </p:nvSpPr>
        <p:spPr>
          <a:xfrm>
            <a:off x="4367808" y="3320456"/>
            <a:ext cx="761241" cy="153888"/>
          </a:xfrm>
          <a:prstGeom prst="rect">
            <a:avLst/>
          </a:prstGeom>
          <a:noFill/>
        </p:spPr>
        <p:txBody>
          <a:bodyPr wrap="square" lIns="0" tIns="0" rIns="0" bIns="0" rtlCol="0">
            <a:spAutoFit/>
          </a:bodyPr>
          <a:lstStyle/>
          <a:p>
            <a:pPr>
              <a:spcAft>
                <a:spcPts val="200"/>
              </a:spcAft>
              <a:buClr>
                <a:schemeClr val="accent1"/>
              </a:buClr>
            </a:pPr>
            <a:r>
              <a:rPr lang="en-GB" sz="1000" b="1" dirty="0">
                <a:solidFill>
                  <a:schemeClr val="accent1"/>
                </a:solidFill>
                <a:latin typeface="Arial" panose="020B0604020202020204" pitchFamily="34" charset="0"/>
                <a:cs typeface="Arial" panose="020B0604020202020204" pitchFamily="34" charset="0"/>
              </a:rPr>
              <a:t>Durvalumab</a:t>
            </a:r>
          </a:p>
        </p:txBody>
      </p:sp>
      <p:sp>
        <p:nvSpPr>
          <p:cNvPr id="37" name="TextBox 36">
            <a:extLst>
              <a:ext uri="{FF2B5EF4-FFF2-40B4-BE49-F238E27FC236}">
                <a16:creationId xmlns:a16="http://schemas.microsoft.com/office/drawing/2014/main" id="{D3B7715D-691E-1ACB-CEF2-BE8DCD2096B2}"/>
              </a:ext>
            </a:extLst>
          </p:cNvPr>
          <p:cNvSpPr txBox="1"/>
          <p:nvPr/>
        </p:nvSpPr>
        <p:spPr>
          <a:xfrm>
            <a:off x="4367808" y="4033747"/>
            <a:ext cx="761241" cy="302647"/>
          </a:xfrm>
          <a:prstGeom prst="rect">
            <a:avLst/>
          </a:prstGeom>
          <a:noFill/>
        </p:spPr>
        <p:txBody>
          <a:bodyPr wrap="square" lIns="0" tIns="0" rIns="0" bIns="0" rtlCol="0">
            <a:spAutoFit/>
          </a:bodyPr>
          <a:lstStyle/>
          <a:p>
            <a:pPr>
              <a:lnSpc>
                <a:spcPct val="90000"/>
              </a:lnSpc>
              <a:spcAft>
                <a:spcPts val="200"/>
              </a:spcAft>
              <a:buClr>
                <a:schemeClr val="accent1"/>
              </a:buClr>
            </a:pPr>
            <a:r>
              <a:rPr lang="en-GB" sz="1000" b="1" dirty="0">
                <a:solidFill>
                  <a:schemeClr val="tx2"/>
                </a:solidFill>
                <a:latin typeface="Arial" panose="020B0604020202020204" pitchFamily="34" charset="0"/>
                <a:cs typeface="Arial" panose="020B0604020202020204" pitchFamily="34" charset="0"/>
              </a:rPr>
              <a:t>Durvalumab</a:t>
            </a:r>
          </a:p>
          <a:p>
            <a:pPr>
              <a:lnSpc>
                <a:spcPct val="90000"/>
              </a:lnSpc>
              <a:spcAft>
                <a:spcPts val="200"/>
              </a:spcAft>
              <a:buClr>
                <a:schemeClr val="accent1"/>
              </a:buClr>
            </a:pPr>
            <a:r>
              <a:rPr lang="en-GB" sz="1000" b="1" dirty="0">
                <a:solidFill>
                  <a:schemeClr val="tx2"/>
                </a:solidFill>
                <a:latin typeface="Arial" panose="020B0604020202020204" pitchFamily="34" charset="0"/>
                <a:cs typeface="Arial" panose="020B0604020202020204" pitchFamily="34" charset="0"/>
              </a:rPr>
              <a:t>+ olaparib</a:t>
            </a:r>
          </a:p>
        </p:txBody>
      </p:sp>
      <p:sp>
        <p:nvSpPr>
          <p:cNvPr id="38" name="Rounded Rectangle 37">
            <a:extLst>
              <a:ext uri="{FF2B5EF4-FFF2-40B4-BE49-F238E27FC236}">
                <a16:creationId xmlns:a16="http://schemas.microsoft.com/office/drawing/2014/main" id="{D6338535-AE13-1EC0-FCC8-66112DC6AF0D}"/>
              </a:ext>
            </a:extLst>
          </p:cNvPr>
          <p:cNvSpPr/>
          <p:nvPr/>
        </p:nvSpPr>
        <p:spPr>
          <a:xfrm>
            <a:off x="8531478" y="2318897"/>
            <a:ext cx="2376000" cy="682906"/>
          </a:xfrm>
          <a:prstGeom prst="roundRect">
            <a:avLst>
              <a:gd name="adj" fmla="val 16894"/>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Durvalumab placebo IV q4w</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olaparib placebo tablets bid</a:t>
            </a:r>
            <a:endParaRPr lang="en-GB" sz="10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F3F0B00-E1AA-53A9-A970-BB8AD4EA0741}"/>
              </a:ext>
            </a:extLst>
          </p:cNvPr>
          <p:cNvSpPr txBox="1"/>
          <p:nvPr/>
        </p:nvSpPr>
        <p:spPr>
          <a:xfrm>
            <a:off x="8901149" y="1832606"/>
            <a:ext cx="1636666" cy="184666"/>
          </a:xfrm>
          <a:prstGeom prst="rect">
            <a:avLst/>
          </a:prstGeom>
          <a:noFill/>
        </p:spPr>
        <p:txBody>
          <a:bodyPr wrap="none" lIns="0" tIns="0" rIns="0" bIns="0" rtlCol="0">
            <a:spAutoFit/>
          </a:bodyPr>
          <a:lstStyle/>
          <a:p>
            <a:pPr algn="ctr"/>
            <a:r>
              <a:rPr lang="en-GB" sz="1200" b="1" spc="100" dirty="0">
                <a:latin typeface="Arial" panose="020B0604020202020204" pitchFamily="34" charset="0"/>
                <a:ea typeface="Aileron" charset="0"/>
                <a:cs typeface="Arial" panose="020B0604020202020204" pitchFamily="34" charset="0"/>
              </a:rPr>
              <a:t>Maintenance phase</a:t>
            </a:r>
          </a:p>
        </p:txBody>
      </p:sp>
      <p:sp>
        <p:nvSpPr>
          <p:cNvPr id="40" name="Rounded Rectangle 39">
            <a:extLst>
              <a:ext uri="{FF2B5EF4-FFF2-40B4-BE49-F238E27FC236}">
                <a16:creationId xmlns:a16="http://schemas.microsoft.com/office/drawing/2014/main" id="{5D07EB51-1121-E633-BDDA-5E41A4807143}"/>
              </a:ext>
            </a:extLst>
          </p:cNvPr>
          <p:cNvSpPr/>
          <p:nvPr/>
        </p:nvSpPr>
        <p:spPr>
          <a:xfrm>
            <a:off x="8531478" y="3177691"/>
            <a:ext cx="2376000" cy="682906"/>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Durvalumab 1,500 mg IV q4w</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olaparib placebo tablets bid</a:t>
            </a:r>
            <a:endParaRPr lang="en-GB" sz="1000" dirty="0">
              <a:solidFill>
                <a:schemeClr val="bg1"/>
              </a:solidFill>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2A9CFB6E-1EB5-62D3-FB28-C7323C5DD93D}"/>
              </a:ext>
            </a:extLst>
          </p:cNvPr>
          <p:cNvSpPr/>
          <p:nvPr/>
        </p:nvSpPr>
        <p:spPr>
          <a:xfrm>
            <a:off x="8531478" y="4036486"/>
            <a:ext cx="2376000" cy="682906"/>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Durvalumab 1,500 mg IV q4w</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olaparib 300 mg tablets bid</a:t>
            </a:r>
            <a:endParaRPr lang="en-GB" sz="1000" dirty="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738EC76-F6C4-1163-A0C5-A0A03D8F6F59}"/>
              </a:ext>
            </a:extLst>
          </p:cNvPr>
          <p:cNvSpPr txBox="1"/>
          <p:nvPr/>
        </p:nvSpPr>
        <p:spPr>
          <a:xfrm>
            <a:off x="5249664" y="4966103"/>
            <a:ext cx="4662760" cy="369332"/>
          </a:xfrm>
          <a:prstGeom prst="rect">
            <a:avLst/>
          </a:prstGeom>
          <a:noFill/>
        </p:spPr>
        <p:txBody>
          <a:bodyPr wrap="square" lIns="0" tIns="0" rIns="0" bIns="0" rtlCol="0">
            <a:spAutoFit/>
          </a:bodyPr>
          <a:lstStyle/>
          <a:p>
            <a:pPr>
              <a:spcAft>
                <a:spcPts val="200"/>
              </a:spcAft>
              <a:buClr>
                <a:schemeClr val="accent1"/>
              </a:buClr>
            </a:pPr>
            <a:r>
              <a:rPr lang="en-GB" sz="1200" b="1" dirty="0">
                <a:latin typeface="Arial" panose="020B0604020202020204" pitchFamily="34" charset="0"/>
                <a:cs typeface="Arial" panose="020B0604020202020204" pitchFamily="34" charset="0"/>
              </a:rPr>
              <a:t>Maintenance therapy continued until disease progression, unacceptable toxicity, or other discontinuation criteria were met</a:t>
            </a:r>
            <a:endParaRPr lang="en-GB" sz="1200" dirty="0">
              <a:solidFill>
                <a:schemeClr val="tx1"/>
              </a:solidFill>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F40F35D4-1D48-E8A4-6F5C-F1A3281C6353}"/>
              </a:ext>
            </a:extLst>
          </p:cNvPr>
          <p:cNvCxnSpPr>
            <a:cxnSpLocks/>
          </p:cNvCxnSpPr>
          <p:nvPr/>
        </p:nvCxnSpPr>
        <p:spPr>
          <a:xfrm>
            <a:off x="6744072" y="2660350"/>
            <a:ext cx="1787405"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755CFF3-3A5B-8D9D-6840-1997E0B65C3A}"/>
              </a:ext>
            </a:extLst>
          </p:cNvPr>
          <p:cNvCxnSpPr>
            <a:cxnSpLocks/>
          </p:cNvCxnSpPr>
          <p:nvPr/>
        </p:nvCxnSpPr>
        <p:spPr>
          <a:xfrm>
            <a:off x="6816080" y="4377939"/>
            <a:ext cx="171539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C428BA3-728B-4D3A-223F-F54DA19D0F10}"/>
              </a:ext>
            </a:extLst>
          </p:cNvPr>
          <p:cNvCxnSpPr>
            <a:cxnSpLocks/>
          </p:cNvCxnSpPr>
          <p:nvPr/>
        </p:nvCxnSpPr>
        <p:spPr>
          <a:xfrm>
            <a:off x="6744072" y="3519144"/>
            <a:ext cx="1787405"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5DEAB4B9-021E-4AC8-A620-F54508F991CF}"/>
              </a:ext>
            </a:extLst>
          </p:cNvPr>
          <p:cNvSpPr/>
          <p:nvPr/>
        </p:nvSpPr>
        <p:spPr>
          <a:xfrm>
            <a:off x="5219867" y="2318897"/>
            <a:ext cx="2376000" cy="682906"/>
          </a:xfrm>
          <a:prstGeom prst="roundRect">
            <a:avLst>
              <a:gd name="adj" fmla="val 16894"/>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Paclitaxel-carboplatin q3w</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durvalumab placebo IV q3w</a:t>
            </a:r>
            <a:endParaRPr lang="en-GB" sz="100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17215AC0-DCD9-89B8-166C-410F6DF8204A}"/>
              </a:ext>
            </a:extLst>
          </p:cNvPr>
          <p:cNvSpPr/>
          <p:nvPr/>
        </p:nvSpPr>
        <p:spPr>
          <a:xfrm>
            <a:off x="5219867" y="3177691"/>
            <a:ext cx="2376000" cy="682906"/>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Paclitaxel-carboplatin q3w</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Durvalumab 1,120 mg IV q3w</a:t>
            </a:r>
            <a:endParaRPr lang="en-GB" sz="1000"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FB6F8AFA-7B0F-952F-0AB4-DB2B0141DC0E}"/>
              </a:ext>
            </a:extLst>
          </p:cNvPr>
          <p:cNvSpPr/>
          <p:nvPr/>
        </p:nvSpPr>
        <p:spPr>
          <a:xfrm>
            <a:off x="5219867" y="4036486"/>
            <a:ext cx="2376000" cy="682906"/>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Paclitaxel-carboplatin q3w</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200" dirty="0">
                <a:solidFill>
                  <a:schemeClr val="bg1"/>
                </a:solidFill>
                <a:latin typeface="Arial" panose="020B0604020202020204" pitchFamily="34" charset="0"/>
                <a:cs typeface="Arial" panose="020B0604020202020204" pitchFamily="34" charset="0"/>
              </a:rPr>
              <a:t>Durvalumab 1,120 mg IV q3w</a:t>
            </a:r>
            <a:endParaRPr lang="en-GB" sz="1000" dirty="0">
              <a:solidFill>
                <a:schemeClr val="bg1"/>
              </a:solidFill>
              <a:latin typeface="Arial" panose="020B0604020202020204" pitchFamily="34" charset="0"/>
              <a:cs typeface="Arial" panose="020B0604020202020204" pitchFamily="34" charset="0"/>
            </a:endParaRPr>
          </a:p>
        </p:txBody>
      </p:sp>
      <p:sp>
        <p:nvSpPr>
          <p:cNvPr id="48" name="Rounded Rectangle 47">
            <a:extLst>
              <a:ext uri="{FF2B5EF4-FFF2-40B4-BE49-F238E27FC236}">
                <a16:creationId xmlns:a16="http://schemas.microsoft.com/office/drawing/2014/main" id="{F898FC4A-53E0-A1A6-7279-693575C53397}"/>
              </a:ext>
            </a:extLst>
          </p:cNvPr>
          <p:cNvSpPr/>
          <p:nvPr/>
        </p:nvSpPr>
        <p:spPr>
          <a:xfrm rot="16200000">
            <a:off x="6866304" y="3327527"/>
            <a:ext cx="2394736" cy="388989"/>
          </a:xfrm>
          <a:prstGeom prst="roundRect">
            <a:avLst>
              <a:gd name="adj" fmla="val 0"/>
            </a:avLst>
          </a:prstGeom>
          <a:solidFill>
            <a:schemeClr val="bg1"/>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000" b="1" dirty="0">
                <a:solidFill>
                  <a:schemeClr val="tx1"/>
                </a:solidFill>
                <a:latin typeface="Arial" panose="020B0604020202020204" pitchFamily="34" charset="0"/>
                <a:cs typeface="Arial" panose="020B0604020202020204" pitchFamily="34" charset="0"/>
              </a:rPr>
              <a:t>Patients without disease progression</a:t>
            </a:r>
          </a:p>
        </p:txBody>
      </p:sp>
    </p:spTree>
    <p:extLst>
      <p:ext uri="{BB962C8B-B14F-4D97-AF65-F5344CB8AC3E}">
        <p14:creationId xmlns:p14="http://schemas.microsoft.com/office/powerpoint/2010/main" val="256482484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graph of different colored lines&#10;&#10;Description automatically generated">
            <a:extLst>
              <a:ext uri="{FF2B5EF4-FFF2-40B4-BE49-F238E27FC236}">
                <a16:creationId xmlns:a16="http://schemas.microsoft.com/office/drawing/2014/main" id="{6A4629F0-1301-753E-2759-D1147D7AB958}"/>
              </a:ext>
            </a:extLst>
          </p:cNvPr>
          <p:cNvPicPr>
            <a:picLocks noChangeAspect="1"/>
          </p:cNvPicPr>
          <p:nvPr/>
        </p:nvPicPr>
        <p:blipFill>
          <a:blip r:embed="rId3"/>
          <a:stretch>
            <a:fillRect/>
          </a:stretch>
        </p:blipFill>
        <p:spPr>
          <a:xfrm>
            <a:off x="1090560" y="2351558"/>
            <a:ext cx="4622800" cy="2552700"/>
          </a:xfrm>
          <a:prstGeom prst="rect">
            <a:avLst/>
          </a:prstGeom>
        </p:spPr>
      </p:pic>
      <p:sp>
        <p:nvSpPr>
          <p:cNvPr id="5" name="Text Placeholder 4">
            <a:extLst>
              <a:ext uri="{FF2B5EF4-FFF2-40B4-BE49-F238E27FC236}">
                <a16:creationId xmlns:a16="http://schemas.microsoft.com/office/drawing/2014/main" id="{F7855501-48BA-846C-B0CD-C6D897A1BCB5}"/>
              </a:ext>
            </a:extLst>
          </p:cNvPr>
          <p:cNvSpPr>
            <a:spLocks noGrp="1"/>
          </p:cNvSpPr>
          <p:nvPr>
            <p:ph sz="quarter" idx="12"/>
          </p:nvPr>
        </p:nvSpPr>
        <p:spPr>
          <a:xfrm>
            <a:off x="605926" y="5547982"/>
            <a:ext cx="10963200" cy="542371"/>
          </a:xfrm>
        </p:spPr>
        <p:txBody>
          <a:bodyPr/>
          <a:lstStyle/>
          <a:p>
            <a:r>
              <a:rPr lang="en-GB" sz="1600" dirty="0"/>
              <a:t>In the overall population, although there was a higher rate of </a:t>
            </a:r>
            <a:r>
              <a:rPr lang="en-US" sz="1600" dirty="0"/>
              <a:t>grade ≥3 </a:t>
            </a:r>
            <a:r>
              <a:rPr lang="en-GB" sz="1600" dirty="0"/>
              <a:t>AEs in the durvalumab + olaparib arm, the safety profiles of each arm were generally consistent with the known profiles of individual components of the regimen</a:t>
            </a:r>
          </a:p>
        </p:txBody>
      </p:sp>
      <p:sp>
        <p:nvSpPr>
          <p:cNvPr id="3" name="Title 2">
            <a:extLst>
              <a:ext uri="{FF2B5EF4-FFF2-40B4-BE49-F238E27FC236}">
                <a16:creationId xmlns:a16="http://schemas.microsoft.com/office/drawing/2014/main" id="{20C5618F-7FCD-4101-8234-8F6F490E8406}"/>
              </a:ext>
            </a:extLst>
          </p:cNvPr>
          <p:cNvSpPr>
            <a:spLocks noGrp="1"/>
          </p:cNvSpPr>
          <p:nvPr>
            <p:ph type="title"/>
          </p:nvPr>
        </p:nvSpPr>
        <p:spPr>
          <a:xfrm>
            <a:off x="619201" y="259200"/>
            <a:ext cx="10963199" cy="864000"/>
          </a:xfrm>
        </p:spPr>
        <p:txBody>
          <a:bodyPr>
            <a:normAutofit fontScale="90000"/>
          </a:bodyPr>
          <a:lstStyle/>
          <a:p>
            <a:r>
              <a:rPr lang="en-GB" dirty="0"/>
              <a:t>DUO-E TRIAL: DURVALUMAB IMPROVED PFS VS CONTROL IN </a:t>
            </a:r>
            <a:r>
              <a:rPr lang="en-GB" cap="none" dirty="0"/>
              <a:t>p</a:t>
            </a:r>
            <a:r>
              <a:rPr lang="en-GB" dirty="0"/>
              <a:t>MMR SUBGROUP WITH ADDED BENEFIT FROM MAINTENANCE OLAPARIB</a:t>
            </a:r>
          </a:p>
        </p:txBody>
      </p:sp>
      <p:sp>
        <p:nvSpPr>
          <p:cNvPr id="4" name="Slide Number Placeholder 3">
            <a:extLst>
              <a:ext uri="{FF2B5EF4-FFF2-40B4-BE49-F238E27FC236}">
                <a16:creationId xmlns:a16="http://schemas.microsoft.com/office/drawing/2014/main" id="{9F6B4E55-8FBE-B582-F70C-E7B150E0568E}"/>
              </a:ext>
            </a:extLst>
          </p:cNvPr>
          <p:cNvSpPr>
            <a:spLocks noGrp="1"/>
          </p:cNvSpPr>
          <p:nvPr>
            <p:ph type="sldNum" sz="quarter" idx="4"/>
          </p:nvPr>
        </p:nvSpPr>
        <p:spPr/>
        <p:txBody>
          <a:bodyPr/>
          <a:lstStyle/>
          <a:p>
            <a:pPr lvl="0"/>
            <a:fld id="{00000000-1234-1234-1234-123412341234}" type="slidenum">
              <a:rPr lang="en-GB" smtClean="0"/>
              <a:pPr lvl="0"/>
              <a:t>23</a:t>
            </a:fld>
            <a:endParaRPr lang="en-GB" dirty="0"/>
          </a:p>
        </p:txBody>
      </p:sp>
      <p:sp>
        <p:nvSpPr>
          <p:cNvPr id="13" name="Content Placeholder 12">
            <a:extLst>
              <a:ext uri="{FF2B5EF4-FFF2-40B4-BE49-F238E27FC236}">
                <a16:creationId xmlns:a16="http://schemas.microsoft.com/office/drawing/2014/main" id="{2521870D-EFC2-EF56-5B38-192BCC4E0EBA}"/>
              </a:ext>
            </a:extLst>
          </p:cNvPr>
          <p:cNvSpPr>
            <a:spLocks noGrp="1"/>
          </p:cNvSpPr>
          <p:nvPr>
            <p:ph sz="quarter" idx="15"/>
          </p:nvPr>
        </p:nvSpPr>
        <p:spPr/>
        <p:txBody>
          <a:bodyPr anchor="b"/>
          <a:lstStyle/>
          <a:p>
            <a:r>
              <a:rPr lang="en-GB" baseline="30000" dirty="0">
                <a:solidFill>
                  <a:schemeClr val="tx2"/>
                </a:solidFill>
                <a:latin typeface="Arial"/>
                <a:cs typeface="Arial"/>
              </a:rPr>
              <a:t>a</a:t>
            </a:r>
            <a:r>
              <a:rPr lang="en-GB" dirty="0">
                <a:solidFill>
                  <a:schemeClr val="tx2"/>
                </a:solidFill>
                <a:latin typeface="Arial"/>
                <a:cs typeface="Arial"/>
              </a:rPr>
              <a:t> ChT Phase + Maintenance Phase</a:t>
            </a:r>
          </a:p>
          <a:p>
            <a:r>
              <a:rPr lang="en-GB" dirty="0">
                <a:solidFill>
                  <a:schemeClr val="tx2"/>
                </a:solidFill>
                <a:latin typeface="Arial"/>
                <a:cs typeface="Arial"/>
              </a:rPr>
              <a:t>AE, adverse events; CP, carboplatin; D, durvalumab; O, olaparib; PFS, progression-free survival; p/dMMR, proficient/deficient mismatch repair; HR, hazard ratio</a:t>
            </a:r>
          </a:p>
          <a:p>
            <a:r>
              <a:rPr lang="en-GB" dirty="0">
                <a:solidFill>
                  <a:schemeClr val="tx2"/>
                </a:solidFill>
                <a:latin typeface="Arial"/>
                <a:cs typeface="Arial"/>
              </a:rPr>
              <a:t>Westin SN, et al. </a:t>
            </a:r>
            <a:r>
              <a:rPr lang="en-GB" i="1" dirty="0">
                <a:solidFill>
                  <a:schemeClr val="tx2"/>
                </a:solidFill>
                <a:latin typeface="Arial"/>
                <a:cs typeface="Arial"/>
              </a:rPr>
              <a:t>J Clin Oncol. </a:t>
            </a:r>
            <a:r>
              <a:rPr lang="en-GB" dirty="0">
                <a:solidFill>
                  <a:schemeClr val="tx2"/>
                </a:solidFill>
                <a:latin typeface="Arial"/>
                <a:cs typeface="Arial"/>
              </a:rPr>
              <a:t>2024;42:283-299 </a:t>
            </a:r>
            <a:endParaRPr lang="en-GB" dirty="0">
              <a:solidFill>
                <a:schemeClr val="tx2"/>
              </a:solidFill>
            </a:endParaRPr>
          </a:p>
        </p:txBody>
      </p:sp>
      <p:graphicFrame>
        <p:nvGraphicFramePr>
          <p:cNvPr id="12" name="Table 11">
            <a:extLst>
              <a:ext uri="{FF2B5EF4-FFF2-40B4-BE49-F238E27FC236}">
                <a16:creationId xmlns:a16="http://schemas.microsoft.com/office/drawing/2014/main" id="{ED5B04E5-317B-87E5-1A96-89D928A8243F}"/>
              </a:ext>
            </a:extLst>
          </p:cNvPr>
          <p:cNvGraphicFramePr>
            <a:graphicFrameLocks noGrp="1"/>
          </p:cNvGraphicFramePr>
          <p:nvPr>
            <p:extLst>
              <p:ext uri="{D42A27DB-BD31-4B8C-83A1-F6EECF244321}">
                <p14:modId xmlns:p14="http://schemas.microsoft.com/office/powerpoint/2010/main" val="1463277363"/>
              </p:ext>
            </p:extLst>
          </p:nvPr>
        </p:nvGraphicFramePr>
        <p:xfrm>
          <a:off x="6249509" y="2690726"/>
          <a:ext cx="5148000" cy="225552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219255948"/>
                    </a:ext>
                  </a:extLst>
                </a:gridCol>
                <a:gridCol w="648000">
                  <a:extLst>
                    <a:ext uri="{9D8B030D-6E8A-4147-A177-3AD203B41FA5}">
                      <a16:colId xmlns:a16="http://schemas.microsoft.com/office/drawing/2014/main" val="449045923"/>
                    </a:ext>
                  </a:extLst>
                </a:gridCol>
                <a:gridCol w="648000">
                  <a:extLst>
                    <a:ext uri="{9D8B030D-6E8A-4147-A177-3AD203B41FA5}">
                      <a16:colId xmlns:a16="http://schemas.microsoft.com/office/drawing/2014/main" val="661656098"/>
                    </a:ext>
                  </a:extLst>
                </a:gridCol>
                <a:gridCol w="648000">
                  <a:extLst>
                    <a:ext uri="{9D8B030D-6E8A-4147-A177-3AD203B41FA5}">
                      <a16:colId xmlns:a16="http://schemas.microsoft.com/office/drawing/2014/main" val="3904486548"/>
                    </a:ext>
                  </a:extLst>
                </a:gridCol>
                <a:gridCol w="648000">
                  <a:extLst>
                    <a:ext uri="{9D8B030D-6E8A-4147-A177-3AD203B41FA5}">
                      <a16:colId xmlns:a16="http://schemas.microsoft.com/office/drawing/2014/main" val="375069728"/>
                    </a:ext>
                  </a:extLst>
                </a:gridCol>
                <a:gridCol w="648000">
                  <a:extLst>
                    <a:ext uri="{9D8B030D-6E8A-4147-A177-3AD203B41FA5}">
                      <a16:colId xmlns:a16="http://schemas.microsoft.com/office/drawing/2014/main" val="4050101669"/>
                    </a:ext>
                  </a:extLst>
                </a:gridCol>
                <a:gridCol w="648000">
                  <a:extLst>
                    <a:ext uri="{9D8B030D-6E8A-4147-A177-3AD203B41FA5}">
                      <a16:colId xmlns:a16="http://schemas.microsoft.com/office/drawing/2014/main" val="3502258463"/>
                    </a:ext>
                  </a:extLst>
                </a:gridCol>
              </a:tblGrid>
              <a:tr h="0">
                <a:tc>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a:noFill/>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bg1"/>
                          </a:solidFill>
                          <a:latin typeface="Arial"/>
                          <a:cs typeface="Arial"/>
                        </a:rPr>
                        <a:t>Overall</a:t>
                      </a:r>
                      <a:r>
                        <a:rPr lang="en-US" sz="1200" baseline="30000" dirty="0">
                          <a:solidFill>
                            <a:schemeClr val="bg1"/>
                          </a:solidFill>
                          <a:latin typeface="Arial"/>
                          <a:cs typeface="Arial"/>
                        </a:rPr>
                        <a:t>a</a:t>
                      </a:r>
                    </a:p>
                  </a:txBody>
                  <a:tcPr/>
                </a:tc>
                <a:tc hMerge="1">
                  <a:txBody>
                    <a:bodyPr/>
                    <a:lstStyle/>
                    <a:p>
                      <a:endParaRPr lang="en-GB"/>
                    </a:p>
                  </a:txBody>
                  <a:tcPr/>
                </a:tc>
                <a:tc hMerge="1">
                  <a:txBody>
                    <a:bodyPr/>
                    <a:lstStyle/>
                    <a:p>
                      <a:endParaRPr lang="en-GB"/>
                    </a:p>
                  </a:txBody>
                  <a:tcPr/>
                </a:tc>
                <a:tc gridSpan="3">
                  <a:txBody>
                    <a:bodyPr/>
                    <a:lstStyle/>
                    <a:p>
                      <a:pPr algn="ctr"/>
                      <a:r>
                        <a:rPr lang="en-US" sz="1200" dirty="0">
                          <a:solidFill>
                            <a:schemeClr val="bg1"/>
                          </a:solidFill>
                          <a:latin typeface="Arial"/>
                          <a:cs typeface="Arial"/>
                        </a:rPr>
                        <a:t>Maintenance Phase</a:t>
                      </a:r>
                      <a:endParaRPr lang="en-GB" sz="1200" dirty="0">
                        <a:solidFill>
                          <a:schemeClr val="bg1"/>
                        </a:solidFill>
                        <a:latin typeface="Arial"/>
                        <a:cs typeface="Arial"/>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1460984"/>
                  </a:ext>
                </a:extLst>
              </a:tr>
              <a:tr h="0">
                <a:tc>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US" sz="1100" dirty="0">
                          <a:solidFill>
                            <a:schemeClr val="tx1"/>
                          </a:solidFill>
                          <a:latin typeface="Arial"/>
                          <a:cs typeface="Arial"/>
                        </a:rPr>
                        <a:t>D + O</a:t>
                      </a:r>
                    </a:p>
                    <a:p>
                      <a:pPr algn="ctr"/>
                      <a:r>
                        <a:rPr lang="en-US" sz="1100" dirty="0">
                          <a:solidFill>
                            <a:schemeClr val="tx1"/>
                          </a:solidFill>
                          <a:latin typeface="Arial"/>
                          <a:cs typeface="Arial"/>
                        </a:rPr>
                        <a:t> (n=238) </a:t>
                      </a:r>
                      <a:endParaRPr lang="en-GB" sz="1100" dirty="0">
                        <a:solidFill>
                          <a:schemeClr val="tx1"/>
                        </a:solidFill>
                        <a:latin typeface="Arial" panose="020B0604020202020204" pitchFamily="34" charset="0"/>
                        <a:cs typeface="Arial" panose="020B0604020202020204" pitchFamily="34" charset="0"/>
                      </a:endParaRPr>
                    </a:p>
                  </a:txBody>
                  <a:tcPr marL="19440" marR="19440"/>
                </a:tc>
                <a:tc>
                  <a:txBody>
                    <a:bodyPr/>
                    <a:lstStyle/>
                    <a:p>
                      <a:pPr algn="ctr"/>
                      <a:r>
                        <a:rPr lang="en-US" sz="1100" dirty="0">
                          <a:solidFill>
                            <a:schemeClr val="tx1"/>
                          </a:solidFill>
                          <a:latin typeface="Arial"/>
                          <a:cs typeface="Arial"/>
                        </a:rPr>
                        <a:t>D</a:t>
                      </a:r>
                    </a:p>
                    <a:p>
                      <a:pPr algn="ctr"/>
                      <a:r>
                        <a:rPr lang="en-US" sz="1100" dirty="0">
                          <a:solidFill>
                            <a:schemeClr val="tx1"/>
                          </a:solidFill>
                          <a:latin typeface="Arial"/>
                          <a:cs typeface="Arial"/>
                        </a:rPr>
                        <a:t>(n=235) </a:t>
                      </a:r>
                      <a:endParaRPr lang="en-GB" sz="1100" dirty="0">
                        <a:solidFill>
                          <a:schemeClr val="tx1"/>
                        </a:solidFill>
                        <a:latin typeface="Arial"/>
                        <a:cs typeface="Arial"/>
                      </a:endParaRPr>
                    </a:p>
                  </a:txBody>
                  <a:tcPr marL="19440" marR="19440"/>
                </a:tc>
                <a:tc>
                  <a:txBody>
                    <a:bodyPr/>
                    <a:lstStyle/>
                    <a:p>
                      <a:pPr algn="ctr"/>
                      <a:r>
                        <a:rPr lang="en-US" sz="1100" dirty="0">
                          <a:solidFill>
                            <a:schemeClr val="tx1"/>
                          </a:solidFill>
                          <a:latin typeface="Arial"/>
                          <a:cs typeface="Arial"/>
                        </a:rPr>
                        <a:t>CP </a:t>
                      </a:r>
                    </a:p>
                    <a:p>
                      <a:pPr algn="ctr"/>
                      <a:r>
                        <a:rPr lang="en-US" sz="1100" dirty="0">
                          <a:solidFill>
                            <a:schemeClr val="tx1"/>
                          </a:solidFill>
                          <a:latin typeface="Arial"/>
                          <a:cs typeface="Arial"/>
                        </a:rPr>
                        <a:t>(n=236)</a:t>
                      </a:r>
                      <a:endParaRPr lang="en-GB" sz="1100" dirty="0">
                        <a:solidFill>
                          <a:schemeClr val="tx1"/>
                        </a:solidFill>
                        <a:latin typeface="Arial"/>
                        <a:cs typeface="Arial"/>
                      </a:endParaRPr>
                    </a:p>
                  </a:txBody>
                  <a:tcPr marL="19440" marR="19440"/>
                </a:tc>
                <a:tc>
                  <a:txBody>
                    <a:bodyPr/>
                    <a:lstStyle/>
                    <a:p>
                      <a:pPr algn="ctr"/>
                      <a:r>
                        <a:rPr lang="en-US" sz="1100" dirty="0">
                          <a:solidFill>
                            <a:schemeClr val="tx1"/>
                          </a:solidFill>
                          <a:latin typeface="Arial"/>
                          <a:cs typeface="Arial"/>
                        </a:rPr>
                        <a:t>D + O</a:t>
                      </a:r>
                    </a:p>
                    <a:p>
                      <a:pPr algn="ctr"/>
                      <a:r>
                        <a:rPr lang="en-US" sz="1100" dirty="0">
                          <a:solidFill>
                            <a:schemeClr val="tx1"/>
                          </a:solidFill>
                          <a:latin typeface="Arial"/>
                          <a:cs typeface="Arial"/>
                        </a:rPr>
                        <a:t>(n=192) </a:t>
                      </a:r>
                      <a:endParaRPr lang="en-GB" sz="1100" dirty="0">
                        <a:solidFill>
                          <a:schemeClr val="tx1"/>
                        </a:solidFill>
                        <a:latin typeface="Arial"/>
                        <a:cs typeface="Arial"/>
                      </a:endParaRPr>
                    </a:p>
                  </a:txBody>
                  <a:tcPr marL="19440" marR="19440"/>
                </a:tc>
                <a:tc>
                  <a:txBody>
                    <a:bodyPr/>
                    <a:lstStyle/>
                    <a:p>
                      <a:pPr algn="ctr"/>
                      <a:r>
                        <a:rPr lang="en-US" sz="1100" dirty="0">
                          <a:solidFill>
                            <a:schemeClr val="tx1"/>
                          </a:solidFill>
                          <a:latin typeface="Arial"/>
                          <a:cs typeface="Arial"/>
                        </a:rPr>
                        <a:t>D</a:t>
                      </a:r>
                    </a:p>
                    <a:p>
                      <a:pPr algn="ctr"/>
                      <a:r>
                        <a:rPr lang="en-US" sz="1100" dirty="0">
                          <a:solidFill>
                            <a:schemeClr val="tx1"/>
                          </a:solidFill>
                          <a:latin typeface="Arial"/>
                          <a:cs typeface="Arial"/>
                        </a:rPr>
                        <a:t> (n=183)</a:t>
                      </a:r>
                      <a:endParaRPr lang="en-GB" sz="1100" dirty="0">
                        <a:solidFill>
                          <a:schemeClr val="tx1"/>
                        </a:solidFill>
                        <a:latin typeface="Arial"/>
                        <a:cs typeface="Arial"/>
                      </a:endParaRPr>
                    </a:p>
                  </a:txBody>
                  <a:tcPr marL="19440" marR="19440"/>
                </a:tc>
                <a:tc>
                  <a:txBody>
                    <a:bodyPr/>
                    <a:lstStyle/>
                    <a:p>
                      <a:pPr algn="ctr"/>
                      <a:r>
                        <a:rPr lang="en-US" sz="1100" dirty="0">
                          <a:solidFill>
                            <a:schemeClr val="tx1"/>
                          </a:solidFill>
                          <a:latin typeface="Arial"/>
                          <a:cs typeface="Arial"/>
                        </a:rPr>
                        <a:t>CP </a:t>
                      </a:r>
                    </a:p>
                    <a:p>
                      <a:pPr algn="ctr"/>
                      <a:r>
                        <a:rPr lang="en-US" sz="1100" dirty="0">
                          <a:solidFill>
                            <a:schemeClr val="tx1"/>
                          </a:solidFill>
                          <a:latin typeface="Arial"/>
                          <a:cs typeface="Arial"/>
                        </a:rPr>
                        <a:t>(n=169)</a:t>
                      </a:r>
                      <a:endParaRPr lang="en-GB" sz="1100" dirty="0">
                        <a:solidFill>
                          <a:schemeClr val="tx1"/>
                        </a:solidFill>
                        <a:latin typeface="Arial"/>
                        <a:cs typeface="Arial"/>
                      </a:endParaRPr>
                    </a:p>
                  </a:txBody>
                  <a:tcPr marL="19440" marR="19440"/>
                </a:tc>
                <a:extLst>
                  <a:ext uri="{0D108BD9-81ED-4DB2-BD59-A6C34878D82A}">
                    <a16:rowId xmlns:a16="http://schemas.microsoft.com/office/drawing/2014/main" val="2079796906"/>
                  </a:ext>
                </a:extLst>
              </a:tr>
              <a:tr h="0">
                <a:tc>
                  <a:txBody>
                    <a:bodyPr/>
                    <a:lstStyle/>
                    <a:p>
                      <a:pPr algn="l"/>
                      <a:r>
                        <a:rPr lang="en-US" sz="1100" b="0" u="none" strike="noStrike" cap="none" dirty="0">
                          <a:solidFill>
                            <a:schemeClr val="tx1"/>
                          </a:solidFill>
                          <a:effectLst/>
                          <a:latin typeface="Arial"/>
                          <a:cs typeface="Arial"/>
                          <a:sym typeface="Arial"/>
                        </a:rPr>
                        <a:t>Grade ≥3 AE (%)</a:t>
                      </a:r>
                      <a:endParaRPr lang="en-GB" sz="1100" b="0" dirty="0">
                        <a:solidFill>
                          <a:schemeClr val="tx1"/>
                        </a:solidFill>
                        <a:latin typeface="Arial"/>
                        <a:cs typeface="Arial"/>
                      </a:endParaRPr>
                    </a:p>
                  </a:txBody>
                  <a:tcPr marL="36000" marR="19440" anchor="ctr"/>
                </a:tc>
                <a:tc>
                  <a:txBody>
                    <a:bodyPr/>
                    <a:lstStyle/>
                    <a:p>
                      <a:pPr algn="ctr" fontAlgn="t"/>
                      <a:r>
                        <a:rPr lang="en-US" sz="1200" b="0" dirty="0">
                          <a:solidFill>
                            <a:schemeClr val="tx1"/>
                          </a:solidFill>
                          <a:effectLst/>
                          <a:latin typeface="Arial"/>
                          <a:cs typeface="Arial"/>
                        </a:rPr>
                        <a:t>67.2</a:t>
                      </a:r>
                    </a:p>
                  </a:txBody>
                  <a:tcPr marL="19440" marR="19440" anchor="ctr"/>
                </a:tc>
                <a:tc>
                  <a:txBody>
                    <a:bodyPr/>
                    <a:lstStyle/>
                    <a:p>
                      <a:pPr algn="ctr" fontAlgn="t"/>
                      <a:r>
                        <a:rPr lang="en-US" sz="1200" b="0" dirty="0">
                          <a:solidFill>
                            <a:schemeClr val="tx1"/>
                          </a:solidFill>
                          <a:effectLst/>
                          <a:latin typeface="Arial"/>
                          <a:cs typeface="Arial"/>
                        </a:rPr>
                        <a:t>54.9</a:t>
                      </a:r>
                    </a:p>
                  </a:txBody>
                  <a:tcPr marL="19440" marR="19440" anchor="ctr"/>
                </a:tc>
                <a:tc>
                  <a:txBody>
                    <a:bodyPr/>
                    <a:lstStyle/>
                    <a:p>
                      <a:pPr algn="ctr" fontAlgn="t"/>
                      <a:r>
                        <a:rPr lang="en-US" sz="1200" b="0" dirty="0">
                          <a:solidFill>
                            <a:schemeClr val="tx1"/>
                          </a:solidFill>
                          <a:effectLst/>
                          <a:latin typeface="Arial"/>
                          <a:cs typeface="Arial"/>
                        </a:rPr>
                        <a:t>56.4</a:t>
                      </a:r>
                    </a:p>
                  </a:txBody>
                  <a:tcPr marL="19440" marR="19440" anchor="ctr"/>
                </a:tc>
                <a:tc>
                  <a:txBody>
                    <a:bodyPr/>
                    <a:lstStyle/>
                    <a:p>
                      <a:pPr algn="ctr" fontAlgn="t"/>
                      <a:r>
                        <a:rPr lang="en-US" sz="1200" b="0" dirty="0">
                          <a:solidFill>
                            <a:schemeClr val="tx1"/>
                          </a:solidFill>
                          <a:effectLst/>
                          <a:latin typeface="Arial"/>
                          <a:cs typeface="Arial"/>
                        </a:rPr>
                        <a:t>41.1</a:t>
                      </a:r>
                    </a:p>
                  </a:txBody>
                  <a:tcPr marL="19440" marR="19440" anchor="ctr"/>
                </a:tc>
                <a:tc>
                  <a:txBody>
                    <a:bodyPr/>
                    <a:lstStyle/>
                    <a:p>
                      <a:pPr algn="ctr" fontAlgn="t"/>
                      <a:r>
                        <a:rPr lang="en-US" sz="1200" b="0" dirty="0">
                          <a:solidFill>
                            <a:schemeClr val="tx1"/>
                          </a:solidFill>
                          <a:effectLst/>
                          <a:latin typeface="Arial"/>
                          <a:cs typeface="Arial"/>
                        </a:rPr>
                        <a:t>16.4</a:t>
                      </a:r>
                    </a:p>
                  </a:txBody>
                  <a:tcPr marL="19440" marR="19440" anchor="ctr"/>
                </a:tc>
                <a:tc>
                  <a:txBody>
                    <a:bodyPr/>
                    <a:lstStyle/>
                    <a:p>
                      <a:pPr algn="ctr" fontAlgn="t"/>
                      <a:r>
                        <a:rPr lang="en-US" sz="1200" b="0" dirty="0">
                          <a:solidFill>
                            <a:schemeClr val="tx1"/>
                          </a:solidFill>
                          <a:effectLst/>
                          <a:latin typeface="Arial"/>
                          <a:cs typeface="Arial"/>
                        </a:rPr>
                        <a:t>16.6</a:t>
                      </a:r>
                    </a:p>
                  </a:txBody>
                  <a:tcPr marL="19440" marR="19440" anchor="ctr"/>
                </a:tc>
                <a:extLst>
                  <a:ext uri="{0D108BD9-81ED-4DB2-BD59-A6C34878D82A}">
                    <a16:rowId xmlns:a16="http://schemas.microsoft.com/office/drawing/2014/main" val="4172834574"/>
                  </a:ext>
                </a:extLst>
              </a:tr>
              <a:tr h="0">
                <a:tc>
                  <a:txBody>
                    <a:bodyPr/>
                    <a:lstStyle/>
                    <a:p>
                      <a:pPr algn="l"/>
                      <a:r>
                        <a:rPr lang="en-GB" sz="1100" b="0" dirty="0">
                          <a:solidFill>
                            <a:schemeClr val="tx1"/>
                          </a:solidFill>
                          <a:latin typeface="Arial"/>
                          <a:cs typeface="Arial"/>
                        </a:rPr>
                        <a:t>AE </a:t>
                      </a:r>
                      <a:r>
                        <a:rPr lang="en-US" sz="1100" b="0" dirty="0">
                          <a:solidFill>
                            <a:schemeClr val="tx1"/>
                          </a:solidFill>
                          <a:latin typeface="Arial"/>
                          <a:cs typeface="Arial"/>
                        </a:rPr>
                        <a:t>leading to death </a:t>
                      </a:r>
                      <a:r>
                        <a:rPr lang="en-US" sz="1100" b="0" u="none" strike="noStrike" cap="none" dirty="0">
                          <a:solidFill>
                            <a:schemeClr val="tx1"/>
                          </a:solidFill>
                          <a:effectLst/>
                          <a:latin typeface="Arial"/>
                          <a:cs typeface="Arial"/>
                          <a:sym typeface="Arial"/>
                        </a:rPr>
                        <a:t>(%)</a:t>
                      </a:r>
                      <a:endParaRPr lang="en-GB" sz="1100" b="0" dirty="0">
                        <a:solidFill>
                          <a:schemeClr val="tx1"/>
                        </a:solidFill>
                        <a:latin typeface="Arial"/>
                        <a:cs typeface="Arial"/>
                      </a:endParaRPr>
                    </a:p>
                  </a:txBody>
                  <a:tcPr marL="36000" marR="19440" anchor="ctr"/>
                </a:tc>
                <a:tc>
                  <a:txBody>
                    <a:bodyPr/>
                    <a:lstStyle/>
                    <a:p>
                      <a:pPr algn="ctr"/>
                      <a:r>
                        <a:rPr lang="en-US" sz="1200" dirty="0">
                          <a:solidFill>
                            <a:schemeClr val="tx1"/>
                          </a:solidFill>
                          <a:latin typeface="Arial"/>
                          <a:cs typeface="Arial"/>
                        </a:rPr>
                        <a:t>2.1</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1.7</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3.4</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1.6</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0</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1.2</a:t>
                      </a:r>
                      <a:endParaRPr lang="en-GB" sz="1200" dirty="0">
                        <a:solidFill>
                          <a:schemeClr val="tx1"/>
                        </a:solidFill>
                        <a:latin typeface="Arial"/>
                        <a:cs typeface="Arial"/>
                      </a:endParaRPr>
                    </a:p>
                  </a:txBody>
                  <a:tcPr marL="19440" marR="19440" anchor="ctr"/>
                </a:tc>
                <a:extLst>
                  <a:ext uri="{0D108BD9-81ED-4DB2-BD59-A6C34878D82A}">
                    <a16:rowId xmlns:a16="http://schemas.microsoft.com/office/drawing/2014/main" val="1621805465"/>
                  </a:ext>
                </a:extLst>
              </a:tr>
              <a:tr h="0">
                <a:tc>
                  <a:txBody>
                    <a:bodyPr/>
                    <a:lstStyle/>
                    <a:p>
                      <a:pPr algn="l"/>
                      <a:r>
                        <a:rPr lang="en-US" sz="1100" b="0" u="none" strike="noStrike" cap="none" dirty="0">
                          <a:solidFill>
                            <a:schemeClr val="tx1"/>
                          </a:solidFill>
                          <a:effectLst/>
                          <a:latin typeface="Arial"/>
                          <a:cs typeface="Arial"/>
                          <a:sym typeface="Arial"/>
                        </a:rPr>
                        <a:t>Immune-mediated AEs (%)</a:t>
                      </a:r>
                      <a:endParaRPr lang="en-GB" sz="1100" b="0" dirty="0">
                        <a:solidFill>
                          <a:schemeClr val="tx1"/>
                        </a:solidFill>
                        <a:latin typeface="Arial"/>
                        <a:cs typeface="Arial"/>
                      </a:endParaRPr>
                    </a:p>
                  </a:txBody>
                  <a:tcPr marL="36000" marR="19440" anchor="ctr"/>
                </a:tc>
                <a:tc>
                  <a:txBody>
                    <a:bodyPr/>
                    <a:lstStyle/>
                    <a:p>
                      <a:pPr algn="ctr"/>
                      <a:r>
                        <a:rPr lang="en-US" sz="1200" dirty="0">
                          <a:solidFill>
                            <a:schemeClr val="tx1"/>
                          </a:solidFill>
                          <a:latin typeface="Arial"/>
                          <a:cs typeface="Arial"/>
                        </a:rPr>
                        <a:t>23.5</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28.1</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6.8</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14.1</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14.8</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3.6</a:t>
                      </a:r>
                      <a:endParaRPr lang="en-GB" sz="1200" dirty="0">
                        <a:solidFill>
                          <a:schemeClr val="tx1"/>
                        </a:solidFill>
                        <a:latin typeface="Arial"/>
                        <a:cs typeface="Arial"/>
                      </a:endParaRPr>
                    </a:p>
                  </a:txBody>
                  <a:tcPr marL="19440" marR="19440" anchor="ctr"/>
                </a:tc>
                <a:extLst>
                  <a:ext uri="{0D108BD9-81ED-4DB2-BD59-A6C34878D82A}">
                    <a16:rowId xmlns:a16="http://schemas.microsoft.com/office/drawing/2014/main" val="2327283859"/>
                  </a:ext>
                </a:extLst>
              </a:tr>
              <a:tr h="137917">
                <a:tc>
                  <a:txBody>
                    <a:bodyPr/>
                    <a:lstStyle/>
                    <a:p>
                      <a:pPr algn="l"/>
                      <a:r>
                        <a:rPr lang="en-US" sz="1100" b="0" u="none" strike="noStrike" cap="none" dirty="0">
                          <a:solidFill>
                            <a:schemeClr val="tx1"/>
                          </a:solidFill>
                          <a:effectLst/>
                          <a:latin typeface="Arial"/>
                          <a:cs typeface="Arial"/>
                          <a:sym typeface="Arial"/>
                        </a:rPr>
                        <a:t>AEs leading to discontinuation (%)</a:t>
                      </a:r>
                      <a:endParaRPr lang="en-GB" sz="1100" b="0" dirty="0">
                        <a:solidFill>
                          <a:schemeClr val="tx1"/>
                        </a:solidFill>
                        <a:latin typeface="Arial"/>
                        <a:cs typeface="Arial"/>
                      </a:endParaRPr>
                    </a:p>
                  </a:txBody>
                  <a:tcPr marL="36000" marR="19440" anchor="ctr"/>
                </a:tc>
                <a:tc>
                  <a:txBody>
                    <a:bodyPr/>
                    <a:lstStyle/>
                    <a:p>
                      <a:pPr algn="ctr"/>
                      <a:r>
                        <a:rPr lang="en-US" sz="1200" dirty="0">
                          <a:solidFill>
                            <a:schemeClr val="tx1"/>
                          </a:solidFill>
                          <a:latin typeface="Arial"/>
                          <a:cs typeface="Arial"/>
                        </a:rPr>
                        <a:t>24.4</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20.9</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18.6</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14.1</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6.0</a:t>
                      </a:r>
                      <a:endParaRPr lang="en-GB" sz="1200" dirty="0">
                        <a:solidFill>
                          <a:schemeClr val="tx1"/>
                        </a:solidFill>
                        <a:latin typeface="Arial"/>
                        <a:cs typeface="Arial"/>
                      </a:endParaRPr>
                    </a:p>
                  </a:txBody>
                  <a:tcPr marL="19440" marR="19440" anchor="ctr"/>
                </a:tc>
                <a:tc>
                  <a:txBody>
                    <a:bodyPr/>
                    <a:lstStyle/>
                    <a:p>
                      <a:pPr algn="ctr"/>
                      <a:r>
                        <a:rPr lang="en-US" sz="1200" dirty="0">
                          <a:solidFill>
                            <a:schemeClr val="tx1"/>
                          </a:solidFill>
                          <a:latin typeface="Arial"/>
                          <a:cs typeface="Arial"/>
                        </a:rPr>
                        <a:t> 4.1</a:t>
                      </a:r>
                      <a:endParaRPr lang="en-GB" sz="1200" dirty="0">
                        <a:solidFill>
                          <a:schemeClr val="tx1"/>
                        </a:solidFill>
                        <a:latin typeface="Arial"/>
                        <a:cs typeface="Arial"/>
                      </a:endParaRPr>
                    </a:p>
                  </a:txBody>
                  <a:tcPr marL="19440" marR="19440" anchor="ctr"/>
                </a:tc>
                <a:extLst>
                  <a:ext uri="{0D108BD9-81ED-4DB2-BD59-A6C34878D82A}">
                    <a16:rowId xmlns:a16="http://schemas.microsoft.com/office/drawing/2014/main" val="1749357331"/>
                  </a:ext>
                </a:extLst>
              </a:tr>
            </a:tbl>
          </a:graphicData>
        </a:graphic>
      </p:graphicFrame>
      <p:sp>
        <p:nvSpPr>
          <p:cNvPr id="14" name="TextBox 13">
            <a:extLst>
              <a:ext uri="{FF2B5EF4-FFF2-40B4-BE49-F238E27FC236}">
                <a16:creationId xmlns:a16="http://schemas.microsoft.com/office/drawing/2014/main" id="{4375145C-992B-FA81-1D9F-D9B56CA6B881}"/>
              </a:ext>
            </a:extLst>
          </p:cNvPr>
          <p:cNvSpPr txBox="1"/>
          <p:nvPr/>
        </p:nvSpPr>
        <p:spPr>
          <a:xfrm>
            <a:off x="605927" y="1265482"/>
            <a:ext cx="10963199"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lnSpc>
                <a:spcPct val="90000"/>
              </a:lnSpc>
            </a:pPr>
            <a:r>
              <a:rPr lang="en-GB" b="1" i="0" dirty="0">
                <a:solidFill>
                  <a:schemeClr val="tx1">
                    <a:lumMod val="75000"/>
                    <a:lumOff val="25000"/>
                  </a:schemeClr>
                </a:solidFill>
                <a:effectLst/>
                <a:latin typeface="Arial"/>
                <a:cs typeface="Arial"/>
              </a:rPr>
              <a:t>PFS benefit </a:t>
            </a:r>
            <a:r>
              <a:rPr lang="en-GB" i="0" dirty="0">
                <a:solidFill>
                  <a:schemeClr val="tx1">
                    <a:lumMod val="75000"/>
                    <a:lumOff val="25000"/>
                  </a:schemeClr>
                </a:solidFill>
                <a:effectLst/>
                <a:latin typeface="Arial"/>
                <a:cs typeface="Arial"/>
              </a:rPr>
              <a:t>was observed for</a:t>
            </a:r>
            <a:r>
              <a:rPr lang="en-GB" dirty="0">
                <a:solidFill>
                  <a:schemeClr val="tx1">
                    <a:lumMod val="75000"/>
                    <a:lumOff val="25000"/>
                  </a:schemeClr>
                </a:solidFill>
                <a:latin typeface="Arial"/>
                <a:cs typeface="Arial"/>
              </a:rPr>
              <a:t> </a:t>
            </a:r>
            <a:r>
              <a:rPr lang="en-GB" i="0" dirty="0">
                <a:solidFill>
                  <a:schemeClr val="tx1">
                    <a:lumMod val="75000"/>
                    <a:lumOff val="25000"/>
                  </a:schemeClr>
                </a:solidFill>
                <a:effectLst/>
                <a:latin typeface="Arial"/>
                <a:cs typeface="Arial"/>
              </a:rPr>
              <a:t>durvalumab</a:t>
            </a:r>
            <a:r>
              <a:rPr lang="en-GB" dirty="0">
                <a:solidFill>
                  <a:schemeClr val="tx1">
                    <a:lumMod val="75000"/>
                    <a:lumOff val="25000"/>
                  </a:schemeClr>
                </a:solidFill>
                <a:latin typeface="Arial"/>
                <a:cs typeface="Arial"/>
              </a:rPr>
              <a:t> + olaparib arm versus</a:t>
            </a:r>
            <a:r>
              <a:rPr lang="en-GB" i="0" dirty="0">
                <a:solidFill>
                  <a:schemeClr val="tx1">
                    <a:lumMod val="75000"/>
                    <a:lumOff val="25000"/>
                  </a:schemeClr>
                </a:solidFill>
                <a:effectLst/>
                <a:latin typeface="Arial"/>
                <a:cs typeface="Arial"/>
              </a:rPr>
              <a:t> control in </a:t>
            </a:r>
            <a:r>
              <a:rPr lang="en-GB" b="1" i="0" dirty="0">
                <a:solidFill>
                  <a:schemeClr val="tx1">
                    <a:lumMod val="75000"/>
                    <a:lumOff val="25000"/>
                  </a:schemeClr>
                </a:solidFill>
                <a:effectLst/>
                <a:latin typeface="Arial"/>
                <a:cs typeface="Arial"/>
              </a:rPr>
              <a:t>pMMR subgroup</a:t>
            </a:r>
            <a:r>
              <a:rPr lang="en-GB" i="0" dirty="0">
                <a:solidFill>
                  <a:schemeClr val="tx1">
                    <a:lumMod val="75000"/>
                    <a:lumOff val="25000"/>
                  </a:schemeClr>
                </a:solidFill>
                <a:effectLst/>
                <a:latin typeface="Arial"/>
                <a:cs typeface="Arial"/>
              </a:rPr>
              <a:t>, although the </a:t>
            </a:r>
            <a:r>
              <a:rPr lang="en-GB" b="1" i="0" dirty="0">
                <a:solidFill>
                  <a:schemeClr val="tx1">
                    <a:lumMod val="75000"/>
                    <a:lumOff val="25000"/>
                  </a:schemeClr>
                </a:solidFill>
                <a:effectLst/>
                <a:latin typeface="Arial"/>
                <a:cs typeface="Arial"/>
              </a:rPr>
              <a:t>greatest benefit was seen in the dMMR subgroup</a:t>
            </a:r>
            <a:endParaRPr lang="en-GB" b="1" dirty="0">
              <a:solidFill>
                <a:schemeClr val="tx1">
                  <a:lumMod val="75000"/>
                  <a:lumOff val="25000"/>
                </a:schemeClr>
              </a:solidFill>
              <a:latin typeface="Arial"/>
              <a:cs typeface="Arial"/>
            </a:endParaRPr>
          </a:p>
        </p:txBody>
      </p:sp>
      <p:sp>
        <p:nvSpPr>
          <p:cNvPr id="32" name="TextBox 31">
            <a:extLst>
              <a:ext uri="{FF2B5EF4-FFF2-40B4-BE49-F238E27FC236}">
                <a16:creationId xmlns:a16="http://schemas.microsoft.com/office/drawing/2014/main" id="{FF838D9C-4FD4-A72F-76F9-21DD4CC9C2C4}"/>
              </a:ext>
            </a:extLst>
          </p:cNvPr>
          <p:cNvSpPr txBox="1"/>
          <p:nvPr/>
        </p:nvSpPr>
        <p:spPr>
          <a:xfrm rot="16200000">
            <a:off x="-669755" y="3487762"/>
            <a:ext cx="2487862"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Progression-free survival (%)</a:t>
            </a:r>
          </a:p>
        </p:txBody>
      </p:sp>
      <p:sp>
        <p:nvSpPr>
          <p:cNvPr id="35" name="TextBox 34">
            <a:extLst>
              <a:ext uri="{FF2B5EF4-FFF2-40B4-BE49-F238E27FC236}">
                <a16:creationId xmlns:a16="http://schemas.microsoft.com/office/drawing/2014/main" id="{76729CD2-957E-2973-0C3A-037C493CBB2C}"/>
              </a:ext>
            </a:extLst>
          </p:cNvPr>
          <p:cNvSpPr txBox="1"/>
          <p:nvPr/>
        </p:nvSpPr>
        <p:spPr>
          <a:xfrm>
            <a:off x="1115314" y="4929535"/>
            <a:ext cx="8495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0</a:t>
            </a:r>
          </a:p>
        </p:txBody>
      </p:sp>
      <p:sp>
        <p:nvSpPr>
          <p:cNvPr id="37" name="TextBox 36">
            <a:extLst>
              <a:ext uri="{FF2B5EF4-FFF2-40B4-BE49-F238E27FC236}">
                <a16:creationId xmlns:a16="http://schemas.microsoft.com/office/drawing/2014/main" id="{C0EAD9D6-E3E1-B14E-7015-497653073BD7}"/>
              </a:ext>
            </a:extLst>
          </p:cNvPr>
          <p:cNvSpPr txBox="1"/>
          <p:nvPr/>
        </p:nvSpPr>
        <p:spPr>
          <a:xfrm>
            <a:off x="805412" y="2269521"/>
            <a:ext cx="25487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100</a:t>
            </a:r>
          </a:p>
        </p:txBody>
      </p:sp>
      <p:sp>
        <p:nvSpPr>
          <p:cNvPr id="49" name="TextBox 48">
            <a:extLst>
              <a:ext uri="{FF2B5EF4-FFF2-40B4-BE49-F238E27FC236}">
                <a16:creationId xmlns:a16="http://schemas.microsoft.com/office/drawing/2014/main" id="{514FD5DE-48C7-92F8-4661-620EC67232B3}"/>
              </a:ext>
            </a:extLst>
          </p:cNvPr>
          <p:cNvSpPr txBox="1"/>
          <p:nvPr/>
        </p:nvSpPr>
        <p:spPr>
          <a:xfrm>
            <a:off x="3142169" y="5164755"/>
            <a:ext cx="634790"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Months</a:t>
            </a:r>
          </a:p>
        </p:txBody>
      </p:sp>
      <p:sp>
        <p:nvSpPr>
          <p:cNvPr id="50" name="TextBox 49">
            <a:extLst>
              <a:ext uri="{FF2B5EF4-FFF2-40B4-BE49-F238E27FC236}">
                <a16:creationId xmlns:a16="http://schemas.microsoft.com/office/drawing/2014/main" id="{CF8B57FA-C139-245A-BB69-920D611D2A20}"/>
              </a:ext>
            </a:extLst>
          </p:cNvPr>
          <p:cNvSpPr txBox="1"/>
          <p:nvPr/>
        </p:nvSpPr>
        <p:spPr>
          <a:xfrm>
            <a:off x="890372" y="2526696"/>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90</a:t>
            </a:r>
          </a:p>
        </p:txBody>
      </p:sp>
      <p:sp>
        <p:nvSpPr>
          <p:cNvPr id="51" name="TextBox 50">
            <a:extLst>
              <a:ext uri="{FF2B5EF4-FFF2-40B4-BE49-F238E27FC236}">
                <a16:creationId xmlns:a16="http://schemas.microsoft.com/office/drawing/2014/main" id="{53738AD3-4C15-A0B9-00C3-DB356E6F8FE3}"/>
              </a:ext>
            </a:extLst>
          </p:cNvPr>
          <p:cNvSpPr txBox="1"/>
          <p:nvPr/>
        </p:nvSpPr>
        <p:spPr>
          <a:xfrm>
            <a:off x="890372" y="2767996"/>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80</a:t>
            </a:r>
          </a:p>
        </p:txBody>
      </p:sp>
      <p:sp>
        <p:nvSpPr>
          <p:cNvPr id="52" name="TextBox 51">
            <a:extLst>
              <a:ext uri="{FF2B5EF4-FFF2-40B4-BE49-F238E27FC236}">
                <a16:creationId xmlns:a16="http://schemas.microsoft.com/office/drawing/2014/main" id="{96C6F267-EFD4-99BE-BC53-F59862A4B409}"/>
              </a:ext>
            </a:extLst>
          </p:cNvPr>
          <p:cNvSpPr txBox="1"/>
          <p:nvPr/>
        </p:nvSpPr>
        <p:spPr>
          <a:xfrm>
            <a:off x="890372" y="3021996"/>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70</a:t>
            </a:r>
          </a:p>
        </p:txBody>
      </p:sp>
      <p:sp>
        <p:nvSpPr>
          <p:cNvPr id="53" name="TextBox 52">
            <a:extLst>
              <a:ext uri="{FF2B5EF4-FFF2-40B4-BE49-F238E27FC236}">
                <a16:creationId xmlns:a16="http://schemas.microsoft.com/office/drawing/2014/main" id="{DF34B8CC-B89F-20C1-8B85-C2E83AFD40BD}"/>
              </a:ext>
            </a:extLst>
          </p:cNvPr>
          <p:cNvSpPr txBox="1"/>
          <p:nvPr/>
        </p:nvSpPr>
        <p:spPr>
          <a:xfrm>
            <a:off x="890372" y="3272821"/>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60</a:t>
            </a:r>
          </a:p>
        </p:txBody>
      </p:sp>
      <p:sp>
        <p:nvSpPr>
          <p:cNvPr id="54" name="TextBox 53">
            <a:extLst>
              <a:ext uri="{FF2B5EF4-FFF2-40B4-BE49-F238E27FC236}">
                <a16:creationId xmlns:a16="http://schemas.microsoft.com/office/drawing/2014/main" id="{0CBFE0E4-A5F3-B12E-BF44-9B16F76B7600}"/>
              </a:ext>
            </a:extLst>
          </p:cNvPr>
          <p:cNvSpPr txBox="1"/>
          <p:nvPr/>
        </p:nvSpPr>
        <p:spPr>
          <a:xfrm>
            <a:off x="890372" y="3514121"/>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50</a:t>
            </a:r>
          </a:p>
        </p:txBody>
      </p:sp>
      <p:sp>
        <p:nvSpPr>
          <p:cNvPr id="55" name="TextBox 54">
            <a:extLst>
              <a:ext uri="{FF2B5EF4-FFF2-40B4-BE49-F238E27FC236}">
                <a16:creationId xmlns:a16="http://schemas.microsoft.com/office/drawing/2014/main" id="{87E9461F-5B34-DE69-0045-810CE5562545}"/>
              </a:ext>
            </a:extLst>
          </p:cNvPr>
          <p:cNvSpPr txBox="1"/>
          <p:nvPr/>
        </p:nvSpPr>
        <p:spPr>
          <a:xfrm>
            <a:off x="890372" y="3768121"/>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40</a:t>
            </a:r>
          </a:p>
        </p:txBody>
      </p:sp>
      <p:sp>
        <p:nvSpPr>
          <p:cNvPr id="56" name="TextBox 55">
            <a:extLst>
              <a:ext uri="{FF2B5EF4-FFF2-40B4-BE49-F238E27FC236}">
                <a16:creationId xmlns:a16="http://schemas.microsoft.com/office/drawing/2014/main" id="{47C0F29C-F55D-B277-2CF9-AE6F9226E913}"/>
              </a:ext>
            </a:extLst>
          </p:cNvPr>
          <p:cNvSpPr txBox="1"/>
          <p:nvPr/>
        </p:nvSpPr>
        <p:spPr>
          <a:xfrm>
            <a:off x="890372" y="4015771"/>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30</a:t>
            </a:r>
          </a:p>
        </p:txBody>
      </p:sp>
      <p:sp>
        <p:nvSpPr>
          <p:cNvPr id="57" name="TextBox 56">
            <a:extLst>
              <a:ext uri="{FF2B5EF4-FFF2-40B4-BE49-F238E27FC236}">
                <a16:creationId xmlns:a16="http://schemas.microsoft.com/office/drawing/2014/main" id="{5DF39915-76AD-A2CA-702B-6BA99988A8D3}"/>
              </a:ext>
            </a:extLst>
          </p:cNvPr>
          <p:cNvSpPr txBox="1"/>
          <p:nvPr/>
        </p:nvSpPr>
        <p:spPr>
          <a:xfrm>
            <a:off x="890372" y="4260246"/>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20</a:t>
            </a:r>
          </a:p>
        </p:txBody>
      </p:sp>
      <p:sp>
        <p:nvSpPr>
          <p:cNvPr id="58" name="TextBox 57">
            <a:extLst>
              <a:ext uri="{FF2B5EF4-FFF2-40B4-BE49-F238E27FC236}">
                <a16:creationId xmlns:a16="http://schemas.microsoft.com/office/drawing/2014/main" id="{42128790-0E23-660F-E8D5-1584CF27303E}"/>
              </a:ext>
            </a:extLst>
          </p:cNvPr>
          <p:cNvSpPr txBox="1"/>
          <p:nvPr/>
        </p:nvSpPr>
        <p:spPr>
          <a:xfrm>
            <a:off x="890372" y="4507896"/>
            <a:ext cx="169918"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10</a:t>
            </a:r>
          </a:p>
        </p:txBody>
      </p:sp>
      <p:sp>
        <p:nvSpPr>
          <p:cNvPr id="59" name="TextBox 58">
            <a:extLst>
              <a:ext uri="{FF2B5EF4-FFF2-40B4-BE49-F238E27FC236}">
                <a16:creationId xmlns:a16="http://schemas.microsoft.com/office/drawing/2014/main" id="{69D97997-8D90-7B0A-EA96-3F5D704F6FAC}"/>
              </a:ext>
            </a:extLst>
          </p:cNvPr>
          <p:cNvSpPr txBox="1"/>
          <p:nvPr/>
        </p:nvSpPr>
        <p:spPr>
          <a:xfrm>
            <a:off x="975330" y="4765071"/>
            <a:ext cx="84960" cy="184666"/>
          </a:xfrm>
          <a:prstGeom prst="rect">
            <a:avLst/>
          </a:prstGeom>
          <a:noFill/>
        </p:spPr>
        <p:txBody>
          <a:bodyPr wrap="none" lIns="0" tIns="0" rIns="0" bIns="0" rtlCol="0">
            <a:spAutoFit/>
          </a:bodyPr>
          <a:lstStyle/>
          <a:p>
            <a:pPr algn="r"/>
            <a:r>
              <a:rPr lang="en-GB" sz="1200" dirty="0">
                <a:effectLst/>
                <a:latin typeface="Arial" panose="020B0604020202020204" pitchFamily="34" charset="0"/>
                <a:cs typeface="Arial" panose="020B0604020202020204" pitchFamily="34" charset="0"/>
              </a:rPr>
              <a:t>0</a:t>
            </a:r>
          </a:p>
        </p:txBody>
      </p:sp>
      <p:sp>
        <p:nvSpPr>
          <p:cNvPr id="60" name="TextBox 59">
            <a:extLst>
              <a:ext uri="{FF2B5EF4-FFF2-40B4-BE49-F238E27FC236}">
                <a16:creationId xmlns:a16="http://schemas.microsoft.com/office/drawing/2014/main" id="{E2A612D4-4947-AC7A-51FC-71850DBF3731}"/>
              </a:ext>
            </a:extLst>
          </p:cNvPr>
          <p:cNvSpPr txBox="1"/>
          <p:nvPr/>
        </p:nvSpPr>
        <p:spPr>
          <a:xfrm>
            <a:off x="1404239" y="4929535"/>
            <a:ext cx="8495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a:t>
            </a:r>
          </a:p>
        </p:txBody>
      </p:sp>
      <p:sp>
        <p:nvSpPr>
          <p:cNvPr id="61" name="TextBox 60">
            <a:extLst>
              <a:ext uri="{FF2B5EF4-FFF2-40B4-BE49-F238E27FC236}">
                <a16:creationId xmlns:a16="http://schemas.microsoft.com/office/drawing/2014/main" id="{F5C4D242-25A6-5AC3-A87E-8AF0A787A9C9}"/>
              </a:ext>
            </a:extLst>
          </p:cNvPr>
          <p:cNvSpPr txBox="1"/>
          <p:nvPr/>
        </p:nvSpPr>
        <p:spPr>
          <a:xfrm>
            <a:off x="1686814" y="4929535"/>
            <a:ext cx="8495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4</a:t>
            </a:r>
          </a:p>
        </p:txBody>
      </p:sp>
      <p:sp>
        <p:nvSpPr>
          <p:cNvPr id="62" name="TextBox 61">
            <a:extLst>
              <a:ext uri="{FF2B5EF4-FFF2-40B4-BE49-F238E27FC236}">
                <a16:creationId xmlns:a16="http://schemas.microsoft.com/office/drawing/2014/main" id="{68849E82-A854-82A6-3F6C-AAD1B33EFCD5}"/>
              </a:ext>
            </a:extLst>
          </p:cNvPr>
          <p:cNvSpPr txBox="1"/>
          <p:nvPr/>
        </p:nvSpPr>
        <p:spPr>
          <a:xfrm>
            <a:off x="2504760"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10</a:t>
            </a:r>
          </a:p>
        </p:txBody>
      </p:sp>
      <p:sp>
        <p:nvSpPr>
          <p:cNvPr id="63" name="TextBox 62">
            <a:extLst>
              <a:ext uri="{FF2B5EF4-FFF2-40B4-BE49-F238E27FC236}">
                <a16:creationId xmlns:a16="http://schemas.microsoft.com/office/drawing/2014/main" id="{2D69EC7B-AE0C-3D15-7B46-F0BBA0AED6BF}"/>
              </a:ext>
            </a:extLst>
          </p:cNvPr>
          <p:cNvSpPr txBox="1"/>
          <p:nvPr/>
        </p:nvSpPr>
        <p:spPr>
          <a:xfrm>
            <a:off x="2780985"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12</a:t>
            </a:r>
          </a:p>
        </p:txBody>
      </p:sp>
      <p:sp>
        <p:nvSpPr>
          <p:cNvPr id="64" name="TextBox 63">
            <a:extLst>
              <a:ext uri="{FF2B5EF4-FFF2-40B4-BE49-F238E27FC236}">
                <a16:creationId xmlns:a16="http://schemas.microsoft.com/office/drawing/2014/main" id="{39267066-74F1-1C58-629E-5D48E4BB1D5E}"/>
              </a:ext>
            </a:extLst>
          </p:cNvPr>
          <p:cNvSpPr txBox="1"/>
          <p:nvPr/>
        </p:nvSpPr>
        <p:spPr>
          <a:xfrm>
            <a:off x="3057210"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14</a:t>
            </a:r>
          </a:p>
        </p:txBody>
      </p:sp>
      <p:sp>
        <p:nvSpPr>
          <p:cNvPr id="65" name="TextBox 64">
            <a:extLst>
              <a:ext uri="{FF2B5EF4-FFF2-40B4-BE49-F238E27FC236}">
                <a16:creationId xmlns:a16="http://schemas.microsoft.com/office/drawing/2014/main" id="{D44D2711-96D0-916D-FB05-42543E8D7C69}"/>
              </a:ext>
            </a:extLst>
          </p:cNvPr>
          <p:cNvSpPr txBox="1"/>
          <p:nvPr/>
        </p:nvSpPr>
        <p:spPr>
          <a:xfrm>
            <a:off x="3346135"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16</a:t>
            </a:r>
          </a:p>
        </p:txBody>
      </p:sp>
      <p:sp>
        <p:nvSpPr>
          <p:cNvPr id="66" name="TextBox 65">
            <a:extLst>
              <a:ext uri="{FF2B5EF4-FFF2-40B4-BE49-F238E27FC236}">
                <a16:creationId xmlns:a16="http://schemas.microsoft.com/office/drawing/2014/main" id="{DC2F01A5-772F-E518-7220-B55F4C45DD58}"/>
              </a:ext>
            </a:extLst>
          </p:cNvPr>
          <p:cNvSpPr txBox="1"/>
          <p:nvPr/>
        </p:nvSpPr>
        <p:spPr>
          <a:xfrm>
            <a:off x="3641410"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18</a:t>
            </a:r>
          </a:p>
        </p:txBody>
      </p:sp>
      <p:sp>
        <p:nvSpPr>
          <p:cNvPr id="67" name="TextBox 66">
            <a:extLst>
              <a:ext uri="{FF2B5EF4-FFF2-40B4-BE49-F238E27FC236}">
                <a16:creationId xmlns:a16="http://schemas.microsoft.com/office/drawing/2014/main" id="{CA7B1871-EC01-3E62-43DD-D96BD2F74F54}"/>
              </a:ext>
            </a:extLst>
          </p:cNvPr>
          <p:cNvSpPr txBox="1"/>
          <p:nvPr/>
        </p:nvSpPr>
        <p:spPr>
          <a:xfrm>
            <a:off x="1975739" y="4929535"/>
            <a:ext cx="8495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6</a:t>
            </a:r>
          </a:p>
        </p:txBody>
      </p:sp>
      <p:sp>
        <p:nvSpPr>
          <p:cNvPr id="68" name="TextBox 67">
            <a:extLst>
              <a:ext uri="{FF2B5EF4-FFF2-40B4-BE49-F238E27FC236}">
                <a16:creationId xmlns:a16="http://schemas.microsoft.com/office/drawing/2014/main" id="{C4F2D57E-2F83-1CCA-B524-BC05A2B5E2C1}"/>
              </a:ext>
            </a:extLst>
          </p:cNvPr>
          <p:cNvSpPr txBox="1"/>
          <p:nvPr/>
        </p:nvSpPr>
        <p:spPr>
          <a:xfrm>
            <a:off x="2258314" y="4929535"/>
            <a:ext cx="84959"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8</a:t>
            </a:r>
          </a:p>
        </p:txBody>
      </p:sp>
      <p:sp>
        <p:nvSpPr>
          <p:cNvPr id="69" name="TextBox 68">
            <a:extLst>
              <a:ext uri="{FF2B5EF4-FFF2-40B4-BE49-F238E27FC236}">
                <a16:creationId xmlns:a16="http://schemas.microsoft.com/office/drawing/2014/main" id="{28754CE6-EAA0-A0F7-B59D-ACA0BB3FB50E}"/>
              </a:ext>
            </a:extLst>
          </p:cNvPr>
          <p:cNvSpPr txBox="1"/>
          <p:nvPr/>
        </p:nvSpPr>
        <p:spPr>
          <a:xfrm>
            <a:off x="5632135"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32</a:t>
            </a:r>
          </a:p>
        </p:txBody>
      </p:sp>
      <p:sp>
        <p:nvSpPr>
          <p:cNvPr id="70" name="TextBox 69">
            <a:extLst>
              <a:ext uri="{FF2B5EF4-FFF2-40B4-BE49-F238E27FC236}">
                <a16:creationId xmlns:a16="http://schemas.microsoft.com/office/drawing/2014/main" id="{AC8E7A84-C0DA-D460-4F8C-8F87BEF48DE2}"/>
              </a:ext>
            </a:extLst>
          </p:cNvPr>
          <p:cNvSpPr txBox="1"/>
          <p:nvPr/>
        </p:nvSpPr>
        <p:spPr>
          <a:xfrm>
            <a:off x="5352735"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30</a:t>
            </a:r>
          </a:p>
        </p:txBody>
      </p:sp>
      <p:sp>
        <p:nvSpPr>
          <p:cNvPr id="71" name="TextBox 70">
            <a:extLst>
              <a:ext uri="{FF2B5EF4-FFF2-40B4-BE49-F238E27FC236}">
                <a16:creationId xmlns:a16="http://schemas.microsoft.com/office/drawing/2014/main" id="{F846591E-6E6F-EDBA-BE7F-8571830CE5B3}"/>
              </a:ext>
            </a:extLst>
          </p:cNvPr>
          <p:cNvSpPr txBox="1"/>
          <p:nvPr/>
        </p:nvSpPr>
        <p:spPr>
          <a:xfrm>
            <a:off x="5066985"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28</a:t>
            </a:r>
          </a:p>
        </p:txBody>
      </p:sp>
      <p:sp>
        <p:nvSpPr>
          <p:cNvPr id="72" name="TextBox 71">
            <a:extLst>
              <a:ext uri="{FF2B5EF4-FFF2-40B4-BE49-F238E27FC236}">
                <a16:creationId xmlns:a16="http://schemas.microsoft.com/office/drawing/2014/main" id="{B5B6D233-A4D6-35E4-38F3-B06C27F47626}"/>
              </a:ext>
            </a:extLst>
          </p:cNvPr>
          <p:cNvSpPr txBox="1"/>
          <p:nvPr/>
        </p:nvSpPr>
        <p:spPr>
          <a:xfrm>
            <a:off x="4774885"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26</a:t>
            </a:r>
          </a:p>
        </p:txBody>
      </p:sp>
      <p:sp>
        <p:nvSpPr>
          <p:cNvPr id="73" name="TextBox 72">
            <a:extLst>
              <a:ext uri="{FF2B5EF4-FFF2-40B4-BE49-F238E27FC236}">
                <a16:creationId xmlns:a16="http://schemas.microsoft.com/office/drawing/2014/main" id="{AE0A6924-08EC-7785-CC5A-D0556C3AC768}"/>
              </a:ext>
            </a:extLst>
          </p:cNvPr>
          <p:cNvSpPr txBox="1"/>
          <p:nvPr/>
        </p:nvSpPr>
        <p:spPr>
          <a:xfrm>
            <a:off x="4501835"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24</a:t>
            </a:r>
          </a:p>
        </p:txBody>
      </p:sp>
      <p:sp>
        <p:nvSpPr>
          <p:cNvPr id="74" name="TextBox 73">
            <a:extLst>
              <a:ext uri="{FF2B5EF4-FFF2-40B4-BE49-F238E27FC236}">
                <a16:creationId xmlns:a16="http://schemas.microsoft.com/office/drawing/2014/main" id="{58F0E546-05D0-4AB9-E5A9-A7809358B0A8}"/>
              </a:ext>
            </a:extLst>
          </p:cNvPr>
          <p:cNvSpPr txBox="1"/>
          <p:nvPr/>
        </p:nvSpPr>
        <p:spPr>
          <a:xfrm>
            <a:off x="4206560"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22</a:t>
            </a:r>
          </a:p>
        </p:txBody>
      </p:sp>
      <p:sp>
        <p:nvSpPr>
          <p:cNvPr id="75" name="TextBox 74">
            <a:extLst>
              <a:ext uri="{FF2B5EF4-FFF2-40B4-BE49-F238E27FC236}">
                <a16:creationId xmlns:a16="http://schemas.microsoft.com/office/drawing/2014/main" id="{3CD841C9-6B2D-EB82-9A65-6F6F5AF0D466}"/>
              </a:ext>
            </a:extLst>
          </p:cNvPr>
          <p:cNvSpPr txBox="1"/>
          <p:nvPr/>
        </p:nvSpPr>
        <p:spPr>
          <a:xfrm>
            <a:off x="3927160" y="4929535"/>
            <a:ext cx="169918" cy="184666"/>
          </a:xfrm>
          <a:prstGeom prst="rect">
            <a:avLst/>
          </a:prstGeom>
          <a:noFill/>
        </p:spPr>
        <p:txBody>
          <a:bodyPr wrap="none" lIns="0" tIns="0" rIns="0" bIns="0" rtlCol="0">
            <a:spAutoFit/>
          </a:bodyPr>
          <a:lstStyle/>
          <a:p>
            <a:pPr algn="ctr"/>
            <a:r>
              <a:rPr lang="en-GB" sz="1200" dirty="0">
                <a:effectLst/>
                <a:latin typeface="Arial" panose="020B0604020202020204" pitchFamily="34" charset="0"/>
                <a:cs typeface="Arial" panose="020B0604020202020204" pitchFamily="34" charset="0"/>
              </a:rPr>
              <a:t>20</a:t>
            </a:r>
          </a:p>
        </p:txBody>
      </p:sp>
      <p:sp>
        <p:nvSpPr>
          <p:cNvPr id="76" name="TextBox 75">
            <a:extLst>
              <a:ext uri="{FF2B5EF4-FFF2-40B4-BE49-F238E27FC236}">
                <a16:creationId xmlns:a16="http://schemas.microsoft.com/office/drawing/2014/main" id="{7B8BC195-A134-152D-B8F4-03F4695B54BC}"/>
              </a:ext>
            </a:extLst>
          </p:cNvPr>
          <p:cNvSpPr txBox="1"/>
          <p:nvPr/>
        </p:nvSpPr>
        <p:spPr>
          <a:xfrm>
            <a:off x="4977074" y="3831105"/>
            <a:ext cx="947375" cy="184666"/>
          </a:xfrm>
          <a:prstGeom prst="rect">
            <a:avLst/>
          </a:prstGeom>
          <a:noFill/>
        </p:spPr>
        <p:txBody>
          <a:bodyPr wrap="none" lIns="0" tIns="0" rIns="0" bIns="0" rtlCol="0">
            <a:spAutoFit/>
          </a:bodyPr>
          <a:lstStyle/>
          <a:p>
            <a:r>
              <a:rPr lang="en-GB" sz="1200" b="1" dirty="0">
                <a:solidFill>
                  <a:schemeClr val="accent1"/>
                </a:solidFill>
                <a:effectLst/>
                <a:latin typeface="Arial" panose="020B0604020202020204" pitchFamily="34" charset="0"/>
                <a:cs typeface="Arial" panose="020B0604020202020204" pitchFamily="34" charset="0"/>
              </a:rPr>
              <a:t>CP+D+O arm</a:t>
            </a:r>
          </a:p>
        </p:txBody>
      </p:sp>
      <p:sp>
        <p:nvSpPr>
          <p:cNvPr id="77" name="TextBox 76">
            <a:extLst>
              <a:ext uri="{FF2B5EF4-FFF2-40B4-BE49-F238E27FC236}">
                <a16:creationId xmlns:a16="http://schemas.microsoft.com/office/drawing/2014/main" id="{B941897F-C55D-0C0A-C346-781B102D6ECD}"/>
              </a:ext>
            </a:extLst>
          </p:cNvPr>
          <p:cNvSpPr txBox="1"/>
          <p:nvPr/>
        </p:nvSpPr>
        <p:spPr>
          <a:xfrm>
            <a:off x="4977074" y="4293038"/>
            <a:ext cx="737381" cy="184666"/>
          </a:xfrm>
          <a:prstGeom prst="rect">
            <a:avLst/>
          </a:prstGeom>
          <a:noFill/>
        </p:spPr>
        <p:txBody>
          <a:bodyPr wrap="none" lIns="0" tIns="0" rIns="0" bIns="0" rtlCol="0">
            <a:spAutoFit/>
          </a:bodyPr>
          <a:lstStyle/>
          <a:p>
            <a:r>
              <a:rPr lang="en-GB" sz="1200" b="1" dirty="0">
                <a:solidFill>
                  <a:schemeClr val="tx2"/>
                </a:solidFill>
                <a:effectLst/>
                <a:latin typeface="Arial" panose="020B0604020202020204" pitchFamily="34" charset="0"/>
                <a:cs typeface="Arial" panose="020B0604020202020204" pitchFamily="34" charset="0"/>
              </a:rPr>
              <a:t>CP+D arm</a:t>
            </a:r>
          </a:p>
        </p:txBody>
      </p:sp>
      <p:sp>
        <p:nvSpPr>
          <p:cNvPr id="78" name="TextBox 77">
            <a:extLst>
              <a:ext uri="{FF2B5EF4-FFF2-40B4-BE49-F238E27FC236}">
                <a16:creationId xmlns:a16="http://schemas.microsoft.com/office/drawing/2014/main" id="{4AB7E38A-35AC-1FBB-2B02-1279FB7DB35C}"/>
              </a:ext>
            </a:extLst>
          </p:cNvPr>
          <p:cNvSpPr txBox="1"/>
          <p:nvPr/>
        </p:nvSpPr>
        <p:spPr>
          <a:xfrm>
            <a:off x="4977074" y="4623238"/>
            <a:ext cx="534249" cy="184666"/>
          </a:xfrm>
          <a:prstGeom prst="rect">
            <a:avLst/>
          </a:prstGeom>
          <a:noFill/>
          <a:ln>
            <a:noFill/>
          </a:ln>
        </p:spPr>
        <p:txBody>
          <a:bodyPr wrap="none" lIns="0" tIns="0" rIns="0" bIns="0" rtlCol="0">
            <a:spAutoFit/>
          </a:bodyPr>
          <a:lstStyle/>
          <a:p>
            <a:r>
              <a:rPr lang="en-GB" sz="1200" b="1" dirty="0">
                <a:solidFill>
                  <a:srgbClr val="7030A0"/>
                </a:solidFill>
                <a:effectLst/>
                <a:latin typeface="Arial" panose="020B0604020202020204" pitchFamily="34" charset="0"/>
                <a:cs typeface="Arial" panose="020B0604020202020204" pitchFamily="34" charset="0"/>
              </a:rPr>
              <a:t>CP arm</a:t>
            </a:r>
          </a:p>
        </p:txBody>
      </p:sp>
      <p:sp>
        <p:nvSpPr>
          <p:cNvPr id="79" name="TextBox 78">
            <a:extLst>
              <a:ext uri="{FF2B5EF4-FFF2-40B4-BE49-F238E27FC236}">
                <a16:creationId xmlns:a16="http://schemas.microsoft.com/office/drawing/2014/main" id="{AFAE314F-8950-1FF2-5E2E-F3FB7BA787C7}"/>
              </a:ext>
            </a:extLst>
          </p:cNvPr>
          <p:cNvSpPr txBox="1"/>
          <p:nvPr/>
        </p:nvSpPr>
        <p:spPr>
          <a:xfrm>
            <a:off x="3346422" y="2951426"/>
            <a:ext cx="769441" cy="738664"/>
          </a:xfrm>
          <a:prstGeom prst="rect">
            <a:avLst/>
          </a:prstGeom>
          <a:noFill/>
        </p:spPr>
        <p:txBody>
          <a:bodyPr wrap="none" lIns="0" tIns="0" rIns="0" bIns="0" rtlCol="0">
            <a:spAutoFit/>
          </a:bodyPr>
          <a:lstStyle/>
          <a:p>
            <a:pPr algn="ctr"/>
            <a:r>
              <a:rPr lang="en-GB" sz="1200" b="1" dirty="0">
                <a:effectLst/>
                <a:latin typeface="Arial" panose="020B0604020202020204" pitchFamily="34" charset="0"/>
                <a:cs typeface="Arial" panose="020B0604020202020204" pitchFamily="34" charset="0"/>
              </a:rPr>
              <a:t>18 months</a:t>
            </a:r>
          </a:p>
          <a:p>
            <a:pPr algn="ctr"/>
            <a:r>
              <a:rPr lang="en-GB" sz="1200" b="1" dirty="0">
                <a:solidFill>
                  <a:schemeClr val="accent1"/>
                </a:solidFill>
                <a:latin typeface="Arial" panose="020B0604020202020204" pitchFamily="34" charset="0"/>
                <a:cs typeface="Arial" panose="020B0604020202020204" pitchFamily="34" charset="0"/>
              </a:rPr>
              <a:t>42.0%</a:t>
            </a:r>
          </a:p>
          <a:p>
            <a:pPr algn="ctr"/>
            <a:r>
              <a:rPr lang="en-GB" sz="1200" b="1" dirty="0">
                <a:solidFill>
                  <a:schemeClr val="tx2"/>
                </a:solidFill>
                <a:effectLst/>
                <a:latin typeface="Arial" panose="020B0604020202020204" pitchFamily="34" charset="0"/>
                <a:cs typeface="Arial" panose="020B0604020202020204" pitchFamily="34" charset="0"/>
              </a:rPr>
              <a:t>31.3%</a:t>
            </a:r>
          </a:p>
          <a:p>
            <a:pPr algn="ctr"/>
            <a:r>
              <a:rPr lang="en-GB" sz="1200" b="1" dirty="0">
                <a:solidFill>
                  <a:srgbClr val="7030A0"/>
                </a:solidFill>
                <a:latin typeface="Arial" panose="020B0604020202020204" pitchFamily="34" charset="0"/>
                <a:cs typeface="Arial" panose="020B0604020202020204" pitchFamily="34" charset="0"/>
              </a:rPr>
              <a:t>20.0%</a:t>
            </a:r>
            <a:endParaRPr lang="en-GB" sz="1200" b="1" dirty="0">
              <a:solidFill>
                <a:srgbClr val="7030A0"/>
              </a:solidFill>
              <a:effectLst/>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8199CF8-9568-8936-AE66-FAC2C86B5BB6}"/>
              </a:ext>
            </a:extLst>
          </p:cNvPr>
          <p:cNvSpPr txBox="1"/>
          <p:nvPr/>
        </p:nvSpPr>
        <p:spPr>
          <a:xfrm>
            <a:off x="2504973" y="2582094"/>
            <a:ext cx="769441" cy="738664"/>
          </a:xfrm>
          <a:prstGeom prst="rect">
            <a:avLst/>
          </a:prstGeom>
          <a:noFill/>
        </p:spPr>
        <p:txBody>
          <a:bodyPr wrap="none" lIns="0" tIns="0" rIns="0" bIns="0" rtlCol="0">
            <a:spAutoFit/>
          </a:bodyPr>
          <a:lstStyle/>
          <a:p>
            <a:pPr algn="ctr"/>
            <a:r>
              <a:rPr lang="en-GB" sz="1200" b="1" dirty="0">
                <a:effectLst/>
                <a:latin typeface="Arial" panose="020B0604020202020204" pitchFamily="34" charset="0"/>
                <a:cs typeface="Arial" panose="020B0604020202020204" pitchFamily="34" charset="0"/>
              </a:rPr>
              <a:t>12 months</a:t>
            </a:r>
          </a:p>
          <a:p>
            <a:pPr algn="ctr"/>
            <a:r>
              <a:rPr lang="en-GB" sz="1200" b="1" dirty="0">
                <a:solidFill>
                  <a:schemeClr val="accent1"/>
                </a:solidFill>
                <a:latin typeface="Arial" panose="020B0604020202020204" pitchFamily="34" charset="0"/>
                <a:cs typeface="Arial" panose="020B0604020202020204" pitchFamily="34" charset="0"/>
              </a:rPr>
              <a:t>59.4%</a:t>
            </a:r>
          </a:p>
          <a:p>
            <a:pPr algn="ctr"/>
            <a:r>
              <a:rPr lang="en-GB" sz="1200" b="1" dirty="0">
                <a:solidFill>
                  <a:schemeClr val="tx2"/>
                </a:solidFill>
                <a:effectLst/>
                <a:latin typeface="Arial" panose="020B0604020202020204" pitchFamily="34" charset="0"/>
                <a:cs typeface="Arial" panose="020B0604020202020204" pitchFamily="34" charset="0"/>
              </a:rPr>
              <a:t>44.4%</a:t>
            </a:r>
          </a:p>
          <a:p>
            <a:pPr algn="ctr"/>
            <a:r>
              <a:rPr lang="en-GB" sz="1200" b="1" dirty="0">
                <a:solidFill>
                  <a:srgbClr val="7030A0"/>
                </a:solidFill>
                <a:latin typeface="Arial" panose="020B0604020202020204" pitchFamily="34" charset="0"/>
                <a:cs typeface="Arial" panose="020B0604020202020204" pitchFamily="34" charset="0"/>
              </a:rPr>
              <a:t>40.8%</a:t>
            </a:r>
            <a:endParaRPr lang="en-GB" sz="1200" b="1" dirty="0">
              <a:solidFill>
                <a:srgbClr val="7030A0"/>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78ABE3-9CAC-60E8-CEFB-02B81A22CA2A}"/>
              </a:ext>
            </a:extLst>
          </p:cNvPr>
          <p:cNvSpPr txBox="1"/>
          <p:nvPr/>
        </p:nvSpPr>
        <p:spPr>
          <a:xfrm>
            <a:off x="7856372" y="2360625"/>
            <a:ext cx="3086743" cy="215444"/>
          </a:xfrm>
          <a:prstGeom prst="rect">
            <a:avLst/>
          </a:prstGeom>
          <a:noFill/>
        </p:spPr>
        <p:txBody>
          <a:bodyPr wrap="none" lIns="0" tIns="0" rIns="0" bIns="0" rtlCol="0">
            <a:spAutoFit/>
          </a:bodyPr>
          <a:lstStyle/>
          <a:p>
            <a:pPr algn="ctr"/>
            <a:r>
              <a:rPr lang="en-US" sz="1400" b="1" dirty="0"/>
              <a:t>Summary of AEs in the overall population</a:t>
            </a:r>
            <a:endParaRPr lang="en-GB" sz="1400" b="1" dirty="0">
              <a:latin typeface="Arial" panose="020B0604020202020204" pitchFamily="34" charset="0"/>
              <a:ea typeface="Aileron" charset="0"/>
              <a:cs typeface="Arial" panose="020B0604020202020204" pitchFamily="34" charset="0"/>
            </a:endParaRPr>
          </a:p>
        </p:txBody>
      </p:sp>
      <p:sp>
        <p:nvSpPr>
          <p:cNvPr id="9" name="Rectangle: Rounded Corners 428">
            <a:extLst>
              <a:ext uri="{FF2B5EF4-FFF2-40B4-BE49-F238E27FC236}">
                <a16:creationId xmlns:a16="http://schemas.microsoft.com/office/drawing/2014/main" id="{F966B9C1-9F7A-209D-A3A4-9371405EDBE8}"/>
              </a:ext>
            </a:extLst>
          </p:cNvPr>
          <p:cNvSpPr/>
          <p:nvPr/>
        </p:nvSpPr>
        <p:spPr>
          <a:xfrm>
            <a:off x="4265936" y="2220237"/>
            <a:ext cx="2181866" cy="572411"/>
          </a:xfrm>
          <a:prstGeom prst="roundRect">
            <a:avLst/>
          </a:prstGeom>
          <a:solidFill>
            <a:schemeClr val="bg1"/>
          </a:solidFill>
          <a:ln w="38100" cap="flat" cmpd="sng" algn="ctr">
            <a:solidFill>
              <a:schemeClr val="accent6"/>
            </a:solidFill>
            <a:prstDash val="solid"/>
          </a:ln>
          <a:effectLst/>
          <a:scene3d>
            <a:camera prst="orthographicFront">
              <a:rot lat="0" lon="0" rev="0"/>
            </a:camera>
            <a:lightRig rig="contrasting" dir="t">
              <a:rot lat="0" lon="0" rev="1500000"/>
            </a:lightRig>
          </a:scene3d>
          <a:sp3d prstMaterial="metal"/>
        </p:spPr>
        <p:txBody>
          <a:bodyPr lIns="91440" tIns="45720" rIns="91440" bIns="45720" rtlCol="0" anchor="ctr"/>
          <a:lstStyle/>
          <a:p>
            <a:pPr marL="0" marR="0" lvl="0" indent="0" algn="ctr" defTabSz="342982"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dirty="0">
              <a:ln/>
              <a:effectLst/>
              <a:uLnTx/>
              <a:uFillTx/>
              <a:latin typeface="Arial"/>
              <a:ea typeface="+mn-ea"/>
              <a:cs typeface="Arial"/>
              <a:sym typeface="Arial"/>
              <a:rtl val="0"/>
            </a:endParaRPr>
          </a:p>
          <a:p>
            <a:pPr algn="ctr" defTabSz="342982">
              <a:defRPr/>
            </a:pPr>
            <a:r>
              <a:rPr kumimoji="0" lang="en-GB" sz="1400" b="1" i="0" u="none" strike="noStrike" kern="0" cap="none" spc="0" normalizeH="0" baseline="0" dirty="0">
                <a:ln/>
                <a:effectLst/>
                <a:uLnTx/>
                <a:uFillTx/>
                <a:latin typeface="Arial"/>
                <a:ea typeface="+mn-ea"/>
                <a:cs typeface="Arial"/>
                <a:sym typeface="Arial"/>
              </a:rPr>
              <a:t>HR </a:t>
            </a:r>
            <a:r>
              <a:rPr lang="en-GB" sz="1400" b="1" kern="0" dirty="0">
                <a:ln/>
                <a:latin typeface="Arial"/>
                <a:cs typeface="Arial"/>
                <a:sym typeface="Arial"/>
              </a:rPr>
              <a:t>0.57</a:t>
            </a:r>
            <a:r>
              <a:rPr kumimoji="0" lang="en-GB" sz="1400" b="1" i="0" u="none" strike="noStrike" kern="0" cap="none" spc="0" normalizeH="0" baseline="0" dirty="0">
                <a:ln/>
                <a:effectLst/>
                <a:uLnTx/>
                <a:uFillTx/>
                <a:latin typeface="Arial"/>
                <a:ea typeface="+mn-ea"/>
                <a:cs typeface="Arial"/>
                <a:sym typeface="Arial"/>
              </a:rPr>
              <a:t> </a:t>
            </a:r>
            <a:r>
              <a:rPr lang="en-GB" sz="1400" b="1" kern="0" dirty="0">
                <a:ln/>
                <a:latin typeface="Arial"/>
                <a:cs typeface="Arial"/>
                <a:sym typeface="Arial"/>
              </a:rPr>
              <a:t>(CP+D+O arm)</a:t>
            </a:r>
            <a:endParaRPr lang="en-GB" sz="1400" b="1" i="0" u="none" strike="noStrike" kern="0" cap="none" spc="0" normalizeH="0" baseline="0" dirty="0">
              <a:ln/>
              <a:effectLst/>
              <a:uLnTx/>
              <a:uFillTx/>
              <a:latin typeface="Arial"/>
              <a:cs typeface="Arial"/>
            </a:endParaRPr>
          </a:p>
          <a:p>
            <a:pPr algn="ctr" defTabSz="342982">
              <a:defRPr/>
            </a:pPr>
            <a:r>
              <a:rPr kumimoji="0" lang="en-GB" sz="1400" b="1" i="0" u="none" strike="noStrike" kern="0" cap="none" spc="0" normalizeH="0" baseline="0" dirty="0">
                <a:ln/>
                <a:effectLst/>
                <a:uLnTx/>
                <a:uFillTx/>
                <a:latin typeface="Arial"/>
                <a:ea typeface="+mn-ea"/>
                <a:cs typeface="Arial"/>
                <a:sym typeface="Arial"/>
              </a:rPr>
              <a:t> </a:t>
            </a:r>
            <a:br>
              <a:rPr lang="en-GB" sz="1400" b="0" i="0" u="none" strike="noStrike" kern="0" cap="none" spc="0" normalizeH="0" baseline="0" dirty="0">
                <a:ln/>
                <a:effectLst/>
                <a:uLnTx/>
                <a:uFillTx/>
                <a:latin typeface="Arial"/>
                <a:cs typeface="Arial"/>
              </a:rPr>
            </a:br>
            <a:endParaRPr kumimoji="0" lang="en-GB" sz="1400" b="1" i="0" u="none" strike="noStrike" kern="0" cap="none" spc="0" normalizeH="0" baseline="0" dirty="0">
              <a:ln>
                <a:noFill/>
              </a:ln>
              <a:effectLst/>
              <a:uLnTx/>
              <a:uFillTx/>
              <a:latin typeface="Arial"/>
              <a:ea typeface="+mn-ea"/>
              <a:cs typeface="+mn-cs"/>
            </a:endParaRPr>
          </a:p>
        </p:txBody>
      </p:sp>
      <p:sp>
        <p:nvSpPr>
          <p:cNvPr id="10" name="TextBox 9">
            <a:extLst>
              <a:ext uri="{FF2B5EF4-FFF2-40B4-BE49-F238E27FC236}">
                <a16:creationId xmlns:a16="http://schemas.microsoft.com/office/drawing/2014/main" id="{3263BFBC-B4B9-558D-FA11-C69BF74FAAAA}"/>
              </a:ext>
            </a:extLst>
          </p:cNvPr>
          <p:cNvSpPr txBox="1"/>
          <p:nvPr/>
        </p:nvSpPr>
        <p:spPr>
          <a:xfrm>
            <a:off x="4600599" y="2507892"/>
            <a:ext cx="1508125" cy="246221"/>
          </a:xfrm>
          <a:prstGeom prst="rect">
            <a:avLst/>
          </a:prstGeom>
          <a:noFill/>
        </p:spPr>
        <p:txBody>
          <a:bodyPr wrap="square" lIns="91440" tIns="45720" rIns="91440" bIns="45720" anchor="t">
            <a:spAutoFit/>
          </a:bodyPr>
          <a:lstStyle/>
          <a:p>
            <a:r>
              <a:rPr lang="en-US" sz="1000" b="0" i="0" dirty="0">
                <a:solidFill>
                  <a:srgbClr val="505050"/>
                </a:solidFill>
                <a:effectLst/>
                <a:latin typeface="Arial"/>
                <a:cs typeface="Arial"/>
              </a:rPr>
              <a:t>(95% CI, </a:t>
            </a:r>
            <a:r>
              <a:rPr lang="en-US" sz="1000" dirty="0">
                <a:solidFill>
                  <a:srgbClr val="505050"/>
                </a:solidFill>
                <a:latin typeface="Arial"/>
                <a:cs typeface="Arial"/>
              </a:rPr>
              <a:t>0.44</a:t>
            </a:r>
            <a:r>
              <a:rPr lang="en-US" sz="1000" b="0" i="0" dirty="0">
                <a:solidFill>
                  <a:srgbClr val="505050"/>
                </a:solidFill>
                <a:effectLst/>
                <a:latin typeface="Arial"/>
                <a:cs typeface="Arial"/>
              </a:rPr>
              <a:t> to </a:t>
            </a:r>
            <a:r>
              <a:rPr lang="en-US" sz="1000" dirty="0">
                <a:solidFill>
                  <a:srgbClr val="505050"/>
                </a:solidFill>
                <a:latin typeface="Arial"/>
                <a:cs typeface="Arial"/>
              </a:rPr>
              <a:t>0.73</a:t>
            </a:r>
            <a:r>
              <a:rPr lang="en-US" sz="1000" b="0" i="0" dirty="0">
                <a:solidFill>
                  <a:srgbClr val="505050"/>
                </a:solidFill>
                <a:effectLst/>
                <a:latin typeface="Arial"/>
                <a:cs typeface="Arial"/>
              </a:rPr>
              <a:t>)</a:t>
            </a:r>
            <a:endParaRPr lang="en-GB" sz="1000" dirty="0">
              <a:solidFill>
                <a:srgbClr val="505050"/>
              </a:solidFill>
              <a:latin typeface="Arial"/>
              <a:cs typeface="Arial"/>
            </a:endParaRPr>
          </a:p>
        </p:txBody>
      </p:sp>
    </p:spTree>
    <p:extLst>
      <p:ext uri="{BB962C8B-B14F-4D97-AF65-F5344CB8AC3E}">
        <p14:creationId xmlns:p14="http://schemas.microsoft.com/office/powerpoint/2010/main" val="47208476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B1207B3D-4475-7D0B-FA7E-A1A9C79C6C8F}"/>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B58DF20A-149F-146E-7E89-16505EBDBC30}"/>
              </a:ext>
            </a:extLst>
          </p:cNvPr>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dirty="0"/>
              <a:t>PATIENT COMMUNICATION &amp; </a:t>
            </a:r>
            <a:br>
              <a:rPr lang="en-GB" dirty="0"/>
            </a:br>
            <a:r>
              <a:rPr lang="en-GB" dirty="0"/>
              <a:t>SHARED DECISION-MAKING</a:t>
            </a:r>
          </a:p>
        </p:txBody>
      </p:sp>
      <p:sp>
        <p:nvSpPr>
          <p:cNvPr id="772" name="Google Shape;772;g28c17512033_0_1737">
            <a:extLst>
              <a:ext uri="{FF2B5EF4-FFF2-40B4-BE49-F238E27FC236}">
                <a16:creationId xmlns:a16="http://schemas.microsoft.com/office/drawing/2014/main" id="{A09D0462-4EE3-96D6-A887-0DBFFAFB50CA}"/>
              </a:ext>
            </a:extLst>
          </p:cNvPr>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lvl="0"/>
            <a:fld id="{00000000-1234-1234-1234-123412341234}" type="slidenum">
              <a:rPr lang="en-GB" smtClean="0"/>
              <a:pPr lvl="0"/>
              <a:t>24</a:t>
            </a:fld>
            <a:endParaRPr lang="en-GB" dirty="0"/>
          </a:p>
        </p:txBody>
      </p:sp>
    </p:spTree>
    <p:extLst>
      <p:ext uri="{BB962C8B-B14F-4D97-AF65-F5344CB8AC3E}">
        <p14:creationId xmlns:p14="http://schemas.microsoft.com/office/powerpoint/2010/main" val="27751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8A3EFABF-AB37-3838-4935-7D26C7FDFF16}"/>
              </a:ext>
            </a:extLst>
          </p:cNvPr>
          <p:cNvSpPr/>
          <p:nvPr/>
        </p:nvSpPr>
        <p:spPr>
          <a:xfrm>
            <a:off x="6096000" y="1717589"/>
            <a:ext cx="5662761" cy="3991234"/>
          </a:xfrm>
          <a:prstGeom prst="rect">
            <a:avLst/>
          </a:prstGeom>
          <a:noFill/>
          <a:ln w="412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 Placeholder 6">
            <a:extLst>
              <a:ext uri="{FF2B5EF4-FFF2-40B4-BE49-F238E27FC236}">
                <a16:creationId xmlns:a16="http://schemas.microsoft.com/office/drawing/2014/main" id="{E6AFE9D9-4F1E-650C-29F0-DA3C3E7B002D}"/>
              </a:ext>
            </a:extLst>
          </p:cNvPr>
          <p:cNvSpPr>
            <a:spLocks noGrp="1"/>
          </p:cNvSpPr>
          <p:nvPr>
            <p:ph sz="quarter" idx="12"/>
          </p:nvPr>
        </p:nvSpPr>
        <p:spPr>
          <a:xfrm>
            <a:off x="620713" y="1425575"/>
            <a:ext cx="5282503" cy="4525963"/>
          </a:xfrm>
        </p:spPr>
        <p:txBody>
          <a:bodyPr vert="horz" lIns="0" tIns="0" rIns="0" bIns="0" rtlCol="0" anchor="t">
            <a:noAutofit/>
          </a:bodyPr>
          <a:lstStyle/>
          <a:p>
            <a:pPr marL="356870" indent="-356870"/>
            <a:r>
              <a:rPr lang="en-GB" b="1" dirty="0">
                <a:solidFill>
                  <a:schemeClr val="accent1"/>
                </a:solidFill>
                <a:latin typeface="Arial"/>
                <a:cs typeface="Arial"/>
              </a:rPr>
              <a:t>The SHARE Model </a:t>
            </a:r>
            <a:r>
              <a:rPr lang="en-GB" dirty="0">
                <a:latin typeface="Arial"/>
                <a:cs typeface="Arial"/>
              </a:rPr>
              <a:t>guides effective SDM in clinical practice, with patient education as the core focus. Key topics for patients with aEC include</a:t>
            </a:r>
            <a:r>
              <a:rPr lang="en-GB" baseline="30000" dirty="0">
                <a:latin typeface="Arial"/>
                <a:cs typeface="Arial"/>
              </a:rPr>
              <a:t>a</a:t>
            </a:r>
            <a:r>
              <a:rPr lang="en-GB" dirty="0">
                <a:latin typeface="Arial"/>
                <a:cs typeface="Arial"/>
              </a:rPr>
              <a:t>:</a:t>
            </a:r>
            <a:endParaRPr lang="en-US" dirty="0">
              <a:latin typeface="Arial"/>
              <a:cs typeface="Arial"/>
            </a:endParaRPr>
          </a:p>
          <a:p>
            <a:pPr marL="800100" lvl="1" indent="-342900">
              <a:buClr>
                <a:schemeClr val="accent1"/>
              </a:buClr>
              <a:buFont typeface="+mj-lt"/>
              <a:buAutoNum type="arabicPeriod"/>
            </a:pPr>
            <a:r>
              <a:rPr lang="en-GB" b="1" dirty="0">
                <a:solidFill>
                  <a:schemeClr val="accent1"/>
                </a:solidFill>
                <a:latin typeface="Arial"/>
                <a:cs typeface="Arial"/>
              </a:rPr>
              <a:t>Molecular Classification</a:t>
            </a:r>
            <a:br>
              <a:rPr lang="en-GB" dirty="0"/>
            </a:br>
            <a:r>
              <a:rPr lang="en-GB" dirty="0">
                <a:latin typeface="Arial"/>
                <a:cs typeface="Arial"/>
              </a:rPr>
              <a:t>Simplify the explanation of molecular subtypes and their impact on treatment options to empower informed decisions and build trust</a:t>
            </a:r>
          </a:p>
          <a:p>
            <a:pPr marL="800100" lvl="1" indent="-342900">
              <a:buClr>
                <a:schemeClr val="accent1"/>
              </a:buClr>
              <a:buFont typeface="+mj-lt"/>
              <a:buAutoNum type="arabicPeriod"/>
            </a:pPr>
            <a:r>
              <a:rPr lang="en-GB" b="1" dirty="0">
                <a:solidFill>
                  <a:schemeClr val="accent1"/>
                </a:solidFill>
                <a:latin typeface="Arial"/>
                <a:cs typeface="Arial"/>
              </a:rPr>
              <a:t>Risks and Benefits of Combination Therapy</a:t>
            </a:r>
            <a:br>
              <a:rPr lang="en-GB" dirty="0"/>
            </a:br>
            <a:r>
              <a:rPr lang="en-GB" dirty="0">
                <a:latin typeface="Arial"/>
                <a:cs typeface="Arial"/>
              </a:rPr>
              <a:t>Explain targeted combinations (e.g. DURV/OLA, LEN/PEMBRO) and their side effects transparently. Discuss QoL outcomes to help patients weigh pros and cons and engage in SDM</a:t>
            </a:r>
          </a:p>
          <a:p>
            <a:pPr lvl="1"/>
            <a:endParaRPr lang="en-GB" dirty="0"/>
          </a:p>
        </p:txBody>
      </p:sp>
      <p:sp>
        <p:nvSpPr>
          <p:cNvPr id="3" name="Title 2">
            <a:extLst>
              <a:ext uri="{FF2B5EF4-FFF2-40B4-BE49-F238E27FC236}">
                <a16:creationId xmlns:a16="http://schemas.microsoft.com/office/drawing/2014/main" id="{C685E2A0-2BB1-31AC-EB3D-9A8725FFAC21}"/>
              </a:ext>
            </a:extLst>
          </p:cNvPr>
          <p:cNvSpPr>
            <a:spLocks noGrp="1"/>
          </p:cNvSpPr>
          <p:nvPr>
            <p:ph type="title"/>
          </p:nvPr>
        </p:nvSpPr>
        <p:spPr>
          <a:xfrm>
            <a:off x="619201" y="259200"/>
            <a:ext cx="10963199" cy="864000"/>
          </a:xfrm>
        </p:spPr>
        <p:txBody>
          <a:bodyPr>
            <a:normAutofit/>
          </a:bodyPr>
          <a:lstStyle/>
          <a:p>
            <a:r>
              <a:rPr lang="en-GB" dirty="0"/>
              <a:t>THE SHARE APPROACH—ESSENTIAL STEPS OF SHARED DECISION-MAKING (SDM)</a:t>
            </a:r>
          </a:p>
        </p:txBody>
      </p:sp>
      <p:sp>
        <p:nvSpPr>
          <p:cNvPr id="4" name="Slide Number Placeholder 3">
            <a:extLst>
              <a:ext uri="{FF2B5EF4-FFF2-40B4-BE49-F238E27FC236}">
                <a16:creationId xmlns:a16="http://schemas.microsoft.com/office/drawing/2014/main" id="{FD5B8489-B9FF-92A5-5643-99588DE55A31}"/>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25</a:t>
            </a:fld>
            <a:endParaRPr lang="en-GB" dirty="0"/>
          </a:p>
        </p:txBody>
      </p:sp>
      <p:sp>
        <p:nvSpPr>
          <p:cNvPr id="5" name="Text Placeholder 4">
            <a:extLst>
              <a:ext uri="{FF2B5EF4-FFF2-40B4-BE49-F238E27FC236}">
                <a16:creationId xmlns:a16="http://schemas.microsoft.com/office/drawing/2014/main" id="{CD181751-8DCE-A72C-FFE8-92A661E1FBA7}"/>
              </a:ext>
            </a:extLst>
          </p:cNvPr>
          <p:cNvSpPr>
            <a:spLocks noGrp="1"/>
          </p:cNvSpPr>
          <p:nvPr>
            <p:ph sz="quarter" idx="15"/>
          </p:nvPr>
        </p:nvSpPr>
        <p:spPr>
          <a:xfrm>
            <a:off x="609600" y="6162921"/>
            <a:ext cx="10180339" cy="365125"/>
          </a:xfrm>
        </p:spPr>
        <p:txBody>
          <a:bodyPr/>
          <a:lstStyle/>
          <a:p>
            <a:endParaRPr lang="en-GB" dirty="0">
              <a:solidFill>
                <a:schemeClr val="tx2"/>
              </a:solidFill>
            </a:endParaRPr>
          </a:p>
          <a:p>
            <a:r>
              <a:rPr lang="en-GB" baseline="30000" dirty="0">
                <a:solidFill>
                  <a:schemeClr val="tx2"/>
                </a:solidFill>
                <a:latin typeface="Arial"/>
                <a:cs typeface="Arial"/>
              </a:rPr>
              <a:t>a</a:t>
            </a:r>
            <a:r>
              <a:rPr lang="en-GB" dirty="0">
                <a:solidFill>
                  <a:schemeClr val="tx2"/>
                </a:solidFill>
                <a:latin typeface="Arial"/>
                <a:cs typeface="Arial"/>
              </a:rPr>
              <a:t>Expert input</a:t>
            </a:r>
          </a:p>
          <a:p>
            <a:r>
              <a:rPr lang="en-GB" dirty="0">
                <a:solidFill>
                  <a:schemeClr val="tx2"/>
                </a:solidFill>
                <a:latin typeface="Arial"/>
                <a:cs typeface="Arial"/>
              </a:rPr>
              <a:t>aEC, advanced endometrial cancer, DUR, durvalumab; LEN, lenvatinib; OLA, olaparib; PEMBRO, pembrolizumab; QoL, quality of life </a:t>
            </a:r>
            <a:br>
              <a:rPr lang="en-GB" dirty="0"/>
            </a:br>
            <a:r>
              <a:rPr lang="en-GB" dirty="0">
                <a:solidFill>
                  <a:schemeClr val="tx2"/>
                </a:solidFill>
                <a:latin typeface="Arial"/>
                <a:cs typeface="Arial"/>
              </a:rPr>
              <a:t>SHARE approach.</a:t>
            </a:r>
            <a:r>
              <a:rPr lang="en-GB" i="1" dirty="0">
                <a:solidFill>
                  <a:schemeClr val="tx2"/>
                </a:solidFill>
                <a:latin typeface="Arial"/>
                <a:cs typeface="Arial"/>
              </a:rPr>
              <a:t> AHRQ.</a:t>
            </a:r>
            <a:r>
              <a:rPr lang="en-GB" dirty="0">
                <a:solidFill>
                  <a:schemeClr val="tx2"/>
                </a:solidFill>
                <a:latin typeface="Arial"/>
                <a:cs typeface="Arial"/>
              </a:rPr>
              <a:t> 2020. Available at: </a:t>
            </a:r>
            <a:r>
              <a:rPr lang="en-GB" dirty="0">
                <a:solidFill>
                  <a:schemeClr val="tx2"/>
                </a:solidFill>
                <a:latin typeface="Arial"/>
                <a:cs typeface="Arial"/>
                <a:hlinkClick r:id="rId2">
                  <a:extLst>
                    <a:ext uri="{A12FA001-AC4F-418D-AE19-62706E023703}">
                      <ahyp:hlinkClr xmlns:ahyp="http://schemas.microsoft.com/office/drawing/2018/hyperlinkcolor" val="tx"/>
                    </a:ext>
                  </a:extLst>
                </a:hlinkClick>
              </a:rPr>
              <a:t>https://www.ahrq.gov/health-literacy/professional-training/shared-decision/tool/resource-2.html#ref1</a:t>
            </a:r>
            <a:r>
              <a:rPr lang="en-GB" dirty="0">
                <a:solidFill>
                  <a:schemeClr val="tx2"/>
                </a:solidFill>
                <a:latin typeface="Arial"/>
                <a:cs typeface="Arial"/>
              </a:rPr>
              <a:t> (accessed October 2024)</a:t>
            </a:r>
          </a:p>
        </p:txBody>
      </p:sp>
      <p:grpSp>
        <p:nvGrpSpPr>
          <p:cNvPr id="32" name="Group 31">
            <a:extLst>
              <a:ext uri="{FF2B5EF4-FFF2-40B4-BE49-F238E27FC236}">
                <a16:creationId xmlns:a16="http://schemas.microsoft.com/office/drawing/2014/main" id="{D45CFE0D-F387-32B1-5A76-034B0980F463}"/>
              </a:ext>
            </a:extLst>
          </p:cNvPr>
          <p:cNvGrpSpPr/>
          <p:nvPr/>
        </p:nvGrpSpPr>
        <p:grpSpPr>
          <a:xfrm>
            <a:off x="6210027" y="1856746"/>
            <a:ext cx="924933" cy="2536126"/>
            <a:chOff x="6564692" y="1990810"/>
            <a:chExt cx="924933" cy="2536126"/>
          </a:xfrm>
        </p:grpSpPr>
        <p:sp>
          <p:nvSpPr>
            <p:cNvPr id="12" name="TextBox 11">
              <a:extLst>
                <a:ext uri="{FF2B5EF4-FFF2-40B4-BE49-F238E27FC236}">
                  <a16:creationId xmlns:a16="http://schemas.microsoft.com/office/drawing/2014/main" id="{7222EBE2-7EE5-8061-07D7-F0A8E03D4566}"/>
                </a:ext>
              </a:extLst>
            </p:cNvPr>
            <p:cNvSpPr txBox="1"/>
            <p:nvPr/>
          </p:nvSpPr>
          <p:spPr>
            <a:xfrm>
              <a:off x="6719413" y="1990810"/>
              <a:ext cx="615490" cy="215444"/>
            </a:xfrm>
            <a:prstGeom prst="rect">
              <a:avLst/>
            </a:prstGeom>
            <a:noFill/>
          </p:spPr>
          <p:txBody>
            <a:bodyPr wrap="none" lIns="0" tIns="0" rIns="0" bIns="0" rtlCol="0">
              <a:spAutoFit/>
            </a:bodyPr>
            <a:lstStyle/>
            <a:p>
              <a:pPr algn="ctr"/>
              <a:r>
                <a:rPr lang="en-GB" sz="1400" b="1" dirty="0">
                  <a:solidFill>
                    <a:schemeClr val="accent1"/>
                  </a:solidFill>
                  <a:latin typeface="Arial" panose="020B0604020202020204" pitchFamily="34" charset="0"/>
                  <a:ea typeface="Aileron" charset="0"/>
                  <a:cs typeface="Arial" panose="020B0604020202020204" pitchFamily="34" charset="0"/>
                </a:rPr>
                <a:t>STEP 1</a:t>
              </a:r>
            </a:p>
          </p:txBody>
        </p:sp>
        <p:sp>
          <p:nvSpPr>
            <p:cNvPr id="13" name="TextBox 12">
              <a:extLst>
                <a:ext uri="{FF2B5EF4-FFF2-40B4-BE49-F238E27FC236}">
                  <a16:creationId xmlns:a16="http://schemas.microsoft.com/office/drawing/2014/main" id="{22F45B13-F9DC-A008-43D4-3BB428A86D9A}"/>
                </a:ext>
              </a:extLst>
            </p:cNvPr>
            <p:cNvSpPr txBox="1"/>
            <p:nvPr/>
          </p:nvSpPr>
          <p:spPr>
            <a:xfrm>
              <a:off x="6564692" y="2263247"/>
              <a:ext cx="924933" cy="498598"/>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Seek your</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patient’s</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participation</a:t>
              </a:r>
            </a:p>
          </p:txBody>
        </p:sp>
        <p:sp>
          <p:nvSpPr>
            <p:cNvPr id="14" name="Down Arrow 13">
              <a:extLst>
                <a:ext uri="{FF2B5EF4-FFF2-40B4-BE49-F238E27FC236}">
                  <a16:creationId xmlns:a16="http://schemas.microsoft.com/office/drawing/2014/main" id="{D6A29780-7DF3-9040-9966-A419B498F54D}"/>
                </a:ext>
              </a:extLst>
            </p:cNvPr>
            <p:cNvSpPr/>
            <p:nvPr/>
          </p:nvSpPr>
          <p:spPr>
            <a:xfrm>
              <a:off x="6969564" y="2834477"/>
              <a:ext cx="115189" cy="28589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55015789-8B65-B306-7D92-69EC53F4AF49}"/>
                </a:ext>
              </a:extLst>
            </p:cNvPr>
            <p:cNvSpPr txBox="1"/>
            <p:nvPr/>
          </p:nvSpPr>
          <p:spPr>
            <a:xfrm>
              <a:off x="6575912" y="3155791"/>
              <a:ext cx="902491" cy="1371145"/>
            </a:xfrm>
            <a:prstGeom prst="rect">
              <a:avLst/>
            </a:prstGeom>
            <a:noFill/>
          </p:spPr>
          <p:txBody>
            <a:bodyPr wrap="non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Communicate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that a choice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exists and</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encourage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your</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patient to </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become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involved in the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conversation</a:t>
              </a:r>
            </a:p>
          </p:txBody>
        </p:sp>
      </p:grpSp>
      <p:grpSp>
        <p:nvGrpSpPr>
          <p:cNvPr id="33" name="Group 32">
            <a:extLst>
              <a:ext uri="{FF2B5EF4-FFF2-40B4-BE49-F238E27FC236}">
                <a16:creationId xmlns:a16="http://schemas.microsoft.com/office/drawing/2014/main" id="{18186024-8093-BDEC-4A7E-5A5694030EAA}"/>
              </a:ext>
            </a:extLst>
          </p:cNvPr>
          <p:cNvGrpSpPr/>
          <p:nvPr/>
        </p:nvGrpSpPr>
        <p:grpSpPr>
          <a:xfrm>
            <a:off x="7418115" y="2268000"/>
            <a:ext cx="793486" cy="2218557"/>
            <a:chOff x="7656024" y="2364896"/>
            <a:chExt cx="793486" cy="2218557"/>
          </a:xfrm>
        </p:grpSpPr>
        <p:sp>
          <p:nvSpPr>
            <p:cNvPr id="16" name="TextBox 15">
              <a:extLst>
                <a:ext uri="{FF2B5EF4-FFF2-40B4-BE49-F238E27FC236}">
                  <a16:creationId xmlns:a16="http://schemas.microsoft.com/office/drawing/2014/main" id="{163A7400-AED2-257F-3B2E-30C93087F891}"/>
                </a:ext>
              </a:extLst>
            </p:cNvPr>
            <p:cNvSpPr txBox="1"/>
            <p:nvPr/>
          </p:nvSpPr>
          <p:spPr>
            <a:xfrm>
              <a:off x="7745022" y="2364896"/>
              <a:ext cx="615490" cy="215444"/>
            </a:xfrm>
            <a:prstGeom prst="rect">
              <a:avLst/>
            </a:prstGeom>
            <a:noFill/>
          </p:spPr>
          <p:txBody>
            <a:bodyPr wrap="none" lIns="0" tIns="0" rIns="0" bIns="0" rtlCol="0">
              <a:spAutoFit/>
            </a:bodyPr>
            <a:lstStyle/>
            <a:p>
              <a:pPr algn="ctr"/>
              <a:r>
                <a:rPr lang="en-GB" sz="1400" b="1" dirty="0">
                  <a:solidFill>
                    <a:schemeClr val="accent1"/>
                  </a:solidFill>
                  <a:latin typeface="Arial" panose="020B0604020202020204" pitchFamily="34" charset="0"/>
                  <a:ea typeface="Aileron" charset="0"/>
                  <a:cs typeface="Arial" panose="020B0604020202020204" pitchFamily="34" charset="0"/>
                </a:rPr>
                <a:t>STEP 2</a:t>
              </a:r>
            </a:p>
          </p:txBody>
        </p:sp>
        <p:sp>
          <p:nvSpPr>
            <p:cNvPr id="17" name="TextBox 16">
              <a:extLst>
                <a:ext uri="{FF2B5EF4-FFF2-40B4-BE49-F238E27FC236}">
                  <a16:creationId xmlns:a16="http://schemas.microsoft.com/office/drawing/2014/main" id="{96001CCF-EA95-16BD-17BA-41B425ED318C}"/>
                </a:ext>
              </a:extLst>
            </p:cNvPr>
            <p:cNvSpPr txBox="1"/>
            <p:nvPr/>
          </p:nvSpPr>
          <p:spPr>
            <a:xfrm>
              <a:off x="7656024" y="2637333"/>
              <a:ext cx="793486" cy="997196"/>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Help your</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patient </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explore</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&amp; compare</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treatment</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options</a:t>
              </a:r>
            </a:p>
          </p:txBody>
        </p:sp>
        <p:sp>
          <p:nvSpPr>
            <p:cNvPr id="18" name="Down Arrow 17">
              <a:extLst>
                <a:ext uri="{FF2B5EF4-FFF2-40B4-BE49-F238E27FC236}">
                  <a16:creationId xmlns:a16="http://schemas.microsoft.com/office/drawing/2014/main" id="{EB1627BB-3486-5BB1-2BFD-260EB2049263}"/>
                </a:ext>
              </a:extLst>
            </p:cNvPr>
            <p:cNvSpPr/>
            <p:nvPr/>
          </p:nvSpPr>
          <p:spPr>
            <a:xfrm>
              <a:off x="7995173" y="3652741"/>
              <a:ext cx="115189" cy="28589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8215845F-B858-28C4-9CA5-7E4C6217F3C2}"/>
                </a:ext>
              </a:extLst>
            </p:cNvPr>
            <p:cNvSpPr txBox="1"/>
            <p:nvPr/>
          </p:nvSpPr>
          <p:spPr>
            <a:xfrm>
              <a:off x="7668848" y="3974055"/>
              <a:ext cx="767839" cy="609398"/>
            </a:xfrm>
            <a:prstGeom prst="rect">
              <a:avLst/>
            </a:prstGeom>
            <a:noFill/>
          </p:spPr>
          <p:txBody>
            <a:bodyPr wrap="non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Discuss the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benefits and</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risks of</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each option</a:t>
              </a:r>
            </a:p>
          </p:txBody>
        </p:sp>
      </p:grpSp>
      <p:grpSp>
        <p:nvGrpSpPr>
          <p:cNvPr id="34" name="Group 33">
            <a:extLst>
              <a:ext uri="{FF2B5EF4-FFF2-40B4-BE49-F238E27FC236}">
                <a16:creationId xmlns:a16="http://schemas.microsoft.com/office/drawing/2014/main" id="{D42801C7-80C7-C97F-2FA0-F84B242FC675}"/>
              </a:ext>
            </a:extLst>
          </p:cNvPr>
          <p:cNvGrpSpPr/>
          <p:nvPr/>
        </p:nvGrpSpPr>
        <p:grpSpPr>
          <a:xfrm>
            <a:off x="8490936" y="2689200"/>
            <a:ext cx="891271" cy="1907726"/>
            <a:chOff x="8966378" y="2589553"/>
            <a:chExt cx="891271" cy="1907726"/>
          </a:xfrm>
        </p:grpSpPr>
        <p:sp>
          <p:nvSpPr>
            <p:cNvPr id="20" name="TextBox 19">
              <a:extLst>
                <a:ext uri="{FF2B5EF4-FFF2-40B4-BE49-F238E27FC236}">
                  <a16:creationId xmlns:a16="http://schemas.microsoft.com/office/drawing/2014/main" id="{1D993455-920A-D2DF-6166-D1E468865C18}"/>
                </a:ext>
              </a:extLst>
            </p:cNvPr>
            <p:cNvSpPr txBox="1"/>
            <p:nvPr/>
          </p:nvSpPr>
          <p:spPr>
            <a:xfrm>
              <a:off x="9104266" y="2589553"/>
              <a:ext cx="615490" cy="215444"/>
            </a:xfrm>
            <a:prstGeom prst="rect">
              <a:avLst/>
            </a:prstGeom>
            <a:noFill/>
          </p:spPr>
          <p:txBody>
            <a:bodyPr wrap="none" lIns="0" tIns="0" rIns="0" bIns="0" rtlCol="0">
              <a:spAutoFit/>
            </a:bodyPr>
            <a:lstStyle/>
            <a:p>
              <a:pPr algn="ctr"/>
              <a:r>
                <a:rPr lang="en-GB" sz="1400" b="1" dirty="0">
                  <a:solidFill>
                    <a:schemeClr val="accent1"/>
                  </a:solidFill>
                  <a:latin typeface="Arial" panose="020B0604020202020204" pitchFamily="34" charset="0"/>
                  <a:ea typeface="Aileron" charset="0"/>
                  <a:cs typeface="Arial" panose="020B0604020202020204" pitchFamily="34" charset="0"/>
                </a:rPr>
                <a:t>STEP 3</a:t>
              </a:r>
            </a:p>
          </p:txBody>
        </p:sp>
        <p:sp>
          <p:nvSpPr>
            <p:cNvPr id="21" name="TextBox 20">
              <a:extLst>
                <a:ext uri="{FF2B5EF4-FFF2-40B4-BE49-F238E27FC236}">
                  <a16:creationId xmlns:a16="http://schemas.microsoft.com/office/drawing/2014/main" id="{C3B78DB2-3000-2D2B-DA6D-A6D036C817AF}"/>
                </a:ext>
              </a:extLst>
            </p:cNvPr>
            <p:cNvSpPr txBox="1"/>
            <p:nvPr/>
          </p:nvSpPr>
          <p:spPr>
            <a:xfrm>
              <a:off x="8977599" y="2861990"/>
              <a:ext cx="868828" cy="664797"/>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Asses your</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patient’s</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values &amp;</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preferences</a:t>
              </a:r>
            </a:p>
          </p:txBody>
        </p:sp>
        <p:sp>
          <p:nvSpPr>
            <p:cNvPr id="22" name="Down Arrow 21">
              <a:extLst>
                <a:ext uri="{FF2B5EF4-FFF2-40B4-BE49-F238E27FC236}">
                  <a16:creationId xmlns:a16="http://schemas.microsoft.com/office/drawing/2014/main" id="{8C74E0CE-D0FE-F4E9-98CD-24B43523561A}"/>
                </a:ext>
              </a:extLst>
            </p:cNvPr>
            <p:cNvSpPr/>
            <p:nvPr/>
          </p:nvSpPr>
          <p:spPr>
            <a:xfrm>
              <a:off x="9354417" y="3566567"/>
              <a:ext cx="115189" cy="28589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61B7BA3C-2730-B1AD-A9C8-F0ADE2DB5F7F}"/>
                </a:ext>
              </a:extLst>
            </p:cNvPr>
            <p:cNvSpPr txBox="1"/>
            <p:nvPr/>
          </p:nvSpPr>
          <p:spPr>
            <a:xfrm>
              <a:off x="8966378" y="3887881"/>
              <a:ext cx="891271" cy="609398"/>
            </a:xfrm>
            <a:prstGeom prst="rect">
              <a:avLst/>
            </a:prstGeom>
            <a:noFill/>
          </p:spPr>
          <p:txBody>
            <a:bodyPr wrap="non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Take into</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account what</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matters most</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to your patient</a:t>
              </a:r>
            </a:p>
          </p:txBody>
        </p:sp>
      </p:grpSp>
      <p:grpSp>
        <p:nvGrpSpPr>
          <p:cNvPr id="35" name="Group 34">
            <a:extLst>
              <a:ext uri="{FF2B5EF4-FFF2-40B4-BE49-F238E27FC236}">
                <a16:creationId xmlns:a16="http://schemas.microsoft.com/office/drawing/2014/main" id="{018F2178-BF06-9954-7348-367615D3A616}"/>
              </a:ext>
            </a:extLst>
          </p:cNvPr>
          <p:cNvGrpSpPr/>
          <p:nvPr/>
        </p:nvGrpSpPr>
        <p:grpSpPr>
          <a:xfrm>
            <a:off x="9727189" y="3105450"/>
            <a:ext cx="689291" cy="1907726"/>
            <a:chOff x="10043552" y="2589553"/>
            <a:chExt cx="689291" cy="1907726"/>
          </a:xfrm>
        </p:grpSpPr>
        <p:sp>
          <p:nvSpPr>
            <p:cNvPr id="24" name="TextBox 23">
              <a:extLst>
                <a:ext uri="{FF2B5EF4-FFF2-40B4-BE49-F238E27FC236}">
                  <a16:creationId xmlns:a16="http://schemas.microsoft.com/office/drawing/2014/main" id="{5F00C90F-F371-26AB-036D-4A3FFE0B3FE0}"/>
                </a:ext>
              </a:extLst>
            </p:cNvPr>
            <p:cNvSpPr txBox="1"/>
            <p:nvPr/>
          </p:nvSpPr>
          <p:spPr>
            <a:xfrm>
              <a:off x="10080450" y="2589553"/>
              <a:ext cx="615490" cy="215444"/>
            </a:xfrm>
            <a:prstGeom prst="rect">
              <a:avLst/>
            </a:prstGeom>
            <a:noFill/>
          </p:spPr>
          <p:txBody>
            <a:bodyPr wrap="none" lIns="0" tIns="0" rIns="0" bIns="0" rtlCol="0">
              <a:spAutoFit/>
            </a:bodyPr>
            <a:lstStyle/>
            <a:p>
              <a:pPr algn="ctr"/>
              <a:r>
                <a:rPr lang="en-GB" sz="1400" b="1" dirty="0">
                  <a:solidFill>
                    <a:schemeClr val="accent1"/>
                  </a:solidFill>
                  <a:latin typeface="Arial" panose="020B0604020202020204" pitchFamily="34" charset="0"/>
                  <a:ea typeface="Aileron" charset="0"/>
                  <a:cs typeface="Arial" panose="020B0604020202020204" pitchFamily="34" charset="0"/>
                </a:rPr>
                <a:t>STEP 4</a:t>
              </a:r>
            </a:p>
          </p:txBody>
        </p:sp>
        <p:sp>
          <p:nvSpPr>
            <p:cNvPr id="25" name="TextBox 24">
              <a:extLst>
                <a:ext uri="{FF2B5EF4-FFF2-40B4-BE49-F238E27FC236}">
                  <a16:creationId xmlns:a16="http://schemas.microsoft.com/office/drawing/2014/main" id="{91A9108E-A133-9B4F-8F93-2895832DAD00}"/>
                </a:ext>
              </a:extLst>
            </p:cNvPr>
            <p:cNvSpPr txBox="1"/>
            <p:nvPr/>
          </p:nvSpPr>
          <p:spPr>
            <a:xfrm>
              <a:off x="10045156" y="2861990"/>
              <a:ext cx="686085" cy="664797"/>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Reach a</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decision</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with your</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patient</a:t>
              </a:r>
            </a:p>
          </p:txBody>
        </p:sp>
        <p:sp>
          <p:nvSpPr>
            <p:cNvPr id="26" name="Down Arrow 25">
              <a:extLst>
                <a:ext uri="{FF2B5EF4-FFF2-40B4-BE49-F238E27FC236}">
                  <a16:creationId xmlns:a16="http://schemas.microsoft.com/office/drawing/2014/main" id="{9432FCBF-E668-CEF6-D757-13250436AADE}"/>
                </a:ext>
              </a:extLst>
            </p:cNvPr>
            <p:cNvSpPr/>
            <p:nvPr/>
          </p:nvSpPr>
          <p:spPr>
            <a:xfrm>
              <a:off x="10330601" y="3566567"/>
              <a:ext cx="115189" cy="28589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9D390F39-47D9-F369-D2B8-31D7A00FD4D6}"/>
                </a:ext>
              </a:extLst>
            </p:cNvPr>
            <p:cNvSpPr txBox="1"/>
            <p:nvPr/>
          </p:nvSpPr>
          <p:spPr>
            <a:xfrm>
              <a:off x="10043552" y="3887881"/>
              <a:ext cx="689291" cy="609398"/>
            </a:xfrm>
            <a:prstGeom prst="rect">
              <a:avLst/>
            </a:prstGeom>
            <a:noFill/>
          </p:spPr>
          <p:txBody>
            <a:bodyPr wrap="non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Decide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together</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on the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best option</a:t>
              </a:r>
            </a:p>
          </p:txBody>
        </p:sp>
      </p:grpSp>
      <p:grpSp>
        <p:nvGrpSpPr>
          <p:cNvPr id="36" name="Group 35">
            <a:extLst>
              <a:ext uri="{FF2B5EF4-FFF2-40B4-BE49-F238E27FC236}">
                <a16:creationId xmlns:a16="http://schemas.microsoft.com/office/drawing/2014/main" id="{4AC86235-A368-AF4A-4E59-76C69BFD5F45}"/>
              </a:ext>
            </a:extLst>
          </p:cNvPr>
          <p:cNvGrpSpPr/>
          <p:nvPr/>
        </p:nvGrpSpPr>
        <p:grpSpPr>
          <a:xfrm>
            <a:off x="10801845" y="3528000"/>
            <a:ext cx="782637" cy="2060075"/>
            <a:chOff x="10908525" y="2589553"/>
            <a:chExt cx="782637" cy="2060075"/>
          </a:xfrm>
        </p:grpSpPr>
        <p:sp>
          <p:nvSpPr>
            <p:cNvPr id="28" name="TextBox 27">
              <a:extLst>
                <a:ext uri="{FF2B5EF4-FFF2-40B4-BE49-F238E27FC236}">
                  <a16:creationId xmlns:a16="http://schemas.microsoft.com/office/drawing/2014/main" id="{7F4F5216-1F44-2655-63E6-089526F56E82}"/>
                </a:ext>
              </a:extLst>
            </p:cNvPr>
            <p:cNvSpPr txBox="1"/>
            <p:nvPr/>
          </p:nvSpPr>
          <p:spPr>
            <a:xfrm>
              <a:off x="10992098" y="2589553"/>
              <a:ext cx="615490" cy="215444"/>
            </a:xfrm>
            <a:prstGeom prst="rect">
              <a:avLst/>
            </a:prstGeom>
            <a:noFill/>
          </p:spPr>
          <p:txBody>
            <a:bodyPr wrap="square" lIns="0" tIns="0" rIns="0" bIns="0" rtlCol="0">
              <a:spAutoFit/>
            </a:bodyPr>
            <a:lstStyle/>
            <a:p>
              <a:pPr algn="ctr"/>
              <a:r>
                <a:rPr lang="en-GB" sz="1400" b="1" dirty="0">
                  <a:solidFill>
                    <a:schemeClr val="accent1"/>
                  </a:solidFill>
                  <a:latin typeface="Arial" panose="020B0604020202020204" pitchFamily="34" charset="0"/>
                  <a:ea typeface="Aileron" charset="0"/>
                  <a:cs typeface="Arial" panose="020B0604020202020204" pitchFamily="34" charset="0"/>
                </a:rPr>
                <a:t>STEP 5</a:t>
              </a:r>
            </a:p>
          </p:txBody>
        </p:sp>
        <p:sp>
          <p:nvSpPr>
            <p:cNvPr id="29" name="TextBox 28">
              <a:extLst>
                <a:ext uri="{FF2B5EF4-FFF2-40B4-BE49-F238E27FC236}">
                  <a16:creationId xmlns:a16="http://schemas.microsoft.com/office/drawing/2014/main" id="{339CF858-CF4D-290B-F5CD-999085AF04B0}"/>
                </a:ext>
              </a:extLst>
            </p:cNvPr>
            <p:cNvSpPr txBox="1"/>
            <p:nvPr/>
          </p:nvSpPr>
          <p:spPr>
            <a:xfrm>
              <a:off x="10956801" y="2861990"/>
              <a:ext cx="686085" cy="664797"/>
            </a:xfrm>
            <a:prstGeom prst="rect">
              <a:avLst/>
            </a:prstGeom>
            <a:noFill/>
          </p:spPr>
          <p:txBody>
            <a:bodyPr wrap="squar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Evaluate your</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patient’s</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decision</a:t>
              </a:r>
            </a:p>
          </p:txBody>
        </p:sp>
        <p:sp>
          <p:nvSpPr>
            <p:cNvPr id="30" name="Down Arrow 29">
              <a:extLst>
                <a:ext uri="{FF2B5EF4-FFF2-40B4-BE49-F238E27FC236}">
                  <a16:creationId xmlns:a16="http://schemas.microsoft.com/office/drawing/2014/main" id="{C300FE6C-47C4-1390-0196-E947DB4A75DA}"/>
                </a:ext>
              </a:extLst>
            </p:cNvPr>
            <p:cNvSpPr/>
            <p:nvPr/>
          </p:nvSpPr>
          <p:spPr>
            <a:xfrm>
              <a:off x="11242249" y="3566567"/>
              <a:ext cx="115189" cy="28589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CB88A4B5-952F-B4B9-22D8-EB0BC691F92E}"/>
                </a:ext>
              </a:extLst>
            </p:cNvPr>
            <p:cNvSpPr txBox="1"/>
            <p:nvPr/>
          </p:nvSpPr>
          <p:spPr>
            <a:xfrm>
              <a:off x="10908525" y="3887881"/>
              <a:ext cx="782637" cy="761747"/>
            </a:xfrm>
            <a:prstGeom prst="rect">
              <a:avLst/>
            </a:prstGeom>
            <a:noFill/>
          </p:spPr>
          <p:txBody>
            <a:bodyPr wrap="squar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Is the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decision</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reasonable?</a:t>
              </a:r>
            </a:p>
            <a:p>
              <a:pPr algn="ctr">
                <a:lnSpc>
                  <a:spcPct val="90000"/>
                </a:lnSpc>
              </a:pPr>
              <a:r>
                <a:rPr lang="en-GB" sz="1100" dirty="0">
                  <a:latin typeface="Arial" panose="020B0604020202020204" pitchFamily="34" charset="0"/>
                  <a:ea typeface="Aileron" charset="0"/>
                  <a:cs typeface="Arial" panose="020B0604020202020204" pitchFamily="34" charset="0"/>
                </a:rPr>
                <a:t>Any concerns?</a:t>
              </a:r>
            </a:p>
          </p:txBody>
        </p:sp>
      </p:grpSp>
      <p:cxnSp>
        <p:nvCxnSpPr>
          <p:cNvPr id="46" name="Straight Connector 45">
            <a:extLst>
              <a:ext uri="{FF2B5EF4-FFF2-40B4-BE49-F238E27FC236}">
                <a16:creationId xmlns:a16="http://schemas.microsoft.com/office/drawing/2014/main" id="{8AADD332-9396-D9E8-7282-405D9377A73C}"/>
              </a:ext>
            </a:extLst>
          </p:cNvPr>
          <p:cNvCxnSpPr>
            <a:cxnSpLocks/>
          </p:cNvCxnSpPr>
          <p:nvPr/>
        </p:nvCxnSpPr>
        <p:spPr>
          <a:xfrm>
            <a:off x="6096000" y="2094756"/>
            <a:ext cx="1152128"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95835A8-6C81-0440-7384-4FB9C548C514}"/>
              </a:ext>
            </a:extLst>
          </p:cNvPr>
          <p:cNvCxnSpPr>
            <a:cxnSpLocks/>
          </p:cNvCxnSpPr>
          <p:nvPr/>
        </p:nvCxnSpPr>
        <p:spPr>
          <a:xfrm flipV="1">
            <a:off x="7248128" y="2079345"/>
            <a:ext cx="0" cy="424986"/>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E379B49-3CD4-62AA-432E-5A4F6C24FD97}"/>
              </a:ext>
            </a:extLst>
          </p:cNvPr>
          <p:cNvCxnSpPr>
            <a:cxnSpLocks/>
          </p:cNvCxnSpPr>
          <p:nvPr/>
        </p:nvCxnSpPr>
        <p:spPr>
          <a:xfrm>
            <a:off x="7234783" y="2504331"/>
            <a:ext cx="1152128"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8BCBA34-3BFE-8A6D-572D-B9A634CC47AD}"/>
              </a:ext>
            </a:extLst>
          </p:cNvPr>
          <p:cNvCxnSpPr>
            <a:cxnSpLocks/>
          </p:cNvCxnSpPr>
          <p:nvPr/>
        </p:nvCxnSpPr>
        <p:spPr>
          <a:xfrm flipV="1">
            <a:off x="8372078" y="2495270"/>
            <a:ext cx="0" cy="424986"/>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08458A6-8632-913E-2723-02EAB498727C}"/>
              </a:ext>
            </a:extLst>
          </p:cNvPr>
          <p:cNvCxnSpPr>
            <a:cxnSpLocks/>
          </p:cNvCxnSpPr>
          <p:nvPr/>
        </p:nvCxnSpPr>
        <p:spPr>
          <a:xfrm>
            <a:off x="8358733" y="2920256"/>
            <a:ext cx="1152128"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3C0E368-2AE3-7FB0-7EBB-7207955988CD}"/>
              </a:ext>
            </a:extLst>
          </p:cNvPr>
          <p:cNvCxnSpPr>
            <a:cxnSpLocks/>
          </p:cNvCxnSpPr>
          <p:nvPr/>
        </p:nvCxnSpPr>
        <p:spPr>
          <a:xfrm flipV="1">
            <a:off x="9496028" y="2920357"/>
            <a:ext cx="0" cy="424986"/>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8B9651A-5C02-8D87-8861-85383967DDE6}"/>
              </a:ext>
            </a:extLst>
          </p:cNvPr>
          <p:cNvCxnSpPr>
            <a:cxnSpLocks/>
          </p:cNvCxnSpPr>
          <p:nvPr/>
        </p:nvCxnSpPr>
        <p:spPr>
          <a:xfrm>
            <a:off x="9482683" y="3345343"/>
            <a:ext cx="1152128"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123" name="Straight Connector 5122">
            <a:extLst>
              <a:ext uri="{FF2B5EF4-FFF2-40B4-BE49-F238E27FC236}">
                <a16:creationId xmlns:a16="http://schemas.microsoft.com/office/drawing/2014/main" id="{D541EFE5-2A06-198A-1E4D-E83798598EE6}"/>
              </a:ext>
            </a:extLst>
          </p:cNvPr>
          <p:cNvCxnSpPr>
            <a:cxnSpLocks/>
          </p:cNvCxnSpPr>
          <p:nvPr/>
        </p:nvCxnSpPr>
        <p:spPr>
          <a:xfrm flipV="1">
            <a:off x="10619978" y="3333107"/>
            <a:ext cx="0" cy="424986"/>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124" name="Straight Connector 5123">
            <a:extLst>
              <a:ext uri="{FF2B5EF4-FFF2-40B4-BE49-F238E27FC236}">
                <a16:creationId xmlns:a16="http://schemas.microsoft.com/office/drawing/2014/main" id="{0BACA7F5-274A-5926-24E5-35CFA5E4E279}"/>
              </a:ext>
            </a:extLst>
          </p:cNvPr>
          <p:cNvCxnSpPr>
            <a:cxnSpLocks/>
          </p:cNvCxnSpPr>
          <p:nvPr/>
        </p:nvCxnSpPr>
        <p:spPr>
          <a:xfrm>
            <a:off x="10606633" y="3758093"/>
            <a:ext cx="1152128"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A4185FEC-752F-D318-7561-7003DF80351C}"/>
              </a:ext>
            </a:extLst>
          </p:cNvPr>
          <p:cNvSpPr/>
          <p:nvPr/>
        </p:nvSpPr>
        <p:spPr>
          <a:xfrm>
            <a:off x="6096000" y="1717589"/>
            <a:ext cx="5662761" cy="3991234"/>
          </a:xfrm>
          <a:prstGeom prst="rect">
            <a:avLst/>
          </a:prstGeom>
          <a:noFill/>
          <a:ln w="412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411733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E26A856B-B99D-26D2-6322-79704CADB6B5}"/>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CB62D7FD-6B3E-4E35-DE52-4A1EE91E3EB5}"/>
              </a:ext>
            </a:extLst>
          </p:cNvPr>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dirty="0"/>
              <a:t>CONCLUSION</a:t>
            </a:r>
          </a:p>
        </p:txBody>
      </p:sp>
      <p:sp>
        <p:nvSpPr>
          <p:cNvPr id="772" name="Google Shape;772;g28c17512033_0_1737">
            <a:extLst>
              <a:ext uri="{FF2B5EF4-FFF2-40B4-BE49-F238E27FC236}">
                <a16:creationId xmlns:a16="http://schemas.microsoft.com/office/drawing/2014/main" id="{5943A4FC-FC8F-93BC-DE4B-06B87F1F2DC0}"/>
              </a:ext>
            </a:extLst>
          </p:cNvPr>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lvl="0"/>
            <a:fld id="{00000000-1234-1234-1234-123412341234}" type="slidenum">
              <a:rPr lang="en-GB" smtClean="0"/>
              <a:pPr lvl="0"/>
              <a:t>26</a:t>
            </a:fld>
            <a:endParaRPr lang="en-GB" dirty="0"/>
          </a:p>
        </p:txBody>
      </p:sp>
    </p:spTree>
    <p:extLst>
      <p:ext uri="{BB962C8B-B14F-4D97-AF65-F5344CB8AC3E}">
        <p14:creationId xmlns:p14="http://schemas.microsoft.com/office/powerpoint/2010/main" val="12349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6">
          <a:extLst>
            <a:ext uri="{FF2B5EF4-FFF2-40B4-BE49-F238E27FC236}">
              <a16:creationId xmlns:a16="http://schemas.microsoft.com/office/drawing/2014/main" id="{1241884B-19AC-6904-5541-57C6B69FCAF2}"/>
            </a:ext>
          </a:extLst>
        </p:cNvPr>
        <p:cNvGrpSpPr/>
        <p:nvPr/>
      </p:nvGrpSpPr>
      <p:grpSpPr>
        <a:xfrm>
          <a:off x="0" y="0"/>
          <a:ext cx="0" cy="0"/>
          <a:chOff x="0" y="0"/>
          <a:chExt cx="0" cy="0"/>
        </a:xfrm>
      </p:grpSpPr>
      <p:sp>
        <p:nvSpPr>
          <p:cNvPr id="727" name="Google Shape;727;g28c17512033_0_239">
            <a:extLst>
              <a:ext uri="{FF2B5EF4-FFF2-40B4-BE49-F238E27FC236}">
                <a16:creationId xmlns:a16="http://schemas.microsoft.com/office/drawing/2014/main" id="{BB1F59D9-336A-449C-F8DD-7579B5F0CF4B}"/>
              </a:ext>
            </a:extLst>
          </p:cNvPr>
          <p:cNvSpPr txBox="1">
            <a:spLocks noGrp="1"/>
          </p:cNvSpPr>
          <p:nvPr>
            <p:ph sz="quarter" idx="12"/>
          </p:nvPr>
        </p:nvSpPr>
        <p:spPr>
          <a:prstGeom prst="rect">
            <a:avLst/>
          </a:prstGeom>
          <a:noFill/>
          <a:ln>
            <a:noFill/>
          </a:ln>
        </p:spPr>
        <p:txBody>
          <a:bodyPr spcFirstLastPara="1" wrap="square" lIns="0" tIns="0" rIns="0" bIns="0" anchor="t" anchorCtr="0">
            <a:noAutofit/>
          </a:bodyPr>
          <a:lstStyle/>
          <a:p>
            <a:pPr marL="356870" indent="-356870"/>
            <a:r>
              <a:rPr lang="en-GB" sz="2000" dirty="0">
                <a:solidFill>
                  <a:schemeClr val="tx2"/>
                </a:solidFill>
                <a:latin typeface="Arial"/>
                <a:cs typeface="Arial"/>
              </a:rPr>
              <a:t>Molecular classification </a:t>
            </a:r>
            <a:r>
              <a:rPr lang="en-GB" dirty="0">
                <a:solidFill>
                  <a:schemeClr val="tx2"/>
                </a:solidFill>
                <a:latin typeface="Arial"/>
                <a:cs typeface="Arial"/>
              </a:rPr>
              <a:t>is</a:t>
            </a:r>
            <a:r>
              <a:rPr lang="en-GB" sz="2000" dirty="0">
                <a:solidFill>
                  <a:schemeClr val="tx2"/>
                </a:solidFill>
                <a:latin typeface="Arial"/>
                <a:cs typeface="Arial"/>
              </a:rPr>
              <a:t> essential for both prognosis and guiding personalised treatment decisions</a:t>
            </a:r>
            <a:r>
              <a:rPr lang="en-GB" sz="2000" baseline="30000" dirty="0">
                <a:solidFill>
                  <a:schemeClr val="tx2"/>
                </a:solidFill>
                <a:latin typeface="Arial"/>
                <a:cs typeface="Arial"/>
              </a:rPr>
              <a:t>1</a:t>
            </a:r>
            <a:endParaRPr lang="en-GB" dirty="0">
              <a:solidFill>
                <a:schemeClr val="tx2"/>
              </a:solidFill>
              <a:cs typeface="Arial"/>
            </a:endParaRPr>
          </a:p>
          <a:p>
            <a:r>
              <a:rPr lang="en-GB" sz="2000" dirty="0">
                <a:solidFill>
                  <a:schemeClr val="tx2"/>
                </a:solidFill>
              </a:rPr>
              <a:t>The combination of an ICI and ChT has demonstrated benefits for patients with pMMR status, including with </a:t>
            </a:r>
            <a:r>
              <a:rPr lang="en-GB" dirty="0">
                <a:solidFill>
                  <a:schemeClr val="tx2"/>
                </a:solidFill>
              </a:rPr>
              <a:t>maintenance</a:t>
            </a:r>
            <a:r>
              <a:rPr lang="en-GB" sz="2000" dirty="0">
                <a:solidFill>
                  <a:schemeClr val="tx2"/>
                </a:solidFill>
              </a:rPr>
              <a:t> olaparib. However, the greatest benefit </a:t>
            </a:r>
            <a:r>
              <a:rPr lang="en-GB" dirty="0">
                <a:solidFill>
                  <a:schemeClr val="tx2"/>
                </a:solidFill>
              </a:rPr>
              <a:t>for this combination is seen in the d</a:t>
            </a:r>
            <a:r>
              <a:rPr lang="en-GB" sz="2000" dirty="0">
                <a:solidFill>
                  <a:schemeClr val="tx2"/>
                </a:solidFill>
              </a:rPr>
              <a:t>MMR population</a:t>
            </a:r>
            <a:r>
              <a:rPr lang="en-GB" sz="2000" baseline="30000" dirty="0">
                <a:solidFill>
                  <a:schemeClr val="tx2"/>
                </a:solidFill>
              </a:rPr>
              <a:t>2-5</a:t>
            </a:r>
          </a:p>
          <a:p>
            <a:r>
              <a:rPr lang="en-GB" sz="2000" dirty="0">
                <a:solidFill>
                  <a:schemeClr val="tx2"/>
                </a:solidFill>
              </a:rPr>
              <a:t>Lenvatinib plus pembrolizumab is a viable option for advanced or recurrent endometrial cancer, particularly for pMMR patients who have progressed after any prior systemic </a:t>
            </a:r>
            <a:br>
              <a:rPr lang="en-GB" sz="2000" dirty="0">
                <a:solidFill>
                  <a:schemeClr val="tx2"/>
                </a:solidFill>
              </a:rPr>
            </a:br>
            <a:r>
              <a:rPr lang="en-GB" sz="2000" dirty="0">
                <a:solidFill>
                  <a:schemeClr val="tx2"/>
                </a:solidFill>
              </a:rPr>
              <a:t>therapy, including (neo)adjuvant treatments</a:t>
            </a:r>
            <a:r>
              <a:rPr lang="en-GB" baseline="30000" dirty="0">
                <a:solidFill>
                  <a:schemeClr val="tx2"/>
                </a:solidFill>
              </a:rPr>
              <a:t>6</a:t>
            </a:r>
            <a:endParaRPr lang="en-GB" sz="2000" baseline="30000" dirty="0">
              <a:solidFill>
                <a:schemeClr val="tx2"/>
              </a:solidFill>
            </a:endParaRPr>
          </a:p>
          <a:p>
            <a:r>
              <a:rPr lang="en-GB" sz="2000" dirty="0">
                <a:solidFill>
                  <a:schemeClr val="tx2"/>
                </a:solidFill>
              </a:rPr>
              <a:t>Shared decision-making, reinforced by patient education, is crucial for optimising </a:t>
            </a:r>
            <a:br>
              <a:rPr lang="en-GB" sz="2000" dirty="0">
                <a:solidFill>
                  <a:schemeClr val="tx2"/>
                </a:solidFill>
              </a:rPr>
            </a:br>
            <a:r>
              <a:rPr lang="en-GB" sz="2000" dirty="0">
                <a:solidFill>
                  <a:schemeClr val="tx2"/>
                </a:solidFill>
              </a:rPr>
              <a:t>treatment outcomes</a:t>
            </a:r>
            <a:r>
              <a:rPr lang="en-GB" sz="2000" baseline="30000" dirty="0">
                <a:solidFill>
                  <a:schemeClr val="tx2"/>
                </a:solidFill>
              </a:rPr>
              <a:t>7</a:t>
            </a:r>
          </a:p>
          <a:p>
            <a:pPr marL="101600" lvl="0" indent="0" algn="l" rtl="0">
              <a:lnSpc>
                <a:spcPct val="100000"/>
              </a:lnSpc>
              <a:spcBef>
                <a:spcPts val="1200"/>
              </a:spcBef>
              <a:spcAft>
                <a:spcPts val="0"/>
              </a:spcAft>
              <a:buSzPts val="2000"/>
              <a:buNone/>
            </a:pPr>
            <a:endParaRPr lang="en-GB" dirty="0"/>
          </a:p>
        </p:txBody>
      </p:sp>
      <p:sp>
        <p:nvSpPr>
          <p:cNvPr id="728" name="Google Shape;728;g28c17512033_0_239">
            <a:extLst>
              <a:ext uri="{FF2B5EF4-FFF2-40B4-BE49-F238E27FC236}">
                <a16:creationId xmlns:a16="http://schemas.microsoft.com/office/drawing/2014/main" id="{F24C6F46-9689-CBB1-4D58-BDB97E010B20}"/>
              </a:ext>
            </a:extLst>
          </p:cNvPr>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dirty="0"/>
              <a:t>CONCLUSION</a:t>
            </a:r>
          </a:p>
        </p:txBody>
      </p:sp>
      <p:sp>
        <p:nvSpPr>
          <p:cNvPr id="729" name="Google Shape;729;g28c17512033_0_239">
            <a:extLst>
              <a:ext uri="{FF2B5EF4-FFF2-40B4-BE49-F238E27FC236}">
                <a16:creationId xmlns:a16="http://schemas.microsoft.com/office/drawing/2014/main" id="{3D1A34AF-0352-0E47-84C9-0CF1D18B9F5B}"/>
              </a:ext>
            </a:extLst>
          </p:cNvPr>
          <p:cNvSpPr txBox="1">
            <a:spLocks noGrp="1"/>
          </p:cNvSpPr>
          <p:nvPr>
            <p:ph type="sldNum" sz="quarter" idx="4"/>
          </p:nvPr>
        </p:nvSpPr>
        <p:spPr>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smtClean="0"/>
              <a:t>27</a:t>
            </a:fld>
            <a:endParaRPr lang="en-GB" dirty="0"/>
          </a:p>
        </p:txBody>
      </p:sp>
      <p:sp>
        <p:nvSpPr>
          <p:cNvPr id="2" name="Text Placeholder 4">
            <a:extLst>
              <a:ext uri="{FF2B5EF4-FFF2-40B4-BE49-F238E27FC236}">
                <a16:creationId xmlns:a16="http://schemas.microsoft.com/office/drawing/2014/main" id="{CE41ACAB-F188-1CC4-6958-B19CB5CCB716}"/>
              </a:ext>
            </a:extLst>
          </p:cNvPr>
          <p:cNvSpPr>
            <a:spLocks noGrp="1"/>
          </p:cNvSpPr>
          <p:nvPr>
            <p:ph sz="quarter" idx="15"/>
          </p:nvPr>
        </p:nvSpPr>
        <p:spPr>
          <a:xfrm>
            <a:off x="620183" y="5950801"/>
            <a:ext cx="10300353" cy="770676"/>
          </a:xfrm>
        </p:spPr>
        <p:txBody>
          <a:bodyPr anchor="b" anchorCtr="0"/>
          <a:lstStyle/>
          <a:p>
            <a:endParaRPr lang="en-GB" dirty="0">
              <a:solidFill>
                <a:schemeClr val="tx2"/>
              </a:solidFill>
            </a:endParaRPr>
          </a:p>
          <a:p>
            <a:r>
              <a:rPr lang="en-GB" dirty="0">
                <a:solidFill>
                  <a:schemeClr val="tx2"/>
                </a:solidFill>
                <a:latin typeface="Arial"/>
                <a:cs typeface="Arial"/>
              </a:rPr>
              <a:t>aEC, advanced endometrial cancer; ChT, chemotherapy; ICI, immune checkpoint inhibitor; p/dMMR, proficient/deficient mismatch repair</a:t>
            </a:r>
          </a:p>
          <a:p>
            <a:r>
              <a:rPr lang="en-GB" dirty="0">
                <a:solidFill>
                  <a:schemeClr val="tx2"/>
                </a:solidFill>
                <a:latin typeface="Arial"/>
                <a:cs typeface="Arial"/>
              </a:rPr>
              <a:t>1. Baker-Rand H and Kitson SJ. </a:t>
            </a:r>
            <a:r>
              <a:rPr lang="en-GB" i="1" dirty="0">
                <a:solidFill>
                  <a:schemeClr val="tx2"/>
                </a:solidFill>
                <a:latin typeface="Arial"/>
                <a:cs typeface="Arial"/>
              </a:rPr>
              <a:t>Cancers (Basel)</a:t>
            </a:r>
            <a:r>
              <a:rPr lang="en-GB" dirty="0">
                <a:solidFill>
                  <a:schemeClr val="tx2"/>
                </a:solidFill>
                <a:latin typeface="Arial"/>
                <a:cs typeface="Arial"/>
              </a:rPr>
              <a:t>. 2024;16:1028; 2. Mirza MR, et al. </a:t>
            </a:r>
            <a:r>
              <a:rPr lang="en-GB" i="1" dirty="0">
                <a:solidFill>
                  <a:schemeClr val="tx2"/>
                </a:solidFill>
                <a:latin typeface="Arial"/>
                <a:cs typeface="Arial"/>
              </a:rPr>
              <a:t>N Engl J Med. </a:t>
            </a:r>
            <a:r>
              <a:rPr lang="en-GB" dirty="0">
                <a:solidFill>
                  <a:schemeClr val="tx2"/>
                </a:solidFill>
                <a:latin typeface="Arial"/>
                <a:cs typeface="Arial"/>
              </a:rPr>
              <a:t>2023;388(23):2145-2158; 3. Eskander RN, et al. </a:t>
            </a:r>
            <a:r>
              <a:rPr lang="en-GB" i="1" dirty="0">
                <a:solidFill>
                  <a:schemeClr val="tx2"/>
                </a:solidFill>
                <a:latin typeface="Arial"/>
                <a:cs typeface="Arial"/>
              </a:rPr>
              <a:t>N Engl J Med. </a:t>
            </a:r>
            <a:r>
              <a:rPr lang="en-GB" dirty="0">
                <a:solidFill>
                  <a:schemeClr val="tx2"/>
                </a:solidFill>
                <a:latin typeface="Arial"/>
                <a:cs typeface="Arial"/>
              </a:rPr>
              <a:t>2023;388(23):2159-2170; 4. Westin SN, et al. </a:t>
            </a:r>
            <a:r>
              <a:rPr lang="en-GB" i="1" dirty="0">
                <a:solidFill>
                  <a:schemeClr val="tx2"/>
                </a:solidFill>
                <a:latin typeface="Arial"/>
                <a:cs typeface="Arial"/>
              </a:rPr>
              <a:t>J Clin Oncol. </a:t>
            </a:r>
            <a:r>
              <a:rPr lang="en-GB" dirty="0">
                <a:solidFill>
                  <a:schemeClr val="tx2"/>
                </a:solidFill>
                <a:latin typeface="Arial"/>
                <a:cs typeface="Arial"/>
              </a:rPr>
              <a:t>2024;42:283-299; 5. Westin SN, et al. </a:t>
            </a:r>
            <a:r>
              <a:rPr lang="en-GB" i="1" dirty="0">
                <a:solidFill>
                  <a:schemeClr val="tx2"/>
                </a:solidFill>
                <a:latin typeface="Arial"/>
                <a:cs typeface="Arial"/>
              </a:rPr>
              <a:t>J Clin Oncol. </a:t>
            </a:r>
            <a:r>
              <a:rPr lang="en-GB" dirty="0">
                <a:solidFill>
                  <a:schemeClr val="tx2"/>
                </a:solidFill>
                <a:latin typeface="Arial"/>
                <a:cs typeface="Arial"/>
              </a:rPr>
              <a:t>2024;42:3262; 6. Marth C, et al. </a:t>
            </a:r>
            <a:r>
              <a:rPr lang="en-GB" i="1" dirty="0">
                <a:solidFill>
                  <a:schemeClr val="tx2"/>
                </a:solidFill>
                <a:latin typeface="Arial"/>
                <a:cs typeface="Arial"/>
              </a:rPr>
              <a:t>Int J Gynecol Cancer. </a:t>
            </a:r>
            <a:r>
              <a:rPr lang="en-GB" dirty="0">
                <a:solidFill>
                  <a:schemeClr val="tx2"/>
                </a:solidFill>
                <a:latin typeface="Arial"/>
                <a:cs typeface="Arial"/>
              </a:rPr>
              <a:t>2022;32:93-100; 7. SHARE approach. </a:t>
            </a:r>
            <a:r>
              <a:rPr lang="en-GB" i="1" dirty="0">
                <a:solidFill>
                  <a:schemeClr val="tx2"/>
                </a:solidFill>
                <a:latin typeface="Arial"/>
                <a:cs typeface="Arial"/>
              </a:rPr>
              <a:t>AHRQ. </a:t>
            </a:r>
            <a:r>
              <a:rPr lang="en-GB" dirty="0">
                <a:solidFill>
                  <a:schemeClr val="tx2"/>
                </a:solidFill>
                <a:latin typeface="Arial"/>
                <a:cs typeface="Arial"/>
              </a:rPr>
              <a:t>2020. available from: </a:t>
            </a:r>
            <a:r>
              <a:rPr lang="en-GB" dirty="0">
                <a:solidFill>
                  <a:schemeClr val="tx2"/>
                </a:solidFill>
                <a:latin typeface="Arial"/>
                <a:cs typeface="Arial"/>
                <a:hlinkClick r:id="rId3">
                  <a:extLst>
                    <a:ext uri="{A12FA001-AC4F-418D-AE19-62706E023703}">
                      <ahyp:hlinkClr xmlns:ahyp="http://schemas.microsoft.com/office/drawing/2018/hyperlinkcolor" val="tx"/>
                    </a:ext>
                  </a:extLst>
                </a:hlinkClick>
              </a:rPr>
              <a:t>https://www.ahrq.gov/health-literacy/professional-training/shared-decision/tool/resource-2.html#ref1</a:t>
            </a:r>
            <a:r>
              <a:rPr lang="en-GB" dirty="0">
                <a:solidFill>
                  <a:schemeClr val="tx2"/>
                </a:solidFill>
                <a:latin typeface="Arial"/>
                <a:cs typeface="Arial"/>
              </a:rPr>
              <a:t> (accessed October 2024)</a:t>
            </a:r>
          </a:p>
        </p:txBody>
      </p:sp>
    </p:spTree>
    <p:extLst>
      <p:ext uri="{BB962C8B-B14F-4D97-AF65-F5344CB8AC3E}">
        <p14:creationId xmlns:p14="http://schemas.microsoft.com/office/powerpoint/2010/main" val="14164911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28c17512033_0_230"/>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GB" sz="3600" dirty="0">
                <a:latin typeface="Arial"/>
                <a:ea typeface="Arial"/>
                <a:cs typeface="Arial"/>
                <a:sym typeface="Arial"/>
              </a:rPr>
              <a:t>OBSTETRICS &amp; GYNECOLOGY CONNECT</a:t>
            </a:r>
            <a:br>
              <a:rPr lang="en-GB" sz="3600" dirty="0">
                <a:latin typeface="Arial"/>
                <a:ea typeface="Arial"/>
                <a:cs typeface="Arial"/>
                <a:sym typeface="Arial"/>
              </a:rPr>
            </a:br>
            <a:r>
              <a:rPr lang="en-GB" sz="3600" dirty="0"/>
              <a:t>Animated Video</a:t>
            </a:r>
            <a:endParaRPr lang="en-GB" dirty="0"/>
          </a:p>
          <a:p>
            <a:pPr>
              <a:spcBef>
                <a:spcPts val="0"/>
              </a:spcBef>
              <a:buClr>
                <a:schemeClr val="lt1"/>
              </a:buClr>
              <a:buSzPts val="3600"/>
            </a:pPr>
            <a:br>
              <a:rPr lang="en-GB" dirty="0"/>
            </a:br>
            <a:r>
              <a:rPr lang="en-GB" sz="3200" dirty="0"/>
              <a:t>Current treatment options in advanced/recurrent endometrial cancer:</a:t>
            </a:r>
            <a:br>
              <a:rPr lang="en-GB" sz="3200" dirty="0"/>
            </a:br>
            <a:r>
              <a:rPr lang="en-GB" sz="3200" dirty="0"/>
              <a:t>Exploring the  impact of molecular subtypes</a:t>
            </a:r>
            <a:br>
              <a:rPr lang="en-GB" sz="2800" dirty="0"/>
            </a:br>
            <a:br>
              <a:rPr lang="en-GB" sz="2400" dirty="0"/>
            </a:br>
            <a:r>
              <a:rPr lang="en-GB" sz="3200" cap="none" dirty="0"/>
              <a:t>Prof. Christian Marth</a:t>
            </a:r>
            <a:br>
              <a:rPr lang="en-GB" sz="3200" cap="none" dirty="0"/>
            </a:br>
            <a:r>
              <a:rPr lang="en-GB" sz="3200" cap="none" dirty="0"/>
              <a:t>Innsbruck Medical University, Austria</a:t>
            </a:r>
            <a:br>
              <a:rPr lang="en-GB" sz="2200" dirty="0"/>
            </a:br>
            <a:br>
              <a:rPr lang="en-GB" sz="3200" dirty="0"/>
            </a:br>
            <a:r>
              <a:rPr lang="en-GB" sz="2000" dirty="0"/>
              <a:t>January </a:t>
            </a:r>
            <a:r>
              <a:rPr lang="en-GB" sz="2000" cap="none" dirty="0">
                <a:latin typeface="Arial"/>
                <a:ea typeface="Arial"/>
                <a:cs typeface="Arial"/>
                <a:sym typeface="Arial"/>
              </a:rPr>
              <a:t>2025</a:t>
            </a:r>
            <a:endParaRPr lang="en-GB" sz="2400" dirty="0"/>
          </a:p>
        </p:txBody>
      </p:sp>
      <p:sp>
        <p:nvSpPr>
          <p:cNvPr id="721" name="Google Shape;721;g28c17512033_0_23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mtClean="0"/>
              <a:pPr marL="0" marR="0" lvl="0" indent="0" algn="r" rtl="0">
                <a:lnSpc>
                  <a:spcPct val="100000"/>
                </a:lnSpc>
                <a:spcBef>
                  <a:spcPts val="0"/>
                </a:spcBef>
                <a:spcAft>
                  <a:spcPts val="0"/>
                </a:spcAft>
                <a:buClr>
                  <a:schemeClr val="lt1"/>
                </a:buClr>
                <a:buSzPts val="1100"/>
                <a:buFont typeface="Arial"/>
                <a:buNone/>
              </a:pPr>
              <a:t>3</a:t>
            </a:fld>
            <a:endParaRPr lang="en-GB" sz="11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6855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CF0543-0CBB-994C-9255-A0444884C1E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200" b="0" i="0" u="none" strike="noStrike" kern="1200" cap="none" spc="0" normalizeH="0" baseline="0" noProof="0" smtClean="0">
                <a:ln>
                  <a:noFill/>
                </a:ln>
                <a:solidFill>
                  <a:srgbClr val="5D8298"/>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endParaRPr>
          </a:p>
        </p:txBody>
      </p:sp>
      <p:sp>
        <p:nvSpPr>
          <p:cNvPr id="15" name="Vrije vorm 14">
            <a:extLst>
              <a:ext uri="{FF2B5EF4-FFF2-40B4-BE49-F238E27FC236}">
                <a16:creationId xmlns:a16="http://schemas.microsoft.com/office/drawing/2014/main" id="{556873FB-F02D-684C-B83C-56643854BE7C}"/>
              </a:ext>
            </a:extLst>
          </p:cNvPr>
          <p:cNvSpPr/>
          <p:nvPr/>
        </p:nvSpPr>
        <p:spPr>
          <a:xfrm>
            <a:off x="5303912" y="990424"/>
            <a:ext cx="6077379" cy="649029"/>
          </a:xfrm>
          <a:custGeom>
            <a:avLst/>
            <a:gdLst>
              <a:gd name="connsiteX0" fmla="*/ 0 w 2365474"/>
              <a:gd name="connsiteY0" fmla="*/ 0 h 649029"/>
              <a:gd name="connsiteX1" fmla="*/ 2040960 w 2365474"/>
              <a:gd name="connsiteY1" fmla="*/ 0 h 649029"/>
              <a:gd name="connsiteX2" fmla="*/ 2365474 w 2365474"/>
              <a:gd name="connsiteY2" fmla="*/ 324515 h 649029"/>
              <a:gd name="connsiteX3" fmla="*/ 2040960 w 2365474"/>
              <a:gd name="connsiteY3" fmla="*/ 649029 h 649029"/>
              <a:gd name="connsiteX4" fmla="*/ 0 w 2365474"/>
              <a:gd name="connsiteY4" fmla="*/ 649029 h 649029"/>
              <a:gd name="connsiteX5" fmla="*/ 324515 w 2365474"/>
              <a:gd name="connsiteY5" fmla="*/ 324515 h 649029"/>
              <a:gd name="connsiteX6" fmla="*/ 0 w 2365474"/>
              <a:gd name="connsiteY6" fmla="*/ 0 h 64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5474" h="649029">
                <a:moveTo>
                  <a:pt x="0" y="0"/>
                </a:moveTo>
                <a:lnTo>
                  <a:pt x="2040960" y="0"/>
                </a:lnTo>
                <a:lnTo>
                  <a:pt x="2365474" y="324515"/>
                </a:lnTo>
                <a:lnTo>
                  <a:pt x="2040960" y="649029"/>
                </a:lnTo>
                <a:lnTo>
                  <a:pt x="0" y="649029"/>
                </a:lnTo>
                <a:lnTo>
                  <a:pt x="324515" y="324515"/>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521" tIns="14669" rIns="339183" bIns="1466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lang="en-GB" sz="2400" b="1" i="0" u="none" strike="noStrike" kern="1200" cap="none" spc="0" normalizeH="0" baseline="0" noProof="0" dirty="0">
              <a:ln>
                <a:noFill/>
              </a:ln>
              <a:solidFill>
                <a:srgbClr val="C6573B"/>
              </a:solidFill>
              <a:effectLst/>
              <a:uLnTx/>
              <a:uFillTx/>
              <a:latin typeface="Arial" panose="020B0604020202020204" pitchFamily="34" charset="0"/>
              <a:cs typeface="Arial" panose="020B0604020202020204" pitchFamily="34" charset="0"/>
            </a:endParaRPr>
          </a:p>
        </p:txBody>
      </p:sp>
      <p:sp>
        <p:nvSpPr>
          <p:cNvPr id="3" name="Google Shape;728;g28c17512033_0_239">
            <a:extLst>
              <a:ext uri="{FF2B5EF4-FFF2-40B4-BE49-F238E27FC236}">
                <a16:creationId xmlns:a16="http://schemas.microsoft.com/office/drawing/2014/main" id="{F5E44937-F291-517D-1684-68B403D4AA81}"/>
              </a:ext>
            </a:extLst>
          </p:cNvPr>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r>
              <a:rPr lang="en-GB" dirty="0">
                <a:latin typeface="Arial"/>
                <a:cs typeface="Arial"/>
              </a:rPr>
              <a:t>Educational Objectives </a:t>
            </a:r>
            <a:endParaRPr lang="en-GB" dirty="0"/>
          </a:p>
        </p:txBody>
      </p:sp>
      <p:sp>
        <p:nvSpPr>
          <p:cNvPr id="8" name="Google Shape;727;g28c17512033_0_239">
            <a:extLst>
              <a:ext uri="{FF2B5EF4-FFF2-40B4-BE49-F238E27FC236}">
                <a16:creationId xmlns:a16="http://schemas.microsoft.com/office/drawing/2014/main" id="{270AFE8F-B663-A6EC-4175-469A2DE967A9}"/>
              </a:ext>
            </a:extLst>
          </p:cNvPr>
          <p:cNvSpPr txBox="1">
            <a:spLocks/>
          </p:cNvSpPr>
          <p:nvPr/>
        </p:nvSpPr>
        <p:spPr>
          <a:xfrm>
            <a:off x="620184" y="1425600"/>
            <a:ext cx="10258350" cy="4525200"/>
          </a:xfrm>
          <a:prstGeom prst="rect">
            <a:avLst/>
          </a:prstGeom>
          <a:noFill/>
          <a:ln>
            <a:noFill/>
          </a:ln>
        </p:spPr>
        <p:txBody>
          <a:bodyPr spcFirstLastPara="1" wrap="square" lIns="0" tIns="0" rIns="0" bIns="0" anchor="t" anchorCtr="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6870" indent="-356870"/>
            <a:r>
              <a:rPr lang="en-GB" dirty="0">
                <a:latin typeface="Arial"/>
                <a:cs typeface="Arial"/>
              </a:rPr>
              <a:t>Understand current treatment options for advanced or recurrent endometrial cancer and their place in the treatment landscape </a:t>
            </a:r>
          </a:p>
          <a:p>
            <a:pPr marL="0" indent="0">
              <a:buNone/>
            </a:pPr>
            <a:endParaRPr lang="en-GB" dirty="0"/>
          </a:p>
          <a:p>
            <a:pPr marL="356870" indent="-356870"/>
            <a:r>
              <a:rPr lang="en-GB" dirty="0">
                <a:latin typeface="Arial"/>
                <a:cs typeface="Arial"/>
              </a:rPr>
              <a:t>Explore treatment decisions in advanced or recurrent endometrial cancer based on molecular subtypes </a:t>
            </a:r>
          </a:p>
          <a:p>
            <a:pPr marL="0" indent="0">
              <a:buNone/>
            </a:pPr>
            <a:endParaRPr lang="en-GB" dirty="0"/>
          </a:p>
          <a:p>
            <a:pPr marL="356870" indent="-356870"/>
            <a:r>
              <a:rPr lang="en-GB" dirty="0">
                <a:latin typeface="Arial"/>
                <a:cs typeface="Arial"/>
              </a:rPr>
              <a:t>Embrace the importance of clear communication with patients and agreement on the end goal of the treatment </a:t>
            </a:r>
          </a:p>
          <a:p>
            <a:endParaRPr lang="en-GB" dirty="0"/>
          </a:p>
        </p:txBody>
      </p:sp>
    </p:spTree>
    <p:extLst>
      <p:ext uri="{BB962C8B-B14F-4D97-AF65-F5344CB8AC3E}">
        <p14:creationId xmlns:p14="http://schemas.microsoft.com/office/powerpoint/2010/main" val="3624357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8c17512033_0_239"/>
          <p:cNvSpPr txBox="1">
            <a:spLocks noGrp="1"/>
          </p:cNvSpPr>
          <p:nvPr>
            <p:ph sz="quarter" idx="12"/>
          </p:nvPr>
        </p:nvSpPr>
        <p:spPr>
          <a:xfrm>
            <a:off x="610659" y="1016025"/>
            <a:ext cx="10963200" cy="4525200"/>
          </a:xfrm>
          <a:noFill/>
          <a:ln>
            <a:noFill/>
          </a:ln>
        </p:spPr>
        <p:txBody>
          <a:bodyPr spcFirstLastPara="1" wrap="square" lIns="0" tIns="0" rIns="0" bIns="0" anchor="t" anchorCtr="0">
            <a:noAutofit/>
          </a:bodyPr>
          <a:lstStyle/>
          <a:p>
            <a:pPr marL="356870" indent="-356870"/>
            <a:r>
              <a:rPr lang="en-GB" dirty="0">
                <a:latin typeface="Arial"/>
                <a:cs typeface="Arial"/>
              </a:rPr>
              <a:t>Molecular classification is crucial not only for prognosis but also for guiding personalised treatment decisions</a:t>
            </a:r>
            <a:endParaRPr lang="en-GB" dirty="0"/>
          </a:p>
          <a:p>
            <a:pPr marL="0" indent="0">
              <a:buNone/>
            </a:pPr>
            <a:endParaRPr lang="en-GB" dirty="0">
              <a:solidFill>
                <a:schemeClr val="tx2"/>
              </a:solidFill>
              <a:cs typeface="Arial"/>
            </a:endParaRPr>
          </a:p>
          <a:p>
            <a:pPr marL="356870" indent="-356870"/>
            <a:r>
              <a:rPr lang="en-GB" dirty="0">
                <a:solidFill>
                  <a:schemeClr val="tx2"/>
                </a:solidFill>
                <a:latin typeface="Arial"/>
                <a:cs typeface="Arial"/>
              </a:rPr>
              <a:t>ICI and ChT combination, including with maintenance olaparib, demonstrates PFS benefits and manageable safety in patients with non-dMMR advanced/recurrent endometrial cancer, with greater efficacy observed in dMMR populations</a:t>
            </a:r>
            <a:endParaRPr lang="en-GB" dirty="0">
              <a:solidFill>
                <a:schemeClr val="tx2"/>
              </a:solidFill>
            </a:endParaRPr>
          </a:p>
          <a:p>
            <a:pPr marL="356870" indent="-356870"/>
            <a:endParaRPr lang="en-GB" dirty="0">
              <a:solidFill>
                <a:schemeClr val="tx2"/>
              </a:solidFill>
              <a:latin typeface="Arial"/>
              <a:cs typeface="Arial"/>
            </a:endParaRPr>
          </a:p>
          <a:p>
            <a:pPr marL="356870" indent="-356870"/>
            <a:r>
              <a:rPr lang="en-GB" dirty="0">
                <a:latin typeface="Arial"/>
                <a:cs typeface="Arial"/>
              </a:rPr>
              <a:t>Lenvatinib plus pembrolizumab is a viable option not only as 2</a:t>
            </a:r>
            <a:r>
              <a:rPr lang="en-GB" baseline="30000" dirty="0">
                <a:latin typeface="Arial"/>
                <a:cs typeface="Arial"/>
              </a:rPr>
              <a:t>nd </a:t>
            </a:r>
            <a:r>
              <a:rPr lang="en-GB" dirty="0">
                <a:latin typeface="Arial"/>
                <a:cs typeface="Arial"/>
              </a:rPr>
              <a:t>line therapy but also as 1</a:t>
            </a:r>
            <a:r>
              <a:rPr lang="en-GB" baseline="30000" dirty="0">
                <a:latin typeface="Arial"/>
                <a:cs typeface="Arial"/>
              </a:rPr>
              <a:t>st</a:t>
            </a:r>
            <a:r>
              <a:rPr lang="en-GB" dirty="0">
                <a:latin typeface="Arial"/>
                <a:cs typeface="Arial"/>
              </a:rPr>
              <a:t> line treatment for patients with non-dMMR advanced/recurrent endometrial cancer who have progressed after prior systemic therapy in any setting</a:t>
            </a:r>
            <a:endParaRPr lang="en-GB" b="1" dirty="0">
              <a:cs typeface="Arial"/>
            </a:endParaRPr>
          </a:p>
          <a:p>
            <a:endParaRPr lang="en-GB" dirty="0"/>
          </a:p>
          <a:p>
            <a:pPr marL="356870" lvl="0" indent="-356870"/>
            <a:r>
              <a:rPr lang="en-GB" dirty="0">
                <a:latin typeface="Arial"/>
                <a:cs typeface="Arial"/>
              </a:rPr>
              <a:t>Shared decision-making, supported by patient education, is essential for optimising </a:t>
            </a:r>
            <a:br>
              <a:rPr lang="en-GB" dirty="0"/>
            </a:br>
            <a:r>
              <a:rPr lang="en-GB" dirty="0">
                <a:latin typeface="Arial"/>
                <a:cs typeface="Arial"/>
              </a:rPr>
              <a:t>treatment outcomes</a:t>
            </a:r>
          </a:p>
          <a:p>
            <a:pPr lvl="0"/>
            <a:endParaRPr lang="en-GB" dirty="0"/>
          </a:p>
        </p:txBody>
      </p:sp>
      <p:sp>
        <p:nvSpPr>
          <p:cNvPr id="728" name="Google Shape;728;g28c17512033_0_239"/>
          <p:cNvSpPr txBox="1">
            <a:spLocks noGrp="1"/>
          </p:cNvSpPr>
          <p:nvPr>
            <p:ph type="title"/>
          </p:nvPr>
        </p:nvSpPr>
        <p:spPr>
          <a:noFill/>
          <a:ln>
            <a:noFill/>
          </a:ln>
        </p:spPr>
        <p:txBody>
          <a:bodyPr spcFirstLastPara="1" wrap="square" lIns="0" tIns="0" rIns="0" bIns="0" anchor="t" anchorCtr="0">
            <a:normAutofit/>
          </a:bodyPr>
          <a:lstStyle/>
          <a:p>
            <a:pPr lvl="0"/>
            <a:r>
              <a:rPr lang="en-GB" dirty="0"/>
              <a:t>CLINICAL TAKEAWAYS </a:t>
            </a:r>
          </a:p>
        </p:txBody>
      </p:sp>
      <p:sp>
        <p:nvSpPr>
          <p:cNvPr id="729" name="Google Shape;729;g28c17512033_0_239"/>
          <p:cNvSpPr txBox="1">
            <a:spLocks noGrp="1"/>
          </p:cNvSpPr>
          <p:nvPr>
            <p:ph type="sldNum" sz="quarter" idx="4"/>
          </p:nvPr>
        </p:nvSpPr>
        <p:spPr>
          <a:noFill/>
          <a:ln>
            <a:noFill/>
          </a:ln>
        </p:spPr>
        <p:txBody>
          <a:bodyPr spcFirstLastPara="1" wrap="square" lIns="0" tIns="0" rIns="0" bIns="0" anchor="ctr" anchorCtr="0">
            <a:noAutofit/>
          </a:bodyPr>
          <a:lstStyle/>
          <a:p>
            <a:pPr lvl="0"/>
            <a:fld id="{00000000-1234-1234-1234-123412341234}" type="slidenum">
              <a:rPr lang="en-GB" smtClean="0"/>
              <a:pPr lvl="0"/>
              <a:t>5</a:t>
            </a:fld>
            <a:endParaRPr lang="en-GB" dirty="0"/>
          </a:p>
        </p:txBody>
      </p:sp>
      <p:sp>
        <p:nvSpPr>
          <p:cNvPr id="10" name="Content Placeholder 9">
            <a:extLst>
              <a:ext uri="{FF2B5EF4-FFF2-40B4-BE49-F238E27FC236}">
                <a16:creationId xmlns:a16="http://schemas.microsoft.com/office/drawing/2014/main" id="{00174334-DD35-6A8D-5353-E1B8AC0AC8FD}"/>
              </a:ext>
            </a:extLst>
          </p:cNvPr>
          <p:cNvSpPr>
            <a:spLocks noGrp="1"/>
          </p:cNvSpPr>
          <p:nvPr>
            <p:ph sz="quarter" idx="15"/>
          </p:nvPr>
        </p:nvSpPr>
        <p:spPr/>
        <p:txBody>
          <a:bodyPr/>
          <a:lstStyle/>
          <a:p>
            <a:r>
              <a:rPr lang="en-GB" dirty="0">
                <a:latin typeface="Arial"/>
                <a:cs typeface="Arial"/>
              </a:rPr>
              <a:t>ChT, chemotherapy; ICI, immune checkpoint inhibitor; </a:t>
            </a:r>
            <a:r>
              <a:rPr lang="en-GB" dirty="0">
                <a:solidFill>
                  <a:schemeClr val="tx2"/>
                </a:solidFill>
                <a:latin typeface="Arial"/>
                <a:cs typeface="Arial"/>
              </a:rPr>
              <a:t>PFS, progression-free survival;</a:t>
            </a:r>
            <a:r>
              <a:rPr lang="en-GB" dirty="0">
                <a:latin typeface="Arial"/>
                <a:cs typeface="Arial"/>
              </a:rPr>
              <a:t> p/dMMR, proficient/deficient mismatch repair </a:t>
            </a:r>
            <a:endParaRPr lang="en-GB" dirty="0"/>
          </a:p>
        </p:txBody>
      </p:sp>
    </p:spTree>
    <p:extLst>
      <p:ext uri="{BB962C8B-B14F-4D97-AF65-F5344CB8AC3E}">
        <p14:creationId xmlns:p14="http://schemas.microsoft.com/office/powerpoint/2010/main" val="4592920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6">
          <a:extLst>
            <a:ext uri="{FF2B5EF4-FFF2-40B4-BE49-F238E27FC236}">
              <a16:creationId xmlns:a16="http://schemas.microsoft.com/office/drawing/2014/main" id="{54F40266-30FD-6748-25F9-FA1BE27D21C2}"/>
            </a:ext>
          </a:extLst>
        </p:cNvPr>
        <p:cNvGrpSpPr/>
        <p:nvPr/>
      </p:nvGrpSpPr>
      <p:grpSpPr>
        <a:xfrm>
          <a:off x="0" y="0"/>
          <a:ext cx="0" cy="0"/>
          <a:chOff x="0" y="0"/>
          <a:chExt cx="0" cy="0"/>
        </a:xfrm>
      </p:grpSpPr>
      <p:sp>
        <p:nvSpPr>
          <p:cNvPr id="737" name="Google Shape;737;g28c17512033_0_598">
            <a:extLst>
              <a:ext uri="{FF2B5EF4-FFF2-40B4-BE49-F238E27FC236}">
                <a16:creationId xmlns:a16="http://schemas.microsoft.com/office/drawing/2014/main" id="{28EAC026-A789-A151-60F1-A6C5EF9B744F}"/>
              </a:ext>
            </a:extLst>
          </p:cNvPr>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dirty="0"/>
              <a:t>ENDOMETRIAL CANCER EPIDEMIOLOGY &amp; Current treatment guidelines </a:t>
            </a:r>
          </a:p>
        </p:txBody>
      </p:sp>
      <p:sp>
        <p:nvSpPr>
          <p:cNvPr id="738" name="Google Shape;738;g28c17512033_0_598">
            <a:extLst>
              <a:ext uri="{FF2B5EF4-FFF2-40B4-BE49-F238E27FC236}">
                <a16:creationId xmlns:a16="http://schemas.microsoft.com/office/drawing/2014/main" id="{3F0CE7E3-4BF2-57E2-5F6A-C39ED2DC83D7}"/>
              </a:ext>
            </a:extLst>
          </p:cNvPr>
          <p:cNvSpPr txBox="1">
            <a:spLocks noGrp="1"/>
          </p:cNvSpPr>
          <p:nvPr>
            <p:ph type="sldNum" sz="quarter" idx="4"/>
          </p:nvPr>
        </p:nvSpPr>
        <p:spPr>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lvl="0"/>
            <a:fld id="{00000000-1234-1234-1234-123412341234}" type="slidenum">
              <a:rPr lang="en-GB" smtClean="0"/>
              <a:pPr lvl="0"/>
              <a:t>6</a:t>
            </a:fld>
            <a:endParaRPr lang="en-GB" dirty="0"/>
          </a:p>
        </p:txBody>
      </p:sp>
    </p:spTree>
    <p:extLst>
      <p:ext uri="{BB962C8B-B14F-4D97-AF65-F5344CB8AC3E}">
        <p14:creationId xmlns:p14="http://schemas.microsoft.com/office/powerpoint/2010/main" val="365185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3E1745-A621-8437-ECCC-DE33CC4CC5CF}"/>
              </a:ext>
            </a:extLst>
          </p:cNvPr>
          <p:cNvSpPr>
            <a:spLocks noGrp="1"/>
          </p:cNvSpPr>
          <p:nvPr>
            <p:ph sz="quarter" idx="12"/>
          </p:nvPr>
        </p:nvSpPr>
        <p:spPr>
          <a:xfrm>
            <a:off x="620714" y="1425575"/>
            <a:ext cx="3664574" cy="4525963"/>
          </a:xfrm>
        </p:spPr>
        <p:txBody>
          <a:bodyPr/>
          <a:lstStyle/>
          <a:p>
            <a:pPr lvl="0"/>
            <a:r>
              <a:rPr lang="en-GB" altLang="en-US" dirty="0">
                <a:solidFill>
                  <a:schemeClr val="tx2"/>
                </a:solidFill>
              </a:rPr>
              <a:t>Endometrial cancer (EC) is the most common gynecologic cancer and the fourth most common cancer among women in the </a:t>
            </a:r>
            <a:br>
              <a:rPr lang="en-GB" altLang="en-US" dirty="0">
                <a:solidFill>
                  <a:schemeClr val="tx2"/>
                </a:solidFill>
              </a:rPr>
            </a:br>
            <a:r>
              <a:rPr lang="en-GB" altLang="en-US" dirty="0">
                <a:solidFill>
                  <a:schemeClr val="tx2"/>
                </a:solidFill>
              </a:rPr>
              <a:t>United States</a:t>
            </a:r>
            <a:r>
              <a:rPr lang="en-GB" altLang="en-US" baseline="30000" dirty="0">
                <a:solidFill>
                  <a:schemeClr val="tx2"/>
                </a:solidFill>
              </a:rPr>
              <a:t>1,2</a:t>
            </a:r>
          </a:p>
          <a:p>
            <a:pPr lvl="0"/>
            <a:r>
              <a:rPr lang="en-GB" altLang="en-US" dirty="0">
                <a:solidFill>
                  <a:schemeClr val="tx2"/>
                </a:solidFill>
              </a:rPr>
              <a:t>The majority of EC (66%) is diagnosed in early stages</a:t>
            </a:r>
            <a:r>
              <a:rPr lang="en-GB" altLang="en-US" baseline="30000" dirty="0">
                <a:solidFill>
                  <a:schemeClr val="tx2"/>
                </a:solidFill>
              </a:rPr>
              <a:t>2</a:t>
            </a:r>
          </a:p>
          <a:p>
            <a:pPr lvl="0"/>
            <a:r>
              <a:rPr lang="en-GB" altLang="en-US" dirty="0">
                <a:solidFill>
                  <a:schemeClr val="tx2"/>
                </a:solidFill>
              </a:rPr>
              <a:t>However, 15% to 20% of these carcinomas will recur with unfavourable prognosis</a:t>
            </a:r>
            <a:r>
              <a:rPr lang="en-GB" altLang="en-US" baseline="30000" dirty="0">
                <a:solidFill>
                  <a:schemeClr val="tx2"/>
                </a:solidFill>
              </a:rPr>
              <a:t>3,4</a:t>
            </a:r>
          </a:p>
        </p:txBody>
      </p:sp>
      <p:sp>
        <p:nvSpPr>
          <p:cNvPr id="3" name="Title 2">
            <a:extLst>
              <a:ext uri="{FF2B5EF4-FFF2-40B4-BE49-F238E27FC236}">
                <a16:creationId xmlns:a16="http://schemas.microsoft.com/office/drawing/2014/main" id="{687379B4-10F4-5062-6145-ED8A44B17A8C}"/>
              </a:ext>
            </a:extLst>
          </p:cNvPr>
          <p:cNvSpPr>
            <a:spLocks noGrp="1"/>
          </p:cNvSpPr>
          <p:nvPr>
            <p:ph type="title"/>
          </p:nvPr>
        </p:nvSpPr>
        <p:spPr>
          <a:xfrm>
            <a:off x="619201" y="259200"/>
            <a:ext cx="10963199" cy="864000"/>
          </a:xfrm>
        </p:spPr>
        <p:txBody>
          <a:bodyPr/>
          <a:lstStyle/>
          <a:p>
            <a:r>
              <a:rPr lang="en-GB" dirty="0"/>
              <a:t>ENDOMETRIAL CANCER: EPIDEMIOLOGY</a:t>
            </a:r>
          </a:p>
        </p:txBody>
      </p:sp>
      <p:sp>
        <p:nvSpPr>
          <p:cNvPr id="4" name="Slide Number Placeholder 3">
            <a:extLst>
              <a:ext uri="{FF2B5EF4-FFF2-40B4-BE49-F238E27FC236}">
                <a16:creationId xmlns:a16="http://schemas.microsoft.com/office/drawing/2014/main" id="{482BD333-AD86-34CB-F291-AA537FFC1CC9}"/>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7</a:t>
            </a:fld>
            <a:endParaRPr lang="en-GB" dirty="0"/>
          </a:p>
        </p:txBody>
      </p:sp>
      <p:sp>
        <p:nvSpPr>
          <p:cNvPr id="12" name="Content Placeholder 11">
            <a:extLst>
              <a:ext uri="{FF2B5EF4-FFF2-40B4-BE49-F238E27FC236}">
                <a16:creationId xmlns:a16="http://schemas.microsoft.com/office/drawing/2014/main" id="{B834EE9D-69F5-A97C-834F-E0128EFDF3F3}"/>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1. Liu L, et al.  JNCI Cancer Spect. 2023;7:pkad001;  2. Cancer Facts and Figures 2022. American Cancer Society (2022). Available at: </a:t>
            </a:r>
            <a:r>
              <a:rPr lang="en-GB" dirty="0">
                <a:solidFill>
                  <a:schemeClr val="tx2"/>
                </a:solidFill>
                <a:hlinkClick r:id="rId2">
                  <a:extLst>
                    <a:ext uri="{A12FA001-AC4F-418D-AE19-62706E023703}">
                      <ahyp:hlinkClr xmlns:ahyp="http://schemas.microsoft.com/office/drawing/2018/hyperlinkcolor" val="tx"/>
                    </a:ext>
                  </a:extLst>
                </a:hlinkClick>
              </a:rPr>
              <a:t>https://www.cancer.org/content/dam/cancer-org/research/cancer-facts-and-statistics/annual-cancer-facts-and-figures/2022/2022-cancer-facts-and-figures.pdf</a:t>
            </a:r>
            <a:r>
              <a:rPr lang="en-GB" dirty="0">
                <a:solidFill>
                  <a:schemeClr val="tx2"/>
                </a:solidFill>
              </a:rPr>
              <a:t> (accessed October 2024); 3. Beavis AL and Fader AN. J Clin Oncol. 2022;40:3790-3795; 4. van den Heerik ASVM, et al. Int J Gynecol Cancer. 2021:31:594-604; 5. Lortet-Tieulent J, et al. J Natl Cancer Inst. 2018;110:354-361</a:t>
            </a:r>
          </a:p>
        </p:txBody>
      </p:sp>
      <p:sp>
        <p:nvSpPr>
          <p:cNvPr id="16" name="TextBox 15">
            <a:extLst>
              <a:ext uri="{FF2B5EF4-FFF2-40B4-BE49-F238E27FC236}">
                <a16:creationId xmlns:a16="http://schemas.microsoft.com/office/drawing/2014/main" id="{46BD334A-7E01-AA4A-F9AF-59FAB3108ACA}"/>
              </a:ext>
            </a:extLst>
          </p:cNvPr>
          <p:cNvSpPr txBox="1"/>
          <p:nvPr/>
        </p:nvSpPr>
        <p:spPr>
          <a:xfrm>
            <a:off x="4251400" y="1348398"/>
            <a:ext cx="616254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normalizeH="0" dirty="0">
                <a:ln>
                  <a:noFill/>
                </a:ln>
                <a:solidFill>
                  <a:schemeClr val="accent1"/>
                </a:solidFill>
                <a:effectLst/>
                <a:uLnTx/>
                <a:uFillTx/>
                <a:latin typeface="Arial" panose="020B0604020202020204" pitchFamily="34" charset="0"/>
                <a:ea typeface="+mn-ea"/>
                <a:cs typeface="Arial" panose="020B0604020202020204" pitchFamily="34" charset="0"/>
              </a:rPr>
              <a:t>AVERAGE ANNUAL PERCENT CHANGE IN AGE-STANDARDISED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normalizeH="0" dirty="0">
                <a:ln>
                  <a:noFill/>
                </a:ln>
                <a:solidFill>
                  <a:schemeClr val="accent1"/>
                </a:solidFill>
                <a:effectLst/>
                <a:uLnTx/>
                <a:uFillTx/>
                <a:latin typeface="Arial" panose="020B0604020202020204" pitchFamily="34" charset="0"/>
                <a:ea typeface="+mn-ea"/>
                <a:cs typeface="Arial" panose="020B0604020202020204" pitchFamily="34" charset="0"/>
              </a:rPr>
              <a:t>ENDOMETRIAL CANCER INCIDENCE RATES</a:t>
            </a:r>
            <a:r>
              <a:rPr kumimoji="0" lang="en-GB" sz="1400" b="1" i="0" u="none" strike="noStrike" kern="1200" cap="none" normalizeH="0" baseline="30000" dirty="0">
                <a:ln>
                  <a:noFill/>
                </a:ln>
                <a:solidFill>
                  <a:schemeClr val="accent1"/>
                </a:solidFill>
                <a:effectLst/>
                <a:uLnTx/>
                <a:uFillTx/>
                <a:latin typeface="Arial" panose="020B0604020202020204" pitchFamily="34" charset="0"/>
                <a:ea typeface="+mn-ea"/>
                <a:cs typeface="Arial" panose="020B0604020202020204" pitchFamily="34" charset="0"/>
              </a:rPr>
              <a:t>5</a:t>
            </a:r>
          </a:p>
        </p:txBody>
      </p:sp>
      <p:sp>
        <p:nvSpPr>
          <p:cNvPr id="9" name="Rectangle: Rounded Corners 8">
            <a:extLst>
              <a:ext uri="{FF2B5EF4-FFF2-40B4-BE49-F238E27FC236}">
                <a16:creationId xmlns:a16="http://schemas.microsoft.com/office/drawing/2014/main" id="{8C74B55B-76CC-6392-8062-B8AFC7300603}"/>
              </a:ext>
            </a:extLst>
          </p:cNvPr>
          <p:cNvSpPr/>
          <p:nvPr/>
        </p:nvSpPr>
        <p:spPr>
          <a:xfrm>
            <a:off x="6687508" y="2034122"/>
            <a:ext cx="2655276" cy="91440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cs typeface="Arial"/>
              </a:rPr>
              <a:t>Please redraw graph currently a bit blurry add COR2ED colors</a:t>
            </a:r>
          </a:p>
        </p:txBody>
      </p:sp>
      <p:pic>
        <p:nvPicPr>
          <p:cNvPr id="21" name="Picture 20" descr="A line of red dots&#10;&#10;Description automatically generated">
            <a:extLst>
              <a:ext uri="{FF2B5EF4-FFF2-40B4-BE49-F238E27FC236}">
                <a16:creationId xmlns:a16="http://schemas.microsoft.com/office/drawing/2014/main" id="{5EAF9FC4-FE04-F35E-8A4A-0D104CE21712}"/>
              </a:ext>
            </a:extLst>
          </p:cNvPr>
          <p:cNvPicPr>
            <a:picLocks noChangeAspect="1"/>
          </p:cNvPicPr>
          <p:nvPr/>
        </p:nvPicPr>
        <p:blipFill>
          <a:blip r:embed="rId3"/>
          <a:stretch>
            <a:fillRect/>
          </a:stretch>
        </p:blipFill>
        <p:spPr>
          <a:xfrm>
            <a:off x="4560761" y="1907025"/>
            <a:ext cx="5543818" cy="4040029"/>
          </a:xfrm>
          <a:prstGeom prst="rect">
            <a:avLst/>
          </a:prstGeom>
          <a:solidFill>
            <a:schemeClr val="bg1"/>
          </a:solidFill>
        </p:spPr>
      </p:pic>
      <p:sp>
        <p:nvSpPr>
          <p:cNvPr id="22" name="TextBox 21">
            <a:extLst>
              <a:ext uri="{FF2B5EF4-FFF2-40B4-BE49-F238E27FC236}">
                <a16:creationId xmlns:a16="http://schemas.microsoft.com/office/drawing/2014/main" id="{5A116AAF-4615-019F-9593-50343453855E}"/>
              </a:ext>
            </a:extLst>
          </p:cNvPr>
          <p:cNvSpPr txBox="1"/>
          <p:nvPr/>
        </p:nvSpPr>
        <p:spPr>
          <a:xfrm rot="16200000">
            <a:off x="9208109" y="3235101"/>
            <a:ext cx="2695994" cy="387798"/>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cs typeface="Arial" panose="020B0604020202020204" pitchFamily="34" charset="0"/>
              </a:rPr>
              <a:t>Average annual percent change</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in incidence rate</a:t>
            </a:r>
            <a:endParaRPr lang="en-GB" sz="1400" b="1" dirty="0">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A55A846-45BE-FF52-7B35-8AAF353805E5}"/>
              </a:ext>
            </a:extLst>
          </p:cNvPr>
          <p:cNvSpPr txBox="1"/>
          <p:nvPr/>
        </p:nvSpPr>
        <p:spPr>
          <a:xfrm>
            <a:off x="10127994" y="1937350"/>
            <a:ext cx="169918" cy="184666"/>
          </a:xfrm>
          <a:prstGeom prst="rect">
            <a:avLst/>
          </a:prstGeom>
          <a:noFill/>
        </p:spPr>
        <p:txBody>
          <a:bodyPr wrap="none" lIns="0" tIns="0" rIns="0" bIns="0" rtlCol="0">
            <a:spAutoFit/>
          </a:bodyPr>
          <a:lstStyle/>
          <a:p>
            <a:r>
              <a:rPr lang="en-GB" sz="1200" dirty="0">
                <a:effectLst/>
                <a:latin typeface="Arial" panose="020B0604020202020204" pitchFamily="34" charset="0"/>
                <a:cs typeface="Arial" panose="020B0604020202020204" pitchFamily="34" charset="0"/>
              </a:rPr>
              <a:t>14</a:t>
            </a:r>
          </a:p>
        </p:txBody>
      </p:sp>
      <p:sp>
        <p:nvSpPr>
          <p:cNvPr id="24" name="TextBox 23">
            <a:extLst>
              <a:ext uri="{FF2B5EF4-FFF2-40B4-BE49-F238E27FC236}">
                <a16:creationId xmlns:a16="http://schemas.microsoft.com/office/drawing/2014/main" id="{8A16778C-99F7-66F1-6D57-CA213B9E79F5}"/>
              </a:ext>
            </a:extLst>
          </p:cNvPr>
          <p:cNvSpPr txBox="1"/>
          <p:nvPr/>
        </p:nvSpPr>
        <p:spPr>
          <a:xfrm>
            <a:off x="10127994" y="2499325"/>
            <a:ext cx="169918" cy="184666"/>
          </a:xfrm>
          <a:prstGeom prst="rect">
            <a:avLst/>
          </a:prstGeom>
          <a:noFill/>
        </p:spPr>
        <p:txBody>
          <a:bodyPr wrap="none" lIns="0" tIns="0" rIns="0" bIns="0" rtlCol="0">
            <a:spAutoFit/>
          </a:bodyPr>
          <a:lstStyle/>
          <a:p>
            <a:r>
              <a:rPr lang="en-GB" sz="1200" dirty="0">
                <a:effectLst/>
                <a:latin typeface="Arial" panose="020B0604020202020204" pitchFamily="34" charset="0"/>
                <a:cs typeface="Arial" panose="020B0604020202020204" pitchFamily="34" charset="0"/>
              </a:rPr>
              <a:t>10</a:t>
            </a:r>
          </a:p>
        </p:txBody>
      </p:sp>
      <p:sp>
        <p:nvSpPr>
          <p:cNvPr id="25" name="TextBox 24">
            <a:extLst>
              <a:ext uri="{FF2B5EF4-FFF2-40B4-BE49-F238E27FC236}">
                <a16:creationId xmlns:a16="http://schemas.microsoft.com/office/drawing/2014/main" id="{C7BE1415-6EAE-9DE4-995E-38E428982D0A}"/>
              </a:ext>
            </a:extLst>
          </p:cNvPr>
          <p:cNvSpPr txBox="1"/>
          <p:nvPr/>
        </p:nvSpPr>
        <p:spPr>
          <a:xfrm>
            <a:off x="10127994" y="3086700"/>
            <a:ext cx="84960" cy="184666"/>
          </a:xfrm>
          <a:prstGeom prst="rect">
            <a:avLst/>
          </a:prstGeom>
          <a:noFill/>
        </p:spPr>
        <p:txBody>
          <a:bodyPr wrap="none" lIns="0" tIns="0" rIns="0" bIns="0" rtlCol="0">
            <a:spAutoFit/>
          </a:bodyPr>
          <a:lstStyle/>
          <a:p>
            <a:r>
              <a:rPr lang="en-GB" sz="1200" dirty="0">
                <a:latin typeface="Arial" panose="020B0604020202020204" pitchFamily="34" charset="0"/>
                <a:cs typeface="Arial" panose="020B0604020202020204" pitchFamily="34" charset="0"/>
              </a:rPr>
              <a:t>6</a:t>
            </a:r>
            <a:endParaRPr lang="en-GB" sz="1200" dirty="0">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C398263-F5A7-687B-EB7E-EC3166134451}"/>
              </a:ext>
            </a:extLst>
          </p:cNvPr>
          <p:cNvSpPr txBox="1"/>
          <p:nvPr/>
        </p:nvSpPr>
        <p:spPr>
          <a:xfrm>
            <a:off x="10127994" y="3670900"/>
            <a:ext cx="84960" cy="184666"/>
          </a:xfrm>
          <a:prstGeom prst="rect">
            <a:avLst/>
          </a:prstGeom>
          <a:noFill/>
        </p:spPr>
        <p:txBody>
          <a:bodyPr wrap="none" lIns="0" tIns="0" rIns="0" bIns="0" rtlCol="0">
            <a:spAutoFit/>
          </a:bodyPr>
          <a:lstStyle/>
          <a:p>
            <a:r>
              <a:rPr lang="en-GB" sz="1200" dirty="0">
                <a:effectLst/>
                <a:latin typeface="Arial" panose="020B0604020202020204" pitchFamily="34" charset="0"/>
                <a:cs typeface="Arial" panose="020B0604020202020204" pitchFamily="34" charset="0"/>
              </a:rPr>
              <a:t>2</a:t>
            </a:r>
          </a:p>
        </p:txBody>
      </p:sp>
      <p:sp>
        <p:nvSpPr>
          <p:cNvPr id="27" name="TextBox 26">
            <a:extLst>
              <a:ext uri="{FF2B5EF4-FFF2-40B4-BE49-F238E27FC236}">
                <a16:creationId xmlns:a16="http://schemas.microsoft.com/office/drawing/2014/main" id="{F5373271-91FD-5A9C-DF28-563D84B0A423}"/>
              </a:ext>
            </a:extLst>
          </p:cNvPr>
          <p:cNvSpPr txBox="1"/>
          <p:nvPr/>
        </p:nvSpPr>
        <p:spPr>
          <a:xfrm>
            <a:off x="10127994" y="4251925"/>
            <a:ext cx="174728" cy="184666"/>
          </a:xfrm>
          <a:prstGeom prst="rect">
            <a:avLst/>
          </a:prstGeom>
          <a:solidFill>
            <a:schemeClr val="bg1"/>
          </a:solidFill>
        </p:spPr>
        <p:txBody>
          <a:bodyPr wrap="none" lIns="0" tIns="0" rIns="0" bIns="0" rtlCol="0">
            <a:spAutoFit/>
          </a:bodyPr>
          <a:lstStyle/>
          <a:p>
            <a:r>
              <a:rPr lang="en-GB" sz="1200" dirty="0">
                <a:effectLst/>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1953FD0E-847C-A2B1-7E90-295517F083F9}"/>
              </a:ext>
            </a:extLst>
          </p:cNvPr>
          <p:cNvSpPr txBox="1"/>
          <p:nvPr/>
        </p:nvSpPr>
        <p:spPr>
          <a:xfrm>
            <a:off x="10127994" y="4836125"/>
            <a:ext cx="174728" cy="184666"/>
          </a:xfrm>
          <a:prstGeom prst="rect">
            <a:avLst/>
          </a:prstGeom>
          <a:solidFill>
            <a:schemeClr val="bg1"/>
          </a:solidFill>
        </p:spPr>
        <p:txBody>
          <a:bodyPr wrap="none" lIns="0" tIns="0" rIns="0" bIns="0" rtlCol="0">
            <a:spAutoFit/>
          </a:bodyPr>
          <a:lstStyle/>
          <a:p>
            <a:r>
              <a:rPr lang="en-GB" sz="1200" dirty="0">
                <a:effectLst/>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4884122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222444-4996-E229-589C-815FFEF4A33D}"/>
              </a:ext>
            </a:extLst>
          </p:cNvPr>
          <p:cNvSpPr>
            <a:spLocks noGrp="1"/>
          </p:cNvSpPr>
          <p:nvPr>
            <p:ph sz="quarter" idx="12"/>
          </p:nvPr>
        </p:nvSpPr>
        <p:spPr>
          <a:xfrm>
            <a:off x="620184" y="1425600"/>
            <a:ext cx="10963200" cy="4525200"/>
          </a:xfrm>
        </p:spPr>
        <p:txBody>
          <a:bodyPr vert="horz" lIns="0" tIns="0" rIns="0" bIns="0" rtlCol="0" anchor="t">
            <a:noAutofit/>
          </a:bodyPr>
          <a:lstStyle/>
          <a:p>
            <a:r>
              <a:rPr lang="en-GB" b="1" dirty="0">
                <a:solidFill>
                  <a:schemeClr val="accent1"/>
                </a:solidFill>
              </a:rPr>
              <a:t>Overall, 5-year survival rate</a:t>
            </a:r>
            <a:r>
              <a:rPr lang="en-GB" dirty="0"/>
              <a:t> for endometrial cancer is </a:t>
            </a:r>
            <a:r>
              <a:rPr lang="en-GB" b="1" dirty="0">
                <a:solidFill>
                  <a:schemeClr val="accent1"/>
                </a:solidFill>
              </a:rPr>
              <a:t>81.1%</a:t>
            </a:r>
          </a:p>
          <a:p>
            <a:pPr marL="356870" indent="-356870"/>
            <a:r>
              <a:rPr lang="en-GB" b="1" dirty="0">
                <a:solidFill>
                  <a:schemeClr val="accent1"/>
                </a:solidFill>
                <a:latin typeface="Arial"/>
                <a:cs typeface="Arial"/>
              </a:rPr>
              <a:t>Survival rate varies significantly by stage: </a:t>
            </a:r>
            <a:r>
              <a:rPr lang="en-GB" dirty="0">
                <a:latin typeface="Arial"/>
                <a:cs typeface="Arial"/>
              </a:rPr>
              <a:t>Patients with distant metastases have </a:t>
            </a:r>
            <a:r>
              <a:rPr lang="en-GB" b="1" dirty="0">
                <a:solidFill>
                  <a:schemeClr val="accent1"/>
                </a:solidFill>
                <a:latin typeface="Arial"/>
                <a:cs typeface="Arial"/>
              </a:rPr>
              <a:t>five times lower</a:t>
            </a:r>
            <a:r>
              <a:rPr lang="en-GB" dirty="0">
                <a:solidFill>
                  <a:schemeClr val="accent1"/>
                </a:solidFill>
                <a:latin typeface="Arial"/>
                <a:cs typeface="Arial"/>
              </a:rPr>
              <a:t> </a:t>
            </a:r>
            <a:r>
              <a:rPr lang="en-GB" dirty="0">
                <a:latin typeface="Arial"/>
                <a:cs typeface="Arial"/>
              </a:rPr>
              <a:t>chances of 5-year survival compared to those with localized EC</a:t>
            </a:r>
          </a:p>
        </p:txBody>
      </p:sp>
      <p:sp>
        <p:nvSpPr>
          <p:cNvPr id="3" name="Title 2">
            <a:extLst>
              <a:ext uri="{FF2B5EF4-FFF2-40B4-BE49-F238E27FC236}">
                <a16:creationId xmlns:a16="http://schemas.microsoft.com/office/drawing/2014/main" id="{0CA6EEF8-C6C0-9919-3C9D-8C4DEA8D57A2}"/>
              </a:ext>
            </a:extLst>
          </p:cNvPr>
          <p:cNvSpPr>
            <a:spLocks noGrp="1"/>
          </p:cNvSpPr>
          <p:nvPr>
            <p:ph type="title"/>
          </p:nvPr>
        </p:nvSpPr>
        <p:spPr>
          <a:xfrm>
            <a:off x="619201" y="259200"/>
            <a:ext cx="10963199" cy="864000"/>
          </a:xfrm>
        </p:spPr>
        <p:txBody>
          <a:bodyPr/>
          <a:lstStyle/>
          <a:p>
            <a:r>
              <a:rPr lang="en-GB" dirty="0"/>
              <a:t>ENDOMETRiaL CANCER: SURVIVAL BY CANCER STAGE</a:t>
            </a:r>
            <a:endParaRPr lang="en-GB" dirty="0">
              <a:highlight>
                <a:srgbClr val="FFFF00"/>
              </a:highlight>
            </a:endParaRPr>
          </a:p>
        </p:txBody>
      </p:sp>
      <p:sp>
        <p:nvSpPr>
          <p:cNvPr id="4" name="Slide Number Placeholder 3">
            <a:extLst>
              <a:ext uri="{FF2B5EF4-FFF2-40B4-BE49-F238E27FC236}">
                <a16:creationId xmlns:a16="http://schemas.microsoft.com/office/drawing/2014/main" id="{110A33AB-C42A-4C4D-165B-9122702898BB}"/>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8</a:t>
            </a:fld>
            <a:endParaRPr lang="en-GB" dirty="0"/>
          </a:p>
        </p:txBody>
      </p:sp>
      <p:sp>
        <p:nvSpPr>
          <p:cNvPr id="5" name="Text Placeholder 4">
            <a:extLst>
              <a:ext uri="{FF2B5EF4-FFF2-40B4-BE49-F238E27FC236}">
                <a16:creationId xmlns:a16="http://schemas.microsoft.com/office/drawing/2014/main" id="{63A7C1BC-AB16-3C11-4FAA-495963714E03}"/>
              </a:ext>
            </a:extLst>
          </p:cNvPr>
          <p:cNvSpPr>
            <a:spLocks noGrp="1"/>
          </p:cNvSpPr>
          <p:nvPr>
            <p:ph sz="quarter" idx="15"/>
          </p:nvPr>
        </p:nvSpPr>
        <p:spPr>
          <a:xfrm>
            <a:off x="620183" y="6356351"/>
            <a:ext cx="10180339" cy="365125"/>
          </a:xfrm>
        </p:spPr>
        <p:txBody>
          <a:bodyPr/>
          <a:lstStyle/>
          <a:p>
            <a:r>
              <a:rPr lang="en-GB" dirty="0">
                <a:solidFill>
                  <a:schemeClr val="tx2"/>
                </a:solidFill>
              </a:rPr>
              <a:t>EC, endometrial cancer </a:t>
            </a:r>
          </a:p>
          <a:p>
            <a:r>
              <a:rPr lang="en-GB" dirty="0">
                <a:solidFill>
                  <a:schemeClr val="tx2"/>
                </a:solidFill>
                <a:latin typeface="Arial"/>
                <a:cs typeface="Arial"/>
              </a:rPr>
              <a:t>Cancer stat facts: Uterine Cancer. </a:t>
            </a:r>
            <a:r>
              <a:rPr lang="en-GB" i="1" dirty="0">
                <a:solidFill>
                  <a:schemeClr val="tx2"/>
                </a:solidFill>
                <a:latin typeface="Arial"/>
                <a:cs typeface="Arial"/>
              </a:rPr>
              <a:t>National Cancer Institute</a:t>
            </a:r>
            <a:r>
              <a:rPr lang="en-GB" dirty="0">
                <a:solidFill>
                  <a:schemeClr val="tx2"/>
                </a:solidFill>
                <a:latin typeface="Arial"/>
                <a:cs typeface="Arial"/>
              </a:rPr>
              <a:t>. 2022. </a:t>
            </a:r>
            <a:r>
              <a:rPr lang="en-GB" dirty="0">
                <a:solidFill>
                  <a:schemeClr val="tx2"/>
                </a:solidFill>
                <a:latin typeface="Arial"/>
                <a:cs typeface="Arial"/>
                <a:hlinkClick r:id="rId2">
                  <a:extLst>
                    <a:ext uri="{A12FA001-AC4F-418D-AE19-62706E023703}">
                      <ahyp:hlinkClr xmlns:ahyp="http://schemas.microsoft.com/office/drawing/2018/hyperlinkcolor" val="tx"/>
                    </a:ext>
                  </a:extLst>
                </a:hlinkClick>
              </a:rPr>
              <a:t>https://seer.cancer.gov/statfacts/html/corp.html</a:t>
            </a:r>
            <a:r>
              <a:rPr lang="en-GB" dirty="0">
                <a:solidFill>
                  <a:schemeClr val="tx2"/>
                </a:solidFill>
                <a:latin typeface="Arial"/>
                <a:cs typeface="Arial"/>
              </a:rPr>
              <a:t> (accessed in November 2024)</a:t>
            </a:r>
          </a:p>
        </p:txBody>
      </p:sp>
      <p:graphicFrame>
        <p:nvGraphicFramePr>
          <p:cNvPr id="14" name="Chart 13">
            <a:extLst>
              <a:ext uri="{FF2B5EF4-FFF2-40B4-BE49-F238E27FC236}">
                <a16:creationId xmlns:a16="http://schemas.microsoft.com/office/drawing/2014/main" id="{0A760EF8-CC16-6CB4-FECA-E9CA0CF3A05A}"/>
              </a:ext>
            </a:extLst>
          </p:cNvPr>
          <p:cNvGraphicFramePr/>
          <p:nvPr>
            <p:extLst>
              <p:ext uri="{D42A27DB-BD31-4B8C-83A1-F6EECF244321}">
                <p14:modId xmlns:p14="http://schemas.microsoft.com/office/powerpoint/2010/main" val="2631312256"/>
              </p:ext>
            </p:extLst>
          </p:nvPr>
        </p:nvGraphicFramePr>
        <p:xfrm>
          <a:off x="193174" y="3064633"/>
          <a:ext cx="3613738" cy="321315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FF466CC-9E6B-3FBD-1264-CBB76EE15427}"/>
              </a:ext>
            </a:extLst>
          </p:cNvPr>
          <p:cNvSpPr txBox="1"/>
          <p:nvPr/>
        </p:nvSpPr>
        <p:spPr>
          <a:xfrm>
            <a:off x="4046125" y="3687076"/>
            <a:ext cx="1885131" cy="1915909"/>
          </a:xfrm>
          <a:prstGeom prst="rect">
            <a:avLst/>
          </a:prstGeom>
          <a:noFill/>
        </p:spPr>
        <p:txBody>
          <a:bodyPr wrap="none" lIns="0" tIns="0" rIns="0" bIns="0" rtlCol="0">
            <a:spAutoFit/>
          </a:bodyPr>
          <a:lstStyle/>
          <a:p>
            <a:pPr>
              <a:spcAft>
                <a:spcPts val="300"/>
              </a:spcAft>
            </a:pPr>
            <a:r>
              <a:rPr lang="en-GB" sz="1300" b="1" dirty="0">
                <a:latin typeface="Arial" panose="020B0604020202020204" pitchFamily="34" charset="0"/>
                <a:ea typeface="Aileron" charset="0"/>
                <a:cs typeface="Arial" panose="020B0604020202020204" pitchFamily="34" charset="0"/>
              </a:rPr>
              <a:t>Localised </a:t>
            </a:r>
            <a:br>
              <a:rPr lang="en-GB" sz="1300" dirty="0">
                <a:latin typeface="Arial" panose="020B0604020202020204" pitchFamily="34" charset="0"/>
                <a:ea typeface="Aileron" charset="0"/>
                <a:cs typeface="Arial" panose="020B0604020202020204" pitchFamily="34" charset="0"/>
              </a:rPr>
            </a:br>
            <a:r>
              <a:rPr lang="en-GB" sz="1300" dirty="0">
                <a:latin typeface="Arial" panose="020B0604020202020204" pitchFamily="34" charset="0"/>
                <a:ea typeface="Aileron" charset="0"/>
                <a:cs typeface="Arial" panose="020B0604020202020204" pitchFamily="34" charset="0"/>
              </a:rPr>
              <a:t>Confined to primary site</a:t>
            </a:r>
          </a:p>
          <a:p>
            <a:pPr>
              <a:spcAft>
                <a:spcPts val="300"/>
              </a:spcAft>
            </a:pPr>
            <a:r>
              <a:rPr lang="en-GB" sz="1300" b="1" dirty="0">
                <a:latin typeface="Arial" panose="020B0604020202020204" pitchFamily="34" charset="0"/>
                <a:ea typeface="Aileron" charset="0"/>
                <a:cs typeface="Arial" panose="020B0604020202020204" pitchFamily="34" charset="0"/>
              </a:rPr>
              <a:t>Regional </a:t>
            </a:r>
            <a:br>
              <a:rPr lang="en-GB" sz="1300" dirty="0">
                <a:latin typeface="Arial" panose="020B0604020202020204" pitchFamily="34" charset="0"/>
                <a:ea typeface="Aileron" charset="0"/>
                <a:cs typeface="Arial" panose="020B0604020202020204" pitchFamily="34" charset="0"/>
              </a:rPr>
            </a:br>
            <a:r>
              <a:rPr lang="en-GB" sz="1300" dirty="0">
                <a:latin typeface="Arial" panose="020B0604020202020204" pitchFamily="34" charset="0"/>
                <a:ea typeface="Aileron" charset="0"/>
                <a:cs typeface="Arial" panose="020B0604020202020204" pitchFamily="34" charset="0"/>
              </a:rPr>
              <a:t>Spread to regional</a:t>
            </a:r>
            <a:br>
              <a:rPr lang="en-GB" sz="1300" dirty="0">
                <a:latin typeface="Arial" panose="020B0604020202020204" pitchFamily="34" charset="0"/>
                <a:ea typeface="Aileron" charset="0"/>
                <a:cs typeface="Arial" panose="020B0604020202020204" pitchFamily="34" charset="0"/>
              </a:rPr>
            </a:br>
            <a:r>
              <a:rPr lang="en-GB" sz="1300" dirty="0">
                <a:latin typeface="Arial" panose="020B0604020202020204" pitchFamily="34" charset="0"/>
                <a:ea typeface="Aileron" charset="0"/>
                <a:cs typeface="Arial" panose="020B0604020202020204" pitchFamily="34" charset="0"/>
              </a:rPr>
              <a:t>lymph nodes</a:t>
            </a:r>
          </a:p>
          <a:p>
            <a:pPr>
              <a:spcAft>
                <a:spcPts val="300"/>
              </a:spcAft>
            </a:pPr>
            <a:r>
              <a:rPr lang="en-GB" sz="1300" b="1" dirty="0">
                <a:latin typeface="Arial" panose="020B0604020202020204" pitchFamily="34" charset="0"/>
                <a:ea typeface="Aileron" charset="0"/>
                <a:cs typeface="Arial" panose="020B0604020202020204" pitchFamily="34" charset="0"/>
              </a:rPr>
              <a:t>Distant </a:t>
            </a:r>
            <a:br>
              <a:rPr lang="en-GB" sz="1300" dirty="0">
                <a:latin typeface="Arial" panose="020B0604020202020204" pitchFamily="34" charset="0"/>
                <a:ea typeface="Aileron" charset="0"/>
                <a:cs typeface="Arial" panose="020B0604020202020204" pitchFamily="34" charset="0"/>
              </a:rPr>
            </a:br>
            <a:r>
              <a:rPr lang="en-GB" sz="1300" dirty="0">
                <a:latin typeface="Arial" panose="020B0604020202020204" pitchFamily="34" charset="0"/>
                <a:ea typeface="Aileron" charset="0"/>
                <a:cs typeface="Arial" panose="020B0604020202020204" pitchFamily="34" charset="0"/>
              </a:rPr>
              <a:t>Cancer has metastasised</a:t>
            </a:r>
          </a:p>
          <a:p>
            <a:pPr>
              <a:spcAft>
                <a:spcPts val="300"/>
              </a:spcAft>
            </a:pPr>
            <a:r>
              <a:rPr lang="en-GB" sz="1300" b="1" dirty="0">
                <a:latin typeface="Arial" panose="020B0604020202020204" pitchFamily="34" charset="0"/>
                <a:ea typeface="Aileron" charset="0"/>
                <a:cs typeface="Arial" panose="020B0604020202020204" pitchFamily="34" charset="0"/>
              </a:rPr>
              <a:t>Unknown </a:t>
            </a:r>
            <a:br>
              <a:rPr lang="en-GB" sz="1300" dirty="0">
                <a:latin typeface="Arial" panose="020B0604020202020204" pitchFamily="34" charset="0"/>
                <a:ea typeface="Aileron" charset="0"/>
                <a:cs typeface="Arial" panose="020B0604020202020204" pitchFamily="34" charset="0"/>
              </a:rPr>
            </a:br>
            <a:r>
              <a:rPr lang="en-GB" sz="1300" dirty="0">
                <a:latin typeface="Arial" panose="020B0604020202020204" pitchFamily="34" charset="0"/>
                <a:ea typeface="Aileron" charset="0"/>
                <a:cs typeface="Arial" panose="020B0604020202020204" pitchFamily="34" charset="0"/>
              </a:rPr>
              <a:t>Unstaged</a:t>
            </a:r>
          </a:p>
        </p:txBody>
      </p:sp>
      <p:sp>
        <p:nvSpPr>
          <p:cNvPr id="17" name="Rectangle 16">
            <a:extLst>
              <a:ext uri="{FF2B5EF4-FFF2-40B4-BE49-F238E27FC236}">
                <a16:creationId xmlns:a16="http://schemas.microsoft.com/office/drawing/2014/main" id="{E789EBB1-D954-2BEA-1DC6-A4C1B4285D79}"/>
              </a:ext>
            </a:extLst>
          </p:cNvPr>
          <p:cNvSpPr/>
          <p:nvPr/>
        </p:nvSpPr>
        <p:spPr>
          <a:xfrm>
            <a:off x="3806912" y="3718826"/>
            <a:ext cx="144016" cy="144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C18CFA4-E471-DFE7-1DC2-C770449FA9CC}"/>
              </a:ext>
            </a:extLst>
          </p:cNvPr>
          <p:cNvSpPr/>
          <p:nvPr/>
        </p:nvSpPr>
        <p:spPr>
          <a:xfrm>
            <a:off x="3806912" y="4153801"/>
            <a:ext cx="144016" cy="1440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B3A8E52-BE03-77EF-4D61-39E76120A45B}"/>
              </a:ext>
            </a:extLst>
          </p:cNvPr>
          <p:cNvSpPr/>
          <p:nvPr/>
        </p:nvSpPr>
        <p:spPr>
          <a:xfrm>
            <a:off x="3806912" y="4795151"/>
            <a:ext cx="144016" cy="14401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9370BCB-149F-4227-2DE7-6B9A80676408}"/>
              </a:ext>
            </a:extLst>
          </p:cNvPr>
          <p:cNvSpPr/>
          <p:nvPr/>
        </p:nvSpPr>
        <p:spPr>
          <a:xfrm>
            <a:off x="3806912" y="5220601"/>
            <a:ext cx="144016" cy="144016"/>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9E434FC-45E8-EA92-3719-4FE4A4ADACE0}"/>
              </a:ext>
            </a:extLst>
          </p:cNvPr>
          <p:cNvSpPr txBox="1"/>
          <p:nvPr/>
        </p:nvSpPr>
        <p:spPr>
          <a:xfrm>
            <a:off x="868558" y="2737627"/>
            <a:ext cx="4592860" cy="215444"/>
          </a:xfrm>
          <a:prstGeom prst="rect">
            <a:avLst/>
          </a:prstGeom>
          <a:noFill/>
        </p:spPr>
        <p:txBody>
          <a:bodyPr wrap="none" lIns="0" tIns="0" rIns="0" bIns="0" rtlCol="0">
            <a:spAutoFit/>
          </a:bodyPr>
          <a:lstStyle/>
          <a:p>
            <a:pPr algn="ctr"/>
            <a:r>
              <a:rPr lang="en-GB" sz="1400" b="1" spc="100" dirty="0">
                <a:solidFill>
                  <a:schemeClr val="accent1"/>
                </a:solidFill>
                <a:latin typeface="Arial" panose="020B0604020202020204" pitchFamily="34" charset="0"/>
                <a:ea typeface="Aileron" charset="0"/>
                <a:cs typeface="Arial" panose="020B0604020202020204" pitchFamily="34" charset="0"/>
              </a:rPr>
              <a:t>PERCENT OF CASES BY STAGE AT DIAGNOSIS</a:t>
            </a:r>
          </a:p>
        </p:txBody>
      </p:sp>
      <p:sp>
        <p:nvSpPr>
          <p:cNvPr id="22" name="TextBox 21">
            <a:extLst>
              <a:ext uri="{FF2B5EF4-FFF2-40B4-BE49-F238E27FC236}">
                <a16:creationId xmlns:a16="http://schemas.microsoft.com/office/drawing/2014/main" id="{5402E2BE-C4A9-A187-87C9-47570DE84137}"/>
              </a:ext>
            </a:extLst>
          </p:cNvPr>
          <p:cNvSpPr txBox="1"/>
          <p:nvPr/>
        </p:nvSpPr>
        <p:spPr>
          <a:xfrm>
            <a:off x="7332520" y="2737627"/>
            <a:ext cx="2833020" cy="215444"/>
          </a:xfrm>
          <a:prstGeom prst="rect">
            <a:avLst/>
          </a:prstGeom>
          <a:noFill/>
        </p:spPr>
        <p:txBody>
          <a:bodyPr wrap="none" lIns="0" tIns="0" rIns="0" bIns="0" rtlCol="0">
            <a:spAutoFit/>
          </a:bodyPr>
          <a:lstStyle/>
          <a:p>
            <a:pPr algn="ctr"/>
            <a:r>
              <a:rPr lang="en-GB" sz="1400" b="1" spc="100" dirty="0">
                <a:solidFill>
                  <a:schemeClr val="accent1"/>
                </a:solidFill>
                <a:latin typeface="Arial" panose="020B0604020202020204" pitchFamily="34" charset="0"/>
                <a:ea typeface="Aileron" charset="0"/>
                <a:cs typeface="Arial" panose="020B0604020202020204" pitchFamily="34" charset="0"/>
              </a:rPr>
              <a:t>5-YEAR RELATIVE SURVIVAL</a:t>
            </a:r>
          </a:p>
        </p:txBody>
      </p:sp>
      <p:graphicFrame>
        <p:nvGraphicFramePr>
          <p:cNvPr id="23" name="Chart 22">
            <a:extLst>
              <a:ext uri="{FF2B5EF4-FFF2-40B4-BE49-F238E27FC236}">
                <a16:creationId xmlns:a16="http://schemas.microsoft.com/office/drawing/2014/main" id="{6B6A13F6-AF34-F149-64D8-89F0FBF1F57C}"/>
              </a:ext>
            </a:extLst>
          </p:cNvPr>
          <p:cNvGraphicFramePr/>
          <p:nvPr>
            <p:extLst>
              <p:ext uri="{D42A27DB-BD31-4B8C-83A1-F6EECF244321}">
                <p14:modId xmlns:p14="http://schemas.microsoft.com/office/powerpoint/2010/main" val="129983024"/>
              </p:ext>
            </p:extLst>
          </p:nvPr>
        </p:nvGraphicFramePr>
        <p:xfrm>
          <a:off x="6435484" y="3123312"/>
          <a:ext cx="4131585" cy="30737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D1DD88C7-A332-3FC5-E955-D26D973A516B}"/>
              </a:ext>
            </a:extLst>
          </p:cNvPr>
          <p:cNvSpPr txBox="1"/>
          <p:nvPr/>
        </p:nvSpPr>
        <p:spPr>
          <a:xfrm>
            <a:off x="8400256" y="6224563"/>
            <a:ext cx="487313"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Stage</a:t>
            </a:r>
          </a:p>
        </p:txBody>
      </p:sp>
    </p:spTree>
    <p:extLst>
      <p:ext uri="{BB962C8B-B14F-4D97-AF65-F5344CB8AC3E}">
        <p14:creationId xmlns:p14="http://schemas.microsoft.com/office/powerpoint/2010/main" val="24979978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2C6C1CB2-41D6-F9A7-3392-78F7027B249D}"/>
              </a:ext>
            </a:extLst>
          </p:cNvPr>
          <p:cNvGraphicFramePr>
            <a:graphicFrameLocks noGrp="1"/>
          </p:cNvGraphicFramePr>
          <p:nvPr>
            <p:ph sz="quarter" idx="12"/>
            <p:extLst>
              <p:ext uri="{D42A27DB-BD31-4B8C-83A1-F6EECF244321}">
                <p14:modId xmlns:p14="http://schemas.microsoft.com/office/powerpoint/2010/main" val="2163331092"/>
              </p:ext>
            </p:extLst>
          </p:nvPr>
        </p:nvGraphicFramePr>
        <p:xfrm>
          <a:off x="620713" y="2357073"/>
          <a:ext cx="10874521" cy="3764280"/>
        </p:xfrm>
        <a:graphic>
          <a:graphicData uri="http://schemas.openxmlformats.org/drawingml/2006/table">
            <a:tbl>
              <a:tblPr firstRow="1" bandRow="1">
                <a:tableStyleId>{5C22544A-7EE6-4342-B048-85BDC9FD1C3A}</a:tableStyleId>
              </a:tblPr>
              <a:tblGrid>
                <a:gridCol w="2431109">
                  <a:extLst>
                    <a:ext uri="{9D8B030D-6E8A-4147-A177-3AD203B41FA5}">
                      <a16:colId xmlns:a16="http://schemas.microsoft.com/office/drawing/2014/main" val="1151523711"/>
                    </a:ext>
                  </a:extLst>
                </a:gridCol>
                <a:gridCol w="2110853">
                  <a:extLst>
                    <a:ext uri="{9D8B030D-6E8A-4147-A177-3AD203B41FA5}">
                      <a16:colId xmlns:a16="http://schemas.microsoft.com/office/drawing/2014/main" val="2137505248"/>
                    </a:ext>
                  </a:extLst>
                </a:gridCol>
                <a:gridCol w="2110853">
                  <a:extLst>
                    <a:ext uri="{9D8B030D-6E8A-4147-A177-3AD203B41FA5}">
                      <a16:colId xmlns:a16="http://schemas.microsoft.com/office/drawing/2014/main" val="1167756744"/>
                    </a:ext>
                  </a:extLst>
                </a:gridCol>
                <a:gridCol w="2110853">
                  <a:extLst>
                    <a:ext uri="{9D8B030D-6E8A-4147-A177-3AD203B41FA5}">
                      <a16:colId xmlns:a16="http://schemas.microsoft.com/office/drawing/2014/main" val="3482968414"/>
                    </a:ext>
                  </a:extLst>
                </a:gridCol>
                <a:gridCol w="2110853">
                  <a:extLst>
                    <a:ext uri="{9D8B030D-6E8A-4147-A177-3AD203B41FA5}">
                      <a16:colId xmlns:a16="http://schemas.microsoft.com/office/drawing/2014/main" val="974213677"/>
                    </a:ext>
                  </a:extLst>
                </a:gridCol>
              </a:tblGrid>
              <a:tr h="370840">
                <a:tc>
                  <a:txBody>
                    <a:bodyPr/>
                    <a:lstStyle/>
                    <a:p>
                      <a:r>
                        <a:rPr lang="en-GB" noProof="0" dirty="0">
                          <a:latin typeface="Arial" panose="020B0604020202020204" pitchFamily="34" charset="0"/>
                          <a:cs typeface="Arial" panose="020B0604020202020204" pitchFamily="34" charset="0"/>
                        </a:rPr>
                        <a:t>Histological type</a:t>
                      </a:r>
                    </a:p>
                  </a:txBody>
                  <a:tcPr/>
                </a:tc>
                <a:tc>
                  <a:txBody>
                    <a:bodyPr/>
                    <a:lstStyle/>
                    <a:p>
                      <a:r>
                        <a:rPr lang="en-GB" noProof="0" dirty="0">
                          <a:latin typeface="Arial" panose="020B0604020202020204" pitchFamily="34" charset="0"/>
                          <a:cs typeface="Arial" panose="020B0604020202020204" pitchFamily="34" charset="0"/>
                        </a:rPr>
                        <a:t>Endometrioid</a:t>
                      </a:r>
                    </a:p>
                  </a:txBody>
                  <a:tcPr/>
                </a:tc>
                <a:tc>
                  <a:txBody>
                    <a:bodyPr/>
                    <a:lstStyle/>
                    <a:p>
                      <a:r>
                        <a:rPr lang="en-GB" noProof="0" dirty="0">
                          <a:latin typeface="Arial" panose="020B0604020202020204" pitchFamily="34" charset="0"/>
                          <a:cs typeface="Arial" panose="020B0604020202020204" pitchFamily="34" charset="0"/>
                        </a:rPr>
                        <a:t>Endometrioid</a:t>
                      </a:r>
                    </a:p>
                  </a:txBody>
                  <a:tcPr/>
                </a:tc>
                <a:tc>
                  <a:txBody>
                    <a:bodyPr/>
                    <a:lstStyle/>
                    <a:p>
                      <a:r>
                        <a:rPr lang="en-GB" noProof="0" dirty="0">
                          <a:latin typeface="Arial" panose="020B0604020202020204" pitchFamily="34" charset="0"/>
                          <a:cs typeface="Arial" panose="020B0604020202020204" pitchFamily="34" charset="0"/>
                        </a:rPr>
                        <a:t>Serous</a:t>
                      </a:r>
                    </a:p>
                  </a:txBody>
                  <a:tcPr/>
                </a:tc>
                <a:tc>
                  <a:txBody>
                    <a:bodyPr/>
                    <a:lstStyle/>
                    <a:p>
                      <a:r>
                        <a:rPr lang="en-GB" noProof="0" dirty="0">
                          <a:latin typeface="Arial" panose="020B0604020202020204" pitchFamily="34" charset="0"/>
                          <a:cs typeface="Arial" panose="020B0604020202020204" pitchFamily="34" charset="0"/>
                        </a:rPr>
                        <a:t>Clear cell</a:t>
                      </a:r>
                    </a:p>
                  </a:txBody>
                  <a:tcPr/>
                </a:tc>
                <a:extLst>
                  <a:ext uri="{0D108BD9-81ED-4DB2-BD59-A6C34878D82A}">
                    <a16:rowId xmlns:a16="http://schemas.microsoft.com/office/drawing/2014/main" val="1212766135"/>
                  </a:ext>
                </a:extLst>
              </a:tr>
              <a:tr h="370840">
                <a:tc>
                  <a:txBody>
                    <a:bodyPr/>
                    <a:lstStyle/>
                    <a:p>
                      <a:r>
                        <a:rPr lang="en-GB" b="1" noProof="0" dirty="0">
                          <a:latin typeface="Arial" panose="020B0604020202020204" pitchFamily="34" charset="0"/>
                          <a:cs typeface="Arial" panose="020B0604020202020204" pitchFamily="34" charset="0"/>
                        </a:rPr>
                        <a:t>Histological grade</a:t>
                      </a:r>
                    </a:p>
                  </a:txBody>
                  <a:tcPr/>
                </a:tc>
                <a:tc>
                  <a:txBody>
                    <a:bodyPr/>
                    <a:lstStyle/>
                    <a:p>
                      <a:r>
                        <a:rPr lang="en-GB" noProof="0" dirty="0">
                          <a:latin typeface="Arial" panose="020B0604020202020204" pitchFamily="34" charset="0"/>
                          <a:cs typeface="Arial" panose="020B0604020202020204" pitchFamily="34" charset="0"/>
                        </a:rPr>
                        <a:t>Low</a:t>
                      </a:r>
                    </a:p>
                  </a:txBody>
                  <a:tcPr/>
                </a:tc>
                <a:tc>
                  <a:txBody>
                    <a:bodyPr/>
                    <a:lstStyle/>
                    <a:p>
                      <a:r>
                        <a:rPr lang="en-GB" noProof="0" dirty="0">
                          <a:latin typeface="Arial" panose="020B0604020202020204" pitchFamily="34" charset="0"/>
                          <a:cs typeface="Arial" panose="020B0604020202020204" pitchFamily="34" charset="0"/>
                        </a:rPr>
                        <a:t>High</a:t>
                      </a:r>
                    </a:p>
                  </a:txBody>
                  <a:tcPr/>
                </a:tc>
                <a:tc>
                  <a:txBody>
                    <a:bodyPr/>
                    <a:lstStyle/>
                    <a:p>
                      <a:r>
                        <a:rPr lang="en-GB" noProof="0" dirty="0">
                          <a:latin typeface="Arial" panose="020B0604020202020204" pitchFamily="34" charset="0"/>
                          <a:cs typeface="Arial" panose="020B0604020202020204" pitchFamily="34" charset="0"/>
                        </a:rPr>
                        <a:t>High</a:t>
                      </a:r>
                    </a:p>
                  </a:txBody>
                  <a:tcPr/>
                </a:tc>
                <a:tc>
                  <a:txBody>
                    <a:bodyPr/>
                    <a:lstStyle/>
                    <a:p>
                      <a:r>
                        <a:rPr lang="en-GB" noProof="0" dirty="0">
                          <a:latin typeface="Arial" panose="020B0604020202020204" pitchFamily="34" charset="0"/>
                          <a:cs typeface="Arial" panose="020B0604020202020204" pitchFamily="34" charset="0"/>
                        </a:rPr>
                        <a:t>High</a:t>
                      </a:r>
                    </a:p>
                  </a:txBody>
                  <a:tcPr/>
                </a:tc>
                <a:extLst>
                  <a:ext uri="{0D108BD9-81ED-4DB2-BD59-A6C34878D82A}">
                    <a16:rowId xmlns:a16="http://schemas.microsoft.com/office/drawing/2014/main" val="3820651329"/>
                  </a:ext>
                </a:extLst>
              </a:tr>
              <a:tr h="370840">
                <a:tc>
                  <a:txBody>
                    <a:bodyPr/>
                    <a:lstStyle/>
                    <a:p>
                      <a:r>
                        <a:rPr lang="en-GB" b="1" noProof="0" dirty="0">
                          <a:latin typeface="Arial" panose="020B0604020202020204" pitchFamily="34" charset="0"/>
                          <a:cs typeface="Arial" panose="020B0604020202020204" pitchFamily="34" charset="0"/>
                        </a:rPr>
                        <a:t>Metastasis</a:t>
                      </a:r>
                    </a:p>
                  </a:txBody>
                  <a:tcPr/>
                </a:tc>
                <a:tc>
                  <a:txBody>
                    <a:bodyPr/>
                    <a:lstStyle/>
                    <a:p>
                      <a:r>
                        <a:rPr lang="en-GB" noProof="0" dirty="0">
                          <a:latin typeface="Arial" panose="020B0604020202020204" pitchFamily="34" charset="0"/>
                          <a:cs typeface="Arial" panose="020B0604020202020204" pitchFamily="34" charset="0"/>
                        </a:rPr>
                        <a:t>Uncommon</a:t>
                      </a:r>
                    </a:p>
                  </a:txBody>
                  <a:tcPr/>
                </a:tc>
                <a:tc>
                  <a:txBody>
                    <a:bodyPr/>
                    <a:lstStyle/>
                    <a:p>
                      <a:r>
                        <a:rPr lang="en-GB" noProof="0" dirty="0">
                          <a:latin typeface="Arial" panose="020B0604020202020204" pitchFamily="34" charset="0"/>
                          <a:cs typeface="Arial" panose="020B0604020202020204" pitchFamily="34" charset="0"/>
                        </a:rPr>
                        <a:t>Lymph nodes</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Distant organs</a:t>
                      </a:r>
                    </a:p>
                  </a:txBody>
                  <a:tcPr/>
                </a:tc>
                <a:tc>
                  <a:txBody>
                    <a:bodyPr/>
                    <a:lstStyle/>
                    <a:p>
                      <a:r>
                        <a:rPr lang="en-GB" noProof="0" dirty="0">
                          <a:latin typeface="Arial" panose="020B0604020202020204" pitchFamily="34" charset="0"/>
                          <a:cs typeface="Arial" panose="020B0604020202020204" pitchFamily="34" charset="0"/>
                        </a:rPr>
                        <a:t>Lymph nodes</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Peritoneal</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Distant organs</a:t>
                      </a:r>
                    </a:p>
                  </a:txBody>
                  <a:tcPr/>
                </a:tc>
                <a:tc>
                  <a:txBody>
                    <a:bodyPr/>
                    <a:lstStyle/>
                    <a:p>
                      <a:r>
                        <a:rPr lang="en-GB" noProof="0" dirty="0">
                          <a:latin typeface="Arial" panose="020B0604020202020204" pitchFamily="34" charset="0"/>
                          <a:cs typeface="Arial" panose="020B0604020202020204" pitchFamily="34" charset="0"/>
                        </a:rPr>
                        <a:t>Lymph nodes</a:t>
                      </a:r>
                    </a:p>
                    <a:p>
                      <a:r>
                        <a:rPr lang="en-GB" noProof="0" dirty="0">
                          <a:latin typeface="Arial" panose="020B0604020202020204" pitchFamily="34" charset="0"/>
                          <a:cs typeface="Arial" panose="020B0604020202020204" pitchFamily="34" charset="0"/>
                        </a:rPr>
                        <a:t>Peritoneal −/+</a:t>
                      </a:r>
                    </a:p>
                  </a:txBody>
                  <a:tcPr/>
                </a:tc>
                <a:extLst>
                  <a:ext uri="{0D108BD9-81ED-4DB2-BD59-A6C34878D82A}">
                    <a16:rowId xmlns:a16="http://schemas.microsoft.com/office/drawing/2014/main" val="75262468"/>
                  </a:ext>
                </a:extLst>
              </a:tr>
              <a:tr h="370840">
                <a:tc>
                  <a:txBody>
                    <a:bodyPr/>
                    <a:lstStyle/>
                    <a:p>
                      <a:r>
                        <a:rPr lang="en-GB" b="1" noProof="0" dirty="0">
                          <a:latin typeface="Arial" panose="020B0604020202020204" pitchFamily="34" charset="0"/>
                          <a:cs typeface="Arial" panose="020B0604020202020204" pitchFamily="34" charset="0"/>
                        </a:rPr>
                        <a:t>Prognosis</a:t>
                      </a:r>
                    </a:p>
                  </a:txBody>
                  <a:tcPr/>
                </a:tc>
                <a:tc>
                  <a:txBody>
                    <a:bodyPr/>
                    <a:lstStyle/>
                    <a:p>
                      <a:r>
                        <a:rPr lang="en-GB" noProof="0" dirty="0">
                          <a:latin typeface="Arial" panose="020B0604020202020204" pitchFamily="34" charset="0"/>
                          <a:cs typeface="Arial" panose="020B0604020202020204" pitchFamily="34" charset="0"/>
                        </a:rPr>
                        <a:t>Favourable</a:t>
                      </a:r>
                    </a:p>
                  </a:txBody>
                  <a:tcPr/>
                </a:tc>
                <a:tc>
                  <a:txBody>
                    <a:bodyPr/>
                    <a:lstStyle/>
                    <a:p>
                      <a:r>
                        <a:rPr lang="en-GB" noProof="0" dirty="0">
                          <a:latin typeface="Arial" panose="020B0604020202020204" pitchFamily="34" charset="0"/>
                          <a:cs typeface="Arial" panose="020B0604020202020204" pitchFamily="34" charset="0"/>
                        </a:rPr>
                        <a:t>Poor</a:t>
                      </a:r>
                    </a:p>
                  </a:txBody>
                  <a:tcPr/>
                </a:tc>
                <a:tc>
                  <a:txBody>
                    <a:bodyPr/>
                    <a:lstStyle/>
                    <a:p>
                      <a:r>
                        <a:rPr lang="en-GB" noProof="0" dirty="0">
                          <a:latin typeface="Arial" panose="020B0604020202020204" pitchFamily="34" charset="0"/>
                          <a:cs typeface="Arial" panose="020B0604020202020204" pitchFamily="34" charset="0"/>
                        </a:rPr>
                        <a:t>Poor</a:t>
                      </a:r>
                      <a:endParaRPr lang="en-GB" noProof="0" dirty="0">
                        <a:highlight>
                          <a:srgbClr val="FFFF00"/>
                        </a:highlight>
                        <a:latin typeface="Arial" panose="020B0604020202020204" pitchFamily="34" charset="0"/>
                        <a:cs typeface="Arial" panose="020B0604020202020204" pitchFamily="34" charset="0"/>
                      </a:endParaRPr>
                    </a:p>
                  </a:txBody>
                  <a:tcPr/>
                </a:tc>
                <a:tc>
                  <a:txBody>
                    <a:bodyPr/>
                    <a:lstStyle/>
                    <a:p>
                      <a:r>
                        <a:rPr lang="en-GB" noProof="0" dirty="0">
                          <a:latin typeface="Arial" panose="020B0604020202020204" pitchFamily="34" charset="0"/>
                          <a:cs typeface="Arial" panose="020B0604020202020204" pitchFamily="34" charset="0"/>
                        </a:rPr>
                        <a:t>Poor</a:t>
                      </a:r>
                      <a:endParaRPr lang="en-GB" noProof="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9468859"/>
                  </a:ext>
                </a:extLst>
              </a:tr>
              <a:tr h="370840">
                <a:tc>
                  <a:txBody>
                    <a:bodyPr/>
                    <a:lstStyle/>
                    <a:p>
                      <a:r>
                        <a:rPr lang="en-GB" b="1" noProof="0" dirty="0">
                          <a:latin typeface="Arial" panose="020B0604020202020204" pitchFamily="34" charset="0"/>
                          <a:cs typeface="Arial" panose="020B0604020202020204" pitchFamily="34" charset="0"/>
                        </a:rPr>
                        <a:t>Molecular markers</a:t>
                      </a:r>
                    </a:p>
                    <a:p>
                      <a:r>
                        <a:rPr lang="en-GB" b="0" noProof="0" dirty="0">
                          <a:latin typeface="Arial" panose="020B0604020202020204" pitchFamily="34" charset="0"/>
                          <a:cs typeface="Arial" panose="020B0604020202020204" pitchFamily="34" charset="0"/>
                        </a:rPr>
                        <a:t>ER/PR expression</a:t>
                      </a:r>
                    </a:p>
                    <a:p>
                      <a:r>
                        <a:rPr lang="en-GB" b="0" i="1" noProof="0" dirty="0">
                          <a:latin typeface="Arial" panose="020B0604020202020204" pitchFamily="34" charset="0"/>
                          <a:cs typeface="Arial" panose="020B0604020202020204" pitchFamily="34" charset="0"/>
                        </a:rPr>
                        <a:t>PTEN</a:t>
                      </a:r>
                      <a:r>
                        <a:rPr lang="en-GB" b="0" noProof="0" dirty="0">
                          <a:latin typeface="Arial" panose="020B0604020202020204" pitchFamily="34" charset="0"/>
                          <a:cs typeface="Arial" panose="020B0604020202020204" pitchFamily="34" charset="0"/>
                        </a:rPr>
                        <a:t> expression</a:t>
                      </a:r>
                    </a:p>
                    <a:p>
                      <a:r>
                        <a:rPr lang="en-GB" b="0" noProof="0" dirty="0">
                          <a:latin typeface="Arial" panose="020B0604020202020204" pitchFamily="34" charset="0"/>
                          <a:cs typeface="Arial" panose="020B0604020202020204" pitchFamily="34" charset="0"/>
                        </a:rPr>
                        <a:t>DNA MMR loss</a:t>
                      </a:r>
                    </a:p>
                    <a:p>
                      <a:r>
                        <a:rPr lang="en-GB" b="0" noProof="0" dirty="0">
                          <a:latin typeface="Arial" panose="020B0604020202020204" pitchFamily="34" charset="0"/>
                          <a:cs typeface="Arial" panose="020B0604020202020204" pitchFamily="34" charset="0"/>
                        </a:rPr>
                        <a:t>Aberrant P53</a:t>
                      </a:r>
                    </a:p>
                    <a:p>
                      <a:r>
                        <a:rPr lang="en-GB" b="0" noProof="0" dirty="0">
                          <a:latin typeface="Arial" panose="020B0604020202020204" pitchFamily="34" charset="0"/>
                          <a:cs typeface="Arial" panose="020B0604020202020204" pitchFamily="34" charset="0"/>
                        </a:rPr>
                        <a:t>Ki-67/MIB-1</a:t>
                      </a:r>
                    </a:p>
                  </a:txBody>
                  <a:tcPr/>
                </a:tc>
                <a:tc>
                  <a:txBody>
                    <a:bodyPr/>
                    <a:lstStyle/>
                    <a:p>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Low</a:t>
                      </a:r>
                    </a:p>
                  </a:txBody>
                  <a:tcPr/>
                </a:tc>
                <a:tc>
                  <a:txBody>
                    <a:bodyPr/>
                    <a:lstStyle/>
                    <a:p>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High</a:t>
                      </a:r>
                    </a:p>
                  </a:txBody>
                  <a:tcPr/>
                </a:tc>
                <a:tc>
                  <a:txBody>
                    <a:bodyPr/>
                    <a:lstStyle/>
                    <a:p>
                      <a:endParaRPr lang="en-GB" noProof="0" dirty="0">
                        <a:latin typeface="Arial" panose="020B0604020202020204" pitchFamily="34" charset="0"/>
                        <a:cs typeface="Arial" panose="020B0604020202020204" pitchFamily="34" charset="0"/>
                      </a:endParaRP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High</a:t>
                      </a:r>
                    </a:p>
                  </a:txBody>
                  <a:tcPr/>
                </a:tc>
                <a:tc>
                  <a:txBody>
                    <a:bodyPr/>
                    <a:lstStyle/>
                    <a:p>
                      <a:endParaRPr lang="en-GB" noProof="0" dirty="0">
                        <a:latin typeface="Arial" panose="020B0604020202020204" pitchFamily="34" charset="0"/>
                        <a:cs typeface="Arial" panose="020B0604020202020204" pitchFamily="34" charset="0"/>
                      </a:endParaRP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a:t>
                      </a:r>
                    </a:p>
                    <a:p>
                      <a:r>
                        <a:rPr lang="en-GB" noProof="0" dirty="0">
                          <a:latin typeface="Arial" panose="020B0604020202020204" pitchFamily="34" charset="0"/>
                          <a:cs typeface="Arial" panose="020B0604020202020204" pitchFamily="34" charset="0"/>
                        </a:rPr>
                        <a:t>Low or high</a:t>
                      </a:r>
                    </a:p>
                  </a:txBody>
                  <a:tcPr/>
                </a:tc>
                <a:extLst>
                  <a:ext uri="{0D108BD9-81ED-4DB2-BD59-A6C34878D82A}">
                    <a16:rowId xmlns:a16="http://schemas.microsoft.com/office/drawing/2014/main" val="1044188448"/>
                  </a:ext>
                </a:extLst>
              </a:tr>
            </a:tbl>
          </a:graphicData>
        </a:graphic>
      </p:graphicFrame>
      <p:sp>
        <p:nvSpPr>
          <p:cNvPr id="3" name="Title 2">
            <a:extLst>
              <a:ext uri="{FF2B5EF4-FFF2-40B4-BE49-F238E27FC236}">
                <a16:creationId xmlns:a16="http://schemas.microsoft.com/office/drawing/2014/main" id="{AFD82FC3-32B9-A246-B2F5-F6A3A575CE68}"/>
              </a:ext>
            </a:extLst>
          </p:cNvPr>
          <p:cNvSpPr>
            <a:spLocks noGrp="1"/>
          </p:cNvSpPr>
          <p:nvPr>
            <p:ph type="title"/>
          </p:nvPr>
        </p:nvSpPr>
        <p:spPr>
          <a:xfrm>
            <a:off x="619201" y="259200"/>
            <a:ext cx="10877900" cy="864000"/>
          </a:xfrm>
        </p:spPr>
        <p:txBody>
          <a:bodyPr/>
          <a:lstStyle/>
          <a:p>
            <a:r>
              <a:rPr lang="en-GB" dirty="0">
                <a:latin typeface="Arial"/>
                <a:cs typeface="Arial"/>
              </a:rPr>
              <a:t>ENDOMETRIAL CANCER GENOMIC AND HISTOPAHTOLOGICAL FEATURES</a:t>
            </a:r>
          </a:p>
        </p:txBody>
      </p:sp>
      <p:sp>
        <p:nvSpPr>
          <p:cNvPr id="4" name="Slide Number Placeholder 3">
            <a:extLst>
              <a:ext uri="{FF2B5EF4-FFF2-40B4-BE49-F238E27FC236}">
                <a16:creationId xmlns:a16="http://schemas.microsoft.com/office/drawing/2014/main" id="{C5ACFDF3-281C-0420-49BE-53A73A7E0E31}"/>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9</a:t>
            </a:fld>
            <a:endParaRPr lang="en-GB" dirty="0"/>
          </a:p>
        </p:txBody>
      </p:sp>
      <p:sp>
        <p:nvSpPr>
          <p:cNvPr id="12" name="Content Placeholder 11">
            <a:extLst>
              <a:ext uri="{FF2B5EF4-FFF2-40B4-BE49-F238E27FC236}">
                <a16:creationId xmlns:a16="http://schemas.microsoft.com/office/drawing/2014/main" id="{E41DAAF9-645A-2D52-C8B7-CDD46AB28388}"/>
              </a:ext>
            </a:extLst>
          </p:cNvPr>
          <p:cNvSpPr>
            <a:spLocks noGrp="1"/>
          </p:cNvSpPr>
          <p:nvPr>
            <p:ph sz="quarter" idx="15"/>
          </p:nvPr>
        </p:nvSpPr>
        <p:spPr>
          <a:xfrm>
            <a:off x="620184" y="6269443"/>
            <a:ext cx="10180339" cy="365125"/>
          </a:xfrm>
        </p:spPr>
        <p:txBody>
          <a:bodyPr/>
          <a:lstStyle/>
          <a:p>
            <a:r>
              <a:rPr lang="en-GB" dirty="0">
                <a:solidFill>
                  <a:schemeClr val="tx2"/>
                </a:solidFill>
              </a:rPr>
              <a:t>DNA, deoxyribonucleic acid; ER, estrogen receptor; Ki-67, marker of proliferation Kiel-67; MIB-1, mindbomb e3 ubiquitin protein ligase 1; MMR, mismatch repair; P53, tumour protein p53; PR, progesterone receptor; PTEN, phosphatase and tensin homolog</a:t>
            </a:r>
          </a:p>
          <a:p>
            <a:r>
              <a:rPr lang="en-GB" dirty="0">
                <a:solidFill>
                  <a:schemeClr val="tx2"/>
                </a:solidFill>
                <a:latin typeface="Arial"/>
                <a:cs typeface="Arial"/>
              </a:rPr>
              <a:t>Murali R, et al.</a:t>
            </a:r>
            <a:r>
              <a:rPr lang="en-GB" i="1" dirty="0">
                <a:solidFill>
                  <a:schemeClr val="tx2"/>
                </a:solidFill>
                <a:latin typeface="Arial"/>
                <a:cs typeface="Arial"/>
              </a:rPr>
              <a:t> Lancet Oncol. </a:t>
            </a:r>
            <a:r>
              <a:rPr lang="en-GB" dirty="0">
                <a:solidFill>
                  <a:schemeClr val="tx2"/>
                </a:solidFill>
                <a:latin typeface="Arial"/>
                <a:cs typeface="Arial"/>
              </a:rPr>
              <a:t>2014;15:e268-e278</a:t>
            </a:r>
          </a:p>
        </p:txBody>
      </p:sp>
      <p:pic>
        <p:nvPicPr>
          <p:cNvPr id="7" name="Picture 2">
            <a:extLst>
              <a:ext uri="{FF2B5EF4-FFF2-40B4-BE49-F238E27FC236}">
                <a16:creationId xmlns:a16="http://schemas.microsoft.com/office/drawing/2014/main" id="{E9458EDE-EC30-6D0B-DB2F-EFEE643BBA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04" b="74883"/>
          <a:stretch/>
        </p:blipFill>
        <p:spPr bwMode="auto">
          <a:xfrm>
            <a:off x="696767" y="1376402"/>
            <a:ext cx="10798465" cy="909233"/>
          </a:xfrm>
          <a:prstGeom prst="rect">
            <a:avLst/>
          </a:prstGeom>
          <a:noFill/>
          <a:ln w="38100" cap="flat">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2231368"/>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400" dirty="0" err="1"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153</TotalTime>
  <Words>4352</Words>
  <Application>Microsoft Macintosh PowerPoint</Application>
  <PresentationFormat>Widescreen</PresentationFormat>
  <Paragraphs>750</Paragraphs>
  <Slides>28</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Helvetica</vt:lpstr>
      <vt:lpstr>Lucida Grande</vt:lpstr>
      <vt:lpstr>PT Sans Narrow</vt:lpstr>
      <vt:lpstr>System Font Regular</vt:lpstr>
      <vt:lpstr>Thème Office</vt:lpstr>
      <vt:lpstr>1_Thème Office</vt:lpstr>
      <vt:lpstr>PowerPoint Presentation</vt:lpstr>
      <vt:lpstr>DEVELOPED BY OBSTETRICS &amp; GYNECOLOGY CONNECT</vt:lpstr>
      <vt:lpstr>OBSTETRICS &amp; GYNECOLOGY CONNECT Animated Video  Current treatment options in advanced/recurrent endometrial cancer: Exploring the  impact of molecular subtypes  Prof. Christian Marth Innsbruck Medical University, Austria  January 2025</vt:lpstr>
      <vt:lpstr>Educational Objectives </vt:lpstr>
      <vt:lpstr>CLINICAL TAKEAWAYS </vt:lpstr>
      <vt:lpstr>ENDOMETRIAL CANCER EPIDEMIOLOGY &amp; Current treatment guidelines </vt:lpstr>
      <vt:lpstr>ENDOMETRIAL CANCER: EPIDEMIOLOGY</vt:lpstr>
      <vt:lpstr>ENDOMETRiaL CANCER: SURVIVAL BY CANCER STAGE</vt:lpstr>
      <vt:lpstr>ENDOMETRIAL CANCER GENOMIC AND HISTOPAHTOLOGICAL FEATURES</vt:lpstr>
      <vt:lpstr>MOLECULAR CLASSIFICATION AND TREATMENT IMPLICATIONS</vt:lpstr>
      <vt:lpstr>METASTATIC EC: CURRENT 1L TREATMENT GUIDELINES</vt:lpstr>
      <vt:lpstr>CLINICAL SCENARIO </vt:lpstr>
      <vt:lpstr>PATIENT CASE: p53abn &amp; pMMR METASTATIC EC </vt:lpstr>
      <vt:lpstr>IMMUNO CHECKPOINT INHIBITORS</vt:lpstr>
      <vt:lpstr>RUBY TRIAL: DOSTARLIMAB + ChT SHOWED IMPROVED PFS &amp; OS RESULTS IN pMMR POPULATION VS ChT ALONE</vt:lpstr>
      <vt:lpstr>NRG-GY018 TRIAL: SUBGROUP ANALYSIS OF PFS IN pMMR POPULATION FAVORS PEMBROLIZUMAB + ChT vs ChT ALONE</vt:lpstr>
      <vt:lpstr>TYROSINE KINASE INHIBITORS</vt:lpstr>
      <vt:lpstr>ENGOT-en9/LEAP-001 TRIAL DESIGN: PEMBROLIZUMAB + LENVATINIB IN 1L TREATMENT OF ENDOMETRIAL CANCER1,2</vt:lpstr>
      <vt:lpstr>ENGOT-en9/LEAP-001 TRIAL: PFS &amp; OS IMPROVED WITH LEN/PEMBRO VS TPC IN PRIOR (NEO)ADJUVANT ChT pMMR SUBGROUP</vt:lpstr>
      <vt:lpstr>ENGOT-en9/LEAP-001 TRIAL: CHANGES IN EORTC QLQ-C30 &amp; QLQ‑EN24 SCALE SCORES FROM BASELINE TO WEEK 18 IN pMMR COHORT</vt:lpstr>
      <vt:lpstr>PARP inhibitors</vt:lpstr>
      <vt:lpstr>DUO-E TRIAL DESIGN: DURVALUMAB + ChT FOLLOWED BY DURVALUMAB +/- OLAPARIB AS 1L TREATMENT FOR aEC</vt:lpstr>
      <vt:lpstr>DUO-E TRIAL: DURVALUMAB IMPROVED PFS VS CONTROL IN pMMR SUBGROUP WITH ADDED BENEFIT FROM MAINTENANCE OLAPARIB</vt:lpstr>
      <vt:lpstr>PATIENT COMMUNICATION &amp;  SHARED DECISION-MAKING</vt:lpstr>
      <vt:lpstr>THE SHARE APPROACH—ESSENTIAL STEPS OF SHARED DECISION-MAKING (SDM)</vt:lpstr>
      <vt:lpstr>CONCLUSION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Veronica Thomlinson</cp:lastModifiedBy>
  <cp:revision>284</cp:revision>
  <cp:lastPrinted>2017-02-15T09:54:46Z</cp:lastPrinted>
  <dcterms:created xsi:type="dcterms:W3CDTF">2016-10-14T09:38:18Z</dcterms:created>
  <dcterms:modified xsi:type="dcterms:W3CDTF">2025-01-21T11:57:58Z</dcterms:modified>
</cp:coreProperties>
</file>