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12537" r:id="rId2"/>
    <p:sldId id="12559" r:id="rId3"/>
    <p:sldId id="12541" r:id="rId4"/>
    <p:sldId id="728" r:id="rId5"/>
    <p:sldId id="12560" r:id="rId6"/>
    <p:sldId id="12561" r:id="rId7"/>
    <p:sldId id="12538" r:id="rId8"/>
    <p:sldId id="12543" r:id="rId9"/>
    <p:sldId id="12545" r:id="rId10"/>
    <p:sldId id="12546" r:id="rId11"/>
    <p:sldId id="12549" r:id="rId12"/>
    <p:sldId id="12563" r:id="rId13"/>
    <p:sldId id="12550" r:id="rId14"/>
    <p:sldId id="12551" r:id="rId15"/>
    <p:sldId id="12552" r:id="rId16"/>
    <p:sldId id="12553" r:id="rId17"/>
    <p:sldId id="12555" r:id="rId18"/>
    <p:sldId id="12554" r:id="rId19"/>
    <p:sldId id="12557" r:id="rId20"/>
    <p:sldId id="12558" r:id="rId21"/>
    <p:sldId id="12564" r:id="rId22"/>
    <p:sldId id="12562" r:id="rId23"/>
    <p:sldId id="12539" r:id="rId24"/>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568" userDrawn="1">
          <p15:clr>
            <a:srgbClr val="A4A3A4"/>
          </p15:clr>
        </p15:guide>
        <p15:guide id="3" pos="1906" userDrawn="1">
          <p15:clr>
            <a:srgbClr val="A4A3A4"/>
          </p15:clr>
        </p15:guide>
        <p15:guide id="4" orient="horz" pos="3475" userDrawn="1">
          <p15:clr>
            <a:srgbClr val="A4A3A4"/>
          </p15:clr>
        </p15:guide>
        <p15:guide id="5" orient="horz" pos="3706" userDrawn="1">
          <p15:clr>
            <a:srgbClr val="A4A3A4"/>
          </p15:clr>
        </p15:guide>
        <p15:guide id="6" orient="horz" pos="3803" userDrawn="1">
          <p15:clr>
            <a:srgbClr val="A4A3A4"/>
          </p15:clr>
        </p15:guide>
        <p15:guide id="7" orient="horz" pos="4037"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EDB31B-ABC6-5DCB-8428-0BF9A0E4A06B}" name="Tracey Gashi" initials="TG" userId="S::traceygashi@tagclinical.com::0a651ad8-06d6-4481-87eb-3036efc10091" providerId="AD"/>
  <p188:author id="{D213FE9D-EF59-FC93-CB86-33805B90D06E}" name="donohue" initials="HD" userId="donohu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RON Michal" initials="YM" lastIdx="36" clrIdx="0">
    <p:extLst>
      <p:ext uri="{19B8F6BF-5375-455C-9EA6-DF929625EA0E}">
        <p15:presenceInfo xmlns:p15="http://schemas.microsoft.com/office/powerpoint/2012/main" userId="S-1-5-21-1292428093-1123561945-1801674531-38465" providerId="AD"/>
      </p:ext>
    </p:extLst>
  </p:cmAuthor>
  <p:cmAuthor id="2" name="Patty Cason" initials="PC" lastIdx="23" clrIdx="1">
    <p:extLst>
      <p:ext uri="{19B8F6BF-5375-455C-9EA6-DF929625EA0E}">
        <p15:presenceInfo xmlns:p15="http://schemas.microsoft.com/office/powerpoint/2012/main" userId="24469888d1861777" providerId="Windows Live"/>
      </p:ext>
    </p:extLst>
  </p:cmAuthor>
  <p:cmAuthor id="3" name="Kim Grootscholten" initials="KG" lastIdx="1" clrIdx="2">
    <p:extLst>
      <p:ext uri="{19B8F6BF-5375-455C-9EA6-DF929625EA0E}">
        <p15:presenceInfo xmlns:p15="http://schemas.microsoft.com/office/powerpoint/2012/main" userId="e7084306cf7865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AD1CE"/>
    <a:srgbClr val="F5EAE8"/>
    <a:srgbClr val="000000"/>
    <a:srgbClr val="C7583B"/>
    <a:srgbClr val="C6573B"/>
    <a:srgbClr val="03C750"/>
    <a:srgbClr val="FF85FF"/>
    <a:srgbClr val="5D8298"/>
    <a:srgbClr val="C757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6461" autoAdjust="0"/>
    <p:restoredTop sz="95597"/>
  </p:normalViewPr>
  <p:slideViewPr>
    <p:cSldViewPr snapToObjects="1">
      <p:cViewPr varScale="1">
        <p:scale>
          <a:sx n="103" d="100"/>
          <a:sy n="103" d="100"/>
        </p:scale>
        <p:origin x="114" y="-174"/>
      </p:cViewPr>
      <p:guideLst>
        <p:guide orient="horz" pos="2160"/>
        <p:guide pos="3568"/>
        <p:guide pos="1906"/>
        <p:guide orient="horz" pos="3475"/>
        <p:guide orient="horz" pos="3706"/>
        <p:guide orient="horz" pos="3803"/>
        <p:guide orient="horz" pos="4037"/>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varScale="1">
        <p:scale>
          <a:sx n="120" d="100"/>
          <a:sy n="120" d="100"/>
        </p:scale>
        <p:origin x="3896"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4/23/2025</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dirty="0"/>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4/23/2025</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9038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4</a:t>
            </a:fld>
            <a:endParaRPr lang="fr-FR" dirty="0"/>
          </a:p>
        </p:txBody>
      </p:sp>
    </p:spTree>
    <p:extLst>
      <p:ext uri="{BB962C8B-B14F-4D97-AF65-F5344CB8AC3E}">
        <p14:creationId xmlns:p14="http://schemas.microsoft.com/office/powerpoint/2010/main" val="1379779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GB" altLang="en-US" sz="1200" dirty="0"/>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200"/>
              <a:pPr/>
              <a:t>23</a:t>
            </a:fld>
            <a:endParaRPr lang="fr-FR" altLang="en-US" sz="1200" dirty="0"/>
          </a:p>
        </p:txBody>
      </p:sp>
    </p:spTree>
    <p:extLst>
      <p:ext uri="{BB962C8B-B14F-4D97-AF65-F5344CB8AC3E}">
        <p14:creationId xmlns:p14="http://schemas.microsoft.com/office/powerpoint/2010/main" val="23523817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png"/><Relationship Id="rId18" Type="http://schemas.openxmlformats.org/officeDocument/2006/relationships/hyperlink" Target="mailto:info@cor2ed" TargetMode="External"/><Relationship Id="rId26" Type="http://schemas.openxmlformats.org/officeDocument/2006/relationships/image" Target="../media/image20.jpg"/><Relationship Id="rId3" Type="http://schemas.openxmlformats.org/officeDocument/2006/relationships/image" Target="../media/image4.svg"/><Relationship Id="rId21" Type="http://schemas.openxmlformats.org/officeDocument/2006/relationships/image" Target="../media/image16.png"/><Relationship Id="rId7" Type="http://schemas.openxmlformats.org/officeDocument/2006/relationships/image" Target="../media/image8.svg"/><Relationship Id="rId12" Type="http://schemas.openxmlformats.org/officeDocument/2006/relationships/hyperlink" Target="https://cor2ed.com/" TargetMode="External"/><Relationship Id="rId17" Type="http://schemas.openxmlformats.org/officeDocument/2006/relationships/image" Target="../media/image13.svg"/><Relationship Id="rId25" Type="http://schemas.openxmlformats.org/officeDocument/2006/relationships/hyperlink" Target="https://cor2ed.com/connects/ntrk-connect/" TargetMode="External"/><Relationship Id="rId2" Type="http://schemas.openxmlformats.org/officeDocument/2006/relationships/image" Target="../media/image3.png"/><Relationship Id="rId16" Type="http://schemas.openxmlformats.org/officeDocument/2006/relationships/image" Target="../media/image12.png"/><Relationship Id="rId20" Type="http://schemas.openxmlformats.org/officeDocument/2006/relationships/image" Target="../media/image15.svg"/><Relationship Id="rId29"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hyperlink" Target="https://youtu.be/-frXH01_UXY" TargetMode="External"/><Relationship Id="rId24" Type="http://schemas.openxmlformats.org/officeDocument/2006/relationships/image" Target="../media/image19.svg"/><Relationship Id="rId5" Type="http://schemas.openxmlformats.org/officeDocument/2006/relationships/image" Target="../media/image6.svg"/><Relationship Id="rId15" Type="http://schemas.openxmlformats.org/officeDocument/2006/relationships/hyperlink" Target="https://twitter.com/ntrkconnectinfo" TargetMode="External"/><Relationship Id="rId23" Type="http://schemas.openxmlformats.org/officeDocument/2006/relationships/image" Target="../media/image18.png"/><Relationship Id="rId28" Type="http://schemas.openxmlformats.org/officeDocument/2006/relationships/image" Target="../media/image22.svg"/><Relationship Id="rId10" Type="http://schemas.openxmlformats.org/officeDocument/2006/relationships/hyperlink" Target="https://www.linkedin.com/company/28472044" TargetMode="External"/><Relationship Id="rId19"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1.svg"/><Relationship Id="rId22" Type="http://schemas.openxmlformats.org/officeDocument/2006/relationships/image" Target="../media/image17.svg"/><Relationship Id="rId27"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2" name="Image 4">
            <a:extLst>
              <a:ext uri="{FF2B5EF4-FFF2-40B4-BE49-F238E27FC236}">
                <a16:creationId xmlns:a16="http://schemas.microsoft.com/office/drawing/2014/main" id="{A7CD98BE-591D-7F02-8272-52F7F93E3953}"/>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34907" y="-1012042"/>
            <a:ext cx="4833937"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C3057109-6C7D-A82F-E6A7-3364690782F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D012B304-72EA-8666-217E-74AFFDC6B2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C62BAD7A-4C1B-EC85-6780-B2045B28B78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223ADA9F-04B6-A26D-5838-95448B908E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06" name="Graphic 105">
            <a:extLst>
              <a:ext uri="{FF2B5EF4-FFF2-40B4-BE49-F238E27FC236}">
                <a16:creationId xmlns:a16="http://schemas.microsoft.com/office/drawing/2014/main" id="{A7615075-57AA-C649-B52E-A01CFD8680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2343"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50" y="5497848"/>
            <a:ext cx="2525920"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10"/>
              </a:rPr>
              <a:t>@NTRK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749827"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11"/>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2"/>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2"/>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3759785" y="6033094"/>
            <a:ext cx="2336215"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X </a:t>
            </a:r>
            <a:r>
              <a:rPr lang="en-GB" sz="1400" u="sng" dirty="0">
                <a:solidFill>
                  <a:schemeClr val="accent1"/>
                </a:solidFill>
                <a:latin typeface="Arial" panose="020B0604020202020204" pitchFamily="34" charset="0"/>
                <a:ea typeface="Aileron" charset="0"/>
                <a:cs typeface="Arial" panose="020B0604020202020204" pitchFamily="34" charset="0"/>
                <a:hlinkClick r:id="rId15">
                  <a:extLst>
                    <a:ext uri="{A12FA001-AC4F-418D-AE19-62706E023703}">
                      <ahyp:hlinkClr xmlns:ahyp="http://schemas.microsoft.com/office/drawing/2018/hyperlinkcolor" val="tx"/>
                    </a:ext>
                  </a:extLst>
                </a:hlinkClick>
              </a:rPr>
              <a:t>@ntrkconnectinfo</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5"/>
            <a:extLst>
              <a:ext uri="{FF2B5EF4-FFF2-40B4-BE49-F238E27FC236}">
                <a16:creationId xmlns:a16="http://schemas.microsoft.com/office/drawing/2014/main" id="{9A0346C0-EC87-3C4C-A17B-08C8B6C59587}"/>
              </a:ext>
            </a:extLst>
          </p:cNvPr>
          <p:cNvSpPr/>
          <p:nvPr userDrawn="1"/>
        </p:nvSpPr>
        <p:spPr>
          <a:xfrm>
            <a:off x="4479157" y="6013567"/>
            <a:ext cx="2610581"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723932" y="3054706"/>
            <a:ext cx="313184" cy="313184"/>
          </a:xfrm>
          <a:prstGeom prst="rect">
            <a:avLst/>
          </a:prstGeom>
        </p:spPr>
      </p:pic>
      <p:sp>
        <p:nvSpPr>
          <p:cNvPr id="64" name="TextBox 63">
            <a:extLst>
              <a:ext uri="{FF2B5EF4-FFF2-40B4-BE49-F238E27FC236}">
                <a16:creationId xmlns:a16="http://schemas.microsoft.com/office/drawing/2014/main" id="{5D6AD5DF-CDEC-4D4F-96AF-0D0CB3B81506}"/>
              </a:ext>
            </a:extLst>
          </p:cNvPr>
          <p:cNvSpPr txBox="1"/>
          <p:nvPr userDrawn="1"/>
        </p:nvSpPr>
        <p:spPr>
          <a:xfrm>
            <a:off x="6211389"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8"/>
              </a:rPr>
              <a:t>info@cor2ed</a:t>
            </a:r>
            <a:r>
              <a:rPr lang="en-GB" sz="1200" u="sng" dirty="0">
                <a:solidFill>
                  <a:schemeClr val="accent1"/>
                </a:solidFill>
                <a:latin typeface="Arial" panose="020B0604020202020204" pitchFamily="34" charset="0"/>
                <a:ea typeface="Aileron" charset="0"/>
                <a:cs typeface="Arial" panose="020B0604020202020204" pitchFamily="34" charset="0"/>
              </a:rPr>
              <a:t>.com</a:t>
            </a: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5841834" y="5510213"/>
            <a:ext cx="371377" cy="371377"/>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3401666"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416331" y="5510213"/>
            <a:ext cx="373380" cy="373380"/>
          </a:xfrm>
          <a:prstGeom prst="rect">
            <a:avLst/>
          </a:prstGeom>
        </p:spPr>
      </p:pic>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24401" y="1987144"/>
            <a:ext cx="313184" cy="313184"/>
          </a:xfrm>
          <a:prstGeom prst="rect">
            <a:avLst/>
          </a:prstGeom>
        </p:spPr>
      </p:pic>
      <p:sp>
        <p:nvSpPr>
          <p:cNvPr id="99" name="Rectangle 98">
            <a:hlinkClick r:id="rId18"/>
            <a:extLst>
              <a:ext uri="{FF2B5EF4-FFF2-40B4-BE49-F238E27FC236}">
                <a16:creationId xmlns:a16="http://schemas.microsoft.com/office/drawing/2014/main" id="{2A6480F3-532C-6543-85E7-0BC80B7701C0}"/>
              </a:ext>
            </a:extLst>
          </p:cNvPr>
          <p:cNvSpPr/>
          <p:nvPr userDrawn="1"/>
        </p:nvSpPr>
        <p:spPr>
          <a:xfrm>
            <a:off x="5817212" y="5464311"/>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Rectangle 100">
            <a:hlinkClick r:id="rId10"/>
            <a:extLst>
              <a:ext uri="{FF2B5EF4-FFF2-40B4-BE49-F238E27FC236}">
                <a16:creationId xmlns:a16="http://schemas.microsoft.com/office/drawing/2014/main" id="{271C9EA2-037E-9447-9A8A-CC48EEAF6E57}"/>
              </a:ext>
            </a:extLst>
          </p:cNvPr>
          <p:cNvSpPr/>
          <p:nvPr userDrawn="1"/>
        </p:nvSpPr>
        <p:spPr>
          <a:xfrm>
            <a:off x="358737" y="5482882"/>
            <a:ext cx="2890655"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3" name="Rectangle 102">
            <a:hlinkClick r:id="rId11"/>
            <a:extLst>
              <a:ext uri="{FF2B5EF4-FFF2-40B4-BE49-F238E27FC236}">
                <a16:creationId xmlns:a16="http://schemas.microsoft.com/office/drawing/2014/main" id="{F9B80F2A-9AF6-7C46-83DC-D13BDFBA94F0}"/>
              </a:ext>
            </a:extLst>
          </p:cNvPr>
          <p:cNvSpPr/>
          <p:nvPr userDrawn="1"/>
        </p:nvSpPr>
        <p:spPr>
          <a:xfrm>
            <a:off x="3341404"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F252FFC7-612C-4E4B-9164-B9925A5E0ED4}"/>
              </a:ext>
            </a:extLst>
          </p:cNvPr>
          <p:cNvSpPr txBox="1"/>
          <p:nvPr userDrawn="1"/>
        </p:nvSpPr>
        <p:spPr>
          <a:xfrm>
            <a:off x="323528" y="4130089"/>
            <a:ext cx="2351584" cy="307777"/>
          </a:xfrm>
          <a:prstGeom prst="rect">
            <a:avLst/>
          </a:prstGeom>
          <a:noFill/>
        </p:spPr>
        <p:txBody>
          <a:bodyPr wrap="square" rtlCol="0">
            <a:spAutoFit/>
          </a:bodyPr>
          <a:lstStyle/>
          <a:p>
            <a:r>
              <a:rPr lang="en-GB" sz="1400" dirty="0">
                <a:solidFill>
                  <a:schemeClr val="tx2"/>
                </a:solidFill>
                <a:latin typeface="Arial" panose="020B0604020202020204" pitchFamily="34" charset="0"/>
                <a:ea typeface="Aileron" charset="0"/>
                <a:cs typeface="Arial" panose="020B0604020202020204" pitchFamily="34" charset="0"/>
              </a:rPr>
              <a:t>For more information visit</a:t>
            </a:r>
          </a:p>
        </p:txBody>
      </p:sp>
      <p:pic>
        <p:nvPicPr>
          <p:cNvPr id="2" name="Picture 1" descr="A picture containing text, font, logo, graphics&#10;&#10;Description automatically generated">
            <a:hlinkClick r:id="rId25"/>
            <a:extLst>
              <a:ext uri="{FF2B5EF4-FFF2-40B4-BE49-F238E27FC236}">
                <a16:creationId xmlns:a16="http://schemas.microsoft.com/office/drawing/2014/main" id="{F400ABA1-C4CC-C41A-596B-25D4EF19730E}"/>
              </a:ext>
            </a:extLst>
          </p:cNvPr>
          <p:cNvPicPr>
            <a:picLocks noChangeAspect="1"/>
          </p:cNvPicPr>
          <p:nvPr userDrawn="1"/>
        </p:nvPicPr>
        <p:blipFill>
          <a:blip r:embed="rId26"/>
          <a:stretch>
            <a:fillRect/>
          </a:stretch>
        </p:blipFill>
        <p:spPr>
          <a:xfrm>
            <a:off x="373968" y="4472140"/>
            <a:ext cx="1833600" cy="945696"/>
          </a:xfrm>
          <a:prstGeom prst="rect">
            <a:avLst/>
          </a:prstGeom>
        </p:spPr>
      </p:pic>
      <p:pic>
        <p:nvPicPr>
          <p:cNvPr id="4" name="Graphic 3">
            <a:extLst>
              <a:ext uri="{FF2B5EF4-FFF2-40B4-BE49-F238E27FC236}">
                <a16:creationId xmlns:a16="http://schemas.microsoft.com/office/drawing/2014/main" id="{0835E5DE-250F-B0ED-F16E-C73965220E0B}"/>
              </a:ext>
            </a:extLst>
          </p:cNvPr>
          <p:cNvPicPr>
            <a:picLocks noChangeAspect="1"/>
          </p:cNvPicPr>
          <p:nvPr userDrawn="1"/>
        </p:nvPicPr>
        <p:blipFill>
          <a:blip r:embed="rId27">
            <a:extLst>
              <a:ext uri="{96DAC541-7B7A-43D3-8B79-37D633B846F1}">
                <asvg:svgBlip xmlns:asvg="http://schemas.microsoft.com/office/drawing/2016/SVG/main" r:embed="rId28"/>
              </a:ext>
            </a:extLst>
          </a:blip>
          <a:stretch>
            <a:fillRect/>
          </a:stretch>
        </p:blipFill>
        <p:spPr>
          <a:xfrm>
            <a:off x="3397805" y="6070903"/>
            <a:ext cx="373380" cy="373380"/>
          </a:xfrm>
          <a:prstGeom prst="rect">
            <a:avLst/>
          </a:prstGeom>
        </p:spPr>
      </p:pic>
      <p:pic>
        <p:nvPicPr>
          <p:cNvPr id="5" name="Picture 4">
            <a:extLst>
              <a:ext uri="{FF2B5EF4-FFF2-40B4-BE49-F238E27FC236}">
                <a16:creationId xmlns:a16="http://schemas.microsoft.com/office/drawing/2014/main" id="{CA69DFA1-B385-FE68-902E-2E17A92649BC}"/>
              </a:ext>
            </a:extLst>
          </p:cNvPr>
          <p:cNvPicPr>
            <a:picLocks noChangeAspect="1"/>
          </p:cNvPicPr>
          <p:nvPr userDrawn="1"/>
        </p:nvPicPr>
        <p:blipFill>
          <a:blip r:embed="rId29"/>
          <a:srcRect/>
          <a:stretch/>
        </p:blipFill>
        <p:spPr>
          <a:xfrm>
            <a:off x="3451861" y="6144527"/>
            <a:ext cx="255950" cy="261496"/>
          </a:xfrm>
          <a:prstGeom prst="rect">
            <a:avLst/>
          </a:prstGeom>
          <a:noFill/>
        </p:spPr>
      </p:pic>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guide id="4" pos="1317" userDrawn="1">
          <p15:clr>
            <a:srgbClr val="FBAE40"/>
          </p15:clr>
        </p15:guide>
        <p15:guide id="5" orient="horz" pos="2909" userDrawn="1">
          <p15:clr>
            <a:srgbClr val="FBAE40"/>
          </p15:clr>
        </p15:guide>
        <p15:guide id="6" orient="horz" pos="335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a:xfrm>
            <a:off x="619201" y="259200"/>
            <a:ext cx="10963199" cy="864000"/>
          </a:xfrm>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371778731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a:xfrm>
            <a:off x="619201" y="259200"/>
            <a:ext cx="10963199" cy="864000"/>
          </a:xfrm>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879610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30B8E1-D851-939E-5203-458342900BFC}"/>
              </a:ext>
            </a:extLst>
          </p:cNvPr>
          <p:cNvSpPr>
            <a:spLocks noGrp="1"/>
          </p:cNvSpPr>
          <p:nvPr>
            <p:ph type="dt" sz="half" idx="10"/>
          </p:nvPr>
        </p:nvSpPr>
        <p:spPr/>
        <p:txBody>
          <a:bodyPr/>
          <a:lstStyle/>
          <a:p>
            <a:fld id="{2B6427FF-B4EC-4653-B8B5-96E4E3D6183B}" type="datetimeFigureOut">
              <a:rPr lang="en-GB" smtClean="0"/>
              <a:t>23/04/2025</a:t>
            </a:fld>
            <a:endParaRPr lang="en-GB" dirty="0"/>
          </a:p>
        </p:txBody>
      </p:sp>
      <p:sp>
        <p:nvSpPr>
          <p:cNvPr id="3" name="Footer Placeholder 2">
            <a:extLst>
              <a:ext uri="{FF2B5EF4-FFF2-40B4-BE49-F238E27FC236}">
                <a16:creationId xmlns:a16="http://schemas.microsoft.com/office/drawing/2014/main" id="{AD4FB7B7-895E-281E-C353-0A4B95B19E67}"/>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2A9E01F-30CC-4A3B-4D96-555B23A4289F}"/>
              </a:ext>
            </a:extLst>
          </p:cNvPr>
          <p:cNvSpPr>
            <a:spLocks noGrp="1"/>
          </p:cNvSpPr>
          <p:nvPr>
            <p:ph type="sldNum" sz="quarter" idx="12"/>
          </p:nvPr>
        </p:nvSpPr>
        <p:spPr/>
        <p:txBody>
          <a:bodyPr/>
          <a:lstStyle/>
          <a:p>
            <a:fld id="{01DC59EA-29DF-40FE-A9ED-7F163BB6B641}" type="slidenum">
              <a:rPr lang="en-GB" smtClean="0"/>
              <a:t>‹#›</a:t>
            </a:fld>
            <a:endParaRPr lang="en-GB" dirty="0"/>
          </a:p>
        </p:txBody>
      </p:sp>
    </p:spTree>
    <p:extLst>
      <p:ext uri="{BB962C8B-B14F-4D97-AF65-F5344CB8AC3E}">
        <p14:creationId xmlns:p14="http://schemas.microsoft.com/office/powerpoint/2010/main" val="1622728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7F3DB38C-06DF-D5F1-69EA-28B3F4D7364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7F3DB38C-06DF-D5F1-69EA-28B3F4D7364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78177376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Espace réservé du numéro de diapositive 6">
            <a:extLst>
              <a:ext uri="{FF2B5EF4-FFF2-40B4-BE49-F238E27FC236}">
                <a16:creationId xmlns:a16="http://schemas.microsoft.com/office/drawing/2014/main" id="{E10039EE-0CDB-289D-555F-C15119038EF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A24544EF-9462-A8D9-B04B-5333B800A851}"/>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6" name="Espace réservé du numéro de diapositive 6">
            <a:extLst>
              <a:ext uri="{FF2B5EF4-FFF2-40B4-BE49-F238E27FC236}">
                <a16:creationId xmlns:a16="http://schemas.microsoft.com/office/drawing/2014/main" id="{07826307-9C41-F0BA-D66F-850E45A2C81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35AB751E-7A11-39BA-B970-3360490ACF1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7410656F-A160-31A9-012C-04F90613811C}"/>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B17DF4BA-E97C-1CF7-120B-F6808F4B52B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B17DF4BA-E97C-1CF7-120B-F6808F4B52B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Rectangle 2">
            <a:extLst>
              <a:ext uri="{FF2B5EF4-FFF2-40B4-BE49-F238E27FC236}">
                <a16:creationId xmlns:a16="http://schemas.microsoft.com/office/drawing/2014/main" id="{113D6136-ABF3-8686-26B2-76FE39059063}"/>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484849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34054343-BE11-AE6F-B86E-BC2DB7BDBFA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14517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Image 4">
            <a:extLst>
              <a:ext uri="{FF2B5EF4-FFF2-40B4-BE49-F238E27FC236}">
                <a16:creationId xmlns:a16="http://schemas.microsoft.com/office/drawing/2014/main" id="{9787A3AD-99A1-0B3D-9416-299AECA6321E}"/>
              </a:ext>
            </a:extLst>
          </p:cNvPr>
          <p:cNvPicPr>
            <a:picLocks noChangeAspect="1" noChangeArrowheads="1"/>
          </p:cNvPicPr>
          <p:nvPr userDrawn="1"/>
        </p:nvPicPr>
        <p:blipFill>
          <a:blip r:embed="rId19">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80" r:id="rId3"/>
    <p:sldLayoutId id="2147483662" r:id="rId4"/>
    <p:sldLayoutId id="2147483661" r:id="rId5"/>
    <p:sldLayoutId id="2147483658" r:id="rId6"/>
    <p:sldLayoutId id="2147483652" r:id="rId7"/>
    <p:sldLayoutId id="2147483681" r:id="rId8"/>
    <p:sldLayoutId id="2147483657" r:id="rId9"/>
    <p:sldLayoutId id="2147483654" r:id="rId10"/>
    <p:sldLayoutId id="2147483655" r:id="rId11"/>
    <p:sldLayoutId id="2147483675" r:id="rId12"/>
    <p:sldLayoutId id="2147483676" r:id="rId13"/>
    <p:sldLayoutId id="2147483656" r:id="rId14"/>
    <p:sldLayoutId id="2147483678" r:id="rId15"/>
    <p:sldLayoutId id="2147483679" r:id="rId16"/>
    <p:sldLayoutId id="2147483682" r:id="rId17"/>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oi.org/10.1093/oncolo/oyae357" TargetMode="Externa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hyperlink" Target="https://doi.org/10.1093/oncolo/oyae357" TargetMode="Externa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hyperlink" Target="https://doi.org/10.1093/oncolo/oyae357" TargetMode="Externa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hyperlink" Target="https://doi.org/10.1093/oncolo/oyae357" TargetMode="Externa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hyperlink" Target="https://doi.org/10.1093/oncolo/oyae357" TargetMode="Externa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hyperlink" Target="https://doi.org/10.1093/oncolo/oyae357" TargetMode="Externa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hyperlink" Target="https://doi.org/10.1093/oncolo/oyae357" TargetMode="Externa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hyperlink" Target="https://doi.org/10.1093/oncolo/oyae357" TargetMode="Externa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hyperlink" Target="https://doi.org/10.1093/oncolo/oyae357" TargetMode="Externa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hyperlink" Target="https://doi.org/10.1093/oncolo/oyae357"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hyperlink" Target="https://doi.org/10.1093/oncolo/oyae357" TargetMode="Externa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hyperlink" Target="https://doi.org/10.1093/oncolo/oyae357" TargetMode="Externa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hyperlink" Target="https://doi.org/10.1093/oncolo/oyae357"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cor2ed.com/connects/ntrk-connect/"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hyperlink" Target="https://doi.org/10.1093/oncolo/oyae357" TargetMode="Externa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hyperlink" Target="https://doi.org/10.1093/oncolo/oyae357" TargetMode="Externa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hyperlink" Target="https://doi.org/10.1093/oncolo/oyae357" TargetMode="Externa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hyperlink" Target="https://doi.org/10.1093/oncolo/oyae357"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6837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C5F9F-F3C3-D181-AE0E-893406489E9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B1C7BF-08D9-E814-29DA-E284D58EAC5C}"/>
              </a:ext>
            </a:extLst>
          </p:cNvPr>
          <p:cNvSpPr>
            <a:spLocks noGrp="1"/>
          </p:cNvSpPr>
          <p:nvPr>
            <p:ph type="title"/>
          </p:nvPr>
        </p:nvSpPr>
        <p:spPr/>
        <p:txBody>
          <a:bodyPr/>
          <a:lstStyle/>
          <a:p>
            <a:r>
              <a:rPr lang="en-GB" dirty="0"/>
              <a:t>Actionable mutations in NSCLC (3)</a:t>
            </a:r>
          </a:p>
        </p:txBody>
      </p:sp>
      <p:sp>
        <p:nvSpPr>
          <p:cNvPr id="4" name="Slide Number Placeholder 3">
            <a:extLst>
              <a:ext uri="{FF2B5EF4-FFF2-40B4-BE49-F238E27FC236}">
                <a16:creationId xmlns:a16="http://schemas.microsoft.com/office/drawing/2014/main" id="{D61FF4AA-4DF2-C1D5-A31D-1A587C51B5ED}"/>
              </a:ext>
            </a:extLst>
          </p:cNvPr>
          <p:cNvSpPr>
            <a:spLocks noGrp="1"/>
          </p:cNvSpPr>
          <p:nvPr>
            <p:ph type="sldNum" sz="quarter" idx="4"/>
          </p:nvPr>
        </p:nvSpPr>
        <p:spPr/>
        <p:txBody>
          <a:bodyPr/>
          <a:lstStyle/>
          <a:p>
            <a:fld id="{FCE43C0F-8A7B-3A4B-9DB5-B3472E36E833}" type="slidenum">
              <a:rPr lang="en-GB" smtClean="0"/>
              <a:pPr/>
              <a:t>10</a:t>
            </a:fld>
            <a:endParaRPr lang="en-GB" dirty="0"/>
          </a:p>
        </p:txBody>
      </p:sp>
      <p:sp>
        <p:nvSpPr>
          <p:cNvPr id="2" name="Content Placeholder 1">
            <a:extLst>
              <a:ext uri="{FF2B5EF4-FFF2-40B4-BE49-F238E27FC236}">
                <a16:creationId xmlns:a16="http://schemas.microsoft.com/office/drawing/2014/main" id="{9F4DFF0E-6984-6DA3-BE0B-F53DCD0661EF}"/>
              </a:ext>
            </a:extLst>
          </p:cNvPr>
          <p:cNvSpPr>
            <a:spLocks noGrp="1"/>
          </p:cNvSpPr>
          <p:nvPr>
            <p:ph sz="quarter" idx="15"/>
          </p:nvPr>
        </p:nvSpPr>
        <p:spPr>
          <a:xfrm>
            <a:off x="620183" y="6356351"/>
            <a:ext cx="10588385" cy="365125"/>
          </a:xfrm>
        </p:spPr>
        <p:txBody>
          <a:bodyPr anchor="b" anchorCtr="0"/>
          <a:lstStyle/>
          <a:p>
            <a:r>
              <a:rPr lang="en-GB" dirty="0">
                <a:solidFill>
                  <a:schemeClr val="tx2"/>
                </a:solidFill>
              </a:rPr>
              <a:t>EMA, European Medicines Agency; ESCAT, ESMO Scale of Clinical Actionability for molecular Targets; </a:t>
            </a:r>
            <a:r>
              <a:rPr lang="en-GB" noProof="0" dirty="0">
                <a:solidFill>
                  <a:schemeClr val="tx2"/>
                </a:solidFill>
              </a:rPr>
              <a:t>ESMO, European Society for Medical Oncology; </a:t>
            </a:r>
            <a:r>
              <a:rPr lang="en-GB" dirty="0">
                <a:solidFill>
                  <a:schemeClr val="tx2"/>
                </a:solidFill>
              </a:rPr>
              <a:t>FDA, Food and Drug Administration; FFPE, formalin-fixed paraffin-embedded; FISH, fluorescence in situ hybridisation; IHC, immunohistochemistry; MSI, microsatellite instability; NGS, next-generation sequencing; NSCLC, non-small cell lung cancer; PCR, polymerase chain reaction; PD-L1, programmed cell death-ligand 1; TMB, tumour mutational burden; TPS, tumour proportion score</a:t>
            </a:r>
          </a:p>
          <a:p>
            <a:r>
              <a:rPr lang="en-US" sz="1200" dirty="0" err="1">
                <a:effectLst/>
                <a:ea typeface="Calibri" panose="020F0502020204030204" pitchFamily="34" charset="0"/>
              </a:rPr>
              <a:t>Penault-Llorca</a:t>
            </a:r>
            <a:r>
              <a:rPr lang="en-US" sz="1200" dirty="0">
                <a:effectLst/>
                <a:ea typeface="Calibri" panose="020F0502020204030204" pitchFamily="34" charset="0"/>
              </a:rPr>
              <a:t> F and Socinski M. The Oncologist 2025, </a:t>
            </a:r>
            <a:r>
              <a:rPr lang="en-US" sz="1200" dirty="0">
                <a:ea typeface="Calibri" panose="020F0502020204030204" pitchFamily="34" charset="0"/>
              </a:rPr>
              <a:t>30(3): oyae357, </a:t>
            </a:r>
            <a:r>
              <a:rPr lang="en-US" sz="1200" dirty="0">
                <a:ea typeface="Calibri" panose="020F0502020204030204" pitchFamily="34" charset="0"/>
                <a:hlinkClick r:id="rId2">
                  <a:extLst>
                    <a:ext uri="{A12FA001-AC4F-418D-AE19-62706E023703}">
                      <ahyp:hlinkClr xmlns:ahyp="http://schemas.microsoft.com/office/drawing/2018/hyperlinkcolor" val="tx"/>
                    </a:ext>
                  </a:extLst>
                </a:hlinkClick>
              </a:rPr>
              <a:t>https://doi.org/10.1093/oncolo/oyae357</a:t>
            </a:r>
            <a:endParaRPr lang="en-US" sz="1200" dirty="0">
              <a:ea typeface="Calibri" panose="020F0502020204030204" pitchFamily="34" charset="0"/>
            </a:endParaRPr>
          </a:p>
        </p:txBody>
      </p:sp>
      <p:graphicFrame>
        <p:nvGraphicFramePr>
          <p:cNvPr id="8" name="Content Placeholder 12">
            <a:extLst>
              <a:ext uri="{FF2B5EF4-FFF2-40B4-BE49-F238E27FC236}">
                <a16:creationId xmlns:a16="http://schemas.microsoft.com/office/drawing/2014/main" id="{7135DC22-5679-3105-54BA-50B09939A5BA}"/>
              </a:ext>
            </a:extLst>
          </p:cNvPr>
          <p:cNvGraphicFramePr>
            <a:graphicFrameLocks noGrp="1"/>
          </p:cNvGraphicFramePr>
          <p:nvPr>
            <p:ph sz="quarter" idx="12"/>
            <p:extLst>
              <p:ext uri="{D42A27DB-BD31-4B8C-83A1-F6EECF244321}">
                <p14:modId xmlns:p14="http://schemas.microsoft.com/office/powerpoint/2010/main" val="3880721664"/>
              </p:ext>
            </p:extLst>
          </p:nvPr>
        </p:nvGraphicFramePr>
        <p:xfrm>
          <a:off x="620713" y="919138"/>
          <a:ext cx="10963274" cy="4532440"/>
        </p:xfrm>
        <a:graphic>
          <a:graphicData uri="http://schemas.openxmlformats.org/drawingml/2006/table">
            <a:tbl>
              <a:tblPr firstRow="1" bandRow="1">
                <a:tableStyleId>{5C22544A-7EE6-4342-B048-85BDC9FD1C3A}</a:tableStyleId>
              </a:tblPr>
              <a:tblGrid>
                <a:gridCol w="506735">
                  <a:extLst>
                    <a:ext uri="{9D8B030D-6E8A-4147-A177-3AD203B41FA5}">
                      <a16:colId xmlns:a16="http://schemas.microsoft.com/office/drawing/2014/main" val="1636082389"/>
                    </a:ext>
                  </a:extLst>
                </a:gridCol>
                <a:gridCol w="1368152">
                  <a:extLst>
                    <a:ext uri="{9D8B030D-6E8A-4147-A177-3AD203B41FA5}">
                      <a16:colId xmlns:a16="http://schemas.microsoft.com/office/drawing/2014/main" val="2589579629"/>
                    </a:ext>
                  </a:extLst>
                </a:gridCol>
                <a:gridCol w="792088">
                  <a:extLst>
                    <a:ext uri="{9D8B030D-6E8A-4147-A177-3AD203B41FA5}">
                      <a16:colId xmlns:a16="http://schemas.microsoft.com/office/drawing/2014/main" val="3451730783"/>
                    </a:ext>
                  </a:extLst>
                </a:gridCol>
                <a:gridCol w="2232248">
                  <a:extLst>
                    <a:ext uri="{9D8B030D-6E8A-4147-A177-3AD203B41FA5}">
                      <a16:colId xmlns:a16="http://schemas.microsoft.com/office/drawing/2014/main" val="2369393402"/>
                    </a:ext>
                  </a:extLst>
                </a:gridCol>
                <a:gridCol w="2376264">
                  <a:extLst>
                    <a:ext uri="{9D8B030D-6E8A-4147-A177-3AD203B41FA5}">
                      <a16:colId xmlns:a16="http://schemas.microsoft.com/office/drawing/2014/main" val="4080567913"/>
                    </a:ext>
                  </a:extLst>
                </a:gridCol>
                <a:gridCol w="1368152">
                  <a:extLst>
                    <a:ext uri="{9D8B030D-6E8A-4147-A177-3AD203B41FA5}">
                      <a16:colId xmlns:a16="http://schemas.microsoft.com/office/drawing/2014/main" val="1065841127"/>
                    </a:ext>
                  </a:extLst>
                </a:gridCol>
                <a:gridCol w="2319635">
                  <a:extLst>
                    <a:ext uri="{9D8B030D-6E8A-4147-A177-3AD203B41FA5}">
                      <a16:colId xmlns:a16="http://schemas.microsoft.com/office/drawing/2014/main" val="2792724075"/>
                    </a:ext>
                  </a:extLst>
                </a:gridCol>
              </a:tblGrid>
              <a:tr h="370840">
                <a:tc>
                  <a:txBody>
                    <a:bodyPr/>
                    <a:lstStyle/>
                    <a:p>
                      <a:pPr>
                        <a:lnSpc>
                          <a:spcPct val="90000"/>
                        </a:lnSpc>
                      </a:pPr>
                      <a:r>
                        <a:rPr lang="en-GB" sz="1000" b="1" kern="1200" noProof="0" dirty="0">
                          <a:solidFill>
                            <a:schemeClr val="lt1"/>
                          </a:solidFill>
                          <a:effectLst/>
                          <a:latin typeface="Arial" panose="020B0604020202020204" pitchFamily="34" charset="0"/>
                          <a:ea typeface="+mn-ea"/>
                          <a:cs typeface="Arial" panose="020B0604020202020204" pitchFamily="34" charset="0"/>
                        </a:rPr>
                        <a:t>Gene</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nSpc>
                          <a:spcPct val="90000"/>
                        </a:lnSpc>
                      </a:pPr>
                      <a:r>
                        <a:rPr lang="en-GB" sz="1000" b="1" kern="1200" noProof="0" dirty="0">
                          <a:solidFill>
                            <a:schemeClr val="lt1"/>
                          </a:solidFill>
                          <a:effectLst/>
                          <a:latin typeface="Arial" panose="020B0604020202020204" pitchFamily="34" charset="0"/>
                          <a:ea typeface="+mn-ea"/>
                          <a:cs typeface="Arial" panose="020B0604020202020204" pitchFamily="34" charset="0"/>
                        </a:rPr>
                        <a:t>Frequency</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nSpc>
                          <a:spcPct val="90000"/>
                        </a:lnSpc>
                      </a:pPr>
                      <a:r>
                        <a:rPr lang="en-GB" sz="1000" b="1" kern="1200" noProof="0" dirty="0">
                          <a:solidFill>
                            <a:schemeClr val="lt1"/>
                          </a:solidFill>
                          <a:effectLst/>
                          <a:latin typeface="Arial" panose="020B0604020202020204" pitchFamily="34" charset="0"/>
                          <a:ea typeface="+mn-ea"/>
                          <a:cs typeface="Arial" panose="020B0604020202020204" pitchFamily="34" charset="0"/>
                        </a:rPr>
                        <a:t>ESCAT</a:t>
                      </a:r>
                      <a:r>
                        <a:rPr lang="en-GB" sz="1000" b="1" kern="1200" baseline="30000" noProof="0" dirty="0">
                          <a:solidFill>
                            <a:schemeClr val="lt1"/>
                          </a:solidFill>
                          <a:effectLst/>
                          <a:latin typeface="Arial" panose="020B0604020202020204" pitchFamily="34" charset="0"/>
                          <a:ea typeface="+mn-ea"/>
                          <a:cs typeface="Arial" panose="020B0604020202020204" pitchFamily="34" charset="0"/>
                        </a:rPr>
                        <a:t>a</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nSpc>
                          <a:spcPct val="90000"/>
                        </a:lnSpc>
                      </a:pPr>
                      <a:r>
                        <a:rPr lang="en-GB" sz="1000" b="1" kern="1200" noProof="0" dirty="0">
                          <a:solidFill>
                            <a:schemeClr val="lt1"/>
                          </a:solidFill>
                          <a:effectLst/>
                          <a:latin typeface="Arial" panose="020B0604020202020204" pitchFamily="34" charset="0"/>
                          <a:ea typeface="+mn-ea"/>
                          <a:cs typeface="Arial" panose="020B0604020202020204" pitchFamily="34" charset="0"/>
                        </a:rPr>
                        <a:t>Genetic alteration</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nSpc>
                          <a:spcPct val="90000"/>
                        </a:lnSpc>
                      </a:pPr>
                      <a:r>
                        <a:rPr lang="en-GB" sz="1000" b="1" kern="1200" noProof="0" dirty="0">
                          <a:solidFill>
                            <a:schemeClr val="lt1"/>
                          </a:solidFill>
                          <a:effectLst/>
                          <a:latin typeface="Arial" panose="020B0604020202020204" pitchFamily="34" charset="0"/>
                          <a:ea typeface="+mn-ea"/>
                          <a:cs typeface="Arial" panose="020B0604020202020204" pitchFamily="34" charset="0"/>
                        </a:rPr>
                        <a:t>Detection method</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nSpc>
                          <a:spcPct val="90000"/>
                        </a:lnSpc>
                      </a:pPr>
                      <a:r>
                        <a:rPr lang="en-GB" sz="1000" b="1" kern="1200" noProof="0" dirty="0">
                          <a:solidFill>
                            <a:schemeClr val="lt1"/>
                          </a:solidFill>
                          <a:effectLst/>
                          <a:latin typeface="Arial" panose="020B0604020202020204" pitchFamily="34" charset="0"/>
                          <a:ea typeface="+mn-ea"/>
                          <a:cs typeface="Arial" panose="020B0604020202020204" pitchFamily="34" charset="0"/>
                        </a:rPr>
                        <a:t>Sample type </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nSpc>
                          <a:spcPct val="90000"/>
                        </a:lnSpc>
                      </a:pPr>
                      <a:r>
                        <a:rPr lang="en-GB" sz="1000" b="1" kern="1200" noProof="0" dirty="0">
                          <a:solidFill>
                            <a:schemeClr val="lt1"/>
                          </a:solidFill>
                          <a:effectLst/>
                          <a:latin typeface="Arial" panose="020B0604020202020204" pitchFamily="34" charset="0"/>
                          <a:ea typeface="+mn-ea"/>
                          <a:cs typeface="Arial" panose="020B0604020202020204" pitchFamily="34" charset="0"/>
                        </a:rPr>
                        <a:t>FDA and/ or EMA </a:t>
                      </a:r>
                    </a:p>
                    <a:p>
                      <a:pPr>
                        <a:lnSpc>
                          <a:spcPct val="90000"/>
                        </a:lnSpc>
                      </a:pPr>
                      <a:r>
                        <a:rPr lang="en-GB" sz="1000" b="1" kern="1200" noProof="0" dirty="0">
                          <a:solidFill>
                            <a:schemeClr val="lt1"/>
                          </a:solidFill>
                          <a:effectLst/>
                          <a:latin typeface="Arial" panose="020B0604020202020204" pitchFamily="34" charset="0"/>
                          <a:ea typeface="+mn-ea"/>
                          <a:cs typeface="Arial" panose="020B0604020202020204" pitchFamily="34" charset="0"/>
                        </a:rPr>
                        <a:t>approved targeted therapies </a:t>
                      </a:r>
                      <a:endParaRPr lang="en-GB" sz="1000" noProof="0" dirty="0">
                        <a:latin typeface="Arial" panose="020B0604020202020204" pitchFamily="34" charset="0"/>
                        <a:cs typeface="Arial" panose="020B0604020202020204" pitchFamily="34" charset="0"/>
                      </a:endParaRPr>
                    </a:p>
                  </a:txBody>
                  <a:tcPr marL="36000" marR="36000" marT="36000" marB="36000"/>
                </a:tc>
                <a:extLst>
                  <a:ext uri="{0D108BD9-81ED-4DB2-BD59-A6C34878D82A}">
                    <a16:rowId xmlns:a16="http://schemas.microsoft.com/office/drawing/2014/main" val="981576505"/>
                  </a:ext>
                </a:extLst>
              </a:tr>
              <a:tr h="370840">
                <a:tc>
                  <a:txBody>
                    <a:bodyPr/>
                    <a:lstStyle/>
                    <a:p>
                      <a:pPr>
                        <a:lnSpc>
                          <a:spcPct val="100000"/>
                        </a:lnSpc>
                      </a:pPr>
                      <a:r>
                        <a:rPr lang="en-GB" sz="1000" i="0" kern="1200" noProof="0" dirty="0">
                          <a:solidFill>
                            <a:schemeClr val="dk1"/>
                          </a:solidFill>
                          <a:effectLst/>
                          <a:latin typeface="Arial" panose="020B0604020202020204" pitchFamily="34" charset="0"/>
                          <a:ea typeface="+mn-ea"/>
                          <a:cs typeface="Arial" panose="020B0604020202020204" pitchFamily="34" charset="0"/>
                        </a:rPr>
                        <a:t>MSI</a:t>
                      </a:r>
                      <a:endParaRPr lang="en-GB" sz="1000" i="0" noProof="0" dirty="0">
                        <a:latin typeface="Arial" panose="020B0604020202020204" pitchFamily="34" charset="0"/>
                        <a:cs typeface="Arial" panose="020B0604020202020204" pitchFamily="34" charset="0"/>
                      </a:endParaRPr>
                    </a:p>
                  </a:txBody>
                  <a:tcPr marL="36000" marR="36000" marT="36000" marB="36000"/>
                </a:tc>
                <a:tc>
                  <a:txBody>
                    <a:bodyPr/>
                    <a:lstStyle/>
                    <a:p>
                      <a:pPr algn="ctr">
                        <a:lnSpc>
                          <a:spcPct val="10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0.8-40%</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gn="ctr">
                        <a:lnSpc>
                          <a:spcPct val="10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Unknown</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nSpc>
                          <a:spcPct val="10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Microsatellite instability, Pattern of hypermutation</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nSpc>
                          <a:spcPct val="10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IHC</a:t>
                      </a:r>
                      <a:br>
                        <a:rPr lang="en-GB" sz="1000" kern="1200" noProof="0" dirty="0">
                          <a:solidFill>
                            <a:schemeClr val="dk1"/>
                          </a:solidFill>
                          <a:effectLst/>
                          <a:latin typeface="Arial" panose="020B0604020202020204" pitchFamily="34" charset="0"/>
                          <a:ea typeface="+mn-ea"/>
                          <a:cs typeface="Arial" panose="020B0604020202020204" pitchFamily="34" charset="0"/>
                        </a:rPr>
                      </a:br>
                      <a:r>
                        <a:rPr lang="en-GB" sz="1000" kern="1200" noProof="0" dirty="0">
                          <a:solidFill>
                            <a:schemeClr val="dk1"/>
                          </a:solidFill>
                          <a:effectLst/>
                          <a:latin typeface="Arial" panose="020B0604020202020204" pitchFamily="34" charset="0"/>
                          <a:ea typeface="+mn-ea"/>
                          <a:cs typeface="Arial" panose="020B0604020202020204" pitchFamily="34" charset="0"/>
                        </a:rPr>
                        <a:t>PCR (Bethesda, Pentaplex)</a:t>
                      </a:r>
                      <a:br>
                        <a:rPr lang="en-GB" sz="1000" kern="1200" noProof="0" dirty="0">
                          <a:solidFill>
                            <a:schemeClr val="dk1"/>
                          </a:solidFill>
                          <a:effectLst/>
                          <a:latin typeface="Arial" panose="020B0604020202020204" pitchFamily="34" charset="0"/>
                          <a:ea typeface="+mn-ea"/>
                          <a:cs typeface="Arial" panose="020B0604020202020204" pitchFamily="34" charset="0"/>
                        </a:rPr>
                      </a:br>
                      <a:r>
                        <a:rPr lang="en-GB" sz="1000" kern="1200" noProof="0" dirty="0">
                          <a:solidFill>
                            <a:schemeClr val="dk1"/>
                          </a:solidFill>
                          <a:effectLst/>
                          <a:latin typeface="Arial" panose="020B0604020202020204" pitchFamily="34" charset="0"/>
                          <a:ea typeface="+mn-ea"/>
                          <a:cs typeface="Arial" panose="020B0604020202020204" pitchFamily="34" charset="0"/>
                        </a:rPr>
                        <a:t>NGS</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nSpc>
                          <a:spcPct val="10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FFPE tumour tissue, liquid biopsy (blood)</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noProof="0" dirty="0">
                          <a:solidFill>
                            <a:schemeClr val="dk1"/>
                          </a:solidFill>
                          <a:effectLst/>
                          <a:latin typeface="Arial" panose="020B0604020202020204" pitchFamily="34" charset="0"/>
                          <a:ea typeface="+mn-ea"/>
                          <a:cs typeface="Arial" panose="020B0604020202020204" pitchFamily="34" charset="0"/>
                        </a:rPr>
                        <a:t>pembrolizumab</a:t>
                      </a:r>
                    </a:p>
                    <a:p>
                      <a:pPr>
                        <a:lnSpc>
                          <a:spcPct val="100000"/>
                        </a:lnSpc>
                      </a:pPr>
                      <a:endParaRPr lang="en-GB" sz="1000" noProof="0" dirty="0">
                        <a:latin typeface="Arial" panose="020B0604020202020204" pitchFamily="34" charset="0"/>
                        <a:cs typeface="Arial" panose="020B0604020202020204" pitchFamily="34" charset="0"/>
                      </a:endParaRPr>
                    </a:p>
                  </a:txBody>
                  <a:tcPr marL="36000" marR="36000" marT="36000" marB="36000"/>
                </a:tc>
                <a:extLst>
                  <a:ext uri="{0D108BD9-81ED-4DB2-BD59-A6C34878D82A}">
                    <a16:rowId xmlns:a16="http://schemas.microsoft.com/office/drawing/2014/main" val="3363614897"/>
                  </a:ext>
                </a:extLst>
              </a:tr>
              <a:tr h="370840">
                <a:tc>
                  <a:txBody>
                    <a:bodyPr/>
                    <a:lstStyle/>
                    <a:p>
                      <a:pPr>
                        <a:lnSpc>
                          <a:spcPct val="100000"/>
                        </a:lnSpc>
                      </a:pPr>
                      <a:r>
                        <a:rPr lang="en-GB" sz="1000" i="1" kern="1200" noProof="0" dirty="0">
                          <a:solidFill>
                            <a:schemeClr val="dk1"/>
                          </a:solidFill>
                          <a:effectLst/>
                          <a:latin typeface="Arial" panose="020B0604020202020204" pitchFamily="34" charset="0"/>
                          <a:ea typeface="+mn-ea"/>
                          <a:cs typeface="Arial" panose="020B0604020202020204" pitchFamily="34" charset="0"/>
                        </a:rPr>
                        <a:t>NTRK 1/2/3</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0" marT="36000" marB="36000"/>
                </a:tc>
                <a:tc>
                  <a:txBody>
                    <a:bodyPr/>
                    <a:lstStyle/>
                    <a:p>
                      <a:pPr algn="ctr">
                        <a:lnSpc>
                          <a:spcPct val="10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0.23-3%</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gn="ctr">
                        <a:lnSpc>
                          <a:spcPct val="10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IC</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nSpc>
                          <a:spcPct val="10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Fusions</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nSpc>
                          <a:spcPct val="10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IHC as a screening assay, followed by a validation test</a:t>
                      </a:r>
                      <a:br>
                        <a:rPr lang="en-GB" sz="1000" kern="1200" noProof="0" dirty="0">
                          <a:solidFill>
                            <a:schemeClr val="dk1"/>
                          </a:solidFill>
                          <a:effectLst/>
                          <a:latin typeface="Arial" panose="020B0604020202020204" pitchFamily="34" charset="0"/>
                          <a:ea typeface="+mn-ea"/>
                          <a:cs typeface="Arial" panose="020B0604020202020204" pitchFamily="34" charset="0"/>
                        </a:rPr>
                      </a:br>
                      <a:r>
                        <a:rPr lang="en-GB" sz="1000" kern="1200" noProof="0" dirty="0">
                          <a:solidFill>
                            <a:schemeClr val="dk1"/>
                          </a:solidFill>
                          <a:effectLst/>
                          <a:latin typeface="Arial" panose="020B0604020202020204" pitchFamily="34" charset="0"/>
                          <a:ea typeface="+mn-ea"/>
                          <a:cs typeface="Arial" panose="020B0604020202020204" pitchFamily="34" charset="0"/>
                        </a:rPr>
                        <a:t>DNA- or RNA-based NGS</a:t>
                      </a:r>
                      <a:br>
                        <a:rPr lang="en-GB" sz="1000" kern="1200" noProof="0" dirty="0">
                          <a:solidFill>
                            <a:schemeClr val="dk1"/>
                          </a:solidFill>
                          <a:effectLst/>
                          <a:latin typeface="Arial" panose="020B0604020202020204" pitchFamily="34" charset="0"/>
                          <a:ea typeface="+mn-ea"/>
                          <a:cs typeface="Arial" panose="020B0604020202020204" pitchFamily="34" charset="0"/>
                        </a:rPr>
                      </a:br>
                      <a:r>
                        <a:rPr lang="en-GB" sz="1000" kern="1200" noProof="0" dirty="0">
                          <a:solidFill>
                            <a:schemeClr val="dk1"/>
                          </a:solidFill>
                          <a:effectLst/>
                          <a:latin typeface="Arial" panose="020B0604020202020204" pitchFamily="34" charset="0"/>
                          <a:ea typeface="+mn-ea"/>
                          <a:cs typeface="Arial" panose="020B0604020202020204" pitchFamily="34" charset="0"/>
                        </a:rPr>
                        <a:t>Various modifications of PCR; FISH</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nSpc>
                          <a:spcPct val="10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FFPE tumour tissue, liquid biopsy (blood)</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noProof="0" dirty="0">
                          <a:solidFill>
                            <a:schemeClr val="dk1"/>
                          </a:solidFill>
                          <a:effectLst/>
                          <a:latin typeface="Arial" panose="020B0604020202020204" pitchFamily="34" charset="0"/>
                          <a:ea typeface="+mn-ea"/>
                          <a:cs typeface="Arial" panose="020B0604020202020204" pitchFamily="34" charset="0"/>
                        </a:rPr>
                        <a:t>entrectinib, larotrectinib</a:t>
                      </a:r>
                      <a:r>
                        <a:rPr lang="en-GB" sz="1000" noProof="0" dirty="0">
                          <a:effectLst/>
                          <a:latin typeface="Arial" panose="020B0604020202020204" pitchFamily="34" charset="0"/>
                          <a:cs typeface="Arial" panose="020B0604020202020204" pitchFamily="34" charset="0"/>
                        </a:rPr>
                        <a:t> </a:t>
                      </a:r>
                      <a:endParaRPr lang="en-GB" sz="1000" kern="1200" noProof="0" dirty="0">
                        <a:solidFill>
                          <a:schemeClr val="dk1"/>
                        </a:solidFill>
                        <a:effectLst/>
                        <a:latin typeface="Arial" panose="020B0604020202020204" pitchFamily="34" charset="0"/>
                        <a:ea typeface="+mn-ea"/>
                        <a:cs typeface="Arial" panose="020B0604020202020204" pitchFamily="34" charset="0"/>
                      </a:endParaRPr>
                    </a:p>
                  </a:txBody>
                  <a:tcPr marL="36000" marR="36000" marT="36000" marB="36000"/>
                </a:tc>
                <a:extLst>
                  <a:ext uri="{0D108BD9-81ED-4DB2-BD59-A6C34878D82A}">
                    <a16:rowId xmlns:a16="http://schemas.microsoft.com/office/drawing/2014/main" val="1809851904"/>
                  </a:ext>
                </a:extLst>
              </a:tr>
              <a:tr h="370840">
                <a:tc>
                  <a:txBody>
                    <a:bodyPr/>
                    <a:lstStyle/>
                    <a:p>
                      <a:pPr>
                        <a:lnSpc>
                          <a:spcPct val="10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PD-L1</a:t>
                      </a:r>
                      <a:r>
                        <a:rPr lang="en-GB" sz="1000" noProof="0" dirty="0">
                          <a:effectLst/>
                          <a:latin typeface="Arial" panose="020B0604020202020204" pitchFamily="34" charset="0"/>
                          <a:cs typeface="Arial" panose="020B0604020202020204" pitchFamily="34" charset="0"/>
                        </a:rPr>
                        <a:t> </a:t>
                      </a:r>
                      <a:endParaRPr lang="en-GB" sz="1000" i="1" noProof="0" dirty="0">
                        <a:latin typeface="Arial" panose="020B0604020202020204" pitchFamily="34" charset="0"/>
                        <a:cs typeface="Arial" panose="020B0604020202020204" pitchFamily="34" charset="0"/>
                      </a:endParaRPr>
                    </a:p>
                  </a:txBody>
                  <a:tcPr marL="36000" marR="36000" marT="36000" marB="36000"/>
                </a:tc>
                <a:tc>
                  <a:txBody>
                    <a:bodyPr/>
                    <a:lstStyle/>
                    <a:p>
                      <a:pPr algn="ctr">
                        <a:lnSpc>
                          <a:spcPct val="10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28%: ≥50% TPS</a:t>
                      </a:r>
                    </a:p>
                    <a:p>
                      <a:pPr algn="ctr">
                        <a:lnSpc>
                          <a:spcPct val="10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38%: 1-49% TPS</a:t>
                      </a:r>
                    </a:p>
                    <a:p>
                      <a:pPr algn="ctr">
                        <a:lnSpc>
                          <a:spcPct val="10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33%: &lt;1% TPS</a:t>
                      </a:r>
                      <a:r>
                        <a:rPr lang="en-GB" sz="1000" noProof="0" dirty="0">
                          <a:effectLst/>
                          <a:latin typeface="Arial" panose="020B0604020202020204" pitchFamily="34" charset="0"/>
                          <a:cs typeface="Arial" panose="020B0604020202020204" pitchFamily="34" charset="0"/>
                        </a:rPr>
                        <a:t> </a:t>
                      </a:r>
                      <a:endParaRPr lang="en-GB" sz="1000" kern="1200" noProof="0" dirty="0">
                        <a:solidFill>
                          <a:schemeClr val="dk1"/>
                        </a:solidFill>
                        <a:effectLst/>
                        <a:latin typeface="Arial" panose="020B0604020202020204" pitchFamily="34" charset="0"/>
                        <a:ea typeface="+mn-ea"/>
                        <a:cs typeface="Arial" panose="020B0604020202020204" pitchFamily="34" charset="0"/>
                      </a:endParaRPr>
                    </a:p>
                  </a:txBody>
                  <a:tcPr marL="36000" marR="36000" marT="36000" marB="36000"/>
                </a:tc>
                <a:tc>
                  <a:txBody>
                    <a:bodyPr/>
                    <a:lstStyle/>
                    <a:p>
                      <a:pPr algn="ctr">
                        <a:lnSpc>
                          <a:spcPct val="100000"/>
                        </a:lnSpc>
                      </a:pP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nSpc>
                          <a:spcPct val="10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Protein expression</a:t>
                      </a:r>
                      <a:r>
                        <a:rPr lang="en-GB" sz="1000" noProof="0" dirty="0">
                          <a:effectLst/>
                          <a:latin typeface="Arial" panose="020B0604020202020204" pitchFamily="34" charset="0"/>
                          <a:cs typeface="Arial" panose="020B0604020202020204" pitchFamily="34" charset="0"/>
                        </a:rPr>
                        <a:t> </a:t>
                      </a:r>
                      <a:endParaRPr lang="en-GB" sz="1000" kern="1200" noProof="0" dirty="0">
                        <a:solidFill>
                          <a:schemeClr val="dk1"/>
                        </a:solidFill>
                        <a:effectLst/>
                        <a:latin typeface="Arial" panose="020B0604020202020204" pitchFamily="34" charset="0"/>
                        <a:ea typeface="+mn-ea"/>
                        <a:cs typeface="Arial" panose="020B0604020202020204" pitchFamily="34" charset="0"/>
                      </a:endParaRPr>
                    </a:p>
                  </a:txBody>
                  <a:tcPr marL="36000" marR="36000" marT="36000" marB="36000"/>
                </a:tc>
                <a:tc>
                  <a:txBody>
                    <a:bodyPr/>
                    <a:lstStyle/>
                    <a:p>
                      <a:pPr>
                        <a:lnSpc>
                          <a:spcPct val="10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IHC (Ventana SP142 and SP263</a:t>
                      </a:r>
                      <a:br>
                        <a:rPr lang="en-GB" sz="1000" kern="1200" noProof="0" dirty="0">
                          <a:solidFill>
                            <a:schemeClr val="dk1"/>
                          </a:solidFill>
                          <a:effectLst/>
                          <a:latin typeface="Arial" panose="020B0604020202020204" pitchFamily="34" charset="0"/>
                          <a:ea typeface="+mn-ea"/>
                          <a:cs typeface="Arial" panose="020B0604020202020204" pitchFamily="34" charset="0"/>
                        </a:rPr>
                      </a:br>
                      <a:r>
                        <a:rPr lang="en-GB" sz="1000" kern="1200" noProof="0" dirty="0">
                          <a:solidFill>
                            <a:schemeClr val="dk1"/>
                          </a:solidFill>
                          <a:effectLst/>
                          <a:latin typeface="Arial" panose="020B0604020202020204" pitchFamily="34" charset="0"/>
                          <a:ea typeface="+mn-ea"/>
                          <a:cs typeface="Arial" panose="020B0604020202020204" pitchFamily="34" charset="0"/>
                        </a:rPr>
                        <a:t>Dako 22C3 and 28-8 clones)</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nSpc>
                          <a:spcPct val="10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FFPE tumour tissue, liquid biopsy (blood), plasma cytology specimen</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noProof="0" dirty="0">
                          <a:solidFill>
                            <a:schemeClr val="dk1"/>
                          </a:solidFill>
                          <a:effectLst/>
                          <a:latin typeface="Arial" panose="020B0604020202020204" pitchFamily="34" charset="0"/>
                          <a:ea typeface="+mn-ea"/>
                          <a:cs typeface="Arial" panose="020B0604020202020204" pitchFamily="34" charset="0"/>
                        </a:rPr>
                        <a:t>pembrolizumab, nivolumab + ipilimumab, nivolumab + platinum-based chemotherapy, atezolizumab, durvalumab, cemiplimab</a:t>
                      </a:r>
                      <a:r>
                        <a:rPr lang="en-GB" sz="1000" noProof="0" dirty="0">
                          <a:effectLst/>
                          <a:latin typeface="Arial" panose="020B0604020202020204" pitchFamily="34" charset="0"/>
                          <a:cs typeface="Arial" panose="020B0604020202020204" pitchFamily="34" charset="0"/>
                        </a:rPr>
                        <a:t> </a:t>
                      </a:r>
                      <a:endParaRPr lang="en-GB" sz="1000" kern="1200" noProof="0" dirty="0">
                        <a:solidFill>
                          <a:schemeClr val="dk1"/>
                        </a:solidFill>
                        <a:effectLst/>
                        <a:latin typeface="Arial" panose="020B0604020202020204" pitchFamily="34" charset="0"/>
                        <a:ea typeface="+mn-ea"/>
                        <a:cs typeface="Arial" panose="020B0604020202020204" pitchFamily="34" charset="0"/>
                      </a:endParaRPr>
                    </a:p>
                  </a:txBody>
                  <a:tcPr marL="36000" marR="36000" marT="36000" marB="36000"/>
                </a:tc>
                <a:extLst>
                  <a:ext uri="{0D108BD9-81ED-4DB2-BD59-A6C34878D82A}">
                    <a16:rowId xmlns:a16="http://schemas.microsoft.com/office/drawing/2014/main" val="2985745176"/>
                  </a:ext>
                </a:extLst>
              </a:tr>
              <a:tr h="370840">
                <a:tc>
                  <a:txBody>
                    <a:bodyPr/>
                    <a:lstStyle/>
                    <a:p>
                      <a:pPr>
                        <a:lnSpc>
                          <a:spcPct val="100000"/>
                        </a:lnSpc>
                      </a:pPr>
                      <a:r>
                        <a:rPr lang="en-GB" sz="1000" i="1" kern="1200" noProof="0" dirty="0">
                          <a:solidFill>
                            <a:schemeClr val="dk1"/>
                          </a:solidFill>
                          <a:effectLst/>
                          <a:latin typeface="Arial" panose="020B0604020202020204" pitchFamily="34" charset="0"/>
                          <a:ea typeface="+mn-ea"/>
                          <a:cs typeface="Arial" panose="020B0604020202020204" pitchFamily="34" charset="0"/>
                        </a:rPr>
                        <a:t>RET</a:t>
                      </a:r>
                      <a:r>
                        <a:rPr lang="en-GB" sz="1000" noProof="0" dirty="0">
                          <a:effectLst/>
                          <a:latin typeface="Arial" panose="020B0604020202020204" pitchFamily="34" charset="0"/>
                          <a:cs typeface="Arial" panose="020B0604020202020204" pitchFamily="34" charset="0"/>
                        </a:rPr>
                        <a:t> </a:t>
                      </a:r>
                      <a:endParaRPr lang="en-GB" sz="1000" i="1" noProof="0" dirty="0">
                        <a:latin typeface="Arial" panose="020B0604020202020204" pitchFamily="34" charset="0"/>
                        <a:cs typeface="Arial" panose="020B0604020202020204" pitchFamily="34" charset="0"/>
                      </a:endParaRPr>
                    </a:p>
                  </a:txBody>
                  <a:tcPr marL="36000" marR="36000" marT="36000" marB="36000">
                    <a:solidFill>
                      <a:srgbClr val="F5EAE8"/>
                    </a:solidFill>
                  </a:tcPr>
                </a:tc>
                <a:tc>
                  <a:txBody>
                    <a:bodyPr/>
                    <a:lstStyle/>
                    <a:p>
                      <a:pPr algn="ctr">
                        <a:lnSpc>
                          <a:spcPct val="10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~1-2%</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solidFill>
                      <a:srgbClr val="F5EAE8"/>
                    </a:solidFill>
                  </a:tcPr>
                </a:tc>
                <a:tc>
                  <a:txBody>
                    <a:bodyPr/>
                    <a:lstStyle/>
                    <a:p>
                      <a:pPr algn="ctr">
                        <a:lnSpc>
                          <a:spcPct val="10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IC</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solidFill>
                      <a:srgbClr val="F5EA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noProof="0" dirty="0">
                          <a:solidFill>
                            <a:schemeClr val="dk1"/>
                          </a:solidFill>
                          <a:effectLst/>
                          <a:latin typeface="Arial" panose="020B0604020202020204" pitchFamily="34" charset="0"/>
                          <a:ea typeface="+mn-ea"/>
                          <a:cs typeface="Arial" panose="020B0604020202020204" pitchFamily="34" charset="0"/>
                        </a:rPr>
                        <a:t>Rearrangements, fusions</a:t>
                      </a:r>
                      <a:r>
                        <a:rPr lang="en-GB" sz="1000" noProof="0" dirty="0">
                          <a:effectLst/>
                          <a:latin typeface="Arial" panose="020B0604020202020204" pitchFamily="34" charset="0"/>
                          <a:cs typeface="Arial" panose="020B0604020202020204" pitchFamily="34" charset="0"/>
                        </a:rPr>
                        <a:t> </a:t>
                      </a:r>
                      <a:endParaRPr lang="en-GB" sz="1000" kern="1200" noProof="0" dirty="0">
                        <a:solidFill>
                          <a:schemeClr val="dk1"/>
                        </a:solidFill>
                        <a:effectLst/>
                        <a:latin typeface="Arial" panose="020B0604020202020204" pitchFamily="34" charset="0"/>
                        <a:ea typeface="+mn-ea"/>
                        <a:cs typeface="Arial" panose="020B0604020202020204" pitchFamily="34" charset="0"/>
                      </a:endParaRPr>
                    </a:p>
                  </a:txBody>
                  <a:tcPr marL="36000" marR="36000" marT="36000" marB="36000">
                    <a:solidFill>
                      <a:srgbClr val="F5EAE8"/>
                    </a:solidFill>
                  </a:tcPr>
                </a:tc>
                <a:tc>
                  <a:txBody>
                    <a:bodyPr/>
                    <a:lstStyle/>
                    <a:p>
                      <a:pPr>
                        <a:lnSpc>
                          <a:spcPct val="10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FISH</a:t>
                      </a:r>
                      <a:br>
                        <a:rPr lang="en-GB" sz="1000" kern="1200" noProof="0" dirty="0">
                          <a:solidFill>
                            <a:schemeClr val="dk1"/>
                          </a:solidFill>
                          <a:effectLst/>
                          <a:latin typeface="Arial" panose="020B0604020202020204" pitchFamily="34" charset="0"/>
                          <a:ea typeface="+mn-ea"/>
                          <a:cs typeface="Arial" panose="020B0604020202020204" pitchFamily="34" charset="0"/>
                        </a:rPr>
                      </a:br>
                      <a:r>
                        <a:rPr lang="en-GB" sz="1000" kern="1200" noProof="0" dirty="0">
                          <a:solidFill>
                            <a:schemeClr val="dk1"/>
                          </a:solidFill>
                          <a:effectLst/>
                          <a:latin typeface="Arial" panose="020B0604020202020204" pitchFamily="34" charset="0"/>
                          <a:ea typeface="+mn-ea"/>
                          <a:cs typeface="Arial" panose="020B0604020202020204" pitchFamily="34" charset="0"/>
                        </a:rPr>
                        <a:t>Various modifications of PCR</a:t>
                      </a:r>
                      <a:br>
                        <a:rPr lang="en-GB" sz="1000" kern="1200" noProof="0" dirty="0">
                          <a:solidFill>
                            <a:schemeClr val="dk1"/>
                          </a:solidFill>
                          <a:effectLst/>
                          <a:latin typeface="Arial" panose="020B0604020202020204" pitchFamily="34" charset="0"/>
                          <a:ea typeface="+mn-ea"/>
                          <a:cs typeface="Arial" panose="020B0604020202020204" pitchFamily="34" charset="0"/>
                        </a:rPr>
                      </a:br>
                      <a:r>
                        <a:rPr lang="en-GB" sz="1000" kern="1200" noProof="0" dirty="0">
                          <a:solidFill>
                            <a:schemeClr val="dk1"/>
                          </a:solidFill>
                          <a:effectLst/>
                          <a:latin typeface="Arial" panose="020B0604020202020204" pitchFamily="34" charset="0"/>
                          <a:ea typeface="+mn-ea"/>
                          <a:cs typeface="Arial" panose="020B0604020202020204" pitchFamily="34" charset="0"/>
                        </a:rPr>
                        <a:t>DNA- or RNA-based NGS methods of detection</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solidFill>
                      <a:srgbClr val="F5EAE8"/>
                    </a:solidFill>
                  </a:tcPr>
                </a:tc>
                <a:tc>
                  <a:txBody>
                    <a:bodyPr/>
                    <a:lstStyle/>
                    <a:p>
                      <a:pPr>
                        <a:lnSpc>
                          <a:spcPct val="10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FFPE tumour tissue, liquid biopsy (blood)</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solidFill>
                      <a:srgbClr val="F5EA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noProof="0" dirty="0">
                          <a:solidFill>
                            <a:schemeClr val="dk1"/>
                          </a:solidFill>
                          <a:effectLst/>
                          <a:latin typeface="Arial" panose="020B0604020202020204" pitchFamily="34" charset="0"/>
                          <a:ea typeface="+mn-ea"/>
                          <a:cs typeface="Arial" panose="020B0604020202020204" pitchFamily="34" charset="0"/>
                        </a:rPr>
                        <a:t>selpercatinib, pralsetinib</a:t>
                      </a:r>
                      <a:r>
                        <a:rPr lang="en-GB" sz="1000" noProof="0" dirty="0">
                          <a:effectLst/>
                          <a:latin typeface="Arial" panose="020B0604020202020204" pitchFamily="34" charset="0"/>
                          <a:cs typeface="Arial" panose="020B0604020202020204" pitchFamily="34" charset="0"/>
                        </a:rPr>
                        <a:t> </a:t>
                      </a:r>
                      <a:endParaRPr lang="en-GB" sz="1000" kern="1200" noProof="0" dirty="0">
                        <a:solidFill>
                          <a:schemeClr val="dk1"/>
                        </a:solidFill>
                        <a:effectLst/>
                        <a:latin typeface="Arial" panose="020B0604020202020204" pitchFamily="34" charset="0"/>
                        <a:ea typeface="+mn-ea"/>
                        <a:cs typeface="Arial" panose="020B0604020202020204" pitchFamily="34" charset="0"/>
                      </a:endParaRPr>
                    </a:p>
                  </a:txBody>
                  <a:tcPr marL="36000" marR="36000" marT="36000" marB="36000">
                    <a:solidFill>
                      <a:srgbClr val="F5EAE8"/>
                    </a:solidFill>
                  </a:tcPr>
                </a:tc>
                <a:extLst>
                  <a:ext uri="{0D108BD9-81ED-4DB2-BD59-A6C34878D82A}">
                    <a16:rowId xmlns:a16="http://schemas.microsoft.com/office/drawing/2014/main" val="16726194"/>
                  </a:ext>
                </a:extLst>
              </a:tr>
              <a:tr h="370840">
                <a:tc>
                  <a:txBody>
                    <a:bodyPr/>
                    <a:lstStyle/>
                    <a:p>
                      <a:pPr>
                        <a:lnSpc>
                          <a:spcPct val="100000"/>
                        </a:lnSpc>
                      </a:pPr>
                      <a:r>
                        <a:rPr lang="en-GB" sz="1000" i="1" kern="1200" noProof="0" dirty="0">
                          <a:solidFill>
                            <a:schemeClr val="dk1"/>
                          </a:solidFill>
                          <a:effectLst/>
                          <a:latin typeface="Arial" panose="020B0604020202020204" pitchFamily="34" charset="0"/>
                          <a:ea typeface="+mn-ea"/>
                          <a:cs typeface="Arial" panose="020B0604020202020204" pitchFamily="34" charset="0"/>
                        </a:rPr>
                        <a:t>ROS1</a:t>
                      </a:r>
                      <a:r>
                        <a:rPr lang="en-GB" sz="1000" noProof="0" dirty="0">
                          <a:effectLst/>
                          <a:latin typeface="Arial" panose="020B0604020202020204" pitchFamily="34" charset="0"/>
                          <a:cs typeface="Arial" panose="020B0604020202020204" pitchFamily="34" charset="0"/>
                        </a:rPr>
                        <a:t> </a:t>
                      </a:r>
                      <a:endParaRPr lang="en-GB" sz="1000" i="1" noProof="0" dirty="0">
                        <a:latin typeface="Arial" panose="020B0604020202020204" pitchFamily="34" charset="0"/>
                        <a:cs typeface="Arial" panose="020B0604020202020204" pitchFamily="34" charset="0"/>
                      </a:endParaRPr>
                    </a:p>
                  </a:txBody>
                  <a:tcPr marL="36000" marR="36000" marT="36000" marB="36000">
                    <a:solidFill>
                      <a:srgbClr val="F5EAE8"/>
                    </a:solidFill>
                  </a:tcPr>
                </a:tc>
                <a:tc>
                  <a:txBody>
                    <a:bodyPr/>
                    <a:lstStyle/>
                    <a:p>
                      <a:pPr algn="ctr">
                        <a:lnSpc>
                          <a:spcPct val="10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1-2%</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solidFill>
                      <a:srgbClr val="F5EAE8"/>
                    </a:solidFill>
                  </a:tcPr>
                </a:tc>
                <a:tc>
                  <a:txBody>
                    <a:bodyPr/>
                    <a:lstStyle/>
                    <a:p>
                      <a:pPr algn="ctr">
                        <a:lnSpc>
                          <a:spcPct val="10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IB</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solidFill>
                      <a:srgbClr val="F5EAE8"/>
                    </a:solidFill>
                  </a:tcPr>
                </a:tc>
                <a:tc>
                  <a:txBody>
                    <a:bodyPr/>
                    <a:lstStyle/>
                    <a:p>
                      <a:pPr>
                        <a:lnSpc>
                          <a:spcPct val="10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Fusions (mutations as mechanism of resistance), rearrangements</a:t>
                      </a:r>
                      <a:r>
                        <a:rPr lang="en-GB" sz="1000" noProof="0" dirty="0">
                          <a:effectLst/>
                          <a:latin typeface="Arial" panose="020B0604020202020204" pitchFamily="34" charset="0"/>
                          <a:cs typeface="Arial" panose="020B0604020202020204" pitchFamily="34" charset="0"/>
                        </a:rPr>
                        <a:t> </a:t>
                      </a:r>
                      <a:endParaRPr lang="en-GB" sz="1000" kern="1200" noProof="0" dirty="0">
                        <a:solidFill>
                          <a:schemeClr val="dk1"/>
                        </a:solidFill>
                        <a:effectLst/>
                        <a:latin typeface="Arial" panose="020B0604020202020204" pitchFamily="34" charset="0"/>
                        <a:ea typeface="+mn-ea"/>
                        <a:cs typeface="Arial" panose="020B0604020202020204" pitchFamily="34" charset="0"/>
                      </a:endParaRPr>
                    </a:p>
                  </a:txBody>
                  <a:tcPr marL="36000" marR="36000" marT="36000" marB="36000">
                    <a:solidFill>
                      <a:srgbClr val="F5EAE8"/>
                    </a:solidFill>
                  </a:tcPr>
                </a:tc>
                <a:tc>
                  <a:txBody>
                    <a:bodyPr/>
                    <a:lstStyle/>
                    <a:p>
                      <a:pPr>
                        <a:lnSpc>
                          <a:spcPct val="10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IHC as screening assay followed by a validation test (NGS or FISH)</a:t>
                      </a:r>
                      <a:br>
                        <a:rPr lang="en-GB" sz="1000" kern="1200" noProof="0" dirty="0">
                          <a:solidFill>
                            <a:schemeClr val="dk1"/>
                          </a:solidFill>
                          <a:effectLst/>
                          <a:latin typeface="Arial" panose="020B0604020202020204" pitchFamily="34" charset="0"/>
                          <a:ea typeface="+mn-ea"/>
                          <a:cs typeface="Arial" panose="020B0604020202020204" pitchFamily="34" charset="0"/>
                        </a:rPr>
                      </a:br>
                      <a:r>
                        <a:rPr lang="en-GB" sz="1000" kern="1200" noProof="0" dirty="0">
                          <a:solidFill>
                            <a:schemeClr val="dk1"/>
                          </a:solidFill>
                          <a:effectLst/>
                          <a:latin typeface="Arial" panose="020B0604020202020204" pitchFamily="34" charset="0"/>
                          <a:ea typeface="+mn-ea"/>
                          <a:cs typeface="Arial" panose="020B0604020202020204" pitchFamily="34" charset="0"/>
                        </a:rPr>
                        <a:t>FISH</a:t>
                      </a:r>
                      <a:br>
                        <a:rPr lang="en-GB" sz="1000" kern="1200" noProof="0" dirty="0">
                          <a:solidFill>
                            <a:schemeClr val="dk1"/>
                          </a:solidFill>
                          <a:effectLst/>
                          <a:latin typeface="Arial" panose="020B0604020202020204" pitchFamily="34" charset="0"/>
                          <a:ea typeface="+mn-ea"/>
                          <a:cs typeface="Arial" panose="020B0604020202020204" pitchFamily="34" charset="0"/>
                        </a:rPr>
                      </a:br>
                      <a:r>
                        <a:rPr lang="en-GB" sz="1000" kern="1200" noProof="0" dirty="0">
                          <a:solidFill>
                            <a:schemeClr val="dk1"/>
                          </a:solidFill>
                          <a:effectLst/>
                          <a:latin typeface="Arial" panose="020B0604020202020204" pitchFamily="34" charset="0"/>
                          <a:ea typeface="+mn-ea"/>
                          <a:cs typeface="Arial" panose="020B0604020202020204" pitchFamily="34" charset="0"/>
                        </a:rPr>
                        <a:t>Various modifications of PCR</a:t>
                      </a:r>
                      <a:br>
                        <a:rPr lang="en-GB" sz="1000" kern="1200" noProof="0" dirty="0">
                          <a:solidFill>
                            <a:schemeClr val="dk1"/>
                          </a:solidFill>
                          <a:effectLst/>
                          <a:latin typeface="Arial" panose="020B0604020202020204" pitchFamily="34" charset="0"/>
                          <a:ea typeface="+mn-ea"/>
                          <a:cs typeface="Arial" panose="020B0604020202020204" pitchFamily="34" charset="0"/>
                        </a:rPr>
                      </a:br>
                      <a:r>
                        <a:rPr lang="en-GB" sz="1000" kern="1200" noProof="0" dirty="0">
                          <a:solidFill>
                            <a:schemeClr val="dk1"/>
                          </a:solidFill>
                          <a:effectLst/>
                          <a:latin typeface="Arial" panose="020B0604020202020204" pitchFamily="34" charset="0"/>
                          <a:ea typeface="+mn-ea"/>
                          <a:cs typeface="Arial" panose="020B0604020202020204" pitchFamily="34" charset="0"/>
                        </a:rPr>
                        <a:t>DNA- or RNA-based NGS</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solidFill>
                      <a:srgbClr val="F5EAE8"/>
                    </a:solidFill>
                  </a:tcPr>
                </a:tc>
                <a:tc>
                  <a:txBody>
                    <a:bodyPr/>
                    <a:lstStyle/>
                    <a:p>
                      <a:pPr>
                        <a:lnSpc>
                          <a:spcPct val="10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FFPE tumour tissue, liquid biopsy (blood)</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solidFill>
                      <a:srgbClr val="F5EA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noProof="0" dirty="0">
                          <a:solidFill>
                            <a:schemeClr val="dk1"/>
                          </a:solidFill>
                          <a:effectLst/>
                          <a:latin typeface="Arial" panose="020B0604020202020204" pitchFamily="34" charset="0"/>
                          <a:ea typeface="+mn-ea"/>
                          <a:cs typeface="Arial" panose="020B0604020202020204" pitchFamily="34" charset="0"/>
                        </a:rPr>
                        <a:t>crizotinib, entrectinib, repotrectinib</a:t>
                      </a:r>
                      <a:r>
                        <a:rPr lang="en-GB" sz="1000" noProof="0" dirty="0">
                          <a:effectLst/>
                          <a:latin typeface="Arial" panose="020B0604020202020204" pitchFamily="34" charset="0"/>
                          <a:cs typeface="Arial" panose="020B0604020202020204" pitchFamily="34" charset="0"/>
                        </a:rPr>
                        <a:t> </a:t>
                      </a:r>
                      <a:endParaRPr lang="en-GB" sz="1000" kern="1200" noProof="0" dirty="0">
                        <a:solidFill>
                          <a:schemeClr val="dk1"/>
                        </a:solidFill>
                        <a:effectLst/>
                        <a:latin typeface="Arial" panose="020B0604020202020204" pitchFamily="34" charset="0"/>
                        <a:ea typeface="+mn-ea"/>
                        <a:cs typeface="Arial" panose="020B0604020202020204" pitchFamily="34" charset="0"/>
                      </a:endParaRPr>
                    </a:p>
                  </a:txBody>
                  <a:tcPr marL="36000" marR="36000" marT="36000" marB="36000">
                    <a:solidFill>
                      <a:srgbClr val="F5EAE8"/>
                    </a:solidFill>
                  </a:tcPr>
                </a:tc>
                <a:extLst>
                  <a:ext uri="{0D108BD9-81ED-4DB2-BD59-A6C34878D82A}">
                    <a16:rowId xmlns:a16="http://schemas.microsoft.com/office/drawing/2014/main" val="505359327"/>
                  </a:ext>
                </a:extLst>
              </a:tr>
              <a:tr h="370840">
                <a:tc>
                  <a:txBody>
                    <a:bodyPr/>
                    <a:lstStyle/>
                    <a:p>
                      <a:pPr>
                        <a:lnSpc>
                          <a:spcPct val="10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TMB</a:t>
                      </a:r>
                      <a:r>
                        <a:rPr lang="en-GB" sz="1000" noProof="0" dirty="0">
                          <a:effectLst/>
                          <a:latin typeface="Arial" panose="020B0604020202020204" pitchFamily="34" charset="0"/>
                          <a:cs typeface="Arial" panose="020B0604020202020204" pitchFamily="34" charset="0"/>
                        </a:rPr>
                        <a:t> </a:t>
                      </a:r>
                      <a:endParaRPr lang="en-GB" sz="1000" i="1" noProof="0" dirty="0">
                        <a:latin typeface="Arial" panose="020B0604020202020204" pitchFamily="34" charset="0"/>
                        <a:cs typeface="Arial" panose="020B0604020202020204" pitchFamily="34" charset="0"/>
                      </a:endParaRPr>
                    </a:p>
                  </a:txBody>
                  <a:tcPr marL="36000" marR="36000" marT="36000" marB="36000">
                    <a:solidFill>
                      <a:srgbClr val="F5EAE8"/>
                    </a:solidFill>
                  </a:tcPr>
                </a:tc>
                <a:tc>
                  <a:txBody>
                    <a:bodyPr/>
                    <a:lstStyle/>
                    <a:p>
                      <a:pPr algn="ctr">
                        <a:lnSpc>
                          <a:spcPct val="10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Data not available</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solidFill>
                      <a:srgbClr val="F5EAE8"/>
                    </a:solidFill>
                  </a:tcPr>
                </a:tc>
                <a:tc>
                  <a:txBody>
                    <a:bodyPr/>
                    <a:lstStyle/>
                    <a:p>
                      <a:pPr algn="ctr">
                        <a:lnSpc>
                          <a:spcPct val="10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Not determined</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solidFill>
                      <a:srgbClr val="F5EAE8"/>
                    </a:solidFill>
                  </a:tcPr>
                </a:tc>
                <a:tc>
                  <a:txBody>
                    <a:bodyPr/>
                    <a:lstStyle/>
                    <a:p>
                      <a:pPr>
                        <a:lnSpc>
                          <a:spcPct val="10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High number of coding mutations</a:t>
                      </a:r>
                      <a:r>
                        <a:rPr lang="en-GB" sz="1000" noProof="0" dirty="0">
                          <a:effectLst/>
                          <a:latin typeface="Arial" panose="020B0604020202020204" pitchFamily="34" charset="0"/>
                          <a:cs typeface="Arial" panose="020B0604020202020204" pitchFamily="34" charset="0"/>
                        </a:rPr>
                        <a:t> </a:t>
                      </a:r>
                      <a:endParaRPr lang="en-GB" sz="1000" kern="1200" noProof="0" dirty="0">
                        <a:solidFill>
                          <a:schemeClr val="dk1"/>
                        </a:solidFill>
                        <a:effectLst/>
                        <a:latin typeface="Arial" panose="020B0604020202020204" pitchFamily="34" charset="0"/>
                        <a:ea typeface="+mn-ea"/>
                        <a:cs typeface="Arial" panose="020B0604020202020204" pitchFamily="34" charset="0"/>
                      </a:endParaRPr>
                    </a:p>
                  </a:txBody>
                  <a:tcPr marL="36000" marR="36000" marT="36000" marB="36000">
                    <a:solidFill>
                      <a:srgbClr val="F5EAE8"/>
                    </a:solidFill>
                  </a:tcPr>
                </a:tc>
                <a:tc>
                  <a:txBody>
                    <a:bodyPr/>
                    <a:lstStyle/>
                    <a:p>
                      <a:pPr>
                        <a:lnSpc>
                          <a:spcPct val="10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NGS</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solidFill>
                      <a:srgbClr val="F5EAE8"/>
                    </a:solidFill>
                  </a:tcPr>
                </a:tc>
                <a:tc>
                  <a:txBody>
                    <a:bodyPr/>
                    <a:lstStyle/>
                    <a:p>
                      <a:pPr>
                        <a:lnSpc>
                          <a:spcPct val="10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Liquid biopsy (blood)</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solidFill>
                      <a:srgbClr val="F5EA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noProof="0" dirty="0">
                          <a:solidFill>
                            <a:schemeClr val="dk1"/>
                          </a:solidFill>
                          <a:effectLst/>
                          <a:latin typeface="Arial" panose="020B0604020202020204" pitchFamily="34" charset="0"/>
                          <a:ea typeface="+mn-ea"/>
                          <a:cs typeface="Arial" panose="020B0604020202020204" pitchFamily="34" charset="0"/>
                        </a:rPr>
                        <a:t>pembrolizumab</a:t>
                      </a:r>
                      <a:r>
                        <a:rPr lang="en-GB" sz="1000" noProof="0" dirty="0">
                          <a:effectLst/>
                          <a:latin typeface="Arial" panose="020B0604020202020204" pitchFamily="34" charset="0"/>
                          <a:cs typeface="Arial" panose="020B0604020202020204" pitchFamily="34" charset="0"/>
                        </a:rPr>
                        <a:t> </a:t>
                      </a:r>
                      <a:endParaRPr lang="en-GB" sz="1000" kern="1200" noProof="0" dirty="0">
                        <a:solidFill>
                          <a:schemeClr val="dk1"/>
                        </a:solidFill>
                        <a:effectLst/>
                        <a:latin typeface="Arial" panose="020B0604020202020204" pitchFamily="34" charset="0"/>
                        <a:ea typeface="+mn-ea"/>
                        <a:cs typeface="Arial" panose="020B0604020202020204" pitchFamily="34" charset="0"/>
                      </a:endParaRPr>
                    </a:p>
                  </a:txBody>
                  <a:tcPr marL="36000" marR="36000" marT="36000" marB="36000">
                    <a:solidFill>
                      <a:srgbClr val="F5EAE8"/>
                    </a:solidFill>
                  </a:tcPr>
                </a:tc>
                <a:extLst>
                  <a:ext uri="{0D108BD9-81ED-4DB2-BD59-A6C34878D82A}">
                    <a16:rowId xmlns:a16="http://schemas.microsoft.com/office/drawing/2014/main" val="3473030723"/>
                  </a:ext>
                </a:extLst>
              </a:tr>
              <a:tr h="370840">
                <a:tc gridSpan="7">
                  <a:txBody>
                    <a:bodyPr/>
                    <a:lstStyle/>
                    <a:p>
                      <a:r>
                        <a:rPr lang="en-GB" sz="1000" spc="-20" baseline="300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a </a:t>
                      </a:r>
                      <a:r>
                        <a:rPr lang="en-GB" sz="1000" spc="-2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ESMO Scale of Clinical Actionability of molecular Targets (ESCAT) provides evidence-based criteria to prioritise markers and to select patients for targeted therapies. ESCAT defines six levels of clinical evidence for targets in relation to their implications for patient management, ranging from tier I (ready for implementation in routine clinical decisions) to tier X (lack of evidence for actionability). </a:t>
                      </a:r>
                      <a:endParaRPr lang="en-GB" sz="1000" spc="-20" noProof="0" dirty="0">
                        <a:solidFill>
                          <a:srgbClr val="000000"/>
                        </a:solidFill>
                        <a:latin typeface="Arial" panose="020B0604020202020204" pitchFamily="34" charset="0"/>
                        <a:cs typeface="Arial" panose="020B0604020202020204" pitchFamily="34" charset="0"/>
                      </a:endParaRPr>
                    </a:p>
                  </a:txBody>
                  <a:tcPr marL="36000" marR="36000" marT="36000" marB="36000">
                    <a:solidFill>
                      <a:schemeClr val="bg1"/>
                    </a:solidFill>
                  </a:tcPr>
                </a:tc>
                <a:tc hMerge="1">
                  <a:txBody>
                    <a:bodyPr/>
                    <a:lstStyle/>
                    <a:p>
                      <a:pPr>
                        <a:lnSpc>
                          <a:spcPct val="90000"/>
                        </a:lnSpc>
                      </a:pPr>
                      <a:endParaRPr lang="en-GB" sz="1000" noProof="0" dirty="0">
                        <a:latin typeface="Arial" panose="020B0604020202020204" pitchFamily="34" charset="0"/>
                        <a:cs typeface="Arial" panose="020B0604020202020204" pitchFamily="34" charset="0"/>
                      </a:endParaRPr>
                    </a:p>
                  </a:txBody>
                  <a:tcPr marL="55440" marR="55440" marT="36000" marB="36000"/>
                </a:tc>
                <a:tc hMerge="1">
                  <a:txBody>
                    <a:bodyPr/>
                    <a:lstStyle/>
                    <a:p>
                      <a:pPr>
                        <a:lnSpc>
                          <a:spcPct val="90000"/>
                        </a:lnSpc>
                      </a:pPr>
                      <a:endParaRPr lang="en-GB" sz="1000" noProof="0" dirty="0">
                        <a:latin typeface="Arial" panose="020B0604020202020204" pitchFamily="34" charset="0"/>
                        <a:cs typeface="Arial" panose="020B0604020202020204" pitchFamily="34" charset="0"/>
                      </a:endParaRPr>
                    </a:p>
                  </a:txBody>
                  <a:tcPr marL="55440" marR="55440" marT="36000" marB="36000"/>
                </a:tc>
                <a:tc hMerge="1">
                  <a:txBody>
                    <a:bodyPr/>
                    <a:lstStyle/>
                    <a:p>
                      <a:pPr>
                        <a:lnSpc>
                          <a:spcPct val="90000"/>
                        </a:lnSpc>
                      </a:pPr>
                      <a:endParaRPr lang="en-GB" sz="1000" kern="1200" noProof="0" dirty="0">
                        <a:solidFill>
                          <a:schemeClr val="dk1"/>
                        </a:solidFill>
                        <a:effectLst/>
                        <a:latin typeface="Arial" panose="020B0604020202020204" pitchFamily="34" charset="0"/>
                        <a:ea typeface="+mn-ea"/>
                        <a:cs typeface="Arial" panose="020B0604020202020204" pitchFamily="34" charset="0"/>
                      </a:endParaRPr>
                    </a:p>
                  </a:txBody>
                  <a:tcPr marL="55440" marR="55440" marT="36000" marB="36000"/>
                </a:tc>
                <a:tc hMerge="1">
                  <a:txBody>
                    <a:bodyPr/>
                    <a:lstStyle/>
                    <a:p>
                      <a:pPr>
                        <a:lnSpc>
                          <a:spcPct val="90000"/>
                        </a:lnSpc>
                      </a:pPr>
                      <a:endParaRPr lang="en-GB" sz="1000" noProof="0" dirty="0">
                        <a:latin typeface="Arial" panose="020B0604020202020204" pitchFamily="34" charset="0"/>
                        <a:cs typeface="Arial" panose="020B0604020202020204" pitchFamily="34" charset="0"/>
                      </a:endParaRPr>
                    </a:p>
                  </a:txBody>
                  <a:tcPr marL="55440" marR="55440" marT="36000" marB="36000"/>
                </a:tc>
                <a:tc hMerge="1">
                  <a:txBody>
                    <a:bodyPr/>
                    <a:lstStyle/>
                    <a:p>
                      <a:pPr>
                        <a:lnSpc>
                          <a:spcPct val="90000"/>
                        </a:lnSpc>
                      </a:pPr>
                      <a:endParaRPr lang="en-GB" sz="1000" noProof="0" dirty="0">
                        <a:latin typeface="Arial" panose="020B0604020202020204" pitchFamily="34" charset="0"/>
                        <a:cs typeface="Arial" panose="020B0604020202020204" pitchFamily="34" charset="0"/>
                      </a:endParaRPr>
                    </a:p>
                  </a:txBody>
                  <a:tcPr marL="55440" marR="55440" marT="36000" marB="36000"/>
                </a:tc>
                <a:tc hMerge="1">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endParaRPr lang="en-GB" sz="1000" kern="1200" noProof="0" dirty="0">
                        <a:solidFill>
                          <a:schemeClr val="dk1"/>
                        </a:solidFill>
                        <a:effectLst/>
                        <a:latin typeface="Arial" panose="020B0604020202020204" pitchFamily="34" charset="0"/>
                        <a:ea typeface="+mn-ea"/>
                        <a:cs typeface="Arial" panose="020B0604020202020204" pitchFamily="34" charset="0"/>
                      </a:endParaRPr>
                    </a:p>
                  </a:txBody>
                  <a:tcPr marL="55440" marR="55440" marT="36000" marB="36000"/>
                </a:tc>
                <a:extLst>
                  <a:ext uri="{0D108BD9-81ED-4DB2-BD59-A6C34878D82A}">
                    <a16:rowId xmlns:a16="http://schemas.microsoft.com/office/drawing/2014/main" val="2782777240"/>
                  </a:ext>
                </a:extLst>
              </a:tr>
            </a:tbl>
          </a:graphicData>
        </a:graphic>
      </p:graphicFrame>
    </p:spTree>
    <p:extLst>
      <p:ext uri="{BB962C8B-B14F-4D97-AF65-F5344CB8AC3E}">
        <p14:creationId xmlns:p14="http://schemas.microsoft.com/office/powerpoint/2010/main" val="232044354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C8ED1-7E17-BBE9-04E5-50508E36AFE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FBAF6E9-94A7-642D-8F7E-297AE4F43C0F}"/>
              </a:ext>
            </a:extLst>
          </p:cNvPr>
          <p:cNvSpPr>
            <a:spLocks noGrp="1"/>
          </p:cNvSpPr>
          <p:nvPr>
            <p:ph type="title"/>
          </p:nvPr>
        </p:nvSpPr>
        <p:spPr>
          <a:xfrm>
            <a:off x="619201" y="259200"/>
            <a:ext cx="10963199" cy="864000"/>
          </a:xfrm>
        </p:spPr>
        <p:txBody>
          <a:bodyPr/>
          <a:lstStyle/>
          <a:p>
            <a:r>
              <a:rPr lang="en-GB" dirty="0"/>
              <a:t>Emerging lung cancer biomarkers</a:t>
            </a:r>
          </a:p>
        </p:txBody>
      </p:sp>
      <p:sp>
        <p:nvSpPr>
          <p:cNvPr id="4" name="Slide Number Placeholder 3">
            <a:extLst>
              <a:ext uri="{FF2B5EF4-FFF2-40B4-BE49-F238E27FC236}">
                <a16:creationId xmlns:a16="http://schemas.microsoft.com/office/drawing/2014/main" id="{5B910F9F-0B19-40BB-D041-DF0386F0222F}"/>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11</a:t>
            </a:fld>
            <a:endParaRPr lang="en-GB" dirty="0"/>
          </a:p>
        </p:txBody>
      </p:sp>
      <p:sp>
        <p:nvSpPr>
          <p:cNvPr id="2" name="Content Placeholder 1">
            <a:extLst>
              <a:ext uri="{FF2B5EF4-FFF2-40B4-BE49-F238E27FC236}">
                <a16:creationId xmlns:a16="http://schemas.microsoft.com/office/drawing/2014/main" id="{C03C2D2F-9A87-554D-398A-CEC3B0BEB2EE}"/>
              </a:ext>
            </a:extLst>
          </p:cNvPr>
          <p:cNvSpPr>
            <a:spLocks noGrp="1"/>
          </p:cNvSpPr>
          <p:nvPr>
            <p:ph sz="quarter" idx="15"/>
          </p:nvPr>
        </p:nvSpPr>
        <p:spPr>
          <a:xfrm>
            <a:off x="620183" y="6356351"/>
            <a:ext cx="10180339" cy="365125"/>
          </a:xfrm>
        </p:spPr>
        <p:txBody>
          <a:bodyPr anchor="b" anchorCtr="0"/>
          <a:lstStyle/>
          <a:p>
            <a:r>
              <a:rPr lang="en-GB" dirty="0"/>
              <a:t>cfDNA, cell-free DNA; ESCAT, ESMO Scale of Clinical Actionability for molecular </a:t>
            </a:r>
            <a:r>
              <a:rPr lang="en-GB" dirty="0">
                <a:solidFill>
                  <a:schemeClr val="tx2"/>
                </a:solidFill>
              </a:rPr>
              <a:t>Targets; </a:t>
            </a:r>
            <a:r>
              <a:rPr lang="en-GB" noProof="0" dirty="0">
                <a:solidFill>
                  <a:schemeClr val="tx2"/>
                </a:solidFill>
              </a:rPr>
              <a:t>ESMO, European Society for Medical Oncology; </a:t>
            </a:r>
            <a:r>
              <a:rPr lang="en-GB" dirty="0">
                <a:solidFill>
                  <a:schemeClr val="tx2"/>
                </a:solidFill>
              </a:rPr>
              <a:t>FFPE, formalin-fixed </a:t>
            </a:r>
            <a:r>
              <a:rPr lang="en-GB" dirty="0"/>
              <a:t>paraffin-embedded; FISH, fluorescence in situ hybridisation; IHC, immunohistochemistry; NGS, next-generation sequencing; TMB, tumour mutational burden</a:t>
            </a:r>
          </a:p>
          <a:p>
            <a:r>
              <a:rPr lang="en-US" sz="1200" dirty="0" err="1">
                <a:effectLst/>
                <a:ea typeface="Calibri" panose="020F0502020204030204" pitchFamily="34" charset="0"/>
              </a:rPr>
              <a:t>Penault-Llorca</a:t>
            </a:r>
            <a:r>
              <a:rPr lang="en-US" sz="1200" dirty="0">
                <a:effectLst/>
                <a:ea typeface="Calibri" panose="020F0502020204030204" pitchFamily="34" charset="0"/>
              </a:rPr>
              <a:t> F and Socinski M. The Oncologist 2025, </a:t>
            </a:r>
            <a:r>
              <a:rPr lang="en-US" sz="1200" dirty="0">
                <a:ea typeface="Calibri" panose="020F0502020204030204" pitchFamily="34" charset="0"/>
              </a:rPr>
              <a:t>30(3): oyae357, </a:t>
            </a:r>
            <a:r>
              <a:rPr lang="en-US" sz="1200" dirty="0">
                <a:ea typeface="Calibri" panose="020F0502020204030204" pitchFamily="34" charset="0"/>
                <a:hlinkClick r:id="rId2">
                  <a:extLst>
                    <a:ext uri="{A12FA001-AC4F-418D-AE19-62706E023703}">
                      <ahyp:hlinkClr xmlns:ahyp="http://schemas.microsoft.com/office/drawing/2018/hyperlinkcolor" val="tx"/>
                    </a:ext>
                  </a:extLst>
                </a:hlinkClick>
              </a:rPr>
              <a:t>https://doi.org/10.1093/oncolo/oyae357</a:t>
            </a:r>
            <a:endParaRPr lang="en-US" sz="1200" dirty="0">
              <a:ea typeface="Calibri" panose="020F0502020204030204" pitchFamily="34" charset="0"/>
            </a:endParaRPr>
          </a:p>
        </p:txBody>
      </p:sp>
      <p:graphicFrame>
        <p:nvGraphicFramePr>
          <p:cNvPr id="13" name="Content Placeholder 12">
            <a:extLst>
              <a:ext uri="{FF2B5EF4-FFF2-40B4-BE49-F238E27FC236}">
                <a16:creationId xmlns:a16="http://schemas.microsoft.com/office/drawing/2014/main" id="{034811FF-7229-FDFA-540F-2F742C4D82F1}"/>
              </a:ext>
            </a:extLst>
          </p:cNvPr>
          <p:cNvGraphicFramePr>
            <a:graphicFrameLocks noGrp="1"/>
          </p:cNvGraphicFramePr>
          <p:nvPr>
            <p:ph sz="quarter" idx="12"/>
            <p:extLst>
              <p:ext uri="{D42A27DB-BD31-4B8C-83A1-F6EECF244321}">
                <p14:modId xmlns:p14="http://schemas.microsoft.com/office/powerpoint/2010/main" val="1992807197"/>
              </p:ext>
            </p:extLst>
          </p:nvPr>
        </p:nvGraphicFramePr>
        <p:xfrm>
          <a:off x="620713" y="919138"/>
          <a:ext cx="10952163" cy="4574800"/>
        </p:xfrm>
        <a:graphic>
          <a:graphicData uri="http://schemas.openxmlformats.org/drawingml/2006/table">
            <a:tbl>
              <a:tblPr firstRow="1" bandRow="1">
                <a:tableStyleId>{5C22544A-7EE6-4342-B048-85BDC9FD1C3A}</a:tableStyleId>
              </a:tblPr>
              <a:tblGrid>
                <a:gridCol w="1154807">
                  <a:extLst>
                    <a:ext uri="{9D8B030D-6E8A-4147-A177-3AD203B41FA5}">
                      <a16:colId xmlns:a16="http://schemas.microsoft.com/office/drawing/2014/main" val="1636082389"/>
                    </a:ext>
                  </a:extLst>
                </a:gridCol>
                <a:gridCol w="1220821">
                  <a:extLst>
                    <a:ext uri="{9D8B030D-6E8A-4147-A177-3AD203B41FA5}">
                      <a16:colId xmlns:a16="http://schemas.microsoft.com/office/drawing/2014/main" val="2589579629"/>
                    </a:ext>
                  </a:extLst>
                </a:gridCol>
                <a:gridCol w="1299459">
                  <a:extLst>
                    <a:ext uri="{9D8B030D-6E8A-4147-A177-3AD203B41FA5}">
                      <a16:colId xmlns:a16="http://schemas.microsoft.com/office/drawing/2014/main" val="3451730783"/>
                    </a:ext>
                  </a:extLst>
                </a:gridCol>
                <a:gridCol w="2532610">
                  <a:extLst>
                    <a:ext uri="{9D8B030D-6E8A-4147-A177-3AD203B41FA5}">
                      <a16:colId xmlns:a16="http://schemas.microsoft.com/office/drawing/2014/main" val="2369393402"/>
                    </a:ext>
                  </a:extLst>
                </a:gridCol>
                <a:gridCol w="3010911">
                  <a:extLst>
                    <a:ext uri="{9D8B030D-6E8A-4147-A177-3AD203B41FA5}">
                      <a16:colId xmlns:a16="http://schemas.microsoft.com/office/drawing/2014/main" val="4080567913"/>
                    </a:ext>
                  </a:extLst>
                </a:gridCol>
                <a:gridCol w="1733555">
                  <a:extLst>
                    <a:ext uri="{9D8B030D-6E8A-4147-A177-3AD203B41FA5}">
                      <a16:colId xmlns:a16="http://schemas.microsoft.com/office/drawing/2014/main" val="1065841127"/>
                    </a:ext>
                  </a:extLst>
                </a:gridCol>
              </a:tblGrid>
              <a:tr h="370840">
                <a:tc>
                  <a:txBody>
                    <a:bodyPr/>
                    <a:lstStyle/>
                    <a:p>
                      <a:pPr>
                        <a:lnSpc>
                          <a:spcPct val="100000"/>
                        </a:lnSpc>
                      </a:pPr>
                      <a:r>
                        <a:rPr lang="en-GB" sz="1300" b="1" kern="1200" noProof="0" dirty="0">
                          <a:solidFill>
                            <a:schemeClr val="lt1"/>
                          </a:solidFill>
                          <a:effectLst/>
                          <a:latin typeface="Arial" panose="020B0604020202020204" pitchFamily="34" charset="0"/>
                          <a:ea typeface="+mn-ea"/>
                          <a:cs typeface="Arial" panose="020B0604020202020204" pitchFamily="34" charset="0"/>
                        </a:rPr>
                        <a:t>Gene</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marL="72000" marR="36000" marT="46800" marB="46800"/>
                </a:tc>
                <a:tc>
                  <a:txBody>
                    <a:bodyPr/>
                    <a:lstStyle/>
                    <a:p>
                      <a:pPr>
                        <a:lnSpc>
                          <a:spcPct val="100000"/>
                        </a:lnSpc>
                      </a:pPr>
                      <a:r>
                        <a:rPr lang="en-GB" sz="1300" b="1" kern="1200" noProof="0" dirty="0">
                          <a:solidFill>
                            <a:schemeClr val="lt1"/>
                          </a:solidFill>
                          <a:effectLst/>
                          <a:latin typeface="Arial" panose="020B0604020202020204" pitchFamily="34" charset="0"/>
                          <a:ea typeface="+mn-ea"/>
                          <a:cs typeface="Arial" panose="020B0604020202020204" pitchFamily="34" charset="0"/>
                        </a:rPr>
                        <a:t>Frequency</a:t>
                      </a:r>
                      <a:endParaRPr lang="en-GB" sz="1300" noProof="0" dirty="0">
                        <a:latin typeface="Arial" panose="020B0604020202020204" pitchFamily="34" charset="0"/>
                        <a:cs typeface="Arial" panose="020B0604020202020204" pitchFamily="34" charset="0"/>
                      </a:endParaRPr>
                    </a:p>
                  </a:txBody>
                  <a:tcPr marL="72000" marR="36000" marT="46800" marB="46800"/>
                </a:tc>
                <a:tc>
                  <a:txBody>
                    <a:bodyPr/>
                    <a:lstStyle/>
                    <a:p>
                      <a:pPr>
                        <a:lnSpc>
                          <a:spcPct val="100000"/>
                        </a:lnSpc>
                      </a:pPr>
                      <a:r>
                        <a:rPr lang="en-GB" sz="1300" b="1" kern="1200" noProof="0" dirty="0">
                          <a:solidFill>
                            <a:schemeClr val="lt1"/>
                          </a:solidFill>
                          <a:effectLst/>
                          <a:latin typeface="Arial" panose="020B0604020202020204" pitchFamily="34" charset="0"/>
                          <a:ea typeface="+mn-ea"/>
                          <a:cs typeface="Arial" panose="020B0604020202020204" pitchFamily="34" charset="0"/>
                        </a:rPr>
                        <a:t>ESCAT</a:t>
                      </a:r>
                      <a:r>
                        <a:rPr lang="en-GB" sz="1300" b="1" kern="1200" baseline="30000" noProof="0" dirty="0">
                          <a:solidFill>
                            <a:schemeClr val="lt1"/>
                          </a:solidFill>
                          <a:effectLst/>
                          <a:latin typeface="Arial" panose="020B0604020202020204" pitchFamily="34" charset="0"/>
                          <a:ea typeface="+mn-ea"/>
                          <a:cs typeface="Arial" panose="020B0604020202020204" pitchFamily="34" charset="0"/>
                        </a:rPr>
                        <a:t>a</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marL="72000" marR="36000" marT="46800" marB="46800"/>
                </a:tc>
                <a:tc>
                  <a:txBody>
                    <a:bodyPr/>
                    <a:lstStyle/>
                    <a:p>
                      <a:pPr>
                        <a:lnSpc>
                          <a:spcPct val="100000"/>
                        </a:lnSpc>
                      </a:pPr>
                      <a:r>
                        <a:rPr lang="en-GB" sz="1300" b="1" kern="1200" noProof="0" dirty="0">
                          <a:solidFill>
                            <a:schemeClr val="lt1"/>
                          </a:solidFill>
                          <a:effectLst/>
                          <a:latin typeface="Arial" panose="020B0604020202020204" pitchFamily="34" charset="0"/>
                          <a:ea typeface="+mn-ea"/>
                          <a:cs typeface="Arial" panose="020B0604020202020204" pitchFamily="34" charset="0"/>
                        </a:rPr>
                        <a:t>Genetic alteration</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marL="72000" marR="36000" marT="46800" marB="46800"/>
                </a:tc>
                <a:tc>
                  <a:txBody>
                    <a:bodyPr/>
                    <a:lstStyle/>
                    <a:p>
                      <a:pPr>
                        <a:lnSpc>
                          <a:spcPct val="100000"/>
                        </a:lnSpc>
                      </a:pPr>
                      <a:r>
                        <a:rPr lang="en-GB" sz="1300" b="1" kern="1200" noProof="0" dirty="0">
                          <a:solidFill>
                            <a:schemeClr val="lt1"/>
                          </a:solidFill>
                          <a:effectLst/>
                          <a:latin typeface="Arial" panose="020B0604020202020204" pitchFamily="34" charset="0"/>
                          <a:ea typeface="+mn-ea"/>
                          <a:cs typeface="Arial" panose="020B0604020202020204" pitchFamily="34" charset="0"/>
                        </a:rPr>
                        <a:t>Detection method</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marL="72000" marR="36000" marT="46800" marB="46800"/>
                </a:tc>
                <a:tc>
                  <a:txBody>
                    <a:bodyPr/>
                    <a:lstStyle/>
                    <a:p>
                      <a:pPr>
                        <a:lnSpc>
                          <a:spcPct val="100000"/>
                        </a:lnSpc>
                      </a:pPr>
                      <a:r>
                        <a:rPr lang="en-GB" sz="1300" b="1" kern="1200" noProof="0" dirty="0">
                          <a:solidFill>
                            <a:schemeClr val="lt1"/>
                          </a:solidFill>
                          <a:effectLst/>
                          <a:latin typeface="Arial" panose="020B0604020202020204" pitchFamily="34" charset="0"/>
                          <a:ea typeface="+mn-ea"/>
                          <a:cs typeface="Arial" panose="020B0604020202020204" pitchFamily="34" charset="0"/>
                        </a:rPr>
                        <a:t>Sample type </a:t>
                      </a:r>
                      <a:endParaRPr lang="en-GB" sz="1300" noProof="0" dirty="0">
                        <a:latin typeface="Arial" panose="020B0604020202020204" pitchFamily="34" charset="0"/>
                        <a:cs typeface="Arial" panose="020B0604020202020204" pitchFamily="34" charset="0"/>
                      </a:endParaRPr>
                    </a:p>
                  </a:txBody>
                  <a:tcPr marL="72000" marR="36000" marT="46800" marB="46800"/>
                </a:tc>
                <a:extLst>
                  <a:ext uri="{0D108BD9-81ED-4DB2-BD59-A6C34878D82A}">
                    <a16:rowId xmlns:a16="http://schemas.microsoft.com/office/drawing/2014/main" val="981576505"/>
                  </a:ext>
                </a:extLst>
              </a:tr>
              <a:tr h="370840">
                <a:tc>
                  <a:txBody>
                    <a:bodyPr/>
                    <a:lstStyle/>
                    <a:p>
                      <a:pPr>
                        <a:lnSpc>
                          <a:spcPct val="100000"/>
                        </a:lnSpc>
                      </a:pPr>
                      <a:r>
                        <a:rPr lang="en-GB" sz="1300" i="1" kern="1200" noProof="0" dirty="0">
                          <a:solidFill>
                            <a:schemeClr val="dk1"/>
                          </a:solidFill>
                          <a:effectLst/>
                          <a:latin typeface="Arial" panose="020B0604020202020204" pitchFamily="34" charset="0"/>
                          <a:ea typeface="+mn-ea"/>
                          <a:cs typeface="Arial" panose="020B0604020202020204" pitchFamily="34" charset="0"/>
                        </a:rPr>
                        <a:t>BRCA1/2</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marL="72000" marR="36000" marT="46800" marB="46800"/>
                </a:tc>
                <a:tc>
                  <a:txBody>
                    <a:bodyPr/>
                    <a:lstStyle/>
                    <a:p>
                      <a:pPr algn="ctr">
                        <a:lnSpc>
                          <a:spcPct val="100000"/>
                        </a:lnSpc>
                      </a:pPr>
                      <a:r>
                        <a:rPr lang="en-GB" sz="1300" kern="1200" noProof="0" dirty="0">
                          <a:solidFill>
                            <a:schemeClr val="dk1"/>
                          </a:solidFill>
                          <a:effectLst/>
                          <a:latin typeface="Arial" panose="020B0604020202020204" pitchFamily="34" charset="0"/>
                          <a:ea typeface="+mn-ea"/>
                          <a:cs typeface="Arial" panose="020B0604020202020204" pitchFamily="34" charset="0"/>
                        </a:rPr>
                        <a:t>1.2%</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marL="72000" marR="36000" marT="46800" marB="46800"/>
                </a:tc>
                <a:tc>
                  <a:txBody>
                    <a:bodyPr/>
                    <a:lstStyle/>
                    <a:p>
                      <a:pPr algn="ctr">
                        <a:lnSpc>
                          <a:spcPct val="100000"/>
                        </a:lnSpc>
                      </a:pPr>
                      <a:r>
                        <a:rPr lang="en-GB" sz="1300" kern="1200" noProof="0" dirty="0">
                          <a:solidFill>
                            <a:schemeClr val="dk1"/>
                          </a:solidFill>
                          <a:effectLst/>
                          <a:latin typeface="Arial" panose="020B0604020202020204" pitchFamily="34" charset="0"/>
                          <a:ea typeface="+mn-ea"/>
                          <a:cs typeface="Arial" panose="020B0604020202020204" pitchFamily="34" charset="0"/>
                        </a:rPr>
                        <a:t>IIIA</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marL="72000" marR="36000" marT="46800" marB="46800"/>
                </a:tc>
                <a:tc>
                  <a:txBody>
                    <a:bodyPr/>
                    <a:lstStyle/>
                    <a:p>
                      <a:pPr>
                        <a:lnSpc>
                          <a:spcPct val="100000"/>
                        </a:lnSpc>
                      </a:pPr>
                      <a:r>
                        <a:rPr lang="en-GB" sz="1300" kern="1200" noProof="0" dirty="0">
                          <a:solidFill>
                            <a:schemeClr val="dk1"/>
                          </a:solidFill>
                          <a:effectLst/>
                          <a:latin typeface="Arial" panose="020B0604020202020204" pitchFamily="34" charset="0"/>
                          <a:ea typeface="+mn-ea"/>
                          <a:cs typeface="Arial" panose="020B0604020202020204" pitchFamily="34" charset="0"/>
                        </a:rPr>
                        <a:t>Mutations</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marL="72000" marR="36000" marT="46800" marB="46800"/>
                </a:tc>
                <a:tc>
                  <a:txBody>
                    <a:bodyPr/>
                    <a:lstStyle/>
                    <a:p>
                      <a:pPr>
                        <a:lnSpc>
                          <a:spcPct val="100000"/>
                        </a:lnSpc>
                      </a:pPr>
                      <a:r>
                        <a:rPr lang="en-GB" sz="1300" kern="1200" noProof="0" dirty="0">
                          <a:solidFill>
                            <a:schemeClr val="dk1"/>
                          </a:solidFill>
                          <a:effectLst/>
                          <a:latin typeface="Arial" panose="020B0604020202020204" pitchFamily="34" charset="0"/>
                          <a:ea typeface="+mn-ea"/>
                          <a:cs typeface="Arial" panose="020B0604020202020204" pitchFamily="34" charset="0"/>
                        </a:rPr>
                        <a:t>NGS</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marL="72000" marR="36000" marT="46800" marB="46800"/>
                </a:tc>
                <a:tc>
                  <a:txBody>
                    <a:bodyPr/>
                    <a:lstStyle/>
                    <a:p>
                      <a:pPr>
                        <a:lnSpc>
                          <a:spcPct val="100000"/>
                        </a:lnSpc>
                      </a:pPr>
                      <a:r>
                        <a:rPr lang="en-GB" sz="1300" kern="1200" noProof="0" dirty="0">
                          <a:solidFill>
                            <a:schemeClr val="dk1"/>
                          </a:solidFill>
                          <a:effectLst/>
                          <a:latin typeface="Arial" panose="020B0604020202020204" pitchFamily="34" charset="0"/>
                          <a:ea typeface="+mn-ea"/>
                          <a:cs typeface="Arial" panose="020B0604020202020204" pitchFamily="34" charset="0"/>
                        </a:rPr>
                        <a:t>FFPE tumour tissue, liquid biopsy (blood)</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marL="72000" marR="36000" marT="46800" marB="46800"/>
                </a:tc>
                <a:extLst>
                  <a:ext uri="{0D108BD9-81ED-4DB2-BD59-A6C34878D82A}">
                    <a16:rowId xmlns:a16="http://schemas.microsoft.com/office/drawing/2014/main" val="3363614897"/>
                  </a:ext>
                </a:extLst>
              </a:tr>
              <a:tr h="370840">
                <a:tc>
                  <a:txBody>
                    <a:bodyPr/>
                    <a:lstStyle/>
                    <a:p>
                      <a:pPr>
                        <a:lnSpc>
                          <a:spcPct val="100000"/>
                        </a:lnSpc>
                      </a:pPr>
                      <a:r>
                        <a:rPr lang="en-GB" sz="1300" i="1" kern="1200" noProof="0" dirty="0">
                          <a:solidFill>
                            <a:schemeClr val="dk1"/>
                          </a:solidFill>
                          <a:effectLst/>
                          <a:latin typeface="Arial" panose="020B0604020202020204" pitchFamily="34" charset="0"/>
                          <a:ea typeface="+mn-ea"/>
                          <a:cs typeface="Arial" panose="020B0604020202020204" pitchFamily="34" charset="0"/>
                        </a:rPr>
                        <a:t>FGFR1</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marL="72000" marR="36000" marT="46800" marB="46800"/>
                </a:tc>
                <a:tc>
                  <a:txBody>
                    <a:bodyPr/>
                    <a:lstStyle/>
                    <a:p>
                      <a:pPr algn="ctr">
                        <a:lnSpc>
                          <a:spcPct val="100000"/>
                        </a:lnSpc>
                      </a:pPr>
                      <a:r>
                        <a:rPr lang="en-GB" sz="1300" kern="1200" noProof="0" dirty="0">
                          <a:solidFill>
                            <a:schemeClr val="dk1"/>
                          </a:solidFill>
                          <a:effectLst/>
                          <a:latin typeface="Arial" panose="020B0604020202020204" pitchFamily="34" charset="0"/>
                          <a:ea typeface="+mn-ea"/>
                          <a:cs typeface="Arial" panose="020B0604020202020204" pitchFamily="34" charset="0"/>
                        </a:rPr>
                        <a:t>9-20%</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marL="72000" marR="36000" marT="46800" marB="46800"/>
                </a:tc>
                <a:tc>
                  <a:txBody>
                    <a:bodyPr/>
                    <a:lstStyle/>
                    <a:p>
                      <a:pPr algn="ctr">
                        <a:lnSpc>
                          <a:spcPct val="100000"/>
                        </a:lnSpc>
                      </a:pPr>
                      <a:r>
                        <a:rPr lang="en-GB" sz="1300" kern="1200" noProof="0" dirty="0">
                          <a:solidFill>
                            <a:schemeClr val="dk1"/>
                          </a:solidFill>
                          <a:effectLst/>
                          <a:latin typeface="Arial" panose="020B0604020202020204" pitchFamily="34" charset="0"/>
                          <a:ea typeface="+mn-ea"/>
                          <a:cs typeface="Arial" panose="020B0604020202020204" pitchFamily="34" charset="0"/>
                        </a:rPr>
                        <a:t>Not determined</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marL="72000" marR="36000" marT="46800" marB="46800"/>
                </a:tc>
                <a:tc>
                  <a:txBody>
                    <a:bodyPr/>
                    <a:lstStyle/>
                    <a:p>
                      <a:pPr>
                        <a:lnSpc>
                          <a:spcPct val="100000"/>
                        </a:lnSpc>
                      </a:pPr>
                      <a:r>
                        <a:rPr lang="en-GB" sz="1300" kern="1200" noProof="0" dirty="0">
                          <a:solidFill>
                            <a:schemeClr val="dk1"/>
                          </a:solidFill>
                          <a:effectLst/>
                          <a:latin typeface="Arial" panose="020B0604020202020204" pitchFamily="34" charset="0"/>
                          <a:ea typeface="+mn-ea"/>
                          <a:cs typeface="Arial" panose="020B0604020202020204" pitchFamily="34" charset="0"/>
                        </a:rPr>
                        <a:t>Fusions, amplification</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marL="72000" marR="36000" marT="46800" marB="46800"/>
                </a:tc>
                <a:tc>
                  <a:txBody>
                    <a:bodyPr/>
                    <a:lstStyle/>
                    <a:p>
                      <a:pPr>
                        <a:lnSpc>
                          <a:spcPct val="100000"/>
                        </a:lnSpc>
                      </a:pPr>
                      <a:r>
                        <a:rPr lang="en-GB" sz="1300" kern="1200" noProof="0" dirty="0">
                          <a:solidFill>
                            <a:schemeClr val="dk1"/>
                          </a:solidFill>
                          <a:effectLst/>
                          <a:latin typeface="Arial" panose="020B0604020202020204" pitchFamily="34" charset="0"/>
                          <a:ea typeface="+mn-ea"/>
                          <a:cs typeface="Arial" panose="020B0604020202020204" pitchFamily="34" charset="0"/>
                        </a:rPr>
                        <a:t>NGS</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marL="72000" marR="36000" marT="46800" marB="46800"/>
                </a:tc>
                <a:tc>
                  <a:txBody>
                    <a:bodyPr/>
                    <a:lstStyle/>
                    <a:p>
                      <a:pPr>
                        <a:lnSpc>
                          <a:spcPct val="100000"/>
                        </a:lnSpc>
                      </a:pPr>
                      <a:r>
                        <a:rPr lang="en-GB" sz="1300" kern="1200" noProof="0" dirty="0">
                          <a:solidFill>
                            <a:schemeClr val="dk1"/>
                          </a:solidFill>
                          <a:effectLst/>
                          <a:latin typeface="Arial" panose="020B0604020202020204" pitchFamily="34" charset="0"/>
                          <a:ea typeface="+mn-ea"/>
                          <a:cs typeface="Arial" panose="020B0604020202020204" pitchFamily="34" charset="0"/>
                        </a:rPr>
                        <a:t>FFPE tumour tissue, liquid biopsy (blood)</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marL="72000" marR="36000" marT="46800" marB="46800"/>
                </a:tc>
                <a:extLst>
                  <a:ext uri="{0D108BD9-81ED-4DB2-BD59-A6C34878D82A}">
                    <a16:rowId xmlns:a16="http://schemas.microsoft.com/office/drawing/2014/main" val="1809851904"/>
                  </a:ext>
                </a:extLst>
              </a:tr>
              <a:tr h="370840">
                <a:tc>
                  <a:txBody>
                    <a:bodyPr/>
                    <a:lstStyle/>
                    <a:p>
                      <a:pPr>
                        <a:lnSpc>
                          <a:spcPct val="100000"/>
                        </a:lnSpc>
                      </a:pPr>
                      <a:r>
                        <a:rPr lang="en-GB" sz="1300" i="1" kern="1200" noProof="0" dirty="0">
                          <a:solidFill>
                            <a:schemeClr val="dk1"/>
                          </a:solidFill>
                          <a:effectLst/>
                          <a:latin typeface="Arial" panose="020B0604020202020204" pitchFamily="34" charset="0"/>
                          <a:ea typeface="+mn-ea"/>
                          <a:cs typeface="Arial" panose="020B0604020202020204" pitchFamily="34" charset="0"/>
                        </a:rPr>
                        <a:t>KEAP1</a:t>
                      </a:r>
                      <a:r>
                        <a:rPr lang="en-GB" sz="1300" noProof="0" dirty="0">
                          <a:effectLst/>
                          <a:latin typeface="Arial" panose="020B0604020202020204" pitchFamily="34" charset="0"/>
                          <a:cs typeface="Arial" panose="020B0604020202020204" pitchFamily="34" charset="0"/>
                        </a:rPr>
                        <a:t> </a:t>
                      </a:r>
                      <a:endParaRPr lang="en-GB" sz="1300" i="1" noProof="0" dirty="0">
                        <a:latin typeface="Arial" panose="020B0604020202020204" pitchFamily="34" charset="0"/>
                        <a:cs typeface="Arial" panose="020B0604020202020204" pitchFamily="34" charset="0"/>
                      </a:endParaRPr>
                    </a:p>
                  </a:txBody>
                  <a:tcPr marL="72000" marR="36000" marT="46800" marB="46800"/>
                </a:tc>
                <a:tc>
                  <a:txBody>
                    <a:bodyPr/>
                    <a:lstStyle/>
                    <a:p>
                      <a:pPr algn="ctr">
                        <a:lnSpc>
                          <a:spcPct val="100000"/>
                        </a:lnSpc>
                      </a:pPr>
                      <a:r>
                        <a:rPr lang="en-GB" sz="1300" kern="1200" noProof="0" dirty="0">
                          <a:solidFill>
                            <a:schemeClr val="dk1"/>
                          </a:solidFill>
                          <a:effectLst/>
                          <a:latin typeface="Arial" panose="020B0604020202020204" pitchFamily="34" charset="0"/>
                          <a:ea typeface="+mn-ea"/>
                          <a:cs typeface="Arial" panose="020B0604020202020204" pitchFamily="34" charset="0"/>
                        </a:rPr>
                        <a:t>15%</a:t>
                      </a:r>
                      <a:r>
                        <a:rPr lang="en-GB" sz="1300" noProof="0" dirty="0">
                          <a:effectLst/>
                          <a:latin typeface="Arial" panose="020B0604020202020204" pitchFamily="34" charset="0"/>
                          <a:cs typeface="Arial" panose="020B0604020202020204" pitchFamily="34" charset="0"/>
                        </a:rPr>
                        <a:t> </a:t>
                      </a:r>
                      <a:endParaRPr lang="en-GB" sz="1300" kern="1200" noProof="0" dirty="0">
                        <a:solidFill>
                          <a:schemeClr val="dk1"/>
                        </a:solidFill>
                        <a:effectLst/>
                        <a:latin typeface="Arial" panose="020B0604020202020204" pitchFamily="34" charset="0"/>
                        <a:ea typeface="+mn-ea"/>
                        <a:cs typeface="Arial" panose="020B0604020202020204" pitchFamily="34" charset="0"/>
                      </a:endParaRPr>
                    </a:p>
                  </a:txBody>
                  <a:tcPr marL="72000" marR="36000" marT="46800" marB="46800"/>
                </a:tc>
                <a:tc>
                  <a:txBody>
                    <a:bodyPr/>
                    <a:lstStyle/>
                    <a:p>
                      <a:pPr algn="ctr">
                        <a:lnSpc>
                          <a:spcPct val="100000"/>
                        </a:lnSpc>
                      </a:pPr>
                      <a:r>
                        <a:rPr lang="en-GB" sz="1300" kern="1200" noProof="0" dirty="0">
                          <a:solidFill>
                            <a:schemeClr val="dk1"/>
                          </a:solidFill>
                          <a:effectLst/>
                          <a:latin typeface="Arial" panose="020B0604020202020204" pitchFamily="34" charset="0"/>
                          <a:ea typeface="+mn-ea"/>
                          <a:cs typeface="Arial" panose="020B0604020202020204" pitchFamily="34" charset="0"/>
                        </a:rPr>
                        <a:t>Not determined</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marL="72000" marR="36000" marT="46800" marB="46800"/>
                </a:tc>
                <a:tc>
                  <a:txBody>
                    <a:bodyPr/>
                    <a:lstStyle/>
                    <a:p>
                      <a:pPr>
                        <a:lnSpc>
                          <a:spcPct val="100000"/>
                        </a:lnSpc>
                      </a:pPr>
                      <a:r>
                        <a:rPr lang="en-GB" sz="1300" kern="1200" noProof="0" dirty="0">
                          <a:solidFill>
                            <a:schemeClr val="dk1"/>
                          </a:solidFill>
                          <a:effectLst/>
                          <a:latin typeface="Arial" panose="020B0604020202020204" pitchFamily="34" charset="0"/>
                          <a:ea typeface="+mn-ea"/>
                          <a:cs typeface="Arial" panose="020B0604020202020204" pitchFamily="34" charset="0"/>
                        </a:rPr>
                        <a:t>Mutation</a:t>
                      </a:r>
                      <a:r>
                        <a:rPr lang="en-GB" sz="1300" noProof="0" dirty="0">
                          <a:effectLst/>
                          <a:latin typeface="Arial" panose="020B0604020202020204" pitchFamily="34" charset="0"/>
                          <a:cs typeface="Arial" panose="020B0604020202020204" pitchFamily="34" charset="0"/>
                        </a:rPr>
                        <a:t> </a:t>
                      </a:r>
                      <a:endParaRPr lang="en-GB" sz="1300" kern="1200" noProof="0" dirty="0">
                        <a:solidFill>
                          <a:schemeClr val="dk1"/>
                        </a:solidFill>
                        <a:effectLst/>
                        <a:latin typeface="Arial" panose="020B0604020202020204" pitchFamily="34" charset="0"/>
                        <a:ea typeface="+mn-ea"/>
                        <a:cs typeface="Arial" panose="020B0604020202020204" pitchFamily="34" charset="0"/>
                      </a:endParaRPr>
                    </a:p>
                  </a:txBody>
                  <a:tcPr marL="72000" marR="36000" marT="46800" marB="46800"/>
                </a:tc>
                <a:tc>
                  <a:txBody>
                    <a:bodyPr/>
                    <a:lstStyle/>
                    <a:p>
                      <a:pPr>
                        <a:lnSpc>
                          <a:spcPct val="100000"/>
                        </a:lnSpc>
                      </a:pPr>
                      <a:r>
                        <a:rPr lang="en-GB" sz="1300" kern="1200" noProof="0" dirty="0">
                          <a:solidFill>
                            <a:schemeClr val="dk1"/>
                          </a:solidFill>
                          <a:effectLst/>
                          <a:latin typeface="Arial" panose="020B0604020202020204" pitchFamily="34" charset="0"/>
                          <a:ea typeface="+mn-ea"/>
                          <a:cs typeface="Arial" panose="020B0604020202020204" pitchFamily="34" charset="0"/>
                        </a:rPr>
                        <a:t>NGS</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marL="72000" marR="36000" marT="46800" marB="46800"/>
                </a:tc>
                <a:tc>
                  <a:txBody>
                    <a:bodyPr/>
                    <a:lstStyle/>
                    <a:p>
                      <a:pPr>
                        <a:lnSpc>
                          <a:spcPct val="100000"/>
                        </a:lnSpc>
                      </a:pPr>
                      <a:r>
                        <a:rPr lang="en-GB" sz="1300" kern="1200" noProof="0" dirty="0">
                          <a:solidFill>
                            <a:schemeClr val="dk1"/>
                          </a:solidFill>
                          <a:effectLst/>
                          <a:latin typeface="Arial" panose="020B0604020202020204" pitchFamily="34" charset="0"/>
                          <a:ea typeface="+mn-ea"/>
                          <a:cs typeface="Arial" panose="020B0604020202020204" pitchFamily="34" charset="0"/>
                        </a:rPr>
                        <a:t>Liquid biopsy (blood)</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marL="72000" marR="36000" marT="46800" marB="46800"/>
                </a:tc>
                <a:extLst>
                  <a:ext uri="{0D108BD9-81ED-4DB2-BD59-A6C34878D82A}">
                    <a16:rowId xmlns:a16="http://schemas.microsoft.com/office/drawing/2014/main" val="2985745176"/>
                  </a:ext>
                </a:extLst>
              </a:tr>
              <a:tr h="370840">
                <a:tc>
                  <a:txBody>
                    <a:bodyPr/>
                    <a:lstStyle/>
                    <a:p>
                      <a:pPr>
                        <a:lnSpc>
                          <a:spcPct val="100000"/>
                        </a:lnSpc>
                      </a:pPr>
                      <a:r>
                        <a:rPr lang="en-GB" sz="1300" i="1" kern="1200" noProof="0" dirty="0">
                          <a:solidFill>
                            <a:schemeClr val="dk1"/>
                          </a:solidFill>
                          <a:effectLst/>
                          <a:latin typeface="Arial" panose="020B0604020202020204" pitchFamily="34" charset="0"/>
                          <a:ea typeface="+mn-ea"/>
                          <a:cs typeface="Arial" panose="020B0604020202020204" pitchFamily="34" charset="0"/>
                        </a:rPr>
                        <a:t>MTAP</a:t>
                      </a:r>
                      <a:r>
                        <a:rPr lang="en-GB" sz="1300" noProof="0" dirty="0">
                          <a:effectLst/>
                          <a:latin typeface="Arial" panose="020B0604020202020204" pitchFamily="34" charset="0"/>
                          <a:cs typeface="Arial" panose="020B0604020202020204" pitchFamily="34" charset="0"/>
                        </a:rPr>
                        <a:t> </a:t>
                      </a:r>
                      <a:endParaRPr lang="en-GB" sz="1300" i="1" noProof="0" dirty="0">
                        <a:latin typeface="Arial" panose="020B0604020202020204" pitchFamily="34" charset="0"/>
                        <a:cs typeface="Arial" panose="020B0604020202020204" pitchFamily="34" charset="0"/>
                      </a:endParaRPr>
                    </a:p>
                  </a:txBody>
                  <a:tcPr marL="72000" marR="36000" marT="46800" marB="46800">
                    <a:solidFill>
                      <a:srgbClr val="F5EAE8"/>
                    </a:solidFill>
                  </a:tcPr>
                </a:tc>
                <a:tc>
                  <a:txBody>
                    <a:bodyPr/>
                    <a:lstStyle/>
                    <a:p>
                      <a:pPr algn="ctr">
                        <a:lnSpc>
                          <a:spcPct val="100000"/>
                        </a:lnSpc>
                      </a:pPr>
                      <a:r>
                        <a:rPr lang="en-GB" sz="1300" kern="1200" noProof="0" dirty="0">
                          <a:solidFill>
                            <a:schemeClr val="dk1"/>
                          </a:solidFill>
                          <a:effectLst/>
                          <a:latin typeface="Arial" panose="020B0604020202020204" pitchFamily="34" charset="0"/>
                          <a:ea typeface="+mn-ea"/>
                          <a:cs typeface="Arial" panose="020B0604020202020204" pitchFamily="34" charset="0"/>
                        </a:rPr>
                        <a:t>15%</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marL="72000" marR="36000" marT="46800" marB="46800">
                    <a:solidFill>
                      <a:srgbClr val="F5EAE8"/>
                    </a:solidFill>
                  </a:tcPr>
                </a:tc>
                <a:tc>
                  <a:txBody>
                    <a:bodyPr/>
                    <a:lstStyle/>
                    <a:p>
                      <a:pPr algn="ctr">
                        <a:lnSpc>
                          <a:spcPct val="100000"/>
                        </a:lnSpc>
                      </a:pPr>
                      <a:r>
                        <a:rPr lang="en-GB" sz="1300" kern="1200" noProof="0" dirty="0">
                          <a:solidFill>
                            <a:schemeClr val="dk1"/>
                          </a:solidFill>
                          <a:effectLst/>
                          <a:latin typeface="Arial" panose="020B0604020202020204" pitchFamily="34" charset="0"/>
                          <a:ea typeface="+mn-ea"/>
                          <a:cs typeface="Arial" panose="020B0604020202020204" pitchFamily="34" charset="0"/>
                        </a:rPr>
                        <a:t>Not determined</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marL="72000" marR="36000" marT="46800" marB="46800">
                    <a:solidFill>
                      <a:srgbClr val="F5EA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300" kern="1200" noProof="0" dirty="0">
                          <a:solidFill>
                            <a:schemeClr val="dk1"/>
                          </a:solidFill>
                          <a:effectLst/>
                          <a:latin typeface="Arial" panose="020B0604020202020204" pitchFamily="34" charset="0"/>
                          <a:ea typeface="+mn-ea"/>
                          <a:cs typeface="Arial" panose="020B0604020202020204" pitchFamily="34" charset="0"/>
                        </a:rPr>
                        <a:t>Deletion</a:t>
                      </a:r>
                      <a:r>
                        <a:rPr lang="en-GB" sz="1300" noProof="0" dirty="0">
                          <a:effectLst/>
                          <a:latin typeface="Arial" panose="020B0604020202020204" pitchFamily="34" charset="0"/>
                          <a:cs typeface="Arial" panose="020B0604020202020204" pitchFamily="34" charset="0"/>
                        </a:rPr>
                        <a:t> </a:t>
                      </a:r>
                      <a:endParaRPr lang="en-GB" sz="1300" kern="1200" noProof="0" dirty="0">
                        <a:solidFill>
                          <a:schemeClr val="dk1"/>
                        </a:solidFill>
                        <a:effectLst/>
                        <a:latin typeface="Arial" panose="020B0604020202020204" pitchFamily="34" charset="0"/>
                        <a:ea typeface="+mn-ea"/>
                        <a:cs typeface="Arial" panose="020B0604020202020204" pitchFamily="34" charset="0"/>
                      </a:endParaRPr>
                    </a:p>
                  </a:txBody>
                  <a:tcPr marL="72000" marR="36000" marT="46800" marB="46800">
                    <a:solidFill>
                      <a:srgbClr val="F5EAE8"/>
                    </a:solidFill>
                  </a:tcPr>
                </a:tc>
                <a:tc>
                  <a:txBody>
                    <a:bodyPr/>
                    <a:lstStyle/>
                    <a:p>
                      <a:pPr>
                        <a:lnSpc>
                          <a:spcPct val="100000"/>
                        </a:lnSpc>
                      </a:pPr>
                      <a:r>
                        <a:rPr lang="en-GB" sz="1300" kern="1200" noProof="0" dirty="0">
                          <a:solidFill>
                            <a:schemeClr val="dk1"/>
                          </a:solidFill>
                          <a:effectLst/>
                          <a:latin typeface="Arial" panose="020B0604020202020204" pitchFamily="34" charset="0"/>
                          <a:ea typeface="+mn-ea"/>
                          <a:cs typeface="Arial" panose="020B0604020202020204" pitchFamily="34" charset="0"/>
                        </a:rPr>
                        <a:t>IHC, FISH</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marL="72000" marR="36000" marT="46800" marB="46800">
                    <a:solidFill>
                      <a:srgbClr val="F5EAE8"/>
                    </a:solidFill>
                  </a:tcPr>
                </a:tc>
                <a:tc>
                  <a:txBody>
                    <a:bodyPr/>
                    <a:lstStyle/>
                    <a:p>
                      <a:pPr>
                        <a:lnSpc>
                          <a:spcPct val="100000"/>
                        </a:lnSpc>
                      </a:pPr>
                      <a:r>
                        <a:rPr lang="en-GB" sz="1300" kern="1200" noProof="0" dirty="0">
                          <a:solidFill>
                            <a:schemeClr val="dk1"/>
                          </a:solidFill>
                          <a:effectLst/>
                          <a:latin typeface="Arial" panose="020B0604020202020204" pitchFamily="34" charset="0"/>
                          <a:ea typeface="+mn-ea"/>
                          <a:cs typeface="Arial" panose="020B0604020202020204" pitchFamily="34" charset="0"/>
                        </a:rPr>
                        <a:t>FFPE tumour tissue</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marL="72000" marR="36000" marT="46800" marB="46800">
                    <a:solidFill>
                      <a:srgbClr val="F5EAE8"/>
                    </a:solidFill>
                  </a:tcPr>
                </a:tc>
                <a:extLst>
                  <a:ext uri="{0D108BD9-81ED-4DB2-BD59-A6C34878D82A}">
                    <a16:rowId xmlns:a16="http://schemas.microsoft.com/office/drawing/2014/main" val="16726194"/>
                  </a:ext>
                </a:extLst>
              </a:tr>
              <a:tr h="370840">
                <a:tc>
                  <a:txBody>
                    <a:bodyPr/>
                    <a:lstStyle/>
                    <a:p>
                      <a:pPr>
                        <a:lnSpc>
                          <a:spcPct val="100000"/>
                        </a:lnSpc>
                      </a:pPr>
                      <a:r>
                        <a:rPr lang="en-GB" sz="1300" i="1" kern="1200" noProof="0" dirty="0">
                          <a:solidFill>
                            <a:schemeClr val="dk1"/>
                          </a:solidFill>
                          <a:effectLst/>
                          <a:latin typeface="Arial" panose="020B0604020202020204" pitchFamily="34" charset="0"/>
                          <a:ea typeface="+mn-ea"/>
                          <a:cs typeface="Arial" panose="020B0604020202020204" pitchFamily="34" charset="0"/>
                        </a:rPr>
                        <a:t>NRG1</a:t>
                      </a:r>
                      <a:r>
                        <a:rPr lang="en-GB" sz="1300" noProof="0" dirty="0">
                          <a:effectLst/>
                          <a:latin typeface="Arial" panose="020B0604020202020204" pitchFamily="34" charset="0"/>
                          <a:cs typeface="Arial" panose="020B0604020202020204" pitchFamily="34" charset="0"/>
                        </a:rPr>
                        <a:t> </a:t>
                      </a:r>
                      <a:endParaRPr lang="en-GB" sz="1300" i="1" noProof="0" dirty="0">
                        <a:latin typeface="Arial" panose="020B0604020202020204" pitchFamily="34" charset="0"/>
                        <a:cs typeface="Arial" panose="020B0604020202020204" pitchFamily="34" charset="0"/>
                      </a:endParaRPr>
                    </a:p>
                  </a:txBody>
                  <a:tcPr marL="72000" marR="36000" marT="46800" marB="46800">
                    <a:solidFill>
                      <a:srgbClr val="EAD1CE"/>
                    </a:solidFill>
                  </a:tcPr>
                </a:tc>
                <a:tc>
                  <a:txBody>
                    <a:bodyPr/>
                    <a:lstStyle/>
                    <a:p>
                      <a:pPr algn="ctr">
                        <a:lnSpc>
                          <a:spcPct val="100000"/>
                        </a:lnSpc>
                      </a:pPr>
                      <a:r>
                        <a:rPr lang="en-GB" sz="1300" kern="1200" noProof="0" dirty="0">
                          <a:solidFill>
                            <a:schemeClr val="dk1"/>
                          </a:solidFill>
                          <a:effectLst/>
                          <a:latin typeface="Arial" panose="020B0604020202020204" pitchFamily="34" charset="0"/>
                          <a:ea typeface="+mn-ea"/>
                          <a:cs typeface="Arial" panose="020B0604020202020204" pitchFamily="34" charset="0"/>
                        </a:rPr>
                        <a:t>1.7%</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marL="72000" marR="36000" marT="46800" marB="46800">
                    <a:solidFill>
                      <a:srgbClr val="EAD1CE"/>
                    </a:solidFill>
                  </a:tcPr>
                </a:tc>
                <a:tc>
                  <a:txBody>
                    <a:bodyPr/>
                    <a:lstStyle/>
                    <a:p>
                      <a:pPr algn="ctr">
                        <a:lnSpc>
                          <a:spcPct val="100000"/>
                        </a:lnSpc>
                      </a:pPr>
                      <a:r>
                        <a:rPr lang="en-GB" sz="1300" kern="1200" noProof="0" dirty="0">
                          <a:solidFill>
                            <a:schemeClr val="dk1"/>
                          </a:solidFill>
                          <a:effectLst/>
                          <a:latin typeface="Arial" panose="020B0604020202020204" pitchFamily="34" charset="0"/>
                          <a:ea typeface="+mn-ea"/>
                          <a:cs typeface="Arial" panose="020B0604020202020204" pitchFamily="34" charset="0"/>
                        </a:rPr>
                        <a:t>IIIB</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marL="72000" marR="36000" marT="46800" marB="46800">
                    <a:solidFill>
                      <a:srgbClr val="EAD1CE"/>
                    </a:solidFill>
                  </a:tcPr>
                </a:tc>
                <a:tc>
                  <a:txBody>
                    <a:bodyPr/>
                    <a:lstStyle/>
                    <a:p>
                      <a:pPr>
                        <a:lnSpc>
                          <a:spcPct val="100000"/>
                        </a:lnSpc>
                      </a:pPr>
                      <a:r>
                        <a:rPr lang="en-GB" sz="1300" kern="1200" noProof="0" dirty="0">
                          <a:solidFill>
                            <a:schemeClr val="dk1"/>
                          </a:solidFill>
                          <a:effectLst/>
                          <a:latin typeface="Arial" panose="020B0604020202020204" pitchFamily="34" charset="0"/>
                          <a:ea typeface="+mn-ea"/>
                          <a:cs typeface="Arial" panose="020B0604020202020204" pitchFamily="34" charset="0"/>
                        </a:rPr>
                        <a:t>Fusions</a:t>
                      </a:r>
                      <a:r>
                        <a:rPr lang="en-GB" sz="1300" noProof="0" dirty="0">
                          <a:effectLst/>
                          <a:latin typeface="Arial" panose="020B0604020202020204" pitchFamily="34" charset="0"/>
                          <a:cs typeface="Arial" panose="020B0604020202020204" pitchFamily="34" charset="0"/>
                        </a:rPr>
                        <a:t> </a:t>
                      </a:r>
                      <a:endParaRPr lang="en-GB" sz="1300" kern="1200" noProof="0" dirty="0">
                        <a:solidFill>
                          <a:schemeClr val="dk1"/>
                        </a:solidFill>
                        <a:effectLst/>
                        <a:latin typeface="Arial" panose="020B0604020202020204" pitchFamily="34" charset="0"/>
                        <a:ea typeface="+mn-ea"/>
                        <a:cs typeface="Arial" panose="020B0604020202020204" pitchFamily="34" charset="0"/>
                      </a:endParaRPr>
                    </a:p>
                  </a:txBody>
                  <a:tcPr marL="72000" marR="36000" marT="46800" marB="46800">
                    <a:solidFill>
                      <a:srgbClr val="EAD1CE"/>
                    </a:solidFill>
                  </a:tcPr>
                </a:tc>
                <a:tc>
                  <a:txBody>
                    <a:bodyPr/>
                    <a:lstStyle/>
                    <a:p>
                      <a:pPr>
                        <a:lnSpc>
                          <a:spcPct val="100000"/>
                        </a:lnSpc>
                      </a:pPr>
                      <a:r>
                        <a:rPr lang="en-GB" sz="1300" kern="1200" noProof="0" dirty="0">
                          <a:solidFill>
                            <a:schemeClr val="dk1"/>
                          </a:solidFill>
                          <a:effectLst/>
                          <a:latin typeface="Arial" panose="020B0604020202020204" pitchFamily="34" charset="0"/>
                          <a:ea typeface="+mn-ea"/>
                          <a:cs typeface="Arial" panose="020B0604020202020204" pitchFamily="34" charset="0"/>
                        </a:rPr>
                        <a:t>RNA sequencing, FISH, NGS</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marL="72000" marR="36000" marT="46800" marB="46800">
                    <a:solidFill>
                      <a:srgbClr val="EAD1CE"/>
                    </a:solidFill>
                  </a:tcPr>
                </a:tc>
                <a:tc>
                  <a:txBody>
                    <a:bodyPr/>
                    <a:lstStyle/>
                    <a:p>
                      <a:pPr>
                        <a:lnSpc>
                          <a:spcPct val="100000"/>
                        </a:lnSpc>
                      </a:pPr>
                      <a:r>
                        <a:rPr lang="en-GB" sz="1300" kern="1200" noProof="0" dirty="0">
                          <a:solidFill>
                            <a:schemeClr val="dk1"/>
                          </a:solidFill>
                          <a:effectLst/>
                          <a:latin typeface="Arial" panose="020B0604020202020204" pitchFamily="34" charset="0"/>
                          <a:ea typeface="+mn-ea"/>
                          <a:cs typeface="Arial" panose="020B0604020202020204" pitchFamily="34" charset="0"/>
                        </a:rPr>
                        <a:t>FFPE tumour tissue</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marL="72000" marR="36000" marT="46800" marB="46800">
                    <a:solidFill>
                      <a:srgbClr val="EAD1CE"/>
                    </a:solidFill>
                  </a:tcPr>
                </a:tc>
                <a:extLst>
                  <a:ext uri="{0D108BD9-81ED-4DB2-BD59-A6C34878D82A}">
                    <a16:rowId xmlns:a16="http://schemas.microsoft.com/office/drawing/2014/main" val="505359327"/>
                  </a:ext>
                </a:extLst>
              </a:tr>
              <a:tr h="370840">
                <a:tc>
                  <a:txBody>
                    <a:bodyPr/>
                    <a:lstStyle/>
                    <a:p>
                      <a:pPr>
                        <a:lnSpc>
                          <a:spcPct val="100000"/>
                        </a:lnSpc>
                      </a:pPr>
                      <a:r>
                        <a:rPr lang="en-GB" sz="1300" i="1" kern="1200" noProof="0" dirty="0">
                          <a:solidFill>
                            <a:schemeClr val="dk1"/>
                          </a:solidFill>
                          <a:effectLst/>
                          <a:latin typeface="Arial" panose="020B0604020202020204" pitchFamily="34" charset="0"/>
                          <a:ea typeface="+mn-ea"/>
                          <a:cs typeface="Arial" panose="020B0604020202020204" pitchFamily="34" charset="0"/>
                        </a:rPr>
                        <a:t>PIK3CA</a:t>
                      </a:r>
                      <a:r>
                        <a:rPr lang="en-GB" sz="1300" noProof="0" dirty="0">
                          <a:effectLst/>
                          <a:latin typeface="Arial" panose="020B0604020202020204" pitchFamily="34" charset="0"/>
                          <a:cs typeface="Arial" panose="020B0604020202020204" pitchFamily="34" charset="0"/>
                        </a:rPr>
                        <a:t> </a:t>
                      </a:r>
                      <a:endParaRPr lang="en-GB" sz="1300" i="1" noProof="0" dirty="0">
                        <a:latin typeface="Arial" panose="020B0604020202020204" pitchFamily="34" charset="0"/>
                        <a:cs typeface="Arial" panose="020B0604020202020204" pitchFamily="34" charset="0"/>
                      </a:endParaRPr>
                    </a:p>
                  </a:txBody>
                  <a:tcPr marL="72000" marR="36000" marT="46800" marB="46800">
                    <a:solidFill>
                      <a:srgbClr val="F5EAE8"/>
                    </a:solidFill>
                  </a:tcPr>
                </a:tc>
                <a:tc>
                  <a:txBody>
                    <a:bodyPr/>
                    <a:lstStyle/>
                    <a:p>
                      <a:pPr algn="ctr">
                        <a:lnSpc>
                          <a:spcPct val="100000"/>
                        </a:lnSpc>
                      </a:pPr>
                      <a:r>
                        <a:rPr lang="en-GB" sz="1300" kern="1200" noProof="0" dirty="0">
                          <a:solidFill>
                            <a:schemeClr val="dk1"/>
                          </a:solidFill>
                          <a:effectLst/>
                          <a:latin typeface="Arial" panose="020B0604020202020204" pitchFamily="34" charset="0"/>
                          <a:ea typeface="+mn-ea"/>
                          <a:cs typeface="Arial" panose="020B0604020202020204" pitchFamily="34" charset="0"/>
                        </a:rPr>
                        <a:t>1.2-7%</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marL="72000" marR="36000" marT="46800" marB="46800">
                    <a:solidFill>
                      <a:srgbClr val="F5EAE8"/>
                    </a:solidFill>
                  </a:tcPr>
                </a:tc>
                <a:tc>
                  <a:txBody>
                    <a:bodyPr/>
                    <a:lstStyle/>
                    <a:p>
                      <a:pPr algn="ctr">
                        <a:lnSpc>
                          <a:spcPct val="100000"/>
                        </a:lnSpc>
                      </a:pPr>
                      <a:r>
                        <a:rPr lang="en-GB" sz="1300" kern="1200" noProof="0" dirty="0">
                          <a:solidFill>
                            <a:schemeClr val="dk1"/>
                          </a:solidFill>
                          <a:effectLst/>
                          <a:latin typeface="Arial" panose="020B0604020202020204" pitchFamily="34" charset="0"/>
                          <a:ea typeface="+mn-ea"/>
                          <a:cs typeface="Arial" panose="020B0604020202020204" pitchFamily="34" charset="0"/>
                        </a:rPr>
                        <a:t>IIIA</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marL="72000" marR="36000" marT="46800" marB="46800">
                    <a:solidFill>
                      <a:srgbClr val="F5EAE8"/>
                    </a:solidFill>
                  </a:tcPr>
                </a:tc>
                <a:tc>
                  <a:txBody>
                    <a:bodyPr/>
                    <a:lstStyle/>
                    <a:p>
                      <a:pPr>
                        <a:lnSpc>
                          <a:spcPct val="100000"/>
                        </a:lnSpc>
                      </a:pPr>
                      <a:r>
                        <a:rPr lang="en-GB" sz="1300" kern="1200" noProof="0" dirty="0">
                          <a:solidFill>
                            <a:schemeClr val="dk1"/>
                          </a:solidFill>
                          <a:effectLst/>
                          <a:latin typeface="Arial" panose="020B0604020202020204" pitchFamily="34" charset="0"/>
                          <a:ea typeface="+mn-ea"/>
                          <a:cs typeface="Arial" panose="020B0604020202020204" pitchFamily="34" charset="0"/>
                        </a:rPr>
                        <a:t>Hotspot mutations</a:t>
                      </a:r>
                      <a:r>
                        <a:rPr lang="en-GB" sz="1300" noProof="0" dirty="0">
                          <a:effectLst/>
                          <a:latin typeface="Arial" panose="020B0604020202020204" pitchFamily="34" charset="0"/>
                          <a:cs typeface="Arial" panose="020B0604020202020204" pitchFamily="34" charset="0"/>
                        </a:rPr>
                        <a:t> </a:t>
                      </a:r>
                      <a:endParaRPr lang="en-GB" sz="1300" kern="1200" noProof="0" dirty="0">
                        <a:solidFill>
                          <a:schemeClr val="dk1"/>
                        </a:solidFill>
                        <a:effectLst/>
                        <a:latin typeface="Arial" panose="020B0604020202020204" pitchFamily="34" charset="0"/>
                        <a:ea typeface="+mn-ea"/>
                        <a:cs typeface="Arial" panose="020B0604020202020204" pitchFamily="34" charset="0"/>
                      </a:endParaRPr>
                    </a:p>
                  </a:txBody>
                  <a:tcPr marL="72000" marR="36000" marT="46800" marB="46800">
                    <a:solidFill>
                      <a:srgbClr val="F5EAE8"/>
                    </a:solidFill>
                  </a:tcPr>
                </a:tc>
                <a:tc>
                  <a:txBody>
                    <a:bodyPr/>
                    <a:lstStyle/>
                    <a:p>
                      <a:pPr>
                        <a:lnSpc>
                          <a:spcPct val="100000"/>
                        </a:lnSpc>
                      </a:pPr>
                      <a:r>
                        <a:rPr lang="en-GB" sz="1300" kern="1200" noProof="0" dirty="0">
                          <a:solidFill>
                            <a:schemeClr val="dk1"/>
                          </a:solidFill>
                          <a:effectLst/>
                          <a:latin typeface="Arial" panose="020B0604020202020204" pitchFamily="34" charset="0"/>
                          <a:ea typeface="+mn-ea"/>
                          <a:cs typeface="Arial" panose="020B0604020202020204" pitchFamily="34" charset="0"/>
                        </a:rPr>
                        <a:t>NGS</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marL="72000" marR="36000" marT="46800" marB="46800">
                    <a:solidFill>
                      <a:srgbClr val="F5EAE8"/>
                    </a:solidFill>
                  </a:tcPr>
                </a:tc>
                <a:tc>
                  <a:txBody>
                    <a:bodyPr/>
                    <a:lstStyle/>
                    <a:p>
                      <a:pPr>
                        <a:lnSpc>
                          <a:spcPct val="100000"/>
                        </a:lnSpc>
                      </a:pPr>
                      <a:r>
                        <a:rPr lang="en-GB" sz="1300" kern="1200" noProof="0" dirty="0">
                          <a:solidFill>
                            <a:schemeClr val="dk1"/>
                          </a:solidFill>
                          <a:effectLst/>
                          <a:latin typeface="Arial" panose="020B0604020202020204" pitchFamily="34" charset="0"/>
                          <a:ea typeface="+mn-ea"/>
                          <a:cs typeface="Arial" panose="020B0604020202020204" pitchFamily="34" charset="0"/>
                        </a:rPr>
                        <a:t>Plasma (cfDNA), cytology specimen</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marL="72000" marR="36000" marT="46800" marB="46800">
                    <a:solidFill>
                      <a:srgbClr val="F5EAE8"/>
                    </a:solidFill>
                  </a:tcPr>
                </a:tc>
                <a:extLst>
                  <a:ext uri="{0D108BD9-81ED-4DB2-BD59-A6C34878D82A}">
                    <a16:rowId xmlns:a16="http://schemas.microsoft.com/office/drawing/2014/main" val="3473030723"/>
                  </a:ext>
                </a:extLst>
              </a:tr>
              <a:tr h="370840">
                <a:tc>
                  <a:txBody>
                    <a:bodyPr/>
                    <a:lstStyle/>
                    <a:p>
                      <a:pPr>
                        <a:lnSpc>
                          <a:spcPct val="100000"/>
                        </a:lnSpc>
                      </a:pPr>
                      <a:r>
                        <a:rPr lang="en-GB" sz="1300" i="1" kern="1200" noProof="0" dirty="0">
                          <a:solidFill>
                            <a:schemeClr val="dk1"/>
                          </a:solidFill>
                          <a:effectLst/>
                          <a:latin typeface="Arial" panose="020B0604020202020204" pitchFamily="34" charset="0"/>
                          <a:ea typeface="+mn-ea"/>
                          <a:cs typeface="Arial" panose="020B0604020202020204" pitchFamily="34" charset="0"/>
                        </a:rPr>
                        <a:t>STK11/LKB1</a:t>
                      </a:r>
                      <a:r>
                        <a:rPr lang="en-GB" sz="1300" noProof="0" dirty="0">
                          <a:effectLst/>
                          <a:latin typeface="Arial" panose="020B0604020202020204" pitchFamily="34" charset="0"/>
                          <a:cs typeface="Arial" panose="020B0604020202020204" pitchFamily="34" charset="0"/>
                        </a:rPr>
                        <a:t> </a:t>
                      </a:r>
                      <a:endParaRPr lang="en-GB" sz="1300" i="1" noProof="0" dirty="0">
                        <a:latin typeface="Arial" panose="020B0604020202020204" pitchFamily="34" charset="0"/>
                        <a:cs typeface="Arial" panose="020B0604020202020204" pitchFamily="34" charset="0"/>
                      </a:endParaRPr>
                    </a:p>
                  </a:txBody>
                  <a:tcPr marL="72000" marR="36000" marT="46800" marB="46800">
                    <a:solidFill>
                      <a:srgbClr val="EAD1CE"/>
                    </a:solidFill>
                  </a:tcPr>
                </a:tc>
                <a:tc>
                  <a:txBody>
                    <a:bodyPr/>
                    <a:lstStyle/>
                    <a:p>
                      <a:pPr algn="ctr">
                        <a:lnSpc>
                          <a:spcPct val="100000"/>
                        </a:lnSpc>
                      </a:pPr>
                      <a:r>
                        <a:rPr lang="en-GB" sz="1300" kern="1200" noProof="0" dirty="0">
                          <a:solidFill>
                            <a:schemeClr val="dk1"/>
                          </a:solidFill>
                          <a:effectLst/>
                          <a:latin typeface="Arial" panose="020B0604020202020204" pitchFamily="34" charset="0"/>
                          <a:ea typeface="+mn-ea"/>
                          <a:cs typeface="Arial" panose="020B0604020202020204" pitchFamily="34" charset="0"/>
                        </a:rPr>
                        <a:t>18%</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marL="72000" marR="36000" marT="46800" marB="46800">
                    <a:solidFill>
                      <a:srgbClr val="EAD1CE"/>
                    </a:solidFill>
                  </a:tcPr>
                </a:tc>
                <a:tc>
                  <a:txBody>
                    <a:bodyPr/>
                    <a:lstStyle/>
                    <a:p>
                      <a:pPr algn="ctr">
                        <a:lnSpc>
                          <a:spcPct val="100000"/>
                        </a:lnSpc>
                      </a:pPr>
                      <a:r>
                        <a:rPr lang="en-GB" sz="1300" kern="1200" noProof="0" dirty="0">
                          <a:solidFill>
                            <a:schemeClr val="dk1"/>
                          </a:solidFill>
                          <a:effectLst/>
                          <a:latin typeface="Arial" panose="020B0604020202020204" pitchFamily="34" charset="0"/>
                          <a:ea typeface="+mn-ea"/>
                          <a:cs typeface="Arial" panose="020B0604020202020204" pitchFamily="34" charset="0"/>
                        </a:rPr>
                        <a:t>Not determined</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marL="72000" marR="36000" marT="46800" marB="46800">
                    <a:solidFill>
                      <a:srgbClr val="EAD1CE"/>
                    </a:solidFill>
                  </a:tcPr>
                </a:tc>
                <a:tc>
                  <a:txBody>
                    <a:bodyPr/>
                    <a:lstStyle/>
                    <a:p>
                      <a:pPr>
                        <a:lnSpc>
                          <a:spcPct val="100000"/>
                        </a:lnSpc>
                      </a:pPr>
                      <a:r>
                        <a:rPr lang="en-GB" sz="1300" kern="1200" noProof="0" dirty="0">
                          <a:solidFill>
                            <a:schemeClr val="dk1"/>
                          </a:solidFill>
                          <a:effectLst/>
                          <a:latin typeface="Arial" panose="020B0604020202020204" pitchFamily="34" charset="0"/>
                          <a:ea typeface="+mn-ea"/>
                          <a:cs typeface="Arial" panose="020B0604020202020204" pitchFamily="34" charset="0"/>
                        </a:rPr>
                        <a:t>Point mutations or deletions</a:t>
                      </a:r>
                      <a:r>
                        <a:rPr lang="en-GB" sz="1300" noProof="0" dirty="0">
                          <a:effectLst/>
                          <a:latin typeface="Arial" panose="020B0604020202020204" pitchFamily="34" charset="0"/>
                          <a:cs typeface="Arial" panose="020B0604020202020204" pitchFamily="34" charset="0"/>
                        </a:rPr>
                        <a:t> </a:t>
                      </a:r>
                      <a:endParaRPr lang="en-GB" sz="1300" kern="1200" noProof="0" dirty="0">
                        <a:solidFill>
                          <a:schemeClr val="dk1"/>
                        </a:solidFill>
                        <a:effectLst/>
                        <a:latin typeface="Arial" panose="020B0604020202020204" pitchFamily="34" charset="0"/>
                        <a:ea typeface="+mn-ea"/>
                        <a:cs typeface="Arial" panose="020B0604020202020204" pitchFamily="34" charset="0"/>
                      </a:endParaRPr>
                    </a:p>
                  </a:txBody>
                  <a:tcPr marL="72000" marR="36000" marT="46800" marB="46800">
                    <a:solidFill>
                      <a:srgbClr val="EAD1CE"/>
                    </a:solidFill>
                  </a:tcPr>
                </a:tc>
                <a:tc>
                  <a:txBody>
                    <a:bodyPr/>
                    <a:lstStyle/>
                    <a:p>
                      <a:pPr>
                        <a:lnSpc>
                          <a:spcPct val="100000"/>
                        </a:lnSpc>
                      </a:pPr>
                      <a:r>
                        <a:rPr lang="en-GB" sz="1300" kern="1200" noProof="0" dirty="0">
                          <a:solidFill>
                            <a:schemeClr val="dk1"/>
                          </a:solidFill>
                          <a:effectLst/>
                          <a:latin typeface="Arial" panose="020B0604020202020204" pitchFamily="34" charset="0"/>
                          <a:ea typeface="+mn-ea"/>
                          <a:cs typeface="Arial" panose="020B0604020202020204" pitchFamily="34" charset="0"/>
                        </a:rPr>
                        <a:t>NGS</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marL="72000" marR="36000" marT="46800" marB="46800">
                    <a:solidFill>
                      <a:srgbClr val="EAD1CE"/>
                    </a:solidFill>
                  </a:tcPr>
                </a:tc>
                <a:tc>
                  <a:txBody>
                    <a:bodyPr/>
                    <a:lstStyle/>
                    <a:p>
                      <a:pPr>
                        <a:lnSpc>
                          <a:spcPct val="100000"/>
                        </a:lnSpc>
                      </a:pPr>
                      <a:r>
                        <a:rPr lang="en-GB" sz="1300" kern="1200" noProof="0" dirty="0">
                          <a:solidFill>
                            <a:schemeClr val="dk1"/>
                          </a:solidFill>
                          <a:effectLst/>
                          <a:latin typeface="Arial" panose="020B0604020202020204" pitchFamily="34" charset="0"/>
                          <a:ea typeface="+mn-ea"/>
                          <a:cs typeface="Arial" panose="020B0604020202020204" pitchFamily="34" charset="0"/>
                        </a:rPr>
                        <a:t>FFPE tumour tissue, liquid biopsy (blood)</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marL="72000" marR="36000" marT="46800" marB="46800">
                    <a:solidFill>
                      <a:srgbClr val="EAD1CE"/>
                    </a:solidFill>
                  </a:tcPr>
                </a:tc>
                <a:extLst>
                  <a:ext uri="{0D108BD9-81ED-4DB2-BD59-A6C34878D82A}">
                    <a16:rowId xmlns:a16="http://schemas.microsoft.com/office/drawing/2014/main" val="3521760530"/>
                  </a:ext>
                </a:extLst>
              </a:tr>
              <a:tr h="370840">
                <a:tc>
                  <a:txBody>
                    <a:bodyPr/>
                    <a:lstStyle/>
                    <a:p>
                      <a:pPr>
                        <a:lnSpc>
                          <a:spcPct val="100000"/>
                        </a:lnSpc>
                      </a:pPr>
                      <a:r>
                        <a:rPr lang="en-GB" sz="1300" kern="1200" noProof="0" dirty="0">
                          <a:solidFill>
                            <a:schemeClr val="dk1"/>
                          </a:solidFill>
                          <a:effectLst/>
                          <a:latin typeface="Arial" panose="020B0604020202020204" pitchFamily="34" charset="0"/>
                          <a:ea typeface="+mn-ea"/>
                          <a:cs typeface="Arial" panose="020B0604020202020204" pitchFamily="34" charset="0"/>
                        </a:rPr>
                        <a:t>TMB</a:t>
                      </a:r>
                      <a:r>
                        <a:rPr lang="en-GB" sz="1300" noProof="0" dirty="0">
                          <a:effectLst/>
                          <a:latin typeface="Arial" panose="020B0604020202020204" pitchFamily="34" charset="0"/>
                          <a:cs typeface="Arial" panose="020B0604020202020204" pitchFamily="34" charset="0"/>
                        </a:rPr>
                        <a:t> </a:t>
                      </a:r>
                      <a:endParaRPr lang="en-GB" sz="1300" i="1" noProof="0" dirty="0">
                        <a:latin typeface="Arial" panose="020B0604020202020204" pitchFamily="34" charset="0"/>
                        <a:cs typeface="Arial" panose="020B0604020202020204" pitchFamily="34" charset="0"/>
                      </a:endParaRPr>
                    </a:p>
                  </a:txBody>
                  <a:tcPr marL="72000" marR="36000" marT="46800" marB="46800">
                    <a:solidFill>
                      <a:srgbClr val="F5EAE8"/>
                    </a:solidFill>
                  </a:tcPr>
                </a:tc>
                <a:tc>
                  <a:txBody>
                    <a:bodyPr/>
                    <a:lstStyle/>
                    <a:p>
                      <a:pPr algn="ctr">
                        <a:lnSpc>
                          <a:spcPct val="100000"/>
                        </a:lnSpc>
                      </a:pPr>
                      <a:r>
                        <a:rPr lang="en-GB" sz="1300" kern="1200" noProof="0" dirty="0">
                          <a:solidFill>
                            <a:schemeClr val="dk1"/>
                          </a:solidFill>
                          <a:effectLst/>
                          <a:latin typeface="Arial" panose="020B0604020202020204" pitchFamily="34" charset="0"/>
                          <a:ea typeface="+mn-ea"/>
                          <a:cs typeface="Arial" panose="020B0604020202020204" pitchFamily="34" charset="0"/>
                        </a:rPr>
                        <a:t>Data not available</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marL="72000" marR="36000" marT="46800" marB="46800">
                    <a:solidFill>
                      <a:srgbClr val="F5EAE8"/>
                    </a:solidFill>
                  </a:tcPr>
                </a:tc>
                <a:tc>
                  <a:txBody>
                    <a:bodyPr/>
                    <a:lstStyle/>
                    <a:p>
                      <a:pPr algn="ctr">
                        <a:lnSpc>
                          <a:spcPct val="100000"/>
                        </a:lnSpc>
                      </a:pPr>
                      <a:r>
                        <a:rPr lang="en-GB" sz="1300" kern="1200" noProof="0" dirty="0">
                          <a:solidFill>
                            <a:schemeClr val="dk1"/>
                          </a:solidFill>
                          <a:effectLst/>
                          <a:latin typeface="Arial" panose="020B0604020202020204" pitchFamily="34" charset="0"/>
                          <a:ea typeface="+mn-ea"/>
                          <a:cs typeface="Arial" panose="020B0604020202020204" pitchFamily="34" charset="0"/>
                        </a:rPr>
                        <a:t>Not determined</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marL="72000" marR="36000" marT="46800" marB="46800">
                    <a:solidFill>
                      <a:srgbClr val="F5EAE8"/>
                    </a:solidFill>
                  </a:tcPr>
                </a:tc>
                <a:tc>
                  <a:txBody>
                    <a:bodyPr/>
                    <a:lstStyle/>
                    <a:p>
                      <a:pPr>
                        <a:lnSpc>
                          <a:spcPct val="100000"/>
                        </a:lnSpc>
                      </a:pPr>
                      <a:r>
                        <a:rPr lang="en-GB" sz="1300" kern="1200" noProof="0" dirty="0">
                          <a:solidFill>
                            <a:schemeClr val="dk1"/>
                          </a:solidFill>
                          <a:effectLst/>
                          <a:latin typeface="Arial" panose="020B0604020202020204" pitchFamily="34" charset="0"/>
                          <a:ea typeface="+mn-ea"/>
                          <a:cs typeface="Arial" panose="020B0604020202020204" pitchFamily="34" charset="0"/>
                        </a:rPr>
                        <a:t>High number of coding mutations</a:t>
                      </a:r>
                      <a:r>
                        <a:rPr lang="en-GB" sz="1300" noProof="0" dirty="0">
                          <a:effectLst/>
                          <a:latin typeface="Arial" panose="020B0604020202020204" pitchFamily="34" charset="0"/>
                          <a:cs typeface="Arial" panose="020B0604020202020204" pitchFamily="34" charset="0"/>
                        </a:rPr>
                        <a:t> </a:t>
                      </a:r>
                      <a:endParaRPr lang="en-GB" sz="1300" kern="1200" noProof="0" dirty="0">
                        <a:solidFill>
                          <a:schemeClr val="dk1"/>
                        </a:solidFill>
                        <a:effectLst/>
                        <a:latin typeface="Arial" panose="020B0604020202020204" pitchFamily="34" charset="0"/>
                        <a:ea typeface="+mn-ea"/>
                        <a:cs typeface="Arial" panose="020B0604020202020204" pitchFamily="34" charset="0"/>
                      </a:endParaRPr>
                    </a:p>
                  </a:txBody>
                  <a:tcPr marL="72000" marR="36000" marT="46800" marB="46800">
                    <a:solidFill>
                      <a:srgbClr val="F5EAE8"/>
                    </a:solidFill>
                  </a:tcPr>
                </a:tc>
                <a:tc>
                  <a:txBody>
                    <a:bodyPr/>
                    <a:lstStyle/>
                    <a:p>
                      <a:pPr>
                        <a:lnSpc>
                          <a:spcPct val="100000"/>
                        </a:lnSpc>
                      </a:pPr>
                      <a:r>
                        <a:rPr lang="en-GB" sz="1300" kern="1200" noProof="0" dirty="0">
                          <a:solidFill>
                            <a:schemeClr val="dk1"/>
                          </a:solidFill>
                          <a:effectLst/>
                          <a:latin typeface="Arial" panose="020B0604020202020204" pitchFamily="34" charset="0"/>
                          <a:ea typeface="+mn-ea"/>
                          <a:cs typeface="Arial" panose="020B0604020202020204" pitchFamily="34" charset="0"/>
                        </a:rPr>
                        <a:t>NGS</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marL="72000" marR="36000" marT="46800" marB="46800">
                    <a:solidFill>
                      <a:srgbClr val="F5EAE8"/>
                    </a:solidFill>
                  </a:tcPr>
                </a:tc>
                <a:tc>
                  <a:txBody>
                    <a:bodyPr/>
                    <a:lstStyle/>
                    <a:p>
                      <a:pPr>
                        <a:lnSpc>
                          <a:spcPct val="100000"/>
                        </a:lnSpc>
                      </a:pPr>
                      <a:r>
                        <a:rPr lang="en-GB" sz="1300" kern="1200" noProof="0" dirty="0">
                          <a:solidFill>
                            <a:schemeClr val="dk1"/>
                          </a:solidFill>
                          <a:effectLst/>
                          <a:latin typeface="Arial" panose="020B0604020202020204" pitchFamily="34" charset="0"/>
                          <a:ea typeface="+mn-ea"/>
                          <a:cs typeface="Arial" panose="020B0604020202020204" pitchFamily="34" charset="0"/>
                        </a:rPr>
                        <a:t>Liquid biopsy (blood)</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marL="72000" marR="36000" marT="46800" marB="46800">
                    <a:solidFill>
                      <a:srgbClr val="F5EAE8"/>
                    </a:solidFill>
                  </a:tcPr>
                </a:tc>
                <a:extLst>
                  <a:ext uri="{0D108BD9-81ED-4DB2-BD59-A6C34878D82A}">
                    <a16:rowId xmlns:a16="http://schemas.microsoft.com/office/drawing/2014/main" val="711126849"/>
                  </a:ext>
                </a:extLst>
              </a:tr>
              <a:tr h="370840">
                <a:tc gridSpan="6">
                  <a:txBody>
                    <a:bodyPr/>
                    <a:lstStyle/>
                    <a:p>
                      <a:pPr>
                        <a:lnSpc>
                          <a:spcPct val="100000"/>
                        </a:lnSpc>
                      </a:pPr>
                      <a:r>
                        <a:rPr lang="en-GB" sz="1200" spc="-20" baseline="300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a </a:t>
                      </a:r>
                      <a:r>
                        <a:rPr lang="en-GB" sz="1200" spc="-2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ESMO Scale of Clinical Actionability of molecular Targets (ESCAT) provides evidence-based criteria to prioritise markers and to select patients for targeted therapies. ESCAT defines six levels of clinical evidence for targets in relation to their implications for patient management, ranging from tier I (ready for implementation in routine clinical decisions) to tier X (lack of evidence for actionability). </a:t>
                      </a:r>
                      <a:endParaRPr lang="en-GB" sz="1200" spc="-20" noProof="0" dirty="0">
                        <a:solidFill>
                          <a:srgbClr val="000000"/>
                        </a:solidFill>
                        <a:latin typeface="Arial" panose="020B0604020202020204" pitchFamily="34" charset="0"/>
                        <a:cs typeface="Arial" panose="020B0604020202020204" pitchFamily="34" charset="0"/>
                      </a:endParaRPr>
                    </a:p>
                  </a:txBody>
                  <a:tcPr marL="72000" marR="36000" marT="46800" marB="46800">
                    <a:solidFill>
                      <a:schemeClr val="bg1"/>
                    </a:solidFill>
                  </a:tcPr>
                </a:tc>
                <a:tc hMerge="1">
                  <a:txBody>
                    <a:bodyPr/>
                    <a:lstStyle/>
                    <a:p>
                      <a:pPr>
                        <a:lnSpc>
                          <a:spcPct val="90000"/>
                        </a:lnSpc>
                      </a:pPr>
                      <a:endParaRPr lang="en-GB" sz="1000" noProof="0" dirty="0">
                        <a:latin typeface="Arial" panose="020B0604020202020204" pitchFamily="34" charset="0"/>
                        <a:cs typeface="Arial" panose="020B0604020202020204" pitchFamily="34" charset="0"/>
                      </a:endParaRPr>
                    </a:p>
                  </a:txBody>
                  <a:tcPr marL="55440" marR="55440" marT="36000" marB="36000"/>
                </a:tc>
                <a:tc hMerge="1">
                  <a:txBody>
                    <a:bodyPr/>
                    <a:lstStyle/>
                    <a:p>
                      <a:pPr>
                        <a:lnSpc>
                          <a:spcPct val="90000"/>
                        </a:lnSpc>
                      </a:pPr>
                      <a:endParaRPr lang="en-GB" sz="1000" noProof="0" dirty="0">
                        <a:latin typeface="Arial" panose="020B0604020202020204" pitchFamily="34" charset="0"/>
                        <a:cs typeface="Arial" panose="020B0604020202020204" pitchFamily="34" charset="0"/>
                      </a:endParaRPr>
                    </a:p>
                  </a:txBody>
                  <a:tcPr marL="55440" marR="55440" marT="36000" marB="36000"/>
                </a:tc>
                <a:tc hMerge="1">
                  <a:txBody>
                    <a:bodyPr/>
                    <a:lstStyle/>
                    <a:p>
                      <a:pPr>
                        <a:lnSpc>
                          <a:spcPct val="90000"/>
                        </a:lnSpc>
                      </a:pPr>
                      <a:endParaRPr lang="en-GB" sz="1000" kern="1200" noProof="0" dirty="0">
                        <a:solidFill>
                          <a:schemeClr val="dk1"/>
                        </a:solidFill>
                        <a:effectLst/>
                        <a:latin typeface="Arial" panose="020B0604020202020204" pitchFamily="34" charset="0"/>
                        <a:ea typeface="+mn-ea"/>
                        <a:cs typeface="Arial" panose="020B0604020202020204" pitchFamily="34" charset="0"/>
                      </a:endParaRPr>
                    </a:p>
                  </a:txBody>
                  <a:tcPr marL="55440" marR="55440" marT="36000" marB="36000"/>
                </a:tc>
                <a:tc hMerge="1">
                  <a:txBody>
                    <a:bodyPr/>
                    <a:lstStyle/>
                    <a:p>
                      <a:pPr>
                        <a:lnSpc>
                          <a:spcPct val="90000"/>
                        </a:lnSpc>
                      </a:pPr>
                      <a:endParaRPr lang="en-GB" sz="1000" noProof="0" dirty="0">
                        <a:latin typeface="Arial" panose="020B0604020202020204" pitchFamily="34" charset="0"/>
                        <a:cs typeface="Arial" panose="020B0604020202020204" pitchFamily="34" charset="0"/>
                      </a:endParaRPr>
                    </a:p>
                  </a:txBody>
                  <a:tcPr marL="55440" marR="55440" marT="36000" marB="36000"/>
                </a:tc>
                <a:tc hMerge="1">
                  <a:txBody>
                    <a:bodyPr/>
                    <a:lstStyle/>
                    <a:p>
                      <a:pPr>
                        <a:lnSpc>
                          <a:spcPct val="90000"/>
                        </a:lnSpc>
                      </a:pPr>
                      <a:endParaRPr lang="en-GB" sz="1000" noProof="0" dirty="0">
                        <a:latin typeface="Arial" panose="020B0604020202020204" pitchFamily="34" charset="0"/>
                        <a:cs typeface="Arial" panose="020B0604020202020204" pitchFamily="34" charset="0"/>
                      </a:endParaRPr>
                    </a:p>
                  </a:txBody>
                  <a:tcPr marL="55440" marR="55440" marT="36000" marB="36000"/>
                </a:tc>
                <a:extLst>
                  <a:ext uri="{0D108BD9-81ED-4DB2-BD59-A6C34878D82A}">
                    <a16:rowId xmlns:a16="http://schemas.microsoft.com/office/drawing/2014/main" val="2782777240"/>
                  </a:ext>
                </a:extLst>
              </a:tr>
            </a:tbl>
          </a:graphicData>
        </a:graphic>
      </p:graphicFrame>
    </p:spTree>
    <p:extLst>
      <p:ext uri="{BB962C8B-B14F-4D97-AF65-F5344CB8AC3E}">
        <p14:creationId xmlns:p14="http://schemas.microsoft.com/office/powerpoint/2010/main" val="281951785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58F30-395C-FD90-CC51-53D6BEFEBC98}"/>
            </a:ext>
          </a:extLst>
        </p:cNvPr>
        <p:cNvGrpSpPr/>
        <p:nvPr/>
      </p:nvGrpSpPr>
      <p:grpSpPr>
        <a:xfrm>
          <a:off x="0" y="0"/>
          <a:ext cx="0" cy="0"/>
          <a:chOff x="0" y="0"/>
          <a:chExt cx="0" cy="0"/>
        </a:xfrm>
      </p:grpSpPr>
      <p:sp>
        <p:nvSpPr>
          <p:cNvPr id="5" name="Freeform 4">
            <a:extLst>
              <a:ext uri="{FF2B5EF4-FFF2-40B4-BE49-F238E27FC236}">
                <a16:creationId xmlns:a16="http://schemas.microsoft.com/office/drawing/2014/main" id="{E6DB6C21-3310-C8DC-222A-929594E07F6E}"/>
              </a:ext>
            </a:extLst>
          </p:cNvPr>
          <p:cNvSpPr/>
          <p:nvPr/>
        </p:nvSpPr>
        <p:spPr>
          <a:xfrm>
            <a:off x="620713" y="1340768"/>
            <a:ext cx="10963275" cy="844155"/>
          </a:xfrm>
          <a:custGeom>
            <a:avLst/>
            <a:gdLst>
              <a:gd name="connsiteX0" fmla="*/ 0 w 10963275"/>
              <a:gd name="connsiteY0" fmla="*/ 140695 h 844155"/>
              <a:gd name="connsiteX1" fmla="*/ 140695 w 10963275"/>
              <a:gd name="connsiteY1" fmla="*/ 0 h 844155"/>
              <a:gd name="connsiteX2" fmla="*/ 10822580 w 10963275"/>
              <a:gd name="connsiteY2" fmla="*/ 0 h 844155"/>
              <a:gd name="connsiteX3" fmla="*/ 10963275 w 10963275"/>
              <a:gd name="connsiteY3" fmla="*/ 140695 h 844155"/>
              <a:gd name="connsiteX4" fmla="*/ 10963275 w 10963275"/>
              <a:gd name="connsiteY4" fmla="*/ 703460 h 844155"/>
              <a:gd name="connsiteX5" fmla="*/ 10822580 w 10963275"/>
              <a:gd name="connsiteY5" fmla="*/ 844155 h 844155"/>
              <a:gd name="connsiteX6" fmla="*/ 140695 w 10963275"/>
              <a:gd name="connsiteY6" fmla="*/ 844155 h 844155"/>
              <a:gd name="connsiteX7" fmla="*/ 0 w 10963275"/>
              <a:gd name="connsiteY7" fmla="*/ 703460 h 844155"/>
              <a:gd name="connsiteX8" fmla="*/ 0 w 10963275"/>
              <a:gd name="connsiteY8" fmla="*/ 140695 h 844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3275" h="844155">
                <a:moveTo>
                  <a:pt x="0" y="140695"/>
                </a:moveTo>
                <a:cubicBezTo>
                  <a:pt x="0" y="62991"/>
                  <a:pt x="62991" y="0"/>
                  <a:pt x="140695" y="0"/>
                </a:cubicBezTo>
                <a:lnTo>
                  <a:pt x="10822580" y="0"/>
                </a:lnTo>
                <a:cubicBezTo>
                  <a:pt x="10900284" y="0"/>
                  <a:pt x="10963275" y="62991"/>
                  <a:pt x="10963275" y="140695"/>
                </a:cubicBezTo>
                <a:lnTo>
                  <a:pt x="10963275" y="703460"/>
                </a:lnTo>
                <a:cubicBezTo>
                  <a:pt x="10963275" y="781164"/>
                  <a:pt x="10900284" y="844155"/>
                  <a:pt x="10822580" y="844155"/>
                </a:cubicBezTo>
                <a:lnTo>
                  <a:pt x="140695" y="844155"/>
                </a:lnTo>
                <a:cubicBezTo>
                  <a:pt x="62991" y="844155"/>
                  <a:pt x="0" y="781164"/>
                  <a:pt x="0" y="703460"/>
                </a:cubicBezTo>
                <a:lnTo>
                  <a:pt x="0" y="140695"/>
                </a:lnTo>
                <a:close/>
              </a:path>
            </a:pathLst>
          </a:custGeom>
          <a:solidFill>
            <a:schemeClr val="accent6">
              <a:lumMod val="75000"/>
            </a:schemeClr>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109788" tIns="109788" rIns="109788" bIns="109788" numCol="1" spcCol="1270" anchor="ctr" anchorCtr="0">
            <a:noAutofit/>
          </a:bodyPr>
          <a:lstStyle/>
          <a:p>
            <a:pPr marL="0" lvl="0" indent="0" algn="l" defTabSz="800100">
              <a:lnSpc>
                <a:spcPct val="90000"/>
              </a:lnSpc>
              <a:spcBef>
                <a:spcPct val="0"/>
              </a:spcBef>
              <a:spcAft>
                <a:spcPct val="35000"/>
              </a:spcAft>
              <a:buNone/>
            </a:pPr>
            <a:r>
              <a:rPr lang="en-US" b="1" kern="1200" dirty="0">
                <a:latin typeface="Arial" panose="020B0604020202020204" pitchFamily="34" charset="0"/>
                <a:cs typeface="Arial" panose="020B0604020202020204" pitchFamily="34" charset="0"/>
              </a:rPr>
              <a:t>Molecular testing is mandatory in clinical situations where drugs are approved for routine use. Broader testing may be used to support early drug access or clinical trials</a:t>
            </a:r>
            <a:endParaRPr lang="en-US" kern="1200" dirty="0">
              <a:latin typeface="Arial" panose="020B0604020202020204" pitchFamily="34" charset="0"/>
              <a:cs typeface="Arial" panose="020B0604020202020204" pitchFamily="34" charset="0"/>
            </a:endParaRPr>
          </a:p>
        </p:txBody>
      </p:sp>
      <p:sp>
        <p:nvSpPr>
          <p:cNvPr id="6" name="Freeform 5">
            <a:extLst>
              <a:ext uri="{FF2B5EF4-FFF2-40B4-BE49-F238E27FC236}">
                <a16:creationId xmlns:a16="http://schemas.microsoft.com/office/drawing/2014/main" id="{AEAE60DF-0275-D437-E0E5-7965DCC88891}"/>
              </a:ext>
            </a:extLst>
          </p:cNvPr>
          <p:cNvSpPr/>
          <p:nvPr/>
        </p:nvSpPr>
        <p:spPr>
          <a:xfrm>
            <a:off x="620713" y="2365948"/>
            <a:ext cx="10963275" cy="844155"/>
          </a:xfrm>
          <a:custGeom>
            <a:avLst/>
            <a:gdLst>
              <a:gd name="connsiteX0" fmla="*/ 0 w 10963275"/>
              <a:gd name="connsiteY0" fmla="*/ 140695 h 844155"/>
              <a:gd name="connsiteX1" fmla="*/ 140695 w 10963275"/>
              <a:gd name="connsiteY1" fmla="*/ 0 h 844155"/>
              <a:gd name="connsiteX2" fmla="*/ 10822580 w 10963275"/>
              <a:gd name="connsiteY2" fmla="*/ 0 h 844155"/>
              <a:gd name="connsiteX3" fmla="*/ 10963275 w 10963275"/>
              <a:gd name="connsiteY3" fmla="*/ 140695 h 844155"/>
              <a:gd name="connsiteX4" fmla="*/ 10963275 w 10963275"/>
              <a:gd name="connsiteY4" fmla="*/ 703460 h 844155"/>
              <a:gd name="connsiteX5" fmla="*/ 10822580 w 10963275"/>
              <a:gd name="connsiteY5" fmla="*/ 844155 h 844155"/>
              <a:gd name="connsiteX6" fmla="*/ 140695 w 10963275"/>
              <a:gd name="connsiteY6" fmla="*/ 844155 h 844155"/>
              <a:gd name="connsiteX7" fmla="*/ 0 w 10963275"/>
              <a:gd name="connsiteY7" fmla="*/ 703460 h 844155"/>
              <a:gd name="connsiteX8" fmla="*/ 0 w 10963275"/>
              <a:gd name="connsiteY8" fmla="*/ 140695 h 844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3275" h="844155">
                <a:moveTo>
                  <a:pt x="0" y="140695"/>
                </a:moveTo>
                <a:cubicBezTo>
                  <a:pt x="0" y="62991"/>
                  <a:pt x="62991" y="0"/>
                  <a:pt x="140695" y="0"/>
                </a:cubicBezTo>
                <a:lnTo>
                  <a:pt x="10822580" y="0"/>
                </a:lnTo>
                <a:cubicBezTo>
                  <a:pt x="10900284" y="0"/>
                  <a:pt x="10963275" y="62991"/>
                  <a:pt x="10963275" y="140695"/>
                </a:cubicBezTo>
                <a:lnTo>
                  <a:pt x="10963275" y="703460"/>
                </a:lnTo>
                <a:cubicBezTo>
                  <a:pt x="10963275" y="781164"/>
                  <a:pt x="10900284" y="844155"/>
                  <a:pt x="10822580" y="844155"/>
                </a:cubicBezTo>
                <a:lnTo>
                  <a:pt x="140695" y="844155"/>
                </a:lnTo>
                <a:cubicBezTo>
                  <a:pt x="62991" y="844155"/>
                  <a:pt x="0" y="781164"/>
                  <a:pt x="0" y="703460"/>
                </a:cubicBezTo>
                <a:lnTo>
                  <a:pt x="0" y="140695"/>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02168" tIns="102168" rIns="102168" bIns="102168"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Molecular analyses should be performed in all histological subtypes of non-squamous NSCLC, including adenocarcinomas, NOS carcinomas, large-cell neuroendocrine carcinomas, adeno-squamous carcinomas and sarcomatoid carcinomas. NSCLC with neuroendocrine features should also be tested, as they are NSCLC</a:t>
            </a:r>
          </a:p>
        </p:txBody>
      </p:sp>
      <p:sp>
        <p:nvSpPr>
          <p:cNvPr id="8" name="Freeform 7">
            <a:extLst>
              <a:ext uri="{FF2B5EF4-FFF2-40B4-BE49-F238E27FC236}">
                <a16:creationId xmlns:a16="http://schemas.microsoft.com/office/drawing/2014/main" id="{F3BBBC6D-B1C9-E4BE-9AC9-F1D6348132AB}"/>
              </a:ext>
            </a:extLst>
          </p:cNvPr>
          <p:cNvSpPr/>
          <p:nvPr/>
        </p:nvSpPr>
        <p:spPr>
          <a:xfrm>
            <a:off x="620713" y="3278599"/>
            <a:ext cx="10963275" cy="844155"/>
          </a:xfrm>
          <a:custGeom>
            <a:avLst/>
            <a:gdLst>
              <a:gd name="connsiteX0" fmla="*/ 0 w 10963275"/>
              <a:gd name="connsiteY0" fmla="*/ 140695 h 844155"/>
              <a:gd name="connsiteX1" fmla="*/ 140695 w 10963275"/>
              <a:gd name="connsiteY1" fmla="*/ 0 h 844155"/>
              <a:gd name="connsiteX2" fmla="*/ 10822580 w 10963275"/>
              <a:gd name="connsiteY2" fmla="*/ 0 h 844155"/>
              <a:gd name="connsiteX3" fmla="*/ 10963275 w 10963275"/>
              <a:gd name="connsiteY3" fmla="*/ 140695 h 844155"/>
              <a:gd name="connsiteX4" fmla="*/ 10963275 w 10963275"/>
              <a:gd name="connsiteY4" fmla="*/ 703460 h 844155"/>
              <a:gd name="connsiteX5" fmla="*/ 10822580 w 10963275"/>
              <a:gd name="connsiteY5" fmla="*/ 844155 h 844155"/>
              <a:gd name="connsiteX6" fmla="*/ 140695 w 10963275"/>
              <a:gd name="connsiteY6" fmla="*/ 844155 h 844155"/>
              <a:gd name="connsiteX7" fmla="*/ 0 w 10963275"/>
              <a:gd name="connsiteY7" fmla="*/ 703460 h 844155"/>
              <a:gd name="connsiteX8" fmla="*/ 0 w 10963275"/>
              <a:gd name="connsiteY8" fmla="*/ 140695 h 844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3275" h="844155">
                <a:moveTo>
                  <a:pt x="0" y="140695"/>
                </a:moveTo>
                <a:cubicBezTo>
                  <a:pt x="0" y="62991"/>
                  <a:pt x="62991" y="0"/>
                  <a:pt x="140695" y="0"/>
                </a:cubicBezTo>
                <a:lnTo>
                  <a:pt x="10822580" y="0"/>
                </a:lnTo>
                <a:cubicBezTo>
                  <a:pt x="10900284" y="0"/>
                  <a:pt x="10963275" y="62991"/>
                  <a:pt x="10963275" y="140695"/>
                </a:cubicBezTo>
                <a:lnTo>
                  <a:pt x="10963275" y="703460"/>
                </a:lnTo>
                <a:cubicBezTo>
                  <a:pt x="10963275" y="781164"/>
                  <a:pt x="10900284" y="844155"/>
                  <a:pt x="10822580" y="844155"/>
                </a:cubicBezTo>
                <a:lnTo>
                  <a:pt x="140695" y="844155"/>
                </a:lnTo>
                <a:cubicBezTo>
                  <a:pt x="62991" y="844155"/>
                  <a:pt x="0" y="781164"/>
                  <a:pt x="0" y="703460"/>
                </a:cubicBezTo>
                <a:lnTo>
                  <a:pt x="0" y="140695"/>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02168" tIns="102168" rIns="102168" bIns="102168" numCol="1" spcCol="1270" anchor="ctr" anchorCtr="0">
            <a:noAutofit/>
          </a:bodyPr>
          <a:lstStyle/>
          <a:p>
            <a:pPr marL="0" lvl="0" indent="0" algn="l" defTabSz="711200">
              <a:lnSpc>
                <a:spcPct val="90000"/>
              </a:lnSpc>
              <a:spcBef>
                <a:spcPct val="0"/>
              </a:spcBef>
              <a:spcAft>
                <a:spcPct val="35000"/>
              </a:spcAft>
              <a:buNone/>
            </a:pPr>
            <a:r>
              <a:rPr lang="en-US" sz="1600" kern="1200" dirty="0">
                <a:effectLst/>
                <a:latin typeface="Arial" panose="020B0604020202020204" pitchFamily="34" charset="0"/>
                <a:ea typeface="Calibri" panose="020F0502020204030204" pitchFamily="34" charset="0"/>
                <a:cs typeface="Arial" panose="020B0604020202020204" pitchFamily="34" charset="0"/>
              </a:rPr>
              <a:t>Molecular testing is recommended in eligible patients with stage IV disease and, for certain biomarkers, in eligible patients with resectable early-stage NSCLC. Testing should be considered in early-stage disease where therapies targeting EGFR and ALK are available</a:t>
            </a:r>
            <a:endParaRPr lang="en-US" sz="1600" kern="1200" dirty="0">
              <a:latin typeface="Arial" panose="020B0604020202020204" pitchFamily="34" charset="0"/>
              <a:cs typeface="Arial" panose="020B0604020202020204" pitchFamily="34" charset="0"/>
            </a:endParaRPr>
          </a:p>
        </p:txBody>
      </p:sp>
      <p:sp>
        <p:nvSpPr>
          <p:cNvPr id="9" name="Freeform 8">
            <a:extLst>
              <a:ext uri="{FF2B5EF4-FFF2-40B4-BE49-F238E27FC236}">
                <a16:creationId xmlns:a16="http://schemas.microsoft.com/office/drawing/2014/main" id="{A44D9D99-962F-6062-6CAD-440C8C189548}"/>
              </a:ext>
            </a:extLst>
          </p:cNvPr>
          <p:cNvSpPr/>
          <p:nvPr/>
        </p:nvSpPr>
        <p:spPr>
          <a:xfrm>
            <a:off x="620713" y="5103901"/>
            <a:ext cx="10963275" cy="844155"/>
          </a:xfrm>
          <a:custGeom>
            <a:avLst/>
            <a:gdLst>
              <a:gd name="connsiteX0" fmla="*/ 0 w 10963275"/>
              <a:gd name="connsiteY0" fmla="*/ 140695 h 844155"/>
              <a:gd name="connsiteX1" fmla="*/ 140695 w 10963275"/>
              <a:gd name="connsiteY1" fmla="*/ 0 h 844155"/>
              <a:gd name="connsiteX2" fmla="*/ 10822580 w 10963275"/>
              <a:gd name="connsiteY2" fmla="*/ 0 h 844155"/>
              <a:gd name="connsiteX3" fmla="*/ 10963275 w 10963275"/>
              <a:gd name="connsiteY3" fmla="*/ 140695 h 844155"/>
              <a:gd name="connsiteX4" fmla="*/ 10963275 w 10963275"/>
              <a:gd name="connsiteY4" fmla="*/ 703460 h 844155"/>
              <a:gd name="connsiteX5" fmla="*/ 10822580 w 10963275"/>
              <a:gd name="connsiteY5" fmla="*/ 844155 h 844155"/>
              <a:gd name="connsiteX6" fmla="*/ 140695 w 10963275"/>
              <a:gd name="connsiteY6" fmla="*/ 844155 h 844155"/>
              <a:gd name="connsiteX7" fmla="*/ 0 w 10963275"/>
              <a:gd name="connsiteY7" fmla="*/ 703460 h 844155"/>
              <a:gd name="connsiteX8" fmla="*/ 0 w 10963275"/>
              <a:gd name="connsiteY8" fmla="*/ 140695 h 844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3275" h="844155">
                <a:moveTo>
                  <a:pt x="0" y="140695"/>
                </a:moveTo>
                <a:cubicBezTo>
                  <a:pt x="0" y="62991"/>
                  <a:pt x="62991" y="0"/>
                  <a:pt x="140695" y="0"/>
                </a:cubicBezTo>
                <a:lnTo>
                  <a:pt x="10822580" y="0"/>
                </a:lnTo>
                <a:cubicBezTo>
                  <a:pt x="10900284" y="0"/>
                  <a:pt x="10963275" y="62991"/>
                  <a:pt x="10963275" y="140695"/>
                </a:cubicBezTo>
                <a:lnTo>
                  <a:pt x="10963275" y="703460"/>
                </a:lnTo>
                <a:cubicBezTo>
                  <a:pt x="10963275" y="781164"/>
                  <a:pt x="10900284" y="844155"/>
                  <a:pt x="10822580" y="844155"/>
                </a:cubicBezTo>
                <a:lnTo>
                  <a:pt x="140695" y="844155"/>
                </a:lnTo>
                <a:cubicBezTo>
                  <a:pt x="62991" y="844155"/>
                  <a:pt x="0" y="781164"/>
                  <a:pt x="0" y="703460"/>
                </a:cubicBezTo>
                <a:lnTo>
                  <a:pt x="0" y="140695"/>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02168" tIns="102168" rIns="102168" bIns="102168"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Administration of therapy should be initiated once molecular testing results are available and based on clinical evidence as appropriate. There may however be exceptions where therapy should be initiated immediately based on patients’ clinical condition </a:t>
            </a:r>
          </a:p>
        </p:txBody>
      </p:sp>
      <p:sp>
        <p:nvSpPr>
          <p:cNvPr id="10" name="Freeform 9">
            <a:extLst>
              <a:ext uri="{FF2B5EF4-FFF2-40B4-BE49-F238E27FC236}">
                <a16:creationId xmlns:a16="http://schemas.microsoft.com/office/drawing/2014/main" id="{15008EBA-5EC0-64B3-2D45-A66197810344}"/>
              </a:ext>
            </a:extLst>
          </p:cNvPr>
          <p:cNvSpPr/>
          <p:nvPr/>
        </p:nvSpPr>
        <p:spPr>
          <a:xfrm>
            <a:off x="620713" y="4191250"/>
            <a:ext cx="10963275" cy="844155"/>
          </a:xfrm>
          <a:custGeom>
            <a:avLst/>
            <a:gdLst>
              <a:gd name="connsiteX0" fmla="*/ 0 w 10963275"/>
              <a:gd name="connsiteY0" fmla="*/ 140695 h 844155"/>
              <a:gd name="connsiteX1" fmla="*/ 140695 w 10963275"/>
              <a:gd name="connsiteY1" fmla="*/ 0 h 844155"/>
              <a:gd name="connsiteX2" fmla="*/ 10822580 w 10963275"/>
              <a:gd name="connsiteY2" fmla="*/ 0 h 844155"/>
              <a:gd name="connsiteX3" fmla="*/ 10963275 w 10963275"/>
              <a:gd name="connsiteY3" fmla="*/ 140695 h 844155"/>
              <a:gd name="connsiteX4" fmla="*/ 10963275 w 10963275"/>
              <a:gd name="connsiteY4" fmla="*/ 703460 h 844155"/>
              <a:gd name="connsiteX5" fmla="*/ 10822580 w 10963275"/>
              <a:gd name="connsiteY5" fmla="*/ 844155 h 844155"/>
              <a:gd name="connsiteX6" fmla="*/ 140695 w 10963275"/>
              <a:gd name="connsiteY6" fmla="*/ 844155 h 844155"/>
              <a:gd name="connsiteX7" fmla="*/ 0 w 10963275"/>
              <a:gd name="connsiteY7" fmla="*/ 703460 h 844155"/>
              <a:gd name="connsiteX8" fmla="*/ 0 w 10963275"/>
              <a:gd name="connsiteY8" fmla="*/ 140695 h 844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3275" h="844155">
                <a:moveTo>
                  <a:pt x="0" y="140695"/>
                </a:moveTo>
                <a:cubicBezTo>
                  <a:pt x="0" y="62991"/>
                  <a:pt x="62991" y="0"/>
                  <a:pt x="140695" y="0"/>
                </a:cubicBezTo>
                <a:lnTo>
                  <a:pt x="10822580" y="0"/>
                </a:lnTo>
                <a:cubicBezTo>
                  <a:pt x="10900284" y="0"/>
                  <a:pt x="10963275" y="62991"/>
                  <a:pt x="10963275" y="140695"/>
                </a:cubicBezTo>
                <a:lnTo>
                  <a:pt x="10963275" y="703460"/>
                </a:lnTo>
                <a:cubicBezTo>
                  <a:pt x="10963275" y="781164"/>
                  <a:pt x="10900284" y="844155"/>
                  <a:pt x="10822580" y="844155"/>
                </a:cubicBezTo>
                <a:lnTo>
                  <a:pt x="140695" y="844155"/>
                </a:lnTo>
                <a:cubicBezTo>
                  <a:pt x="62991" y="844155"/>
                  <a:pt x="0" y="781164"/>
                  <a:pt x="0" y="703460"/>
                </a:cubicBezTo>
                <a:lnTo>
                  <a:pt x="0" y="140695"/>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02168" tIns="102168" rIns="102168" bIns="102168" numCol="1" spcCol="1270" anchor="ctr" anchorCtr="0">
            <a:noAutofit/>
          </a:bodyPr>
          <a:lstStyle/>
          <a:p>
            <a:pPr marL="0" lvl="0" indent="0" algn="l" defTabSz="711200">
              <a:lnSpc>
                <a:spcPct val="90000"/>
              </a:lnSpc>
              <a:spcBef>
                <a:spcPct val="0"/>
              </a:spcBef>
              <a:spcAft>
                <a:spcPct val="35000"/>
              </a:spcAft>
              <a:buNone/>
            </a:pPr>
            <a:r>
              <a:rPr lang="en-US" sz="1600" kern="1200" dirty="0">
                <a:effectLst/>
                <a:latin typeface="Arial" panose="020B0604020202020204" pitchFamily="34" charset="0"/>
                <a:ea typeface="Calibri" panose="020F0502020204030204" pitchFamily="34" charset="0"/>
                <a:cs typeface="Arial" panose="020B0604020202020204" pitchFamily="34" charset="0"/>
              </a:rPr>
              <a:t>Molecular testing for oncogene drivers is recommended in eligible patients with advanced non-squamous-cell carcinoma, although in certain cases it is also recommended for patients with a diagnosis of squamous-cell carcinoma (</a:t>
            </a:r>
            <a:r>
              <a:rPr lang="en-GB" sz="1600" kern="1200" dirty="0">
                <a:effectLst/>
                <a:latin typeface="Arial" panose="020B0604020202020204" pitchFamily="34" charset="0"/>
                <a:ea typeface="Calibri" panose="020F0502020204030204" pitchFamily="34" charset="0"/>
                <a:cs typeface="Arial" panose="020B0604020202020204" pitchFamily="34" charset="0"/>
              </a:rPr>
              <a:t>e.g. young patients, light smokers or long-time ex-smokers)</a:t>
            </a:r>
            <a:endParaRPr lang="en-US" sz="1600" kern="12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E00CF457-D841-0637-338D-435C51CBF00A}"/>
              </a:ext>
            </a:extLst>
          </p:cNvPr>
          <p:cNvSpPr>
            <a:spLocks noGrp="1"/>
          </p:cNvSpPr>
          <p:nvPr>
            <p:ph type="title"/>
          </p:nvPr>
        </p:nvSpPr>
        <p:spPr>
          <a:xfrm>
            <a:off x="619201" y="259200"/>
            <a:ext cx="10963199" cy="864000"/>
          </a:xfrm>
        </p:spPr>
        <p:txBody>
          <a:bodyPr anchor="t">
            <a:normAutofit/>
          </a:bodyPr>
          <a:lstStyle/>
          <a:p>
            <a:r>
              <a:rPr lang="en-GB" dirty="0"/>
              <a:t>Overview of current recommendations for molecular testing in </a:t>
            </a:r>
            <a:r>
              <a:rPr lang="en-GB" dirty="0" err="1"/>
              <a:t>nsclc</a:t>
            </a:r>
            <a:r>
              <a:rPr lang="en-GB" cap="none" baseline="30000" dirty="0" err="1"/>
              <a:t>a</a:t>
            </a:r>
            <a:r>
              <a:rPr lang="en-GB" dirty="0"/>
              <a:t> (1)</a:t>
            </a:r>
          </a:p>
        </p:txBody>
      </p:sp>
      <p:sp>
        <p:nvSpPr>
          <p:cNvPr id="4" name="Slide Number Placeholder 3">
            <a:extLst>
              <a:ext uri="{FF2B5EF4-FFF2-40B4-BE49-F238E27FC236}">
                <a16:creationId xmlns:a16="http://schemas.microsoft.com/office/drawing/2014/main" id="{1CF430D8-1094-F472-C206-B009BE2E976F}"/>
              </a:ext>
            </a:extLst>
          </p:cNvPr>
          <p:cNvSpPr>
            <a:spLocks noGrp="1"/>
          </p:cNvSpPr>
          <p:nvPr>
            <p:ph type="sldNum" sz="quarter" idx="4"/>
          </p:nvPr>
        </p:nvSpPr>
        <p:spPr>
          <a:xfrm>
            <a:off x="10800523" y="6428359"/>
            <a:ext cx="781877" cy="365125"/>
          </a:xfrm>
        </p:spPr>
        <p:txBody>
          <a:bodyPr anchor="ctr">
            <a:normAutofit/>
          </a:bodyPr>
          <a:lstStyle/>
          <a:p>
            <a:fld id="{FCE43C0F-8A7B-3A4B-9DB5-B3472E36E833}" type="slidenum">
              <a:rPr lang="en-GB" smtClean="0"/>
              <a:pPr/>
              <a:t>12</a:t>
            </a:fld>
            <a:endParaRPr lang="en-GB" dirty="0"/>
          </a:p>
        </p:txBody>
      </p:sp>
      <p:sp>
        <p:nvSpPr>
          <p:cNvPr id="11" name="Content Placeholder 3">
            <a:extLst>
              <a:ext uri="{FF2B5EF4-FFF2-40B4-BE49-F238E27FC236}">
                <a16:creationId xmlns:a16="http://schemas.microsoft.com/office/drawing/2014/main" id="{5B5CFE44-B21D-152B-81E8-ACACBC2A2A72}"/>
              </a:ext>
            </a:extLst>
          </p:cNvPr>
          <p:cNvSpPr>
            <a:spLocks noGrp="1"/>
          </p:cNvSpPr>
          <p:nvPr>
            <p:ph sz="quarter" idx="15"/>
          </p:nvPr>
        </p:nvSpPr>
        <p:spPr>
          <a:xfrm>
            <a:off x="620183" y="6356351"/>
            <a:ext cx="10180339" cy="365125"/>
          </a:xfrm>
        </p:spPr>
        <p:txBody>
          <a:bodyPr anchor="b" anchorCtr="0">
            <a:noAutofit/>
          </a:bodyPr>
          <a:lstStyle/>
          <a:p>
            <a:r>
              <a:rPr lang="en-US" dirty="0"/>
              <a:t>NOS, not otherwise specified; NSCLC, non-small cell lung cancer</a:t>
            </a:r>
          </a:p>
          <a:p>
            <a:r>
              <a:rPr lang="en-US" sz="1200" dirty="0" err="1">
                <a:effectLst/>
                <a:ea typeface="Calibri" panose="020F0502020204030204" pitchFamily="34" charset="0"/>
              </a:rPr>
              <a:t>Penault-Llorca</a:t>
            </a:r>
            <a:r>
              <a:rPr lang="en-US" sz="1200" dirty="0">
                <a:effectLst/>
                <a:ea typeface="Calibri" panose="020F0502020204030204" pitchFamily="34" charset="0"/>
              </a:rPr>
              <a:t> F and Socinski M. The Oncologist 2025, </a:t>
            </a:r>
            <a:r>
              <a:rPr lang="en-US" sz="1200" dirty="0">
                <a:ea typeface="Calibri" panose="020F0502020204030204" pitchFamily="34" charset="0"/>
              </a:rPr>
              <a:t>30(3): oyae357, </a:t>
            </a:r>
            <a:r>
              <a:rPr lang="en-US" sz="1200" dirty="0">
                <a:ea typeface="Calibri" panose="020F0502020204030204" pitchFamily="34" charset="0"/>
                <a:hlinkClick r:id="rId2">
                  <a:extLst>
                    <a:ext uri="{A12FA001-AC4F-418D-AE19-62706E023703}">
                      <ahyp:hlinkClr xmlns:ahyp="http://schemas.microsoft.com/office/drawing/2018/hyperlinkcolor" val="tx"/>
                    </a:ext>
                  </a:extLst>
                </a:hlinkClick>
              </a:rPr>
              <a:t>https://doi.org/10.1093/oncolo/oyae357</a:t>
            </a:r>
            <a:endParaRPr lang="en-US" sz="1200" dirty="0">
              <a:ea typeface="Calibri" panose="020F0502020204030204" pitchFamily="34" charset="0"/>
            </a:endParaRPr>
          </a:p>
        </p:txBody>
      </p:sp>
      <p:sp>
        <p:nvSpPr>
          <p:cNvPr id="2" name="TextBox 1">
            <a:extLst>
              <a:ext uri="{FF2B5EF4-FFF2-40B4-BE49-F238E27FC236}">
                <a16:creationId xmlns:a16="http://schemas.microsoft.com/office/drawing/2014/main" id="{29542972-2F1F-E747-E1A0-0FA6203335F0}"/>
              </a:ext>
            </a:extLst>
          </p:cNvPr>
          <p:cNvSpPr txBox="1"/>
          <p:nvPr/>
        </p:nvSpPr>
        <p:spPr>
          <a:xfrm>
            <a:off x="686348" y="5948056"/>
            <a:ext cx="4329134" cy="276999"/>
          </a:xfrm>
          <a:prstGeom prst="rect">
            <a:avLst/>
          </a:prstGeom>
          <a:noFill/>
        </p:spPr>
        <p:txBody>
          <a:bodyPr wrap="none" rtlCol="0">
            <a:spAutoFit/>
          </a:bodyPr>
          <a:lstStyle/>
          <a:p>
            <a:r>
              <a:rPr lang="en-GB" sz="1200" baseline="30000" noProof="0" dirty="0">
                <a:latin typeface="Arial" panose="020B0604020202020204" pitchFamily="34" charset="0"/>
                <a:cs typeface="Arial" panose="020B0604020202020204" pitchFamily="34" charset="0"/>
              </a:rPr>
              <a:t>a</a:t>
            </a:r>
            <a:r>
              <a:rPr lang="en-GB" sz="1200" noProof="0" dirty="0">
                <a:latin typeface="Arial" panose="020B0604020202020204" pitchFamily="34" charset="0"/>
                <a:cs typeface="Arial" panose="020B0604020202020204" pitchFamily="34" charset="0"/>
              </a:rPr>
              <a:t> As per ASCO, ESMO and NCCN clinical practice guidelines</a:t>
            </a:r>
          </a:p>
        </p:txBody>
      </p:sp>
    </p:spTree>
    <p:extLst>
      <p:ext uri="{BB962C8B-B14F-4D97-AF65-F5344CB8AC3E}">
        <p14:creationId xmlns:p14="http://schemas.microsoft.com/office/powerpoint/2010/main" val="169612302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5C9B4-71C7-D88D-7E17-1314F76EB86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F17BBC5-1E2B-D352-1297-E7D63166D7B6}"/>
              </a:ext>
            </a:extLst>
          </p:cNvPr>
          <p:cNvSpPr>
            <a:spLocks noGrp="1"/>
          </p:cNvSpPr>
          <p:nvPr>
            <p:ph type="title"/>
          </p:nvPr>
        </p:nvSpPr>
        <p:spPr>
          <a:xfrm>
            <a:off x="619201" y="259200"/>
            <a:ext cx="10963199" cy="864000"/>
          </a:xfrm>
        </p:spPr>
        <p:txBody>
          <a:bodyPr anchor="t">
            <a:normAutofit/>
          </a:bodyPr>
          <a:lstStyle/>
          <a:p>
            <a:r>
              <a:rPr lang="en-GB" dirty="0"/>
              <a:t>Overview of current recommendations for molecular testing in </a:t>
            </a:r>
            <a:r>
              <a:rPr lang="en-GB" dirty="0" err="1"/>
              <a:t>nsclc</a:t>
            </a:r>
            <a:r>
              <a:rPr lang="en-GB" cap="none" baseline="30000" dirty="0" err="1"/>
              <a:t>a</a:t>
            </a:r>
            <a:r>
              <a:rPr lang="en-GB" dirty="0"/>
              <a:t> (2)</a:t>
            </a:r>
          </a:p>
        </p:txBody>
      </p:sp>
      <p:sp>
        <p:nvSpPr>
          <p:cNvPr id="4" name="Slide Number Placeholder 3">
            <a:extLst>
              <a:ext uri="{FF2B5EF4-FFF2-40B4-BE49-F238E27FC236}">
                <a16:creationId xmlns:a16="http://schemas.microsoft.com/office/drawing/2014/main" id="{422B80FC-77A8-9E59-1436-8FCDCA70D86D}"/>
              </a:ext>
            </a:extLst>
          </p:cNvPr>
          <p:cNvSpPr>
            <a:spLocks noGrp="1"/>
          </p:cNvSpPr>
          <p:nvPr>
            <p:ph type="sldNum" sz="quarter" idx="4"/>
          </p:nvPr>
        </p:nvSpPr>
        <p:spPr>
          <a:xfrm>
            <a:off x="10800523" y="6428359"/>
            <a:ext cx="781877" cy="365125"/>
          </a:xfrm>
        </p:spPr>
        <p:txBody>
          <a:bodyPr anchor="ctr">
            <a:normAutofit/>
          </a:bodyPr>
          <a:lstStyle/>
          <a:p>
            <a:fld id="{FCE43C0F-8A7B-3A4B-9DB5-B3472E36E833}" type="slidenum">
              <a:rPr lang="en-GB" smtClean="0"/>
              <a:pPr/>
              <a:t>13</a:t>
            </a:fld>
            <a:endParaRPr lang="en-GB" dirty="0"/>
          </a:p>
        </p:txBody>
      </p:sp>
      <p:sp>
        <p:nvSpPr>
          <p:cNvPr id="5" name="Content Placeholder 4">
            <a:extLst>
              <a:ext uri="{FF2B5EF4-FFF2-40B4-BE49-F238E27FC236}">
                <a16:creationId xmlns:a16="http://schemas.microsoft.com/office/drawing/2014/main" id="{4624623F-8E18-3636-5691-DBE98B7BB0BB}"/>
              </a:ext>
            </a:extLst>
          </p:cNvPr>
          <p:cNvSpPr>
            <a:spLocks noGrp="1"/>
          </p:cNvSpPr>
          <p:nvPr>
            <p:ph sz="quarter" idx="15"/>
          </p:nvPr>
        </p:nvSpPr>
        <p:spPr>
          <a:xfrm>
            <a:off x="620183" y="6356351"/>
            <a:ext cx="10180339" cy="365125"/>
          </a:xfrm>
        </p:spPr>
        <p:txBody>
          <a:bodyPr anchor="b" anchorCtr="0">
            <a:noAutofit/>
          </a:bodyPr>
          <a:lstStyle/>
          <a:p>
            <a:r>
              <a:rPr lang="en-GB" noProof="0" dirty="0"/>
              <a:t>ctDNA, circulating tumour DNA; NGS, next-generation sequencing</a:t>
            </a:r>
            <a:r>
              <a:rPr lang="en-GB" noProof="0" dirty="0">
                <a:solidFill>
                  <a:schemeClr val="tx2"/>
                </a:solidFill>
              </a:rPr>
              <a:t>; NSCLC, non-small cell lung cancer</a:t>
            </a:r>
          </a:p>
          <a:p>
            <a:r>
              <a:rPr lang="en-US" sz="1200" dirty="0" err="1">
                <a:effectLst/>
                <a:ea typeface="Calibri" panose="020F0502020204030204" pitchFamily="34" charset="0"/>
              </a:rPr>
              <a:t>Penault-Llorca</a:t>
            </a:r>
            <a:r>
              <a:rPr lang="en-US" sz="1200" dirty="0">
                <a:effectLst/>
                <a:ea typeface="Calibri" panose="020F0502020204030204" pitchFamily="34" charset="0"/>
              </a:rPr>
              <a:t> F and Socinski M. The Oncologist 2025, </a:t>
            </a:r>
            <a:r>
              <a:rPr lang="en-US" sz="1200" dirty="0">
                <a:ea typeface="Calibri" panose="020F0502020204030204" pitchFamily="34" charset="0"/>
              </a:rPr>
              <a:t>30(3): oyae357, </a:t>
            </a:r>
            <a:r>
              <a:rPr lang="en-US" sz="1200" dirty="0">
                <a:ea typeface="Calibri" panose="020F0502020204030204" pitchFamily="34" charset="0"/>
                <a:hlinkClick r:id="rId2">
                  <a:extLst>
                    <a:ext uri="{A12FA001-AC4F-418D-AE19-62706E023703}">
                      <ahyp:hlinkClr xmlns:ahyp="http://schemas.microsoft.com/office/drawing/2018/hyperlinkcolor" val="tx"/>
                    </a:ext>
                  </a:extLst>
                </a:hlinkClick>
              </a:rPr>
              <a:t>https://doi.org/10.1093/oncolo/oyae357</a:t>
            </a:r>
            <a:endParaRPr lang="en-US" sz="1200" dirty="0">
              <a:ea typeface="Calibri" panose="020F0502020204030204" pitchFamily="34" charset="0"/>
            </a:endParaRPr>
          </a:p>
        </p:txBody>
      </p:sp>
      <p:sp>
        <p:nvSpPr>
          <p:cNvPr id="16" name="Freeform 15">
            <a:extLst>
              <a:ext uri="{FF2B5EF4-FFF2-40B4-BE49-F238E27FC236}">
                <a16:creationId xmlns:a16="http://schemas.microsoft.com/office/drawing/2014/main" id="{FF134DAB-2889-B70C-6E61-39C95F7964BA}"/>
              </a:ext>
            </a:extLst>
          </p:cNvPr>
          <p:cNvSpPr/>
          <p:nvPr/>
        </p:nvSpPr>
        <p:spPr>
          <a:xfrm>
            <a:off x="620713" y="1412776"/>
            <a:ext cx="10963275" cy="844155"/>
          </a:xfrm>
          <a:custGeom>
            <a:avLst/>
            <a:gdLst>
              <a:gd name="connsiteX0" fmla="*/ 0 w 10963275"/>
              <a:gd name="connsiteY0" fmla="*/ 140695 h 844155"/>
              <a:gd name="connsiteX1" fmla="*/ 140695 w 10963275"/>
              <a:gd name="connsiteY1" fmla="*/ 0 h 844155"/>
              <a:gd name="connsiteX2" fmla="*/ 10822580 w 10963275"/>
              <a:gd name="connsiteY2" fmla="*/ 0 h 844155"/>
              <a:gd name="connsiteX3" fmla="*/ 10963275 w 10963275"/>
              <a:gd name="connsiteY3" fmla="*/ 140695 h 844155"/>
              <a:gd name="connsiteX4" fmla="*/ 10963275 w 10963275"/>
              <a:gd name="connsiteY4" fmla="*/ 703460 h 844155"/>
              <a:gd name="connsiteX5" fmla="*/ 10822580 w 10963275"/>
              <a:gd name="connsiteY5" fmla="*/ 844155 h 844155"/>
              <a:gd name="connsiteX6" fmla="*/ 140695 w 10963275"/>
              <a:gd name="connsiteY6" fmla="*/ 844155 h 844155"/>
              <a:gd name="connsiteX7" fmla="*/ 0 w 10963275"/>
              <a:gd name="connsiteY7" fmla="*/ 703460 h 844155"/>
              <a:gd name="connsiteX8" fmla="*/ 0 w 10963275"/>
              <a:gd name="connsiteY8" fmla="*/ 140695 h 844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3275" h="844155">
                <a:moveTo>
                  <a:pt x="0" y="140695"/>
                </a:moveTo>
                <a:cubicBezTo>
                  <a:pt x="0" y="62991"/>
                  <a:pt x="62991" y="0"/>
                  <a:pt x="140695" y="0"/>
                </a:cubicBezTo>
                <a:lnTo>
                  <a:pt x="10822580" y="0"/>
                </a:lnTo>
                <a:cubicBezTo>
                  <a:pt x="10900284" y="0"/>
                  <a:pt x="10963275" y="62991"/>
                  <a:pt x="10963275" y="140695"/>
                </a:cubicBezTo>
                <a:lnTo>
                  <a:pt x="10963275" y="703460"/>
                </a:lnTo>
                <a:cubicBezTo>
                  <a:pt x="10963275" y="781164"/>
                  <a:pt x="10900284" y="844155"/>
                  <a:pt x="10822580" y="844155"/>
                </a:cubicBezTo>
                <a:lnTo>
                  <a:pt x="140695" y="844155"/>
                </a:lnTo>
                <a:cubicBezTo>
                  <a:pt x="62991" y="844155"/>
                  <a:pt x="0" y="781164"/>
                  <a:pt x="0" y="703460"/>
                </a:cubicBezTo>
                <a:lnTo>
                  <a:pt x="0" y="140695"/>
                </a:lnTo>
                <a:close/>
              </a:path>
            </a:pathLst>
          </a:custGeom>
          <a:solidFill>
            <a:schemeClr val="accent6">
              <a:lumMod val="75000"/>
            </a:schemeClr>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109788" tIns="109788" rIns="109788" bIns="109788" numCol="1" spcCol="1270" anchor="ctr" anchorCtr="0">
            <a:noAutofit/>
          </a:bodyPr>
          <a:lstStyle/>
          <a:p>
            <a:pPr lvl="0" defTabSz="800100">
              <a:lnSpc>
                <a:spcPct val="90000"/>
              </a:lnSpc>
              <a:spcBef>
                <a:spcPct val="0"/>
              </a:spcBef>
              <a:spcAft>
                <a:spcPct val="35000"/>
              </a:spcAft>
            </a:pPr>
            <a:r>
              <a:rPr lang="en-US" sz="1800" b="1" kern="1200" dirty="0">
                <a:solidFill>
                  <a:srgbClr val="FFFFFF"/>
                </a:solidFill>
                <a:latin typeface="Arial" panose="020B0604020202020204" pitchFamily="34" charset="0"/>
                <a:cs typeface="Arial" panose="020B0604020202020204" pitchFamily="34" charset="0"/>
              </a:rPr>
              <a:t>Tissue biopsy is the standard for molecular testing. Liquid biopsy can be a complementary approach, but negative results should be confirmed by tissue testing. Broad panel testing using </a:t>
            </a:r>
            <a:r>
              <a:rPr lang="en-US" b="1" dirty="0">
                <a:solidFill>
                  <a:srgbClr val="FFFFFF"/>
                </a:solidFill>
                <a:latin typeface="Arial" panose="020B0604020202020204" pitchFamily="34" charset="0"/>
                <a:cs typeface="Arial" panose="020B0604020202020204" pitchFamily="34" charset="0"/>
              </a:rPr>
              <a:t>NGS is preferable.</a:t>
            </a:r>
            <a:endParaRPr lang="en-US" sz="1800" b="1" kern="1200" dirty="0">
              <a:solidFill>
                <a:srgbClr val="FFFFFF"/>
              </a:solidFill>
              <a:latin typeface="Arial" panose="020B0604020202020204" pitchFamily="34" charset="0"/>
              <a:cs typeface="Arial" panose="020B0604020202020204" pitchFamily="34" charset="0"/>
            </a:endParaRPr>
          </a:p>
        </p:txBody>
      </p:sp>
      <p:sp>
        <p:nvSpPr>
          <p:cNvPr id="17" name="Freeform 16">
            <a:extLst>
              <a:ext uri="{FF2B5EF4-FFF2-40B4-BE49-F238E27FC236}">
                <a16:creationId xmlns:a16="http://schemas.microsoft.com/office/drawing/2014/main" id="{5D4D284C-E832-A554-4F4B-BD9448D13EB5}"/>
              </a:ext>
            </a:extLst>
          </p:cNvPr>
          <p:cNvSpPr/>
          <p:nvPr/>
        </p:nvSpPr>
        <p:spPr>
          <a:xfrm>
            <a:off x="620713" y="2437956"/>
            <a:ext cx="10963275" cy="844155"/>
          </a:xfrm>
          <a:custGeom>
            <a:avLst/>
            <a:gdLst>
              <a:gd name="connsiteX0" fmla="*/ 0 w 10963275"/>
              <a:gd name="connsiteY0" fmla="*/ 140695 h 844155"/>
              <a:gd name="connsiteX1" fmla="*/ 140695 w 10963275"/>
              <a:gd name="connsiteY1" fmla="*/ 0 h 844155"/>
              <a:gd name="connsiteX2" fmla="*/ 10822580 w 10963275"/>
              <a:gd name="connsiteY2" fmla="*/ 0 h 844155"/>
              <a:gd name="connsiteX3" fmla="*/ 10963275 w 10963275"/>
              <a:gd name="connsiteY3" fmla="*/ 140695 h 844155"/>
              <a:gd name="connsiteX4" fmla="*/ 10963275 w 10963275"/>
              <a:gd name="connsiteY4" fmla="*/ 703460 h 844155"/>
              <a:gd name="connsiteX5" fmla="*/ 10822580 w 10963275"/>
              <a:gd name="connsiteY5" fmla="*/ 844155 h 844155"/>
              <a:gd name="connsiteX6" fmla="*/ 140695 w 10963275"/>
              <a:gd name="connsiteY6" fmla="*/ 844155 h 844155"/>
              <a:gd name="connsiteX7" fmla="*/ 0 w 10963275"/>
              <a:gd name="connsiteY7" fmla="*/ 703460 h 844155"/>
              <a:gd name="connsiteX8" fmla="*/ 0 w 10963275"/>
              <a:gd name="connsiteY8" fmla="*/ 140695 h 844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3275" h="844155">
                <a:moveTo>
                  <a:pt x="0" y="140695"/>
                </a:moveTo>
                <a:cubicBezTo>
                  <a:pt x="0" y="62991"/>
                  <a:pt x="62991" y="0"/>
                  <a:pt x="140695" y="0"/>
                </a:cubicBezTo>
                <a:lnTo>
                  <a:pt x="10822580" y="0"/>
                </a:lnTo>
                <a:cubicBezTo>
                  <a:pt x="10900284" y="0"/>
                  <a:pt x="10963275" y="62991"/>
                  <a:pt x="10963275" y="140695"/>
                </a:cubicBezTo>
                <a:lnTo>
                  <a:pt x="10963275" y="703460"/>
                </a:lnTo>
                <a:cubicBezTo>
                  <a:pt x="10963275" y="781164"/>
                  <a:pt x="10900284" y="844155"/>
                  <a:pt x="10822580" y="844155"/>
                </a:cubicBezTo>
                <a:lnTo>
                  <a:pt x="140695" y="844155"/>
                </a:lnTo>
                <a:cubicBezTo>
                  <a:pt x="62991" y="844155"/>
                  <a:pt x="0" y="781164"/>
                  <a:pt x="0" y="703460"/>
                </a:cubicBezTo>
                <a:lnTo>
                  <a:pt x="0" y="140695"/>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02168" tIns="102168" rIns="102168" bIns="102168"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Adequate tissue material for histological diagnosis and molecular testing should be obtained to allow for individual treatment decisions, and re-biopsy should be performed, where possible, when initial sampling is inadequate</a:t>
            </a:r>
          </a:p>
        </p:txBody>
      </p:sp>
      <p:sp>
        <p:nvSpPr>
          <p:cNvPr id="18" name="Freeform 17">
            <a:extLst>
              <a:ext uri="{FF2B5EF4-FFF2-40B4-BE49-F238E27FC236}">
                <a16:creationId xmlns:a16="http://schemas.microsoft.com/office/drawing/2014/main" id="{4FB198AE-A954-28FB-C3A4-4D2A877EB3CA}"/>
              </a:ext>
            </a:extLst>
          </p:cNvPr>
          <p:cNvSpPr/>
          <p:nvPr/>
        </p:nvSpPr>
        <p:spPr>
          <a:xfrm>
            <a:off x="620713" y="3350607"/>
            <a:ext cx="10963275" cy="844155"/>
          </a:xfrm>
          <a:custGeom>
            <a:avLst/>
            <a:gdLst>
              <a:gd name="connsiteX0" fmla="*/ 0 w 10963275"/>
              <a:gd name="connsiteY0" fmla="*/ 140695 h 844155"/>
              <a:gd name="connsiteX1" fmla="*/ 140695 w 10963275"/>
              <a:gd name="connsiteY1" fmla="*/ 0 h 844155"/>
              <a:gd name="connsiteX2" fmla="*/ 10822580 w 10963275"/>
              <a:gd name="connsiteY2" fmla="*/ 0 h 844155"/>
              <a:gd name="connsiteX3" fmla="*/ 10963275 w 10963275"/>
              <a:gd name="connsiteY3" fmla="*/ 140695 h 844155"/>
              <a:gd name="connsiteX4" fmla="*/ 10963275 w 10963275"/>
              <a:gd name="connsiteY4" fmla="*/ 703460 h 844155"/>
              <a:gd name="connsiteX5" fmla="*/ 10822580 w 10963275"/>
              <a:gd name="connsiteY5" fmla="*/ 844155 h 844155"/>
              <a:gd name="connsiteX6" fmla="*/ 140695 w 10963275"/>
              <a:gd name="connsiteY6" fmla="*/ 844155 h 844155"/>
              <a:gd name="connsiteX7" fmla="*/ 0 w 10963275"/>
              <a:gd name="connsiteY7" fmla="*/ 703460 h 844155"/>
              <a:gd name="connsiteX8" fmla="*/ 0 w 10963275"/>
              <a:gd name="connsiteY8" fmla="*/ 140695 h 844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3275" h="844155">
                <a:moveTo>
                  <a:pt x="0" y="140695"/>
                </a:moveTo>
                <a:cubicBezTo>
                  <a:pt x="0" y="62991"/>
                  <a:pt x="62991" y="0"/>
                  <a:pt x="140695" y="0"/>
                </a:cubicBezTo>
                <a:lnTo>
                  <a:pt x="10822580" y="0"/>
                </a:lnTo>
                <a:cubicBezTo>
                  <a:pt x="10900284" y="0"/>
                  <a:pt x="10963275" y="62991"/>
                  <a:pt x="10963275" y="140695"/>
                </a:cubicBezTo>
                <a:lnTo>
                  <a:pt x="10963275" y="703460"/>
                </a:lnTo>
                <a:cubicBezTo>
                  <a:pt x="10963275" y="781164"/>
                  <a:pt x="10900284" y="844155"/>
                  <a:pt x="10822580" y="844155"/>
                </a:cubicBezTo>
                <a:lnTo>
                  <a:pt x="140695" y="844155"/>
                </a:lnTo>
                <a:cubicBezTo>
                  <a:pt x="62991" y="844155"/>
                  <a:pt x="0" y="781164"/>
                  <a:pt x="0" y="703460"/>
                </a:cubicBezTo>
                <a:lnTo>
                  <a:pt x="0" y="140695"/>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02168" tIns="102168" rIns="102168" bIns="102168"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Tissue biopsy is the standard for molecular testing, however liquid biopsy (ctDNA) may be a complementary approach when there is insufficient tissue sample, if re-biopsy cannot be performed safely, when NGS fails, as an alternative to re-biopsy at disease progression or failure of targeted therapy, or potentially to provide a more rapid result </a:t>
            </a:r>
          </a:p>
        </p:txBody>
      </p:sp>
      <p:sp>
        <p:nvSpPr>
          <p:cNvPr id="19" name="Freeform 18">
            <a:extLst>
              <a:ext uri="{FF2B5EF4-FFF2-40B4-BE49-F238E27FC236}">
                <a16:creationId xmlns:a16="http://schemas.microsoft.com/office/drawing/2014/main" id="{3F01B522-656E-7FA5-CDC3-CC9804F25580}"/>
              </a:ext>
            </a:extLst>
          </p:cNvPr>
          <p:cNvSpPr/>
          <p:nvPr/>
        </p:nvSpPr>
        <p:spPr>
          <a:xfrm>
            <a:off x="620713" y="5175909"/>
            <a:ext cx="10963275" cy="844155"/>
          </a:xfrm>
          <a:custGeom>
            <a:avLst/>
            <a:gdLst>
              <a:gd name="connsiteX0" fmla="*/ 0 w 10963275"/>
              <a:gd name="connsiteY0" fmla="*/ 140695 h 844155"/>
              <a:gd name="connsiteX1" fmla="*/ 140695 w 10963275"/>
              <a:gd name="connsiteY1" fmla="*/ 0 h 844155"/>
              <a:gd name="connsiteX2" fmla="*/ 10822580 w 10963275"/>
              <a:gd name="connsiteY2" fmla="*/ 0 h 844155"/>
              <a:gd name="connsiteX3" fmla="*/ 10963275 w 10963275"/>
              <a:gd name="connsiteY3" fmla="*/ 140695 h 844155"/>
              <a:gd name="connsiteX4" fmla="*/ 10963275 w 10963275"/>
              <a:gd name="connsiteY4" fmla="*/ 703460 h 844155"/>
              <a:gd name="connsiteX5" fmla="*/ 10822580 w 10963275"/>
              <a:gd name="connsiteY5" fmla="*/ 844155 h 844155"/>
              <a:gd name="connsiteX6" fmla="*/ 140695 w 10963275"/>
              <a:gd name="connsiteY6" fmla="*/ 844155 h 844155"/>
              <a:gd name="connsiteX7" fmla="*/ 0 w 10963275"/>
              <a:gd name="connsiteY7" fmla="*/ 703460 h 844155"/>
              <a:gd name="connsiteX8" fmla="*/ 0 w 10963275"/>
              <a:gd name="connsiteY8" fmla="*/ 140695 h 844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3275" h="844155">
                <a:moveTo>
                  <a:pt x="0" y="140695"/>
                </a:moveTo>
                <a:cubicBezTo>
                  <a:pt x="0" y="62991"/>
                  <a:pt x="62991" y="0"/>
                  <a:pt x="140695" y="0"/>
                </a:cubicBezTo>
                <a:lnTo>
                  <a:pt x="10822580" y="0"/>
                </a:lnTo>
                <a:cubicBezTo>
                  <a:pt x="10900284" y="0"/>
                  <a:pt x="10963275" y="62991"/>
                  <a:pt x="10963275" y="140695"/>
                </a:cubicBezTo>
                <a:lnTo>
                  <a:pt x="10963275" y="703460"/>
                </a:lnTo>
                <a:cubicBezTo>
                  <a:pt x="10963275" y="781164"/>
                  <a:pt x="10900284" y="844155"/>
                  <a:pt x="10822580" y="844155"/>
                </a:cubicBezTo>
                <a:lnTo>
                  <a:pt x="140695" y="844155"/>
                </a:lnTo>
                <a:cubicBezTo>
                  <a:pt x="62991" y="844155"/>
                  <a:pt x="0" y="781164"/>
                  <a:pt x="0" y="703460"/>
                </a:cubicBezTo>
                <a:lnTo>
                  <a:pt x="0" y="140695"/>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02168" tIns="102168" rIns="102168" bIns="102168"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In some clinical situations, rapid testing may be warranted; but it should be followed up with broad-based </a:t>
            </a:r>
            <a:br>
              <a:rPr lang="en-US" sz="1600" kern="1200" dirty="0">
                <a:latin typeface="Arial" panose="020B0604020202020204" pitchFamily="34" charset="0"/>
                <a:cs typeface="Arial" panose="020B0604020202020204" pitchFamily="34" charset="0"/>
              </a:rPr>
            </a:br>
            <a:r>
              <a:rPr lang="en-US" sz="1600" kern="1200" dirty="0">
                <a:latin typeface="Arial" panose="020B0604020202020204" pitchFamily="34" charset="0"/>
                <a:cs typeface="Arial" panose="020B0604020202020204" pitchFamily="34" charset="0"/>
              </a:rPr>
              <a:t>genomic testing</a:t>
            </a:r>
          </a:p>
        </p:txBody>
      </p:sp>
      <p:sp>
        <p:nvSpPr>
          <p:cNvPr id="20" name="Freeform 19">
            <a:extLst>
              <a:ext uri="{FF2B5EF4-FFF2-40B4-BE49-F238E27FC236}">
                <a16:creationId xmlns:a16="http://schemas.microsoft.com/office/drawing/2014/main" id="{CF826F61-516F-2941-4D4A-FE26EAC1B306}"/>
              </a:ext>
            </a:extLst>
          </p:cNvPr>
          <p:cNvSpPr/>
          <p:nvPr/>
        </p:nvSpPr>
        <p:spPr>
          <a:xfrm>
            <a:off x="620713" y="4263258"/>
            <a:ext cx="10963275" cy="844155"/>
          </a:xfrm>
          <a:custGeom>
            <a:avLst/>
            <a:gdLst>
              <a:gd name="connsiteX0" fmla="*/ 0 w 10963275"/>
              <a:gd name="connsiteY0" fmla="*/ 140695 h 844155"/>
              <a:gd name="connsiteX1" fmla="*/ 140695 w 10963275"/>
              <a:gd name="connsiteY1" fmla="*/ 0 h 844155"/>
              <a:gd name="connsiteX2" fmla="*/ 10822580 w 10963275"/>
              <a:gd name="connsiteY2" fmla="*/ 0 h 844155"/>
              <a:gd name="connsiteX3" fmla="*/ 10963275 w 10963275"/>
              <a:gd name="connsiteY3" fmla="*/ 140695 h 844155"/>
              <a:gd name="connsiteX4" fmla="*/ 10963275 w 10963275"/>
              <a:gd name="connsiteY4" fmla="*/ 703460 h 844155"/>
              <a:gd name="connsiteX5" fmla="*/ 10822580 w 10963275"/>
              <a:gd name="connsiteY5" fmla="*/ 844155 h 844155"/>
              <a:gd name="connsiteX6" fmla="*/ 140695 w 10963275"/>
              <a:gd name="connsiteY6" fmla="*/ 844155 h 844155"/>
              <a:gd name="connsiteX7" fmla="*/ 0 w 10963275"/>
              <a:gd name="connsiteY7" fmla="*/ 703460 h 844155"/>
              <a:gd name="connsiteX8" fmla="*/ 0 w 10963275"/>
              <a:gd name="connsiteY8" fmla="*/ 140695 h 844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3275" h="844155">
                <a:moveTo>
                  <a:pt x="0" y="140695"/>
                </a:moveTo>
                <a:cubicBezTo>
                  <a:pt x="0" y="62991"/>
                  <a:pt x="62991" y="0"/>
                  <a:pt x="140695" y="0"/>
                </a:cubicBezTo>
                <a:lnTo>
                  <a:pt x="10822580" y="0"/>
                </a:lnTo>
                <a:cubicBezTo>
                  <a:pt x="10900284" y="0"/>
                  <a:pt x="10963275" y="62991"/>
                  <a:pt x="10963275" y="140695"/>
                </a:cubicBezTo>
                <a:lnTo>
                  <a:pt x="10963275" y="703460"/>
                </a:lnTo>
                <a:cubicBezTo>
                  <a:pt x="10963275" y="781164"/>
                  <a:pt x="10900284" y="844155"/>
                  <a:pt x="10822580" y="844155"/>
                </a:cubicBezTo>
                <a:lnTo>
                  <a:pt x="140695" y="844155"/>
                </a:lnTo>
                <a:cubicBezTo>
                  <a:pt x="62991" y="844155"/>
                  <a:pt x="0" y="781164"/>
                  <a:pt x="0" y="703460"/>
                </a:cubicBezTo>
                <a:lnTo>
                  <a:pt x="0" y="140695"/>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02168" tIns="102168" rIns="102168" bIns="102168"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Negative ctDNA tests should be verified by tissue testing, if available. If feasible, testing should be performed via broad, panel-based molecular profiling; if available, multiplex platforms (NGS) for molecular testing are preferable</a:t>
            </a:r>
          </a:p>
        </p:txBody>
      </p:sp>
      <p:sp>
        <p:nvSpPr>
          <p:cNvPr id="2" name="TextBox 1">
            <a:extLst>
              <a:ext uri="{FF2B5EF4-FFF2-40B4-BE49-F238E27FC236}">
                <a16:creationId xmlns:a16="http://schemas.microsoft.com/office/drawing/2014/main" id="{799B19AC-05B6-C4E3-FD8D-46B8BC27BE52}"/>
              </a:ext>
            </a:extLst>
          </p:cNvPr>
          <p:cNvSpPr txBox="1"/>
          <p:nvPr/>
        </p:nvSpPr>
        <p:spPr>
          <a:xfrm>
            <a:off x="686348" y="6007344"/>
            <a:ext cx="4329134" cy="276999"/>
          </a:xfrm>
          <a:prstGeom prst="rect">
            <a:avLst/>
          </a:prstGeom>
          <a:noFill/>
        </p:spPr>
        <p:txBody>
          <a:bodyPr wrap="none" rtlCol="0">
            <a:spAutoFit/>
          </a:bodyPr>
          <a:lstStyle/>
          <a:p>
            <a:r>
              <a:rPr lang="en-GB" sz="1200" baseline="30000" noProof="0" dirty="0">
                <a:latin typeface="Arial" panose="020B0604020202020204" pitchFamily="34" charset="0"/>
                <a:cs typeface="Arial" panose="020B0604020202020204" pitchFamily="34" charset="0"/>
              </a:rPr>
              <a:t>a</a:t>
            </a:r>
            <a:r>
              <a:rPr lang="en-GB" sz="1200" noProof="0" dirty="0">
                <a:latin typeface="Arial" panose="020B0604020202020204" pitchFamily="34" charset="0"/>
                <a:cs typeface="Arial" panose="020B0604020202020204" pitchFamily="34" charset="0"/>
              </a:rPr>
              <a:t> As per ASCO, ESMO and NCCN clinical practice guidelines</a:t>
            </a:r>
          </a:p>
        </p:txBody>
      </p:sp>
    </p:spTree>
    <p:extLst>
      <p:ext uri="{BB962C8B-B14F-4D97-AF65-F5344CB8AC3E}">
        <p14:creationId xmlns:p14="http://schemas.microsoft.com/office/powerpoint/2010/main" val="419391310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B9715-47E3-2155-6EFC-BBB749C34580}"/>
            </a:ext>
          </a:extLst>
        </p:cNvPr>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3EEFCCC3-353C-9761-3118-D599676CB567}"/>
              </a:ext>
            </a:extLst>
          </p:cNvPr>
          <p:cNvGraphicFramePr>
            <a:graphicFrameLocks noGrp="1"/>
          </p:cNvGraphicFramePr>
          <p:nvPr>
            <p:ph sz="quarter" idx="12"/>
            <p:extLst>
              <p:ext uri="{D42A27DB-BD31-4B8C-83A1-F6EECF244321}">
                <p14:modId xmlns:p14="http://schemas.microsoft.com/office/powerpoint/2010/main" val="420026089"/>
              </p:ext>
            </p:extLst>
          </p:nvPr>
        </p:nvGraphicFramePr>
        <p:xfrm>
          <a:off x="620713" y="1268760"/>
          <a:ext cx="10963274" cy="4326858"/>
        </p:xfrm>
        <a:graphic>
          <a:graphicData uri="http://schemas.openxmlformats.org/drawingml/2006/table">
            <a:tbl>
              <a:tblPr firstRow="1" bandRow="1">
                <a:tableStyleId>{5C22544A-7EE6-4342-B048-85BDC9FD1C3A}</a:tableStyleId>
              </a:tblPr>
              <a:tblGrid>
                <a:gridCol w="2090911">
                  <a:extLst>
                    <a:ext uri="{9D8B030D-6E8A-4147-A177-3AD203B41FA5}">
                      <a16:colId xmlns:a16="http://schemas.microsoft.com/office/drawing/2014/main" val="1491427927"/>
                    </a:ext>
                  </a:extLst>
                </a:gridCol>
                <a:gridCol w="8872363">
                  <a:extLst>
                    <a:ext uri="{9D8B030D-6E8A-4147-A177-3AD203B41FA5}">
                      <a16:colId xmlns:a16="http://schemas.microsoft.com/office/drawing/2014/main" val="123107908"/>
                    </a:ext>
                  </a:extLst>
                </a:gridCol>
              </a:tblGrid>
              <a:tr h="284046">
                <a:tc>
                  <a:txBody>
                    <a:bodyPr/>
                    <a:lstStyle/>
                    <a:p>
                      <a:r>
                        <a:rPr lang="en-GB" sz="1200" b="1" kern="1200" noProof="0" dirty="0">
                          <a:solidFill>
                            <a:schemeClr val="lt1"/>
                          </a:solidFill>
                          <a:effectLst/>
                          <a:latin typeface="Arial" panose="020B0604020202020204" pitchFamily="34" charset="0"/>
                          <a:ea typeface="+mn-ea"/>
                          <a:cs typeface="Arial" panose="020B0604020202020204" pitchFamily="34" charset="0"/>
                        </a:rPr>
                        <a:t>Molecular alteration/ test</a:t>
                      </a:r>
                      <a:r>
                        <a:rPr lang="en-GB" sz="1200" noProof="0" dirty="0">
                          <a:effectLst/>
                          <a:latin typeface="Arial" panose="020B0604020202020204" pitchFamily="34" charset="0"/>
                          <a:cs typeface="Arial" panose="020B0604020202020204" pitchFamily="34" charset="0"/>
                        </a:rPr>
                        <a:t> </a:t>
                      </a:r>
                      <a:endParaRPr lang="en-GB" sz="1200" noProof="0" dirty="0">
                        <a:latin typeface="Arial" panose="020B0604020202020204" pitchFamily="34" charset="0"/>
                        <a:cs typeface="Arial" panose="020B0604020202020204" pitchFamily="34" charset="0"/>
                      </a:endParaRPr>
                    </a:p>
                  </a:txBody>
                  <a:tcPr/>
                </a:tc>
                <a:tc>
                  <a:txBody>
                    <a:bodyPr/>
                    <a:lstStyle/>
                    <a:p>
                      <a:r>
                        <a:rPr lang="en-GB" sz="1200" b="1" kern="1200" noProof="0" dirty="0">
                          <a:solidFill>
                            <a:schemeClr val="lt1"/>
                          </a:solidFill>
                          <a:effectLst/>
                          <a:latin typeface="Arial" panose="020B0604020202020204" pitchFamily="34" charset="0"/>
                          <a:ea typeface="+mn-ea"/>
                          <a:cs typeface="Arial" panose="020B0604020202020204" pitchFamily="34" charset="0"/>
                        </a:rPr>
                        <a:t>Recommendations</a:t>
                      </a:r>
                      <a:r>
                        <a:rPr lang="en-GB" sz="1200" noProof="0" dirty="0">
                          <a:effectLst/>
                          <a:latin typeface="Arial" panose="020B0604020202020204" pitchFamily="34" charset="0"/>
                          <a:cs typeface="Arial" panose="020B0604020202020204" pitchFamily="34" charset="0"/>
                        </a:rPr>
                        <a:t> </a:t>
                      </a:r>
                      <a:endParaRPr lang="en-GB" sz="1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86518491"/>
                  </a:ext>
                </a:extLst>
              </a:tr>
              <a:tr h="9850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i="1" kern="1200" noProof="0" dirty="0">
                          <a:solidFill>
                            <a:schemeClr val="dk1"/>
                          </a:solidFill>
                          <a:effectLst/>
                          <a:latin typeface="Arial" panose="020B0604020202020204" pitchFamily="34" charset="0"/>
                          <a:ea typeface="+mn-ea"/>
                          <a:cs typeface="Arial" panose="020B0604020202020204" pitchFamily="34" charset="0"/>
                        </a:rPr>
                        <a:t>EGFR</a:t>
                      </a:r>
                      <a:r>
                        <a:rPr lang="en-GB" sz="1200" kern="1200" noProof="0" dirty="0">
                          <a:solidFill>
                            <a:schemeClr val="dk1"/>
                          </a:solidFill>
                          <a:effectLst/>
                          <a:latin typeface="Arial" panose="020B0604020202020204" pitchFamily="34" charset="0"/>
                          <a:ea typeface="+mn-ea"/>
                          <a:cs typeface="Arial" panose="020B0604020202020204" pitchFamily="34" charset="0"/>
                        </a:rPr>
                        <a:t> mutation </a:t>
                      </a:r>
                    </a:p>
                  </a:txBody>
                  <a:tcPr/>
                </a:tc>
                <a:tc>
                  <a:txBody>
                    <a:bodyPr/>
                    <a:lstStyle/>
                    <a:p>
                      <a:pPr marL="179388" lvl="0" indent="-179388">
                        <a:buClr>
                          <a:schemeClr val="accent1"/>
                        </a:buClr>
                        <a:buFont typeface="Arial" panose="020B0604020202020204" pitchFamily="34" charset="0"/>
                        <a:buChar char="•"/>
                        <a:tabLst/>
                      </a:pPr>
                      <a:r>
                        <a:rPr lang="en-GB" sz="1200" i="1" kern="1200" noProof="0" dirty="0">
                          <a:solidFill>
                            <a:schemeClr val="dk1"/>
                          </a:solidFill>
                          <a:effectLst/>
                          <a:latin typeface="Arial" panose="020B0604020202020204" pitchFamily="34" charset="0"/>
                          <a:ea typeface="+mn-ea"/>
                          <a:cs typeface="Arial" panose="020B0604020202020204" pitchFamily="34" charset="0"/>
                        </a:rPr>
                        <a:t>EGFR </a:t>
                      </a:r>
                      <a:r>
                        <a:rPr lang="en-GB" sz="1200" kern="1200" noProof="0" dirty="0">
                          <a:solidFill>
                            <a:schemeClr val="dk1"/>
                          </a:solidFill>
                          <a:effectLst/>
                          <a:latin typeface="Arial" panose="020B0604020202020204" pitchFamily="34" charset="0"/>
                          <a:ea typeface="+mn-ea"/>
                          <a:cs typeface="Arial" panose="020B0604020202020204" pitchFamily="34" charset="0"/>
                        </a:rPr>
                        <a:t>FISH or EGFR immunohistochemistry (IHC) have no clinical utility and should not be used</a:t>
                      </a:r>
                    </a:p>
                    <a:p>
                      <a:pPr marL="179388" lvl="0" indent="-179388">
                        <a:buClr>
                          <a:schemeClr val="accent1"/>
                        </a:buClr>
                        <a:buFont typeface="Arial" panose="020B0604020202020204" pitchFamily="34" charset="0"/>
                        <a:buChar char="•"/>
                        <a:tabLst/>
                      </a:pPr>
                      <a:r>
                        <a:rPr lang="en-GB" sz="1200" i="1" kern="1200" noProof="0" dirty="0">
                          <a:solidFill>
                            <a:schemeClr val="dk1"/>
                          </a:solidFill>
                          <a:effectLst/>
                          <a:latin typeface="Arial" panose="020B0604020202020204" pitchFamily="34" charset="0"/>
                          <a:ea typeface="+mn-ea"/>
                          <a:cs typeface="Arial" panose="020B0604020202020204" pitchFamily="34" charset="0"/>
                        </a:rPr>
                        <a:t>EGFR </a:t>
                      </a:r>
                      <a:r>
                        <a:rPr lang="en-GB" sz="1200" kern="1200" noProof="0" dirty="0">
                          <a:solidFill>
                            <a:schemeClr val="dk1"/>
                          </a:solidFill>
                          <a:effectLst/>
                          <a:latin typeface="Arial" panose="020B0604020202020204" pitchFamily="34" charset="0"/>
                          <a:ea typeface="+mn-ea"/>
                          <a:cs typeface="Arial" panose="020B0604020202020204" pitchFamily="34" charset="0"/>
                        </a:rPr>
                        <a:t>mutation test methodology should have adequate coverage of mutations in exons 18-21, including those associated with resistance to some therapies </a:t>
                      </a:r>
                    </a:p>
                    <a:p>
                      <a:pPr marL="179388" lvl="0" indent="-179388">
                        <a:buClr>
                          <a:schemeClr val="accent1"/>
                        </a:buClr>
                        <a:buFont typeface="Arial" panose="020B0604020202020204" pitchFamily="34" charset="0"/>
                        <a:buChar char="•"/>
                        <a:tabLst/>
                      </a:pPr>
                      <a:r>
                        <a:rPr lang="en-GB" sz="1200" kern="1200" noProof="0" dirty="0">
                          <a:solidFill>
                            <a:schemeClr val="dk1"/>
                          </a:solidFill>
                          <a:effectLst/>
                          <a:latin typeface="Arial" panose="020B0604020202020204" pitchFamily="34" charset="0"/>
                          <a:ea typeface="+mn-ea"/>
                          <a:cs typeface="Arial" panose="020B0604020202020204" pitchFamily="34" charset="0"/>
                        </a:rPr>
                        <a:t>At a minimum, when resources or material are limited, exon 19 deletion, exon 21 L858R point mutation should be determined</a:t>
                      </a:r>
                    </a:p>
                    <a:p>
                      <a:pPr marL="179388" lvl="0" indent="-179388">
                        <a:buClr>
                          <a:schemeClr val="accent1"/>
                        </a:buClr>
                        <a:buFont typeface="Arial" panose="020B0604020202020204" pitchFamily="34" charset="0"/>
                        <a:buChar char="•"/>
                        <a:tabLst/>
                      </a:pPr>
                      <a:r>
                        <a:rPr lang="en-GB" sz="1200" kern="1200" noProof="0" dirty="0">
                          <a:solidFill>
                            <a:schemeClr val="dk1"/>
                          </a:solidFill>
                          <a:effectLst/>
                          <a:latin typeface="Arial" panose="020B0604020202020204" pitchFamily="34" charset="0"/>
                          <a:ea typeface="+mn-ea"/>
                          <a:cs typeface="Arial" panose="020B0604020202020204" pitchFamily="34" charset="0"/>
                        </a:rPr>
                        <a:t>T790M testing on disease relapse on first- or second-generation EGFR TKIs mandatory</a:t>
                      </a:r>
                    </a:p>
                    <a:p>
                      <a:pPr marL="179388" indent="-179388">
                        <a:buClr>
                          <a:schemeClr val="accent1"/>
                        </a:buClr>
                        <a:buFont typeface="Arial" panose="020B0604020202020204" pitchFamily="34" charset="0"/>
                        <a:buChar char="•"/>
                        <a:tabLst/>
                      </a:pPr>
                      <a:r>
                        <a:rPr lang="en-GB" sz="1200" kern="1200" noProof="0" dirty="0">
                          <a:solidFill>
                            <a:schemeClr val="dk1"/>
                          </a:solidFill>
                          <a:effectLst/>
                          <a:latin typeface="Arial" panose="020B0604020202020204" pitchFamily="34" charset="0"/>
                          <a:ea typeface="+mn-ea"/>
                          <a:cs typeface="Arial" panose="020B0604020202020204" pitchFamily="34" charset="0"/>
                        </a:rPr>
                        <a:t>Broader liquid biopsy panel to monitor the spectrum of resistance alterations</a:t>
                      </a:r>
                      <a:endParaRPr lang="en-GB" sz="1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69439432"/>
                  </a:ext>
                </a:extLst>
              </a:tr>
              <a:tr h="37887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i="1" kern="1200" noProof="0" dirty="0">
                          <a:solidFill>
                            <a:schemeClr val="dk1"/>
                          </a:solidFill>
                          <a:effectLst/>
                          <a:latin typeface="Arial" panose="020B0604020202020204" pitchFamily="34" charset="0"/>
                          <a:ea typeface="+mn-ea"/>
                          <a:cs typeface="Arial" panose="020B0604020202020204" pitchFamily="34" charset="0"/>
                        </a:rPr>
                        <a:t>ALK</a:t>
                      </a:r>
                      <a:r>
                        <a:rPr lang="en-GB" sz="1200" kern="1200" noProof="0" dirty="0">
                          <a:solidFill>
                            <a:schemeClr val="dk1"/>
                          </a:solidFill>
                          <a:effectLst/>
                          <a:latin typeface="Arial" panose="020B0604020202020204" pitchFamily="34" charset="0"/>
                          <a:ea typeface="+mn-ea"/>
                          <a:cs typeface="Arial" panose="020B0604020202020204" pitchFamily="34" charset="0"/>
                        </a:rPr>
                        <a:t> rearrangements</a:t>
                      </a:r>
                      <a:r>
                        <a:rPr lang="en-GB" sz="1200" noProof="0" dirty="0">
                          <a:effectLst/>
                          <a:latin typeface="Arial" panose="020B0604020202020204" pitchFamily="34" charset="0"/>
                          <a:cs typeface="Arial" panose="020B0604020202020204" pitchFamily="34" charset="0"/>
                        </a:rPr>
                        <a:t> </a:t>
                      </a:r>
                      <a:endParaRPr lang="en-GB" sz="1200" kern="1200" noProof="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r>
                        <a:rPr lang="en-GB" sz="1200" kern="1200" noProof="0" dirty="0">
                          <a:solidFill>
                            <a:schemeClr val="dk1"/>
                          </a:solidFill>
                          <a:effectLst/>
                          <a:latin typeface="Arial" panose="020B0604020202020204" pitchFamily="34" charset="0"/>
                          <a:ea typeface="+mn-ea"/>
                          <a:cs typeface="Arial" panose="020B0604020202020204" pitchFamily="34" charset="0"/>
                        </a:rPr>
                        <a:t>Detection of the </a:t>
                      </a:r>
                      <a:r>
                        <a:rPr lang="en-GB" sz="1200" i="1" kern="1200" noProof="0" dirty="0">
                          <a:solidFill>
                            <a:schemeClr val="dk1"/>
                          </a:solidFill>
                          <a:effectLst/>
                          <a:latin typeface="Arial" panose="020B0604020202020204" pitchFamily="34" charset="0"/>
                          <a:ea typeface="+mn-ea"/>
                          <a:cs typeface="Arial" panose="020B0604020202020204" pitchFamily="34" charset="0"/>
                        </a:rPr>
                        <a:t>ALK</a:t>
                      </a:r>
                      <a:r>
                        <a:rPr lang="en-GB" sz="1200" kern="1200" noProof="0" dirty="0">
                          <a:solidFill>
                            <a:schemeClr val="dk1"/>
                          </a:solidFill>
                          <a:effectLst/>
                          <a:latin typeface="Arial" panose="020B0604020202020204" pitchFamily="34" charset="0"/>
                          <a:ea typeface="+mn-ea"/>
                          <a:cs typeface="Arial" panose="020B0604020202020204" pitchFamily="34" charset="0"/>
                        </a:rPr>
                        <a:t> translocation by FISH is the standard, but IHC with high performance ALK antibodies and validated assays may be used as a screening approach, or preferably RNA NGS.</a:t>
                      </a:r>
                      <a:r>
                        <a:rPr lang="en-GB" sz="1200" noProof="0" dirty="0">
                          <a:effectLst/>
                          <a:latin typeface="Arial" panose="020B0604020202020204" pitchFamily="34" charset="0"/>
                          <a:cs typeface="Arial" panose="020B0604020202020204" pitchFamily="34" charset="0"/>
                        </a:rPr>
                        <a:t> </a:t>
                      </a:r>
                      <a:endParaRPr lang="en-GB" sz="1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13541027"/>
                  </a:ext>
                </a:extLst>
              </a:tr>
              <a:tr h="28404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i="1" kern="1200" noProof="0" dirty="0">
                          <a:solidFill>
                            <a:schemeClr val="dk1"/>
                          </a:solidFill>
                          <a:effectLst/>
                          <a:latin typeface="Arial" panose="020B0604020202020204" pitchFamily="34" charset="0"/>
                          <a:ea typeface="+mn-ea"/>
                          <a:cs typeface="Arial" panose="020B0604020202020204" pitchFamily="34" charset="0"/>
                        </a:rPr>
                        <a:t>ROS1</a:t>
                      </a:r>
                      <a:r>
                        <a:rPr lang="en-GB" sz="1200" kern="1200" noProof="0" dirty="0">
                          <a:solidFill>
                            <a:schemeClr val="dk1"/>
                          </a:solidFill>
                          <a:effectLst/>
                          <a:latin typeface="Arial" panose="020B0604020202020204" pitchFamily="34" charset="0"/>
                          <a:ea typeface="+mn-ea"/>
                          <a:cs typeface="Arial" panose="020B0604020202020204" pitchFamily="34" charset="0"/>
                        </a:rPr>
                        <a:t> rearrangements</a:t>
                      </a:r>
                      <a:r>
                        <a:rPr lang="en-GB" sz="1200" noProof="0" dirty="0">
                          <a:effectLst/>
                          <a:latin typeface="Arial" panose="020B0604020202020204" pitchFamily="34" charset="0"/>
                          <a:cs typeface="Arial" panose="020B0604020202020204" pitchFamily="34" charset="0"/>
                        </a:rPr>
                        <a:t> </a:t>
                      </a:r>
                      <a:endParaRPr lang="en-GB" sz="1200" kern="1200" noProof="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r>
                        <a:rPr lang="en-GB" sz="1200" kern="1200" noProof="0" dirty="0">
                          <a:solidFill>
                            <a:schemeClr val="dk1"/>
                          </a:solidFill>
                          <a:effectLst/>
                          <a:latin typeface="Arial" panose="020B0604020202020204" pitchFamily="34" charset="0"/>
                          <a:ea typeface="+mn-ea"/>
                          <a:cs typeface="Arial" panose="020B0604020202020204" pitchFamily="34" charset="0"/>
                        </a:rPr>
                        <a:t>FISH is the standard or preferably, by RNA NGS.</a:t>
                      </a:r>
                      <a:r>
                        <a:rPr lang="en-GB" sz="1200" noProof="0" dirty="0">
                          <a:effectLst/>
                          <a:latin typeface="Arial" panose="020B0604020202020204" pitchFamily="34" charset="0"/>
                          <a:cs typeface="Arial" panose="020B0604020202020204" pitchFamily="34" charset="0"/>
                        </a:rPr>
                        <a:t> </a:t>
                      </a:r>
                      <a:endParaRPr lang="en-GB" sz="1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16094737"/>
                  </a:ext>
                </a:extLst>
              </a:tr>
              <a:tr h="28404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i="1" kern="1200" noProof="0" dirty="0">
                          <a:solidFill>
                            <a:schemeClr val="dk1"/>
                          </a:solidFill>
                          <a:effectLst/>
                          <a:latin typeface="Arial" panose="020B0604020202020204" pitchFamily="34" charset="0"/>
                          <a:ea typeface="+mn-ea"/>
                          <a:cs typeface="Arial" panose="020B0604020202020204" pitchFamily="34" charset="0"/>
                        </a:rPr>
                        <a:t>NTRK</a:t>
                      </a:r>
                      <a:r>
                        <a:rPr lang="en-GB" sz="1200" kern="1200" noProof="0" dirty="0">
                          <a:solidFill>
                            <a:schemeClr val="dk1"/>
                          </a:solidFill>
                          <a:effectLst/>
                          <a:latin typeface="Arial" panose="020B0604020202020204" pitchFamily="34" charset="0"/>
                          <a:ea typeface="+mn-ea"/>
                          <a:cs typeface="Arial" panose="020B0604020202020204" pitchFamily="34" charset="0"/>
                        </a:rPr>
                        <a:t> rearrangements</a:t>
                      </a:r>
                      <a:r>
                        <a:rPr lang="en-GB" sz="1200" noProof="0" dirty="0">
                          <a:effectLst/>
                          <a:latin typeface="Arial" panose="020B0604020202020204" pitchFamily="34" charset="0"/>
                          <a:cs typeface="Arial" panose="020B0604020202020204" pitchFamily="34" charset="0"/>
                        </a:rPr>
                        <a:t> </a:t>
                      </a:r>
                      <a:endParaRPr lang="en-GB" sz="1200" kern="1200" noProof="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r>
                        <a:rPr lang="en-GB" sz="1200" kern="1200" noProof="0" dirty="0">
                          <a:solidFill>
                            <a:schemeClr val="dk1"/>
                          </a:solidFill>
                          <a:effectLst/>
                          <a:latin typeface="Arial" panose="020B0604020202020204" pitchFamily="34" charset="0"/>
                          <a:ea typeface="+mn-ea"/>
                          <a:cs typeface="Arial" panose="020B0604020202020204" pitchFamily="34" charset="0"/>
                        </a:rPr>
                        <a:t>May use IHC for screening but confirmation by molecular testing is mandatory (targeted RT-PCR or preferably RNA NGS).</a:t>
                      </a:r>
                      <a:r>
                        <a:rPr lang="en-GB" sz="1200" noProof="0" dirty="0">
                          <a:effectLst/>
                          <a:latin typeface="Arial" panose="020B0604020202020204" pitchFamily="34" charset="0"/>
                          <a:cs typeface="Arial" panose="020B0604020202020204" pitchFamily="34" charset="0"/>
                        </a:rPr>
                        <a:t> </a:t>
                      </a:r>
                      <a:endParaRPr lang="en-GB" sz="1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64251562"/>
                  </a:ext>
                </a:extLst>
              </a:tr>
              <a:tr h="9850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noProof="0" dirty="0">
                          <a:solidFill>
                            <a:schemeClr val="dk1"/>
                          </a:solidFill>
                          <a:effectLst/>
                          <a:latin typeface="Arial" panose="020B0604020202020204" pitchFamily="34" charset="0"/>
                          <a:ea typeface="+mn-ea"/>
                          <a:cs typeface="Arial" panose="020B0604020202020204" pitchFamily="34" charset="0"/>
                        </a:rPr>
                        <a:t>Other oncogenic drivers</a:t>
                      </a:r>
                      <a:r>
                        <a:rPr lang="en-GB" sz="1200" noProof="0" dirty="0">
                          <a:effectLst/>
                          <a:latin typeface="Arial" panose="020B0604020202020204" pitchFamily="34" charset="0"/>
                          <a:cs typeface="Arial" panose="020B0604020202020204" pitchFamily="34" charset="0"/>
                        </a:rPr>
                        <a:t> </a:t>
                      </a:r>
                      <a:endParaRPr lang="en-GB" sz="1200" kern="1200" noProof="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171450" lvl="0" indent="-171450">
                        <a:buClr>
                          <a:schemeClr val="accent1"/>
                        </a:buClr>
                        <a:buFont typeface="Arial" panose="020B0604020202020204" pitchFamily="34" charset="0"/>
                        <a:buChar char="•"/>
                      </a:pPr>
                      <a:r>
                        <a:rPr lang="en-GB" sz="1200" i="1" kern="1200" noProof="0" dirty="0">
                          <a:solidFill>
                            <a:schemeClr val="dk1"/>
                          </a:solidFill>
                          <a:effectLst/>
                          <a:latin typeface="Arial" panose="020B0604020202020204" pitchFamily="34" charset="0"/>
                          <a:ea typeface="+mn-ea"/>
                          <a:cs typeface="Arial" panose="020B0604020202020204" pitchFamily="34" charset="0"/>
                        </a:rPr>
                        <a:t>BRAF</a:t>
                      </a:r>
                      <a:r>
                        <a:rPr lang="en-GB" sz="1200" kern="1200" noProof="0" dirty="0">
                          <a:solidFill>
                            <a:schemeClr val="dk1"/>
                          </a:solidFill>
                          <a:effectLst/>
                          <a:latin typeface="Arial" panose="020B0604020202020204" pitchFamily="34" charset="0"/>
                          <a:ea typeface="+mn-ea"/>
                          <a:cs typeface="Arial" panose="020B0604020202020204" pitchFamily="34" charset="0"/>
                        </a:rPr>
                        <a:t> V600 mutation (IHC is available), </a:t>
                      </a:r>
                      <a:r>
                        <a:rPr lang="en-GB" sz="1200" i="1" kern="1200" noProof="0" dirty="0">
                          <a:solidFill>
                            <a:schemeClr val="tx1"/>
                          </a:solidFill>
                          <a:effectLst/>
                          <a:latin typeface="Arial" panose="020B0604020202020204" pitchFamily="34" charset="0"/>
                          <a:ea typeface="+mn-ea"/>
                          <a:cs typeface="Arial" panose="020B0604020202020204" pitchFamily="34" charset="0"/>
                        </a:rPr>
                        <a:t>MET</a:t>
                      </a:r>
                      <a:r>
                        <a:rPr lang="en-GB" sz="1200" kern="1200" noProof="0" dirty="0">
                          <a:solidFill>
                            <a:schemeClr val="tx1"/>
                          </a:solidFill>
                          <a:effectLst/>
                          <a:latin typeface="Arial" panose="020B0604020202020204" pitchFamily="34" charset="0"/>
                          <a:ea typeface="+mn-ea"/>
                          <a:cs typeface="Arial" panose="020B0604020202020204" pitchFamily="34" charset="0"/>
                        </a:rPr>
                        <a:t>ex14 skipping </a:t>
                      </a:r>
                      <a:r>
                        <a:rPr lang="en-GB" sz="1200" kern="1200" noProof="0" dirty="0">
                          <a:solidFill>
                            <a:schemeClr val="dk1"/>
                          </a:solidFill>
                          <a:effectLst/>
                          <a:latin typeface="Arial" panose="020B0604020202020204" pitchFamily="34" charset="0"/>
                          <a:ea typeface="+mn-ea"/>
                          <a:cs typeface="Arial" panose="020B0604020202020204" pitchFamily="34" charset="0"/>
                        </a:rPr>
                        <a:t>mutations, </a:t>
                      </a:r>
                      <a:r>
                        <a:rPr lang="en-GB" sz="1200" i="1" kern="1200" noProof="0" dirty="0">
                          <a:solidFill>
                            <a:schemeClr val="dk1"/>
                          </a:solidFill>
                          <a:effectLst/>
                          <a:latin typeface="Arial" panose="020B0604020202020204" pitchFamily="34" charset="0"/>
                          <a:ea typeface="+mn-ea"/>
                          <a:cs typeface="Arial" panose="020B0604020202020204" pitchFamily="34" charset="0"/>
                        </a:rPr>
                        <a:t>MET</a:t>
                      </a:r>
                      <a:r>
                        <a:rPr lang="en-GB" sz="1200" kern="1200" noProof="0" dirty="0">
                          <a:solidFill>
                            <a:schemeClr val="dk1"/>
                          </a:solidFill>
                          <a:effectLst/>
                          <a:latin typeface="Arial" panose="020B0604020202020204" pitchFamily="34" charset="0"/>
                          <a:ea typeface="+mn-ea"/>
                          <a:cs typeface="Arial" panose="020B0604020202020204" pitchFamily="34" charset="0"/>
                        </a:rPr>
                        <a:t> amplifications, </a:t>
                      </a:r>
                      <a:r>
                        <a:rPr lang="en-GB" sz="1200" i="1" kern="1200" noProof="0" dirty="0">
                          <a:solidFill>
                            <a:schemeClr val="dk1"/>
                          </a:solidFill>
                          <a:effectLst/>
                          <a:latin typeface="Arial" panose="020B0604020202020204" pitchFamily="34" charset="0"/>
                          <a:ea typeface="+mn-ea"/>
                          <a:cs typeface="Arial" panose="020B0604020202020204" pitchFamily="34" charset="0"/>
                        </a:rPr>
                        <a:t>RET</a:t>
                      </a:r>
                      <a:r>
                        <a:rPr lang="en-GB" sz="1200" kern="1200" noProof="0" dirty="0">
                          <a:solidFill>
                            <a:schemeClr val="dk1"/>
                          </a:solidFill>
                          <a:effectLst/>
                          <a:latin typeface="Arial" panose="020B0604020202020204" pitchFamily="34" charset="0"/>
                          <a:ea typeface="+mn-ea"/>
                          <a:cs typeface="Arial" panose="020B0604020202020204" pitchFamily="34" charset="0"/>
                        </a:rPr>
                        <a:t> rearrangements, </a:t>
                      </a:r>
                      <a:r>
                        <a:rPr lang="en-GB" sz="1200" i="1" kern="1200" noProof="0" dirty="0">
                          <a:solidFill>
                            <a:schemeClr val="dk1"/>
                          </a:solidFill>
                          <a:effectLst/>
                          <a:latin typeface="Arial" panose="020B0604020202020204" pitchFamily="34" charset="0"/>
                          <a:ea typeface="+mn-ea"/>
                          <a:cs typeface="Arial" panose="020B0604020202020204" pitchFamily="34" charset="0"/>
                        </a:rPr>
                        <a:t>KRAS </a:t>
                      </a:r>
                      <a:r>
                        <a:rPr lang="en-GB" sz="1200" kern="1200" noProof="0" dirty="0">
                          <a:solidFill>
                            <a:schemeClr val="dk1"/>
                          </a:solidFill>
                          <a:effectLst/>
                          <a:latin typeface="Arial" panose="020B0604020202020204" pitchFamily="34" charset="0"/>
                          <a:ea typeface="+mn-ea"/>
                          <a:cs typeface="Arial" panose="020B0604020202020204" pitchFamily="34" charset="0"/>
                        </a:rPr>
                        <a:t>G12C mutations and </a:t>
                      </a:r>
                      <a:r>
                        <a:rPr lang="en-GB" sz="1200" i="1" kern="1200" noProof="0" dirty="0">
                          <a:solidFill>
                            <a:schemeClr val="dk1"/>
                          </a:solidFill>
                          <a:effectLst/>
                          <a:latin typeface="Arial" panose="020B0604020202020204" pitchFamily="34" charset="0"/>
                          <a:ea typeface="+mn-ea"/>
                          <a:cs typeface="Arial" panose="020B0604020202020204" pitchFamily="34" charset="0"/>
                        </a:rPr>
                        <a:t>HER2</a:t>
                      </a:r>
                      <a:r>
                        <a:rPr lang="en-GB" sz="1200" kern="1200" noProof="0" dirty="0">
                          <a:solidFill>
                            <a:schemeClr val="dk1"/>
                          </a:solidFill>
                          <a:effectLst/>
                          <a:latin typeface="Arial" panose="020B0604020202020204" pitchFamily="34" charset="0"/>
                          <a:ea typeface="+mn-ea"/>
                          <a:cs typeface="Arial" panose="020B0604020202020204" pitchFamily="34" charset="0"/>
                        </a:rPr>
                        <a:t> mutations</a:t>
                      </a:r>
                    </a:p>
                    <a:p>
                      <a:pPr marL="171450" lvl="0" indent="-171450">
                        <a:buClr>
                          <a:schemeClr val="accent1"/>
                        </a:buClr>
                        <a:buFont typeface="Arial" panose="020B0604020202020204" pitchFamily="34" charset="0"/>
                        <a:buChar char="•"/>
                      </a:pPr>
                      <a:r>
                        <a:rPr lang="en-GB" sz="1200" kern="1200" noProof="0" dirty="0">
                          <a:solidFill>
                            <a:schemeClr val="dk1"/>
                          </a:solidFill>
                          <a:effectLst/>
                          <a:latin typeface="Arial" panose="020B0604020202020204" pitchFamily="34" charset="0"/>
                          <a:ea typeface="+mn-ea"/>
                          <a:cs typeface="Arial" panose="020B0604020202020204" pitchFamily="34" charset="0"/>
                        </a:rPr>
                        <a:t>Tiered testing approaches may be employed i.e. certain mutations do not overlap, so testing for one may identify patients who do not benefit from further testing (e.g. </a:t>
                      </a:r>
                      <a:r>
                        <a:rPr lang="en-GB" sz="1200" i="1" kern="1200" noProof="0" dirty="0">
                          <a:solidFill>
                            <a:schemeClr val="dk1"/>
                          </a:solidFill>
                          <a:effectLst/>
                          <a:latin typeface="Arial" panose="020B0604020202020204" pitchFamily="34" charset="0"/>
                          <a:ea typeface="+mn-ea"/>
                          <a:cs typeface="Arial" panose="020B0604020202020204" pitchFamily="34" charset="0"/>
                        </a:rPr>
                        <a:t>KRAS</a:t>
                      </a:r>
                      <a:r>
                        <a:rPr lang="en-GB" sz="1200" kern="1200" noProof="0" dirty="0">
                          <a:solidFill>
                            <a:schemeClr val="dk1"/>
                          </a:solidFill>
                          <a:effectLst/>
                          <a:latin typeface="Arial" panose="020B0604020202020204" pitchFamily="34" charset="0"/>
                          <a:ea typeface="+mn-ea"/>
                          <a:cs typeface="Arial" panose="020B0604020202020204" pitchFamily="34" charset="0"/>
                        </a:rPr>
                        <a:t> and </a:t>
                      </a:r>
                      <a:r>
                        <a:rPr lang="en-GB" sz="1200" i="1" kern="1200" noProof="0" dirty="0">
                          <a:solidFill>
                            <a:schemeClr val="dk1"/>
                          </a:solidFill>
                          <a:effectLst/>
                          <a:latin typeface="Arial" panose="020B0604020202020204" pitchFamily="34" charset="0"/>
                          <a:ea typeface="+mn-ea"/>
                          <a:cs typeface="Arial" panose="020B0604020202020204" pitchFamily="34" charset="0"/>
                        </a:rPr>
                        <a:t>ALK</a:t>
                      </a:r>
                      <a:r>
                        <a:rPr lang="en-GB" sz="1200" kern="1200" noProof="0" dirty="0">
                          <a:solidFill>
                            <a:schemeClr val="dk1"/>
                          </a:solidFill>
                          <a:effectLst/>
                          <a:latin typeface="Arial" panose="020B0604020202020204" pitchFamily="34" charset="0"/>
                          <a:ea typeface="+mn-ea"/>
                          <a:cs typeface="Arial" panose="020B0604020202020204" pitchFamily="34" charset="0"/>
                        </a:rPr>
                        <a:t>, </a:t>
                      </a:r>
                      <a:r>
                        <a:rPr lang="en-GB" sz="1200" i="1" kern="1200" noProof="0" dirty="0">
                          <a:solidFill>
                            <a:schemeClr val="dk1"/>
                          </a:solidFill>
                          <a:effectLst/>
                          <a:latin typeface="Arial" panose="020B0604020202020204" pitchFamily="34" charset="0"/>
                          <a:ea typeface="+mn-ea"/>
                          <a:cs typeface="Arial" panose="020B0604020202020204" pitchFamily="34" charset="0"/>
                        </a:rPr>
                        <a:t>BRAF</a:t>
                      </a:r>
                      <a:r>
                        <a:rPr lang="en-GB" sz="1200" kern="1200" noProof="0" dirty="0">
                          <a:solidFill>
                            <a:schemeClr val="dk1"/>
                          </a:solidFill>
                          <a:effectLst/>
                          <a:latin typeface="Arial" panose="020B0604020202020204" pitchFamily="34" charset="0"/>
                          <a:ea typeface="+mn-ea"/>
                          <a:cs typeface="Arial" panose="020B0604020202020204" pitchFamily="34" charset="0"/>
                        </a:rPr>
                        <a:t> p.V600E, </a:t>
                      </a:r>
                      <a:r>
                        <a:rPr lang="en-GB" sz="1200" b="0" i="1" kern="1200" noProof="0" dirty="0">
                          <a:solidFill>
                            <a:schemeClr val="dk1"/>
                          </a:solidFill>
                          <a:effectLst/>
                          <a:latin typeface="Arial" panose="020B0604020202020204" pitchFamily="34" charset="0"/>
                          <a:ea typeface="+mn-ea"/>
                          <a:cs typeface="Arial" panose="020B0604020202020204" pitchFamily="34" charset="0"/>
                        </a:rPr>
                        <a:t>EGFR,</a:t>
                      </a:r>
                      <a:r>
                        <a:rPr lang="en-GB" sz="1200" kern="1200" noProof="0" dirty="0">
                          <a:solidFill>
                            <a:schemeClr val="dk1"/>
                          </a:solidFill>
                          <a:effectLst/>
                          <a:latin typeface="Arial" panose="020B0604020202020204" pitchFamily="34" charset="0"/>
                          <a:ea typeface="+mn-ea"/>
                          <a:cs typeface="Arial" panose="020B0604020202020204" pitchFamily="34" charset="0"/>
                        </a:rPr>
                        <a:t> </a:t>
                      </a:r>
                      <a:r>
                        <a:rPr lang="en-GB" sz="1200" i="1" kern="1200" noProof="0" dirty="0">
                          <a:solidFill>
                            <a:schemeClr val="dk1"/>
                          </a:solidFill>
                          <a:effectLst/>
                          <a:latin typeface="Arial" panose="020B0604020202020204" pitchFamily="34" charset="0"/>
                          <a:ea typeface="+mn-ea"/>
                          <a:cs typeface="Arial" panose="020B0604020202020204" pitchFamily="34" charset="0"/>
                        </a:rPr>
                        <a:t>MET</a:t>
                      </a:r>
                      <a:r>
                        <a:rPr lang="en-GB" sz="1200" kern="1200" noProof="0" dirty="0">
                          <a:solidFill>
                            <a:schemeClr val="dk1"/>
                          </a:solidFill>
                          <a:effectLst/>
                          <a:latin typeface="Arial" panose="020B0604020202020204" pitchFamily="34" charset="0"/>
                          <a:ea typeface="+mn-ea"/>
                          <a:cs typeface="Arial" panose="020B0604020202020204" pitchFamily="34" charset="0"/>
                        </a:rPr>
                        <a:t>ex14 skipping mutations, </a:t>
                      </a:r>
                      <a:r>
                        <a:rPr lang="en-GB" sz="1200" i="1" kern="1200" noProof="0" dirty="0">
                          <a:solidFill>
                            <a:schemeClr val="dk1"/>
                          </a:solidFill>
                          <a:effectLst/>
                          <a:latin typeface="Arial" panose="020B0604020202020204" pitchFamily="34" charset="0"/>
                          <a:ea typeface="+mn-ea"/>
                          <a:cs typeface="Arial" panose="020B0604020202020204" pitchFamily="34" charset="0"/>
                        </a:rPr>
                        <a:t>RET </a:t>
                      </a:r>
                      <a:r>
                        <a:rPr lang="en-GB" sz="1200" kern="1200" noProof="0" dirty="0">
                          <a:solidFill>
                            <a:schemeClr val="dk1"/>
                          </a:solidFill>
                          <a:effectLst/>
                          <a:latin typeface="Arial" panose="020B0604020202020204" pitchFamily="34" charset="0"/>
                          <a:ea typeface="+mn-ea"/>
                          <a:cs typeface="Arial" panose="020B0604020202020204" pitchFamily="34" charset="0"/>
                        </a:rPr>
                        <a:t>rearrangements, and </a:t>
                      </a:r>
                      <a:r>
                        <a:rPr lang="en-GB" sz="1200" i="1" kern="1200" noProof="0" dirty="0">
                          <a:solidFill>
                            <a:schemeClr val="dk1"/>
                          </a:solidFill>
                          <a:effectLst/>
                          <a:latin typeface="Arial" panose="020B0604020202020204" pitchFamily="34" charset="0"/>
                          <a:ea typeface="+mn-ea"/>
                          <a:cs typeface="Arial" panose="020B0604020202020204" pitchFamily="34" charset="0"/>
                        </a:rPr>
                        <a:t>ROS1</a:t>
                      </a:r>
                      <a:r>
                        <a:rPr lang="en-GB" sz="1200" kern="1200" noProof="0" dirty="0">
                          <a:solidFill>
                            <a:schemeClr val="dk1"/>
                          </a:solidFill>
                          <a:effectLst/>
                          <a:latin typeface="Arial" panose="020B0604020202020204" pitchFamily="34" charset="0"/>
                          <a:ea typeface="+mn-ea"/>
                          <a:cs typeface="Arial" panose="020B0604020202020204" pitchFamily="34" charset="0"/>
                        </a:rPr>
                        <a:t> rearrangements)</a:t>
                      </a:r>
                    </a:p>
                    <a:p>
                      <a:pPr marL="171450" indent="-171450">
                        <a:buClr>
                          <a:schemeClr val="accent1"/>
                        </a:buClr>
                        <a:buFont typeface="Arial" panose="020B0604020202020204" pitchFamily="34" charset="0"/>
                        <a:buChar char="•"/>
                      </a:pPr>
                      <a:r>
                        <a:rPr lang="en-GB" sz="1200" kern="1200" noProof="0" dirty="0">
                          <a:solidFill>
                            <a:schemeClr val="dk1"/>
                          </a:solidFill>
                          <a:effectLst/>
                          <a:latin typeface="Arial" panose="020B0604020202020204" pitchFamily="34" charset="0"/>
                          <a:ea typeface="+mn-ea"/>
                          <a:cs typeface="Arial" panose="020B0604020202020204" pitchFamily="34" charset="0"/>
                        </a:rPr>
                        <a:t>Preferably NGS (DNA and RNA) to cover all in one test</a:t>
                      </a:r>
                      <a:endParaRPr lang="en-GB" sz="1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44685435"/>
                  </a:ext>
                </a:extLst>
              </a:tr>
              <a:tr h="5304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noProof="0" dirty="0">
                          <a:solidFill>
                            <a:schemeClr val="dk1"/>
                          </a:solidFill>
                          <a:effectLst/>
                          <a:latin typeface="Arial" panose="020B0604020202020204" pitchFamily="34" charset="0"/>
                          <a:ea typeface="+mn-ea"/>
                          <a:cs typeface="Arial" panose="020B0604020202020204" pitchFamily="34" charset="0"/>
                        </a:rPr>
                        <a:t>PD-L1</a:t>
                      </a:r>
                      <a:r>
                        <a:rPr lang="en-GB" sz="1200" noProof="0" dirty="0">
                          <a:effectLst/>
                          <a:latin typeface="Arial" panose="020B0604020202020204" pitchFamily="34" charset="0"/>
                          <a:cs typeface="Arial" panose="020B0604020202020204" pitchFamily="34" charset="0"/>
                        </a:rPr>
                        <a:t> </a:t>
                      </a:r>
                      <a:endParaRPr lang="en-GB" sz="1200" kern="1200" noProof="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171450" lvl="0" indent="-171450">
                        <a:buClr>
                          <a:schemeClr val="accent1"/>
                        </a:buClr>
                        <a:buFont typeface="Arial" panose="020B0604020202020204" pitchFamily="34" charset="0"/>
                        <a:buChar char="•"/>
                      </a:pPr>
                      <a:r>
                        <a:rPr lang="en-GB" sz="1200" kern="1200" noProof="0" dirty="0">
                          <a:solidFill>
                            <a:schemeClr val="dk1"/>
                          </a:solidFill>
                          <a:effectLst/>
                          <a:latin typeface="Arial" panose="020B0604020202020204" pitchFamily="34" charset="0"/>
                          <a:ea typeface="+mn-ea"/>
                          <a:cs typeface="Arial" panose="020B0604020202020204" pitchFamily="34" charset="0"/>
                        </a:rPr>
                        <a:t>IHC must be used</a:t>
                      </a:r>
                    </a:p>
                    <a:p>
                      <a:pPr marL="171450" indent="-171450">
                        <a:buClr>
                          <a:schemeClr val="accent1"/>
                        </a:buClr>
                        <a:buFont typeface="Arial" panose="020B0604020202020204" pitchFamily="34" charset="0"/>
                        <a:buChar char="•"/>
                      </a:pPr>
                      <a:r>
                        <a:rPr lang="en-GB" sz="1200" kern="1200" noProof="0" dirty="0">
                          <a:solidFill>
                            <a:schemeClr val="dk1"/>
                          </a:solidFill>
                          <a:effectLst/>
                          <a:latin typeface="Arial" panose="020B0604020202020204" pitchFamily="34" charset="0"/>
                          <a:ea typeface="+mn-ea"/>
                          <a:cs typeface="Arial" panose="020B0604020202020204" pitchFamily="34" charset="0"/>
                        </a:rPr>
                        <a:t>If cytology samples are used, individual laboratories should validate their assays in their own cytology preparations against tissue biopsy samples of the same tumour</a:t>
                      </a:r>
                      <a:endParaRPr lang="en-GB" sz="1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5378547"/>
                  </a:ext>
                </a:extLst>
              </a:tr>
            </a:tbl>
          </a:graphicData>
        </a:graphic>
      </p:graphicFrame>
      <p:sp>
        <p:nvSpPr>
          <p:cNvPr id="3" name="Title 2">
            <a:extLst>
              <a:ext uri="{FF2B5EF4-FFF2-40B4-BE49-F238E27FC236}">
                <a16:creationId xmlns:a16="http://schemas.microsoft.com/office/drawing/2014/main" id="{3A130895-5D19-DC73-4E85-CF1B5C2448A8}"/>
              </a:ext>
            </a:extLst>
          </p:cNvPr>
          <p:cNvSpPr>
            <a:spLocks noGrp="1"/>
          </p:cNvSpPr>
          <p:nvPr>
            <p:ph type="title"/>
          </p:nvPr>
        </p:nvSpPr>
        <p:spPr>
          <a:xfrm>
            <a:off x="619201" y="259200"/>
            <a:ext cx="10963199" cy="864000"/>
          </a:xfrm>
        </p:spPr>
        <p:txBody>
          <a:bodyPr/>
          <a:lstStyle/>
          <a:p>
            <a:r>
              <a:rPr lang="en-GB" dirty="0"/>
              <a:t>Overview of current recommendations for molecular testing in </a:t>
            </a:r>
            <a:r>
              <a:rPr lang="en-GB" dirty="0" err="1"/>
              <a:t>nsclc</a:t>
            </a:r>
            <a:r>
              <a:rPr lang="en-GB" cap="none" baseline="30000" dirty="0" err="1"/>
              <a:t>a</a:t>
            </a:r>
            <a:r>
              <a:rPr lang="en-GB" dirty="0"/>
              <a:t> (3)</a:t>
            </a:r>
          </a:p>
        </p:txBody>
      </p:sp>
      <p:sp>
        <p:nvSpPr>
          <p:cNvPr id="4" name="Slide Number Placeholder 3">
            <a:extLst>
              <a:ext uri="{FF2B5EF4-FFF2-40B4-BE49-F238E27FC236}">
                <a16:creationId xmlns:a16="http://schemas.microsoft.com/office/drawing/2014/main" id="{437BD468-C6AA-48F4-A1B8-234908A9FCEC}"/>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14</a:t>
            </a:fld>
            <a:endParaRPr lang="en-GB" dirty="0"/>
          </a:p>
        </p:txBody>
      </p:sp>
      <p:sp>
        <p:nvSpPr>
          <p:cNvPr id="2" name="Content Placeholder 1">
            <a:extLst>
              <a:ext uri="{FF2B5EF4-FFF2-40B4-BE49-F238E27FC236}">
                <a16:creationId xmlns:a16="http://schemas.microsoft.com/office/drawing/2014/main" id="{D5412525-53A4-D702-6286-A25132AF9439}"/>
              </a:ext>
            </a:extLst>
          </p:cNvPr>
          <p:cNvSpPr>
            <a:spLocks noGrp="1"/>
          </p:cNvSpPr>
          <p:nvPr>
            <p:ph sz="quarter" idx="15"/>
          </p:nvPr>
        </p:nvSpPr>
        <p:spPr>
          <a:xfrm>
            <a:off x="620183" y="6356351"/>
            <a:ext cx="10180339" cy="365125"/>
          </a:xfrm>
        </p:spPr>
        <p:txBody>
          <a:bodyPr anchor="b" anchorCtr="0"/>
          <a:lstStyle/>
          <a:p>
            <a:r>
              <a:rPr lang="en-GB" baseline="30000" noProof="0" dirty="0">
                <a:solidFill>
                  <a:schemeClr val="tx1"/>
                </a:solidFill>
              </a:rPr>
              <a:t>a</a:t>
            </a:r>
            <a:r>
              <a:rPr lang="en-GB" noProof="0" dirty="0">
                <a:solidFill>
                  <a:schemeClr val="tx1"/>
                </a:solidFill>
              </a:rPr>
              <a:t> As per ASCO, ESMO and NCCN clinical practice guidelines</a:t>
            </a:r>
          </a:p>
          <a:p>
            <a:r>
              <a:rPr lang="en-GB" noProof="0" dirty="0">
                <a:solidFill>
                  <a:schemeClr val="tx2"/>
                </a:solidFill>
              </a:rPr>
              <a:t>ASCO, American Society for Clinical Oncology; ESMO, European Society for Medical Oncology; FISH, fluorescence in situ hybridisation; IHC, immunohistochemistry; </a:t>
            </a:r>
            <a:r>
              <a:rPr lang="en-GB" sz="1200" noProof="0" dirty="0">
                <a:solidFill>
                  <a:schemeClr val="tx2"/>
                </a:solidFill>
                <a:effectLst/>
                <a:ea typeface="Calibri" panose="020F0502020204030204" pitchFamily="34" charset="0"/>
              </a:rPr>
              <a:t>METex14, MET exon 14; </a:t>
            </a:r>
            <a:r>
              <a:rPr lang="en-GB" noProof="0" dirty="0">
                <a:solidFill>
                  <a:schemeClr val="tx2"/>
                </a:solidFill>
              </a:rPr>
              <a:t>NCCN, National Comprehensive Cancer Network; NGS, next generation sequencing; RT-PCR, reverse transcriptase polymerase chain reaction; TKI</a:t>
            </a:r>
            <a:r>
              <a:rPr lang="en-GB" dirty="0">
                <a:solidFill>
                  <a:schemeClr val="tx2"/>
                </a:solidFill>
              </a:rPr>
              <a:t>,</a:t>
            </a:r>
            <a:r>
              <a:rPr lang="en-GB" noProof="0" dirty="0">
                <a:solidFill>
                  <a:schemeClr val="tx2"/>
                </a:solidFill>
              </a:rPr>
              <a:t> tyrosine kinase inhibitor</a:t>
            </a:r>
          </a:p>
          <a:p>
            <a:r>
              <a:rPr lang="en-US" sz="1200" dirty="0" err="1">
                <a:effectLst/>
                <a:ea typeface="Calibri" panose="020F0502020204030204" pitchFamily="34" charset="0"/>
              </a:rPr>
              <a:t>Penault-Llorca</a:t>
            </a:r>
            <a:r>
              <a:rPr lang="en-US" sz="1200" dirty="0">
                <a:effectLst/>
                <a:ea typeface="Calibri" panose="020F0502020204030204" pitchFamily="34" charset="0"/>
              </a:rPr>
              <a:t> F and Socinski M. The Oncologist 2025, </a:t>
            </a:r>
            <a:r>
              <a:rPr lang="en-US" sz="1200" dirty="0">
                <a:ea typeface="Calibri" panose="020F0502020204030204" pitchFamily="34" charset="0"/>
              </a:rPr>
              <a:t>30(3): oyae357, </a:t>
            </a:r>
            <a:r>
              <a:rPr lang="en-US" sz="1200" dirty="0">
                <a:ea typeface="Calibri" panose="020F0502020204030204" pitchFamily="34" charset="0"/>
                <a:hlinkClick r:id="rId2">
                  <a:extLst>
                    <a:ext uri="{A12FA001-AC4F-418D-AE19-62706E023703}">
                      <ahyp:hlinkClr xmlns:ahyp="http://schemas.microsoft.com/office/drawing/2018/hyperlinkcolor" val="tx"/>
                    </a:ext>
                  </a:extLst>
                </a:hlinkClick>
              </a:rPr>
              <a:t>https://doi.org/10.1093/oncolo/oyae357</a:t>
            </a:r>
            <a:endParaRPr lang="en-US" sz="1200" dirty="0">
              <a:ea typeface="Calibri" panose="020F0502020204030204" pitchFamily="34" charset="0"/>
            </a:endParaRPr>
          </a:p>
        </p:txBody>
      </p:sp>
    </p:spTree>
    <p:extLst>
      <p:ext uri="{BB962C8B-B14F-4D97-AF65-F5344CB8AC3E}">
        <p14:creationId xmlns:p14="http://schemas.microsoft.com/office/powerpoint/2010/main" val="294101803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F1401-5849-7DF8-B7F3-31F846C0CA4A}"/>
            </a:ext>
          </a:extLst>
        </p:cNvPr>
        <p:cNvGrpSpPr/>
        <p:nvPr/>
      </p:nvGrpSpPr>
      <p:grpSpPr>
        <a:xfrm>
          <a:off x="0" y="0"/>
          <a:ext cx="0" cy="0"/>
          <a:chOff x="0" y="0"/>
          <a:chExt cx="0" cy="0"/>
        </a:xfrm>
      </p:grpSpPr>
      <p:graphicFrame>
        <p:nvGraphicFramePr>
          <p:cNvPr id="16" name="Content Placeholder 15">
            <a:extLst>
              <a:ext uri="{FF2B5EF4-FFF2-40B4-BE49-F238E27FC236}">
                <a16:creationId xmlns:a16="http://schemas.microsoft.com/office/drawing/2014/main" id="{D3784F2E-D4D2-5504-0AFA-26AC7071F0C5}"/>
              </a:ext>
            </a:extLst>
          </p:cNvPr>
          <p:cNvGraphicFramePr>
            <a:graphicFrameLocks noGrp="1"/>
          </p:cNvGraphicFramePr>
          <p:nvPr>
            <p:ph sz="quarter" idx="12"/>
            <p:extLst>
              <p:ext uri="{D42A27DB-BD31-4B8C-83A1-F6EECF244321}">
                <p14:modId xmlns:p14="http://schemas.microsoft.com/office/powerpoint/2010/main" val="3321784822"/>
              </p:ext>
            </p:extLst>
          </p:nvPr>
        </p:nvGraphicFramePr>
        <p:xfrm>
          <a:off x="620713" y="1425575"/>
          <a:ext cx="10963274" cy="4015740"/>
        </p:xfrm>
        <a:graphic>
          <a:graphicData uri="http://schemas.openxmlformats.org/drawingml/2006/table">
            <a:tbl>
              <a:tblPr firstRow="1" bandRow="1">
                <a:tableStyleId>{5C22544A-7EE6-4342-B048-85BDC9FD1C3A}</a:tableStyleId>
              </a:tblPr>
              <a:tblGrid>
                <a:gridCol w="5043239">
                  <a:extLst>
                    <a:ext uri="{9D8B030D-6E8A-4147-A177-3AD203B41FA5}">
                      <a16:colId xmlns:a16="http://schemas.microsoft.com/office/drawing/2014/main" val="2492805897"/>
                    </a:ext>
                  </a:extLst>
                </a:gridCol>
                <a:gridCol w="5920035">
                  <a:extLst>
                    <a:ext uri="{9D8B030D-6E8A-4147-A177-3AD203B41FA5}">
                      <a16:colId xmlns:a16="http://schemas.microsoft.com/office/drawing/2014/main" val="1202413804"/>
                    </a:ext>
                  </a:extLst>
                </a:gridCol>
              </a:tblGrid>
              <a:tr h="370840">
                <a:tc>
                  <a:txBody>
                    <a:bodyPr/>
                    <a:lstStyle/>
                    <a:p>
                      <a:r>
                        <a:rPr lang="en-GB" sz="1300" b="1" kern="1200" noProof="0" dirty="0">
                          <a:solidFill>
                            <a:schemeClr val="lt1"/>
                          </a:solidFill>
                          <a:effectLst/>
                          <a:latin typeface="Arial" panose="020B0604020202020204" pitchFamily="34" charset="0"/>
                          <a:ea typeface="+mn-ea"/>
                          <a:cs typeface="Arial" panose="020B0604020202020204" pitchFamily="34" charset="0"/>
                        </a:rPr>
                        <a:t>Challenges</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anchor="ctr"/>
                </a:tc>
                <a:tc>
                  <a:txBody>
                    <a:bodyPr/>
                    <a:lstStyle/>
                    <a:p>
                      <a:r>
                        <a:rPr lang="en-GB" sz="1300" b="1" kern="1200" noProof="0" dirty="0">
                          <a:solidFill>
                            <a:schemeClr val="lt1"/>
                          </a:solidFill>
                          <a:effectLst/>
                          <a:latin typeface="Arial" panose="020B0604020202020204" pitchFamily="34" charset="0"/>
                          <a:ea typeface="+mn-ea"/>
                          <a:cs typeface="Arial" panose="020B0604020202020204" pitchFamily="34" charset="0"/>
                        </a:rPr>
                        <a:t>Best practices</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878990558"/>
                  </a:ext>
                </a:extLst>
              </a:tr>
              <a:tr h="370840">
                <a:tc>
                  <a:txBody>
                    <a:bodyPr/>
                    <a:lstStyle/>
                    <a:p>
                      <a:pPr>
                        <a:spcAft>
                          <a:spcPts val="300"/>
                        </a:spcAft>
                      </a:pPr>
                      <a:r>
                        <a:rPr lang="en-GB" sz="1300" b="1" kern="1200" noProof="0" dirty="0">
                          <a:solidFill>
                            <a:schemeClr val="dk1"/>
                          </a:solidFill>
                          <a:effectLst/>
                          <a:latin typeface="Arial" panose="020B0604020202020204" pitchFamily="34" charset="0"/>
                          <a:ea typeface="+mn-ea"/>
                          <a:cs typeface="Arial" panose="020B0604020202020204" pitchFamily="34" charset="0"/>
                        </a:rPr>
                        <a:t>Tolerability of procedure</a:t>
                      </a:r>
                      <a:endParaRPr lang="en-GB" sz="1300" kern="1200" noProof="0" dirty="0">
                        <a:solidFill>
                          <a:schemeClr val="dk1"/>
                        </a:solidFill>
                        <a:effectLst/>
                        <a:latin typeface="Arial" panose="020B0604020202020204" pitchFamily="34" charset="0"/>
                        <a:ea typeface="+mn-ea"/>
                        <a:cs typeface="Arial" panose="020B0604020202020204" pitchFamily="34" charset="0"/>
                      </a:endParaRPr>
                    </a:p>
                    <a:p>
                      <a:r>
                        <a:rPr lang="en-GB" sz="1300" kern="1200" noProof="0" dirty="0">
                          <a:solidFill>
                            <a:schemeClr val="dk1"/>
                          </a:solidFill>
                          <a:effectLst/>
                          <a:latin typeface="Arial" panose="020B0604020202020204" pitchFamily="34" charset="0"/>
                          <a:ea typeface="+mn-ea"/>
                          <a:cs typeface="Arial" panose="020B0604020202020204" pitchFamily="34" charset="0"/>
                        </a:rPr>
                        <a:t>Patients' inability to tolerate biopsies hampers tissue collection.</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a:tc>
                <a:tc>
                  <a:txBody>
                    <a:bodyPr/>
                    <a:lstStyle/>
                    <a:p>
                      <a:r>
                        <a:rPr lang="en-GB" sz="1300" kern="1200" noProof="0" dirty="0">
                          <a:solidFill>
                            <a:schemeClr val="dk1"/>
                          </a:solidFill>
                          <a:effectLst/>
                          <a:latin typeface="Arial" panose="020B0604020202020204" pitchFamily="34" charset="0"/>
                          <a:ea typeface="+mn-ea"/>
                          <a:cs typeface="Arial" panose="020B0604020202020204" pitchFamily="34" charset="0"/>
                        </a:rPr>
                        <a:t>Optimise topical anaesthesia, anaesthetic-led sedation, liquid biopsies as a less invasive procedure.</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91401225"/>
                  </a:ext>
                </a:extLst>
              </a:tr>
              <a:tr h="370840">
                <a:tc>
                  <a:txBody>
                    <a:bodyPr/>
                    <a:lstStyle/>
                    <a:p>
                      <a:pPr>
                        <a:spcAft>
                          <a:spcPts val="300"/>
                        </a:spcAft>
                      </a:pPr>
                      <a:r>
                        <a:rPr lang="en-GB" sz="1300" b="1" kern="1200" noProof="0" dirty="0">
                          <a:solidFill>
                            <a:schemeClr val="dk1"/>
                          </a:solidFill>
                          <a:effectLst/>
                          <a:latin typeface="Arial" panose="020B0604020202020204" pitchFamily="34" charset="0"/>
                          <a:ea typeface="+mn-ea"/>
                          <a:cs typeface="Arial" panose="020B0604020202020204" pitchFamily="34" charset="0"/>
                        </a:rPr>
                        <a:t>Specimen acquisition; quantity and quality</a:t>
                      </a:r>
                      <a:endParaRPr lang="en-GB" sz="1300" kern="1200" noProof="0" dirty="0">
                        <a:solidFill>
                          <a:schemeClr val="dk1"/>
                        </a:solidFill>
                        <a:effectLst/>
                        <a:latin typeface="Arial" panose="020B0604020202020204" pitchFamily="34" charset="0"/>
                        <a:ea typeface="+mn-ea"/>
                        <a:cs typeface="Arial" panose="020B0604020202020204" pitchFamily="34" charset="0"/>
                      </a:endParaRPr>
                    </a:p>
                    <a:p>
                      <a:r>
                        <a:rPr lang="en-GB" sz="1300" kern="1200" noProof="0" dirty="0">
                          <a:solidFill>
                            <a:schemeClr val="dk1"/>
                          </a:solidFill>
                          <a:effectLst/>
                          <a:latin typeface="Arial" panose="020B0604020202020204" pitchFamily="34" charset="0"/>
                          <a:ea typeface="+mn-ea"/>
                          <a:cs typeface="Arial" panose="020B0604020202020204" pitchFamily="34" charset="0"/>
                        </a:rPr>
                        <a:t>Specimen acquisition procedure can yield limited or inadequate amounts of tissue for comprehensive molecular analysis. More specifically, core needle biopsies may provide insufficient specimen, with low tumour cell number. </a:t>
                      </a:r>
                      <a:endParaRPr lang="en-GB" sz="1300" noProof="0" dirty="0">
                        <a:latin typeface="Arial" panose="020B0604020202020204" pitchFamily="34" charset="0"/>
                        <a:cs typeface="Arial" panose="020B0604020202020204" pitchFamily="34" charset="0"/>
                      </a:endParaRPr>
                    </a:p>
                  </a:txBody>
                  <a:tcPr/>
                </a:tc>
                <a:tc>
                  <a:txBody>
                    <a:bodyPr/>
                    <a:lstStyle/>
                    <a:p>
                      <a:pPr>
                        <a:spcAft>
                          <a:spcPts val="400"/>
                        </a:spcAft>
                      </a:pPr>
                      <a:r>
                        <a:rPr lang="en-GB" sz="1300" kern="1200" noProof="0" dirty="0">
                          <a:solidFill>
                            <a:schemeClr val="dk1"/>
                          </a:solidFill>
                          <a:effectLst/>
                          <a:latin typeface="Arial" panose="020B0604020202020204" pitchFamily="34" charset="0"/>
                          <a:ea typeface="+mn-ea"/>
                          <a:cs typeface="Arial" panose="020B0604020202020204" pitchFamily="34" charset="0"/>
                        </a:rPr>
                        <a:t>Use larger gauge needle, if possible and/or apply multiple passes.</a:t>
                      </a:r>
                    </a:p>
                    <a:p>
                      <a:pPr>
                        <a:spcAft>
                          <a:spcPts val="400"/>
                        </a:spcAft>
                      </a:pPr>
                      <a:r>
                        <a:rPr lang="en-GB" sz="1300" kern="1200" noProof="0" dirty="0">
                          <a:solidFill>
                            <a:schemeClr val="dk1"/>
                          </a:solidFill>
                          <a:effectLst/>
                          <a:latin typeface="Arial" panose="020B0604020202020204" pitchFamily="34" charset="0"/>
                          <a:ea typeface="+mn-ea"/>
                          <a:cs typeface="Arial" panose="020B0604020202020204" pitchFamily="34" charset="0"/>
                        </a:rPr>
                        <a:t>EBUS-guided.</a:t>
                      </a:r>
                    </a:p>
                    <a:p>
                      <a:pPr>
                        <a:spcAft>
                          <a:spcPts val="400"/>
                        </a:spcAft>
                      </a:pPr>
                      <a:r>
                        <a:rPr lang="en-GB" sz="1300" kern="1200" noProof="0" dirty="0">
                          <a:solidFill>
                            <a:schemeClr val="dk1"/>
                          </a:solidFill>
                          <a:effectLst/>
                          <a:latin typeface="Arial" panose="020B0604020202020204" pitchFamily="34" charset="0"/>
                          <a:ea typeface="+mn-ea"/>
                          <a:cs typeface="Arial" panose="020B0604020202020204" pitchFamily="34" charset="0"/>
                        </a:rPr>
                        <a:t>ROSE can enhance diagnostic yield and accuracy, may reduce the number of biopsies, and rates of complications. </a:t>
                      </a:r>
                    </a:p>
                    <a:p>
                      <a:pPr>
                        <a:spcAft>
                          <a:spcPts val="400"/>
                        </a:spcAft>
                      </a:pPr>
                      <a:r>
                        <a:rPr lang="en-GB" sz="1300" kern="1200" noProof="0" dirty="0">
                          <a:solidFill>
                            <a:schemeClr val="dk1"/>
                          </a:solidFill>
                          <a:effectLst/>
                          <a:latin typeface="Arial" panose="020B0604020202020204" pitchFamily="34" charset="0"/>
                          <a:ea typeface="+mn-ea"/>
                          <a:cs typeface="Arial" panose="020B0604020202020204" pitchFamily="34" charset="0"/>
                        </a:rPr>
                        <a:t>Consider liquid biopsies or tumour enrichment.</a:t>
                      </a:r>
                    </a:p>
                    <a:p>
                      <a:pPr>
                        <a:spcAft>
                          <a:spcPts val="400"/>
                        </a:spcAft>
                      </a:pPr>
                      <a:r>
                        <a:rPr lang="en-GB" sz="1300" kern="1200" noProof="0" dirty="0">
                          <a:solidFill>
                            <a:schemeClr val="dk1"/>
                          </a:solidFill>
                          <a:effectLst/>
                          <a:latin typeface="Arial" panose="020B0604020202020204" pitchFamily="34" charset="0"/>
                          <a:ea typeface="+mn-ea"/>
                          <a:cs typeface="Arial" panose="020B0604020202020204" pitchFamily="34" charset="0"/>
                        </a:rPr>
                        <a:t>MDT/MTB input is helpful in selecting the most appropriate site for biopsy and biological sample for the molecular analysis, for example, histologic sample or liquid biopsy, and the molecular profiling, technologies, molecular test to use.</a:t>
                      </a:r>
                    </a:p>
                    <a:p>
                      <a:pPr>
                        <a:spcAft>
                          <a:spcPts val="400"/>
                        </a:spcAft>
                      </a:pPr>
                      <a:r>
                        <a:rPr lang="en-GB" sz="1300" kern="1200" noProof="0" dirty="0">
                          <a:solidFill>
                            <a:schemeClr val="dk1"/>
                          </a:solidFill>
                          <a:effectLst/>
                          <a:latin typeface="Arial" panose="020B0604020202020204" pitchFamily="34" charset="0"/>
                          <a:ea typeface="+mn-ea"/>
                          <a:cs typeface="Arial" panose="020B0604020202020204" pitchFamily="34" charset="0"/>
                        </a:rPr>
                        <a:t>The ratio of tumour cells to stromal cells should ideally be ≥20%. It is the responsibility of the pathologist to decide whether or not to attempt molecular assessment, as sometimes the technique can be successful even with low cellularity (5-10%). In the absence of molecular alteration, the conclusion of the molecular report should state that the result is inconclusive due to low cellularity.</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47012932"/>
                  </a:ext>
                </a:extLst>
              </a:tr>
            </a:tbl>
          </a:graphicData>
        </a:graphic>
      </p:graphicFrame>
      <p:sp>
        <p:nvSpPr>
          <p:cNvPr id="3" name="Title 2">
            <a:extLst>
              <a:ext uri="{FF2B5EF4-FFF2-40B4-BE49-F238E27FC236}">
                <a16:creationId xmlns:a16="http://schemas.microsoft.com/office/drawing/2014/main" id="{A8831F96-E337-ABE0-6F85-E2309D01F3C3}"/>
              </a:ext>
            </a:extLst>
          </p:cNvPr>
          <p:cNvSpPr>
            <a:spLocks noGrp="1"/>
          </p:cNvSpPr>
          <p:nvPr>
            <p:ph type="title"/>
          </p:nvPr>
        </p:nvSpPr>
        <p:spPr>
          <a:xfrm>
            <a:off x="619201" y="259200"/>
            <a:ext cx="10963199" cy="864000"/>
          </a:xfrm>
        </p:spPr>
        <p:txBody>
          <a:bodyPr/>
          <a:lstStyle/>
          <a:p>
            <a:r>
              <a:rPr lang="en-GB" dirty="0"/>
              <a:t>Challenges and best practices of tissue acquisition and quality, biomarker testing and reporting (1)</a:t>
            </a:r>
          </a:p>
        </p:txBody>
      </p:sp>
      <p:sp>
        <p:nvSpPr>
          <p:cNvPr id="4" name="Slide Number Placeholder 3">
            <a:extLst>
              <a:ext uri="{FF2B5EF4-FFF2-40B4-BE49-F238E27FC236}">
                <a16:creationId xmlns:a16="http://schemas.microsoft.com/office/drawing/2014/main" id="{CBF552EA-2A65-F142-91D6-A56CC536F0FE}"/>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15</a:t>
            </a:fld>
            <a:endParaRPr lang="en-GB" dirty="0"/>
          </a:p>
        </p:txBody>
      </p:sp>
      <p:sp>
        <p:nvSpPr>
          <p:cNvPr id="2" name="Content Placeholder 1">
            <a:extLst>
              <a:ext uri="{FF2B5EF4-FFF2-40B4-BE49-F238E27FC236}">
                <a16:creationId xmlns:a16="http://schemas.microsoft.com/office/drawing/2014/main" id="{176A7719-72A2-4D14-7620-83AE38CAA783}"/>
              </a:ext>
            </a:extLst>
          </p:cNvPr>
          <p:cNvSpPr>
            <a:spLocks noGrp="1"/>
          </p:cNvSpPr>
          <p:nvPr>
            <p:ph sz="quarter" idx="15"/>
          </p:nvPr>
        </p:nvSpPr>
        <p:spPr>
          <a:xfrm>
            <a:off x="620183" y="6356351"/>
            <a:ext cx="10180339" cy="365125"/>
          </a:xfrm>
        </p:spPr>
        <p:txBody>
          <a:bodyPr anchor="b" anchorCtr="0"/>
          <a:lstStyle/>
          <a:p>
            <a:r>
              <a:rPr lang="en-GB" noProof="0" dirty="0"/>
              <a:t>EBUS, endobronchial ultrasound; MDT, multidisciplinary team; MTB, molecular tumour board; ROSE, rapid on-site evaluation</a:t>
            </a:r>
          </a:p>
          <a:p>
            <a:r>
              <a:rPr lang="en-US" sz="1200" dirty="0" err="1">
                <a:effectLst/>
                <a:ea typeface="Calibri" panose="020F0502020204030204" pitchFamily="34" charset="0"/>
              </a:rPr>
              <a:t>Penault-Llorca</a:t>
            </a:r>
            <a:r>
              <a:rPr lang="en-US" sz="1200" dirty="0">
                <a:effectLst/>
                <a:ea typeface="Calibri" panose="020F0502020204030204" pitchFamily="34" charset="0"/>
              </a:rPr>
              <a:t> F and Socinski M. The Oncologist 2025, </a:t>
            </a:r>
            <a:r>
              <a:rPr lang="en-US" sz="1200" dirty="0">
                <a:ea typeface="Calibri" panose="020F0502020204030204" pitchFamily="34" charset="0"/>
              </a:rPr>
              <a:t>30(3): oyae357, </a:t>
            </a:r>
            <a:r>
              <a:rPr lang="en-US" sz="1200" dirty="0">
                <a:ea typeface="Calibri" panose="020F0502020204030204" pitchFamily="34" charset="0"/>
                <a:hlinkClick r:id="rId2">
                  <a:extLst>
                    <a:ext uri="{A12FA001-AC4F-418D-AE19-62706E023703}">
                      <ahyp:hlinkClr xmlns:ahyp="http://schemas.microsoft.com/office/drawing/2018/hyperlinkcolor" val="tx"/>
                    </a:ext>
                  </a:extLst>
                </a:hlinkClick>
              </a:rPr>
              <a:t>https://doi.org/10.1093/oncolo/oyae357</a:t>
            </a:r>
            <a:endParaRPr lang="en-US" sz="1200" dirty="0">
              <a:ea typeface="Calibri" panose="020F0502020204030204" pitchFamily="34" charset="0"/>
            </a:endParaRPr>
          </a:p>
        </p:txBody>
      </p:sp>
    </p:spTree>
    <p:extLst>
      <p:ext uri="{BB962C8B-B14F-4D97-AF65-F5344CB8AC3E}">
        <p14:creationId xmlns:p14="http://schemas.microsoft.com/office/powerpoint/2010/main" val="173377981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6C577-FD0D-40D3-44CC-41A4BFC4F93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7A96D8A-E1D0-5D54-231A-8C58160FFA63}"/>
              </a:ext>
            </a:extLst>
          </p:cNvPr>
          <p:cNvSpPr>
            <a:spLocks noGrp="1"/>
          </p:cNvSpPr>
          <p:nvPr>
            <p:ph type="title"/>
          </p:nvPr>
        </p:nvSpPr>
        <p:spPr>
          <a:xfrm>
            <a:off x="619201" y="259200"/>
            <a:ext cx="10963199" cy="864000"/>
          </a:xfrm>
        </p:spPr>
        <p:txBody>
          <a:bodyPr/>
          <a:lstStyle/>
          <a:p>
            <a:r>
              <a:rPr lang="en-GB" dirty="0"/>
              <a:t>Challenges and best practices of tissue acquisition and quality, biomarker testing and reporting (2)</a:t>
            </a:r>
          </a:p>
        </p:txBody>
      </p:sp>
      <p:sp>
        <p:nvSpPr>
          <p:cNvPr id="4" name="Slide Number Placeholder 3">
            <a:extLst>
              <a:ext uri="{FF2B5EF4-FFF2-40B4-BE49-F238E27FC236}">
                <a16:creationId xmlns:a16="http://schemas.microsoft.com/office/drawing/2014/main" id="{85BA0EA0-F3E2-55D7-AF17-4CC7709AB42A}"/>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16</a:t>
            </a:fld>
            <a:endParaRPr lang="en-GB" dirty="0"/>
          </a:p>
        </p:txBody>
      </p:sp>
      <p:sp>
        <p:nvSpPr>
          <p:cNvPr id="10" name="Content Placeholder 9">
            <a:extLst>
              <a:ext uri="{FF2B5EF4-FFF2-40B4-BE49-F238E27FC236}">
                <a16:creationId xmlns:a16="http://schemas.microsoft.com/office/drawing/2014/main" id="{B03C5E0C-136A-7EAF-A422-5D14D04F865F}"/>
              </a:ext>
            </a:extLst>
          </p:cNvPr>
          <p:cNvSpPr>
            <a:spLocks noGrp="1"/>
          </p:cNvSpPr>
          <p:nvPr>
            <p:ph sz="quarter" idx="15"/>
          </p:nvPr>
        </p:nvSpPr>
        <p:spPr/>
        <p:txBody>
          <a:bodyPr anchor="b" anchorCtr="0"/>
          <a:lstStyle/>
          <a:p>
            <a:r>
              <a:rPr lang="en-GB" noProof="0" dirty="0"/>
              <a:t>FFPE, formalin-fixed paraffin embedded; IHC, immunohistochemistry; NGS, next-generation sequencing; PCR, polymerase chain reaction</a:t>
            </a:r>
            <a:endParaRPr lang="en-GB" noProof="0" dirty="0">
              <a:highlight>
                <a:srgbClr val="00FFFF"/>
              </a:highlight>
            </a:endParaRPr>
          </a:p>
          <a:p>
            <a:r>
              <a:rPr lang="en-US" sz="1200" dirty="0" err="1">
                <a:effectLst/>
                <a:ea typeface="Calibri" panose="020F0502020204030204" pitchFamily="34" charset="0"/>
              </a:rPr>
              <a:t>Penault-Llorca</a:t>
            </a:r>
            <a:r>
              <a:rPr lang="en-US" sz="1200" dirty="0">
                <a:effectLst/>
                <a:ea typeface="Calibri" panose="020F0502020204030204" pitchFamily="34" charset="0"/>
              </a:rPr>
              <a:t> F and Socinski M. The Oncologist 2025, </a:t>
            </a:r>
            <a:r>
              <a:rPr lang="en-US" sz="1200" dirty="0">
                <a:ea typeface="Calibri" panose="020F0502020204030204" pitchFamily="34" charset="0"/>
              </a:rPr>
              <a:t>30(3): oyae357, </a:t>
            </a:r>
            <a:r>
              <a:rPr lang="en-US" sz="1200" dirty="0">
                <a:ea typeface="Calibri" panose="020F0502020204030204" pitchFamily="34" charset="0"/>
                <a:hlinkClick r:id="rId2">
                  <a:extLst>
                    <a:ext uri="{A12FA001-AC4F-418D-AE19-62706E023703}">
                      <ahyp:hlinkClr xmlns:ahyp="http://schemas.microsoft.com/office/drawing/2018/hyperlinkcolor" val="tx"/>
                    </a:ext>
                  </a:extLst>
                </a:hlinkClick>
              </a:rPr>
              <a:t>https://doi.org/10.1093/oncolo/oyae357</a:t>
            </a:r>
            <a:endParaRPr lang="en-US" sz="1200" dirty="0">
              <a:ea typeface="Calibri" panose="020F0502020204030204" pitchFamily="34" charset="0"/>
            </a:endParaRPr>
          </a:p>
        </p:txBody>
      </p:sp>
      <p:graphicFrame>
        <p:nvGraphicFramePr>
          <p:cNvPr id="14" name="Content Placeholder 15">
            <a:extLst>
              <a:ext uri="{FF2B5EF4-FFF2-40B4-BE49-F238E27FC236}">
                <a16:creationId xmlns:a16="http://schemas.microsoft.com/office/drawing/2014/main" id="{5AE4A837-71AB-ED83-F43E-27B3833648C2}"/>
              </a:ext>
            </a:extLst>
          </p:cNvPr>
          <p:cNvGraphicFramePr>
            <a:graphicFrameLocks noGrp="1"/>
          </p:cNvGraphicFramePr>
          <p:nvPr>
            <p:ph sz="quarter" idx="12"/>
            <p:extLst>
              <p:ext uri="{D42A27DB-BD31-4B8C-83A1-F6EECF244321}">
                <p14:modId xmlns:p14="http://schemas.microsoft.com/office/powerpoint/2010/main" val="1450866550"/>
              </p:ext>
            </p:extLst>
          </p:nvPr>
        </p:nvGraphicFramePr>
        <p:xfrm>
          <a:off x="620713" y="1425575"/>
          <a:ext cx="10963274" cy="4424680"/>
        </p:xfrm>
        <a:graphic>
          <a:graphicData uri="http://schemas.openxmlformats.org/drawingml/2006/table">
            <a:tbl>
              <a:tblPr firstRow="1" bandRow="1">
                <a:tableStyleId>{5C22544A-7EE6-4342-B048-85BDC9FD1C3A}</a:tableStyleId>
              </a:tblPr>
              <a:tblGrid>
                <a:gridCol w="5043239">
                  <a:extLst>
                    <a:ext uri="{9D8B030D-6E8A-4147-A177-3AD203B41FA5}">
                      <a16:colId xmlns:a16="http://schemas.microsoft.com/office/drawing/2014/main" val="2492805897"/>
                    </a:ext>
                  </a:extLst>
                </a:gridCol>
                <a:gridCol w="5920035">
                  <a:extLst>
                    <a:ext uri="{9D8B030D-6E8A-4147-A177-3AD203B41FA5}">
                      <a16:colId xmlns:a16="http://schemas.microsoft.com/office/drawing/2014/main" val="1202413804"/>
                    </a:ext>
                  </a:extLst>
                </a:gridCol>
              </a:tblGrid>
              <a:tr h="370840">
                <a:tc>
                  <a:txBody>
                    <a:bodyPr/>
                    <a:lstStyle/>
                    <a:p>
                      <a:r>
                        <a:rPr lang="en-GB" sz="1300" b="1" kern="1200" noProof="0" dirty="0">
                          <a:solidFill>
                            <a:schemeClr val="lt1"/>
                          </a:solidFill>
                          <a:effectLst/>
                          <a:latin typeface="Arial" panose="020B0604020202020204" pitchFamily="34" charset="0"/>
                          <a:ea typeface="+mn-ea"/>
                          <a:cs typeface="Arial" panose="020B0604020202020204" pitchFamily="34" charset="0"/>
                        </a:rPr>
                        <a:t>Challenges</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anchor="ctr"/>
                </a:tc>
                <a:tc>
                  <a:txBody>
                    <a:bodyPr/>
                    <a:lstStyle/>
                    <a:p>
                      <a:r>
                        <a:rPr lang="en-GB" sz="1300" b="1" kern="1200" noProof="0" dirty="0">
                          <a:solidFill>
                            <a:schemeClr val="lt1"/>
                          </a:solidFill>
                          <a:effectLst/>
                          <a:latin typeface="Arial" panose="020B0604020202020204" pitchFamily="34" charset="0"/>
                          <a:ea typeface="+mn-ea"/>
                          <a:cs typeface="Arial" panose="020B0604020202020204" pitchFamily="34" charset="0"/>
                        </a:rPr>
                        <a:t>Best practices</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878990558"/>
                  </a:ext>
                </a:extLst>
              </a:tr>
              <a:tr h="370840">
                <a:tc>
                  <a:txBody>
                    <a:bodyPr/>
                    <a:lstStyle/>
                    <a:p>
                      <a:pPr>
                        <a:spcAft>
                          <a:spcPts val="300"/>
                        </a:spcAft>
                      </a:pPr>
                      <a:r>
                        <a:rPr lang="en-GB" sz="1300" b="1" kern="1200" noProof="0" dirty="0">
                          <a:solidFill>
                            <a:schemeClr val="dk1"/>
                          </a:solidFill>
                          <a:effectLst/>
                          <a:latin typeface="Arial" panose="020B0604020202020204" pitchFamily="34" charset="0"/>
                          <a:ea typeface="+mn-ea"/>
                          <a:cs typeface="Arial" panose="020B0604020202020204" pitchFamily="34" charset="0"/>
                        </a:rPr>
                        <a:t>Specimen processing</a:t>
                      </a:r>
                      <a:endParaRPr lang="en-GB" sz="1300" kern="1200" noProof="0" dirty="0">
                        <a:solidFill>
                          <a:schemeClr val="dk1"/>
                        </a:solidFill>
                        <a:effectLst/>
                        <a:latin typeface="Arial" panose="020B0604020202020204" pitchFamily="34" charset="0"/>
                        <a:ea typeface="+mn-ea"/>
                        <a:cs typeface="Arial" panose="020B0604020202020204" pitchFamily="34" charset="0"/>
                      </a:endParaRPr>
                    </a:p>
                    <a:p>
                      <a:r>
                        <a:rPr lang="en-GB" sz="1300" kern="1200" noProof="0" dirty="0">
                          <a:solidFill>
                            <a:schemeClr val="dk1"/>
                          </a:solidFill>
                          <a:effectLst/>
                          <a:latin typeface="Arial" panose="020B0604020202020204" pitchFamily="34" charset="0"/>
                          <a:ea typeface="+mn-ea"/>
                          <a:cs typeface="Arial" panose="020B0604020202020204" pitchFamily="34" charset="0"/>
                        </a:rPr>
                        <a:t>Potential degradation of genetic material during processing. RNA prone to degradation; high failure rate of RNA extraction from FFPE. Specific issues include sample loss due to extended periods </a:t>
                      </a:r>
                      <a:r>
                        <a:rPr lang="en-GB" sz="1300" kern="1200" noProof="0" dirty="0">
                          <a:solidFill>
                            <a:schemeClr val="tx1"/>
                          </a:solidFill>
                          <a:effectLst/>
                          <a:latin typeface="Arial" panose="020B0604020202020204" pitchFamily="34" charset="0"/>
                          <a:ea typeface="+mn-ea"/>
                          <a:cs typeface="Arial" panose="020B0604020202020204" pitchFamily="34" charset="0"/>
                        </a:rPr>
                        <a:t>of ischaemia and </a:t>
                      </a:r>
                      <a:r>
                        <a:rPr lang="en-GB" sz="1300" kern="1200" noProof="0" dirty="0">
                          <a:solidFill>
                            <a:schemeClr val="dk1"/>
                          </a:solidFill>
                          <a:effectLst/>
                          <a:latin typeface="Arial" panose="020B0604020202020204" pitchFamily="34" charset="0"/>
                          <a:ea typeface="+mn-ea"/>
                          <a:cs typeface="Arial" panose="020B0604020202020204" pitchFamily="34" charset="0"/>
                        </a:rPr>
                        <a:t>fixation can impact suitability of samples; use of single cassette can contribute to tissue depletion, necrotic areas may be incompatible with test being used (PCR, NGS; 10-12% tumour nuclei are required for NGS).</a:t>
                      </a:r>
                    </a:p>
                  </a:txBody>
                  <a:tcPr/>
                </a:tc>
                <a:tc>
                  <a:txBody>
                    <a:bodyPr/>
                    <a:lstStyle/>
                    <a:p>
                      <a:pPr>
                        <a:spcAft>
                          <a:spcPts val="300"/>
                        </a:spcAft>
                      </a:pPr>
                      <a:r>
                        <a:rPr lang="en-GB" sz="1300" kern="1200" noProof="0" dirty="0">
                          <a:solidFill>
                            <a:schemeClr val="dk1"/>
                          </a:solidFill>
                          <a:effectLst/>
                          <a:latin typeface="Arial" panose="020B0604020202020204" pitchFamily="34" charset="0"/>
                          <a:ea typeface="+mn-ea"/>
                          <a:cs typeface="Arial" panose="020B0604020202020204" pitchFamily="34" charset="0"/>
                        </a:rPr>
                        <a:t>Optimise and standardise operating procedures &amp; ensure staff is trained sufficiently.</a:t>
                      </a:r>
                    </a:p>
                    <a:p>
                      <a:pPr>
                        <a:spcAft>
                          <a:spcPts val="300"/>
                        </a:spcAft>
                      </a:pPr>
                      <a:r>
                        <a:rPr lang="en-GB" sz="1300" kern="1200" noProof="0" dirty="0">
                          <a:solidFill>
                            <a:schemeClr val="dk1"/>
                          </a:solidFill>
                          <a:effectLst/>
                          <a:latin typeface="Arial" panose="020B0604020202020204" pitchFamily="34" charset="0"/>
                          <a:ea typeface="+mn-ea"/>
                          <a:cs typeface="Arial" panose="020B0604020202020204" pitchFamily="34" charset="0"/>
                        </a:rPr>
                        <a:t>Optimise tissue usage from small samples by dividing biopsies into multiple blocks per test, perform diagnostic IHC upfront, and minimise cutting sessions to reduce tissue waste (limit IHC to necessary tests only).</a:t>
                      </a:r>
                    </a:p>
                    <a:p>
                      <a:pPr>
                        <a:spcAft>
                          <a:spcPts val="300"/>
                        </a:spcAft>
                      </a:pPr>
                      <a:r>
                        <a:rPr lang="en-GB" sz="1300" kern="1200" noProof="0" dirty="0">
                          <a:solidFill>
                            <a:schemeClr val="dk1"/>
                          </a:solidFill>
                          <a:effectLst/>
                          <a:latin typeface="Arial" panose="020B0604020202020204" pitchFamily="34" charset="0"/>
                          <a:ea typeface="+mn-ea"/>
                          <a:cs typeface="Arial" panose="020B0604020202020204" pitchFamily="34" charset="0"/>
                        </a:rPr>
                        <a:t>Minimise formalin fixation time to limit nucleic acid damage.</a:t>
                      </a:r>
                    </a:p>
                    <a:p>
                      <a:pPr>
                        <a:spcAft>
                          <a:spcPts val="300"/>
                        </a:spcAft>
                      </a:pPr>
                      <a:r>
                        <a:rPr lang="en-GB" sz="1300" kern="1200" noProof="0" dirty="0">
                          <a:solidFill>
                            <a:schemeClr val="dk1"/>
                          </a:solidFill>
                          <a:effectLst/>
                          <a:latin typeface="Arial" panose="020B0604020202020204" pitchFamily="34" charset="0"/>
                          <a:ea typeface="+mn-ea"/>
                          <a:cs typeface="Arial" panose="020B0604020202020204" pitchFamily="34" charset="0"/>
                        </a:rPr>
                        <a:t>Minimise cold ischemia to less than 30 minutes for surgical specimens, and immediate fixation for biopsy and cytology.</a:t>
                      </a:r>
                    </a:p>
                    <a:p>
                      <a:pPr>
                        <a:spcAft>
                          <a:spcPts val="300"/>
                        </a:spcAft>
                      </a:pPr>
                      <a:r>
                        <a:rPr lang="en-GB" sz="1300" kern="1200" noProof="0" dirty="0">
                          <a:solidFill>
                            <a:schemeClr val="dk1"/>
                          </a:solidFill>
                          <a:effectLst/>
                          <a:latin typeface="Arial" panose="020B0604020202020204" pitchFamily="34" charset="0"/>
                          <a:ea typeface="+mn-ea"/>
                          <a:cs typeface="Arial" panose="020B0604020202020204" pitchFamily="34" charset="0"/>
                        </a:rPr>
                        <a:t>Divide tissues into more than one cassette.</a:t>
                      </a:r>
                    </a:p>
                    <a:p>
                      <a:pPr>
                        <a:spcAft>
                          <a:spcPts val="300"/>
                        </a:spcAft>
                      </a:pPr>
                      <a:r>
                        <a:rPr lang="en-GB" sz="1300" kern="1200" noProof="0" dirty="0">
                          <a:solidFill>
                            <a:schemeClr val="dk1"/>
                          </a:solidFill>
                          <a:effectLst/>
                          <a:latin typeface="Arial" panose="020B0604020202020204" pitchFamily="34" charset="0"/>
                          <a:ea typeface="+mn-ea"/>
                          <a:cs typeface="Arial" panose="020B0604020202020204" pitchFamily="34" charset="0"/>
                        </a:rPr>
                        <a:t>Microdissections may increase viable tumour fraction. </a:t>
                      </a:r>
                      <a:endParaRPr lang="en-GB" sz="13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91401225"/>
                  </a:ext>
                </a:extLst>
              </a:tr>
              <a:tr h="370840">
                <a:tc>
                  <a:txBody>
                    <a:bodyPr/>
                    <a:lstStyle/>
                    <a:p>
                      <a:pPr>
                        <a:spcAft>
                          <a:spcPts val="300"/>
                        </a:spcAft>
                      </a:pPr>
                      <a:r>
                        <a:rPr lang="en-GB" sz="1300" b="1" kern="1200" noProof="0" dirty="0">
                          <a:solidFill>
                            <a:schemeClr val="dk1"/>
                          </a:solidFill>
                          <a:effectLst/>
                          <a:latin typeface="Arial" panose="020B0604020202020204" pitchFamily="34" charset="0"/>
                          <a:ea typeface="+mn-ea"/>
                          <a:cs typeface="Arial" panose="020B0604020202020204" pitchFamily="34" charset="0"/>
                        </a:rPr>
                        <a:t>Testing methodology and platform diversity</a:t>
                      </a:r>
                      <a:endParaRPr lang="en-GB" sz="1300" kern="1200" noProof="0" dirty="0">
                        <a:solidFill>
                          <a:schemeClr val="dk1"/>
                        </a:solidFill>
                        <a:effectLst/>
                        <a:latin typeface="Arial" panose="020B0604020202020204" pitchFamily="34" charset="0"/>
                        <a:ea typeface="+mn-ea"/>
                        <a:cs typeface="Arial" panose="020B0604020202020204" pitchFamily="34" charset="0"/>
                      </a:endParaRPr>
                    </a:p>
                    <a:p>
                      <a:r>
                        <a:rPr lang="en-GB" sz="1300" kern="1200" noProof="0" dirty="0">
                          <a:solidFill>
                            <a:schemeClr val="dk1"/>
                          </a:solidFill>
                          <a:effectLst/>
                          <a:latin typeface="Arial" panose="020B0604020202020204" pitchFamily="34" charset="0"/>
                          <a:ea typeface="+mn-ea"/>
                          <a:cs typeface="Arial" panose="020B0604020202020204" pitchFamily="34" charset="0"/>
                        </a:rPr>
                        <a:t>Multiple testing options/assays and platforms are available from different vendors, each with specific sample requirements that adds complexity and may lead to confusion and disorganisation, ultimately affecting laboratory workflow, efficiency and potentially resulting in longer turnaround times. Multigene NGS panels, more specifically, may identify many genetic variants, some with uncertain clinical relevance, necessitating additional investigation.</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a:tc>
                <a:tc>
                  <a:txBody>
                    <a:bodyPr/>
                    <a:lstStyle/>
                    <a:p>
                      <a:pPr>
                        <a:spcAft>
                          <a:spcPts val="300"/>
                        </a:spcAft>
                      </a:pPr>
                      <a:r>
                        <a:rPr lang="en-GB" sz="1300" kern="1200" noProof="0" dirty="0">
                          <a:solidFill>
                            <a:schemeClr val="dk1"/>
                          </a:solidFill>
                          <a:effectLst/>
                          <a:latin typeface="Arial" panose="020B0604020202020204" pitchFamily="34" charset="0"/>
                          <a:ea typeface="+mn-ea"/>
                          <a:cs typeface="Arial" panose="020B0604020202020204" pitchFamily="34" charset="0"/>
                        </a:rPr>
                        <a:t>Optimise and standardise operating procedures &amp; ensure staff is trained sufficiently.</a:t>
                      </a:r>
                    </a:p>
                    <a:p>
                      <a:pPr>
                        <a:spcAft>
                          <a:spcPts val="300"/>
                        </a:spcAft>
                      </a:pPr>
                      <a:r>
                        <a:rPr lang="en-GB" sz="1300" kern="1200" noProof="0" dirty="0">
                          <a:solidFill>
                            <a:schemeClr val="dk1"/>
                          </a:solidFill>
                          <a:effectLst/>
                          <a:latin typeface="Arial" panose="020B0604020202020204" pitchFamily="34" charset="0"/>
                          <a:ea typeface="+mn-ea"/>
                          <a:cs typeface="Arial" panose="020B0604020202020204" pitchFamily="34" charset="0"/>
                        </a:rPr>
                        <a:t>Standardise requests using a few testing platforms, centralise coordination for efficient sample transport, unify testing processes, and integrate results into Electronic Health Records. </a:t>
                      </a:r>
                    </a:p>
                    <a:p>
                      <a:pPr>
                        <a:spcAft>
                          <a:spcPts val="300"/>
                        </a:spcAft>
                      </a:pPr>
                      <a:r>
                        <a:rPr lang="en-GB" sz="1300" kern="1200" noProof="0" dirty="0">
                          <a:solidFill>
                            <a:schemeClr val="dk1"/>
                          </a:solidFill>
                          <a:effectLst/>
                          <a:latin typeface="Arial" panose="020B0604020202020204" pitchFamily="34" charset="0"/>
                          <a:ea typeface="+mn-ea"/>
                          <a:cs typeface="Arial" panose="020B0604020202020204" pitchFamily="34" charset="0"/>
                        </a:rPr>
                        <a:t>Initiate reflex testing.</a:t>
                      </a:r>
                    </a:p>
                    <a:p>
                      <a:pPr>
                        <a:spcAft>
                          <a:spcPts val="300"/>
                        </a:spcAft>
                      </a:pPr>
                      <a:r>
                        <a:rPr lang="en-GB" sz="1300" kern="1200" noProof="0" dirty="0">
                          <a:solidFill>
                            <a:schemeClr val="dk1"/>
                          </a:solidFill>
                          <a:effectLst/>
                          <a:latin typeface="Arial" panose="020B0604020202020204" pitchFamily="34" charset="0"/>
                          <a:ea typeface="+mn-ea"/>
                          <a:cs typeface="Arial" panose="020B0604020202020204" pitchFamily="34" charset="0"/>
                        </a:rPr>
                        <a:t>Combined DNA/RNA NGS is reliable and efficient for comprehensive detection of all approved and emerging biomarkers and is more cost-effective.</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47012932"/>
                  </a:ext>
                </a:extLst>
              </a:tr>
            </a:tbl>
          </a:graphicData>
        </a:graphic>
      </p:graphicFrame>
    </p:spTree>
    <p:extLst>
      <p:ext uri="{BB962C8B-B14F-4D97-AF65-F5344CB8AC3E}">
        <p14:creationId xmlns:p14="http://schemas.microsoft.com/office/powerpoint/2010/main" val="63977296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CD322-C14D-3BED-B482-80253FBF669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212155-63E7-BC0D-9AF6-B95A26A4AAC1}"/>
              </a:ext>
            </a:extLst>
          </p:cNvPr>
          <p:cNvSpPr>
            <a:spLocks noGrp="1"/>
          </p:cNvSpPr>
          <p:nvPr>
            <p:ph type="title"/>
          </p:nvPr>
        </p:nvSpPr>
        <p:spPr>
          <a:xfrm>
            <a:off x="619201" y="259200"/>
            <a:ext cx="10963199" cy="864000"/>
          </a:xfrm>
        </p:spPr>
        <p:txBody>
          <a:bodyPr/>
          <a:lstStyle/>
          <a:p>
            <a:r>
              <a:rPr lang="en-GB" dirty="0"/>
              <a:t>Challenges and best practices of tissue acquisition and quality, biomarker testing and reporting (3)</a:t>
            </a:r>
          </a:p>
        </p:txBody>
      </p:sp>
      <p:sp>
        <p:nvSpPr>
          <p:cNvPr id="4" name="Slide Number Placeholder 3">
            <a:extLst>
              <a:ext uri="{FF2B5EF4-FFF2-40B4-BE49-F238E27FC236}">
                <a16:creationId xmlns:a16="http://schemas.microsoft.com/office/drawing/2014/main" id="{1CB542E3-070C-6AC9-FB6A-CBFD153DE16F}"/>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17</a:t>
            </a:fld>
            <a:endParaRPr lang="en-GB" dirty="0"/>
          </a:p>
        </p:txBody>
      </p:sp>
      <p:sp>
        <p:nvSpPr>
          <p:cNvPr id="2" name="Content Placeholder 1">
            <a:extLst>
              <a:ext uri="{FF2B5EF4-FFF2-40B4-BE49-F238E27FC236}">
                <a16:creationId xmlns:a16="http://schemas.microsoft.com/office/drawing/2014/main" id="{75AE15CB-B914-B6A5-3451-4EFE46616412}"/>
              </a:ext>
            </a:extLst>
          </p:cNvPr>
          <p:cNvSpPr>
            <a:spLocks noGrp="1"/>
          </p:cNvSpPr>
          <p:nvPr>
            <p:ph sz="quarter" idx="15"/>
          </p:nvPr>
        </p:nvSpPr>
        <p:spPr>
          <a:xfrm>
            <a:off x="620183" y="6356351"/>
            <a:ext cx="10180339" cy="365125"/>
          </a:xfrm>
        </p:spPr>
        <p:txBody>
          <a:bodyPr anchor="b" anchorCtr="0"/>
          <a:lstStyle/>
          <a:p>
            <a:r>
              <a:rPr lang="en-GB" noProof="0" dirty="0"/>
              <a:t>ASCO, American Society for Clinical Oncology; ESMO, European Society for Medical Oncology; MDT, multidisciplinary team; MTB, molecular tumour board; NCCN, National Comprehensive Cancer Network; NGS, next-generation sequencing; NSCLC, non-small cell lung cancer</a:t>
            </a:r>
            <a:endParaRPr lang="en-GB" noProof="0" dirty="0">
              <a:highlight>
                <a:srgbClr val="00FFFF"/>
              </a:highlight>
            </a:endParaRPr>
          </a:p>
          <a:p>
            <a:r>
              <a:rPr lang="en-US" sz="1200" dirty="0" err="1">
                <a:effectLst/>
                <a:ea typeface="Calibri" panose="020F0502020204030204" pitchFamily="34" charset="0"/>
              </a:rPr>
              <a:t>Penault-Llorca</a:t>
            </a:r>
            <a:r>
              <a:rPr lang="en-US" sz="1200" dirty="0">
                <a:effectLst/>
                <a:ea typeface="Calibri" panose="020F0502020204030204" pitchFamily="34" charset="0"/>
              </a:rPr>
              <a:t> F and Socinski M. The Oncologist 2025, </a:t>
            </a:r>
            <a:r>
              <a:rPr lang="en-US" sz="1200" dirty="0">
                <a:ea typeface="Calibri" panose="020F0502020204030204" pitchFamily="34" charset="0"/>
              </a:rPr>
              <a:t>30(3): oyae357, </a:t>
            </a:r>
            <a:r>
              <a:rPr lang="en-US" sz="1200" dirty="0">
                <a:ea typeface="Calibri" panose="020F0502020204030204" pitchFamily="34" charset="0"/>
                <a:hlinkClick r:id="rId2">
                  <a:extLst>
                    <a:ext uri="{A12FA001-AC4F-418D-AE19-62706E023703}">
                      <ahyp:hlinkClr xmlns:ahyp="http://schemas.microsoft.com/office/drawing/2018/hyperlinkcolor" val="tx"/>
                    </a:ext>
                  </a:extLst>
                </a:hlinkClick>
              </a:rPr>
              <a:t>https://doi.org/10.1093/oncolo/oyae357</a:t>
            </a:r>
            <a:endParaRPr lang="en-US" sz="1200" dirty="0">
              <a:ea typeface="Calibri" panose="020F0502020204030204" pitchFamily="34" charset="0"/>
            </a:endParaRPr>
          </a:p>
        </p:txBody>
      </p:sp>
      <p:graphicFrame>
        <p:nvGraphicFramePr>
          <p:cNvPr id="12" name="Content Placeholder 15">
            <a:extLst>
              <a:ext uri="{FF2B5EF4-FFF2-40B4-BE49-F238E27FC236}">
                <a16:creationId xmlns:a16="http://schemas.microsoft.com/office/drawing/2014/main" id="{6F34C4A0-3B08-9C53-36E6-A642D98C576C}"/>
              </a:ext>
            </a:extLst>
          </p:cNvPr>
          <p:cNvGraphicFramePr>
            <a:graphicFrameLocks noGrp="1"/>
          </p:cNvGraphicFramePr>
          <p:nvPr>
            <p:ph sz="quarter" idx="12"/>
            <p:extLst>
              <p:ext uri="{D42A27DB-BD31-4B8C-83A1-F6EECF244321}">
                <p14:modId xmlns:p14="http://schemas.microsoft.com/office/powerpoint/2010/main" val="2407505185"/>
              </p:ext>
            </p:extLst>
          </p:nvPr>
        </p:nvGraphicFramePr>
        <p:xfrm>
          <a:off x="620713" y="1425575"/>
          <a:ext cx="10963274" cy="4216400"/>
        </p:xfrm>
        <a:graphic>
          <a:graphicData uri="http://schemas.openxmlformats.org/drawingml/2006/table">
            <a:tbl>
              <a:tblPr firstRow="1" bandRow="1">
                <a:tableStyleId>{5C22544A-7EE6-4342-B048-85BDC9FD1C3A}</a:tableStyleId>
              </a:tblPr>
              <a:tblGrid>
                <a:gridCol w="5043239">
                  <a:extLst>
                    <a:ext uri="{9D8B030D-6E8A-4147-A177-3AD203B41FA5}">
                      <a16:colId xmlns:a16="http://schemas.microsoft.com/office/drawing/2014/main" val="2492805897"/>
                    </a:ext>
                  </a:extLst>
                </a:gridCol>
                <a:gridCol w="5920035">
                  <a:extLst>
                    <a:ext uri="{9D8B030D-6E8A-4147-A177-3AD203B41FA5}">
                      <a16:colId xmlns:a16="http://schemas.microsoft.com/office/drawing/2014/main" val="1202413804"/>
                    </a:ext>
                  </a:extLst>
                </a:gridCol>
              </a:tblGrid>
              <a:tr h="370840">
                <a:tc>
                  <a:txBody>
                    <a:bodyPr/>
                    <a:lstStyle/>
                    <a:p>
                      <a:r>
                        <a:rPr lang="en-GB" sz="1300" b="1" kern="1200" noProof="0" dirty="0">
                          <a:solidFill>
                            <a:schemeClr val="lt1"/>
                          </a:solidFill>
                          <a:effectLst/>
                          <a:latin typeface="Arial" panose="020B0604020202020204" pitchFamily="34" charset="0"/>
                          <a:ea typeface="+mn-ea"/>
                          <a:cs typeface="Arial" panose="020B0604020202020204" pitchFamily="34" charset="0"/>
                        </a:rPr>
                        <a:t>Challenges</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anchor="ctr"/>
                </a:tc>
                <a:tc>
                  <a:txBody>
                    <a:bodyPr/>
                    <a:lstStyle/>
                    <a:p>
                      <a:r>
                        <a:rPr lang="en-GB" sz="1300" b="1" kern="1200" noProof="0" dirty="0">
                          <a:solidFill>
                            <a:schemeClr val="lt1"/>
                          </a:solidFill>
                          <a:effectLst/>
                          <a:latin typeface="Arial" panose="020B0604020202020204" pitchFamily="34" charset="0"/>
                          <a:ea typeface="+mn-ea"/>
                          <a:cs typeface="Arial" panose="020B0604020202020204" pitchFamily="34" charset="0"/>
                        </a:rPr>
                        <a:t>Best practices</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878990558"/>
                  </a:ext>
                </a:extLst>
              </a:tr>
              <a:tr h="370840">
                <a:tc>
                  <a:txBody>
                    <a:bodyPr/>
                    <a:lstStyle/>
                    <a:p>
                      <a:pPr>
                        <a:spcAft>
                          <a:spcPts val="300"/>
                        </a:spcAft>
                      </a:pPr>
                      <a:r>
                        <a:rPr lang="en-GB" sz="1300" b="1" kern="1200" noProof="0" dirty="0">
                          <a:solidFill>
                            <a:schemeClr val="dk1"/>
                          </a:solidFill>
                          <a:effectLst/>
                          <a:latin typeface="Arial" panose="020B0604020202020204" pitchFamily="34" charset="0"/>
                          <a:ea typeface="+mn-ea"/>
                          <a:cs typeface="Arial" panose="020B0604020202020204" pitchFamily="34" charset="0"/>
                        </a:rPr>
                        <a:t>Reporting</a:t>
                      </a:r>
                      <a:endParaRPr lang="en-GB" sz="1300" kern="1200" noProof="0" dirty="0">
                        <a:solidFill>
                          <a:schemeClr val="dk1"/>
                        </a:solidFill>
                        <a:effectLst/>
                        <a:latin typeface="Arial" panose="020B0604020202020204" pitchFamily="34" charset="0"/>
                        <a:ea typeface="+mn-ea"/>
                        <a:cs typeface="Arial" panose="020B0604020202020204" pitchFamily="34" charset="0"/>
                      </a:endParaRPr>
                    </a:p>
                    <a:p>
                      <a:pPr>
                        <a:spcAft>
                          <a:spcPts val="300"/>
                        </a:spcAft>
                      </a:pPr>
                      <a:r>
                        <a:rPr lang="en-GB" sz="1300" kern="1200" dirty="0">
                          <a:solidFill>
                            <a:schemeClr val="dk1"/>
                          </a:solidFill>
                          <a:effectLst/>
                          <a:latin typeface="Arial" panose="020B0604020202020204" pitchFamily="34" charset="0"/>
                          <a:ea typeface="+mn-ea"/>
                          <a:cs typeface="Arial" panose="020B0604020202020204" pitchFamily="34" charset="0"/>
                        </a:rPr>
                        <a:t>Lack of experience in reading genomic reports, especially muti‑gene NGS panel reports, and determining clinical relevance.</a:t>
                      </a:r>
                    </a:p>
                    <a:p>
                      <a:pPr>
                        <a:spcAft>
                          <a:spcPts val="300"/>
                        </a:spcAft>
                      </a:pPr>
                      <a:r>
                        <a:rPr lang="en-GB" sz="1300" kern="1200" dirty="0">
                          <a:solidFill>
                            <a:schemeClr val="dk1"/>
                          </a:solidFill>
                          <a:effectLst/>
                          <a:latin typeface="Arial" panose="020B0604020202020204" pitchFamily="34" charset="0"/>
                          <a:ea typeface="+mn-ea"/>
                          <a:cs typeface="Arial" panose="020B0604020202020204" pitchFamily="34" charset="0"/>
                        </a:rPr>
                        <a:t>The increasing number of biomarkers and treatment options in NSCLC add to the complexity.</a:t>
                      </a:r>
                      <a:r>
                        <a:rPr lang="en-GB" sz="1300" dirty="0">
                          <a:effectLst/>
                          <a:latin typeface="Arial" panose="020B0604020202020204" pitchFamily="34" charset="0"/>
                          <a:cs typeface="Arial" panose="020B0604020202020204" pitchFamily="34" charset="0"/>
                        </a:rPr>
                        <a:t> </a:t>
                      </a:r>
                      <a:endParaRPr lang="en-GB" sz="1300" kern="1200" noProof="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a:spcAft>
                          <a:spcPts val="400"/>
                        </a:spcAft>
                      </a:pPr>
                      <a:r>
                        <a:rPr lang="en-GB" sz="1300" kern="1200" dirty="0">
                          <a:solidFill>
                            <a:schemeClr val="dk1"/>
                          </a:solidFill>
                          <a:effectLst/>
                          <a:latin typeface="Arial" panose="020B0604020202020204" pitchFamily="34" charset="0"/>
                          <a:ea typeface="+mn-ea"/>
                          <a:cs typeface="Arial" panose="020B0604020202020204" pitchFamily="34" charset="0"/>
                        </a:rPr>
                        <a:t>Standardised molecular genomic report.</a:t>
                      </a:r>
                    </a:p>
                    <a:p>
                      <a:pPr>
                        <a:spcAft>
                          <a:spcPts val="400"/>
                        </a:spcAft>
                      </a:pPr>
                      <a:r>
                        <a:rPr lang="en-GB" sz="1300" kern="1200" dirty="0">
                          <a:solidFill>
                            <a:schemeClr val="dk1"/>
                          </a:solidFill>
                          <a:effectLst/>
                          <a:latin typeface="Arial" panose="020B0604020202020204" pitchFamily="34" charset="0"/>
                          <a:ea typeface="+mn-ea"/>
                          <a:cs typeface="Arial" panose="020B0604020202020204" pitchFamily="34" charset="0"/>
                        </a:rPr>
                        <a:t>Provide training to enhance molecular genomic report interpretation skills. </a:t>
                      </a:r>
                    </a:p>
                    <a:p>
                      <a:pPr>
                        <a:spcAft>
                          <a:spcPts val="400"/>
                        </a:spcAft>
                      </a:pPr>
                      <a:r>
                        <a:rPr lang="en-GB" sz="1300" kern="1200" dirty="0">
                          <a:solidFill>
                            <a:schemeClr val="dk1"/>
                          </a:solidFill>
                          <a:effectLst/>
                          <a:latin typeface="Arial" panose="020B0604020202020204" pitchFamily="34" charset="0"/>
                          <a:ea typeface="+mn-ea"/>
                          <a:cs typeface="Arial" panose="020B0604020202020204" pitchFamily="34" charset="0"/>
                        </a:rPr>
                        <a:t>Continuously consult with the latest clinical practice guidelines (incl. ESMO, ASCO, NCCN etc.).</a:t>
                      </a:r>
                    </a:p>
                    <a:p>
                      <a:pPr>
                        <a:spcAft>
                          <a:spcPts val="400"/>
                        </a:spcAft>
                      </a:pPr>
                      <a:r>
                        <a:rPr lang="en-GB" sz="1300" kern="1200" dirty="0">
                          <a:solidFill>
                            <a:schemeClr val="dk1"/>
                          </a:solidFill>
                          <a:effectLst/>
                          <a:latin typeface="Arial" panose="020B0604020202020204" pitchFamily="34" charset="0"/>
                          <a:ea typeface="+mn-ea"/>
                          <a:cs typeface="Arial" panose="020B0604020202020204" pitchFamily="34" charset="0"/>
                        </a:rPr>
                        <a:t>MDT/MTB should be advised in the interpretation of complex genetic information. </a:t>
                      </a:r>
                    </a:p>
                    <a:p>
                      <a:pPr>
                        <a:spcAft>
                          <a:spcPts val="400"/>
                        </a:spcAft>
                      </a:pPr>
                      <a:r>
                        <a:rPr lang="en-GB" sz="1300" kern="1200" dirty="0">
                          <a:solidFill>
                            <a:schemeClr val="dk1"/>
                          </a:solidFill>
                          <a:effectLst/>
                          <a:latin typeface="Arial" panose="020B0604020202020204" pitchFamily="34" charset="0"/>
                          <a:ea typeface="+mn-ea"/>
                          <a:cs typeface="Arial" panose="020B0604020202020204" pitchFamily="34" charset="0"/>
                        </a:rPr>
                        <a:t>Introduce a genomic coordinator role (or patient navigator) for streamlined coordination.</a:t>
                      </a:r>
                      <a:r>
                        <a:rPr lang="en-GB" sz="130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91401225"/>
                  </a:ext>
                </a:extLst>
              </a:tr>
              <a:tr h="370840">
                <a:tc>
                  <a:txBody>
                    <a:bodyPr/>
                    <a:lstStyle/>
                    <a:p>
                      <a:r>
                        <a:rPr lang="en-GB" sz="1300" b="1" kern="1200" dirty="0">
                          <a:solidFill>
                            <a:schemeClr val="dk1"/>
                          </a:solidFill>
                          <a:effectLst/>
                          <a:latin typeface="Arial" panose="020B0604020202020204" pitchFamily="34" charset="0"/>
                          <a:ea typeface="+mn-ea"/>
                          <a:cs typeface="Arial" panose="020B0604020202020204" pitchFamily="34" charset="0"/>
                        </a:rPr>
                        <a:t>Tumour biology</a:t>
                      </a:r>
                      <a:endParaRPr lang="en-GB" sz="1300" kern="1200" dirty="0">
                        <a:solidFill>
                          <a:schemeClr val="dk1"/>
                        </a:solidFill>
                        <a:effectLst/>
                        <a:latin typeface="Arial" panose="020B0604020202020204" pitchFamily="34" charset="0"/>
                        <a:ea typeface="+mn-ea"/>
                        <a:cs typeface="Arial" panose="020B0604020202020204" pitchFamily="34" charset="0"/>
                      </a:endParaRPr>
                    </a:p>
                    <a:p>
                      <a:pPr>
                        <a:spcAft>
                          <a:spcPts val="300"/>
                        </a:spcAft>
                      </a:pPr>
                      <a:r>
                        <a:rPr lang="en-GB" sz="1300" kern="1200" dirty="0">
                          <a:solidFill>
                            <a:schemeClr val="dk1"/>
                          </a:solidFill>
                          <a:effectLst/>
                          <a:latin typeface="Arial" panose="020B0604020202020204" pitchFamily="34" charset="0"/>
                          <a:ea typeface="+mn-ea"/>
                          <a:cs typeface="Arial" panose="020B0604020202020204" pitchFamily="34" charset="0"/>
                        </a:rPr>
                        <a:t>Tumour clonal evolution, resistance, and intra-, or inter-tumour heterogeneity (genetic and molecular) may lead to biomarker discordance among tumour sites and between primary tumour and metastatic site.</a:t>
                      </a:r>
                      <a:r>
                        <a:rPr lang="en-GB" sz="130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a:tc>
                <a:tc>
                  <a:txBody>
                    <a:bodyPr/>
                    <a:lstStyle/>
                    <a:p>
                      <a:pPr>
                        <a:spcAft>
                          <a:spcPts val="400"/>
                        </a:spcAft>
                      </a:pPr>
                      <a:r>
                        <a:rPr lang="en-GB" sz="1300" kern="1200" dirty="0">
                          <a:solidFill>
                            <a:schemeClr val="dk1"/>
                          </a:solidFill>
                          <a:effectLst/>
                          <a:latin typeface="Arial" panose="020B0604020202020204" pitchFamily="34" charset="0"/>
                          <a:ea typeface="+mn-ea"/>
                          <a:cs typeface="Arial" panose="020B0604020202020204" pitchFamily="34" charset="0"/>
                        </a:rPr>
                        <a:t>Consider multiple site sampling; tissue biopsy, cytological samples, and liquid biopsies; particularly in cases involving multiple small primary tumours or metastases.</a:t>
                      </a:r>
                      <a:r>
                        <a:rPr lang="en-GB" sz="130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47012932"/>
                  </a:ext>
                </a:extLst>
              </a:tr>
              <a:tr h="370840">
                <a:tc>
                  <a:txBody>
                    <a:bodyPr/>
                    <a:lstStyle/>
                    <a:p>
                      <a:r>
                        <a:rPr lang="en-GB" sz="1300" b="1" kern="1200" dirty="0">
                          <a:solidFill>
                            <a:schemeClr val="dk1"/>
                          </a:solidFill>
                          <a:effectLst/>
                          <a:latin typeface="Arial" panose="020B0604020202020204" pitchFamily="34" charset="0"/>
                          <a:ea typeface="+mn-ea"/>
                          <a:cs typeface="Arial" panose="020B0604020202020204" pitchFamily="34" charset="0"/>
                        </a:rPr>
                        <a:t>Data collection/collation </a:t>
                      </a:r>
                      <a:endParaRPr lang="en-GB" sz="1300" kern="1200" dirty="0">
                        <a:solidFill>
                          <a:schemeClr val="dk1"/>
                        </a:solidFill>
                        <a:effectLst/>
                        <a:latin typeface="Arial" panose="020B0604020202020204" pitchFamily="34" charset="0"/>
                        <a:ea typeface="+mn-ea"/>
                        <a:cs typeface="Arial" panose="020B0604020202020204" pitchFamily="34" charset="0"/>
                      </a:endParaRPr>
                    </a:p>
                    <a:p>
                      <a:r>
                        <a:rPr lang="en-GB" sz="1300" kern="1200" dirty="0">
                          <a:solidFill>
                            <a:schemeClr val="dk1"/>
                          </a:solidFill>
                          <a:effectLst/>
                          <a:latin typeface="Arial" panose="020B0604020202020204" pitchFamily="34" charset="0"/>
                          <a:ea typeface="+mn-ea"/>
                          <a:cs typeface="Arial" panose="020B0604020202020204" pitchFamily="34" charset="0"/>
                        </a:rPr>
                        <a:t>Incompatibility between Laboratory Information System and Electronic Health Record systems may lead to operational challenges, errors and inefficiencies.</a:t>
                      </a:r>
                      <a:r>
                        <a:rPr lang="en-GB" sz="130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a:tc>
                <a:tc>
                  <a:txBody>
                    <a:bodyPr/>
                    <a:lstStyle/>
                    <a:p>
                      <a:pPr>
                        <a:spcAft>
                          <a:spcPts val="400"/>
                        </a:spcAft>
                      </a:pPr>
                      <a:r>
                        <a:rPr lang="en-GB" sz="1300" kern="1200" dirty="0">
                          <a:solidFill>
                            <a:schemeClr val="dk1"/>
                          </a:solidFill>
                          <a:effectLst/>
                          <a:latin typeface="Arial" panose="020B0604020202020204" pitchFamily="34" charset="0"/>
                          <a:ea typeface="+mn-ea"/>
                          <a:cs typeface="Arial" panose="020B0604020202020204" pitchFamily="34" charset="0"/>
                        </a:rPr>
                        <a:t>Implement checklists to streamline data capture and reporting.</a:t>
                      </a:r>
                    </a:p>
                    <a:p>
                      <a:pPr>
                        <a:spcAft>
                          <a:spcPts val="400"/>
                        </a:spcAft>
                      </a:pPr>
                      <a:r>
                        <a:rPr lang="en-GB" sz="1300" kern="1200" dirty="0">
                          <a:solidFill>
                            <a:schemeClr val="dk1"/>
                          </a:solidFill>
                          <a:effectLst/>
                          <a:latin typeface="Arial" panose="020B0604020202020204" pitchFamily="34" charset="0"/>
                          <a:ea typeface="+mn-ea"/>
                          <a:cs typeface="Arial" panose="020B0604020202020204" pitchFamily="34" charset="0"/>
                        </a:rPr>
                        <a:t>Enhance readability and searchability of reports within electronic systems.</a:t>
                      </a:r>
                      <a:r>
                        <a:rPr lang="en-GB" sz="130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34035486"/>
                  </a:ext>
                </a:extLst>
              </a:tr>
            </a:tbl>
          </a:graphicData>
        </a:graphic>
      </p:graphicFrame>
    </p:spTree>
    <p:extLst>
      <p:ext uri="{BB962C8B-B14F-4D97-AF65-F5344CB8AC3E}">
        <p14:creationId xmlns:p14="http://schemas.microsoft.com/office/powerpoint/2010/main" val="137112338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09209-9AD2-933A-2A67-F2F6F35A8D6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C21EFE7-E033-A86D-6419-1EA951B1269A}"/>
              </a:ext>
            </a:extLst>
          </p:cNvPr>
          <p:cNvSpPr>
            <a:spLocks noGrp="1"/>
          </p:cNvSpPr>
          <p:nvPr>
            <p:ph type="title"/>
          </p:nvPr>
        </p:nvSpPr>
        <p:spPr>
          <a:xfrm>
            <a:off x="619201" y="259200"/>
            <a:ext cx="10963199" cy="864000"/>
          </a:xfrm>
        </p:spPr>
        <p:txBody>
          <a:bodyPr/>
          <a:lstStyle/>
          <a:p>
            <a:r>
              <a:rPr lang="en-GB" dirty="0"/>
              <a:t>Challenges and best practices of tissue acquisition and quality, biomarker testing and reporting (4)</a:t>
            </a:r>
          </a:p>
        </p:txBody>
      </p:sp>
      <p:sp>
        <p:nvSpPr>
          <p:cNvPr id="4" name="Slide Number Placeholder 3">
            <a:extLst>
              <a:ext uri="{FF2B5EF4-FFF2-40B4-BE49-F238E27FC236}">
                <a16:creationId xmlns:a16="http://schemas.microsoft.com/office/drawing/2014/main" id="{5206E0DF-C4DA-0324-CC83-005510628D7A}"/>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18</a:t>
            </a:fld>
            <a:endParaRPr lang="en-GB" dirty="0"/>
          </a:p>
        </p:txBody>
      </p:sp>
      <p:sp>
        <p:nvSpPr>
          <p:cNvPr id="2" name="Content Placeholder 1">
            <a:extLst>
              <a:ext uri="{FF2B5EF4-FFF2-40B4-BE49-F238E27FC236}">
                <a16:creationId xmlns:a16="http://schemas.microsoft.com/office/drawing/2014/main" id="{29916371-13A6-190B-7126-54FF31A60355}"/>
              </a:ext>
            </a:extLst>
          </p:cNvPr>
          <p:cNvSpPr>
            <a:spLocks noGrp="1"/>
          </p:cNvSpPr>
          <p:nvPr>
            <p:ph sz="quarter" idx="15"/>
          </p:nvPr>
        </p:nvSpPr>
        <p:spPr>
          <a:xfrm>
            <a:off x="620183" y="6356351"/>
            <a:ext cx="10180339" cy="365125"/>
          </a:xfrm>
        </p:spPr>
        <p:txBody>
          <a:bodyPr anchor="b" anchorCtr="0"/>
          <a:lstStyle/>
          <a:p>
            <a:r>
              <a:rPr lang="en-GB" noProof="0" dirty="0"/>
              <a:t>IHC, immunohistochemistry; MDT, multidisciplinary team; MTB, molecular tumour board</a:t>
            </a:r>
          </a:p>
          <a:p>
            <a:r>
              <a:rPr lang="en-US" sz="1200" dirty="0" err="1">
                <a:effectLst/>
                <a:ea typeface="Calibri" panose="020F0502020204030204" pitchFamily="34" charset="0"/>
              </a:rPr>
              <a:t>Penault-Llorca</a:t>
            </a:r>
            <a:r>
              <a:rPr lang="en-US" sz="1200" dirty="0">
                <a:effectLst/>
                <a:ea typeface="Calibri" panose="020F0502020204030204" pitchFamily="34" charset="0"/>
              </a:rPr>
              <a:t> F and Socinski M. The Oncologist 2025, </a:t>
            </a:r>
            <a:r>
              <a:rPr lang="en-US" sz="1200" dirty="0">
                <a:ea typeface="Calibri" panose="020F0502020204030204" pitchFamily="34" charset="0"/>
              </a:rPr>
              <a:t>30(3): oyae357, </a:t>
            </a:r>
            <a:r>
              <a:rPr lang="en-US" sz="1200" dirty="0">
                <a:ea typeface="Calibri" panose="020F0502020204030204" pitchFamily="34" charset="0"/>
                <a:hlinkClick r:id="rId2">
                  <a:extLst>
                    <a:ext uri="{A12FA001-AC4F-418D-AE19-62706E023703}">
                      <ahyp:hlinkClr xmlns:ahyp="http://schemas.microsoft.com/office/drawing/2018/hyperlinkcolor" val="tx"/>
                    </a:ext>
                  </a:extLst>
                </a:hlinkClick>
              </a:rPr>
              <a:t>https://doi.org/10.1093/oncolo/oyae357</a:t>
            </a:r>
            <a:endParaRPr lang="en-US" sz="1200" dirty="0">
              <a:ea typeface="Calibri" panose="020F0502020204030204" pitchFamily="34" charset="0"/>
            </a:endParaRPr>
          </a:p>
        </p:txBody>
      </p:sp>
      <p:graphicFrame>
        <p:nvGraphicFramePr>
          <p:cNvPr id="12" name="Content Placeholder 15">
            <a:extLst>
              <a:ext uri="{FF2B5EF4-FFF2-40B4-BE49-F238E27FC236}">
                <a16:creationId xmlns:a16="http://schemas.microsoft.com/office/drawing/2014/main" id="{1605E8F3-DFAB-6C47-61D2-951597EE0D8E}"/>
              </a:ext>
            </a:extLst>
          </p:cNvPr>
          <p:cNvGraphicFramePr>
            <a:graphicFrameLocks noGrp="1"/>
          </p:cNvGraphicFramePr>
          <p:nvPr>
            <p:ph sz="quarter" idx="12"/>
            <p:extLst>
              <p:ext uri="{D42A27DB-BD31-4B8C-83A1-F6EECF244321}">
                <p14:modId xmlns:p14="http://schemas.microsoft.com/office/powerpoint/2010/main" val="4233712567"/>
              </p:ext>
            </p:extLst>
          </p:nvPr>
        </p:nvGraphicFramePr>
        <p:xfrm>
          <a:off x="620713" y="1425575"/>
          <a:ext cx="10963274" cy="2778760"/>
        </p:xfrm>
        <a:graphic>
          <a:graphicData uri="http://schemas.openxmlformats.org/drawingml/2006/table">
            <a:tbl>
              <a:tblPr firstRow="1" bandRow="1">
                <a:tableStyleId>{5C22544A-7EE6-4342-B048-85BDC9FD1C3A}</a:tableStyleId>
              </a:tblPr>
              <a:tblGrid>
                <a:gridCol w="5043239">
                  <a:extLst>
                    <a:ext uri="{9D8B030D-6E8A-4147-A177-3AD203B41FA5}">
                      <a16:colId xmlns:a16="http://schemas.microsoft.com/office/drawing/2014/main" val="2492805897"/>
                    </a:ext>
                  </a:extLst>
                </a:gridCol>
                <a:gridCol w="5920035">
                  <a:extLst>
                    <a:ext uri="{9D8B030D-6E8A-4147-A177-3AD203B41FA5}">
                      <a16:colId xmlns:a16="http://schemas.microsoft.com/office/drawing/2014/main" val="1202413804"/>
                    </a:ext>
                  </a:extLst>
                </a:gridCol>
              </a:tblGrid>
              <a:tr h="370840">
                <a:tc>
                  <a:txBody>
                    <a:bodyPr/>
                    <a:lstStyle/>
                    <a:p>
                      <a:r>
                        <a:rPr lang="en-GB" sz="1300" b="1" kern="1200" noProof="0" dirty="0">
                          <a:solidFill>
                            <a:schemeClr val="lt1"/>
                          </a:solidFill>
                          <a:effectLst/>
                          <a:latin typeface="Arial" panose="020B0604020202020204" pitchFamily="34" charset="0"/>
                          <a:ea typeface="+mn-ea"/>
                          <a:cs typeface="Arial" panose="020B0604020202020204" pitchFamily="34" charset="0"/>
                        </a:rPr>
                        <a:t>Challenges</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anchor="ctr"/>
                </a:tc>
                <a:tc>
                  <a:txBody>
                    <a:bodyPr/>
                    <a:lstStyle/>
                    <a:p>
                      <a:r>
                        <a:rPr lang="en-GB" sz="1300" b="1" kern="1200" noProof="0" dirty="0">
                          <a:solidFill>
                            <a:schemeClr val="lt1"/>
                          </a:solidFill>
                          <a:effectLst/>
                          <a:latin typeface="Arial" panose="020B0604020202020204" pitchFamily="34" charset="0"/>
                          <a:ea typeface="+mn-ea"/>
                          <a:cs typeface="Arial" panose="020B0604020202020204" pitchFamily="34" charset="0"/>
                        </a:rPr>
                        <a:t>Best practices</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878990558"/>
                  </a:ext>
                </a:extLst>
              </a:tr>
              <a:tr h="370840">
                <a:tc>
                  <a:txBody>
                    <a:bodyPr/>
                    <a:lstStyle/>
                    <a:p>
                      <a:pPr>
                        <a:spcAft>
                          <a:spcPts val="400"/>
                        </a:spcAft>
                      </a:pPr>
                      <a:r>
                        <a:rPr lang="en-GB" sz="1300" b="1" kern="1200" noProof="0" dirty="0">
                          <a:solidFill>
                            <a:schemeClr val="dk1"/>
                          </a:solidFill>
                          <a:effectLst/>
                          <a:latin typeface="Arial" panose="020B0604020202020204" pitchFamily="34" charset="0"/>
                          <a:ea typeface="+mn-ea"/>
                          <a:cs typeface="Arial" panose="020B0604020202020204" pitchFamily="34" charset="0"/>
                        </a:rPr>
                        <a:t>Quality assessment and control</a:t>
                      </a:r>
                      <a:endParaRPr lang="en-GB" sz="1300" kern="1200" noProof="0" dirty="0">
                        <a:solidFill>
                          <a:schemeClr val="dk1"/>
                        </a:solidFill>
                        <a:effectLst/>
                        <a:latin typeface="Arial" panose="020B0604020202020204" pitchFamily="34" charset="0"/>
                        <a:ea typeface="+mn-ea"/>
                        <a:cs typeface="Arial" panose="020B0604020202020204" pitchFamily="34" charset="0"/>
                      </a:endParaRPr>
                    </a:p>
                    <a:p>
                      <a:pPr>
                        <a:spcAft>
                          <a:spcPts val="400"/>
                        </a:spcAft>
                      </a:pPr>
                      <a:r>
                        <a:rPr lang="en-GB" sz="1300" kern="1200" noProof="0" dirty="0">
                          <a:solidFill>
                            <a:schemeClr val="dk1"/>
                          </a:solidFill>
                          <a:effectLst/>
                          <a:latin typeface="Arial" panose="020B0604020202020204" pitchFamily="34" charset="0"/>
                          <a:ea typeface="+mn-ea"/>
                          <a:cs typeface="Arial" panose="020B0604020202020204" pitchFamily="34" charset="0"/>
                        </a:rPr>
                        <a:t>Ensuring consistent and accurate interpretation of results.</a:t>
                      </a:r>
                      <a:r>
                        <a:rPr lang="en-GB" sz="1300" noProof="0" dirty="0">
                          <a:effectLst/>
                          <a:latin typeface="Arial" panose="020B0604020202020204" pitchFamily="34" charset="0"/>
                          <a:cs typeface="Arial" panose="020B0604020202020204" pitchFamily="34" charset="0"/>
                        </a:rPr>
                        <a:t> </a:t>
                      </a:r>
                      <a:endParaRPr lang="en-GB" sz="1300" kern="1200" noProof="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a:spcAft>
                          <a:spcPts val="400"/>
                        </a:spcAft>
                      </a:pPr>
                      <a:r>
                        <a:rPr lang="en-GB" sz="1300" kern="1200" noProof="0" dirty="0">
                          <a:solidFill>
                            <a:schemeClr val="dk1"/>
                          </a:solidFill>
                          <a:effectLst/>
                          <a:latin typeface="Arial" panose="020B0604020202020204" pitchFamily="34" charset="0"/>
                          <a:ea typeface="+mn-ea"/>
                          <a:cs typeface="Arial" panose="020B0604020202020204" pitchFamily="34" charset="0"/>
                        </a:rPr>
                        <a:t>Perform thorough internal and external validation.</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91401225"/>
                  </a:ext>
                </a:extLst>
              </a:tr>
              <a:tr h="370840">
                <a:tc>
                  <a:txBody>
                    <a:bodyPr/>
                    <a:lstStyle/>
                    <a:p>
                      <a:pPr>
                        <a:spcAft>
                          <a:spcPts val="400"/>
                        </a:spcAft>
                      </a:pPr>
                      <a:r>
                        <a:rPr lang="en-GB" sz="1300" b="1" kern="1200" noProof="0" dirty="0">
                          <a:solidFill>
                            <a:schemeClr val="dk1"/>
                          </a:solidFill>
                          <a:effectLst/>
                          <a:latin typeface="Arial" panose="020B0604020202020204" pitchFamily="34" charset="0"/>
                          <a:ea typeface="+mn-ea"/>
                          <a:cs typeface="Arial" panose="020B0604020202020204" pitchFamily="34" charset="0"/>
                        </a:rPr>
                        <a:t>Guidance and standardization</a:t>
                      </a:r>
                      <a:endParaRPr lang="en-GB" sz="1300" kern="1200" noProof="0" dirty="0">
                        <a:solidFill>
                          <a:schemeClr val="dk1"/>
                        </a:solidFill>
                        <a:effectLst/>
                        <a:latin typeface="Arial" panose="020B0604020202020204" pitchFamily="34" charset="0"/>
                        <a:ea typeface="+mn-ea"/>
                        <a:cs typeface="Arial" panose="020B0604020202020204" pitchFamily="34" charset="0"/>
                      </a:endParaRPr>
                    </a:p>
                    <a:p>
                      <a:pPr>
                        <a:spcAft>
                          <a:spcPts val="400"/>
                        </a:spcAft>
                      </a:pPr>
                      <a:r>
                        <a:rPr lang="en-GB" sz="1300" kern="1200" noProof="0" dirty="0">
                          <a:solidFill>
                            <a:schemeClr val="dk1"/>
                          </a:solidFill>
                          <a:effectLst/>
                          <a:latin typeface="Arial" panose="020B0604020202020204" pitchFamily="34" charset="0"/>
                          <a:ea typeface="+mn-ea"/>
                          <a:cs typeface="Arial" panose="020B0604020202020204" pitchFamily="34" charset="0"/>
                        </a:rPr>
                        <a:t>Limited guidelines for respiratory physicians.</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a:tc>
                <a:tc>
                  <a:txBody>
                    <a:bodyPr/>
                    <a:lstStyle/>
                    <a:p>
                      <a:pPr>
                        <a:spcAft>
                          <a:spcPts val="400"/>
                        </a:spcAft>
                      </a:pPr>
                      <a:r>
                        <a:rPr lang="en-GB" sz="1300" kern="1200" noProof="0" dirty="0">
                          <a:solidFill>
                            <a:schemeClr val="dk1"/>
                          </a:solidFill>
                          <a:effectLst/>
                          <a:latin typeface="Arial" panose="020B0604020202020204" pitchFamily="34" charset="0"/>
                          <a:ea typeface="+mn-ea"/>
                          <a:cs typeface="Arial" panose="020B0604020202020204" pitchFamily="34" charset="0"/>
                        </a:rPr>
                        <a:t>Develop/implement best practice guidelines on specimen acquisition for pulmonologist and pathologist (defining critical parameters such as IHC limits, sample marking, and maximising tissue use, etc.).</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47012932"/>
                  </a:ext>
                </a:extLst>
              </a:tr>
              <a:tr h="370840">
                <a:tc>
                  <a:txBody>
                    <a:bodyPr/>
                    <a:lstStyle/>
                    <a:p>
                      <a:pPr>
                        <a:spcAft>
                          <a:spcPts val="400"/>
                        </a:spcAft>
                      </a:pPr>
                      <a:r>
                        <a:rPr lang="en-GB" sz="1300" b="1" kern="1200" noProof="0" dirty="0">
                          <a:solidFill>
                            <a:schemeClr val="dk1"/>
                          </a:solidFill>
                          <a:effectLst/>
                          <a:latin typeface="Arial" panose="020B0604020202020204" pitchFamily="34" charset="0"/>
                          <a:ea typeface="+mn-ea"/>
                          <a:cs typeface="Arial" panose="020B0604020202020204" pitchFamily="34" charset="0"/>
                        </a:rPr>
                        <a:t>Collaboration and communication</a:t>
                      </a:r>
                      <a:endParaRPr lang="en-GB" sz="1300" kern="1200" noProof="0" dirty="0">
                        <a:solidFill>
                          <a:schemeClr val="dk1"/>
                        </a:solidFill>
                        <a:effectLst/>
                        <a:latin typeface="Arial" panose="020B0604020202020204" pitchFamily="34" charset="0"/>
                        <a:ea typeface="+mn-ea"/>
                        <a:cs typeface="Arial" panose="020B0604020202020204" pitchFamily="34" charset="0"/>
                      </a:endParaRPr>
                    </a:p>
                    <a:p>
                      <a:pPr>
                        <a:spcAft>
                          <a:spcPts val="400"/>
                        </a:spcAft>
                      </a:pPr>
                      <a:r>
                        <a:rPr lang="en-GB" sz="1300" kern="1200" noProof="0" dirty="0">
                          <a:solidFill>
                            <a:schemeClr val="dk1"/>
                          </a:solidFill>
                          <a:effectLst/>
                          <a:latin typeface="Arial" panose="020B0604020202020204" pitchFamily="34" charset="0"/>
                          <a:ea typeface="+mn-ea"/>
                          <a:cs typeface="Arial" panose="020B0604020202020204" pitchFamily="34" charset="0"/>
                        </a:rPr>
                        <a:t>Diversity in composition and expertise often may affect effective communication and collaboration with the MDT/MTB</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a:tc>
                <a:tc>
                  <a:txBody>
                    <a:bodyPr/>
                    <a:lstStyle/>
                    <a:p>
                      <a:pPr>
                        <a:spcAft>
                          <a:spcPts val="400"/>
                        </a:spcAft>
                      </a:pPr>
                      <a:r>
                        <a:rPr lang="en-GB" sz="1300" kern="1200" noProof="0" dirty="0">
                          <a:solidFill>
                            <a:schemeClr val="dk1"/>
                          </a:solidFill>
                          <a:effectLst/>
                          <a:latin typeface="Arial" panose="020B0604020202020204" pitchFamily="34" charset="0"/>
                          <a:ea typeface="+mn-ea"/>
                          <a:cs typeface="Arial" panose="020B0604020202020204" pitchFamily="34" charset="0"/>
                        </a:rPr>
                        <a:t>Establish clear roles and responsibilities and routes of communication.</a:t>
                      </a:r>
                    </a:p>
                    <a:p>
                      <a:pPr>
                        <a:spcAft>
                          <a:spcPts val="400"/>
                        </a:spcAft>
                      </a:pPr>
                      <a:r>
                        <a:rPr lang="en-GB" sz="1300" kern="1200" noProof="0" dirty="0">
                          <a:solidFill>
                            <a:schemeClr val="dk1"/>
                          </a:solidFill>
                          <a:effectLst/>
                          <a:latin typeface="Arial" panose="020B0604020202020204" pitchFamily="34" charset="0"/>
                          <a:ea typeface="+mn-ea"/>
                          <a:cs typeface="Arial" panose="020B0604020202020204" pitchFamily="34" charset="0"/>
                        </a:rPr>
                        <a:t>Introduce a genomic coordinator role (or patient navigator) for streamlined coordination.</a:t>
                      </a:r>
                    </a:p>
                    <a:p>
                      <a:pPr>
                        <a:spcAft>
                          <a:spcPts val="400"/>
                        </a:spcAft>
                      </a:pPr>
                      <a:r>
                        <a:rPr lang="en-GB" sz="1300" kern="1200" noProof="0" dirty="0">
                          <a:solidFill>
                            <a:schemeClr val="dk1"/>
                          </a:solidFill>
                          <a:effectLst/>
                          <a:latin typeface="Arial" panose="020B0604020202020204" pitchFamily="34" charset="0"/>
                          <a:ea typeface="+mn-ea"/>
                          <a:cs typeface="Arial" panose="020B0604020202020204" pitchFamily="34" charset="0"/>
                        </a:rPr>
                        <a:t>Foster a culture of continuous feedback and follow-up to enhance the precision of medical procedures.</a:t>
                      </a:r>
                      <a:r>
                        <a:rPr lang="en-GB" sz="1300" noProof="0" dirty="0">
                          <a:effectLst/>
                          <a:latin typeface="Arial" panose="020B0604020202020204" pitchFamily="34" charset="0"/>
                          <a:cs typeface="Arial" panose="020B0604020202020204" pitchFamily="34" charset="0"/>
                        </a:rPr>
                        <a:t> </a:t>
                      </a:r>
                      <a:endParaRPr lang="en-GB" sz="13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34035486"/>
                  </a:ext>
                </a:extLst>
              </a:tr>
            </a:tbl>
          </a:graphicData>
        </a:graphic>
      </p:graphicFrame>
    </p:spTree>
    <p:extLst>
      <p:ext uri="{BB962C8B-B14F-4D97-AF65-F5344CB8AC3E}">
        <p14:creationId xmlns:p14="http://schemas.microsoft.com/office/powerpoint/2010/main" val="5862571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D3A4B-6AA3-B0EC-49B9-41821C31A90D}"/>
              </a:ext>
            </a:extLst>
          </p:cNvPr>
          <p:cNvSpPr>
            <a:spLocks noGrp="1"/>
          </p:cNvSpPr>
          <p:nvPr>
            <p:ph type="title"/>
          </p:nvPr>
        </p:nvSpPr>
        <p:spPr/>
        <p:txBody>
          <a:bodyPr/>
          <a:lstStyle/>
          <a:p>
            <a:r>
              <a:rPr lang="en-GB" dirty="0"/>
              <a:t>Proposed minimal testing algorithm where comprehensive multi-panel testing not possible</a:t>
            </a:r>
          </a:p>
        </p:txBody>
      </p:sp>
      <p:sp>
        <p:nvSpPr>
          <p:cNvPr id="4" name="Content Placeholder 3">
            <a:extLst>
              <a:ext uri="{FF2B5EF4-FFF2-40B4-BE49-F238E27FC236}">
                <a16:creationId xmlns:a16="http://schemas.microsoft.com/office/drawing/2014/main" id="{45EBFCAF-1D2B-7CEB-DB5A-7B843B349D6E}"/>
              </a:ext>
            </a:extLst>
          </p:cNvPr>
          <p:cNvSpPr>
            <a:spLocks noGrp="1"/>
          </p:cNvSpPr>
          <p:nvPr>
            <p:ph sz="quarter" idx="15"/>
          </p:nvPr>
        </p:nvSpPr>
        <p:spPr>
          <a:xfrm>
            <a:off x="620183" y="6356351"/>
            <a:ext cx="10962217" cy="365125"/>
          </a:xfrm>
        </p:spPr>
        <p:txBody>
          <a:bodyPr anchor="b"/>
          <a:lstStyle/>
          <a:p>
            <a:r>
              <a:rPr lang="en-GB" sz="1100" noProof="0" dirty="0">
                <a:solidFill>
                  <a:schemeClr val="tx2"/>
                </a:solidFill>
                <a:ea typeface="Calibri" panose="020F0502020204030204" pitchFamily="34" charset="0"/>
              </a:rPr>
              <a:t>1L, first-line; 2L, second-line; </a:t>
            </a:r>
            <a:r>
              <a:rPr lang="en-GB" sz="1100" noProof="0" dirty="0">
                <a:solidFill>
                  <a:schemeClr val="tx2"/>
                </a:solidFill>
              </a:rPr>
              <a:t>dd-PCR, droplet digital PCR; </a:t>
            </a:r>
            <a:r>
              <a:rPr lang="en-GB" sz="1100" noProof="0" dirty="0">
                <a:solidFill>
                  <a:schemeClr val="tx2"/>
                </a:solidFill>
                <a:ea typeface="Calibri" panose="020F0502020204030204" pitchFamily="34" charset="0"/>
              </a:rPr>
              <a:t>(F)ISH, (fluorescence) in situ hybridisation; </a:t>
            </a:r>
            <a:r>
              <a:rPr lang="en-GB" sz="1100" noProof="0" dirty="0">
                <a:solidFill>
                  <a:schemeClr val="tx2"/>
                </a:solidFill>
                <a:effectLst/>
                <a:ea typeface="Calibri" panose="020F0502020204030204" pitchFamily="34" charset="0"/>
              </a:rPr>
              <a:t>IHC, immunohistochemistry; MDT, multidisciplinary team; METex14, MET exon 14 (skipping mutation); N, Nodes (staging); NGS, next-generation sequencing; NSCLC: non-small cell lung cancer; PCR, polymerase chain reaction; SCC, squamous cell carcinoma; T, Tumour (staging)</a:t>
            </a:r>
            <a:endParaRPr lang="en-GB" sz="1100" noProof="0" dirty="0">
              <a:solidFill>
                <a:schemeClr val="tx2"/>
              </a:solidFill>
              <a:ea typeface="Calibri" panose="020F0502020204030204" pitchFamily="34" charset="0"/>
            </a:endParaRPr>
          </a:p>
          <a:p>
            <a:r>
              <a:rPr lang="en-US" sz="1100" dirty="0" err="1">
                <a:effectLst/>
                <a:ea typeface="Calibri" panose="020F0502020204030204" pitchFamily="34" charset="0"/>
              </a:rPr>
              <a:t>Penault-Llorca</a:t>
            </a:r>
            <a:r>
              <a:rPr lang="en-US" sz="1100" dirty="0">
                <a:effectLst/>
                <a:ea typeface="Calibri" panose="020F0502020204030204" pitchFamily="34" charset="0"/>
              </a:rPr>
              <a:t> F and Socinski M. The Oncologist 2025, </a:t>
            </a:r>
            <a:r>
              <a:rPr lang="en-US" sz="1100" dirty="0">
                <a:ea typeface="Calibri" panose="020F0502020204030204" pitchFamily="34" charset="0"/>
              </a:rPr>
              <a:t>30(3): oyae357, </a:t>
            </a:r>
            <a:r>
              <a:rPr lang="en-US" sz="1100" dirty="0">
                <a:ea typeface="Calibri" panose="020F0502020204030204" pitchFamily="34" charset="0"/>
                <a:hlinkClick r:id="rId2">
                  <a:extLst>
                    <a:ext uri="{A12FA001-AC4F-418D-AE19-62706E023703}">
                      <ahyp:hlinkClr xmlns:ahyp="http://schemas.microsoft.com/office/drawing/2018/hyperlinkcolor" val="tx"/>
                    </a:ext>
                  </a:extLst>
                </a:hlinkClick>
              </a:rPr>
              <a:t>https://doi.org/10.1093/oncolo/oyae357</a:t>
            </a:r>
            <a:endParaRPr lang="en-US" sz="1100" dirty="0">
              <a:ea typeface="Calibri" panose="020F0502020204030204" pitchFamily="34" charset="0"/>
            </a:endParaRPr>
          </a:p>
        </p:txBody>
      </p:sp>
      <p:sp>
        <p:nvSpPr>
          <p:cNvPr id="5" name="Slide Number Placeholder 4">
            <a:extLst>
              <a:ext uri="{FF2B5EF4-FFF2-40B4-BE49-F238E27FC236}">
                <a16:creationId xmlns:a16="http://schemas.microsoft.com/office/drawing/2014/main" id="{E45EB22B-62A7-9802-4617-BF9A17B601B4}"/>
              </a:ext>
            </a:extLst>
          </p:cNvPr>
          <p:cNvSpPr>
            <a:spLocks noGrp="1"/>
          </p:cNvSpPr>
          <p:nvPr>
            <p:ph type="sldNum" sz="quarter" idx="4"/>
          </p:nvPr>
        </p:nvSpPr>
        <p:spPr/>
        <p:txBody>
          <a:bodyPr/>
          <a:lstStyle/>
          <a:p>
            <a:fld id="{FCE43C0F-8A7B-3A4B-9DB5-B3472E36E833}" type="slidenum">
              <a:rPr lang="en-GB" smtClean="0"/>
              <a:pPr/>
              <a:t>19</a:t>
            </a:fld>
            <a:endParaRPr lang="en-GB" dirty="0"/>
          </a:p>
        </p:txBody>
      </p:sp>
      <p:sp>
        <p:nvSpPr>
          <p:cNvPr id="8" name="TextBox 7">
            <a:extLst>
              <a:ext uri="{FF2B5EF4-FFF2-40B4-BE49-F238E27FC236}">
                <a16:creationId xmlns:a16="http://schemas.microsoft.com/office/drawing/2014/main" id="{615B9A8B-279F-A95F-E3A2-E59C9172FFB8}"/>
              </a:ext>
            </a:extLst>
          </p:cNvPr>
          <p:cNvSpPr txBox="1"/>
          <p:nvPr/>
        </p:nvSpPr>
        <p:spPr>
          <a:xfrm>
            <a:off x="3632648" y="2457277"/>
            <a:ext cx="2584174" cy="1255728"/>
          </a:xfrm>
          <a:prstGeom prst="rect">
            <a:avLst/>
          </a:prstGeom>
          <a:solidFill>
            <a:schemeClr val="tx2"/>
          </a:solidFill>
        </p:spPr>
        <p:txBody>
          <a:bodyPr wrap="square" rtlCol="0">
            <a:spAutoFit/>
          </a:bodyPr>
          <a:lstStyle/>
          <a:p>
            <a:pPr>
              <a:lnSpc>
                <a:spcPct val="90000"/>
              </a:lnSpc>
            </a:pPr>
            <a:r>
              <a:rPr lang="en-GB" sz="1200" b="1" dirty="0">
                <a:solidFill>
                  <a:schemeClr val="bg1"/>
                </a:solidFill>
                <a:latin typeface="Arial" panose="020B0604020202020204" pitchFamily="34" charset="0"/>
                <a:cs typeface="Arial" panose="020B0604020202020204" pitchFamily="34" charset="0"/>
              </a:rPr>
              <a:t>Treatment </a:t>
            </a:r>
            <a:r>
              <a:rPr lang="en-GB" sz="1200" b="1" dirty="0" err="1">
                <a:solidFill>
                  <a:schemeClr val="bg1"/>
                </a:solidFill>
                <a:latin typeface="Arial" panose="020B0604020202020204" pitchFamily="34" charset="0"/>
                <a:cs typeface="Arial" panose="020B0604020202020204" pitchFamily="34" charset="0"/>
              </a:rPr>
              <a:t>Emergency</a:t>
            </a:r>
            <a:r>
              <a:rPr lang="en-GB" sz="1200" b="1" baseline="30000" dirty="0" err="1">
                <a:solidFill>
                  <a:schemeClr val="bg1"/>
                </a:solidFill>
                <a:latin typeface="Arial" panose="020B0604020202020204" pitchFamily="34" charset="0"/>
                <a:cs typeface="Arial" panose="020B0604020202020204" pitchFamily="34" charset="0"/>
              </a:rPr>
              <a:t>a</a:t>
            </a:r>
            <a:r>
              <a:rPr lang="en-GB" sz="1200" b="1" dirty="0">
                <a:solidFill>
                  <a:schemeClr val="bg1"/>
                </a:solidFill>
                <a:latin typeface="Arial" panose="020B0604020202020204" pitchFamily="34" charset="0"/>
                <a:cs typeface="Arial" panose="020B0604020202020204" pitchFamily="34" charset="0"/>
              </a:rPr>
              <a:t>:</a:t>
            </a:r>
          </a:p>
          <a:p>
            <a:pPr>
              <a:lnSpc>
                <a:spcPct val="90000"/>
              </a:lnSpc>
            </a:pPr>
            <a:r>
              <a:rPr lang="en-GB" sz="1200" i="1" dirty="0">
                <a:solidFill>
                  <a:schemeClr val="bg1"/>
                </a:solidFill>
                <a:latin typeface="Arial" panose="020B0604020202020204" pitchFamily="34" charset="0"/>
                <a:cs typeface="Arial" panose="020B0604020202020204" pitchFamily="34" charset="0"/>
              </a:rPr>
              <a:t>EGFR</a:t>
            </a:r>
            <a:r>
              <a:rPr lang="en-GB" sz="1200" dirty="0">
                <a:solidFill>
                  <a:schemeClr val="bg1"/>
                </a:solidFill>
                <a:latin typeface="Arial" panose="020B0604020202020204" pitchFamily="34" charset="0"/>
                <a:cs typeface="Arial" panose="020B0604020202020204" pitchFamily="34" charset="0"/>
              </a:rPr>
              <a:t> (rapid testing by PCR)</a:t>
            </a:r>
          </a:p>
          <a:p>
            <a:pPr>
              <a:lnSpc>
                <a:spcPct val="90000"/>
              </a:lnSpc>
            </a:pPr>
            <a:r>
              <a:rPr lang="en-GB" sz="1200" dirty="0">
                <a:solidFill>
                  <a:schemeClr val="bg1"/>
                </a:solidFill>
                <a:latin typeface="Arial" panose="020B0604020202020204" pitchFamily="34" charset="0"/>
                <a:cs typeface="Arial" panose="020B0604020202020204" pitchFamily="34" charset="0"/>
              </a:rPr>
              <a:t>PD-L1 IHC</a:t>
            </a:r>
          </a:p>
          <a:p>
            <a:pPr>
              <a:lnSpc>
                <a:spcPct val="90000"/>
              </a:lnSpc>
            </a:pPr>
            <a:r>
              <a:rPr lang="en-GB" sz="1200" dirty="0">
                <a:solidFill>
                  <a:schemeClr val="bg1"/>
                </a:solidFill>
                <a:latin typeface="Arial" panose="020B0604020202020204" pitchFamily="34" charset="0"/>
                <a:cs typeface="Arial" panose="020B0604020202020204" pitchFamily="34" charset="0"/>
              </a:rPr>
              <a:t>ALK IHC +/- FISH, </a:t>
            </a:r>
          </a:p>
          <a:p>
            <a:pPr>
              <a:lnSpc>
                <a:spcPct val="90000"/>
              </a:lnSpc>
            </a:pPr>
            <a:r>
              <a:rPr lang="en-GB" sz="1200" dirty="0">
                <a:solidFill>
                  <a:schemeClr val="bg1"/>
                </a:solidFill>
                <a:latin typeface="Arial" panose="020B0604020202020204" pitchFamily="34" charset="0"/>
                <a:cs typeface="Arial" panose="020B0604020202020204" pitchFamily="34" charset="0"/>
              </a:rPr>
              <a:t>ROS1 IHC (optional) + FISH),</a:t>
            </a:r>
            <a:br>
              <a:rPr lang="en-GB" sz="1200" dirty="0">
                <a:solidFill>
                  <a:schemeClr val="bg1"/>
                </a:solidFill>
                <a:latin typeface="Arial" panose="020B0604020202020204" pitchFamily="34" charset="0"/>
                <a:cs typeface="Arial" panose="020B0604020202020204" pitchFamily="34" charset="0"/>
              </a:rPr>
            </a:br>
            <a:r>
              <a:rPr lang="en-GB" sz="1200" i="1" dirty="0">
                <a:solidFill>
                  <a:schemeClr val="bg1"/>
                </a:solidFill>
                <a:latin typeface="Arial" panose="020B0604020202020204" pitchFamily="34" charset="0"/>
                <a:cs typeface="Arial" panose="020B0604020202020204" pitchFamily="34" charset="0"/>
              </a:rPr>
              <a:t>RET</a:t>
            </a:r>
            <a:r>
              <a:rPr lang="en-GB" sz="1200" dirty="0">
                <a:solidFill>
                  <a:schemeClr val="bg1"/>
                </a:solidFill>
                <a:latin typeface="Arial" panose="020B0604020202020204" pitchFamily="34" charset="0"/>
                <a:cs typeface="Arial" panose="020B0604020202020204" pitchFamily="34" charset="0"/>
              </a:rPr>
              <a:t> by FISH (depending on drug availability)</a:t>
            </a:r>
          </a:p>
        </p:txBody>
      </p:sp>
      <p:sp>
        <p:nvSpPr>
          <p:cNvPr id="11" name="TextBox 10">
            <a:extLst>
              <a:ext uri="{FF2B5EF4-FFF2-40B4-BE49-F238E27FC236}">
                <a16:creationId xmlns:a16="http://schemas.microsoft.com/office/drawing/2014/main" id="{45820517-E0CB-7702-8D38-22417EF94B1B}"/>
              </a:ext>
            </a:extLst>
          </p:cNvPr>
          <p:cNvSpPr txBox="1"/>
          <p:nvPr/>
        </p:nvSpPr>
        <p:spPr>
          <a:xfrm>
            <a:off x="9075976" y="2457277"/>
            <a:ext cx="2584174" cy="1015663"/>
          </a:xfrm>
          <a:prstGeom prst="rect">
            <a:avLst/>
          </a:prstGeom>
          <a:solidFill>
            <a:schemeClr val="tx2"/>
          </a:solid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Preferred approach:</a:t>
            </a:r>
          </a:p>
          <a:p>
            <a:r>
              <a:rPr lang="en-US" sz="1200" dirty="0">
                <a:solidFill>
                  <a:schemeClr val="bg1"/>
                </a:solidFill>
                <a:latin typeface="Arial" panose="020B0604020202020204" pitchFamily="34" charset="0"/>
                <a:cs typeface="Arial" panose="020B0604020202020204" pitchFamily="34" charset="0"/>
              </a:rPr>
              <a:t>PD-L1 IHC</a:t>
            </a:r>
            <a:endParaRPr lang="en-GB" sz="1200" dirty="0">
              <a:solidFill>
                <a:schemeClr val="bg1"/>
              </a:solidFill>
              <a:latin typeface="Arial" panose="020B0604020202020204" pitchFamily="34" charset="0"/>
              <a:cs typeface="Arial" panose="020B0604020202020204" pitchFamily="34" charset="0"/>
            </a:endParaRPr>
          </a:p>
          <a:p>
            <a:r>
              <a:rPr lang="en-US" sz="1200" dirty="0">
                <a:solidFill>
                  <a:schemeClr val="bg1"/>
                </a:solidFill>
                <a:latin typeface="Arial" panose="020B0604020202020204" pitchFamily="34" charset="0"/>
                <a:cs typeface="Arial" panose="020B0604020202020204" pitchFamily="34" charset="0"/>
              </a:rPr>
              <a:t>NGS DNA/RNA tissue </a:t>
            </a:r>
            <a:endParaRPr lang="en-GB" sz="1200" dirty="0">
              <a:solidFill>
                <a:schemeClr val="bg1"/>
              </a:solidFill>
              <a:latin typeface="Arial" panose="020B0604020202020204" pitchFamily="34" charset="0"/>
              <a:cs typeface="Arial" panose="020B0604020202020204" pitchFamily="34" charset="0"/>
            </a:endParaRPr>
          </a:p>
          <a:p>
            <a:r>
              <a:rPr lang="en-US" sz="1200" dirty="0">
                <a:solidFill>
                  <a:schemeClr val="bg1"/>
                </a:solidFill>
                <a:latin typeface="Arial" panose="020B0604020202020204" pitchFamily="34" charset="0"/>
                <a:cs typeface="Arial" panose="020B0604020202020204" pitchFamily="34" charset="0"/>
              </a:rPr>
              <a:t>+/- concomitant liquid biopsy large panel (if reimbursement possible)</a:t>
            </a:r>
            <a:endParaRPr lang="en-GB" sz="1200" dirty="0">
              <a:solidFill>
                <a:schemeClr val="bg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F5A9CC5E-D870-5C81-DBC2-F800AAB1686C}"/>
              </a:ext>
            </a:extLst>
          </p:cNvPr>
          <p:cNvSpPr txBox="1"/>
          <p:nvPr/>
        </p:nvSpPr>
        <p:spPr>
          <a:xfrm>
            <a:off x="685800" y="5354975"/>
            <a:ext cx="10820400" cy="590931"/>
          </a:xfrm>
          <a:prstGeom prst="rect">
            <a:avLst/>
          </a:prstGeom>
          <a:solidFill>
            <a:schemeClr val="accent1">
              <a:lumMod val="50000"/>
            </a:schemeClr>
          </a:solidFill>
        </p:spPr>
        <p:txBody>
          <a:bodyPr wrap="square" rtlCol="0">
            <a:spAutoFit/>
          </a:bodyPr>
          <a:lstStyle/>
          <a:p>
            <a:pPr algn="ctr">
              <a:lnSpc>
                <a:spcPct val="90000"/>
              </a:lnSpc>
            </a:pPr>
            <a:r>
              <a:rPr lang="en-GB" sz="1200" dirty="0">
                <a:solidFill>
                  <a:schemeClr val="bg1"/>
                </a:solidFill>
                <a:latin typeface="Arial" panose="020B0604020202020204" pitchFamily="34" charset="0"/>
                <a:cs typeface="Arial" panose="020B0604020202020204" pitchFamily="34" charset="0"/>
              </a:rPr>
              <a:t>Monitoring during targeted therapy for identification of molecular alterations associated with resistance and to guide the next line of therapy.</a:t>
            </a:r>
          </a:p>
          <a:p>
            <a:pPr algn="ctr">
              <a:lnSpc>
                <a:spcPct val="90000"/>
              </a:lnSpc>
            </a:pPr>
            <a:r>
              <a:rPr lang="en-GB" sz="1200" dirty="0">
                <a:solidFill>
                  <a:schemeClr val="bg1"/>
                </a:solidFill>
                <a:latin typeface="Arial" panose="020B0604020202020204" pitchFamily="34" charset="0"/>
                <a:cs typeface="Arial" panose="020B0604020202020204" pitchFamily="34" charset="0"/>
              </a:rPr>
              <a:t>Liquid biopsy: NGS or dd-PCR, if negative: tissue biopsy for histological verification of possible switch to SCC and NGS for identification of molecular alterations associated with resistance</a:t>
            </a:r>
          </a:p>
        </p:txBody>
      </p:sp>
      <p:cxnSp>
        <p:nvCxnSpPr>
          <p:cNvPr id="22" name="Straight Connector 21">
            <a:extLst>
              <a:ext uri="{FF2B5EF4-FFF2-40B4-BE49-F238E27FC236}">
                <a16:creationId xmlns:a16="http://schemas.microsoft.com/office/drawing/2014/main" id="{D919184E-9EA9-BDEA-158E-AD710F41812E}"/>
              </a:ext>
            </a:extLst>
          </p:cNvPr>
          <p:cNvCxnSpPr>
            <a:cxnSpLocks/>
          </p:cNvCxnSpPr>
          <p:nvPr/>
        </p:nvCxnSpPr>
        <p:spPr>
          <a:xfrm>
            <a:off x="4803913" y="5117778"/>
            <a:ext cx="5989983" cy="0"/>
          </a:xfrm>
          <a:prstGeom prst="line">
            <a:avLst/>
          </a:prstGeom>
          <a:ln w="31750"/>
          <a:effectLst/>
        </p:spPr>
        <p:style>
          <a:lnRef idx="2">
            <a:schemeClr val="dk1"/>
          </a:lnRef>
          <a:fillRef idx="0">
            <a:schemeClr val="dk1"/>
          </a:fillRef>
          <a:effectRef idx="1">
            <a:schemeClr val="dk1"/>
          </a:effectRef>
          <a:fontRef idx="minor">
            <a:schemeClr val="tx1"/>
          </a:fontRef>
        </p:style>
      </p:cxnSp>
      <p:sp>
        <p:nvSpPr>
          <p:cNvPr id="28" name="ZoneTexte 1">
            <a:extLst>
              <a:ext uri="{FF2B5EF4-FFF2-40B4-BE49-F238E27FC236}">
                <a16:creationId xmlns:a16="http://schemas.microsoft.com/office/drawing/2014/main" id="{640FC5FA-FD98-CAD6-2094-DB1D359E879B}"/>
              </a:ext>
            </a:extLst>
          </p:cNvPr>
          <p:cNvSpPr txBox="1"/>
          <p:nvPr/>
        </p:nvSpPr>
        <p:spPr>
          <a:xfrm>
            <a:off x="3613542" y="3749939"/>
            <a:ext cx="2584173" cy="1255728"/>
          </a:xfrm>
          <a:prstGeom prst="rect">
            <a:avLst/>
          </a:prstGeom>
          <a:noFill/>
        </p:spPr>
        <p:txBody>
          <a:bodyPr wrap="square" rtlCol="0">
            <a:spAutoFit/>
          </a:bodyPr>
          <a:lstStyle/>
          <a:p>
            <a:pPr>
              <a:lnSpc>
                <a:spcPct val="90000"/>
              </a:lnSpc>
            </a:pPr>
            <a:r>
              <a:rPr lang="en-US" sz="1200" baseline="30000" dirty="0">
                <a:latin typeface="Arial" panose="020B0604020202020204" pitchFamily="34" charset="0"/>
                <a:cs typeface="Arial" panose="020B0604020202020204" pitchFamily="34" charset="0"/>
              </a:rPr>
              <a:t>a</a:t>
            </a:r>
            <a:r>
              <a:rPr lang="en-US" sz="1200" dirty="0">
                <a:latin typeface="Arial" panose="020B0604020202020204" pitchFamily="34" charset="0"/>
                <a:cs typeface="Arial" panose="020B0604020202020204" pitchFamily="34" charset="0"/>
              </a:rPr>
              <a:t> Warning this approach may be limited by tissue availability and not be cost-effective if all the tests are conducted. Furthermore, risk of under-detection by FISH (30% false negative) and PCR does not cover the rare gene variants)</a:t>
            </a:r>
          </a:p>
        </p:txBody>
      </p:sp>
      <p:cxnSp>
        <p:nvCxnSpPr>
          <p:cNvPr id="33" name="Straight Connector 32">
            <a:extLst>
              <a:ext uri="{FF2B5EF4-FFF2-40B4-BE49-F238E27FC236}">
                <a16:creationId xmlns:a16="http://schemas.microsoft.com/office/drawing/2014/main" id="{904699FB-0952-AC73-39AE-4494C4B210E5}"/>
              </a:ext>
            </a:extLst>
          </p:cNvPr>
          <p:cNvCxnSpPr>
            <a:cxnSpLocks/>
          </p:cNvCxnSpPr>
          <p:nvPr/>
        </p:nvCxnSpPr>
        <p:spPr>
          <a:xfrm>
            <a:off x="2022724" y="2869440"/>
            <a:ext cx="0" cy="2477444"/>
          </a:xfrm>
          <a:prstGeom prst="line">
            <a:avLst/>
          </a:prstGeom>
          <a:ln w="317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3589BD8A-9A5A-06A5-7174-200C8FF056C3}"/>
              </a:ext>
            </a:extLst>
          </p:cNvPr>
          <p:cNvCxnSpPr>
            <a:cxnSpLocks/>
          </p:cNvCxnSpPr>
          <p:nvPr/>
        </p:nvCxnSpPr>
        <p:spPr>
          <a:xfrm>
            <a:off x="4817438" y="5130884"/>
            <a:ext cx="0" cy="216000"/>
          </a:xfrm>
          <a:prstGeom prst="line">
            <a:avLst/>
          </a:prstGeom>
          <a:ln w="317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EFFB84A7-4CA0-78C4-2029-9117B6244670}"/>
              </a:ext>
            </a:extLst>
          </p:cNvPr>
          <p:cNvCxnSpPr>
            <a:cxnSpLocks/>
          </p:cNvCxnSpPr>
          <p:nvPr/>
        </p:nvCxnSpPr>
        <p:spPr>
          <a:xfrm>
            <a:off x="10775965" y="5130884"/>
            <a:ext cx="0" cy="216000"/>
          </a:xfrm>
          <a:prstGeom prst="line">
            <a:avLst/>
          </a:prstGeom>
          <a:ln w="317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7F350049-D6CB-9EBB-3D79-5BE30F9CCE55}"/>
              </a:ext>
            </a:extLst>
          </p:cNvPr>
          <p:cNvCxnSpPr>
            <a:cxnSpLocks/>
          </p:cNvCxnSpPr>
          <p:nvPr/>
        </p:nvCxnSpPr>
        <p:spPr>
          <a:xfrm>
            <a:off x="2022724" y="2126115"/>
            <a:ext cx="0" cy="308417"/>
          </a:xfrm>
          <a:prstGeom prst="line">
            <a:avLst/>
          </a:prstGeom>
          <a:ln w="317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256DB229-9B1C-2008-AA57-8F2FAFF2E2D0}"/>
              </a:ext>
            </a:extLst>
          </p:cNvPr>
          <p:cNvCxnSpPr>
            <a:cxnSpLocks/>
          </p:cNvCxnSpPr>
          <p:nvPr/>
        </p:nvCxnSpPr>
        <p:spPr>
          <a:xfrm>
            <a:off x="4817438" y="2221440"/>
            <a:ext cx="0" cy="216000"/>
          </a:xfrm>
          <a:prstGeom prst="line">
            <a:avLst/>
          </a:prstGeom>
          <a:ln w="317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C942D14D-799B-D2B2-7BD1-C4A9095016E6}"/>
              </a:ext>
            </a:extLst>
          </p:cNvPr>
          <p:cNvCxnSpPr>
            <a:cxnSpLocks/>
          </p:cNvCxnSpPr>
          <p:nvPr/>
        </p:nvCxnSpPr>
        <p:spPr>
          <a:xfrm>
            <a:off x="4803913" y="2221440"/>
            <a:ext cx="5580000" cy="0"/>
          </a:xfrm>
          <a:prstGeom prst="line">
            <a:avLst/>
          </a:prstGeom>
          <a:ln w="31750"/>
          <a:effectLst/>
        </p:spPr>
        <p:style>
          <a:lnRef idx="2">
            <a:schemeClr val="dk1"/>
          </a:lnRef>
          <a:fillRef idx="0">
            <a:schemeClr val="dk1"/>
          </a:fillRef>
          <a:effectRef idx="1">
            <a:schemeClr val="dk1"/>
          </a:effectRef>
          <a:fontRef idx="minor">
            <a:schemeClr val="tx1"/>
          </a:fontRef>
        </p:style>
      </p:cxnSp>
      <p:cxnSp>
        <p:nvCxnSpPr>
          <p:cNvPr id="46" name="Straight Connector 45">
            <a:extLst>
              <a:ext uri="{FF2B5EF4-FFF2-40B4-BE49-F238E27FC236}">
                <a16:creationId xmlns:a16="http://schemas.microsoft.com/office/drawing/2014/main" id="{568DF648-08E4-9692-3C0A-9D225E5409D5}"/>
              </a:ext>
            </a:extLst>
          </p:cNvPr>
          <p:cNvCxnSpPr>
            <a:cxnSpLocks/>
          </p:cNvCxnSpPr>
          <p:nvPr/>
        </p:nvCxnSpPr>
        <p:spPr>
          <a:xfrm>
            <a:off x="2022724" y="1533033"/>
            <a:ext cx="0" cy="308417"/>
          </a:xfrm>
          <a:prstGeom prst="line">
            <a:avLst/>
          </a:prstGeom>
          <a:ln w="317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F88A6A29-BDDF-0AE1-E5BF-E8C007EF3075}"/>
              </a:ext>
            </a:extLst>
          </p:cNvPr>
          <p:cNvSpPr txBox="1"/>
          <p:nvPr/>
        </p:nvSpPr>
        <p:spPr>
          <a:xfrm>
            <a:off x="6512398" y="2869440"/>
            <a:ext cx="2319901" cy="2123658"/>
          </a:xfrm>
          <a:prstGeom prst="rect">
            <a:avLst/>
          </a:prstGeom>
          <a:solidFill>
            <a:schemeClr val="tx2"/>
          </a:solidFill>
        </p:spPr>
        <p:txBody>
          <a:bodyPr wrap="square" rtlCol="0">
            <a:spAutoFit/>
          </a:bodyPr>
          <a:lstStyle/>
          <a:p>
            <a:pPr algn="ctr"/>
            <a:r>
              <a:rPr lang="en-GB" sz="1200" u="sng" dirty="0">
                <a:solidFill>
                  <a:schemeClr val="bg1"/>
                </a:solidFill>
                <a:latin typeface="Arial" panose="020B0604020202020204" pitchFamily="34" charset="0"/>
                <a:cs typeface="Arial" panose="020B0604020202020204" pitchFamily="34" charset="0"/>
              </a:rPr>
              <a:t>Before 1L </a:t>
            </a:r>
            <a:r>
              <a:rPr lang="en-GB" sz="1200" dirty="0">
                <a:solidFill>
                  <a:schemeClr val="bg1"/>
                </a:solidFill>
                <a:latin typeface="Arial" panose="020B0604020202020204" pitchFamily="34" charset="0"/>
                <a:cs typeface="Arial" panose="020B0604020202020204" pitchFamily="34" charset="0"/>
              </a:rPr>
              <a:t>perform tests as outlined for </a:t>
            </a:r>
            <a:r>
              <a:rPr lang="en-GB" sz="1200" b="1" dirty="0">
                <a:solidFill>
                  <a:schemeClr val="bg1"/>
                </a:solidFill>
                <a:latin typeface="Arial" panose="020B0604020202020204" pitchFamily="34" charset="0"/>
                <a:cs typeface="Arial" panose="020B0604020202020204" pitchFamily="34" charset="0"/>
              </a:rPr>
              <a:t>‘Treatment Emergency’ </a:t>
            </a:r>
          </a:p>
          <a:p>
            <a:pPr algn="ctr"/>
            <a:r>
              <a:rPr lang="en-GB" sz="1200" u="sng" dirty="0">
                <a:solidFill>
                  <a:schemeClr val="bg1"/>
                </a:solidFill>
                <a:latin typeface="Arial" panose="020B0604020202020204" pitchFamily="34" charset="0"/>
                <a:cs typeface="Arial" panose="020B0604020202020204" pitchFamily="34" charset="0"/>
              </a:rPr>
              <a:t>During 1L before 2L </a:t>
            </a:r>
          </a:p>
          <a:p>
            <a:pPr algn="ctr"/>
            <a:r>
              <a:rPr lang="en-GB" sz="1200" dirty="0">
                <a:solidFill>
                  <a:schemeClr val="bg1"/>
                </a:solidFill>
                <a:latin typeface="Arial" panose="020B0604020202020204" pitchFamily="34" charset="0"/>
                <a:cs typeface="Arial" panose="020B0604020202020204" pitchFamily="34" charset="0"/>
              </a:rPr>
              <a:t>BRAF</a:t>
            </a:r>
            <a:r>
              <a:rPr lang="en-GB" sz="1200" baseline="30000" dirty="0">
                <a:solidFill>
                  <a:schemeClr val="bg1"/>
                </a:solidFill>
                <a:latin typeface="Arial" panose="020B0604020202020204" pitchFamily="34" charset="0"/>
                <a:cs typeface="Arial" panose="020B0604020202020204" pitchFamily="34" charset="0"/>
              </a:rPr>
              <a:t>V600E</a:t>
            </a:r>
            <a:r>
              <a:rPr lang="en-GB" sz="1200" dirty="0">
                <a:solidFill>
                  <a:schemeClr val="bg1"/>
                </a:solidFill>
                <a:latin typeface="Arial" panose="020B0604020202020204" pitchFamily="34" charset="0"/>
                <a:cs typeface="Arial" panose="020B0604020202020204" pitchFamily="34" charset="0"/>
              </a:rPr>
              <a:t> (by IHC)</a:t>
            </a:r>
          </a:p>
          <a:p>
            <a:pPr algn="ctr"/>
            <a:r>
              <a:rPr lang="en-GB" sz="1200" i="1" dirty="0">
                <a:solidFill>
                  <a:schemeClr val="bg1"/>
                </a:solidFill>
                <a:latin typeface="Arial" panose="020B0604020202020204" pitchFamily="34" charset="0"/>
                <a:cs typeface="Arial" panose="020B0604020202020204" pitchFamily="34" charset="0"/>
              </a:rPr>
              <a:t>KRAS</a:t>
            </a:r>
            <a:r>
              <a:rPr lang="en-GB" sz="1200" dirty="0">
                <a:solidFill>
                  <a:schemeClr val="bg1"/>
                </a:solidFill>
                <a:latin typeface="Arial" panose="020B0604020202020204" pitchFamily="34" charset="0"/>
                <a:cs typeface="Arial" panose="020B0604020202020204" pitchFamily="34" charset="0"/>
              </a:rPr>
              <a:t> by PCR</a:t>
            </a:r>
          </a:p>
          <a:p>
            <a:pPr algn="ctr"/>
            <a:r>
              <a:rPr lang="en-GB" sz="1200" u="sng" dirty="0">
                <a:solidFill>
                  <a:schemeClr val="bg1"/>
                </a:solidFill>
                <a:latin typeface="Arial" panose="020B0604020202020204" pitchFamily="34" charset="0"/>
                <a:cs typeface="Arial" panose="020B0604020202020204" pitchFamily="34" charset="0"/>
              </a:rPr>
              <a:t>After 2L and beyond</a:t>
            </a:r>
          </a:p>
          <a:p>
            <a:r>
              <a:rPr lang="en-GB" sz="1200" i="1" dirty="0">
                <a:solidFill>
                  <a:schemeClr val="bg1"/>
                </a:solidFill>
                <a:latin typeface="Arial" panose="020B0604020202020204" pitchFamily="34" charset="0"/>
                <a:cs typeface="Arial" panose="020B0604020202020204" pitchFamily="34" charset="0"/>
              </a:rPr>
              <a:t>HER2 </a:t>
            </a:r>
            <a:r>
              <a:rPr lang="en-GB" sz="1200" dirty="0">
                <a:solidFill>
                  <a:schemeClr val="bg1"/>
                </a:solidFill>
                <a:latin typeface="Arial" panose="020B0604020202020204" pitchFamily="34" charset="0"/>
                <a:cs typeface="Arial" panose="020B0604020202020204" pitchFamily="34" charset="0"/>
              </a:rPr>
              <a:t>by PCR, </a:t>
            </a:r>
            <a:r>
              <a:rPr lang="en-GB" sz="1200" i="1" dirty="0">
                <a:solidFill>
                  <a:schemeClr val="bg1"/>
                </a:solidFill>
                <a:latin typeface="Arial" panose="020B0604020202020204" pitchFamily="34" charset="0"/>
                <a:cs typeface="Arial" panose="020B0604020202020204" pitchFamily="34" charset="0"/>
              </a:rPr>
              <a:t>MET</a:t>
            </a:r>
            <a:r>
              <a:rPr lang="en-GB" sz="1200" dirty="0">
                <a:solidFill>
                  <a:schemeClr val="bg1"/>
                </a:solidFill>
                <a:latin typeface="Arial" panose="020B0604020202020204" pitchFamily="34" charset="0"/>
                <a:cs typeface="Arial" panose="020B0604020202020204" pitchFamily="34" charset="0"/>
              </a:rPr>
              <a:t>ex14 by PCR or Sanger, NTRK (IHC+FISH), </a:t>
            </a:r>
            <a:r>
              <a:rPr lang="en-GB" sz="1200" i="1" dirty="0">
                <a:solidFill>
                  <a:schemeClr val="bg1"/>
                </a:solidFill>
                <a:latin typeface="Arial" panose="020B0604020202020204" pitchFamily="34" charset="0"/>
                <a:cs typeface="Arial" panose="020B0604020202020204" pitchFamily="34" charset="0"/>
              </a:rPr>
              <a:t>NRG1 </a:t>
            </a:r>
            <a:r>
              <a:rPr lang="en-GB" sz="1200" dirty="0">
                <a:solidFill>
                  <a:schemeClr val="bg1"/>
                </a:solidFill>
                <a:latin typeface="Arial" panose="020B0604020202020204" pitchFamily="34" charset="0"/>
                <a:cs typeface="Arial" panose="020B0604020202020204" pitchFamily="34" charset="0"/>
              </a:rPr>
              <a:t>(FISH) </a:t>
            </a:r>
          </a:p>
          <a:p>
            <a:r>
              <a:rPr lang="en-GB" sz="1200" dirty="0">
                <a:solidFill>
                  <a:schemeClr val="bg1"/>
                </a:solidFill>
                <a:latin typeface="Arial" panose="020B0604020202020204" pitchFamily="34" charset="0"/>
                <a:cs typeface="Arial" panose="020B0604020202020204" pitchFamily="34" charset="0"/>
              </a:rPr>
              <a:t>(depending on drug availability)</a:t>
            </a:r>
          </a:p>
        </p:txBody>
      </p:sp>
      <p:sp>
        <p:nvSpPr>
          <p:cNvPr id="13" name="TextBox 12">
            <a:extLst>
              <a:ext uri="{FF2B5EF4-FFF2-40B4-BE49-F238E27FC236}">
                <a16:creationId xmlns:a16="http://schemas.microsoft.com/office/drawing/2014/main" id="{B6AB9403-7D28-938C-03DA-8C4F8DF073DE}"/>
              </a:ext>
            </a:extLst>
          </p:cNvPr>
          <p:cNvSpPr txBox="1"/>
          <p:nvPr/>
        </p:nvSpPr>
        <p:spPr>
          <a:xfrm>
            <a:off x="6512399" y="2457277"/>
            <a:ext cx="2319900" cy="424732"/>
          </a:xfrm>
          <a:prstGeom prst="rect">
            <a:avLst/>
          </a:prstGeom>
          <a:solidFill>
            <a:schemeClr val="tx2">
              <a:lumMod val="50000"/>
            </a:schemeClr>
          </a:solidFill>
        </p:spPr>
        <p:txBody>
          <a:bodyPr wrap="square" rtlCol="0">
            <a:spAutoFit/>
          </a:bodyPr>
          <a:lstStyle/>
          <a:p>
            <a:pPr algn="ctr">
              <a:lnSpc>
                <a:spcPct val="90000"/>
              </a:lnSpc>
            </a:pPr>
            <a:r>
              <a:rPr lang="en-GB" sz="1200" b="1" dirty="0">
                <a:solidFill>
                  <a:schemeClr val="bg1"/>
                </a:solidFill>
                <a:latin typeface="Arial" panose="020B0604020202020204" pitchFamily="34" charset="0"/>
                <a:cs typeface="Arial" panose="020B0604020202020204" pitchFamily="34" charset="0"/>
              </a:rPr>
              <a:t>Sequential testing</a:t>
            </a:r>
            <a:r>
              <a:rPr lang="en-GB" sz="1200" b="1" baseline="30000" dirty="0">
                <a:solidFill>
                  <a:schemeClr val="bg1"/>
                </a:solidFill>
                <a:latin typeface="Arial" panose="020B0604020202020204" pitchFamily="34" charset="0"/>
                <a:cs typeface="Arial" panose="020B0604020202020204" pitchFamily="34" charset="0"/>
              </a:rPr>
              <a:t>a</a:t>
            </a:r>
            <a:r>
              <a:rPr lang="en-GB" sz="1200" b="1" dirty="0">
                <a:solidFill>
                  <a:schemeClr val="bg1"/>
                </a:solidFill>
                <a:latin typeface="Arial" panose="020B0604020202020204" pitchFamily="34" charset="0"/>
                <a:cs typeface="Arial" panose="020B0604020202020204" pitchFamily="34" charset="0"/>
              </a:rPr>
              <a:t> </a:t>
            </a:r>
          </a:p>
          <a:p>
            <a:pPr algn="ctr">
              <a:lnSpc>
                <a:spcPct val="90000"/>
              </a:lnSpc>
            </a:pPr>
            <a:r>
              <a:rPr lang="en-GB" sz="1200" dirty="0">
                <a:solidFill>
                  <a:schemeClr val="bg1"/>
                </a:solidFill>
                <a:latin typeface="Arial" panose="020B0604020202020204" pitchFamily="34" charset="0"/>
                <a:cs typeface="Arial" panose="020B0604020202020204" pitchFamily="34" charset="0"/>
              </a:rPr>
              <a:t>(if limited resources)</a:t>
            </a:r>
          </a:p>
        </p:txBody>
      </p:sp>
      <p:cxnSp>
        <p:nvCxnSpPr>
          <p:cNvPr id="37" name="Straight Connector 36">
            <a:extLst>
              <a:ext uri="{FF2B5EF4-FFF2-40B4-BE49-F238E27FC236}">
                <a16:creationId xmlns:a16="http://schemas.microsoft.com/office/drawing/2014/main" id="{81F6009F-9F28-1C67-F375-40071D81BDC2}"/>
              </a:ext>
            </a:extLst>
          </p:cNvPr>
          <p:cNvCxnSpPr>
            <a:cxnSpLocks/>
          </p:cNvCxnSpPr>
          <p:nvPr/>
        </p:nvCxnSpPr>
        <p:spPr>
          <a:xfrm>
            <a:off x="7646399" y="5130884"/>
            <a:ext cx="0" cy="216000"/>
          </a:xfrm>
          <a:prstGeom prst="line">
            <a:avLst/>
          </a:prstGeom>
          <a:ln w="317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4471092A-F062-08C8-15BF-5DB0395DA4CF}"/>
              </a:ext>
            </a:extLst>
          </p:cNvPr>
          <p:cNvCxnSpPr>
            <a:cxnSpLocks/>
          </p:cNvCxnSpPr>
          <p:nvPr/>
        </p:nvCxnSpPr>
        <p:spPr>
          <a:xfrm>
            <a:off x="7646399" y="1727660"/>
            <a:ext cx="0" cy="709780"/>
          </a:xfrm>
          <a:prstGeom prst="line">
            <a:avLst/>
          </a:prstGeom>
          <a:ln w="317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8AD24D8F-1DF7-95A7-9CCB-5F6382949C96}"/>
              </a:ext>
            </a:extLst>
          </p:cNvPr>
          <p:cNvSpPr txBox="1"/>
          <p:nvPr/>
        </p:nvSpPr>
        <p:spPr>
          <a:xfrm>
            <a:off x="730637" y="1153619"/>
            <a:ext cx="2592000" cy="424732"/>
          </a:xfrm>
          <a:prstGeom prst="rect">
            <a:avLst/>
          </a:prstGeom>
          <a:solidFill>
            <a:schemeClr val="accent1"/>
          </a:solidFill>
        </p:spPr>
        <p:txBody>
          <a:bodyPr wrap="square" rtlCol="0">
            <a:spAutoFit/>
          </a:bodyPr>
          <a:lstStyle/>
          <a:p>
            <a:pPr algn="ctr">
              <a:lnSpc>
                <a:spcPct val="90000"/>
              </a:lnSpc>
            </a:pPr>
            <a:r>
              <a:rPr lang="en-GB" sz="1200" dirty="0">
                <a:solidFill>
                  <a:schemeClr val="bg1"/>
                </a:solidFill>
                <a:latin typeface="Arial" panose="020B0604020202020204" pitchFamily="34" charset="0"/>
                <a:cs typeface="Arial" panose="020B0604020202020204" pitchFamily="34" charset="0"/>
              </a:rPr>
              <a:t>Early-stage NSCLC</a:t>
            </a:r>
          </a:p>
          <a:p>
            <a:pPr algn="ctr">
              <a:lnSpc>
                <a:spcPct val="90000"/>
              </a:lnSpc>
            </a:pPr>
            <a:r>
              <a:rPr lang="en-GB" sz="1200" dirty="0">
                <a:solidFill>
                  <a:schemeClr val="bg1"/>
                </a:solidFill>
                <a:latin typeface="Arial" panose="020B0604020202020204" pitchFamily="34" charset="0"/>
                <a:cs typeface="Arial" panose="020B0604020202020204" pitchFamily="34" charset="0"/>
              </a:rPr>
              <a:t>IB-IIIA and IIIB (T3N2)</a:t>
            </a:r>
          </a:p>
        </p:txBody>
      </p:sp>
      <p:cxnSp>
        <p:nvCxnSpPr>
          <p:cNvPr id="49" name="Straight Connector 48">
            <a:extLst>
              <a:ext uri="{FF2B5EF4-FFF2-40B4-BE49-F238E27FC236}">
                <a16:creationId xmlns:a16="http://schemas.microsoft.com/office/drawing/2014/main" id="{BEB676E2-6E50-3058-025E-2CDA838A2481}"/>
              </a:ext>
            </a:extLst>
          </p:cNvPr>
          <p:cNvCxnSpPr>
            <a:cxnSpLocks/>
          </p:cNvCxnSpPr>
          <p:nvPr/>
        </p:nvCxnSpPr>
        <p:spPr>
          <a:xfrm>
            <a:off x="10368063" y="2221440"/>
            <a:ext cx="0" cy="216000"/>
          </a:xfrm>
          <a:prstGeom prst="line">
            <a:avLst/>
          </a:prstGeom>
          <a:ln w="317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D423E648-6353-7975-7B4F-82A983886201}"/>
              </a:ext>
            </a:extLst>
          </p:cNvPr>
          <p:cNvCxnSpPr>
            <a:cxnSpLocks/>
          </p:cNvCxnSpPr>
          <p:nvPr/>
        </p:nvCxnSpPr>
        <p:spPr>
          <a:xfrm>
            <a:off x="7646399" y="1397192"/>
            <a:ext cx="0" cy="216000"/>
          </a:xfrm>
          <a:prstGeom prst="line">
            <a:avLst/>
          </a:prstGeom>
          <a:ln w="317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5BCCF931-420E-B7CD-D127-6549625188FC}"/>
              </a:ext>
            </a:extLst>
          </p:cNvPr>
          <p:cNvSpPr txBox="1"/>
          <p:nvPr/>
        </p:nvSpPr>
        <p:spPr>
          <a:xfrm>
            <a:off x="6512399" y="1153619"/>
            <a:ext cx="2268000" cy="258532"/>
          </a:xfrm>
          <a:prstGeom prst="rect">
            <a:avLst/>
          </a:prstGeom>
          <a:solidFill>
            <a:schemeClr val="accent1"/>
          </a:solidFill>
        </p:spPr>
        <p:txBody>
          <a:bodyPr wrap="square" rtlCol="0" anchor="ctr" anchorCtr="0">
            <a:spAutoFit/>
          </a:bodyPr>
          <a:lstStyle/>
          <a:p>
            <a:pPr algn="ctr">
              <a:lnSpc>
                <a:spcPct val="90000"/>
              </a:lnSpc>
            </a:pPr>
            <a:r>
              <a:rPr lang="en-GB" sz="1200" dirty="0">
                <a:solidFill>
                  <a:schemeClr val="bg1"/>
                </a:solidFill>
                <a:latin typeface="Arial" panose="020B0604020202020204" pitchFamily="34" charset="0"/>
                <a:cs typeface="Arial" panose="020B0604020202020204" pitchFamily="34" charset="0"/>
              </a:rPr>
              <a:t>Metastatic NSCLC</a:t>
            </a:r>
          </a:p>
        </p:txBody>
      </p:sp>
      <p:sp>
        <p:nvSpPr>
          <p:cNvPr id="10" name="TextBox 9">
            <a:extLst>
              <a:ext uri="{FF2B5EF4-FFF2-40B4-BE49-F238E27FC236}">
                <a16:creationId xmlns:a16="http://schemas.microsoft.com/office/drawing/2014/main" id="{7F6559A8-6742-C1E9-458D-7B94909CE1F6}"/>
              </a:ext>
            </a:extLst>
          </p:cNvPr>
          <p:cNvSpPr txBox="1"/>
          <p:nvPr/>
        </p:nvSpPr>
        <p:spPr>
          <a:xfrm>
            <a:off x="6512399" y="1618232"/>
            <a:ext cx="2268000" cy="424732"/>
          </a:xfrm>
          <a:prstGeom prst="rect">
            <a:avLst/>
          </a:prstGeom>
          <a:solidFill>
            <a:schemeClr val="accent1">
              <a:lumMod val="75000"/>
            </a:schemeClr>
          </a:solidFill>
        </p:spPr>
        <p:txBody>
          <a:bodyPr wrap="square" rtlCol="0">
            <a:spAutoFit/>
          </a:bodyPr>
          <a:lstStyle/>
          <a:p>
            <a:pPr algn="ctr">
              <a:lnSpc>
                <a:spcPct val="90000"/>
              </a:lnSpc>
            </a:pPr>
            <a:r>
              <a:rPr lang="en-GB" sz="1200" dirty="0">
                <a:solidFill>
                  <a:schemeClr val="bg1"/>
                </a:solidFill>
                <a:latin typeface="Arial" panose="020B0604020202020204" pitchFamily="34" charset="0"/>
                <a:cs typeface="Arial" panose="020B0604020202020204" pitchFamily="34" charset="0"/>
              </a:rPr>
              <a:t>Reflex testing by pathologist OR MDT decision on testing</a:t>
            </a:r>
          </a:p>
        </p:txBody>
      </p:sp>
      <p:sp>
        <p:nvSpPr>
          <p:cNvPr id="53" name="TextBox 52">
            <a:extLst>
              <a:ext uri="{FF2B5EF4-FFF2-40B4-BE49-F238E27FC236}">
                <a16:creationId xmlns:a16="http://schemas.microsoft.com/office/drawing/2014/main" id="{BBBF0814-08F0-AB92-E624-DBE733012137}"/>
              </a:ext>
            </a:extLst>
          </p:cNvPr>
          <p:cNvSpPr txBox="1"/>
          <p:nvPr/>
        </p:nvSpPr>
        <p:spPr>
          <a:xfrm>
            <a:off x="730637" y="1856633"/>
            <a:ext cx="2592000" cy="258532"/>
          </a:xfrm>
          <a:prstGeom prst="rect">
            <a:avLst/>
          </a:prstGeom>
          <a:solidFill>
            <a:schemeClr val="accent1">
              <a:lumMod val="75000"/>
            </a:schemeClr>
          </a:solidFill>
        </p:spPr>
        <p:txBody>
          <a:bodyPr wrap="square" rtlCol="0">
            <a:spAutoFit/>
          </a:bodyPr>
          <a:lstStyle/>
          <a:p>
            <a:pPr algn="ctr">
              <a:lnSpc>
                <a:spcPct val="90000"/>
              </a:lnSpc>
            </a:pPr>
            <a:r>
              <a:rPr lang="en-GB" sz="1200" dirty="0">
                <a:solidFill>
                  <a:schemeClr val="bg1"/>
                </a:solidFill>
                <a:latin typeface="Arial" panose="020B0604020202020204" pitchFamily="34" charset="0"/>
                <a:cs typeface="Arial" panose="020B0604020202020204" pitchFamily="34" charset="0"/>
              </a:rPr>
              <a:t>MDT decision on testing</a:t>
            </a:r>
          </a:p>
        </p:txBody>
      </p:sp>
      <p:sp>
        <p:nvSpPr>
          <p:cNvPr id="7" name="TextBox 6">
            <a:extLst>
              <a:ext uri="{FF2B5EF4-FFF2-40B4-BE49-F238E27FC236}">
                <a16:creationId xmlns:a16="http://schemas.microsoft.com/office/drawing/2014/main" id="{D2FC9A60-CCB7-E2C9-A3B2-DCB212E2597B}"/>
              </a:ext>
            </a:extLst>
          </p:cNvPr>
          <p:cNvSpPr txBox="1"/>
          <p:nvPr/>
        </p:nvSpPr>
        <p:spPr>
          <a:xfrm>
            <a:off x="730637" y="2434532"/>
            <a:ext cx="2592000" cy="590931"/>
          </a:xfrm>
          <a:prstGeom prst="rect">
            <a:avLst/>
          </a:prstGeom>
          <a:solidFill>
            <a:schemeClr val="tx2"/>
          </a:solidFill>
        </p:spPr>
        <p:txBody>
          <a:bodyPr wrap="square" rtlCol="0">
            <a:spAutoFit/>
          </a:bodyPr>
          <a:lstStyle/>
          <a:p>
            <a:pPr>
              <a:lnSpc>
                <a:spcPct val="90000"/>
              </a:lnSpc>
            </a:pPr>
            <a:r>
              <a:rPr lang="en-GB" sz="1200" dirty="0">
                <a:solidFill>
                  <a:schemeClr val="bg1"/>
                </a:solidFill>
                <a:latin typeface="Arial" panose="020B0604020202020204" pitchFamily="34" charset="0"/>
                <a:cs typeface="Arial" panose="020B0604020202020204" pitchFamily="34" charset="0"/>
              </a:rPr>
              <a:t>PD-L1 IHC, ALK by IHC +/- ISH, </a:t>
            </a:r>
          </a:p>
          <a:p>
            <a:pPr>
              <a:lnSpc>
                <a:spcPct val="90000"/>
              </a:lnSpc>
            </a:pPr>
            <a:r>
              <a:rPr lang="en-GB" sz="1200" i="1" dirty="0">
                <a:solidFill>
                  <a:schemeClr val="bg1"/>
                </a:solidFill>
                <a:latin typeface="Arial" panose="020B0604020202020204" pitchFamily="34" charset="0"/>
                <a:cs typeface="Arial" panose="020B0604020202020204" pitchFamily="34" charset="0"/>
              </a:rPr>
              <a:t>EGFR</a:t>
            </a:r>
            <a:r>
              <a:rPr lang="en-GB" sz="1200" dirty="0">
                <a:solidFill>
                  <a:schemeClr val="bg1"/>
                </a:solidFill>
                <a:latin typeface="Arial" panose="020B0604020202020204" pitchFamily="34" charset="0"/>
                <a:cs typeface="Arial" panose="020B0604020202020204" pitchFamily="34" charset="0"/>
              </a:rPr>
              <a:t> rapid testing by PCR</a:t>
            </a:r>
          </a:p>
          <a:p>
            <a:pPr>
              <a:lnSpc>
                <a:spcPct val="90000"/>
              </a:lnSpc>
            </a:pPr>
            <a:r>
              <a:rPr lang="en-GB" sz="1200" dirty="0">
                <a:solidFill>
                  <a:schemeClr val="bg1"/>
                </a:solidFill>
                <a:latin typeface="Arial" panose="020B0604020202020204" pitchFamily="34" charset="0"/>
                <a:cs typeface="Arial" panose="020B0604020202020204" pitchFamily="34" charset="0"/>
              </a:rPr>
              <a:t>or by NGS</a:t>
            </a:r>
          </a:p>
        </p:txBody>
      </p:sp>
    </p:spTree>
    <p:extLst>
      <p:ext uri="{BB962C8B-B14F-4D97-AF65-F5344CB8AC3E}">
        <p14:creationId xmlns:p14="http://schemas.microsoft.com/office/powerpoint/2010/main" val="347907566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45504-A695-7162-C397-4DE2FB1C6AD4}"/>
              </a:ext>
            </a:extLst>
          </p:cNvPr>
          <p:cNvSpPr>
            <a:spLocks noGrp="1"/>
          </p:cNvSpPr>
          <p:nvPr>
            <p:ph type="title"/>
          </p:nvPr>
        </p:nvSpPr>
        <p:spPr>
          <a:xfrm>
            <a:off x="609600" y="646957"/>
            <a:ext cx="10972800" cy="2938338"/>
          </a:xfrm>
        </p:spPr>
        <p:txBody>
          <a:bodyPr>
            <a:noAutofit/>
          </a:bodyPr>
          <a:lstStyle/>
          <a:p>
            <a:r>
              <a:rPr lang="en-US" dirty="0">
                <a:ea typeface="Verdana" panose="020B0604030504040204" pitchFamily="34" charset="0"/>
              </a:rPr>
              <a:t>Emerging molecular testing paradigms in non-small Cell Lung Cancer (NSCLC) management – current perspectives and recommendations</a:t>
            </a:r>
            <a:endParaRPr lang="en-GB" dirty="0">
              <a:ea typeface="Verdana" panose="020B0604030504040204" pitchFamily="34" charset="0"/>
            </a:endParaRPr>
          </a:p>
        </p:txBody>
      </p:sp>
      <p:sp>
        <p:nvSpPr>
          <p:cNvPr id="4" name="Subtitle 3">
            <a:extLst>
              <a:ext uri="{FF2B5EF4-FFF2-40B4-BE49-F238E27FC236}">
                <a16:creationId xmlns:a16="http://schemas.microsoft.com/office/drawing/2014/main" id="{B7B2BEB8-850A-7352-A3E4-8C3A71C8C8C6}"/>
              </a:ext>
            </a:extLst>
          </p:cNvPr>
          <p:cNvSpPr>
            <a:spLocks noGrp="1"/>
          </p:cNvSpPr>
          <p:nvPr>
            <p:ph type="subTitle" idx="1"/>
          </p:nvPr>
        </p:nvSpPr>
        <p:spPr>
          <a:xfrm>
            <a:off x="364468" y="3645025"/>
            <a:ext cx="11463064" cy="2663873"/>
          </a:xfrm>
        </p:spPr>
        <p:txBody>
          <a:bodyPr anchor="b" anchorCtr="0">
            <a:noAutofit/>
          </a:bodyPr>
          <a:lstStyle/>
          <a:p>
            <a:pPr>
              <a:spcBef>
                <a:spcPts val="600"/>
              </a:spcBef>
              <a:spcAft>
                <a:spcPts val="1200"/>
              </a:spcAft>
            </a:pPr>
            <a:r>
              <a:rPr lang="en-US"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SELECTED HIGHLIGHTS</a:t>
            </a:r>
          </a:p>
          <a:p>
            <a:pPr algn="ctr">
              <a:spcBef>
                <a:spcPts val="600"/>
              </a:spcBef>
            </a:pPr>
            <a:r>
              <a:rPr lang="en-US" sz="28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Frédérique Penault-Llorca</a:t>
            </a:r>
            <a:r>
              <a:rPr lang="en-US" sz="2800" b="1" kern="1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1</a:t>
            </a:r>
            <a:r>
              <a:rPr lang="en-US" sz="28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 Mark A. Socinski</a:t>
            </a:r>
            <a:r>
              <a:rPr lang="en-US" sz="2800" b="1" kern="1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p>
          <a:p>
            <a:pPr algn="ctr">
              <a:spcBef>
                <a:spcPts val="600"/>
              </a:spcBef>
              <a:spcAft>
                <a:spcPts val="1200"/>
              </a:spcAft>
            </a:pPr>
            <a:r>
              <a:rPr lang="en-US" sz="1300" kern="100" spc="-2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1</a:t>
            </a:r>
            <a:r>
              <a:rPr lang="en-US" sz="1300" kern="100" spc="-20" dirty="0">
                <a:solidFill>
                  <a:schemeClr val="bg1"/>
                </a:solidFill>
                <a:effectLst/>
                <a:latin typeface="Arial" panose="020B0604020202020204" pitchFamily="34" charset="0"/>
                <a:ea typeface="Calibri" panose="020F0502020204030204" pitchFamily="34" charset="0"/>
                <a:cs typeface="Arial" panose="020B0604020202020204" pitchFamily="34" charset="0"/>
              </a:rPr>
              <a:t>Centre Jean Perrin, Université Clermont Auvergne, INSERM, U1240 Imagerie Moléculaire et Stratégies Théranostiques, F-63000 Clermont Ferrand, France</a:t>
            </a:r>
            <a:r>
              <a:rPr lang="en-GB" sz="1300" kern="100" spc="-20" dirty="0">
                <a:solidFill>
                  <a:schemeClr val="bg1"/>
                </a:solidFill>
                <a:latin typeface="Arial" panose="020B0604020202020204" pitchFamily="34" charset="0"/>
                <a:ea typeface="Calibri" panose="020F0502020204030204" pitchFamily="34" charset="0"/>
                <a:cs typeface="Arial" panose="020B0604020202020204" pitchFamily="34" charset="0"/>
              </a:rPr>
              <a:t>; </a:t>
            </a:r>
            <a:br>
              <a:rPr lang="en-GB" sz="1300" kern="100" spc="-20" dirty="0">
                <a:solidFill>
                  <a:schemeClr val="bg1"/>
                </a:solidFill>
                <a:latin typeface="Arial" panose="020B0604020202020204" pitchFamily="34" charset="0"/>
                <a:ea typeface="Calibri" panose="020F0502020204030204" pitchFamily="34" charset="0"/>
                <a:cs typeface="Arial" panose="020B0604020202020204" pitchFamily="34" charset="0"/>
              </a:rPr>
            </a:br>
            <a:r>
              <a:rPr lang="en-GB" sz="1300" kern="100" spc="-20" baseline="30000" dirty="0">
                <a:solidFill>
                  <a:schemeClr val="bg1"/>
                </a:solidFill>
                <a:latin typeface="Arial" panose="020B0604020202020204" pitchFamily="34" charset="0"/>
                <a:ea typeface="Calibri" panose="020F0502020204030204" pitchFamily="34" charset="0"/>
                <a:cs typeface="Arial" panose="020B0604020202020204" pitchFamily="34" charset="0"/>
              </a:rPr>
              <a:t>2</a:t>
            </a:r>
            <a:r>
              <a:rPr lang="en-US" sz="1300" kern="100" spc="-20" dirty="0">
                <a:solidFill>
                  <a:schemeClr val="bg1"/>
                </a:solidFill>
                <a:effectLst/>
                <a:latin typeface="Arial" panose="020B0604020202020204" pitchFamily="34" charset="0"/>
                <a:ea typeface="Calibri" panose="020F0502020204030204" pitchFamily="34" charset="0"/>
                <a:cs typeface="Arial" panose="020B0604020202020204" pitchFamily="34" charset="0"/>
              </a:rPr>
              <a:t>AdventHealth Cancer Institute, 2501 N. Orange Ave, Suite 689, Orlando, FL 32804, USA</a:t>
            </a:r>
          </a:p>
          <a:p>
            <a:pPr>
              <a:spcBef>
                <a:spcPts val="600"/>
              </a:spcBef>
              <a:spcAft>
                <a:spcPts val="600"/>
              </a:spcAft>
            </a:pPr>
            <a:r>
              <a:rPr lang="en-GB" sz="2400" b="1" kern="100" dirty="0">
                <a:latin typeface="Arial"/>
                <a:ea typeface="Calibri"/>
                <a:cs typeface="Arial"/>
              </a:rPr>
              <a:t>MARCH 2025</a:t>
            </a:r>
          </a:p>
        </p:txBody>
      </p:sp>
      <p:sp>
        <p:nvSpPr>
          <p:cNvPr id="3" name="Slide Number Placeholder 2">
            <a:extLst>
              <a:ext uri="{FF2B5EF4-FFF2-40B4-BE49-F238E27FC236}">
                <a16:creationId xmlns:a16="http://schemas.microsoft.com/office/drawing/2014/main" id="{EC32AEDB-AAD1-404C-3CD6-02A74490874A}"/>
              </a:ext>
            </a:extLst>
          </p:cNvPr>
          <p:cNvSpPr>
            <a:spLocks noGrp="1"/>
          </p:cNvSpPr>
          <p:nvPr>
            <p:ph type="sldNum" sz="quarter" idx="4"/>
          </p:nvPr>
        </p:nvSpPr>
        <p:spPr/>
        <p:txBody>
          <a:bodyPr/>
          <a:lstStyle/>
          <a:p>
            <a:fld id="{FCE43C0F-8A7B-3A4B-9DB5-B3472E36E833}" type="slidenum">
              <a:rPr lang="en-GB" smtClean="0"/>
              <a:pPr/>
              <a:t>2</a:t>
            </a:fld>
            <a:endParaRPr lang="en-GB" dirty="0"/>
          </a:p>
        </p:txBody>
      </p:sp>
    </p:spTree>
    <p:extLst>
      <p:ext uri="{BB962C8B-B14F-4D97-AF65-F5344CB8AC3E}">
        <p14:creationId xmlns:p14="http://schemas.microsoft.com/office/powerpoint/2010/main" val="311669711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56C69-5716-47DB-2FF4-25EB2D4219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BBC4B1-3DEF-9449-F42B-4598875F4FC6}"/>
              </a:ext>
            </a:extLst>
          </p:cNvPr>
          <p:cNvSpPr>
            <a:spLocks noGrp="1"/>
          </p:cNvSpPr>
          <p:nvPr>
            <p:ph type="title"/>
          </p:nvPr>
        </p:nvSpPr>
        <p:spPr>
          <a:xfrm>
            <a:off x="619201" y="259200"/>
            <a:ext cx="10963199" cy="864000"/>
          </a:xfrm>
        </p:spPr>
        <p:txBody>
          <a:bodyPr/>
          <a:lstStyle/>
          <a:p>
            <a:r>
              <a:rPr lang="en-GB" dirty="0"/>
              <a:t>Proposed minimal testing approach according to disease stage</a:t>
            </a:r>
          </a:p>
        </p:txBody>
      </p:sp>
      <p:sp>
        <p:nvSpPr>
          <p:cNvPr id="5" name="Slide Number Placeholder 4">
            <a:extLst>
              <a:ext uri="{FF2B5EF4-FFF2-40B4-BE49-F238E27FC236}">
                <a16:creationId xmlns:a16="http://schemas.microsoft.com/office/drawing/2014/main" id="{0D04975C-6609-3ABD-2EE4-4A335AA1D10F}"/>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20</a:t>
            </a:fld>
            <a:endParaRPr lang="en-GB" dirty="0"/>
          </a:p>
        </p:txBody>
      </p:sp>
      <p:sp>
        <p:nvSpPr>
          <p:cNvPr id="3" name="Content Placeholder 2">
            <a:extLst>
              <a:ext uri="{FF2B5EF4-FFF2-40B4-BE49-F238E27FC236}">
                <a16:creationId xmlns:a16="http://schemas.microsoft.com/office/drawing/2014/main" id="{FBF83E6F-930A-F5F4-9A47-C0FAB53C9D05}"/>
              </a:ext>
            </a:extLst>
          </p:cNvPr>
          <p:cNvSpPr>
            <a:spLocks noGrp="1"/>
          </p:cNvSpPr>
          <p:nvPr>
            <p:ph sz="quarter" idx="15"/>
          </p:nvPr>
        </p:nvSpPr>
        <p:spPr>
          <a:xfrm>
            <a:off x="620183" y="6356351"/>
            <a:ext cx="10180339" cy="365125"/>
          </a:xfrm>
        </p:spPr>
        <p:txBody>
          <a:bodyPr/>
          <a:lstStyle/>
          <a:p>
            <a:r>
              <a:rPr lang="en-US" dirty="0">
                <a:solidFill>
                  <a:schemeClr val="tx2"/>
                </a:solidFill>
              </a:rPr>
              <a:t>1L, first-line; 2L, second-line; </a:t>
            </a:r>
            <a:r>
              <a:rPr lang="en-GB" sz="1200" noProof="0" dirty="0">
                <a:solidFill>
                  <a:schemeClr val="tx2"/>
                </a:solidFill>
                <a:effectLst/>
                <a:ea typeface="Calibri" panose="020F0502020204030204" pitchFamily="34" charset="0"/>
              </a:rPr>
              <a:t>METex14, MET exon 14 (skipping mutation); </a:t>
            </a:r>
            <a:r>
              <a:rPr lang="en-US" dirty="0">
                <a:solidFill>
                  <a:schemeClr val="tx2"/>
                </a:solidFill>
              </a:rPr>
              <a:t>NSCLC, non-small cell lung cancer</a:t>
            </a:r>
          </a:p>
          <a:p>
            <a:r>
              <a:rPr lang="en-US" sz="1200" dirty="0" err="1">
                <a:effectLst/>
                <a:ea typeface="Calibri" panose="020F0502020204030204" pitchFamily="34" charset="0"/>
              </a:rPr>
              <a:t>Penault-Llorca</a:t>
            </a:r>
            <a:r>
              <a:rPr lang="en-US" sz="1200" dirty="0">
                <a:effectLst/>
                <a:ea typeface="Calibri" panose="020F0502020204030204" pitchFamily="34" charset="0"/>
              </a:rPr>
              <a:t> F and Socinski M. The Oncologist 2025, </a:t>
            </a:r>
            <a:r>
              <a:rPr lang="en-US" sz="1200" dirty="0">
                <a:ea typeface="Calibri" panose="020F0502020204030204" pitchFamily="34" charset="0"/>
              </a:rPr>
              <a:t>30(3): oyae357, </a:t>
            </a:r>
            <a:r>
              <a:rPr lang="en-US" sz="1200" dirty="0">
                <a:ea typeface="Calibri" panose="020F0502020204030204" pitchFamily="34" charset="0"/>
                <a:hlinkClick r:id="rId2">
                  <a:extLst>
                    <a:ext uri="{A12FA001-AC4F-418D-AE19-62706E023703}">
                      <ahyp:hlinkClr xmlns:ahyp="http://schemas.microsoft.com/office/drawing/2018/hyperlinkcolor" val="tx"/>
                    </a:ext>
                  </a:extLst>
                </a:hlinkClick>
              </a:rPr>
              <a:t>https://doi.org/10.1093/oncolo/oyae357</a:t>
            </a:r>
            <a:endParaRPr lang="en-US" sz="1200" dirty="0">
              <a:ea typeface="Calibri" panose="020F0502020204030204" pitchFamily="34" charset="0"/>
            </a:endParaRPr>
          </a:p>
        </p:txBody>
      </p:sp>
      <p:graphicFrame>
        <p:nvGraphicFramePr>
          <p:cNvPr id="15" name="Espace réservé du contenu 5">
            <a:extLst>
              <a:ext uri="{FF2B5EF4-FFF2-40B4-BE49-F238E27FC236}">
                <a16:creationId xmlns:a16="http://schemas.microsoft.com/office/drawing/2014/main" id="{0562D804-42D7-A617-E097-0F19DD57BEFC}"/>
              </a:ext>
            </a:extLst>
          </p:cNvPr>
          <p:cNvGraphicFramePr>
            <a:graphicFrameLocks/>
          </p:cNvGraphicFramePr>
          <p:nvPr>
            <p:extLst>
              <p:ext uri="{D42A27DB-BD31-4B8C-83A1-F6EECF244321}">
                <p14:modId xmlns:p14="http://schemas.microsoft.com/office/powerpoint/2010/main" val="670672573"/>
              </p:ext>
            </p:extLst>
          </p:nvPr>
        </p:nvGraphicFramePr>
        <p:xfrm>
          <a:off x="619125" y="1468462"/>
          <a:ext cx="10963272" cy="4304578"/>
        </p:xfrm>
        <a:graphic>
          <a:graphicData uri="http://schemas.openxmlformats.org/drawingml/2006/table">
            <a:tbl>
              <a:tblPr firstRow="1" bandRow="1">
                <a:tableStyleId>{5C22544A-7EE6-4342-B048-85BDC9FD1C3A}</a:tableStyleId>
              </a:tblPr>
              <a:tblGrid>
                <a:gridCol w="1370409">
                  <a:extLst>
                    <a:ext uri="{9D8B030D-6E8A-4147-A177-3AD203B41FA5}">
                      <a16:colId xmlns:a16="http://schemas.microsoft.com/office/drawing/2014/main" val="62702323"/>
                    </a:ext>
                  </a:extLst>
                </a:gridCol>
                <a:gridCol w="1370409">
                  <a:extLst>
                    <a:ext uri="{9D8B030D-6E8A-4147-A177-3AD203B41FA5}">
                      <a16:colId xmlns:a16="http://schemas.microsoft.com/office/drawing/2014/main" val="1039051688"/>
                    </a:ext>
                  </a:extLst>
                </a:gridCol>
                <a:gridCol w="1370409">
                  <a:extLst>
                    <a:ext uri="{9D8B030D-6E8A-4147-A177-3AD203B41FA5}">
                      <a16:colId xmlns:a16="http://schemas.microsoft.com/office/drawing/2014/main" val="2818778836"/>
                    </a:ext>
                  </a:extLst>
                </a:gridCol>
                <a:gridCol w="1370409">
                  <a:extLst>
                    <a:ext uri="{9D8B030D-6E8A-4147-A177-3AD203B41FA5}">
                      <a16:colId xmlns:a16="http://schemas.microsoft.com/office/drawing/2014/main" val="111379694"/>
                    </a:ext>
                  </a:extLst>
                </a:gridCol>
                <a:gridCol w="1370409">
                  <a:extLst>
                    <a:ext uri="{9D8B030D-6E8A-4147-A177-3AD203B41FA5}">
                      <a16:colId xmlns:a16="http://schemas.microsoft.com/office/drawing/2014/main" val="2701572166"/>
                    </a:ext>
                  </a:extLst>
                </a:gridCol>
                <a:gridCol w="1370409">
                  <a:extLst>
                    <a:ext uri="{9D8B030D-6E8A-4147-A177-3AD203B41FA5}">
                      <a16:colId xmlns:a16="http://schemas.microsoft.com/office/drawing/2014/main" val="1619438530"/>
                    </a:ext>
                  </a:extLst>
                </a:gridCol>
                <a:gridCol w="1370409">
                  <a:extLst>
                    <a:ext uri="{9D8B030D-6E8A-4147-A177-3AD203B41FA5}">
                      <a16:colId xmlns:a16="http://schemas.microsoft.com/office/drawing/2014/main" val="2661496586"/>
                    </a:ext>
                  </a:extLst>
                </a:gridCol>
                <a:gridCol w="1370409">
                  <a:extLst>
                    <a:ext uri="{9D8B030D-6E8A-4147-A177-3AD203B41FA5}">
                      <a16:colId xmlns:a16="http://schemas.microsoft.com/office/drawing/2014/main" val="3239033873"/>
                    </a:ext>
                  </a:extLst>
                </a:gridCol>
              </a:tblGrid>
              <a:tr h="590234">
                <a:tc>
                  <a:txBody>
                    <a:bodyPr/>
                    <a:lstStyle/>
                    <a:p>
                      <a:endParaRPr lang="en-US" sz="1400" dirty="0">
                        <a:solidFill>
                          <a:schemeClr val="bg1"/>
                        </a:solidFill>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lang="en-US" sz="1200" dirty="0">
                          <a:solidFill>
                            <a:schemeClr val="bg1"/>
                          </a:solidFill>
                          <a:latin typeface="Arial" panose="020B0604020202020204" pitchFamily="34" charset="0"/>
                          <a:ea typeface="Source Sans Pro" panose="020B0503030403020204" pitchFamily="34" charset="0"/>
                          <a:cs typeface="Arial" panose="020B0604020202020204" pitchFamily="34" charset="0"/>
                        </a:rPr>
                        <a:t>Stage IA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ea typeface="Source Sans Pro" panose="020B0503030403020204" pitchFamily="34" charset="0"/>
                          <a:cs typeface="Arial" panose="020B0604020202020204" pitchFamily="34" charset="0"/>
                        </a:rPr>
                        <a:t>Stage IB</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ea typeface="Source Sans Pro" panose="020B0503030403020204" pitchFamily="34" charset="0"/>
                          <a:cs typeface="Arial" panose="020B0604020202020204" pitchFamily="34" charset="0"/>
                        </a:rPr>
                        <a:t>Stage IIA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ea typeface="Source Sans Pro" panose="020B0503030403020204" pitchFamily="34" charset="0"/>
                          <a:cs typeface="Arial" panose="020B0604020202020204" pitchFamily="34" charset="0"/>
                        </a:rPr>
                        <a:t>Stage IIB</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lang="en-US" sz="1200" dirty="0">
                          <a:solidFill>
                            <a:schemeClr val="bg1"/>
                          </a:solidFill>
                          <a:latin typeface="Arial" panose="020B0604020202020204" pitchFamily="34" charset="0"/>
                          <a:ea typeface="Source Sans Pro" panose="020B0503030403020204" pitchFamily="34" charset="0"/>
                          <a:cs typeface="Arial" panose="020B0604020202020204" pitchFamily="34" charset="0"/>
                        </a:rPr>
                        <a:t>Stage III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lang="en-US" sz="1200" dirty="0">
                          <a:solidFill>
                            <a:schemeClr val="bg1"/>
                          </a:solidFill>
                          <a:latin typeface="Arial" panose="020B0604020202020204" pitchFamily="34" charset="0"/>
                          <a:ea typeface="Source Sans Pro" panose="020B0503030403020204" pitchFamily="34" charset="0"/>
                          <a:cs typeface="Arial" panose="020B0604020202020204" pitchFamily="34" charset="0"/>
                        </a:rPr>
                        <a:t>Stage IV before 1L or 2L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lang="en-US" sz="1200" dirty="0">
                          <a:solidFill>
                            <a:schemeClr val="bg1"/>
                          </a:solidFill>
                          <a:latin typeface="Arial" panose="020B0604020202020204" pitchFamily="34" charset="0"/>
                          <a:ea typeface="Source Sans Pro" panose="020B0503030403020204" pitchFamily="34" charset="0"/>
                          <a:cs typeface="Arial" panose="020B0604020202020204" pitchFamily="34" charset="0"/>
                        </a:rPr>
                        <a:t>Stage IV ≥ 2L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878219189"/>
                  </a:ext>
                </a:extLst>
              </a:tr>
              <a:tr h="299216">
                <a:tc>
                  <a:txBody>
                    <a:bodyPr/>
                    <a:lstStyle/>
                    <a:p>
                      <a:r>
                        <a:rPr lang="en-US" sz="1200" dirty="0">
                          <a:latin typeface="Arial" panose="020B0604020202020204" pitchFamily="34" charset="0"/>
                          <a:ea typeface="Source Sans Pro" panose="020B0503030403020204" pitchFamily="34" charset="0"/>
                          <a:cs typeface="Arial" panose="020B0604020202020204" pitchFamily="34" charset="0"/>
                        </a:rPr>
                        <a:t>PD-L1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74724908"/>
                  </a:ext>
                </a:extLst>
              </a:tr>
              <a:tr h="299216">
                <a:tc>
                  <a:txBody>
                    <a:bodyPr/>
                    <a:lstStyle/>
                    <a:p>
                      <a:r>
                        <a:rPr lang="en-US" sz="1200" i="1" dirty="0">
                          <a:latin typeface="Arial" panose="020B0604020202020204" pitchFamily="34" charset="0"/>
                          <a:ea typeface="Source Sans Pro" panose="020B0503030403020204" pitchFamily="34" charset="0"/>
                          <a:cs typeface="Arial" panose="020B0604020202020204" pitchFamily="34" charset="0"/>
                        </a:rPr>
                        <a:t>EGFR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705484684"/>
                  </a:ext>
                </a:extLst>
              </a:tr>
              <a:tr h="299216">
                <a:tc>
                  <a:txBody>
                    <a:bodyPr/>
                    <a:lstStyle/>
                    <a:p>
                      <a:r>
                        <a:rPr lang="en-US" sz="1200" i="1" dirty="0">
                          <a:latin typeface="Arial" panose="020B0604020202020204" pitchFamily="34" charset="0"/>
                          <a:ea typeface="Source Sans Pro" panose="020B0503030403020204" pitchFamily="34" charset="0"/>
                          <a:cs typeface="Arial" panose="020B0604020202020204" pitchFamily="34" charset="0"/>
                        </a:rPr>
                        <a:t>ALK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kern="1200" dirty="0">
                        <a:solidFill>
                          <a:schemeClr val="dk1"/>
                        </a:solidFill>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endParaRPr lang="en-US" sz="1400" kern="1200" dirty="0">
                        <a:solidFill>
                          <a:schemeClr val="dk1"/>
                        </a:solidFill>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endParaRPr lang="en-US" sz="1400" kern="1200" dirty="0">
                        <a:solidFill>
                          <a:schemeClr val="dk1"/>
                        </a:solidFill>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endParaRPr lang="en-US" sz="1400" kern="1200" dirty="0">
                        <a:solidFill>
                          <a:schemeClr val="dk1"/>
                        </a:solidFill>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219014147"/>
                  </a:ext>
                </a:extLst>
              </a:tr>
              <a:tr h="299216">
                <a:tc>
                  <a:txBody>
                    <a:bodyPr/>
                    <a:lstStyle/>
                    <a:p>
                      <a:r>
                        <a:rPr lang="en-US" sz="1200" i="1" dirty="0">
                          <a:latin typeface="Arial" panose="020B0604020202020204" pitchFamily="34" charset="0"/>
                          <a:ea typeface="Source Sans Pro" panose="020B0503030403020204" pitchFamily="34" charset="0"/>
                          <a:cs typeface="Arial" panose="020B0604020202020204" pitchFamily="34" charset="0"/>
                        </a:rPr>
                        <a:t>ROS1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814882317"/>
                  </a:ext>
                </a:extLst>
              </a:tr>
              <a:tr h="361544">
                <a:tc>
                  <a:txBody>
                    <a:bodyPr/>
                    <a:lstStyle/>
                    <a:p>
                      <a:r>
                        <a:rPr lang="en-US" sz="1200" i="1" dirty="0">
                          <a:latin typeface="Arial" panose="020B0604020202020204" pitchFamily="34" charset="0"/>
                          <a:ea typeface="Source Sans Pro" panose="020B0503030403020204" pitchFamily="34" charset="0"/>
                          <a:cs typeface="Arial" panose="020B0604020202020204" pitchFamily="34" charset="0"/>
                        </a:rPr>
                        <a:t>RET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782648208"/>
                  </a:ext>
                </a:extLst>
              </a:tr>
              <a:tr h="302621">
                <a:tc>
                  <a:txBody>
                    <a:bodyPr/>
                    <a:lstStyle/>
                    <a:p>
                      <a:r>
                        <a:rPr lang="en-US" sz="1200" i="1" dirty="0">
                          <a:latin typeface="Arial" panose="020B0604020202020204" pitchFamily="34" charset="0"/>
                          <a:ea typeface="Source Sans Pro" panose="020B0503030403020204" pitchFamily="34" charset="0"/>
                          <a:cs typeface="Arial" panose="020B0604020202020204" pitchFamily="34" charset="0"/>
                        </a:rPr>
                        <a:t>KRAS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629576771"/>
                  </a:ext>
                </a:extLst>
              </a:tr>
              <a:tr h="299216">
                <a:tc>
                  <a:txBody>
                    <a:bodyPr/>
                    <a:lstStyle/>
                    <a:p>
                      <a:r>
                        <a:rPr lang="en-US" sz="1200" i="1" dirty="0">
                          <a:latin typeface="Arial" panose="020B0604020202020204" pitchFamily="34" charset="0"/>
                          <a:ea typeface="Source Sans Pro" panose="020B0503030403020204" pitchFamily="34" charset="0"/>
                          <a:cs typeface="Arial" panose="020B0604020202020204" pitchFamily="34" charset="0"/>
                        </a:rPr>
                        <a:t>BRAF</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381163129"/>
                  </a:ext>
                </a:extLst>
              </a:tr>
              <a:tr h="299216">
                <a:tc>
                  <a:txBody>
                    <a:bodyPr/>
                    <a:lstStyle/>
                    <a:p>
                      <a:r>
                        <a:rPr lang="en-US" sz="1200" i="1" dirty="0">
                          <a:latin typeface="Arial" panose="020B0604020202020204" pitchFamily="34" charset="0"/>
                          <a:ea typeface="Source Sans Pro" panose="020B0503030403020204" pitchFamily="34" charset="0"/>
                          <a:cs typeface="Arial" panose="020B0604020202020204" pitchFamily="34" charset="0"/>
                        </a:rPr>
                        <a:t>HER2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848642068"/>
                  </a:ext>
                </a:extLst>
              </a:tr>
              <a:tr h="299216">
                <a:tc>
                  <a:txBody>
                    <a:bodyPr/>
                    <a:lstStyle/>
                    <a:p>
                      <a:r>
                        <a:rPr lang="en-US" sz="1200" i="1" dirty="0">
                          <a:latin typeface="Arial" panose="020B0604020202020204" pitchFamily="34" charset="0"/>
                          <a:ea typeface="Source Sans Pro" panose="020B0503030403020204" pitchFamily="34" charset="0"/>
                          <a:cs typeface="Arial" panose="020B0604020202020204" pitchFamily="34" charset="0"/>
                        </a:rPr>
                        <a:t>MET</a:t>
                      </a:r>
                      <a:r>
                        <a:rPr lang="en-US" sz="1200" i="0" dirty="0">
                          <a:latin typeface="Arial" panose="020B0604020202020204" pitchFamily="34" charset="0"/>
                          <a:ea typeface="Source Sans Pro" panose="020B0503030403020204" pitchFamily="34" charset="0"/>
                          <a:cs typeface="Arial" panose="020B0604020202020204" pitchFamily="34" charset="0"/>
                        </a:rPr>
                        <a:t>ex14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026959415"/>
                  </a:ext>
                </a:extLst>
              </a:tr>
              <a:tr h="299216">
                <a:tc>
                  <a:txBody>
                    <a:bodyPr/>
                    <a:lstStyle/>
                    <a:p>
                      <a:r>
                        <a:rPr lang="en-US" sz="1200" i="1" dirty="0">
                          <a:latin typeface="Arial" panose="020B0604020202020204" pitchFamily="34" charset="0"/>
                          <a:ea typeface="Source Sans Pro" panose="020B0503030403020204" pitchFamily="34" charset="0"/>
                          <a:cs typeface="Arial" panose="020B0604020202020204" pitchFamily="34" charset="0"/>
                        </a:rPr>
                        <a:t>MET </a:t>
                      </a:r>
                      <a:r>
                        <a:rPr lang="en-US" sz="1200" i="0" dirty="0">
                          <a:latin typeface="Arial" panose="020B0604020202020204" pitchFamily="34" charset="0"/>
                          <a:ea typeface="Source Sans Pro" panose="020B0503030403020204" pitchFamily="34" charset="0"/>
                          <a:cs typeface="Arial" panose="020B0604020202020204" pitchFamily="34" charset="0"/>
                        </a:rPr>
                        <a:t>other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243569274"/>
                  </a:ext>
                </a:extLst>
              </a:tr>
              <a:tr h="299216">
                <a:tc>
                  <a:txBody>
                    <a:bodyPr/>
                    <a:lstStyle/>
                    <a:p>
                      <a:r>
                        <a:rPr lang="en-US" sz="1200" i="1" dirty="0">
                          <a:latin typeface="Arial" panose="020B0604020202020204" pitchFamily="34" charset="0"/>
                          <a:ea typeface="Source Sans Pro" panose="020B0503030403020204" pitchFamily="34" charset="0"/>
                          <a:cs typeface="Arial" panose="020B0604020202020204" pitchFamily="34" charset="0"/>
                        </a:rPr>
                        <a:t>NTRK1/2/3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465257435"/>
                  </a:ext>
                </a:extLst>
              </a:tr>
              <a:tr h="2992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Arial" panose="020B0604020202020204" pitchFamily="34" charset="0"/>
                          <a:ea typeface="Source Sans Pro" panose="020B0503030403020204" pitchFamily="34" charset="0"/>
                          <a:cs typeface="Arial" panose="020B0604020202020204" pitchFamily="34" charset="0"/>
                        </a:rPr>
                        <a:t>NRG1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endParaRPr lang="en-US" sz="1400" dirty="0">
                        <a:latin typeface="Arial" panose="020B0604020202020204" pitchFamily="34" charset="0"/>
                        <a:ea typeface="Source Sans Pro" panose="020B0503030403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661120996"/>
                  </a:ext>
                </a:extLst>
              </a:tr>
            </a:tbl>
          </a:graphicData>
        </a:graphic>
      </p:graphicFrame>
      <p:sp>
        <p:nvSpPr>
          <p:cNvPr id="16" name="Rectangle 15">
            <a:extLst>
              <a:ext uri="{FF2B5EF4-FFF2-40B4-BE49-F238E27FC236}">
                <a16:creationId xmlns:a16="http://schemas.microsoft.com/office/drawing/2014/main" id="{BA8BC59E-F668-19D9-95BA-C8A4A8BEADA8}"/>
              </a:ext>
            </a:extLst>
          </p:cNvPr>
          <p:cNvSpPr/>
          <p:nvPr/>
        </p:nvSpPr>
        <p:spPr>
          <a:xfrm>
            <a:off x="619125" y="5739407"/>
            <a:ext cx="2076451" cy="409575"/>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ea typeface="Source Sans Pro" panose="020B0503030403020204" pitchFamily="34" charset="0"/>
                <a:cs typeface="Arial" panose="020B0604020202020204" pitchFamily="34" charset="0"/>
              </a:rPr>
              <a:t>All NSCLC</a:t>
            </a:r>
          </a:p>
        </p:txBody>
      </p:sp>
      <p:sp>
        <p:nvSpPr>
          <p:cNvPr id="18" name="Rectangle 17">
            <a:extLst>
              <a:ext uri="{FF2B5EF4-FFF2-40B4-BE49-F238E27FC236}">
                <a16:creationId xmlns:a16="http://schemas.microsoft.com/office/drawing/2014/main" id="{69C44ADE-BF7C-5902-B18A-8592365BB970}"/>
              </a:ext>
            </a:extLst>
          </p:cNvPr>
          <p:cNvSpPr/>
          <p:nvPr/>
        </p:nvSpPr>
        <p:spPr>
          <a:xfrm>
            <a:off x="2789215" y="5739407"/>
            <a:ext cx="2076451" cy="40957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95000"/>
                  </a:schemeClr>
                </a:solidFill>
                <a:latin typeface="Arial" panose="020B0604020202020204" pitchFamily="34" charset="0"/>
                <a:ea typeface="Source Sans Pro" panose="020B0503030403020204" pitchFamily="34" charset="0"/>
                <a:cs typeface="Arial" panose="020B0604020202020204" pitchFamily="34" charset="0"/>
              </a:rPr>
              <a:t>NSCLC with exceptions</a:t>
            </a:r>
          </a:p>
        </p:txBody>
      </p:sp>
    </p:spTree>
    <p:extLst>
      <p:ext uri="{BB962C8B-B14F-4D97-AF65-F5344CB8AC3E}">
        <p14:creationId xmlns:p14="http://schemas.microsoft.com/office/powerpoint/2010/main" val="95647509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F51771-B126-4510-7444-E34FBA615562}"/>
              </a:ext>
            </a:extLst>
          </p:cNvPr>
          <p:cNvSpPr>
            <a:spLocks noGrp="1"/>
          </p:cNvSpPr>
          <p:nvPr>
            <p:ph sz="quarter" idx="12"/>
          </p:nvPr>
        </p:nvSpPr>
        <p:spPr>
          <a:xfrm>
            <a:off x="620184" y="1425600"/>
            <a:ext cx="10963200" cy="4525200"/>
          </a:xfrm>
        </p:spPr>
        <p:txBody>
          <a:bodyPr/>
          <a:lstStyle/>
          <a:p>
            <a:r>
              <a:rPr lang="en-GB" dirty="0"/>
              <a:t>The future of precision oncology for </a:t>
            </a:r>
            <a:r>
              <a:rPr lang="en-GB" b="1" dirty="0">
                <a:solidFill>
                  <a:schemeClr val="accent1"/>
                </a:solidFill>
              </a:rPr>
              <a:t>lung cancer is becoming even more personalised </a:t>
            </a:r>
          </a:p>
          <a:p>
            <a:r>
              <a:rPr lang="en-GB" b="1" dirty="0">
                <a:solidFill>
                  <a:schemeClr val="accent1"/>
                </a:solidFill>
              </a:rPr>
              <a:t>More complex targeted modalities therapies</a:t>
            </a:r>
            <a:r>
              <a:rPr lang="en-GB" dirty="0"/>
              <a:t>, immunotherapies and combination </a:t>
            </a:r>
            <a:br>
              <a:rPr lang="en-GB" dirty="0"/>
            </a:br>
            <a:r>
              <a:rPr lang="en-GB" dirty="0"/>
              <a:t>treatments </a:t>
            </a:r>
            <a:r>
              <a:rPr lang="en-GB" b="1" dirty="0">
                <a:solidFill>
                  <a:schemeClr val="accent1"/>
                </a:solidFill>
              </a:rPr>
              <a:t>will be used in earlier treatment lines</a:t>
            </a:r>
            <a:r>
              <a:rPr lang="en-GB" dirty="0"/>
              <a:t>, faster than before </a:t>
            </a:r>
          </a:p>
          <a:p>
            <a:r>
              <a:rPr lang="en-GB" b="1" dirty="0">
                <a:solidFill>
                  <a:schemeClr val="accent1"/>
                </a:solidFill>
              </a:rPr>
              <a:t>The role of alternate liquid samples </a:t>
            </a:r>
            <a:r>
              <a:rPr lang="en-GB" dirty="0"/>
              <a:t>such as urine, sputum, effusions and FNA </a:t>
            </a:r>
            <a:r>
              <a:rPr lang="en-GB" b="1" dirty="0">
                <a:solidFill>
                  <a:schemeClr val="accent1"/>
                </a:solidFill>
              </a:rPr>
              <a:t>will </a:t>
            </a:r>
            <a:br>
              <a:rPr lang="en-GB" b="1" dirty="0">
                <a:solidFill>
                  <a:schemeClr val="accent1"/>
                </a:solidFill>
              </a:rPr>
            </a:br>
            <a:r>
              <a:rPr lang="en-GB" b="1" dirty="0">
                <a:solidFill>
                  <a:schemeClr val="accent1"/>
                </a:solidFill>
              </a:rPr>
              <a:t>continue to advance </a:t>
            </a:r>
            <a:r>
              <a:rPr lang="en-GB" dirty="0"/>
              <a:t>with the availability of high sensitivity, multi-detection genomic assays, and the growing recognition for validating unconventional cytologic substrates </a:t>
            </a:r>
          </a:p>
          <a:p>
            <a:r>
              <a:rPr lang="en-GB" b="1" dirty="0">
                <a:solidFill>
                  <a:schemeClr val="accent1"/>
                </a:solidFill>
              </a:rPr>
              <a:t>Artificial intelligence is transforming patient care </a:t>
            </a:r>
            <a:r>
              <a:rPr lang="en-GB" dirty="0"/>
              <a:t>and advancing not only diagnostic accuracy but also early cancer detection, prognosis prediction, and treatment evaluation through integration of patient data, ranging from CT scans to omics information like DNA, </a:t>
            </a:r>
            <a:br>
              <a:rPr lang="en-GB" dirty="0"/>
            </a:br>
            <a:r>
              <a:rPr lang="en-GB" dirty="0"/>
              <a:t>RNA, proteins, and microRNA </a:t>
            </a:r>
          </a:p>
          <a:p>
            <a:r>
              <a:rPr lang="en-GB" dirty="0"/>
              <a:t>Fundamentally though, enhancing </a:t>
            </a:r>
            <a:r>
              <a:rPr lang="en-GB" b="1" dirty="0">
                <a:solidFill>
                  <a:schemeClr val="accent1"/>
                </a:solidFill>
              </a:rPr>
              <a:t>precision oncology for lung cancer requires adherence to current best practices </a:t>
            </a:r>
          </a:p>
        </p:txBody>
      </p:sp>
      <p:sp>
        <p:nvSpPr>
          <p:cNvPr id="3" name="Title 2">
            <a:extLst>
              <a:ext uri="{FF2B5EF4-FFF2-40B4-BE49-F238E27FC236}">
                <a16:creationId xmlns:a16="http://schemas.microsoft.com/office/drawing/2014/main" id="{6F54D602-E21F-57DC-AFEC-A29E3A901DA3}"/>
              </a:ext>
            </a:extLst>
          </p:cNvPr>
          <p:cNvSpPr>
            <a:spLocks noGrp="1"/>
          </p:cNvSpPr>
          <p:nvPr>
            <p:ph type="title"/>
          </p:nvPr>
        </p:nvSpPr>
        <p:spPr>
          <a:xfrm>
            <a:off x="619201" y="259200"/>
            <a:ext cx="10963199" cy="864000"/>
          </a:xfrm>
        </p:spPr>
        <p:txBody>
          <a:bodyPr/>
          <a:lstStyle/>
          <a:p>
            <a:r>
              <a:rPr lang="en-GB" dirty="0"/>
              <a:t>FUTURE DIRECTIONS</a:t>
            </a:r>
          </a:p>
        </p:txBody>
      </p:sp>
      <p:sp>
        <p:nvSpPr>
          <p:cNvPr id="4" name="Slide Number Placeholder 3">
            <a:extLst>
              <a:ext uri="{FF2B5EF4-FFF2-40B4-BE49-F238E27FC236}">
                <a16:creationId xmlns:a16="http://schemas.microsoft.com/office/drawing/2014/main" id="{F18AA74B-ECEE-8BBA-D89F-80B5CDE84DAD}"/>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21</a:t>
            </a:fld>
            <a:endParaRPr lang="en-GB" dirty="0"/>
          </a:p>
        </p:txBody>
      </p:sp>
      <p:sp>
        <p:nvSpPr>
          <p:cNvPr id="5" name="Content Placeholder 4">
            <a:extLst>
              <a:ext uri="{FF2B5EF4-FFF2-40B4-BE49-F238E27FC236}">
                <a16:creationId xmlns:a16="http://schemas.microsoft.com/office/drawing/2014/main" id="{2FCED3A8-AB13-4C1F-6960-50306C613C20}"/>
              </a:ext>
            </a:extLst>
          </p:cNvPr>
          <p:cNvSpPr>
            <a:spLocks noGrp="1"/>
          </p:cNvSpPr>
          <p:nvPr>
            <p:ph sz="quarter" idx="15"/>
          </p:nvPr>
        </p:nvSpPr>
        <p:spPr>
          <a:xfrm>
            <a:off x="620183" y="6356351"/>
            <a:ext cx="10180339" cy="365125"/>
          </a:xfrm>
        </p:spPr>
        <p:txBody>
          <a:bodyPr anchor="b" anchorCtr="0"/>
          <a:lstStyle/>
          <a:p>
            <a:r>
              <a:rPr lang="en-US" dirty="0"/>
              <a:t>CT, computed tomography; FNA, fine needle aspirate</a:t>
            </a:r>
          </a:p>
          <a:p>
            <a:r>
              <a:rPr lang="en-US" sz="1200" dirty="0" err="1">
                <a:effectLst/>
                <a:ea typeface="Calibri" panose="020F0502020204030204" pitchFamily="34" charset="0"/>
              </a:rPr>
              <a:t>Penault-Llorca</a:t>
            </a:r>
            <a:r>
              <a:rPr lang="en-US" sz="1200" dirty="0">
                <a:effectLst/>
                <a:ea typeface="Calibri" panose="020F0502020204030204" pitchFamily="34" charset="0"/>
              </a:rPr>
              <a:t> F and Socinski M. The Oncologist 2025, </a:t>
            </a:r>
            <a:r>
              <a:rPr lang="en-US" sz="1200" dirty="0">
                <a:ea typeface="Calibri" panose="020F0502020204030204" pitchFamily="34" charset="0"/>
              </a:rPr>
              <a:t>30(3): oyae357, </a:t>
            </a:r>
            <a:r>
              <a:rPr lang="en-US" sz="1200" dirty="0">
                <a:ea typeface="Calibri" panose="020F0502020204030204" pitchFamily="34" charset="0"/>
                <a:hlinkClick r:id="rId2">
                  <a:extLst>
                    <a:ext uri="{A12FA001-AC4F-418D-AE19-62706E023703}">
                      <ahyp:hlinkClr xmlns:ahyp="http://schemas.microsoft.com/office/drawing/2018/hyperlinkcolor" val="tx"/>
                    </a:ext>
                  </a:extLst>
                </a:hlinkClick>
              </a:rPr>
              <a:t>https://doi.org/10.1093/oncolo/oyae357</a:t>
            </a:r>
            <a:endParaRPr lang="en-US" sz="1200" dirty="0">
              <a:ea typeface="Calibri" panose="020F0502020204030204" pitchFamily="34" charset="0"/>
            </a:endParaRPr>
          </a:p>
        </p:txBody>
      </p:sp>
    </p:spTree>
    <p:extLst>
      <p:ext uri="{BB962C8B-B14F-4D97-AF65-F5344CB8AC3E}">
        <p14:creationId xmlns:p14="http://schemas.microsoft.com/office/powerpoint/2010/main" val="362621122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C264789-86E2-4045-BC62-9816A37A4D17}"/>
              </a:ext>
            </a:extLst>
          </p:cNvPr>
          <p:cNvSpPr>
            <a:spLocks noGrp="1"/>
          </p:cNvSpPr>
          <p:nvPr>
            <p:ph type="title"/>
          </p:nvPr>
        </p:nvSpPr>
        <p:spPr>
          <a:xfrm>
            <a:off x="839416" y="605970"/>
            <a:ext cx="10369152" cy="5821362"/>
          </a:xfrm>
        </p:spPr>
        <p:txBody>
          <a:bodyPr/>
          <a:lstStyle/>
          <a:p>
            <a:r>
              <a:rPr lang="en-GB" dirty="0"/>
              <a:t>Download the MANUSCRIPT here</a:t>
            </a:r>
            <a:br>
              <a:rPr lang="en-GB" dirty="0"/>
            </a:br>
            <a:br>
              <a:rPr lang="en-GB" dirty="0"/>
            </a:br>
            <a:r>
              <a:rPr lang="en-GB" b="0" i="0" u="none" strike="noStrike" dirty="0">
                <a:solidFill>
                  <a:srgbClr val="006FB7"/>
                </a:solidFill>
                <a:effectLst/>
                <a:latin typeface="Source Sans Pro" panose="020B0503030403020204" pitchFamily="34" charset="0"/>
                <a:hlinkClick r:id="rId2"/>
              </a:rPr>
              <a:t>https://doi.org/10.1093/oncolo/oyae357</a:t>
            </a:r>
            <a:endParaRPr lang="en-GB" dirty="0">
              <a:highlight>
                <a:srgbClr val="FFFF00"/>
              </a:highlight>
            </a:endParaRPr>
          </a:p>
        </p:txBody>
      </p:sp>
      <p:sp>
        <p:nvSpPr>
          <p:cNvPr id="4" name="Slide Number Placeholder 3">
            <a:extLst>
              <a:ext uri="{FF2B5EF4-FFF2-40B4-BE49-F238E27FC236}">
                <a16:creationId xmlns:a16="http://schemas.microsoft.com/office/drawing/2014/main" id="{BE71697F-83A4-DFA6-23C9-B5FCC8012F31}"/>
              </a:ext>
            </a:extLst>
          </p:cNvPr>
          <p:cNvSpPr>
            <a:spLocks noGrp="1"/>
          </p:cNvSpPr>
          <p:nvPr>
            <p:ph type="sldNum" sz="quarter" idx="4"/>
          </p:nvPr>
        </p:nvSpPr>
        <p:spPr/>
        <p:txBody>
          <a:bodyPr/>
          <a:lstStyle/>
          <a:p>
            <a:fld id="{FCE43C0F-8A7B-3A4B-9DB5-B3472E36E833}" type="slidenum">
              <a:rPr lang="en-GB" smtClean="0"/>
              <a:pPr/>
              <a:t>22</a:t>
            </a:fld>
            <a:endParaRPr lang="en-GB" dirty="0"/>
          </a:p>
        </p:txBody>
      </p:sp>
    </p:spTree>
    <p:extLst>
      <p:ext uri="{BB962C8B-B14F-4D97-AF65-F5344CB8AC3E}">
        <p14:creationId xmlns:p14="http://schemas.microsoft.com/office/powerpoint/2010/main" val="186635221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0509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font, logo, graphics&#10;&#10;Description automatically generated">
            <a:hlinkClick r:id="rId3"/>
            <a:extLst>
              <a:ext uri="{FF2B5EF4-FFF2-40B4-BE49-F238E27FC236}">
                <a16:creationId xmlns:a16="http://schemas.microsoft.com/office/drawing/2014/main" id="{866E5599-D24C-970C-A2D0-D68177AD4739}"/>
              </a:ext>
            </a:extLst>
          </p:cNvPr>
          <p:cNvPicPr>
            <a:picLocks noChangeAspect="1"/>
          </p:cNvPicPr>
          <p:nvPr/>
        </p:nvPicPr>
        <p:blipFill>
          <a:blip r:embed="rId4"/>
          <a:stretch>
            <a:fillRect/>
          </a:stretch>
        </p:blipFill>
        <p:spPr>
          <a:xfrm>
            <a:off x="8326627" y="863662"/>
            <a:ext cx="2740058" cy="1413210"/>
          </a:xfrm>
          <a:prstGeom prst="rect">
            <a:avLst/>
          </a:prstGeom>
        </p:spPr>
      </p:pic>
      <p:sp>
        <p:nvSpPr>
          <p:cNvPr id="11" name="Tijdelijke aanduiding voor inhoud 10">
            <a:extLst>
              <a:ext uri="{FF2B5EF4-FFF2-40B4-BE49-F238E27FC236}">
                <a16:creationId xmlns:a16="http://schemas.microsoft.com/office/drawing/2014/main" id="{50A8DF8F-A965-254A-A13D-3C88670E2FBF}"/>
              </a:ext>
            </a:extLst>
          </p:cNvPr>
          <p:cNvSpPr>
            <a:spLocks noGrp="1"/>
          </p:cNvSpPr>
          <p:nvPr>
            <p:ph sz="quarter" idx="12"/>
          </p:nvPr>
        </p:nvSpPr>
        <p:spPr>
          <a:xfrm>
            <a:off x="589530" y="924979"/>
            <a:ext cx="10963200" cy="4547929"/>
          </a:xfrm>
        </p:spPr>
        <p:txBody>
          <a:bodyPr>
            <a:noAutofit/>
          </a:bodyPr>
          <a:lstStyle/>
          <a:p>
            <a:pPr marL="0" indent="0">
              <a:lnSpc>
                <a:spcPct val="120000"/>
              </a:lnSpc>
              <a:spcBef>
                <a:spcPts val="600"/>
              </a:spcBef>
              <a:buNone/>
            </a:pPr>
            <a:r>
              <a:rPr lang="en-GB" altLang="en-US" sz="1600" b="1" dirty="0">
                <a:latin typeface="Arial" panose="020B0604020202020204" pitchFamily="34" charset="0"/>
              </a:rPr>
              <a:t>This programme is developed by PRECISION ONCOLOGY CONNECT, </a:t>
            </a:r>
            <a:br>
              <a:rPr lang="en-GB" altLang="en-US" sz="1600" b="1" dirty="0">
                <a:latin typeface="Arial" panose="020B0604020202020204" pitchFamily="34" charset="0"/>
              </a:rPr>
            </a:br>
            <a:r>
              <a:rPr lang="en-GB" altLang="en-US" sz="1600" b="1" dirty="0">
                <a:latin typeface="Arial" panose="020B0604020202020204" pitchFamily="34" charset="0"/>
              </a:rPr>
              <a:t>an international group of experts in the field of </a:t>
            </a:r>
            <a:r>
              <a:rPr lang="en-GB" altLang="en-US" sz="1600" b="1" dirty="0"/>
              <a:t>oncology</a:t>
            </a:r>
            <a:r>
              <a:rPr lang="en-GB" sz="1600" b="1" dirty="0"/>
              <a:t>.</a:t>
            </a:r>
            <a:endParaRPr lang="en-GB" altLang="en-US" sz="1600" b="1" dirty="0">
              <a:latin typeface="Arial" panose="020B0604020202020204" pitchFamily="34" charset="0"/>
            </a:endParaRPr>
          </a:p>
          <a:p>
            <a:pPr marL="0" indent="0">
              <a:lnSpc>
                <a:spcPct val="120000"/>
              </a:lnSpc>
              <a:spcBef>
                <a:spcPts val="600"/>
              </a:spcBef>
              <a:buNone/>
            </a:pPr>
            <a:endParaRPr lang="en-GB" altLang="en-US" sz="900" dirty="0">
              <a:latin typeface="Arial" panose="020B0604020202020204" pitchFamily="34" charset="0"/>
            </a:endParaRPr>
          </a:p>
          <a:p>
            <a:pPr marL="0" indent="0">
              <a:spcBef>
                <a:spcPts val="600"/>
              </a:spcBef>
              <a:buNone/>
            </a:pPr>
            <a:r>
              <a:rPr lang="en-GB" sz="1600" b="1" dirty="0">
                <a:solidFill>
                  <a:schemeClr val="accent1"/>
                </a:solidFill>
                <a:latin typeface="Arial" panose="020B0604020202020204" pitchFamily="34" charset="0"/>
              </a:rPr>
              <a:t>Acknowledgement and disclosures</a:t>
            </a:r>
            <a:endParaRPr lang="en-GB" altLang="en-US" sz="1600" b="1" dirty="0">
              <a:solidFill>
                <a:schemeClr val="accent1"/>
              </a:solidFill>
              <a:latin typeface="Arial" panose="020B0604020202020204" pitchFamily="34" charset="0"/>
            </a:endParaRPr>
          </a:p>
          <a:p>
            <a:pPr marL="0" indent="0">
              <a:buNone/>
            </a:pPr>
            <a:r>
              <a:rPr lang="en-GB" altLang="en-US" sz="1400" dirty="0">
                <a:latin typeface="Arial" panose="020B0604020202020204" pitchFamily="34" charset="0"/>
              </a:rPr>
              <a:t>This PRECISION ONCOLOGY CONNECT programme is supported through an independent educational grant from Bayer. The programme is therefore independent, the content is not influenced by the supporter and is under the sole responsibility of the experts</a:t>
            </a:r>
            <a:r>
              <a:rPr lang="en-GB" altLang="en-US" sz="1600" dirty="0">
                <a:latin typeface="Arial" panose="020B0604020202020204" pitchFamily="34" charset="0"/>
              </a:rPr>
              <a:t>.</a:t>
            </a:r>
            <a:endParaRPr lang="en-GB" sz="1600" dirty="0">
              <a:latin typeface="Arial" panose="020B0604020202020204" pitchFamily="34" charset="0"/>
            </a:endParaRPr>
          </a:p>
          <a:p>
            <a:pPr marL="0" indent="0">
              <a:buNone/>
            </a:pPr>
            <a:r>
              <a:rPr lang="en-GB" sz="1600" b="1" dirty="0">
                <a:latin typeface="Arial" panose="020B0604020202020204" pitchFamily="34" charset="0"/>
              </a:rPr>
              <a:t>Please note:</a:t>
            </a:r>
            <a:r>
              <a:rPr lang="en-GB" sz="1600" dirty="0">
                <a:latin typeface="Arial" panose="020B0604020202020204" pitchFamily="34" charset="0"/>
              </a:rPr>
              <a:t> </a:t>
            </a:r>
          </a:p>
          <a:p>
            <a:r>
              <a:rPr lang="en-GB" sz="1400" dirty="0"/>
              <a:t>This educational programme is intended for healthcare professionals only. </a:t>
            </a:r>
          </a:p>
          <a:p>
            <a:r>
              <a:rPr lang="en-GB" sz="1400" dirty="0"/>
              <a:t>The views expressed within this programme are the personal opinions of the experts. They do not necessarily represent the views of the experts’ academic institutions, organisations, or other group or individual</a:t>
            </a:r>
          </a:p>
          <a:p>
            <a:pPr marL="0" indent="0">
              <a:buNone/>
            </a:pPr>
            <a:r>
              <a:rPr lang="en-GB" sz="1600" b="1" dirty="0"/>
              <a:t>Expert disclosures:</a:t>
            </a:r>
          </a:p>
          <a:p>
            <a:r>
              <a:rPr lang="en-GB" sz="1600" b="1" dirty="0">
                <a:solidFill>
                  <a:srgbClr val="C6573B"/>
                </a:solidFill>
              </a:rPr>
              <a:t>Dr </a:t>
            </a:r>
            <a:r>
              <a:rPr lang="en-US" sz="1600" b="1" dirty="0">
                <a:solidFill>
                  <a:schemeClr val="accent1"/>
                </a:solidFill>
                <a:effectLst/>
                <a:ea typeface="Calibri" panose="020F0502020204030204" pitchFamily="34" charset="0"/>
              </a:rPr>
              <a:t>Frédérique Penault-Llorca</a:t>
            </a:r>
            <a:r>
              <a:rPr lang="en-GB" sz="1600" b="1" dirty="0">
                <a:solidFill>
                  <a:schemeClr val="accent1"/>
                </a:solidFill>
              </a:rPr>
              <a:t> </a:t>
            </a:r>
            <a:r>
              <a:rPr lang="en-GB" sz="1400" dirty="0"/>
              <a:t>has received financial support/sponsorship for research support, consultation, or speaker fees from the following companies: AstraZeneca, Daiichi Sankyo, Eisai, Pfizer, MSD, Novartis, Roche, Seagen, Medscape, Gilead, Janssen, Lilly, Astellas, and Amgen; and travel grants from AstraZeneca, Roche, Pfizer, Daiichi Sankyo, Gilead, MSD, and Novartis. </a:t>
            </a:r>
          </a:p>
          <a:p>
            <a:r>
              <a:rPr lang="en-GB" sz="1600" b="1" dirty="0">
                <a:solidFill>
                  <a:schemeClr val="accent1"/>
                </a:solidFill>
              </a:rPr>
              <a:t>Dr </a:t>
            </a:r>
            <a:r>
              <a:rPr lang="en-US" sz="1600" b="1" dirty="0">
                <a:solidFill>
                  <a:schemeClr val="accent1"/>
                </a:solidFill>
                <a:ea typeface="Calibri" panose="020F0502020204030204" pitchFamily="34" charset="0"/>
              </a:rPr>
              <a:t>Mark A. Socinski</a:t>
            </a:r>
            <a:r>
              <a:rPr lang="en-GB" sz="1600" b="1" dirty="0">
                <a:solidFill>
                  <a:schemeClr val="accent1"/>
                </a:solidFill>
                <a:ea typeface="Calibri" panose="020F0502020204030204" pitchFamily="34" charset="0"/>
              </a:rPr>
              <a:t> </a:t>
            </a:r>
            <a:r>
              <a:rPr lang="en-GB" sz="1400" dirty="0">
                <a:solidFill>
                  <a:schemeClr val="tx2"/>
                </a:solidFill>
              </a:rPr>
              <a:t>has received financial support/sponsorship for research support, consultation, or speaker fees from the following companies: </a:t>
            </a:r>
            <a:r>
              <a:rPr lang="en-US" sz="1400" b="0" i="0" dirty="0">
                <a:solidFill>
                  <a:schemeClr val="tx2"/>
                </a:solidFill>
                <a:effectLst/>
              </a:rPr>
              <a:t>AbbVie, AstraZeneca, Bristol-Myers Squibb</a:t>
            </a:r>
            <a:r>
              <a:rPr lang="en-US" sz="1400" dirty="0">
                <a:solidFill>
                  <a:schemeClr val="tx2"/>
                </a:solidFill>
              </a:rPr>
              <a:t>, Cullinan Oncology, Daiichi Sankyo, Foundation Medicine, </a:t>
            </a:r>
            <a:r>
              <a:rPr lang="en-US" sz="1400" b="0" i="0" dirty="0">
                <a:solidFill>
                  <a:schemeClr val="tx2"/>
                </a:solidFill>
                <a:effectLst/>
              </a:rPr>
              <a:t>Genentech, Gilead, Guardant, Janssen, Jazz Pharmaceuticals, Mirati Therapeutics, Novartis, OncoC4</a:t>
            </a:r>
            <a:r>
              <a:rPr lang="en-US" sz="1400" dirty="0">
                <a:solidFill>
                  <a:schemeClr val="tx2"/>
                </a:solidFill>
              </a:rPr>
              <a:t>, Pfizer, Regeneron, Spectrum Pharmaceuticals and </a:t>
            </a:r>
            <a:r>
              <a:rPr lang="en-US" sz="1400" b="0" i="0" dirty="0">
                <a:solidFill>
                  <a:schemeClr val="tx2"/>
                </a:solidFill>
                <a:effectLst/>
              </a:rPr>
              <a:t>Summit. </a:t>
            </a:r>
            <a:endParaRPr lang="en-GB" sz="1400" dirty="0">
              <a:solidFill>
                <a:schemeClr val="tx2"/>
              </a:solidFill>
              <a:highlight>
                <a:srgbClr val="FFFF00"/>
              </a:highlight>
            </a:endParaRPr>
          </a:p>
        </p:txBody>
      </p:sp>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a:xfrm>
            <a:off x="619201" y="259200"/>
            <a:ext cx="9797279" cy="864000"/>
          </a:xfrm>
        </p:spPr>
        <p:txBody>
          <a:bodyPr/>
          <a:lstStyle/>
          <a:p>
            <a:r>
              <a:rPr lang="en-GB" dirty="0">
                <a:latin typeface="Arial" panose="020B0604020202020204" pitchFamily="34" charset="0"/>
              </a:rPr>
              <a:t>Developed by PRECISION ONCOLOGY COnnect</a:t>
            </a:r>
          </a:p>
        </p:txBody>
      </p:sp>
      <p:sp>
        <p:nvSpPr>
          <p:cNvPr id="3" name="Slide Number Placeholder 2">
            <a:extLst>
              <a:ext uri="{FF2B5EF4-FFF2-40B4-BE49-F238E27FC236}">
                <a16:creationId xmlns:a16="http://schemas.microsoft.com/office/drawing/2014/main" id="{5D7A189A-0A44-4320-923C-33730346FA7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7" name="TextBox 6">
            <a:extLst>
              <a:ext uri="{FF2B5EF4-FFF2-40B4-BE49-F238E27FC236}">
                <a16:creationId xmlns:a16="http://schemas.microsoft.com/office/drawing/2014/main" id="{94C7B53F-C89D-92EF-A4EC-981B3F5A80F8}"/>
              </a:ext>
            </a:extLst>
          </p:cNvPr>
          <p:cNvSpPr txBox="1"/>
          <p:nvPr/>
        </p:nvSpPr>
        <p:spPr>
          <a:xfrm>
            <a:off x="-10510" y="-1513490"/>
            <a:ext cx="18473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505050"/>
              </a:solidFill>
              <a:effectLst/>
              <a:uLnTx/>
              <a:uFillTx/>
              <a:latin typeface="Aileron" charset="0"/>
              <a:ea typeface="Aileron" charset="0"/>
              <a:cs typeface="Aileron" charset="0"/>
            </a:endParaRPr>
          </a:p>
        </p:txBody>
      </p:sp>
    </p:spTree>
    <p:extLst>
      <p:ext uri="{BB962C8B-B14F-4D97-AF65-F5344CB8AC3E}">
        <p14:creationId xmlns:p14="http://schemas.microsoft.com/office/powerpoint/2010/main" val="157238716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F7A1E4-94EA-48ED-844D-6F0729F6815B}"/>
              </a:ext>
            </a:extLst>
          </p:cNvPr>
          <p:cNvSpPr>
            <a:spLocks noGrp="1"/>
          </p:cNvSpPr>
          <p:nvPr>
            <p:ph type="title"/>
          </p:nvPr>
        </p:nvSpPr>
        <p:spPr/>
        <p:txBody>
          <a:bodyPr/>
          <a:lstStyle/>
          <a:p>
            <a:r>
              <a:rPr lang="en-GB" dirty="0"/>
              <a:t>This programme has been developed by a Group </a:t>
            </a:r>
            <a:br>
              <a:rPr lang="en-GB" dirty="0"/>
            </a:br>
            <a:r>
              <a:rPr lang="en-GB" dirty="0"/>
              <a:t>of experts</a:t>
            </a:r>
          </a:p>
        </p:txBody>
      </p:sp>
      <p:sp>
        <p:nvSpPr>
          <p:cNvPr id="4" name="Slide Number Placeholder 3">
            <a:extLst>
              <a:ext uri="{FF2B5EF4-FFF2-40B4-BE49-F238E27FC236}">
                <a16:creationId xmlns:a16="http://schemas.microsoft.com/office/drawing/2014/main" id="{62A7D3FD-1CEE-F940-8B61-C2D15929BC21}"/>
              </a:ext>
            </a:extLst>
          </p:cNvPr>
          <p:cNvSpPr>
            <a:spLocks noGrp="1"/>
          </p:cNvSpPr>
          <p:nvPr>
            <p:ph type="sldNum" sz="quarter" idx="4"/>
          </p:nvPr>
        </p:nvSpPr>
        <p:spPr/>
        <p:txBody>
          <a:bodyPr/>
          <a:lstStyle/>
          <a:p>
            <a:fld id="{FCE43C0F-8A7B-3A4B-9DB5-B3472E36E833}" type="slidenum">
              <a:rPr lang="en-GB" smtClean="0"/>
              <a:pPr/>
              <a:t>4</a:t>
            </a:fld>
            <a:endParaRPr lang="en-GB" dirty="0"/>
          </a:p>
        </p:txBody>
      </p:sp>
      <p:sp>
        <p:nvSpPr>
          <p:cNvPr id="22" name="Content Placeholder 21">
            <a:extLst>
              <a:ext uri="{FF2B5EF4-FFF2-40B4-BE49-F238E27FC236}">
                <a16:creationId xmlns:a16="http://schemas.microsoft.com/office/drawing/2014/main" id="{03EB309C-7108-8D40-8457-D57FBD92E19B}"/>
              </a:ext>
            </a:extLst>
          </p:cNvPr>
          <p:cNvSpPr>
            <a:spLocks noGrp="1"/>
          </p:cNvSpPr>
          <p:nvPr>
            <p:ph sz="quarter" idx="15"/>
          </p:nvPr>
        </p:nvSpPr>
        <p:spPr/>
        <p:txBody>
          <a:bodyPr/>
          <a:lstStyle/>
          <a:p>
            <a:endParaRPr lang="en-US" dirty="0"/>
          </a:p>
        </p:txBody>
      </p:sp>
      <p:sp>
        <p:nvSpPr>
          <p:cNvPr id="20" name="Rectangle 19">
            <a:extLst>
              <a:ext uri="{FF2B5EF4-FFF2-40B4-BE49-F238E27FC236}">
                <a16:creationId xmlns:a16="http://schemas.microsoft.com/office/drawing/2014/main" id="{4825083C-70B9-8D4A-A2C9-87219F291CA6}"/>
              </a:ext>
            </a:extLst>
          </p:cNvPr>
          <p:cNvSpPr/>
          <p:nvPr/>
        </p:nvSpPr>
        <p:spPr>
          <a:xfrm>
            <a:off x="2855640" y="1838631"/>
            <a:ext cx="2824403" cy="3894625"/>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Freeform 22">
            <a:extLst>
              <a:ext uri="{FF2B5EF4-FFF2-40B4-BE49-F238E27FC236}">
                <a16:creationId xmlns:a16="http://schemas.microsoft.com/office/drawing/2014/main" id="{CBFCD7A2-CC47-E942-92E4-EB88D7101B04}"/>
              </a:ext>
            </a:extLst>
          </p:cNvPr>
          <p:cNvSpPr/>
          <p:nvPr/>
        </p:nvSpPr>
        <p:spPr>
          <a:xfrm>
            <a:off x="3006977" y="2030262"/>
            <a:ext cx="2536371" cy="801278"/>
          </a:xfrm>
          <a:custGeom>
            <a:avLst/>
            <a:gdLst>
              <a:gd name="connsiteX0" fmla="*/ 0 w 2262981"/>
              <a:gd name="connsiteY0" fmla="*/ 0 h 452596"/>
              <a:gd name="connsiteX1" fmla="*/ 2262981 w 2262981"/>
              <a:gd name="connsiteY1" fmla="*/ 0 h 452596"/>
              <a:gd name="connsiteX2" fmla="*/ 2262981 w 2262981"/>
              <a:gd name="connsiteY2" fmla="*/ 452596 h 452596"/>
              <a:gd name="connsiteX3" fmla="*/ 0 w 2262981"/>
              <a:gd name="connsiteY3" fmla="*/ 452596 h 452596"/>
              <a:gd name="connsiteX4" fmla="*/ 0 w 2262981"/>
              <a:gd name="connsiteY4" fmla="*/ 0 h 452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981" h="452596">
                <a:moveTo>
                  <a:pt x="0" y="0"/>
                </a:moveTo>
                <a:lnTo>
                  <a:pt x="2262981" y="0"/>
                </a:lnTo>
                <a:lnTo>
                  <a:pt x="2262981" y="452596"/>
                </a:lnTo>
                <a:lnTo>
                  <a:pt x="0" y="452596"/>
                </a:lnTo>
                <a:lnTo>
                  <a:pt x="0" y="0"/>
                </a:lnTo>
                <a:close/>
              </a:path>
            </a:pathLst>
          </a:custGeom>
          <a:solidFill>
            <a:srgbClr val="C7583B"/>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ts val="300"/>
              </a:spcAft>
              <a:buNone/>
            </a:pPr>
            <a:r>
              <a:rPr lang="en-GB" sz="1400" b="1" kern="1200" noProof="0" dirty="0">
                <a:solidFill>
                  <a:schemeClr val="bg1"/>
                </a:solidFill>
                <a:latin typeface="Arial" panose="020B0604020202020204" pitchFamily="34" charset="0"/>
                <a:cs typeface="Arial" panose="020B0604020202020204" pitchFamily="34" charset="0"/>
              </a:rPr>
              <a:t>Dr </a:t>
            </a:r>
            <a:r>
              <a:rPr lang="en-U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Frédérique Penault-Llorca</a:t>
            </a:r>
            <a:r>
              <a:rPr lang="en-GB" sz="1400" b="1" dirty="0">
                <a:solidFill>
                  <a:schemeClr val="bg1"/>
                </a:solidFill>
                <a:latin typeface="Arial" panose="020B0604020202020204" pitchFamily="34" charset="0"/>
                <a:cs typeface="Arial" panose="020B0604020202020204" pitchFamily="34" charset="0"/>
              </a:rPr>
              <a:t> </a:t>
            </a:r>
            <a:endParaRPr lang="en-GB" sz="1400" b="1" kern="1200" noProof="0" dirty="0">
              <a:solidFill>
                <a:schemeClr val="bg1"/>
              </a:solidFill>
              <a:latin typeface="Arial" panose="020B0604020202020204" pitchFamily="34" charset="0"/>
              <a:cs typeface="Arial" panose="020B0604020202020204" pitchFamily="34" charset="0"/>
            </a:endParaRPr>
          </a:p>
          <a:p>
            <a:pPr marL="0" lvl="0" indent="0" algn="ctr" defTabSz="622300">
              <a:lnSpc>
                <a:spcPct val="90000"/>
              </a:lnSpc>
              <a:spcBef>
                <a:spcPct val="0"/>
              </a:spcBef>
              <a:spcAft>
                <a:spcPts val="300"/>
              </a:spcAft>
              <a:buNone/>
            </a:pPr>
            <a:r>
              <a:rPr lang="en-US" sz="1400" dirty="0">
                <a:solidFill>
                  <a:schemeClr val="bg1"/>
                </a:solidFill>
                <a:latin typeface="Arial" panose="020B0604020202020204" pitchFamily="34" charset="0"/>
                <a:ea typeface="Calibri" panose="020F0502020204030204" pitchFamily="34" charset="0"/>
                <a:cs typeface="Arial" panose="020B0604020202020204" pitchFamily="34" charset="0"/>
              </a:rPr>
              <a:t>Centre Jean Perrin</a:t>
            </a:r>
            <a:r>
              <a:rPr lang="en-GB" sz="1400" dirty="0">
                <a:solidFill>
                  <a:schemeClr val="bg1"/>
                </a:solidFill>
                <a:latin typeface="Arial" panose="020B0604020202020204" pitchFamily="34" charset="0"/>
                <a:ea typeface="Calibri" panose="020F0502020204030204" pitchFamily="34" charset="0"/>
                <a:cs typeface="Arial" panose="020B0604020202020204" pitchFamily="34" charset="0"/>
              </a:rPr>
              <a:t>, France</a:t>
            </a:r>
          </a:p>
        </p:txBody>
      </p:sp>
      <p:sp>
        <p:nvSpPr>
          <p:cNvPr id="25" name="Rectangle 24">
            <a:extLst>
              <a:ext uri="{FF2B5EF4-FFF2-40B4-BE49-F238E27FC236}">
                <a16:creationId xmlns:a16="http://schemas.microsoft.com/office/drawing/2014/main" id="{6DF28EE6-69E2-3D4A-BDE5-953DA1F31B67}"/>
              </a:ext>
            </a:extLst>
          </p:cNvPr>
          <p:cNvSpPr/>
          <p:nvPr/>
        </p:nvSpPr>
        <p:spPr>
          <a:xfrm>
            <a:off x="5964954" y="1838630"/>
            <a:ext cx="2824403" cy="3894625"/>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Freeform 26">
            <a:extLst>
              <a:ext uri="{FF2B5EF4-FFF2-40B4-BE49-F238E27FC236}">
                <a16:creationId xmlns:a16="http://schemas.microsoft.com/office/drawing/2014/main" id="{9AE58506-9B35-1A46-9D51-D9D057AB862F}"/>
              </a:ext>
            </a:extLst>
          </p:cNvPr>
          <p:cNvSpPr/>
          <p:nvPr/>
        </p:nvSpPr>
        <p:spPr>
          <a:xfrm>
            <a:off x="6099766" y="1983836"/>
            <a:ext cx="2588522" cy="847704"/>
          </a:xfrm>
          <a:custGeom>
            <a:avLst/>
            <a:gdLst>
              <a:gd name="connsiteX0" fmla="*/ 0 w 2262981"/>
              <a:gd name="connsiteY0" fmla="*/ 0 h 452596"/>
              <a:gd name="connsiteX1" fmla="*/ 2262981 w 2262981"/>
              <a:gd name="connsiteY1" fmla="*/ 0 h 452596"/>
              <a:gd name="connsiteX2" fmla="*/ 2262981 w 2262981"/>
              <a:gd name="connsiteY2" fmla="*/ 452596 h 452596"/>
              <a:gd name="connsiteX3" fmla="*/ 0 w 2262981"/>
              <a:gd name="connsiteY3" fmla="*/ 452596 h 452596"/>
              <a:gd name="connsiteX4" fmla="*/ 0 w 2262981"/>
              <a:gd name="connsiteY4" fmla="*/ 0 h 452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981" h="452596">
                <a:moveTo>
                  <a:pt x="0" y="0"/>
                </a:moveTo>
                <a:lnTo>
                  <a:pt x="2262981" y="0"/>
                </a:lnTo>
                <a:lnTo>
                  <a:pt x="2262981" y="452596"/>
                </a:lnTo>
                <a:lnTo>
                  <a:pt x="0" y="452596"/>
                </a:lnTo>
                <a:lnTo>
                  <a:pt x="0" y="0"/>
                </a:lnTo>
                <a:close/>
              </a:path>
            </a:pathLst>
          </a:custGeom>
          <a:solidFill>
            <a:srgbClr val="C7583B"/>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ts val="300"/>
              </a:spcAft>
              <a:buNone/>
            </a:pPr>
            <a:endParaRPr lang="en-GB" sz="1400" b="1" kern="1200" noProof="0" dirty="0">
              <a:solidFill>
                <a:schemeClr val="bg1"/>
              </a:solidFill>
              <a:latin typeface="Arial" panose="020B0604020202020204" pitchFamily="34" charset="0"/>
              <a:cs typeface="Arial" panose="020B0604020202020204" pitchFamily="34" charset="0"/>
            </a:endParaRPr>
          </a:p>
          <a:p>
            <a:pPr marL="0" lvl="0" indent="0" algn="ctr" defTabSz="622300">
              <a:lnSpc>
                <a:spcPct val="90000"/>
              </a:lnSpc>
              <a:spcBef>
                <a:spcPct val="0"/>
              </a:spcBef>
              <a:spcAft>
                <a:spcPts val="300"/>
              </a:spcAft>
              <a:buNone/>
            </a:pPr>
            <a:endParaRPr lang="en-GB" sz="1400" b="1" kern="1200" noProof="0" dirty="0">
              <a:solidFill>
                <a:schemeClr val="bg1"/>
              </a:solidFill>
              <a:latin typeface="Arial" panose="020B0604020202020204" pitchFamily="34" charset="0"/>
              <a:cs typeface="Arial" panose="020B0604020202020204" pitchFamily="34" charset="0"/>
            </a:endParaRPr>
          </a:p>
          <a:p>
            <a:pPr marL="0" lvl="0" indent="0" algn="ctr" defTabSz="622300">
              <a:lnSpc>
                <a:spcPct val="90000"/>
              </a:lnSpc>
              <a:spcBef>
                <a:spcPct val="0"/>
              </a:spcBef>
              <a:spcAft>
                <a:spcPts val="300"/>
              </a:spcAft>
              <a:buNone/>
            </a:pPr>
            <a:r>
              <a:rPr lang="en-GB" sz="1400" b="1" kern="1200" noProof="0" dirty="0">
                <a:solidFill>
                  <a:schemeClr val="bg1"/>
                </a:solidFill>
                <a:latin typeface="Arial" panose="020B0604020202020204" pitchFamily="34" charset="0"/>
                <a:cs typeface="Arial" panose="020B0604020202020204" pitchFamily="34" charset="0"/>
              </a:rPr>
              <a:t>Dr </a:t>
            </a:r>
            <a:r>
              <a:rPr lang="en-US" sz="1400" b="1" dirty="0">
                <a:solidFill>
                  <a:schemeClr val="bg1"/>
                </a:solidFill>
                <a:latin typeface="Arial" panose="020B0604020202020204" pitchFamily="34" charset="0"/>
                <a:ea typeface="Calibri" panose="020F0502020204030204" pitchFamily="34" charset="0"/>
                <a:cs typeface="Arial" panose="020B0604020202020204" pitchFamily="34" charset="0"/>
              </a:rPr>
              <a:t>Mark A. Socinski</a:t>
            </a:r>
            <a:r>
              <a:rPr lang="en-GB" sz="1400" b="1"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GB" sz="1400" b="1" kern="1200" noProof="0" dirty="0">
              <a:solidFill>
                <a:schemeClr val="bg1"/>
              </a:solidFill>
              <a:latin typeface="Arial" panose="020B0604020202020204" pitchFamily="34" charset="0"/>
              <a:cs typeface="Arial" panose="020B0604020202020204" pitchFamily="34" charset="0"/>
            </a:endParaRPr>
          </a:p>
          <a:p>
            <a:pPr marL="0" lvl="0" indent="0" algn="ctr" defTabSz="622300">
              <a:lnSpc>
                <a:spcPct val="90000"/>
              </a:lnSpc>
              <a:spcBef>
                <a:spcPct val="0"/>
              </a:spcBef>
              <a:spcAft>
                <a:spcPts val="300"/>
              </a:spcAft>
              <a:buNone/>
            </a:pPr>
            <a:r>
              <a:rPr lang="en-GB" sz="1400" dirty="0">
                <a:solidFill>
                  <a:schemeClr val="bg1"/>
                </a:solidFill>
                <a:latin typeface="Arial" panose="020B0604020202020204" pitchFamily="34" charset="0"/>
                <a:cs typeface="Arial" panose="020B0604020202020204" pitchFamily="34" charset="0"/>
              </a:rPr>
              <a:t>AdventHealth Cancer Institute, USA</a:t>
            </a:r>
          </a:p>
          <a:p>
            <a:pPr marL="0" lvl="0" indent="0" algn="ctr" defTabSz="622300">
              <a:lnSpc>
                <a:spcPct val="90000"/>
              </a:lnSpc>
              <a:spcBef>
                <a:spcPct val="0"/>
              </a:spcBef>
              <a:spcAft>
                <a:spcPts val="300"/>
              </a:spcAft>
              <a:buNone/>
            </a:pPr>
            <a:endParaRPr lang="en-GB" sz="1400" dirty="0">
              <a:solidFill>
                <a:schemeClr val="bg1"/>
              </a:solidFill>
              <a:latin typeface="Arial" panose="020B0604020202020204" pitchFamily="34" charset="0"/>
              <a:cs typeface="Arial" panose="020B0604020202020204" pitchFamily="34" charset="0"/>
            </a:endParaRPr>
          </a:p>
          <a:p>
            <a:pPr marL="0" lvl="0" indent="0" algn="ctr" defTabSz="622300">
              <a:lnSpc>
                <a:spcPct val="90000"/>
              </a:lnSpc>
              <a:spcBef>
                <a:spcPct val="0"/>
              </a:spcBef>
              <a:spcAft>
                <a:spcPts val="300"/>
              </a:spcAft>
              <a:buNone/>
            </a:pPr>
            <a:endParaRPr lang="en-GB" sz="1400" kern="1200" noProof="0" dirty="0">
              <a:solidFill>
                <a:schemeClr val="bg1"/>
              </a:solidFill>
              <a:latin typeface="Arial" panose="020B0604020202020204" pitchFamily="34" charset="0"/>
              <a:cs typeface="Arial" panose="020B0604020202020204" pitchFamily="34" charset="0"/>
            </a:endParaRPr>
          </a:p>
        </p:txBody>
      </p:sp>
      <p:pic>
        <p:nvPicPr>
          <p:cNvPr id="1026" name="Picture 2" descr="Portrait of Frederique Penault-Llorca">
            <a:extLst>
              <a:ext uri="{FF2B5EF4-FFF2-40B4-BE49-F238E27FC236}">
                <a16:creationId xmlns:a16="http://schemas.microsoft.com/office/drawing/2014/main" id="{6B07F9C8-0834-62CD-674B-CB911E1109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5080" y="2942468"/>
            <a:ext cx="2320163" cy="26174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986DEB5-FF17-5696-6BD9-4F33EC4D5B6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758"/>
          <a:stretch/>
        </p:blipFill>
        <p:spPr bwMode="auto">
          <a:xfrm>
            <a:off x="6099767" y="2943273"/>
            <a:ext cx="2588522" cy="2653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69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5E4C32-14F4-E0DD-D8BB-9F38FA5817E2}"/>
              </a:ext>
            </a:extLst>
          </p:cNvPr>
          <p:cNvSpPr>
            <a:spLocks noGrp="1"/>
          </p:cNvSpPr>
          <p:nvPr>
            <p:ph sz="quarter" idx="12"/>
          </p:nvPr>
        </p:nvSpPr>
        <p:spPr/>
        <p:txBody>
          <a:bodyPr/>
          <a:lstStyle/>
          <a:p>
            <a:pPr marL="342900" indent="-342900">
              <a:buFont typeface="+mj-lt"/>
              <a:buAutoNum type="arabicPeriod"/>
            </a:pPr>
            <a:r>
              <a:rPr lang="en-GB" sz="2000" dirty="0">
                <a:solidFill>
                  <a:schemeClr val="tx2"/>
                </a:solidFill>
              </a:rPr>
              <a:t>Have an awareness of the current </a:t>
            </a:r>
            <a:r>
              <a:rPr lang="en-GB" sz="2000" b="1" dirty="0">
                <a:solidFill>
                  <a:schemeClr val="accent1"/>
                </a:solidFill>
              </a:rPr>
              <a:t>biomarker landscape in lung cancer</a:t>
            </a:r>
            <a:endParaRPr lang="en-GB" sz="2000" dirty="0">
              <a:solidFill>
                <a:schemeClr val="tx2"/>
              </a:solidFill>
            </a:endParaRPr>
          </a:p>
          <a:p>
            <a:pPr marL="342900" indent="-342900">
              <a:buFont typeface="+mj-lt"/>
              <a:buAutoNum type="arabicPeriod"/>
            </a:pPr>
            <a:endParaRPr lang="en-GB" sz="2000" b="1" dirty="0">
              <a:solidFill>
                <a:schemeClr val="accent1"/>
              </a:solidFill>
            </a:endParaRPr>
          </a:p>
          <a:p>
            <a:pPr marL="342900" indent="-342900">
              <a:buFont typeface="+mj-lt"/>
              <a:buAutoNum type="arabicPeriod"/>
            </a:pPr>
            <a:r>
              <a:rPr lang="en-GB" sz="2000" dirty="0"/>
              <a:t>Understand the </a:t>
            </a:r>
            <a:r>
              <a:rPr lang="en-GB" sz="2000" b="1" dirty="0">
                <a:solidFill>
                  <a:srgbClr val="C6573B"/>
                </a:solidFill>
              </a:rPr>
              <a:t>current testing strategies </a:t>
            </a:r>
            <a:r>
              <a:rPr lang="en-GB" sz="2000" dirty="0"/>
              <a:t>for precision oncology in lung cancer, </a:t>
            </a:r>
            <a:br>
              <a:rPr lang="en-GB" sz="2000" dirty="0"/>
            </a:br>
            <a:r>
              <a:rPr lang="en-GB" sz="2000" b="1" dirty="0">
                <a:solidFill>
                  <a:schemeClr val="accent1"/>
                </a:solidFill>
              </a:rPr>
              <a:t>associated challenges</a:t>
            </a:r>
            <a:r>
              <a:rPr lang="en-GB" sz="2000" dirty="0"/>
              <a:t> and how to </a:t>
            </a:r>
            <a:r>
              <a:rPr lang="en-GB" sz="2000" b="1" dirty="0">
                <a:solidFill>
                  <a:schemeClr val="accent1"/>
                </a:solidFill>
              </a:rPr>
              <a:t>implement these into clinical practice</a:t>
            </a:r>
          </a:p>
          <a:p>
            <a:pPr marL="342900" indent="-342900">
              <a:buFont typeface="+mj-lt"/>
              <a:buAutoNum type="arabicPeriod"/>
            </a:pPr>
            <a:endParaRPr lang="en-GB" sz="2000" dirty="0"/>
          </a:p>
          <a:p>
            <a:pPr marL="342900" indent="-342900">
              <a:buFont typeface="+mj-lt"/>
              <a:buAutoNum type="arabicPeriod"/>
            </a:pPr>
            <a:r>
              <a:rPr lang="en-GB" sz="2000" dirty="0"/>
              <a:t>Explore potential </a:t>
            </a:r>
            <a:r>
              <a:rPr lang="en-GB" sz="2000" b="1" dirty="0">
                <a:solidFill>
                  <a:schemeClr val="accent1"/>
                </a:solidFill>
              </a:rPr>
              <a:t>future opportunities </a:t>
            </a:r>
            <a:r>
              <a:rPr lang="en-GB" sz="2000" dirty="0"/>
              <a:t>related to </a:t>
            </a:r>
            <a:r>
              <a:rPr lang="en-GB" sz="2000" b="1" dirty="0">
                <a:solidFill>
                  <a:schemeClr val="accent1"/>
                </a:solidFill>
              </a:rPr>
              <a:t>precision oncology for lung cancer</a:t>
            </a:r>
          </a:p>
          <a:p>
            <a:endParaRPr lang="en-GB" dirty="0"/>
          </a:p>
        </p:txBody>
      </p:sp>
      <p:sp>
        <p:nvSpPr>
          <p:cNvPr id="3" name="Title 2">
            <a:extLst>
              <a:ext uri="{FF2B5EF4-FFF2-40B4-BE49-F238E27FC236}">
                <a16:creationId xmlns:a16="http://schemas.microsoft.com/office/drawing/2014/main" id="{077BCBDE-B80C-1831-8884-0B0DF9BE899A}"/>
              </a:ext>
            </a:extLst>
          </p:cNvPr>
          <p:cNvSpPr>
            <a:spLocks noGrp="1"/>
          </p:cNvSpPr>
          <p:nvPr>
            <p:ph type="title"/>
          </p:nvPr>
        </p:nvSpPr>
        <p:spPr/>
        <p:txBody>
          <a:bodyPr/>
          <a:lstStyle/>
          <a:p>
            <a:r>
              <a:rPr lang="en-GB" dirty="0"/>
              <a:t>Educational objectives</a:t>
            </a:r>
          </a:p>
        </p:txBody>
      </p:sp>
      <p:sp>
        <p:nvSpPr>
          <p:cNvPr id="4" name="Slide Number Placeholder 3">
            <a:extLst>
              <a:ext uri="{FF2B5EF4-FFF2-40B4-BE49-F238E27FC236}">
                <a16:creationId xmlns:a16="http://schemas.microsoft.com/office/drawing/2014/main" id="{0F99D982-F7E4-4897-6FC3-ACC45B2B30AA}"/>
              </a:ext>
            </a:extLst>
          </p:cNvPr>
          <p:cNvSpPr>
            <a:spLocks noGrp="1"/>
          </p:cNvSpPr>
          <p:nvPr>
            <p:ph type="sldNum" sz="quarter" idx="4"/>
          </p:nvPr>
        </p:nvSpPr>
        <p:spPr/>
        <p:txBody>
          <a:bodyPr/>
          <a:lstStyle/>
          <a:p>
            <a:fld id="{FCE43C0F-8A7B-3A4B-9DB5-B3472E36E833}" type="slidenum">
              <a:rPr lang="en-GB" smtClean="0"/>
              <a:pPr/>
              <a:t>5</a:t>
            </a:fld>
            <a:endParaRPr lang="en-GB" dirty="0"/>
          </a:p>
        </p:txBody>
      </p:sp>
      <p:sp>
        <p:nvSpPr>
          <p:cNvPr id="5" name="Content Placeholder 4">
            <a:extLst>
              <a:ext uri="{FF2B5EF4-FFF2-40B4-BE49-F238E27FC236}">
                <a16:creationId xmlns:a16="http://schemas.microsoft.com/office/drawing/2014/main" id="{CAAF6EFE-8757-F758-4E5F-CDF4FF0CD341}"/>
              </a:ext>
            </a:extLst>
          </p:cNvPr>
          <p:cNvSpPr>
            <a:spLocks noGrp="1"/>
          </p:cNvSpPr>
          <p:nvPr>
            <p:ph sz="quarter" idx="15"/>
          </p:nvPr>
        </p:nvSpPr>
        <p:spPr/>
        <p:txBody>
          <a:bodyPr/>
          <a:lstStyle/>
          <a:p>
            <a:endParaRPr lang="en-GB" dirty="0"/>
          </a:p>
        </p:txBody>
      </p:sp>
    </p:spTree>
    <p:extLst>
      <p:ext uri="{BB962C8B-B14F-4D97-AF65-F5344CB8AC3E}">
        <p14:creationId xmlns:p14="http://schemas.microsoft.com/office/powerpoint/2010/main" val="408073081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57F549-6CAC-7525-1B99-F024FAA57966}"/>
              </a:ext>
            </a:extLst>
          </p:cNvPr>
          <p:cNvSpPr>
            <a:spLocks noGrp="1"/>
          </p:cNvSpPr>
          <p:nvPr>
            <p:ph sz="quarter" idx="12"/>
          </p:nvPr>
        </p:nvSpPr>
        <p:spPr/>
        <p:txBody>
          <a:bodyPr/>
          <a:lstStyle/>
          <a:p>
            <a:r>
              <a:rPr lang="en-GB" sz="2000" b="1" kern="100" noProof="0" dirty="0">
                <a:solidFill>
                  <a:schemeClr val="accent1"/>
                </a:solidFill>
                <a:effectLst/>
                <a:ea typeface="Calibri" panose="020F0502020204030204" pitchFamily="34" charset="0"/>
              </a:rPr>
              <a:t>Precision medicine in patient care requires </a:t>
            </a:r>
            <a:r>
              <a:rPr lang="en-GB" sz="2000" kern="100" noProof="0" dirty="0">
                <a:effectLst/>
                <a:ea typeface="Calibri" panose="020F0502020204030204" pitchFamily="34" charset="0"/>
              </a:rPr>
              <a:t>specialised knowledge that is best delivered via </a:t>
            </a:r>
            <a:r>
              <a:rPr lang="en-GB" sz="2000" b="1" kern="100" noProof="0" dirty="0">
                <a:solidFill>
                  <a:schemeClr val="accent1"/>
                </a:solidFill>
                <a:effectLst/>
                <a:ea typeface="Calibri" panose="020F0502020204030204" pitchFamily="34" charset="0"/>
              </a:rPr>
              <a:t>a well-coordinated and well-educated MDT</a:t>
            </a:r>
            <a:r>
              <a:rPr lang="en-GB" sz="2000" kern="100" noProof="0" dirty="0">
                <a:effectLst/>
                <a:ea typeface="Calibri" panose="020F0502020204030204" pitchFamily="34" charset="0"/>
              </a:rPr>
              <a:t>, up to date with the latest developments in lung biomarker research and testing technology </a:t>
            </a:r>
          </a:p>
          <a:p>
            <a:r>
              <a:rPr lang="en-GB" sz="2000" b="1" kern="100" noProof="0" dirty="0">
                <a:solidFill>
                  <a:schemeClr val="accent1"/>
                </a:solidFill>
                <a:effectLst/>
                <a:ea typeface="Calibri" panose="020F0502020204030204" pitchFamily="34" charset="0"/>
              </a:rPr>
              <a:t>Molecular testing </a:t>
            </a:r>
            <a:r>
              <a:rPr lang="en-GB" sz="2000" kern="100" noProof="0" dirty="0">
                <a:effectLst/>
                <a:ea typeface="Calibri" panose="020F0502020204030204" pitchFamily="34" charset="0"/>
              </a:rPr>
              <a:t>should be performed in clinical situations where there is evidence that </a:t>
            </a:r>
            <a:r>
              <a:rPr lang="en-GB" sz="2000" b="1" kern="100" noProof="0" dirty="0">
                <a:solidFill>
                  <a:schemeClr val="accent1"/>
                </a:solidFill>
                <a:effectLst/>
                <a:ea typeface="Calibri" panose="020F0502020204030204" pitchFamily="34" charset="0"/>
              </a:rPr>
              <a:t>targeting particular molecular alterations makes a clinical difference </a:t>
            </a:r>
          </a:p>
          <a:p>
            <a:r>
              <a:rPr lang="en-GB" sz="2000" kern="100" noProof="0" dirty="0">
                <a:effectLst/>
                <a:ea typeface="Calibri" panose="020F0502020204030204" pitchFamily="34" charset="0"/>
              </a:rPr>
              <a:t>Specimen acquisition and processing of tissue should follow well-established standard procedures and protocols. </a:t>
            </a:r>
            <a:r>
              <a:rPr lang="en-GB" sz="2000" b="1" kern="100" noProof="0" dirty="0">
                <a:solidFill>
                  <a:schemeClr val="accent1"/>
                </a:solidFill>
                <a:effectLst/>
                <a:ea typeface="Calibri" panose="020F0502020204030204" pitchFamily="34" charset="0"/>
              </a:rPr>
              <a:t>Genomic testing with NGS using multigene panels is highly recommended</a:t>
            </a:r>
          </a:p>
          <a:p>
            <a:r>
              <a:rPr lang="en-GB" sz="2000" kern="100" noProof="0" dirty="0">
                <a:effectLst/>
                <a:ea typeface="Calibri" panose="020F0502020204030204" pitchFamily="34" charset="0"/>
              </a:rPr>
              <a:t>Besides methodological aspects, </a:t>
            </a:r>
            <a:r>
              <a:rPr lang="en-GB" sz="2000" b="1" kern="100" noProof="0" dirty="0">
                <a:solidFill>
                  <a:schemeClr val="accent1"/>
                </a:solidFill>
                <a:effectLst/>
                <a:ea typeface="Calibri" panose="020F0502020204030204" pitchFamily="34" charset="0"/>
              </a:rPr>
              <a:t>effective collaboration and communication </a:t>
            </a:r>
            <a:r>
              <a:rPr lang="en-GB" sz="2000" kern="100" noProof="0" dirty="0">
                <a:effectLst/>
                <a:ea typeface="Calibri" panose="020F0502020204030204" pitchFamily="34" charset="0"/>
              </a:rPr>
              <a:t>within </a:t>
            </a:r>
            <a:br>
              <a:rPr lang="en-GB" sz="2000" kern="100" noProof="0" dirty="0">
                <a:effectLst/>
                <a:ea typeface="Calibri" panose="020F0502020204030204" pitchFamily="34" charset="0"/>
              </a:rPr>
            </a:br>
            <a:r>
              <a:rPr lang="en-GB" sz="2000" kern="100" noProof="0" dirty="0">
                <a:effectLst/>
                <a:ea typeface="Calibri" panose="020F0502020204030204" pitchFamily="34" charset="0"/>
              </a:rPr>
              <a:t>the MDT are paramount </a:t>
            </a:r>
          </a:p>
          <a:p>
            <a:r>
              <a:rPr lang="en-GB" sz="2000" kern="100" noProof="0" dirty="0">
                <a:effectLst/>
                <a:ea typeface="Calibri" panose="020F0502020204030204" pitchFamily="34" charset="0"/>
              </a:rPr>
              <a:t>Patients should be evaluated by MDTs implementing </a:t>
            </a:r>
            <a:r>
              <a:rPr lang="en-GB" sz="2000" b="1" kern="100" noProof="0" dirty="0">
                <a:solidFill>
                  <a:schemeClr val="accent1"/>
                </a:solidFill>
                <a:effectLst/>
                <a:ea typeface="Calibri" panose="020F0502020204030204" pitchFamily="34" charset="0"/>
              </a:rPr>
              <a:t>rapid on-site evaluation (ROSE) </a:t>
            </a:r>
            <a:br>
              <a:rPr lang="en-GB" sz="2000" b="1" kern="100" noProof="0" dirty="0">
                <a:solidFill>
                  <a:schemeClr val="accent1"/>
                </a:solidFill>
                <a:effectLst/>
                <a:ea typeface="Calibri" panose="020F0502020204030204" pitchFamily="34" charset="0"/>
              </a:rPr>
            </a:br>
            <a:r>
              <a:rPr lang="en-GB" sz="2000" b="1" kern="100" noProof="0" dirty="0">
                <a:solidFill>
                  <a:schemeClr val="accent1"/>
                </a:solidFill>
                <a:effectLst/>
                <a:ea typeface="Calibri" panose="020F0502020204030204" pitchFamily="34" charset="0"/>
              </a:rPr>
              <a:t>and reflex testing to improve testing efficiency</a:t>
            </a:r>
            <a:r>
              <a:rPr lang="en-GB" sz="2000" kern="100" noProof="0" dirty="0">
                <a:effectLst/>
                <a:ea typeface="Calibri" panose="020F0502020204030204" pitchFamily="34" charset="0"/>
              </a:rPr>
              <a:t> and reduce the time to treatment initiation</a:t>
            </a:r>
          </a:p>
          <a:p>
            <a:endParaRPr lang="en-GB" noProof="0" dirty="0"/>
          </a:p>
        </p:txBody>
      </p:sp>
      <p:sp>
        <p:nvSpPr>
          <p:cNvPr id="3" name="Title 2">
            <a:extLst>
              <a:ext uri="{FF2B5EF4-FFF2-40B4-BE49-F238E27FC236}">
                <a16:creationId xmlns:a16="http://schemas.microsoft.com/office/drawing/2014/main" id="{988A1ED6-9068-7AFA-A2B3-850C5F0E639C}"/>
              </a:ext>
            </a:extLst>
          </p:cNvPr>
          <p:cNvSpPr>
            <a:spLocks noGrp="1"/>
          </p:cNvSpPr>
          <p:nvPr>
            <p:ph type="title"/>
          </p:nvPr>
        </p:nvSpPr>
        <p:spPr/>
        <p:txBody>
          <a:bodyPr/>
          <a:lstStyle/>
          <a:p>
            <a:r>
              <a:rPr lang="en-GB" dirty="0"/>
              <a:t>Clinical takeaways</a:t>
            </a:r>
          </a:p>
        </p:txBody>
      </p:sp>
      <p:sp>
        <p:nvSpPr>
          <p:cNvPr id="4" name="Slide Number Placeholder 3">
            <a:extLst>
              <a:ext uri="{FF2B5EF4-FFF2-40B4-BE49-F238E27FC236}">
                <a16:creationId xmlns:a16="http://schemas.microsoft.com/office/drawing/2014/main" id="{4A60B917-70AA-E7FB-6D70-07E874D98A36}"/>
              </a:ext>
            </a:extLst>
          </p:cNvPr>
          <p:cNvSpPr>
            <a:spLocks noGrp="1"/>
          </p:cNvSpPr>
          <p:nvPr>
            <p:ph type="sldNum" sz="quarter" idx="4"/>
          </p:nvPr>
        </p:nvSpPr>
        <p:spPr/>
        <p:txBody>
          <a:bodyPr/>
          <a:lstStyle/>
          <a:p>
            <a:fld id="{FCE43C0F-8A7B-3A4B-9DB5-B3472E36E833}" type="slidenum">
              <a:rPr lang="en-GB" smtClean="0"/>
              <a:pPr/>
              <a:t>6</a:t>
            </a:fld>
            <a:endParaRPr lang="en-GB" dirty="0"/>
          </a:p>
        </p:txBody>
      </p:sp>
      <p:sp>
        <p:nvSpPr>
          <p:cNvPr id="5" name="Content Placeholder 4">
            <a:extLst>
              <a:ext uri="{FF2B5EF4-FFF2-40B4-BE49-F238E27FC236}">
                <a16:creationId xmlns:a16="http://schemas.microsoft.com/office/drawing/2014/main" id="{64D80B46-767E-BB48-8E48-FA5ECB3C52E9}"/>
              </a:ext>
            </a:extLst>
          </p:cNvPr>
          <p:cNvSpPr>
            <a:spLocks noGrp="1"/>
          </p:cNvSpPr>
          <p:nvPr>
            <p:ph sz="quarter" idx="15"/>
          </p:nvPr>
        </p:nvSpPr>
        <p:spPr/>
        <p:txBody>
          <a:bodyPr/>
          <a:lstStyle/>
          <a:p>
            <a:r>
              <a:rPr lang="en-US" sz="1200" dirty="0">
                <a:effectLst/>
                <a:ea typeface="Calibri" panose="020F0502020204030204" pitchFamily="34" charset="0"/>
              </a:rPr>
              <a:t>MDT, multi-disciplinary team; NGS, next-generation sequencing</a:t>
            </a:r>
          </a:p>
          <a:p>
            <a:r>
              <a:rPr lang="en-US" sz="1200" dirty="0" err="1">
                <a:effectLst/>
                <a:ea typeface="Calibri" panose="020F0502020204030204" pitchFamily="34" charset="0"/>
              </a:rPr>
              <a:t>Penault-Llorca</a:t>
            </a:r>
            <a:r>
              <a:rPr lang="en-US" sz="1200" dirty="0">
                <a:effectLst/>
                <a:ea typeface="Calibri" panose="020F0502020204030204" pitchFamily="34" charset="0"/>
              </a:rPr>
              <a:t> F and Socinski M. The Oncologist 2025, </a:t>
            </a:r>
            <a:r>
              <a:rPr lang="en-US" sz="1200" dirty="0">
                <a:ea typeface="Calibri" panose="020F0502020204030204" pitchFamily="34" charset="0"/>
              </a:rPr>
              <a:t>30(3): oyae357, </a:t>
            </a:r>
            <a:r>
              <a:rPr lang="en-US" sz="1200" dirty="0">
                <a:ea typeface="Calibri" panose="020F0502020204030204" pitchFamily="34" charset="0"/>
                <a:hlinkClick r:id="rId2">
                  <a:extLst>
                    <a:ext uri="{A12FA001-AC4F-418D-AE19-62706E023703}">
                      <ahyp:hlinkClr xmlns:ahyp="http://schemas.microsoft.com/office/drawing/2018/hyperlinkcolor" val="tx"/>
                    </a:ext>
                  </a:extLst>
                </a:hlinkClick>
              </a:rPr>
              <a:t>https://doi.org/10.1093/oncolo/oyae357</a:t>
            </a:r>
            <a:endParaRPr lang="en-US" sz="1200" dirty="0">
              <a:ea typeface="Calibri" panose="020F0502020204030204" pitchFamily="34" charset="0"/>
            </a:endParaRPr>
          </a:p>
        </p:txBody>
      </p:sp>
    </p:spTree>
    <p:extLst>
      <p:ext uri="{BB962C8B-B14F-4D97-AF65-F5344CB8AC3E}">
        <p14:creationId xmlns:p14="http://schemas.microsoft.com/office/powerpoint/2010/main" val="126872927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p:txBody>
          <a:bodyPr/>
          <a:lstStyle/>
          <a:p>
            <a:r>
              <a:rPr lang="en-GB" sz="1700" b="1" noProof="0" dirty="0">
                <a:solidFill>
                  <a:schemeClr val="accent1"/>
                </a:solidFill>
                <a:effectLst/>
                <a:ea typeface="Calibri" panose="020F0502020204030204" pitchFamily="34" charset="0"/>
              </a:rPr>
              <a:t>Advances in molecular testing and precision oncology </a:t>
            </a:r>
            <a:r>
              <a:rPr lang="en-GB" sz="1700" noProof="0" dirty="0">
                <a:effectLst/>
                <a:ea typeface="Calibri" panose="020F0502020204030204" pitchFamily="34" charset="0"/>
              </a:rPr>
              <a:t>have </a:t>
            </a:r>
            <a:r>
              <a:rPr lang="en-GB" sz="1700" b="1" noProof="0" dirty="0">
                <a:solidFill>
                  <a:schemeClr val="accent1"/>
                </a:solidFill>
                <a:effectLst/>
                <a:ea typeface="Calibri" panose="020F0502020204030204" pitchFamily="34" charset="0"/>
              </a:rPr>
              <a:t>transformed the clinical management of lung cancer</a:t>
            </a:r>
            <a:r>
              <a:rPr lang="en-GB" sz="1700" noProof="0" dirty="0">
                <a:effectLst/>
                <a:ea typeface="Calibri" panose="020F0502020204030204" pitchFamily="34" charset="0"/>
              </a:rPr>
              <a:t>, especially non-small cell lung cancer (NSCLC), enhancing diagnosis, treatment, and outcomes</a:t>
            </a:r>
          </a:p>
          <a:p>
            <a:r>
              <a:rPr lang="en-GB" sz="1700" b="1" noProof="0" dirty="0">
                <a:solidFill>
                  <a:schemeClr val="accent1"/>
                </a:solidFill>
                <a:effectLst/>
                <a:ea typeface="Calibri" panose="020F0502020204030204" pitchFamily="34" charset="0"/>
              </a:rPr>
              <a:t>Practical guidelines offer insights into selecting appropriate biomarkers and assays</a:t>
            </a:r>
            <a:r>
              <a:rPr lang="en-GB" sz="1700" noProof="0" dirty="0">
                <a:effectLst/>
                <a:ea typeface="Calibri" panose="020F0502020204030204" pitchFamily="34" charset="0"/>
              </a:rPr>
              <a:t>, emphasising the importance of comprehensive testing </a:t>
            </a:r>
            <a:endParaRPr lang="en-GB" sz="1700" noProof="0" dirty="0">
              <a:ea typeface="Calibri" panose="020F0502020204030204" pitchFamily="34" charset="0"/>
            </a:endParaRPr>
          </a:p>
          <a:p>
            <a:r>
              <a:rPr lang="en-GB" sz="1700" noProof="0" dirty="0">
                <a:effectLst/>
                <a:ea typeface="Calibri" panose="020F0502020204030204" pitchFamily="34" charset="0"/>
              </a:rPr>
              <a:t>However, </a:t>
            </a:r>
            <a:r>
              <a:rPr lang="en-GB" sz="1700" b="1" noProof="0" dirty="0">
                <a:solidFill>
                  <a:schemeClr val="accent1"/>
                </a:solidFill>
                <a:effectLst/>
                <a:ea typeface="Calibri" panose="020F0502020204030204" pitchFamily="34" charset="0"/>
              </a:rPr>
              <a:t>real-world data reveal underutilisation of biomarker testing and consequently targeted therapies</a:t>
            </a:r>
            <a:r>
              <a:rPr lang="en-GB" sz="1700" noProof="0" dirty="0">
                <a:effectLst/>
                <a:ea typeface="Calibri" panose="020F0502020204030204" pitchFamily="34" charset="0"/>
              </a:rPr>
              <a:t>, with molecular testing often occurring late in diagnosis or not at all in clinical practice, leading to delayed or inadequate treatment</a:t>
            </a:r>
          </a:p>
          <a:p>
            <a:r>
              <a:rPr lang="en-GB" sz="1700" b="1" noProof="0" dirty="0">
                <a:solidFill>
                  <a:schemeClr val="accent1"/>
                </a:solidFill>
                <a:effectLst/>
                <a:ea typeface="Calibri" panose="020F0502020204030204" pitchFamily="34" charset="0"/>
              </a:rPr>
              <a:t>Enhancing precision requires adherence to best practices </a:t>
            </a:r>
            <a:r>
              <a:rPr lang="en-GB" sz="1700" noProof="0" dirty="0">
                <a:effectLst/>
                <a:ea typeface="Calibri" panose="020F0502020204030204" pitchFamily="34" charset="0"/>
              </a:rPr>
              <a:t>by all healthcare professionals involved, </a:t>
            </a:r>
            <a:br>
              <a:rPr lang="en-GB" sz="1700" noProof="0" dirty="0">
                <a:effectLst/>
                <a:ea typeface="Calibri" panose="020F0502020204030204" pitchFamily="34" charset="0"/>
              </a:rPr>
            </a:br>
            <a:r>
              <a:rPr lang="en-GB" sz="1700" noProof="0" dirty="0">
                <a:effectLst/>
                <a:ea typeface="Calibri" panose="020F0502020204030204" pitchFamily="34" charset="0"/>
              </a:rPr>
              <a:t>which can ultimately improve lung cancer patient outcomes</a:t>
            </a:r>
          </a:p>
          <a:p>
            <a:r>
              <a:rPr lang="en-GB" sz="1700" kern="100" noProof="0" dirty="0">
                <a:effectLst/>
                <a:ea typeface="Calibri" panose="020F0502020204030204" pitchFamily="34" charset="0"/>
              </a:rPr>
              <a:t>This review presents the </a:t>
            </a:r>
            <a:r>
              <a:rPr lang="en-GB" sz="1700" b="1" kern="100" noProof="0" dirty="0">
                <a:solidFill>
                  <a:schemeClr val="accent1"/>
                </a:solidFill>
                <a:effectLst/>
                <a:ea typeface="Calibri" panose="020F0502020204030204" pitchFamily="34" charset="0"/>
              </a:rPr>
              <a:t>currently known actionable mutations in lung cancer </a:t>
            </a:r>
            <a:r>
              <a:rPr lang="en-GB" sz="1700" kern="100" noProof="0" dirty="0">
                <a:effectLst/>
                <a:ea typeface="Calibri" panose="020F0502020204030204" pitchFamily="34" charset="0"/>
              </a:rPr>
              <a:t>and </a:t>
            </a:r>
            <a:r>
              <a:rPr lang="en-GB" sz="1700" b="1" kern="100" noProof="0" dirty="0">
                <a:solidFill>
                  <a:schemeClr val="accent1"/>
                </a:solidFill>
                <a:effectLst/>
                <a:ea typeface="Calibri" panose="020F0502020204030204" pitchFamily="34" charset="0"/>
              </a:rPr>
              <a:t>new upcoming </a:t>
            </a:r>
            <a:br>
              <a:rPr lang="en-GB" sz="1700" b="1" kern="100" noProof="0" dirty="0">
                <a:solidFill>
                  <a:schemeClr val="accent1"/>
                </a:solidFill>
                <a:effectLst/>
                <a:ea typeface="Calibri" panose="020F0502020204030204" pitchFamily="34" charset="0"/>
              </a:rPr>
            </a:br>
            <a:r>
              <a:rPr lang="en-GB" sz="1700" b="1" kern="100" noProof="0" dirty="0">
                <a:solidFill>
                  <a:schemeClr val="accent1"/>
                </a:solidFill>
                <a:effectLst/>
                <a:ea typeface="Calibri" panose="020F0502020204030204" pitchFamily="34" charset="0"/>
              </a:rPr>
              <a:t>ones that are likely to enter clinical practice soon</a:t>
            </a:r>
            <a:r>
              <a:rPr lang="en-GB" sz="1700" kern="100" noProof="0" dirty="0">
                <a:effectLst/>
                <a:ea typeface="Calibri" panose="020F0502020204030204" pitchFamily="34" charset="0"/>
              </a:rPr>
              <a:t>, and provides an overview of established and </a:t>
            </a:r>
            <a:br>
              <a:rPr lang="en-GB" sz="1700" kern="100" noProof="0" dirty="0">
                <a:effectLst/>
                <a:ea typeface="Calibri" panose="020F0502020204030204" pitchFamily="34" charset="0"/>
              </a:rPr>
            </a:br>
            <a:r>
              <a:rPr lang="en-GB" sz="1700" kern="100" noProof="0" dirty="0">
                <a:effectLst/>
                <a:ea typeface="Calibri" panose="020F0502020204030204" pitchFamily="34" charset="0"/>
              </a:rPr>
              <a:t>emerging concepts in testing methodologies</a:t>
            </a:r>
          </a:p>
          <a:p>
            <a:r>
              <a:rPr lang="en-GB" sz="1700" b="1" kern="100" noProof="0" dirty="0">
                <a:solidFill>
                  <a:schemeClr val="accent1"/>
                </a:solidFill>
                <a:effectLst/>
                <a:ea typeface="Calibri" panose="020F0502020204030204" pitchFamily="34" charset="0"/>
              </a:rPr>
              <a:t>Challenges are discussed and best practice recommendations are made </a:t>
            </a:r>
            <a:r>
              <a:rPr lang="en-GB" sz="1700" kern="100" noProof="0" dirty="0">
                <a:effectLst/>
                <a:ea typeface="Calibri" panose="020F0502020204030204" pitchFamily="34" charset="0"/>
              </a:rPr>
              <a:t>that are relevant today, </a:t>
            </a:r>
            <a:br>
              <a:rPr lang="en-GB" sz="1700" kern="100" noProof="0" dirty="0">
                <a:effectLst/>
                <a:ea typeface="Calibri" panose="020F0502020204030204" pitchFamily="34" charset="0"/>
              </a:rPr>
            </a:br>
            <a:r>
              <a:rPr lang="en-GB" sz="1700" kern="100" noProof="0" dirty="0">
                <a:effectLst/>
                <a:ea typeface="Calibri" panose="020F0502020204030204" pitchFamily="34" charset="0"/>
              </a:rPr>
              <a:t>will continue to be relevant in the future, and are likely to be relevant for other cancer types too</a:t>
            </a:r>
          </a:p>
          <a:p>
            <a:endParaRPr lang="en-GB" sz="1700" noProof="0" dirty="0"/>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en-GB" dirty="0"/>
              <a:t>introduction</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7</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p:txBody>
          <a:bodyPr/>
          <a:lstStyle/>
          <a:p>
            <a:r>
              <a:rPr lang="en-US" sz="1200" dirty="0" err="1">
                <a:effectLst/>
                <a:ea typeface="Calibri" panose="020F0502020204030204" pitchFamily="34" charset="0"/>
              </a:rPr>
              <a:t>Penault-Llorca</a:t>
            </a:r>
            <a:r>
              <a:rPr lang="en-US" sz="1200" dirty="0">
                <a:effectLst/>
                <a:ea typeface="Calibri" panose="020F0502020204030204" pitchFamily="34" charset="0"/>
              </a:rPr>
              <a:t> F and Socinski M. The Oncologist 2025, </a:t>
            </a:r>
            <a:r>
              <a:rPr lang="en-US" sz="1200" dirty="0">
                <a:ea typeface="Calibri" panose="020F0502020204030204" pitchFamily="34" charset="0"/>
              </a:rPr>
              <a:t>30(3): oyae357, </a:t>
            </a:r>
            <a:r>
              <a:rPr lang="en-US" sz="1200" dirty="0">
                <a:ea typeface="Calibri" panose="020F0502020204030204" pitchFamily="34" charset="0"/>
                <a:hlinkClick r:id="rId2">
                  <a:extLst>
                    <a:ext uri="{A12FA001-AC4F-418D-AE19-62706E023703}">
                      <ahyp:hlinkClr xmlns:ahyp="http://schemas.microsoft.com/office/drawing/2018/hyperlinkcolor" val="tx"/>
                    </a:ext>
                  </a:extLst>
                </a:hlinkClick>
              </a:rPr>
              <a:t>https://doi.org/10.1093/oncolo/oyae357</a:t>
            </a:r>
            <a:endParaRPr lang="en-US" sz="1200" dirty="0">
              <a:ea typeface="Calibri" panose="020F0502020204030204" pitchFamily="34" charset="0"/>
            </a:endParaRPr>
          </a:p>
        </p:txBody>
      </p:sp>
    </p:spTree>
    <p:extLst>
      <p:ext uri="{BB962C8B-B14F-4D97-AF65-F5344CB8AC3E}">
        <p14:creationId xmlns:p14="http://schemas.microsoft.com/office/powerpoint/2010/main" val="352561957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a:extLst>
              <a:ext uri="{FF2B5EF4-FFF2-40B4-BE49-F238E27FC236}">
                <a16:creationId xmlns:a16="http://schemas.microsoft.com/office/drawing/2014/main" id="{FA3FF90A-ECF7-4252-49EC-27B9109B5D9D}"/>
              </a:ext>
            </a:extLst>
          </p:cNvPr>
          <p:cNvGraphicFramePr>
            <a:graphicFrameLocks noGrp="1"/>
          </p:cNvGraphicFramePr>
          <p:nvPr>
            <p:ph sz="quarter" idx="12"/>
            <p:extLst>
              <p:ext uri="{D42A27DB-BD31-4B8C-83A1-F6EECF244321}">
                <p14:modId xmlns:p14="http://schemas.microsoft.com/office/powerpoint/2010/main" val="3092158990"/>
              </p:ext>
            </p:extLst>
          </p:nvPr>
        </p:nvGraphicFramePr>
        <p:xfrm>
          <a:off x="620713" y="919138"/>
          <a:ext cx="10963274" cy="4496000"/>
        </p:xfrm>
        <a:graphic>
          <a:graphicData uri="http://schemas.openxmlformats.org/drawingml/2006/table">
            <a:tbl>
              <a:tblPr firstRow="1" bandRow="1">
                <a:tableStyleId>{5C22544A-7EE6-4342-B048-85BDC9FD1C3A}</a:tableStyleId>
              </a:tblPr>
              <a:tblGrid>
                <a:gridCol w="506735">
                  <a:extLst>
                    <a:ext uri="{9D8B030D-6E8A-4147-A177-3AD203B41FA5}">
                      <a16:colId xmlns:a16="http://schemas.microsoft.com/office/drawing/2014/main" val="1636082389"/>
                    </a:ext>
                  </a:extLst>
                </a:gridCol>
                <a:gridCol w="1368152">
                  <a:extLst>
                    <a:ext uri="{9D8B030D-6E8A-4147-A177-3AD203B41FA5}">
                      <a16:colId xmlns:a16="http://schemas.microsoft.com/office/drawing/2014/main" val="2589579629"/>
                    </a:ext>
                  </a:extLst>
                </a:gridCol>
                <a:gridCol w="792088">
                  <a:extLst>
                    <a:ext uri="{9D8B030D-6E8A-4147-A177-3AD203B41FA5}">
                      <a16:colId xmlns:a16="http://schemas.microsoft.com/office/drawing/2014/main" val="3451730783"/>
                    </a:ext>
                  </a:extLst>
                </a:gridCol>
                <a:gridCol w="2232248">
                  <a:extLst>
                    <a:ext uri="{9D8B030D-6E8A-4147-A177-3AD203B41FA5}">
                      <a16:colId xmlns:a16="http://schemas.microsoft.com/office/drawing/2014/main" val="2369393402"/>
                    </a:ext>
                  </a:extLst>
                </a:gridCol>
                <a:gridCol w="2376264">
                  <a:extLst>
                    <a:ext uri="{9D8B030D-6E8A-4147-A177-3AD203B41FA5}">
                      <a16:colId xmlns:a16="http://schemas.microsoft.com/office/drawing/2014/main" val="4080567913"/>
                    </a:ext>
                  </a:extLst>
                </a:gridCol>
                <a:gridCol w="1368152">
                  <a:extLst>
                    <a:ext uri="{9D8B030D-6E8A-4147-A177-3AD203B41FA5}">
                      <a16:colId xmlns:a16="http://schemas.microsoft.com/office/drawing/2014/main" val="1065841127"/>
                    </a:ext>
                  </a:extLst>
                </a:gridCol>
                <a:gridCol w="2319635">
                  <a:extLst>
                    <a:ext uri="{9D8B030D-6E8A-4147-A177-3AD203B41FA5}">
                      <a16:colId xmlns:a16="http://schemas.microsoft.com/office/drawing/2014/main" val="2792724075"/>
                    </a:ext>
                  </a:extLst>
                </a:gridCol>
              </a:tblGrid>
              <a:tr h="370840">
                <a:tc>
                  <a:txBody>
                    <a:bodyPr/>
                    <a:lstStyle/>
                    <a:p>
                      <a:pPr>
                        <a:lnSpc>
                          <a:spcPct val="90000"/>
                        </a:lnSpc>
                      </a:pPr>
                      <a:r>
                        <a:rPr lang="en-GB" sz="1000" b="1" kern="1200" noProof="0" dirty="0">
                          <a:solidFill>
                            <a:schemeClr val="lt1"/>
                          </a:solidFill>
                          <a:effectLst/>
                          <a:latin typeface="Arial" panose="020B0604020202020204" pitchFamily="34" charset="0"/>
                          <a:ea typeface="+mn-ea"/>
                          <a:cs typeface="Arial" panose="020B0604020202020204" pitchFamily="34" charset="0"/>
                        </a:rPr>
                        <a:t>Gene</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nSpc>
                          <a:spcPct val="90000"/>
                        </a:lnSpc>
                      </a:pPr>
                      <a:r>
                        <a:rPr lang="en-GB" sz="1000" b="1" kern="1200" noProof="0" dirty="0">
                          <a:solidFill>
                            <a:schemeClr val="lt1"/>
                          </a:solidFill>
                          <a:effectLst/>
                          <a:latin typeface="Arial" panose="020B0604020202020204" pitchFamily="34" charset="0"/>
                          <a:ea typeface="+mn-ea"/>
                          <a:cs typeface="Arial" panose="020B0604020202020204" pitchFamily="34" charset="0"/>
                        </a:rPr>
                        <a:t>Frequency</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nSpc>
                          <a:spcPct val="90000"/>
                        </a:lnSpc>
                      </a:pPr>
                      <a:r>
                        <a:rPr lang="en-GB" sz="1000" b="1" kern="1200" noProof="0" dirty="0">
                          <a:solidFill>
                            <a:schemeClr val="lt1"/>
                          </a:solidFill>
                          <a:effectLst/>
                          <a:latin typeface="Arial" panose="020B0604020202020204" pitchFamily="34" charset="0"/>
                          <a:ea typeface="+mn-ea"/>
                          <a:cs typeface="Arial" panose="020B0604020202020204" pitchFamily="34" charset="0"/>
                        </a:rPr>
                        <a:t>ESCAT</a:t>
                      </a:r>
                      <a:r>
                        <a:rPr lang="en-GB" sz="1000" b="1" kern="1200" baseline="30000" noProof="0" dirty="0">
                          <a:solidFill>
                            <a:schemeClr val="lt1"/>
                          </a:solidFill>
                          <a:effectLst/>
                          <a:latin typeface="Arial" panose="020B0604020202020204" pitchFamily="34" charset="0"/>
                          <a:ea typeface="+mn-ea"/>
                          <a:cs typeface="Arial" panose="020B0604020202020204" pitchFamily="34" charset="0"/>
                        </a:rPr>
                        <a:t>a</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nSpc>
                          <a:spcPct val="90000"/>
                        </a:lnSpc>
                      </a:pPr>
                      <a:r>
                        <a:rPr lang="en-GB" sz="1000" b="1" kern="1200" noProof="0" dirty="0">
                          <a:solidFill>
                            <a:schemeClr val="lt1"/>
                          </a:solidFill>
                          <a:effectLst/>
                          <a:latin typeface="Arial" panose="020B0604020202020204" pitchFamily="34" charset="0"/>
                          <a:ea typeface="+mn-ea"/>
                          <a:cs typeface="Arial" panose="020B0604020202020204" pitchFamily="34" charset="0"/>
                        </a:rPr>
                        <a:t>Genetic alteration</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nSpc>
                          <a:spcPct val="90000"/>
                        </a:lnSpc>
                      </a:pPr>
                      <a:r>
                        <a:rPr lang="en-GB" sz="1000" b="1" kern="1200" noProof="0" dirty="0">
                          <a:solidFill>
                            <a:schemeClr val="lt1"/>
                          </a:solidFill>
                          <a:effectLst/>
                          <a:latin typeface="Arial" panose="020B0604020202020204" pitchFamily="34" charset="0"/>
                          <a:ea typeface="+mn-ea"/>
                          <a:cs typeface="Arial" panose="020B0604020202020204" pitchFamily="34" charset="0"/>
                        </a:rPr>
                        <a:t>Detection method</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nSpc>
                          <a:spcPct val="90000"/>
                        </a:lnSpc>
                      </a:pPr>
                      <a:r>
                        <a:rPr lang="en-GB" sz="1000" b="1" kern="1200" noProof="0" dirty="0">
                          <a:solidFill>
                            <a:schemeClr val="lt1"/>
                          </a:solidFill>
                          <a:effectLst/>
                          <a:latin typeface="Arial" panose="020B0604020202020204" pitchFamily="34" charset="0"/>
                          <a:ea typeface="+mn-ea"/>
                          <a:cs typeface="Arial" panose="020B0604020202020204" pitchFamily="34" charset="0"/>
                        </a:rPr>
                        <a:t>Sample type </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nSpc>
                          <a:spcPct val="90000"/>
                        </a:lnSpc>
                      </a:pPr>
                      <a:r>
                        <a:rPr lang="en-GB" sz="1000" b="1" kern="1200" noProof="0" dirty="0">
                          <a:solidFill>
                            <a:schemeClr val="lt1"/>
                          </a:solidFill>
                          <a:effectLst/>
                          <a:latin typeface="Arial" panose="020B0604020202020204" pitchFamily="34" charset="0"/>
                          <a:ea typeface="+mn-ea"/>
                          <a:cs typeface="Arial" panose="020B0604020202020204" pitchFamily="34" charset="0"/>
                        </a:rPr>
                        <a:t>FDA and/ or EMA </a:t>
                      </a:r>
                    </a:p>
                    <a:p>
                      <a:pPr>
                        <a:lnSpc>
                          <a:spcPct val="90000"/>
                        </a:lnSpc>
                      </a:pPr>
                      <a:r>
                        <a:rPr lang="en-GB" sz="1000" b="1" kern="1200" noProof="0" dirty="0">
                          <a:solidFill>
                            <a:schemeClr val="lt1"/>
                          </a:solidFill>
                          <a:effectLst/>
                          <a:latin typeface="Arial" panose="020B0604020202020204" pitchFamily="34" charset="0"/>
                          <a:ea typeface="+mn-ea"/>
                          <a:cs typeface="Arial" panose="020B0604020202020204" pitchFamily="34" charset="0"/>
                        </a:rPr>
                        <a:t>approved targeted therapies </a:t>
                      </a:r>
                      <a:endParaRPr lang="en-GB" sz="1000" noProof="0" dirty="0">
                        <a:latin typeface="Arial" panose="020B0604020202020204" pitchFamily="34" charset="0"/>
                        <a:cs typeface="Arial" panose="020B0604020202020204" pitchFamily="34" charset="0"/>
                      </a:endParaRPr>
                    </a:p>
                  </a:txBody>
                  <a:tcPr marL="36000" marR="36000" marT="36000" marB="36000"/>
                </a:tc>
                <a:extLst>
                  <a:ext uri="{0D108BD9-81ED-4DB2-BD59-A6C34878D82A}">
                    <a16:rowId xmlns:a16="http://schemas.microsoft.com/office/drawing/2014/main" val="981576505"/>
                  </a:ext>
                </a:extLst>
              </a:tr>
              <a:tr h="370840">
                <a:tc>
                  <a:txBody>
                    <a:bodyPr/>
                    <a:lstStyle/>
                    <a:p>
                      <a:pPr>
                        <a:lnSpc>
                          <a:spcPct val="90000"/>
                        </a:lnSpc>
                      </a:pPr>
                      <a:r>
                        <a:rPr lang="en-GB" sz="1000" i="1" kern="1200" noProof="0" dirty="0">
                          <a:solidFill>
                            <a:schemeClr val="dk1"/>
                          </a:solidFill>
                          <a:effectLst/>
                          <a:latin typeface="Arial" panose="020B0604020202020204" pitchFamily="34" charset="0"/>
                          <a:ea typeface="+mn-ea"/>
                          <a:cs typeface="Arial" panose="020B0604020202020204" pitchFamily="34" charset="0"/>
                        </a:rPr>
                        <a:t>ALK</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gn="ctr">
                        <a:lnSpc>
                          <a:spcPct val="9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~5%</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gn="ctr">
                        <a:lnSpc>
                          <a:spcPct val="9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IA</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nSpc>
                          <a:spcPct val="9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Fusions (mutations as mechanism of resistance)</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nSpc>
                          <a:spcPct val="9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Ventana-D5F3 IHC</a:t>
                      </a:r>
                      <a:br>
                        <a:rPr lang="en-GB" sz="1000" kern="1200" noProof="0" dirty="0">
                          <a:solidFill>
                            <a:schemeClr val="dk1"/>
                          </a:solidFill>
                          <a:effectLst/>
                          <a:latin typeface="Arial" panose="020B0604020202020204" pitchFamily="34" charset="0"/>
                          <a:ea typeface="+mn-ea"/>
                          <a:cs typeface="Arial" panose="020B0604020202020204" pitchFamily="34" charset="0"/>
                        </a:rPr>
                      </a:br>
                      <a:r>
                        <a:rPr lang="en-GB" sz="1000" kern="1200" noProof="0" dirty="0">
                          <a:solidFill>
                            <a:schemeClr val="dk1"/>
                          </a:solidFill>
                          <a:effectLst/>
                          <a:latin typeface="Arial" panose="020B0604020202020204" pitchFamily="34" charset="0"/>
                          <a:ea typeface="+mn-ea"/>
                          <a:cs typeface="Arial" panose="020B0604020202020204" pitchFamily="34" charset="0"/>
                        </a:rPr>
                        <a:t>Break-apart FISH (for rearrangements)</a:t>
                      </a:r>
                      <a:br>
                        <a:rPr lang="en-GB" sz="1000" kern="1200" noProof="0" dirty="0">
                          <a:solidFill>
                            <a:schemeClr val="dk1"/>
                          </a:solidFill>
                          <a:effectLst/>
                          <a:latin typeface="Arial" panose="020B0604020202020204" pitchFamily="34" charset="0"/>
                          <a:ea typeface="+mn-ea"/>
                          <a:cs typeface="Arial" panose="020B0604020202020204" pitchFamily="34" charset="0"/>
                        </a:rPr>
                      </a:br>
                      <a:r>
                        <a:rPr lang="en-GB" sz="1000" kern="1200" noProof="0">
                          <a:solidFill>
                            <a:schemeClr val="dk1"/>
                          </a:solidFill>
                          <a:effectLst/>
                          <a:latin typeface="Arial" panose="020B0604020202020204" pitchFamily="34" charset="0"/>
                          <a:ea typeface="+mn-ea"/>
                          <a:cs typeface="Arial" panose="020B0604020202020204" pitchFamily="34" charset="0"/>
                        </a:rPr>
                        <a:t>RT-PCR detection </a:t>
                      </a:r>
                      <a:r>
                        <a:rPr lang="en-GB" sz="1000" kern="1200" noProof="0" dirty="0">
                          <a:solidFill>
                            <a:schemeClr val="dk1"/>
                          </a:solidFill>
                          <a:effectLst/>
                          <a:latin typeface="Arial" panose="020B0604020202020204" pitchFamily="34" charset="0"/>
                          <a:ea typeface="+mn-ea"/>
                          <a:cs typeface="Arial" panose="020B0604020202020204" pitchFamily="34" charset="0"/>
                        </a:rPr>
                        <a:t>of </a:t>
                      </a:r>
                      <a:r>
                        <a:rPr lang="en-GB" sz="1000" kern="1200" noProof="0">
                          <a:solidFill>
                            <a:schemeClr val="dk1"/>
                          </a:solidFill>
                          <a:effectLst/>
                          <a:latin typeface="Arial" panose="020B0604020202020204" pitchFamily="34" charset="0"/>
                          <a:ea typeface="+mn-ea"/>
                          <a:cs typeface="Arial" panose="020B0604020202020204" pitchFamily="34" charset="0"/>
                        </a:rPr>
                        <a:t>specific fusions</a:t>
                      </a:r>
                      <a:br>
                        <a:rPr lang="en-GB" sz="1000" kern="1200" noProof="0" dirty="0">
                          <a:solidFill>
                            <a:schemeClr val="dk1"/>
                          </a:solidFill>
                          <a:effectLst/>
                          <a:latin typeface="Arial" panose="020B0604020202020204" pitchFamily="34" charset="0"/>
                          <a:ea typeface="+mn-ea"/>
                          <a:cs typeface="Arial" panose="020B0604020202020204" pitchFamily="34" charset="0"/>
                        </a:rPr>
                      </a:br>
                      <a:r>
                        <a:rPr lang="en-GB" sz="1000" kern="1200" noProof="0" dirty="0">
                          <a:solidFill>
                            <a:schemeClr val="dk1"/>
                          </a:solidFill>
                          <a:effectLst/>
                          <a:latin typeface="Arial" panose="020B0604020202020204" pitchFamily="34" charset="0"/>
                          <a:ea typeface="+mn-ea"/>
                          <a:cs typeface="Arial" panose="020B0604020202020204" pitchFamily="34" charset="0"/>
                        </a:rPr>
                        <a:t>DNA or RNA-based NGS</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nSpc>
                          <a:spcPct val="9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FFPE tumour tissue, liquid biopsy or cytology specimen</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nSpc>
                          <a:spcPct val="9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alectinib, brigatinib, ceritinib, crizotinib, lorlatinib</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tc>
                <a:extLst>
                  <a:ext uri="{0D108BD9-81ED-4DB2-BD59-A6C34878D82A}">
                    <a16:rowId xmlns:a16="http://schemas.microsoft.com/office/drawing/2014/main" val="3363614897"/>
                  </a:ext>
                </a:extLst>
              </a:tr>
              <a:tr h="370840">
                <a:tc>
                  <a:txBody>
                    <a:bodyPr/>
                    <a:lstStyle/>
                    <a:p>
                      <a:pPr>
                        <a:lnSpc>
                          <a:spcPct val="90000"/>
                        </a:lnSpc>
                      </a:pPr>
                      <a:r>
                        <a:rPr lang="en-GB" sz="1000" i="1" kern="1200" noProof="0" dirty="0">
                          <a:solidFill>
                            <a:schemeClr val="dk1"/>
                          </a:solidFill>
                          <a:effectLst/>
                          <a:latin typeface="Arial" panose="020B0604020202020204" pitchFamily="34" charset="0"/>
                          <a:ea typeface="+mn-ea"/>
                          <a:cs typeface="Arial" panose="020B0604020202020204" pitchFamily="34" charset="0"/>
                        </a:rPr>
                        <a:t>BRAF</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gn="ctr">
                        <a:lnSpc>
                          <a:spcPct val="9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~2%</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gn="ctr">
                        <a:lnSpc>
                          <a:spcPct val="9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IB</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nSpc>
                          <a:spcPct val="9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V600E, deletion mutations, fusions, exon 11 mutations</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nSpc>
                          <a:spcPct val="9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IHC as a screening tool</a:t>
                      </a:r>
                      <a:br>
                        <a:rPr lang="en-GB" sz="1000" kern="1200" noProof="0" dirty="0">
                          <a:solidFill>
                            <a:schemeClr val="dk1"/>
                          </a:solidFill>
                          <a:effectLst/>
                          <a:latin typeface="Arial" panose="020B0604020202020204" pitchFamily="34" charset="0"/>
                          <a:ea typeface="+mn-ea"/>
                          <a:cs typeface="Arial" panose="020B0604020202020204" pitchFamily="34" charset="0"/>
                        </a:rPr>
                      </a:br>
                      <a:r>
                        <a:rPr lang="en-GB" sz="1000" kern="1200" noProof="0" dirty="0">
                          <a:solidFill>
                            <a:schemeClr val="dk1"/>
                          </a:solidFill>
                          <a:effectLst/>
                          <a:latin typeface="Arial" panose="020B0604020202020204" pitchFamily="34" charset="0"/>
                          <a:ea typeface="+mn-ea"/>
                          <a:cs typeface="Arial" panose="020B0604020202020204" pitchFamily="34" charset="0"/>
                        </a:rPr>
                        <a:t>dd-PCR</a:t>
                      </a:r>
                      <a:br>
                        <a:rPr lang="en-GB" sz="1000" kern="1200" noProof="0" dirty="0">
                          <a:solidFill>
                            <a:schemeClr val="dk1"/>
                          </a:solidFill>
                          <a:effectLst/>
                          <a:latin typeface="Arial" panose="020B0604020202020204" pitchFamily="34" charset="0"/>
                          <a:ea typeface="+mn-ea"/>
                          <a:cs typeface="Arial" panose="020B0604020202020204" pitchFamily="34" charset="0"/>
                        </a:rPr>
                      </a:br>
                      <a:r>
                        <a:rPr lang="en-GB" sz="1000" kern="1200" noProof="0" dirty="0">
                          <a:solidFill>
                            <a:schemeClr val="dk1"/>
                          </a:solidFill>
                          <a:effectLst/>
                          <a:latin typeface="Arial" panose="020B0604020202020204" pitchFamily="34" charset="0"/>
                          <a:ea typeface="+mn-ea"/>
                          <a:cs typeface="Arial" panose="020B0604020202020204" pitchFamily="34" charset="0"/>
                        </a:rPr>
                        <a:t>RT-PCR</a:t>
                      </a:r>
                      <a:br>
                        <a:rPr lang="en-GB" sz="1000" kern="1200" noProof="0" dirty="0">
                          <a:solidFill>
                            <a:schemeClr val="dk1"/>
                          </a:solidFill>
                          <a:effectLst/>
                          <a:latin typeface="Arial" panose="020B0604020202020204" pitchFamily="34" charset="0"/>
                          <a:ea typeface="+mn-ea"/>
                          <a:cs typeface="Arial" panose="020B0604020202020204" pitchFamily="34" charset="0"/>
                        </a:rPr>
                      </a:br>
                      <a:r>
                        <a:rPr lang="en-GB" sz="1000" kern="1200" noProof="0" dirty="0">
                          <a:solidFill>
                            <a:schemeClr val="dk1"/>
                          </a:solidFill>
                          <a:effectLst/>
                          <a:latin typeface="Arial" panose="020B0604020202020204" pitchFamily="34" charset="0"/>
                          <a:ea typeface="+mn-ea"/>
                          <a:cs typeface="Arial" panose="020B0604020202020204" pitchFamily="34" charset="0"/>
                        </a:rPr>
                        <a:t>NGS</a:t>
                      </a:r>
                    </a:p>
                    <a:p>
                      <a:pPr>
                        <a:lnSpc>
                          <a:spcPct val="9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Only for the V600 mutation: Cobas 4800 </a:t>
                      </a:r>
                      <a:r>
                        <a:rPr lang="en-GB" sz="1000" i="1" kern="1200" noProof="0" dirty="0">
                          <a:solidFill>
                            <a:schemeClr val="dk1"/>
                          </a:solidFill>
                          <a:effectLst/>
                          <a:latin typeface="Arial" panose="020B0604020202020204" pitchFamily="34" charset="0"/>
                          <a:ea typeface="+mn-ea"/>
                          <a:cs typeface="Arial" panose="020B0604020202020204" pitchFamily="34" charset="0"/>
                        </a:rPr>
                        <a:t>BRAF</a:t>
                      </a:r>
                      <a:r>
                        <a:rPr lang="en-GB" sz="1000" kern="1200" noProof="0" dirty="0">
                          <a:solidFill>
                            <a:schemeClr val="dk1"/>
                          </a:solidFill>
                          <a:effectLst/>
                          <a:latin typeface="Arial" panose="020B0604020202020204" pitchFamily="34" charset="0"/>
                          <a:ea typeface="+mn-ea"/>
                          <a:cs typeface="Arial" panose="020B0604020202020204" pitchFamily="34" charset="0"/>
                        </a:rPr>
                        <a:t> V600 Mutation Test and THxID-BRAF kit, monoclonal antibody VE1</a:t>
                      </a:r>
                      <a:endParaRPr lang="en-GB" sz="1000" noProof="0" dirty="0">
                        <a:highlight>
                          <a:srgbClr val="FFFF00"/>
                        </a:highlight>
                        <a:latin typeface="Arial" panose="020B0604020202020204" pitchFamily="34" charset="0"/>
                        <a:cs typeface="Arial" panose="020B0604020202020204" pitchFamily="34" charset="0"/>
                      </a:endParaRPr>
                    </a:p>
                  </a:txBody>
                  <a:tcPr marL="36000" marR="36000" marT="36000" marB="36000"/>
                </a:tc>
                <a:tc>
                  <a:txBody>
                    <a:bodyPr/>
                    <a:lstStyle/>
                    <a:p>
                      <a:pPr>
                        <a:lnSpc>
                          <a:spcPct val="9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FFPE tumour tissue, liquid biopsy (blood)</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GB" sz="1000" kern="1200" noProof="0" dirty="0">
                          <a:solidFill>
                            <a:schemeClr val="dk1"/>
                          </a:solidFill>
                          <a:effectLst/>
                          <a:latin typeface="Arial" panose="020B0604020202020204" pitchFamily="34" charset="0"/>
                          <a:ea typeface="+mn-ea"/>
                          <a:cs typeface="Arial" panose="020B0604020202020204" pitchFamily="34" charset="0"/>
                        </a:rPr>
                        <a:t>dabrafenib + trametinib, encorafenib + binimetinib</a:t>
                      </a:r>
                    </a:p>
                  </a:txBody>
                  <a:tcPr marL="36000" marR="36000" marT="36000" marB="36000"/>
                </a:tc>
                <a:extLst>
                  <a:ext uri="{0D108BD9-81ED-4DB2-BD59-A6C34878D82A}">
                    <a16:rowId xmlns:a16="http://schemas.microsoft.com/office/drawing/2014/main" val="1809851904"/>
                  </a:ext>
                </a:extLst>
              </a:tr>
              <a:tr h="370840">
                <a:tc rowSpan="4">
                  <a:txBody>
                    <a:bodyPr/>
                    <a:lstStyle/>
                    <a:p>
                      <a:pPr>
                        <a:lnSpc>
                          <a:spcPct val="90000"/>
                        </a:lnSpc>
                      </a:pPr>
                      <a:r>
                        <a:rPr lang="en-GB" sz="1000" i="1" noProof="0" dirty="0">
                          <a:latin typeface="Arial" panose="020B0604020202020204" pitchFamily="34" charset="0"/>
                          <a:cs typeface="Arial" panose="020B0604020202020204" pitchFamily="34" charset="0"/>
                        </a:rPr>
                        <a:t>EGFR</a:t>
                      </a:r>
                    </a:p>
                  </a:txBody>
                  <a:tcPr marL="36000" marR="36000" marT="36000" marB="36000">
                    <a:solidFill>
                      <a:srgbClr val="EAD1CE"/>
                    </a:solidFill>
                  </a:tcPr>
                </a:tc>
                <a:tc>
                  <a:txBody>
                    <a:bodyPr/>
                    <a:lstStyle/>
                    <a:p>
                      <a:pPr algn="ctr">
                        <a:lnSpc>
                          <a:spcPct val="9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~15%</a:t>
                      </a:r>
                    </a:p>
                    <a:p>
                      <a:pPr algn="ctr">
                        <a:lnSpc>
                          <a:spcPct val="9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~50-60% Asian</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solidFill>
                      <a:srgbClr val="EAD1CE"/>
                    </a:solidFill>
                  </a:tcPr>
                </a:tc>
                <a:tc>
                  <a:txBody>
                    <a:bodyPr/>
                    <a:lstStyle/>
                    <a:p>
                      <a:pPr algn="ctr">
                        <a:lnSpc>
                          <a:spcPct val="90000"/>
                        </a:lnSpc>
                      </a:pPr>
                      <a:r>
                        <a:rPr lang="en-GB" sz="1000" noProof="0" dirty="0">
                          <a:latin typeface="Arial" panose="020B0604020202020204" pitchFamily="34" charset="0"/>
                          <a:cs typeface="Arial" panose="020B0604020202020204" pitchFamily="34" charset="0"/>
                        </a:rPr>
                        <a:t>IA</a:t>
                      </a:r>
                    </a:p>
                  </a:txBody>
                  <a:tcPr marL="36000" marR="36000" marT="36000" marB="36000">
                    <a:solidFill>
                      <a:srgbClr val="EAD1CE"/>
                    </a:solidFill>
                  </a:tcPr>
                </a:tc>
                <a:tc>
                  <a:txBody>
                    <a:bodyPr/>
                    <a:lstStyle/>
                    <a:p>
                      <a:pPr>
                        <a:lnSpc>
                          <a:spcPct val="9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Common: ex19del, L858R</a:t>
                      </a:r>
                    </a:p>
                  </a:txBody>
                  <a:tcPr marL="36000" marR="36000" marT="36000" marB="36000">
                    <a:solidFill>
                      <a:srgbClr val="EAD1CE"/>
                    </a:solidFill>
                  </a:tcPr>
                </a:tc>
                <a:tc>
                  <a:txBody>
                    <a:bodyPr/>
                    <a:lstStyle/>
                    <a:p>
                      <a:pPr>
                        <a:lnSpc>
                          <a:spcPct val="9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Sanger sequencing</a:t>
                      </a:r>
                      <a:br>
                        <a:rPr lang="en-GB" sz="1000" kern="1200" noProof="0" dirty="0">
                          <a:solidFill>
                            <a:schemeClr val="dk1"/>
                          </a:solidFill>
                          <a:effectLst/>
                          <a:latin typeface="Arial" panose="020B0604020202020204" pitchFamily="34" charset="0"/>
                          <a:ea typeface="+mn-ea"/>
                          <a:cs typeface="Arial" panose="020B0604020202020204" pitchFamily="34" charset="0"/>
                        </a:rPr>
                      </a:br>
                      <a:r>
                        <a:rPr lang="en-GB" sz="1000" kern="1200" noProof="0" dirty="0">
                          <a:solidFill>
                            <a:schemeClr val="dk1"/>
                          </a:solidFill>
                          <a:effectLst/>
                          <a:latin typeface="Arial" panose="020B0604020202020204" pitchFamily="34" charset="0"/>
                          <a:ea typeface="+mn-ea"/>
                          <a:cs typeface="Arial" panose="020B0604020202020204" pitchFamily="34" charset="0"/>
                        </a:rPr>
                        <a:t>Mutation-specific PCR; dd-PCR, NGS</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solidFill>
                      <a:srgbClr val="EAD1CE"/>
                    </a:solidFill>
                  </a:tcPr>
                </a:tc>
                <a:tc>
                  <a:txBody>
                    <a:bodyPr/>
                    <a:lstStyle/>
                    <a:p>
                      <a:pPr>
                        <a:lnSpc>
                          <a:spcPct val="9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FFPE tumour tissue, plasma</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solidFill>
                      <a:srgbClr val="EAD1CE"/>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GB" sz="1000" kern="1200" noProof="0" dirty="0">
                          <a:solidFill>
                            <a:schemeClr val="dk1"/>
                          </a:solidFill>
                          <a:effectLst/>
                          <a:latin typeface="Arial" panose="020B0604020202020204" pitchFamily="34" charset="0"/>
                          <a:ea typeface="+mn-ea"/>
                          <a:cs typeface="Arial" panose="020B0604020202020204" pitchFamily="34" charset="0"/>
                        </a:rPr>
                        <a:t>afatinib, dacomitinib, erlotinib, gefitinib, osimertinib, osimertinib + pemetrexed + platinum chemotherapy, erlotinib + ramucirumab, erlotinib + bevacizumab</a:t>
                      </a:r>
                      <a:r>
                        <a:rPr lang="en-GB" sz="1000" noProof="0" dirty="0">
                          <a:effectLst/>
                          <a:latin typeface="Arial" panose="020B0604020202020204" pitchFamily="34" charset="0"/>
                          <a:cs typeface="Arial" panose="020B0604020202020204" pitchFamily="34" charset="0"/>
                        </a:rPr>
                        <a:t> </a:t>
                      </a:r>
                      <a:endParaRPr lang="en-GB" sz="1000" kern="1200" noProof="0" dirty="0">
                        <a:solidFill>
                          <a:schemeClr val="dk1"/>
                        </a:solidFill>
                        <a:effectLst/>
                        <a:latin typeface="Arial" panose="020B0604020202020204" pitchFamily="34" charset="0"/>
                        <a:ea typeface="+mn-ea"/>
                        <a:cs typeface="Arial" panose="020B0604020202020204" pitchFamily="34" charset="0"/>
                      </a:endParaRPr>
                    </a:p>
                  </a:txBody>
                  <a:tcPr marL="36000" marR="36000" marT="36000" marB="36000">
                    <a:solidFill>
                      <a:srgbClr val="EAD1CE"/>
                    </a:solidFill>
                  </a:tcPr>
                </a:tc>
                <a:extLst>
                  <a:ext uri="{0D108BD9-81ED-4DB2-BD59-A6C34878D82A}">
                    <a16:rowId xmlns:a16="http://schemas.microsoft.com/office/drawing/2014/main" val="2985745176"/>
                  </a:ext>
                </a:extLst>
              </a:tr>
              <a:tr h="370840">
                <a:tc vMerge="1">
                  <a:txBody>
                    <a:bodyPr/>
                    <a:lstStyle/>
                    <a:p>
                      <a:pPr>
                        <a:lnSpc>
                          <a:spcPct val="90000"/>
                        </a:lnSpc>
                      </a:pPr>
                      <a:endParaRPr lang="en-GB" sz="1000" i="1" noProof="0" dirty="0">
                        <a:latin typeface="Arial" panose="020B0604020202020204" pitchFamily="34" charset="0"/>
                        <a:cs typeface="Arial" panose="020B0604020202020204" pitchFamily="34" charset="0"/>
                      </a:endParaRPr>
                    </a:p>
                  </a:txBody>
                  <a:tcPr marL="36000" marR="36000" marT="36000" marB="36000"/>
                </a:tc>
                <a:tc>
                  <a:txBody>
                    <a:bodyPr/>
                    <a:lstStyle/>
                    <a:p>
                      <a:pPr algn="ctr">
                        <a:lnSpc>
                          <a:spcPct val="9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~50-60% of NSCLC cases with acquired resistance to 1</a:t>
                      </a:r>
                      <a:r>
                        <a:rPr lang="en-GB" sz="1000" kern="1200" baseline="30000" noProof="0" dirty="0">
                          <a:solidFill>
                            <a:schemeClr val="dk1"/>
                          </a:solidFill>
                          <a:effectLst/>
                          <a:latin typeface="Arial" panose="020B0604020202020204" pitchFamily="34" charset="0"/>
                          <a:ea typeface="+mn-ea"/>
                          <a:cs typeface="Arial" panose="020B0604020202020204" pitchFamily="34" charset="0"/>
                        </a:rPr>
                        <a:t>st</a:t>
                      </a:r>
                      <a:r>
                        <a:rPr lang="en-GB" sz="1000" kern="1200" noProof="0" dirty="0">
                          <a:solidFill>
                            <a:schemeClr val="dk1"/>
                          </a:solidFill>
                          <a:effectLst/>
                          <a:latin typeface="Arial" panose="020B0604020202020204" pitchFamily="34" charset="0"/>
                          <a:ea typeface="+mn-ea"/>
                          <a:cs typeface="Arial" panose="020B0604020202020204" pitchFamily="34" charset="0"/>
                        </a:rPr>
                        <a:t> and 2</a:t>
                      </a:r>
                      <a:r>
                        <a:rPr lang="en-GB" sz="1000" kern="1200" baseline="30000" noProof="0" dirty="0">
                          <a:solidFill>
                            <a:schemeClr val="dk1"/>
                          </a:solidFill>
                          <a:effectLst/>
                          <a:latin typeface="Arial" panose="020B0604020202020204" pitchFamily="34" charset="0"/>
                          <a:ea typeface="+mn-ea"/>
                          <a:cs typeface="Arial" panose="020B0604020202020204" pitchFamily="34" charset="0"/>
                        </a:rPr>
                        <a:t>nd</a:t>
                      </a:r>
                      <a:r>
                        <a:rPr lang="en-GB" sz="1000" kern="1200" noProof="0" dirty="0">
                          <a:solidFill>
                            <a:schemeClr val="dk1"/>
                          </a:solidFill>
                          <a:effectLst/>
                          <a:latin typeface="Arial" panose="020B0604020202020204" pitchFamily="34" charset="0"/>
                          <a:ea typeface="+mn-ea"/>
                          <a:cs typeface="Arial" panose="020B0604020202020204" pitchFamily="34" charset="0"/>
                        </a:rPr>
                        <a:t> generation EGFR-TKIs</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0" marR="0" marT="36000" marB="36000">
                    <a:solidFill>
                      <a:srgbClr val="EAD1CE"/>
                    </a:solidFill>
                  </a:tcPr>
                </a:tc>
                <a:tc>
                  <a:txBody>
                    <a:bodyPr/>
                    <a:lstStyle/>
                    <a:p>
                      <a:pPr algn="ctr">
                        <a:lnSpc>
                          <a:spcPct val="90000"/>
                        </a:lnSpc>
                      </a:pPr>
                      <a:r>
                        <a:rPr lang="en-GB" sz="1000" noProof="0" dirty="0">
                          <a:latin typeface="Arial" panose="020B0604020202020204" pitchFamily="34" charset="0"/>
                          <a:cs typeface="Arial" panose="020B0604020202020204" pitchFamily="34" charset="0"/>
                        </a:rPr>
                        <a:t>IA</a:t>
                      </a:r>
                    </a:p>
                  </a:txBody>
                  <a:tcPr marL="36000" marR="36000" marT="36000" marB="36000">
                    <a:solidFill>
                      <a:srgbClr val="EAD1CE"/>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GB" sz="1000" kern="1200" noProof="0" dirty="0">
                          <a:solidFill>
                            <a:schemeClr val="dk1"/>
                          </a:solidFill>
                          <a:effectLst/>
                          <a:latin typeface="Arial" panose="020B0604020202020204" pitchFamily="34" charset="0"/>
                          <a:ea typeface="+mn-ea"/>
                          <a:cs typeface="Arial" panose="020B0604020202020204" pitchFamily="34" charset="0"/>
                        </a:rPr>
                        <a:t>Acquired T790M exon 20 (TKI resistance)</a:t>
                      </a:r>
                    </a:p>
                    <a:p>
                      <a:pPr>
                        <a:lnSpc>
                          <a:spcPct val="90000"/>
                        </a:lnSpc>
                      </a:pPr>
                      <a:endParaRPr lang="en-GB" sz="1000" kern="1200" noProof="0" dirty="0">
                        <a:solidFill>
                          <a:schemeClr val="dk1"/>
                        </a:solidFill>
                        <a:effectLst/>
                        <a:latin typeface="Arial" panose="020B0604020202020204" pitchFamily="34" charset="0"/>
                        <a:ea typeface="+mn-ea"/>
                        <a:cs typeface="Arial" panose="020B0604020202020204" pitchFamily="34" charset="0"/>
                      </a:endParaRPr>
                    </a:p>
                  </a:txBody>
                  <a:tcPr marL="36000" marR="36000" marT="36000" marB="36000">
                    <a:solidFill>
                      <a:srgbClr val="EAD1CE"/>
                    </a:solidFill>
                  </a:tcPr>
                </a:tc>
                <a:tc>
                  <a:txBody>
                    <a:bodyPr/>
                    <a:lstStyle/>
                    <a:p>
                      <a:pPr>
                        <a:lnSpc>
                          <a:spcPct val="9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Mutation-specific PCR (re-biopsy of the tumour tissue or liquid biopsy)</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solidFill>
                      <a:srgbClr val="EAD1CE"/>
                    </a:solidFill>
                  </a:tcPr>
                </a:tc>
                <a:tc>
                  <a:txBody>
                    <a:bodyPr/>
                    <a:lstStyle/>
                    <a:p>
                      <a:pPr>
                        <a:lnSpc>
                          <a:spcPct val="9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Plasma (</a:t>
                      </a:r>
                      <a:r>
                        <a:rPr lang="en-GB" sz="1000" kern="1200" noProof="0" dirty="0" err="1">
                          <a:solidFill>
                            <a:schemeClr val="dk1"/>
                          </a:solidFill>
                          <a:effectLst/>
                          <a:latin typeface="Arial" panose="020B0604020202020204" pitchFamily="34" charset="0"/>
                          <a:ea typeface="+mn-ea"/>
                          <a:cs typeface="Arial" panose="020B0604020202020204" pitchFamily="34" charset="0"/>
                        </a:rPr>
                        <a:t>ctDNA</a:t>
                      </a:r>
                      <a:r>
                        <a:rPr lang="en-GB" sz="1000" kern="1200" noProof="0" dirty="0">
                          <a:solidFill>
                            <a:schemeClr val="dk1"/>
                          </a:solidFill>
                          <a:effectLst/>
                          <a:latin typeface="Arial" panose="020B0604020202020204" pitchFamily="34" charset="0"/>
                          <a:ea typeface="+mn-ea"/>
                          <a:cs typeface="Arial" panose="020B0604020202020204" pitchFamily="34" charset="0"/>
                        </a:rPr>
                        <a:t>-detection), FFPE tumour tissue</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solidFill>
                      <a:srgbClr val="EAD1CE"/>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GB" sz="1000" kern="1200" noProof="0" dirty="0">
                          <a:solidFill>
                            <a:schemeClr val="dk1"/>
                          </a:solidFill>
                          <a:effectLst/>
                          <a:latin typeface="Arial" panose="020B0604020202020204" pitchFamily="34" charset="0"/>
                          <a:ea typeface="+mn-ea"/>
                          <a:cs typeface="Arial" panose="020B0604020202020204" pitchFamily="34" charset="0"/>
                        </a:rPr>
                        <a:t>osimertinib</a:t>
                      </a:r>
                      <a:r>
                        <a:rPr lang="en-GB" sz="1000" noProof="0" dirty="0">
                          <a:effectLst/>
                          <a:latin typeface="Arial" panose="020B0604020202020204" pitchFamily="34" charset="0"/>
                          <a:cs typeface="Arial" panose="020B0604020202020204" pitchFamily="34" charset="0"/>
                        </a:rPr>
                        <a:t> </a:t>
                      </a:r>
                      <a:endParaRPr lang="en-GB" sz="1000" kern="1200" noProof="0" dirty="0">
                        <a:solidFill>
                          <a:schemeClr val="dk1"/>
                        </a:solidFill>
                        <a:effectLst/>
                        <a:latin typeface="Arial" panose="020B0604020202020204" pitchFamily="34" charset="0"/>
                        <a:ea typeface="+mn-ea"/>
                        <a:cs typeface="Arial" panose="020B0604020202020204" pitchFamily="34" charset="0"/>
                      </a:endParaRPr>
                    </a:p>
                  </a:txBody>
                  <a:tcPr marL="36000" marR="36000" marT="36000" marB="36000">
                    <a:solidFill>
                      <a:srgbClr val="EAD1CE"/>
                    </a:solidFill>
                  </a:tcPr>
                </a:tc>
                <a:extLst>
                  <a:ext uri="{0D108BD9-81ED-4DB2-BD59-A6C34878D82A}">
                    <a16:rowId xmlns:a16="http://schemas.microsoft.com/office/drawing/2014/main" val="16726194"/>
                  </a:ext>
                </a:extLst>
              </a:tr>
              <a:tr h="370840">
                <a:tc vMerge="1">
                  <a:txBody>
                    <a:bodyPr/>
                    <a:lstStyle/>
                    <a:p>
                      <a:pPr>
                        <a:lnSpc>
                          <a:spcPct val="90000"/>
                        </a:lnSpc>
                      </a:pPr>
                      <a:endParaRPr lang="en-GB" sz="1000" i="1" noProof="0" dirty="0">
                        <a:latin typeface="Arial" panose="020B0604020202020204" pitchFamily="34" charset="0"/>
                        <a:cs typeface="Arial" panose="020B0604020202020204" pitchFamily="34" charset="0"/>
                      </a:endParaRPr>
                    </a:p>
                  </a:txBody>
                  <a:tcPr marL="36000" marR="36000" marT="36000" marB="36000"/>
                </a:tc>
                <a:tc>
                  <a:txBody>
                    <a:bodyPr/>
                    <a:lstStyle/>
                    <a:p>
                      <a:pPr algn="ctr">
                        <a:lnSpc>
                          <a:spcPct val="90000"/>
                        </a:lnSpc>
                      </a:pPr>
                      <a:r>
                        <a:rPr lang="en-GB" sz="1000" noProof="0" dirty="0">
                          <a:latin typeface="Arial" panose="020B0604020202020204" pitchFamily="34" charset="0"/>
                          <a:cs typeface="Arial" panose="020B0604020202020204" pitchFamily="34" charset="0"/>
                        </a:rPr>
                        <a:t>10%</a:t>
                      </a:r>
                    </a:p>
                  </a:txBody>
                  <a:tcPr marL="36000" marR="36000" marT="36000" marB="36000">
                    <a:solidFill>
                      <a:srgbClr val="EAD1CE"/>
                    </a:solidFill>
                  </a:tcPr>
                </a:tc>
                <a:tc>
                  <a:txBody>
                    <a:bodyPr/>
                    <a:lstStyle/>
                    <a:p>
                      <a:pPr algn="ctr">
                        <a:lnSpc>
                          <a:spcPct val="90000"/>
                        </a:lnSpc>
                      </a:pPr>
                      <a:r>
                        <a:rPr lang="en-GB" sz="1000" noProof="0" dirty="0">
                          <a:latin typeface="Arial" panose="020B0604020202020204" pitchFamily="34" charset="0"/>
                          <a:cs typeface="Arial" panose="020B0604020202020204" pitchFamily="34" charset="0"/>
                        </a:rPr>
                        <a:t>IB</a:t>
                      </a:r>
                    </a:p>
                  </a:txBody>
                  <a:tcPr marL="36000" marR="36000" marT="36000" marB="36000">
                    <a:solidFill>
                      <a:srgbClr val="EAD1CE"/>
                    </a:solidFill>
                  </a:tcPr>
                </a:tc>
                <a:tc>
                  <a:txBody>
                    <a:bodyPr/>
                    <a:lstStyle/>
                    <a:p>
                      <a:pPr>
                        <a:lnSpc>
                          <a:spcPct val="9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“Uncommon” TKI-sensitising mutations (</a:t>
                      </a:r>
                      <a:r>
                        <a:rPr lang="en-GB" sz="1000" kern="1200" noProof="0" dirty="0">
                          <a:solidFill>
                            <a:srgbClr val="000000"/>
                          </a:solidFill>
                          <a:effectLst/>
                          <a:latin typeface="Arial" panose="020B0604020202020204" pitchFamily="34" charset="0"/>
                          <a:ea typeface="+mn-ea"/>
                          <a:cs typeface="Arial" panose="020B0604020202020204" pitchFamily="34" charset="0"/>
                        </a:rPr>
                        <a:t>G719X in exon </a:t>
                      </a:r>
                      <a:r>
                        <a:rPr lang="en-GB" sz="1000" kern="1200" noProof="0" dirty="0">
                          <a:solidFill>
                            <a:schemeClr val="dk1"/>
                          </a:solidFill>
                          <a:effectLst/>
                          <a:latin typeface="Arial" panose="020B0604020202020204" pitchFamily="34" charset="0"/>
                          <a:ea typeface="+mn-ea"/>
                          <a:cs typeface="Arial" panose="020B0604020202020204" pitchFamily="34" charset="0"/>
                        </a:rPr>
                        <a:t>18, L861Q in exon 21, S768I in exon 20)</a:t>
                      </a:r>
                      <a:r>
                        <a:rPr lang="en-GB" sz="1000" noProof="0" dirty="0">
                          <a:effectLst/>
                          <a:latin typeface="Arial" panose="020B0604020202020204" pitchFamily="34" charset="0"/>
                          <a:cs typeface="Arial" panose="020B0604020202020204" pitchFamily="34" charset="0"/>
                        </a:rPr>
                        <a:t> </a:t>
                      </a:r>
                      <a:endParaRPr lang="en-GB" sz="1000" kern="1200" noProof="0" dirty="0">
                        <a:solidFill>
                          <a:schemeClr val="dk1"/>
                        </a:solidFill>
                        <a:effectLst/>
                        <a:latin typeface="Arial" panose="020B0604020202020204" pitchFamily="34" charset="0"/>
                        <a:ea typeface="+mn-ea"/>
                        <a:cs typeface="Arial" panose="020B0604020202020204" pitchFamily="34" charset="0"/>
                      </a:endParaRPr>
                    </a:p>
                  </a:txBody>
                  <a:tcPr marL="36000" marR="36000" marT="36000" marB="36000">
                    <a:solidFill>
                      <a:srgbClr val="EAD1CE"/>
                    </a:solidFill>
                  </a:tcPr>
                </a:tc>
                <a:tc>
                  <a:txBody>
                    <a:bodyPr/>
                    <a:lstStyle/>
                    <a:p>
                      <a:pPr>
                        <a:lnSpc>
                          <a:spcPct val="9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Mutation-specific PCR</a:t>
                      </a:r>
                      <a:br>
                        <a:rPr lang="en-GB" sz="1000" kern="1200" noProof="0" dirty="0">
                          <a:solidFill>
                            <a:schemeClr val="dk1"/>
                          </a:solidFill>
                          <a:effectLst/>
                          <a:latin typeface="Arial" panose="020B0604020202020204" pitchFamily="34" charset="0"/>
                          <a:ea typeface="+mn-ea"/>
                          <a:cs typeface="Arial" panose="020B0604020202020204" pitchFamily="34" charset="0"/>
                        </a:rPr>
                      </a:br>
                      <a:r>
                        <a:rPr lang="en-GB" sz="1000" kern="1200" noProof="0" dirty="0">
                          <a:solidFill>
                            <a:schemeClr val="dk1"/>
                          </a:solidFill>
                          <a:effectLst/>
                          <a:latin typeface="Arial" panose="020B0604020202020204" pitchFamily="34" charset="0"/>
                          <a:ea typeface="+mn-ea"/>
                          <a:cs typeface="Arial" panose="020B0604020202020204" pitchFamily="34" charset="0"/>
                        </a:rPr>
                        <a:t>NGS</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solidFill>
                      <a:srgbClr val="EAD1CE"/>
                    </a:solidFill>
                  </a:tcPr>
                </a:tc>
                <a:tc>
                  <a:txBody>
                    <a:bodyPr/>
                    <a:lstStyle/>
                    <a:p>
                      <a:pPr>
                        <a:lnSpc>
                          <a:spcPct val="9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FFPE tumour tissue, liquid biopsy (blood)</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solidFill>
                      <a:srgbClr val="EAD1CE"/>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GB" sz="1000" kern="1200" noProof="0" dirty="0">
                          <a:solidFill>
                            <a:schemeClr val="dk1"/>
                          </a:solidFill>
                          <a:effectLst/>
                          <a:latin typeface="Arial" panose="020B0604020202020204" pitchFamily="34" charset="0"/>
                          <a:ea typeface="+mn-ea"/>
                          <a:cs typeface="Arial" panose="020B0604020202020204" pitchFamily="34" charset="0"/>
                        </a:rPr>
                        <a:t>afatinib</a:t>
                      </a:r>
                      <a:r>
                        <a:rPr lang="en-GB" sz="1000" noProof="0" dirty="0">
                          <a:effectLst/>
                          <a:latin typeface="Arial" panose="020B0604020202020204" pitchFamily="34" charset="0"/>
                          <a:cs typeface="Arial" panose="020B0604020202020204" pitchFamily="34" charset="0"/>
                        </a:rPr>
                        <a:t> </a:t>
                      </a:r>
                      <a:endParaRPr lang="en-GB" sz="1000" kern="1200" noProof="0" dirty="0">
                        <a:solidFill>
                          <a:schemeClr val="dk1"/>
                        </a:solidFill>
                        <a:effectLst/>
                        <a:latin typeface="Arial" panose="020B0604020202020204" pitchFamily="34" charset="0"/>
                        <a:ea typeface="+mn-ea"/>
                        <a:cs typeface="Arial" panose="020B0604020202020204" pitchFamily="34" charset="0"/>
                      </a:endParaRPr>
                    </a:p>
                  </a:txBody>
                  <a:tcPr marL="36000" marR="36000" marT="36000" marB="36000">
                    <a:solidFill>
                      <a:srgbClr val="EAD1CE"/>
                    </a:solidFill>
                  </a:tcPr>
                </a:tc>
                <a:extLst>
                  <a:ext uri="{0D108BD9-81ED-4DB2-BD59-A6C34878D82A}">
                    <a16:rowId xmlns:a16="http://schemas.microsoft.com/office/drawing/2014/main" val="505359327"/>
                  </a:ext>
                </a:extLst>
              </a:tr>
              <a:tr h="370840">
                <a:tc vMerge="1">
                  <a:txBody>
                    <a:bodyPr/>
                    <a:lstStyle/>
                    <a:p>
                      <a:pPr>
                        <a:lnSpc>
                          <a:spcPct val="90000"/>
                        </a:lnSpc>
                      </a:pPr>
                      <a:endParaRPr lang="en-GB" sz="1000" i="1" noProof="0" dirty="0">
                        <a:latin typeface="Arial" panose="020B0604020202020204" pitchFamily="34" charset="0"/>
                        <a:cs typeface="Arial" panose="020B0604020202020204" pitchFamily="34" charset="0"/>
                      </a:endParaRPr>
                    </a:p>
                  </a:txBody>
                  <a:tcPr marL="36000" marR="36000" marT="36000" marB="36000"/>
                </a:tc>
                <a:tc>
                  <a:txBody>
                    <a:bodyPr/>
                    <a:lstStyle/>
                    <a:p>
                      <a:pPr algn="ctr">
                        <a:lnSpc>
                          <a:spcPct val="90000"/>
                        </a:lnSpc>
                      </a:pPr>
                      <a:r>
                        <a:rPr lang="en-GB" sz="1000" noProof="0" dirty="0">
                          <a:latin typeface="Arial" panose="020B0604020202020204" pitchFamily="34" charset="0"/>
                          <a:cs typeface="Arial" panose="020B0604020202020204" pitchFamily="34" charset="0"/>
                        </a:rPr>
                        <a:t>4-10%</a:t>
                      </a:r>
                    </a:p>
                  </a:txBody>
                  <a:tcPr marL="36000" marR="36000" marT="36000" marB="36000">
                    <a:solidFill>
                      <a:srgbClr val="EAD1CE"/>
                    </a:solidFill>
                  </a:tcPr>
                </a:tc>
                <a:tc>
                  <a:txBody>
                    <a:bodyPr/>
                    <a:lstStyle/>
                    <a:p>
                      <a:pPr algn="ctr">
                        <a:lnSpc>
                          <a:spcPct val="90000"/>
                        </a:lnSpc>
                      </a:pPr>
                      <a:r>
                        <a:rPr lang="en-GB" sz="1000" noProof="0" dirty="0">
                          <a:latin typeface="Arial" panose="020B0604020202020204" pitchFamily="34" charset="0"/>
                          <a:cs typeface="Arial" panose="020B0604020202020204" pitchFamily="34" charset="0"/>
                        </a:rPr>
                        <a:t>IIB</a:t>
                      </a:r>
                    </a:p>
                  </a:txBody>
                  <a:tcPr marL="36000" marR="36000" marT="36000" marB="36000">
                    <a:solidFill>
                      <a:srgbClr val="EAD1CE"/>
                    </a:solidFill>
                  </a:tcPr>
                </a:tc>
                <a:tc>
                  <a:txBody>
                    <a:bodyPr/>
                    <a:lstStyle/>
                    <a:p>
                      <a:pPr>
                        <a:lnSpc>
                          <a:spcPct val="9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Exon 20 insertions</a:t>
                      </a:r>
                      <a:r>
                        <a:rPr lang="en-GB" sz="1000" noProof="0" dirty="0">
                          <a:effectLst/>
                          <a:latin typeface="Arial" panose="020B0604020202020204" pitchFamily="34" charset="0"/>
                          <a:cs typeface="Arial" panose="020B0604020202020204" pitchFamily="34" charset="0"/>
                        </a:rPr>
                        <a:t> </a:t>
                      </a:r>
                      <a:endParaRPr lang="en-GB" sz="1000" kern="1200" noProof="0" dirty="0">
                        <a:solidFill>
                          <a:schemeClr val="dk1"/>
                        </a:solidFill>
                        <a:effectLst/>
                        <a:latin typeface="Arial" panose="020B0604020202020204" pitchFamily="34" charset="0"/>
                        <a:ea typeface="+mn-ea"/>
                        <a:cs typeface="Arial" panose="020B0604020202020204" pitchFamily="34" charset="0"/>
                      </a:endParaRPr>
                    </a:p>
                  </a:txBody>
                  <a:tcPr marL="36000" marR="36000" marT="36000" marB="36000">
                    <a:solidFill>
                      <a:srgbClr val="EAD1CE"/>
                    </a:solidFill>
                  </a:tcPr>
                </a:tc>
                <a:tc>
                  <a:txBody>
                    <a:bodyPr/>
                    <a:lstStyle/>
                    <a:p>
                      <a:pPr>
                        <a:lnSpc>
                          <a:spcPct val="9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NGS</a:t>
                      </a:r>
                      <a:br>
                        <a:rPr lang="en-GB" sz="1000" kern="1200" noProof="0" dirty="0">
                          <a:solidFill>
                            <a:schemeClr val="dk1"/>
                          </a:solidFill>
                          <a:effectLst/>
                          <a:latin typeface="Arial" panose="020B0604020202020204" pitchFamily="34" charset="0"/>
                          <a:ea typeface="+mn-ea"/>
                          <a:cs typeface="Arial" panose="020B0604020202020204" pitchFamily="34" charset="0"/>
                        </a:rPr>
                      </a:br>
                      <a:r>
                        <a:rPr lang="en-GB" sz="1000" kern="1200" noProof="0" dirty="0">
                          <a:solidFill>
                            <a:schemeClr val="dk1"/>
                          </a:solidFill>
                          <a:effectLst/>
                          <a:latin typeface="Arial" panose="020B0604020202020204" pitchFamily="34" charset="0"/>
                          <a:ea typeface="+mn-ea"/>
                          <a:cs typeface="Arial" panose="020B0604020202020204" pitchFamily="34" charset="0"/>
                        </a:rPr>
                        <a:t>PCR only for specific variants</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solidFill>
                      <a:srgbClr val="EAD1CE"/>
                    </a:solidFill>
                  </a:tcPr>
                </a:tc>
                <a:tc>
                  <a:txBody>
                    <a:bodyPr/>
                    <a:lstStyle/>
                    <a:p>
                      <a:pPr>
                        <a:lnSpc>
                          <a:spcPct val="90000"/>
                        </a:lnSpc>
                      </a:pPr>
                      <a:r>
                        <a:rPr lang="en-GB" sz="1000" kern="1200" noProof="0" dirty="0">
                          <a:solidFill>
                            <a:schemeClr val="dk1"/>
                          </a:solidFill>
                          <a:effectLst/>
                          <a:latin typeface="Arial" panose="020B0604020202020204" pitchFamily="34" charset="0"/>
                          <a:ea typeface="+mn-ea"/>
                          <a:cs typeface="Arial" panose="020B0604020202020204" pitchFamily="34" charset="0"/>
                        </a:rPr>
                        <a:t>FFPE tumour tissue, liquid biopsy (blood)</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solidFill>
                      <a:srgbClr val="EAD1CE"/>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GB" sz="1000" kern="1200" noProof="0" dirty="0">
                          <a:solidFill>
                            <a:schemeClr val="dk1"/>
                          </a:solidFill>
                          <a:effectLst/>
                          <a:latin typeface="Arial" panose="020B0604020202020204" pitchFamily="34" charset="0"/>
                          <a:ea typeface="+mn-ea"/>
                          <a:cs typeface="Arial" panose="020B0604020202020204" pitchFamily="34" charset="0"/>
                        </a:rPr>
                        <a:t>amivantamab-vmjw, amivantamab-vmjw + carboplatin + pemetrexed</a:t>
                      </a:r>
                      <a:r>
                        <a:rPr lang="en-GB" sz="1000" noProof="0" dirty="0">
                          <a:effectLst/>
                          <a:latin typeface="Arial" panose="020B0604020202020204" pitchFamily="34" charset="0"/>
                          <a:cs typeface="Arial" panose="020B0604020202020204" pitchFamily="34" charset="0"/>
                        </a:rPr>
                        <a:t> </a:t>
                      </a:r>
                      <a:endParaRPr lang="en-GB" sz="1000" kern="1200" noProof="0" dirty="0">
                        <a:solidFill>
                          <a:schemeClr val="dk1"/>
                        </a:solidFill>
                        <a:effectLst/>
                        <a:latin typeface="Arial" panose="020B0604020202020204" pitchFamily="34" charset="0"/>
                        <a:ea typeface="+mn-ea"/>
                        <a:cs typeface="Arial" panose="020B0604020202020204" pitchFamily="34" charset="0"/>
                      </a:endParaRPr>
                    </a:p>
                  </a:txBody>
                  <a:tcPr marL="36000" marR="36000" marT="36000" marB="36000">
                    <a:solidFill>
                      <a:srgbClr val="EAD1CE"/>
                    </a:solidFill>
                  </a:tcPr>
                </a:tc>
                <a:extLst>
                  <a:ext uri="{0D108BD9-81ED-4DB2-BD59-A6C34878D82A}">
                    <a16:rowId xmlns:a16="http://schemas.microsoft.com/office/drawing/2014/main" val="239022001"/>
                  </a:ext>
                </a:extLst>
              </a:tr>
              <a:tr h="370840">
                <a:tc gridSpan="7">
                  <a:txBody>
                    <a:bodyPr/>
                    <a:lstStyle/>
                    <a:p>
                      <a:r>
                        <a:rPr lang="en-GB" sz="1000" spc="-20" baseline="300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a </a:t>
                      </a:r>
                      <a:r>
                        <a:rPr lang="en-GB" sz="1000" spc="-2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ESMO Scale of Clinical Actionability of molecular Targets (ESCAT) provides evidence-based criteria to prioritise markers and to select patients for targeted therapies. ESCAT defines six levels of clinical evidence for targets in relation to their implications for patient management, ranging from tier I (ready for implementation in routine clinical decisions) to tier X (lack of evidence for actionability). </a:t>
                      </a:r>
                      <a:endParaRPr lang="en-GB" sz="1000" spc="-20" noProof="0" dirty="0">
                        <a:solidFill>
                          <a:srgbClr val="000000"/>
                        </a:solidFill>
                        <a:latin typeface="Arial" panose="020B0604020202020204" pitchFamily="34" charset="0"/>
                        <a:cs typeface="Arial" panose="020B0604020202020204" pitchFamily="34" charset="0"/>
                      </a:endParaRPr>
                    </a:p>
                  </a:txBody>
                  <a:tcPr marL="36000" marR="36000" marT="36000" marB="36000">
                    <a:solidFill>
                      <a:schemeClr val="bg1"/>
                    </a:solidFill>
                  </a:tcPr>
                </a:tc>
                <a:tc hMerge="1">
                  <a:txBody>
                    <a:bodyPr/>
                    <a:lstStyle/>
                    <a:p>
                      <a:pPr>
                        <a:lnSpc>
                          <a:spcPct val="90000"/>
                        </a:lnSpc>
                      </a:pPr>
                      <a:endParaRPr lang="en-GB" sz="1000" noProof="0" dirty="0">
                        <a:latin typeface="Arial" panose="020B0604020202020204" pitchFamily="34" charset="0"/>
                        <a:cs typeface="Arial" panose="020B0604020202020204" pitchFamily="34" charset="0"/>
                      </a:endParaRPr>
                    </a:p>
                  </a:txBody>
                  <a:tcPr marL="55440" marR="55440" marT="36000" marB="36000"/>
                </a:tc>
                <a:tc hMerge="1">
                  <a:txBody>
                    <a:bodyPr/>
                    <a:lstStyle/>
                    <a:p>
                      <a:pPr>
                        <a:lnSpc>
                          <a:spcPct val="90000"/>
                        </a:lnSpc>
                      </a:pPr>
                      <a:endParaRPr lang="en-GB" sz="1000" noProof="0" dirty="0">
                        <a:latin typeface="Arial" panose="020B0604020202020204" pitchFamily="34" charset="0"/>
                        <a:cs typeface="Arial" panose="020B0604020202020204" pitchFamily="34" charset="0"/>
                      </a:endParaRPr>
                    </a:p>
                  </a:txBody>
                  <a:tcPr marL="55440" marR="55440" marT="36000" marB="36000"/>
                </a:tc>
                <a:tc hMerge="1">
                  <a:txBody>
                    <a:bodyPr/>
                    <a:lstStyle/>
                    <a:p>
                      <a:pPr>
                        <a:lnSpc>
                          <a:spcPct val="90000"/>
                        </a:lnSpc>
                      </a:pPr>
                      <a:endParaRPr lang="en-GB" sz="1000" kern="1200" noProof="0" dirty="0">
                        <a:solidFill>
                          <a:schemeClr val="dk1"/>
                        </a:solidFill>
                        <a:effectLst/>
                        <a:latin typeface="Arial" panose="020B0604020202020204" pitchFamily="34" charset="0"/>
                        <a:ea typeface="+mn-ea"/>
                        <a:cs typeface="Arial" panose="020B0604020202020204" pitchFamily="34" charset="0"/>
                      </a:endParaRPr>
                    </a:p>
                  </a:txBody>
                  <a:tcPr marL="55440" marR="55440" marT="36000" marB="36000"/>
                </a:tc>
                <a:tc hMerge="1">
                  <a:txBody>
                    <a:bodyPr/>
                    <a:lstStyle/>
                    <a:p>
                      <a:pPr>
                        <a:lnSpc>
                          <a:spcPct val="90000"/>
                        </a:lnSpc>
                      </a:pPr>
                      <a:endParaRPr lang="en-GB" sz="1000" noProof="0" dirty="0">
                        <a:latin typeface="Arial" panose="020B0604020202020204" pitchFamily="34" charset="0"/>
                        <a:cs typeface="Arial" panose="020B0604020202020204" pitchFamily="34" charset="0"/>
                      </a:endParaRPr>
                    </a:p>
                  </a:txBody>
                  <a:tcPr marL="55440" marR="55440" marT="36000" marB="36000"/>
                </a:tc>
                <a:tc hMerge="1">
                  <a:txBody>
                    <a:bodyPr/>
                    <a:lstStyle/>
                    <a:p>
                      <a:pPr>
                        <a:lnSpc>
                          <a:spcPct val="90000"/>
                        </a:lnSpc>
                      </a:pPr>
                      <a:endParaRPr lang="en-GB" sz="1000" noProof="0" dirty="0">
                        <a:latin typeface="Arial" panose="020B0604020202020204" pitchFamily="34" charset="0"/>
                        <a:cs typeface="Arial" panose="020B0604020202020204" pitchFamily="34" charset="0"/>
                      </a:endParaRPr>
                    </a:p>
                  </a:txBody>
                  <a:tcPr marL="55440" marR="55440" marT="36000" marB="36000"/>
                </a:tc>
                <a:tc hMerge="1">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endParaRPr lang="en-GB" sz="1000" kern="1200" noProof="0" dirty="0">
                        <a:solidFill>
                          <a:schemeClr val="dk1"/>
                        </a:solidFill>
                        <a:effectLst/>
                        <a:latin typeface="Arial" panose="020B0604020202020204" pitchFamily="34" charset="0"/>
                        <a:ea typeface="+mn-ea"/>
                        <a:cs typeface="Arial" panose="020B0604020202020204" pitchFamily="34" charset="0"/>
                      </a:endParaRPr>
                    </a:p>
                  </a:txBody>
                  <a:tcPr marL="55440" marR="55440" marT="36000" marB="36000"/>
                </a:tc>
                <a:extLst>
                  <a:ext uri="{0D108BD9-81ED-4DB2-BD59-A6C34878D82A}">
                    <a16:rowId xmlns:a16="http://schemas.microsoft.com/office/drawing/2014/main" val="2782777240"/>
                  </a:ext>
                </a:extLst>
              </a:tr>
            </a:tbl>
          </a:graphicData>
        </a:graphic>
      </p:graphicFrame>
      <p:sp>
        <p:nvSpPr>
          <p:cNvPr id="3" name="Title 2">
            <a:extLst>
              <a:ext uri="{FF2B5EF4-FFF2-40B4-BE49-F238E27FC236}">
                <a16:creationId xmlns:a16="http://schemas.microsoft.com/office/drawing/2014/main" id="{715E4263-4547-F476-8668-B0AA3CB7A8CC}"/>
              </a:ext>
            </a:extLst>
          </p:cNvPr>
          <p:cNvSpPr>
            <a:spLocks noGrp="1"/>
          </p:cNvSpPr>
          <p:nvPr>
            <p:ph type="title"/>
          </p:nvPr>
        </p:nvSpPr>
        <p:spPr>
          <a:xfrm>
            <a:off x="619201" y="259200"/>
            <a:ext cx="10963199" cy="864000"/>
          </a:xfrm>
        </p:spPr>
        <p:txBody>
          <a:bodyPr/>
          <a:lstStyle/>
          <a:p>
            <a:r>
              <a:rPr lang="en-GB" dirty="0"/>
              <a:t>Actionable mutations in NSCLC (1)</a:t>
            </a:r>
          </a:p>
        </p:txBody>
      </p:sp>
      <p:sp>
        <p:nvSpPr>
          <p:cNvPr id="4" name="Slide Number Placeholder 3">
            <a:extLst>
              <a:ext uri="{FF2B5EF4-FFF2-40B4-BE49-F238E27FC236}">
                <a16:creationId xmlns:a16="http://schemas.microsoft.com/office/drawing/2014/main" id="{13C3767D-A98C-CFFD-FDC9-8586D02449F9}"/>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8</a:t>
            </a:fld>
            <a:endParaRPr lang="en-GB" dirty="0"/>
          </a:p>
        </p:txBody>
      </p:sp>
      <p:sp>
        <p:nvSpPr>
          <p:cNvPr id="2" name="Content Placeholder 1">
            <a:extLst>
              <a:ext uri="{FF2B5EF4-FFF2-40B4-BE49-F238E27FC236}">
                <a16:creationId xmlns:a16="http://schemas.microsoft.com/office/drawing/2014/main" id="{3F2C6997-87C8-6D4E-AE2A-57CD1242C04A}"/>
              </a:ext>
            </a:extLst>
          </p:cNvPr>
          <p:cNvSpPr>
            <a:spLocks noGrp="1"/>
          </p:cNvSpPr>
          <p:nvPr>
            <p:ph sz="quarter" idx="15"/>
          </p:nvPr>
        </p:nvSpPr>
        <p:spPr>
          <a:xfrm>
            <a:off x="620183" y="6356351"/>
            <a:ext cx="10660393" cy="365125"/>
          </a:xfrm>
        </p:spPr>
        <p:txBody>
          <a:bodyPr anchor="b" anchorCtr="0"/>
          <a:lstStyle/>
          <a:p>
            <a:r>
              <a:rPr lang="en-GB" noProof="0" dirty="0" err="1"/>
              <a:t>ctDNA</a:t>
            </a:r>
            <a:r>
              <a:rPr lang="en-GB" noProof="0" dirty="0"/>
              <a:t>, circulating tumour DNA; dd-PCR, droplet digital PCR; EMA, European Medicines Agency; ESCAT, ESMO Scale of Clinical Actionability for molecular Targets; </a:t>
            </a:r>
            <a:r>
              <a:rPr lang="en-GB" noProof="0" dirty="0">
                <a:solidFill>
                  <a:schemeClr val="tx2"/>
                </a:solidFill>
              </a:rPr>
              <a:t>ESMO, European Society for Medical Oncology; ex19del</a:t>
            </a:r>
            <a:r>
              <a:rPr lang="en-GB" noProof="0" dirty="0"/>
              <a:t>, exon 19 deletion; FDA, Food and Drug Administration; FFPE, formalin-fixed paraffin-embedded; FISH, fluorescence in situ hybridisation; IHC, immunohistochemistry; NGS, next-generation sequencing; NSCLC, non-small cell lung cancer; PCR, polymerase chain reaction; </a:t>
            </a:r>
            <a:r>
              <a:rPr lang="en-GB" noProof="0" dirty="0">
                <a:highlight>
                  <a:srgbClr val="00FFFF"/>
                </a:highlight>
              </a:rPr>
              <a:t> </a:t>
            </a:r>
            <a:br>
              <a:rPr lang="en-GB" noProof="0" dirty="0">
                <a:highlight>
                  <a:srgbClr val="00FFFF"/>
                </a:highlight>
              </a:rPr>
            </a:br>
            <a:r>
              <a:rPr lang="en-GB" noProof="0" dirty="0"/>
              <a:t>RT-PCR,  reverse transcriptase PCR; TKI, tyrosine kinase inhibitor</a:t>
            </a:r>
            <a:endParaRPr lang="en-GB" noProof="0" dirty="0">
              <a:highlight>
                <a:srgbClr val="00FFFF"/>
              </a:highlight>
            </a:endParaRPr>
          </a:p>
          <a:p>
            <a:r>
              <a:rPr lang="en-US" sz="1200" dirty="0" err="1">
                <a:effectLst/>
                <a:ea typeface="Calibri" panose="020F0502020204030204" pitchFamily="34" charset="0"/>
              </a:rPr>
              <a:t>Penault-Llorca</a:t>
            </a:r>
            <a:r>
              <a:rPr lang="en-US" sz="1200" dirty="0">
                <a:effectLst/>
                <a:ea typeface="Calibri" panose="020F0502020204030204" pitchFamily="34" charset="0"/>
              </a:rPr>
              <a:t> F and Socinski M. The Oncologist 2025, </a:t>
            </a:r>
            <a:r>
              <a:rPr lang="en-US" sz="1200" dirty="0">
                <a:ea typeface="Calibri" panose="020F0502020204030204" pitchFamily="34" charset="0"/>
              </a:rPr>
              <a:t>30(3): oyae357, </a:t>
            </a:r>
            <a:r>
              <a:rPr lang="en-US" sz="1200" dirty="0">
                <a:ea typeface="Calibri" panose="020F0502020204030204" pitchFamily="34" charset="0"/>
                <a:hlinkClick r:id="rId2">
                  <a:extLst>
                    <a:ext uri="{A12FA001-AC4F-418D-AE19-62706E023703}">
                      <ahyp:hlinkClr xmlns:ahyp="http://schemas.microsoft.com/office/drawing/2018/hyperlinkcolor" val="tx"/>
                    </a:ext>
                  </a:extLst>
                </a:hlinkClick>
              </a:rPr>
              <a:t>https://doi.org/10.1093/oncolo/oyae357</a:t>
            </a:r>
            <a:endParaRPr lang="en-US" sz="1200" dirty="0">
              <a:ea typeface="Calibri" panose="020F0502020204030204" pitchFamily="34" charset="0"/>
            </a:endParaRPr>
          </a:p>
        </p:txBody>
      </p:sp>
    </p:spTree>
    <p:extLst>
      <p:ext uri="{BB962C8B-B14F-4D97-AF65-F5344CB8AC3E}">
        <p14:creationId xmlns:p14="http://schemas.microsoft.com/office/powerpoint/2010/main" val="276645165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C7F53-3019-80D3-46A8-3B4CBC7EB4F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73C17CB-CBF0-8664-7468-C9E1FA4254BD}"/>
              </a:ext>
            </a:extLst>
          </p:cNvPr>
          <p:cNvSpPr>
            <a:spLocks noGrp="1"/>
          </p:cNvSpPr>
          <p:nvPr>
            <p:ph type="title"/>
          </p:nvPr>
        </p:nvSpPr>
        <p:spPr>
          <a:xfrm>
            <a:off x="619201" y="259200"/>
            <a:ext cx="10963199" cy="864000"/>
          </a:xfrm>
        </p:spPr>
        <p:txBody>
          <a:bodyPr/>
          <a:lstStyle/>
          <a:p>
            <a:r>
              <a:rPr lang="en-GB" dirty="0"/>
              <a:t>Actionable mutations in NSCLC (2)</a:t>
            </a:r>
          </a:p>
        </p:txBody>
      </p:sp>
      <p:sp>
        <p:nvSpPr>
          <p:cNvPr id="4" name="Slide Number Placeholder 3">
            <a:extLst>
              <a:ext uri="{FF2B5EF4-FFF2-40B4-BE49-F238E27FC236}">
                <a16:creationId xmlns:a16="http://schemas.microsoft.com/office/drawing/2014/main" id="{1CF49EC5-8ED0-0E7C-F7A2-D725B890C619}"/>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9</a:t>
            </a:fld>
            <a:endParaRPr lang="en-GB" dirty="0"/>
          </a:p>
        </p:txBody>
      </p:sp>
      <p:sp>
        <p:nvSpPr>
          <p:cNvPr id="2" name="Content Placeholder 1">
            <a:extLst>
              <a:ext uri="{FF2B5EF4-FFF2-40B4-BE49-F238E27FC236}">
                <a16:creationId xmlns:a16="http://schemas.microsoft.com/office/drawing/2014/main" id="{45BB35CC-1640-F2CD-35E7-155A1AEB3B2D}"/>
              </a:ext>
            </a:extLst>
          </p:cNvPr>
          <p:cNvSpPr>
            <a:spLocks noGrp="1"/>
          </p:cNvSpPr>
          <p:nvPr>
            <p:ph sz="quarter" idx="15"/>
          </p:nvPr>
        </p:nvSpPr>
        <p:spPr>
          <a:xfrm>
            <a:off x="620183" y="6356351"/>
            <a:ext cx="10876417" cy="365125"/>
          </a:xfrm>
        </p:spPr>
        <p:txBody>
          <a:bodyPr anchor="b" anchorCtr="0"/>
          <a:lstStyle/>
          <a:p>
            <a:r>
              <a:rPr lang="en-GB" noProof="0" dirty="0"/>
              <a:t>CEN7, centromere 7; CEP7, centromere of chromosome 7; cfDNA, cell-free DNA; </a:t>
            </a:r>
            <a:endParaRPr lang="en-GB" noProof="0" dirty="0">
              <a:highlight>
                <a:srgbClr val="00FFFF"/>
              </a:highlight>
            </a:endParaRPr>
          </a:p>
          <a:p>
            <a:r>
              <a:rPr lang="en-GB" noProof="0" dirty="0"/>
              <a:t>dd-PCR, droplet digital PCR; EMA, European Medicines Agency; ESCAT, ESMO Scale of Clinical Actionability for molecular Targets</a:t>
            </a:r>
            <a:r>
              <a:rPr lang="en-GB" noProof="0" dirty="0">
                <a:solidFill>
                  <a:schemeClr val="tx2"/>
                </a:solidFill>
              </a:rPr>
              <a:t>; ESMO, European Society for Medical Oncology; FDA, Food and Drug Administration; FFPE, formalin-fixed paraffin-embedded; FISH, fluorescence in situ hybridisation; IHC, immunohistochemistry; NGS</a:t>
            </a:r>
            <a:r>
              <a:rPr lang="en-GB" noProof="0" dirty="0"/>
              <a:t>, next-generation sequencing; NSCLC, non-small cell lung cancer; PCR, polymerase chain reaction; RT-PCR,  reverse transcriptase PCR; TKI, tyrosine kinase inhibitor</a:t>
            </a:r>
            <a:endParaRPr lang="en-GB" noProof="0" dirty="0">
              <a:highlight>
                <a:srgbClr val="00FFFF"/>
              </a:highlight>
            </a:endParaRPr>
          </a:p>
          <a:p>
            <a:r>
              <a:rPr lang="en-US" sz="1200" dirty="0" err="1">
                <a:effectLst/>
                <a:ea typeface="Calibri" panose="020F0502020204030204" pitchFamily="34" charset="0"/>
              </a:rPr>
              <a:t>Penault-Llorca</a:t>
            </a:r>
            <a:r>
              <a:rPr lang="en-US" sz="1200" dirty="0">
                <a:effectLst/>
                <a:ea typeface="Calibri" panose="020F0502020204030204" pitchFamily="34" charset="0"/>
              </a:rPr>
              <a:t> F and Socinski M. The Oncologist 2025, </a:t>
            </a:r>
            <a:r>
              <a:rPr lang="en-US" sz="1200" dirty="0">
                <a:ea typeface="Calibri" panose="020F0502020204030204" pitchFamily="34" charset="0"/>
              </a:rPr>
              <a:t>30(3): oyae357, </a:t>
            </a:r>
            <a:r>
              <a:rPr lang="en-US" sz="1200" dirty="0">
                <a:ea typeface="Calibri" panose="020F0502020204030204" pitchFamily="34" charset="0"/>
                <a:hlinkClick r:id="rId2">
                  <a:extLst>
                    <a:ext uri="{A12FA001-AC4F-418D-AE19-62706E023703}">
                      <ahyp:hlinkClr xmlns:ahyp="http://schemas.microsoft.com/office/drawing/2018/hyperlinkcolor" val="tx"/>
                    </a:ext>
                  </a:extLst>
                </a:hlinkClick>
              </a:rPr>
              <a:t>https://doi.org/10.1093/oncolo/oyae357</a:t>
            </a:r>
            <a:endParaRPr lang="en-US" sz="1200" dirty="0">
              <a:ea typeface="Calibri" panose="020F0502020204030204" pitchFamily="34" charset="0"/>
            </a:endParaRPr>
          </a:p>
        </p:txBody>
      </p:sp>
      <p:graphicFrame>
        <p:nvGraphicFramePr>
          <p:cNvPr id="13" name="Content Placeholder 12">
            <a:extLst>
              <a:ext uri="{FF2B5EF4-FFF2-40B4-BE49-F238E27FC236}">
                <a16:creationId xmlns:a16="http://schemas.microsoft.com/office/drawing/2014/main" id="{45B9DA0B-E1B5-8766-A934-7D3197BE7675}"/>
              </a:ext>
            </a:extLst>
          </p:cNvPr>
          <p:cNvGraphicFramePr>
            <a:graphicFrameLocks noGrp="1"/>
          </p:cNvGraphicFramePr>
          <p:nvPr>
            <p:ph sz="quarter" idx="12"/>
            <p:extLst>
              <p:ext uri="{D42A27DB-BD31-4B8C-83A1-F6EECF244321}">
                <p14:modId xmlns:p14="http://schemas.microsoft.com/office/powerpoint/2010/main" val="342188761"/>
              </p:ext>
            </p:extLst>
          </p:nvPr>
        </p:nvGraphicFramePr>
        <p:xfrm>
          <a:off x="620713" y="919138"/>
          <a:ext cx="10963274" cy="4677220"/>
        </p:xfrm>
        <a:graphic>
          <a:graphicData uri="http://schemas.openxmlformats.org/drawingml/2006/table">
            <a:tbl>
              <a:tblPr firstRow="1" bandRow="1">
                <a:tableStyleId>{5C22544A-7EE6-4342-B048-85BDC9FD1C3A}</a:tableStyleId>
              </a:tblPr>
              <a:tblGrid>
                <a:gridCol w="506735">
                  <a:extLst>
                    <a:ext uri="{9D8B030D-6E8A-4147-A177-3AD203B41FA5}">
                      <a16:colId xmlns:a16="http://schemas.microsoft.com/office/drawing/2014/main" val="1636082389"/>
                    </a:ext>
                  </a:extLst>
                </a:gridCol>
                <a:gridCol w="1368152">
                  <a:extLst>
                    <a:ext uri="{9D8B030D-6E8A-4147-A177-3AD203B41FA5}">
                      <a16:colId xmlns:a16="http://schemas.microsoft.com/office/drawing/2014/main" val="2589579629"/>
                    </a:ext>
                  </a:extLst>
                </a:gridCol>
                <a:gridCol w="792088">
                  <a:extLst>
                    <a:ext uri="{9D8B030D-6E8A-4147-A177-3AD203B41FA5}">
                      <a16:colId xmlns:a16="http://schemas.microsoft.com/office/drawing/2014/main" val="3451730783"/>
                    </a:ext>
                  </a:extLst>
                </a:gridCol>
                <a:gridCol w="2232248">
                  <a:extLst>
                    <a:ext uri="{9D8B030D-6E8A-4147-A177-3AD203B41FA5}">
                      <a16:colId xmlns:a16="http://schemas.microsoft.com/office/drawing/2014/main" val="2369393402"/>
                    </a:ext>
                  </a:extLst>
                </a:gridCol>
                <a:gridCol w="2376264">
                  <a:extLst>
                    <a:ext uri="{9D8B030D-6E8A-4147-A177-3AD203B41FA5}">
                      <a16:colId xmlns:a16="http://schemas.microsoft.com/office/drawing/2014/main" val="4080567913"/>
                    </a:ext>
                  </a:extLst>
                </a:gridCol>
                <a:gridCol w="1368152">
                  <a:extLst>
                    <a:ext uri="{9D8B030D-6E8A-4147-A177-3AD203B41FA5}">
                      <a16:colId xmlns:a16="http://schemas.microsoft.com/office/drawing/2014/main" val="1065841127"/>
                    </a:ext>
                  </a:extLst>
                </a:gridCol>
                <a:gridCol w="2319635">
                  <a:extLst>
                    <a:ext uri="{9D8B030D-6E8A-4147-A177-3AD203B41FA5}">
                      <a16:colId xmlns:a16="http://schemas.microsoft.com/office/drawing/2014/main" val="2792724075"/>
                    </a:ext>
                  </a:extLst>
                </a:gridCol>
              </a:tblGrid>
              <a:tr h="370840">
                <a:tc>
                  <a:txBody>
                    <a:bodyPr/>
                    <a:lstStyle/>
                    <a:p>
                      <a:pPr>
                        <a:lnSpc>
                          <a:spcPct val="90000"/>
                        </a:lnSpc>
                      </a:pPr>
                      <a:r>
                        <a:rPr lang="en-GB" sz="1000" b="1" kern="1200" noProof="0" dirty="0">
                          <a:solidFill>
                            <a:schemeClr val="lt1"/>
                          </a:solidFill>
                          <a:effectLst/>
                          <a:latin typeface="Arial" panose="020B0604020202020204" pitchFamily="34" charset="0"/>
                          <a:ea typeface="+mn-ea"/>
                          <a:cs typeface="Arial" panose="020B0604020202020204" pitchFamily="34" charset="0"/>
                        </a:rPr>
                        <a:t>Gene</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nSpc>
                          <a:spcPct val="90000"/>
                        </a:lnSpc>
                      </a:pPr>
                      <a:r>
                        <a:rPr lang="en-GB" sz="1000" b="1" kern="1200" noProof="0" dirty="0">
                          <a:solidFill>
                            <a:schemeClr val="lt1"/>
                          </a:solidFill>
                          <a:effectLst/>
                          <a:latin typeface="Arial" panose="020B0604020202020204" pitchFamily="34" charset="0"/>
                          <a:ea typeface="+mn-ea"/>
                          <a:cs typeface="Arial" panose="020B0604020202020204" pitchFamily="34" charset="0"/>
                        </a:rPr>
                        <a:t>Frequency</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nSpc>
                          <a:spcPct val="90000"/>
                        </a:lnSpc>
                      </a:pPr>
                      <a:r>
                        <a:rPr lang="en-GB" sz="1000" b="1" kern="1200" noProof="0" dirty="0">
                          <a:solidFill>
                            <a:schemeClr val="lt1"/>
                          </a:solidFill>
                          <a:effectLst/>
                          <a:latin typeface="Arial" panose="020B0604020202020204" pitchFamily="34" charset="0"/>
                          <a:ea typeface="+mn-ea"/>
                          <a:cs typeface="Arial" panose="020B0604020202020204" pitchFamily="34" charset="0"/>
                        </a:rPr>
                        <a:t>ESCAT</a:t>
                      </a:r>
                      <a:r>
                        <a:rPr lang="en-GB" sz="1000" b="1" kern="1200" baseline="30000" noProof="0" dirty="0">
                          <a:solidFill>
                            <a:schemeClr val="lt1"/>
                          </a:solidFill>
                          <a:effectLst/>
                          <a:latin typeface="Arial" panose="020B0604020202020204" pitchFamily="34" charset="0"/>
                          <a:ea typeface="+mn-ea"/>
                          <a:cs typeface="Arial" panose="020B0604020202020204" pitchFamily="34" charset="0"/>
                        </a:rPr>
                        <a:t>a</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nSpc>
                          <a:spcPct val="90000"/>
                        </a:lnSpc>
                      </a:pPr>
                      <a:r>
                        <a:rPr lang="en-GB" sz="1000" b="1" kern="1200" noProof="0" dirty="0">
                          <a:solidFill>
                            <a:schemeClr val="lt1"/>
                          </a:solidFill>
                          <a:effectLst/>
                          <a:latin typeface="Arial" panose="020B0604020202020204" pitchFamily="34" charset="0"/>
                          <a:ea typeface="+mn-ea"/>
                          <a:cs typeface="Arial" panose="020B0604020202020204" pitchFamily="34" charset="0"/>
                        </a:rPr>
                        <a:t>Genetic alteration</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nSpc>
                          <a:spcPct val="90000"/>
                        </a:lnSpc>
                      </a:pPr>
                      <a:r>
                        <a:rPr lang="en-GB" sz="1000" b="1" kern="1200" noProof="0" dirty="0">
                          <a:solidFill>
                            <a:schemeClr val="lt1"/>
                          </a:solidFill>
                          <a:effectLst/>
                          <a:latin typeface="Arial" panose="020B0604020202020204" pitchFamily="34" charset="0"/>
                          <a:ea typeface="+mn-ea"/>
                          <a:cs typeface="Arial" panose="020B0604020202020204" pitchFamily="34" charset="0"/>
                        </a:rPr>
                        <a:t>Detection method</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nSpc>
                          <a:spcPct val="90000"/>
                        </a:lnSpc>
                      </a:pPr>
                      <a:r>
                        <a:rPr lang="en-GB" sz="1000" b="1" kern="1200" noProof="0" dirty="0">
                          <a:solidFill>
                            <a:schemeClr val="lt1"/>
                          </a:solidFill>
                          <a:effectLst/>
                          <a:latin typeface="Arial" panose="020B0604020202020204" pitchFamily="34" charset="0"/>
                          <a:ea typeface="+mn-ea"/>
                          <a:cs typeface="Arial" panose="020B0604020202020204" pitchFamily="34" charset="0"/>
                        </a:rPr>
                        <a:t>Sample type </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nSpc>
                          <a:spcPct val="90000"/>
                        </a:lnSpc>
                      </a:pPr>
                      <a:r>
                        <a:rPr lang="en-GB" sz="1000" b="1" kern="1200" noProof="0" dirty="0">
                          <a:solidFill>
                            <a:schemeClr val="lt1"/>
                          </a:solidFill>
                          <a:effectLst/>
                          <a:latin typeface="Arial" panose="020B0604020202020204" pitchFamily="34" charset="0"/>
                          <a:ea typeface="+mn-ea"/>
                          <a:cs typeface="Arial" panose="020B0604020202020204" pitchFamily="34" charset="0"/>
                        </a:rPr>
                        <a:t>FDA and/ or EMA </a:t>
                      </a:r>
                    </a:p>
                    <a:p>
                      <a:pPr>
                        <a:lnSpc>
                          <a:spcPct val="90000"/>
                        </a:lnSpc>
                      </a:pPr>
                      <a:r>
                        <a:rPr lang="en-GB" sz="1000" b="1" kern="1200" noProof="0" dirty="0">
                          <a:solidFill>
                            <a:schemeClr val="lt1"/>
                          </a:solidFill>
                          <a:effectLst/>
                          <a:latin typeface="Arial" panose="020B0604020202020204" pitchFamily="34" charset="0"/>
                          <a:ea typeface="+mn-ea"/>
                          <a:cs typeface="Arial" panose="020B0604020202020204" pitchFamily="34" charset="0"/>
                        </a:rPr>
                        <a:t>approved targeted therapies </a:t>
                      </a:r>
                      <a:endParaRPr lang="en-GB" sz="1000" noProof="0" dirty="0">
                        <a:latin typeface="Arial" panose="020B0604020202020204" pitchFamily="34" charset="0"/>
                        <a:cs typeface="Arial" panose="020B0604020202020204" pitchFamily="34" charset="0"/>
                      </a:endParaRPr>
                    </a:p>
                  </a:txBody>
                  <a:tcPr marL="36000" marR="36000" marT="36000" marB="36000"/>
                </a:tc>
                <a:extLst>
                  <a:ext uri="{0D108BD9-81ED-4DB2-BD59-A6C34878D82A}">
                    <a16:rowId xmlns:a16="http://schemas.microsoft.com/office/drawing/2014/main" val="981576505"/>
                  </a:ext>
                </a:extLst>
              </a:tr>
              <a:tr h="370840">
                <a:tc>
                  <a:txBody>
                    <a:bodyPr/>
                    <a:lstStyle/>
                    <a:p>
                      <a:pPr>
                        <a:lnSpc>
                          <a:spcPct val="85000"/>
                        </a:lnSpc>
                      </a:pPr>
                      <a:r>
                        <a:rPr lang="en-GB" sz="1000" i="1" kern="1200" noProof="0" dirty="0">
                          <a:solidFill>
                            <a:schemeClr val="dk1"/>
                          </a:solidFill>
                          <a:effectLst/>
                          <a:latin typeface="Arial" panose="020B0604020202020204" pitchFamily="34" charset="0"/>
                          <a:ea typeface="+mn-ea"/>
                          <a:cs typeface="Arial" panose="020B0604020202020204" pitchFamily="34" charset="0"/>
                        </a:rPr>
                        <a:t>ERBB2 </a:t>
                      </a:r>
                      <a:r>
                        <a:rPr lang="en-GB" sz="1000" i="0" kern="1200" noProof="0" dirty="0">
                          <a:solidFill>
                            <a:schemeClr val="dk1"/>
                          </a:solidFill>
                          <a:effectLst/>
                          <a:latin typeface="Arial" panose="020B0604020202020204" pitchFamily="34" charset="0"/>
                          <a:ea typeface="+mn-ea"/>
                          <a:cs typeface="Arial" panose="020B0604020202020204" pitchFamily="34" charset="0"/>
                        </a:rPr>
                        <a:t>(</a:t>
                      </a:r>
                      <a:r>
                        <a:rPr lang="en-GB" sz="1000" i="1" kern="1200" noProof="0" dirty="0">
                          <a:solidFill>
                            <a:schemeClr val="dk1"/>
                          </a:solidFill>
                          <a:effectLst/>
                          <a:latin typeface="Arial" panose="020B0604020202020204" pitchFamily="34" charset="0"/>
                          <a:ea typeface="+mn-ea"/>
                          <a:cs typeface="Arial" panose="020B0604020202020204" pitchFamily="34" charset="0"/>
                        </a:rPr>
                        <a:t>HER2</a:t>
                      </a:r>
                      <a:r>
                        <a:rPr lang="en-GB" sz="1000" i="0" kern="1200" noProof="0" dirty="0">
                          <a:solidFill>
                            <a:schemeClr val="dk1"/>
                          </a:solidFill>
                          <a:effectLst/>
                          <a:latin typeface="Arial" panose="020B0604020202020204" pitchFamily="34" charset="0"/>
                          <a:ea typeface="+mn-ea"/>
                          <a:cs typeface="Arial" panose="020B0604020202020204" pitchFamily="34" charset="0"/>
                        </a:rPr>
                        <a:t>)</a:t>
                      </a:r>
                      <a:r>
                        <a:rPr lang="en-GB" sz="1000" i="0" noProof="0" dirty="0">
                          <a:effectLst/>
                          <a:latin typeface="Arial" panose="020B0604020202020204" pitchFamily="34" charset="0"/>
                          <a:cs typeface="Arial" panose="020B0604020202020204" pitchFamily="34" charset="0"/>
                        </a:rPr>
                        <a:t> </a:t>
                      </a:r>
                      <a:endParaRPr lang="en-GB" sz="1000" i="0" noProof="0" dirty="0">
                        <a:latin typeface="Arial" panose="020B0604020202020204" pitchFamily="34" charset="0"/>
                        <a:cs typeface="Arial" panose="020B0604020202020204" pitchFamily="34" charset="0"/>
                      </a:endParaRPr>
                    </a:p>
                  </a:txBody>
                  <a:tcPr marL="36000" marR="36000" marT="36000" marB="36000"/>
                </a:tc>
                <a:tc>
                  <a:txBody>
                    <a:bodyPr/>
                    <a:lstStyle/>
                    <a:p>
                      <a:pPr algn="ctr">
                        <a:lnSpc>
                          <a:spcPct val="85000"/>
                        </a:lnSpc>
                      </a:pPr>
                      <a:r>
                        <a:rPr lang="en-GB" sz="1000" kern="1200" noProof="0" dirty="0">
                          <a:solidFill>
                            <a:schemeClr val="dk1"/>
                          </a:solidFill>
                          <a:effectLst/>
                          <a:latin typeface="Arial" panose="020B0604020202020204" pitchFamily="34" charset="0"/>
                          <a:ea typeface="+mn-ea"/>
                          <a:cs typeface="Arial" panose="020B0604020202020204" pitchFamily="34" charset="0"/>
                        </a:rPr>
                        <a:t>2-5%</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gn="ctr">
                        <a:lnSpc>
                          <a:spcPct val="85000"/>
                        </a:lnSpc>
                      </a:pPr>
                      <a:r>
                        <a:rPr lang="en-GB" sz="1000" kern="1200" noProof="0" dirty="0">
                          <a:solidFill>
                            <a:schemeClr val="dk1"/>
                          </a:solidFill>
                          <a:effectLst/>
                          <a:latin typeface="Arial" panose="020B0604020202020204" pitchFamily="34" charset="0"/>
                          <a:ea typeface="+mn-ea"/>
                          <a:cs typeface="Arial" panose="020B0604020202020204" pitchFamily="34" charset="0"/>
                        </a:rPr>
                        <a:t>IIB</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nSpc>
                          <a:spcPct val="85000"/>
                        </a:lnSpc>
                      </a:pPr>
                      <a:r>
                        <a:rPr lang="en-GB" sz="1000" kern="1200" noProof="0" dirty="0">
                          <a:solidFill>
                            <a:schemeClr val="dk1"/>
                          </a:solidFill>
                          <a:effectLst/>
                          <a:latin typeface="Arial" panose="020B0604020202020204" pitchFamily="34" charset="0"/>
                          <a:ea typeface="+mn-ea"/>
                          <a:cs typeface="Arial" panose="020B0604020202020204" pitchFamily="34" charset="0"/>
                        </a:rPr>
                        <a:t>Hot spot mutations, amplifications, overexpression</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nSpc>
                          <a:spcPct val="85000"/>
                        </a:lnSpc>
                      </a:pPr>
                      <a:r>
                        <a:rPr lang="en-GB" sz="1000" kern="1200" noProof="0" dirty="0">
                          <a:solidFill>
                            <a:schemeClr val="dk1"/>
                          </a:solidFill>
                          <a:effectLst/>
                          <a:latin typeface="Arial" panose="020B0604020202020204" pitchFamily="34" charset="0"/>
                          <a:ea typeface="+mn-ea"/>
                          <a:cs typeface="Arial" panose="020B0604020202020204" pitchFamily="34" charset="0"/>
                        </a:rPr>
                        <a:t>RT-PCR (mutations)</a:t>
                      </a:r>
                      <a:br>
                        <a:rPr lang="en-GB" sz="1000" kern="1200" noProof="0" dirty="0">
                          <a:solidFill>
                            <a:schemeClr val="dk1"/>
                          </a:solidFill>
                          <a:effectLst/>
                          <a:latin typeface="Arial" panose="020B0604020202020204" pitchFamily="34" charset="0"/>
                          <a:ea typeface="+mn-ea"/>
                          <a:cs typeface="Arial" panose="020B0604020202020204" pitchFamily="34" charset="0"/>
                        </a:rPr>
                      </a:br>
                      <a:r>
                        <a:rPr lang="en-GB" sz="1000" kern="1200" noProof="0" dirty="0">
                          <a:solidFill>
                            <a:schemeClr val="dk1"/>
                          </a:solidFill>
                          <a:effectLst/>
                          <a:latin typeface="Arial" panose="020B0604020202020204" pitchFamily="34" charset="0"/>
                          <a:ea typeface="+mn-ea"/>
                          <a:cs typeface="Arial" panose="020B0604020202020204" pitchFamily="34" charset="0"/>
                        </a:rPr>
                        <a:t>IHC</a:t>
                      </a:r>
                      <a:br>
                        <a:rPr lang="en-GB" sz="1000" kern="1200" noProof="0" dirty="0">
                          <a:solidFill>
                            <a:schemeClr val="dk1"/>
                          </a:solidFill>
                          <a:effectLst/>
                          <a:latin typeface="Arial" panose="020B0604020202020204" pitchFamily="34" charset="0"/>
                          <a:ea typeface="+mn-ea"/>
                          <a:cs typeface="Arial" panose="020B0604020202020204" pitchFamily="34" charset="0"/>
                        </a:rPr>
                      </a:br>
                      <a:r>
                        <a:rPr lang="en-GB" sz="1000" kern="1200" noProof="0" dirty="0">
                          <a:solidFill>
                            <a:schemeClr val="dk1"/>
                          </a:solidFill>
                          <a:effectLst/>
                          <a:latin typeface="Arial" panose="020B0604020202020204" pitchFamily="34" charset="0"/>
                          <a:ea typeface="+mn-ea"/>
                          <a:cs typeface="Arial" panose="020B0604020202020204" pitchFamily="34" charset="0"/>
                        </a:rPr>
                        <a:t>FISH (amplifications)</a:t>
                      </a:r>
                      <a:br>
                        <a:rPr lang="en-GB" sz="1000" kern="1200" noProof="0" dirty="0">
                          <a:solidFill>
                            <a:schemeClr val="dk1"/>
                          </a:solidFill>
                          <a:effectLst/>
                          <a:latin typeface="Arial" panose="020B0604020202020204" pitchFamily="34" charset="0"/>
                          <a:ea typeface="+mn-ea"/>
                          <a:cs typeface="Arial" panose="020B0604020202020204" pitchFamily="34" charset="0"/>
                        </a:rPr>
                      </a:br>
                      <a:r>
                        <a:rPr lang="en-GB" sz="1000" kern="1200" noProof="0" dirty="0">
                          <a:solidFill>
                            <a:schemeClr val="dk1"/>
                          </a:solidFill>
                          <a:effectLst/>
                          <a:latin typeface="Arial" panose="020B0604020202020204" pitchFamily="34" charset="0"/>
                          <a:ea typeface="+mn-ea"/>
                          <a:cs typeface="Arial" panose="020B0604020202020204" pitchFamily="34" charset="0"/>
                        </a:rPr>
                        <a:t>NGS (mutations)</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nSpc>
                          <a:spcPct val="85000"/>
                        </a:lnSpc>
                      </a:pPr>
                      <a:r>
                        <a:rPr lang="en-GB" sz="1000" kern="1200" noProof="0" dirty="0">
                          <a:solidFill>
                            <a:schemeClr val="dk1"/>
                          </a:solidFill>
                          <a:effectLst/>
                          <a:latin typeface="Arial" panose="020B0604020202020204" pitchFamily="34" charset="0"/>
                          <a:ea typeface="+mn-ea"/>
                          <a:cs typeface="Arial" panose="020B0604020202020204" pitchFamily="34" charset="0"/>
                        </a:rPr>
                        <a:t>FFPE tumour tissue, liquid biopsy (blood)</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nSpc>
                          <a:spcPct val="85000"/>
                        </a:lnSpc>
                      </a:pPr>
                      <a:r>
                        <a:rPr lang="en-GB" sz="1000" kern="1200" noProof="0" dirty="0">
                          <a:solidFill>
                            <a:schemeClr val="dk1"/>
                          </a:solidFill>
                          <a:effectLst/>
                          <a:latin typeface="Arial" panose="020B0604020202020204" pitchFamily="34" charset="0"/>
                          <a:ea typeface="+mn-ea"/>
                          <a:cs typeface="Arial" panose="020B0604020202020204" pitchFamily="34" charset="0"/>
                        </a:rPr>
                        <a:t>fam-trastuzumab deruxtecan-nxki</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tc>
                <a:extLst>
                  <a:ext uri="{0D108BD9-81ED-4DB2-BD59-A6C34878D82A}">
                    <a16:rowId xmlns:a16="http://schemas.microsoft.com/office/drawing/2014/main" val="3363614897"/>
                  </a:ext>
                </a:extLst>
              </a:tr>
              <a:tr h="370840">
                <a:tc>
                  <a:txBody>
                    <a:bodyPr/>
                    <a:lstStyle/>
                    <a:p>
                      <a:pPr>
                        <a:lnSpc>
                          <a:spcPct val="85000"/>
                        </a:lnSpc>
                      </a:pPr>
                      <a:r>
                        <a:rPr lang="en-GB" sz="1000" i="1" kern="1200" noProof="0" dirty="0">
                          <a:solidFill>
                            <a:schemeClr val="dk1"/>
                          </a:solidFill>
                          <a:effectLst/>
                          <a:latin typeface="Arial" panose="020B0604020202020204" pitchFamily="34" charset="0"/>
                          <a:ea typeface="+mn-ea"/>
                          <a:cs typeface="Arial" panose="020B0604020202020204" pitchFamily="34" charset="0"/>
                        </a:rPr>
                        <a:t>KRAS </a:t>
                      </a:r>
                      <a:r>
                        <a:rPr lang="en-GB" sz="1000" kern="1200" noProof="0" dirty="0">
                          <a:solidFill>
                            <a:schemeClr val="dk1"/>
                          </a:solidFill>
                          <a:effectLst/>
                          <a:latin typeface="Arial" panose="020B0604020202020204" pitchFamily="34" charset="0"/>
                          <a:ea typeface="+mn-ea"/>
                          <a:cs typeface="Arial" panose="020B0604020202020204" pitchFamily="34" charset="0"/>
                        </a:rPr>
                        <a:t>p.G12C</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0" marT="36000" marB="36000"/>
                </a:tc>
                <a:tc>
                  <a:txBody>
                    <a:bodyPr/>
                    <a:lstStyle/>
                    <a:p>
                      <a:pPr algn="ctr">
                        <a:lnSpc>
                          <a:spcPct val="85000"/>
                        </a:lnSpc>
                      </a:pPr>
                      <a:r>
                        <a:rPr lang="en-GB" sz="1000" kern="1200" noProof="0" dirty="0">
                          <a:solidFill>
                            <a:schemeClr val="dk1"/>
                          </a:solidFill>
                          <a:effectLst/>
                          <a:latin typeface="Arial" panose="020B0604020202020204" pitchFamily="34" charset="0"/>
                          <a:ea typeface="+mn-ea"/>
                          <a:cs typeface="Arial" panose="020B0604020202020204" pitchFamily="34" charset="0"/>
                        </a:rPr>
                        <a:t>12%</a:t>
                      </a:r>
                    </a:p>
                    <a:p>
                      <a:pPr algn="ctr">
                        <a:lnSpc>
                          <a:spcPct val="85000"/>
                        </a:lnSpc>
                      </a:pPr>
                      <a:r>
                        <a:rPr lang="en-GB" sz="1000" kern="1200" noProof="0" dirty="0">
                          <a:solidFill>
                            <a:schemeClr val="dk1"/>
                          </a:solidFill>
                          <a:effectLst/>
                          <a:latin typeface="Arial" panose="020B0604020202020204" pitchFamily="34" charset="0"/>
                          <a:ea typeface="+mn-ea"/>
                          <a:cs typeface="Arial" panose="020B0604020202020204" pitchFamily="34" charset="0"/>
                        </a:rPr>
                        <a:t>25-33% all </a:t>
                      </a:r>
                      <a:r>
                        <a:rPr lang="en-GB" sz="1000" i="1" kern="1200" noProof="0" dirty="0">
                          <a:solidFill>
                            <a:schemeClr val="dk1"/>
                          </a:solidFill>
                          <a:effectLst/>
                          <a:latin typeface="Arial" panose="020B0604020202020204" pitchFamily="34" charset="0"/>
                          <a:ea typeface="+mn-ea"/>
                          <a:cs typeface="Arial" panose="020B0604020202020204" pitchFamily="34" charset="0"/>
                        </a:rPr>
                        <a:t>KRAS</a:t>
                      </a:r>
                      <a:r>
                        <a:rPr lang="en-GB" sz="1000" kern="1200" noProof="0" dirty="0">
                          <a:solidFill>
                            <a:schemeClr val="dk1"/>
                          </a:solidFill>
                          <a:effectLst/>
                          <a:latin typeface="Arial" panose="020B0604020202020204" pitchFamily="34" charset="0"/>
                          <a:ea typeface="+mn-ea"/>
                          <a:cs typeface="Arial" panose="020B0604020202020204" pitchFamily="34" charset="0"/>
                        </a:rPr>
                        <a:t> mutations</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gn="ctr">
                        <a:lnSpc>
                          <a:spcPct val="85000"/>
                        </a:lnSpc>
                      </a:pPr>
                      <a:r>
                        <a:rPr lang="en-GB" sz="1000" kern="1200" noProof="0" dirty="0">
                          <a:solidFill>
                            <a:schemeClr val="dk1"/>
                          </a:solidFill>
                          <a:effectLst/>
                          <a:latin typeface="Arial" panose="020B0604020202020204" pitchFamily="34" charset="0"/>
                          <a:ea typeface="+mn-ea"/>
                          <a:cs typeface="Arial" panose="020B0604020202020204" pitchFamily="34" charset="0"/>
                        </a:rPr>
                        <a:t>IIB</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nSpc>
                          <a:spcPct val="85000"/>
                        </a:lnSpc>
                      </a:pPr>
                      <a:r>
                        <a:rPr lang="en-GB" sz="1000" kern="1200" noProof="0" dirty="0">
                          <a:solidFill>
                            <a:schemeClr val="dk1"/>
                          </a:solidFill>
                          <a:effectLst/>
                          <a:latin typeface="Arial" panose="020B0604020202020204" pitchFamily="34" charset="0"/>
                          <a:ea typeface="+mn-ea"/>
                          <a:cs typeface="Arial" panose="020B0604020202020204" pitchFamily="34" charset="0"/>
                        </a:rPr>
                        <a:t>Mutation</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nSpc>
                          <a:spcPct val="85000"/>
                        </a:lnSpc>
                      </a:pPr>
                      <a:r>
                        <a:rPr lang="en-GB" sz="1000" kern="1200" noProof="0" dirty="0">
                          <a:solidFill>
                            <a:schemeClr val="dk1"/>
                          </a:solidFill>
                          <a:effectLst/>
                          <a:latin typeface="Arial" panose="020B0604020202020204" pitchFamily="34" charset="0"/>
                          <a:ea typeface="+mn-ea"/>
                          <a:cs typeface="Arial" panose="020B0604020202020204" pitchFamily="34" charset="0"/>
                        </a:rPr>
                        <a:t>Mutation-specific dd-PCR</a:t>
                      </a:r>
                      <a:br>
                        <a:rPr lang="en-GB" sz="1000" kern="1200" noProof="0" dirty="0">
                          <a:solidFill>
                            <a:schemeClr val="dk1"/>
                          </a:solidFill>
                          <a:effectLst/>
                          <a:latin typeface="Arial" panose="020B0604020202020204" pitchFamily="34" charset="0"/>
                          <a:ea typeface="+mn-ea"/>
                          <a:cs typeface="Arial" panose="020B0604020202020204" pitchFamily="34" charset="0"/>
                        </a:rPr>
                      </a:br>
                      <a:r>
                        <a:rPr lang="en-GB" sz="1000" kern="1200" noProof="0" dirty="0">
                          <a:solidFill>
                            <a:schemeClr val="dk1"/>
                          </a:solidFill>
                          <a:effectLst/>
                          <a:latin typeface="Arial" panose="020B0604020202020204" pitchFamily="34" charset="0"/>
                          <a:ea typeface="+mn-ea"/>
                          <a:cs typeface="Arial" panose="020B0604020202020204" pitchFamily="34" charset="0"/>
                        </a:rPr>
                        <a:t>PCR pyrosequencing</a:t>
                      </a:r>
                      <a:br>
                        <a:rPr lang="en-GB" sz="1000" kern="1200" noProof="0" dirty="0">
                          <a:solidFill>
                            <a:schemeClr val="dk1"/>
                          </a:solidFill>
                          <a:effectLst/>
                          <a:latin typeface="Arial" panose="020B0604020202020204" pitchFamily="34" charset="0"/>
                          <a:ea typeface="+mn-ea"/>
                          <a:cs typeface="Arial" panose="020B0604020202020204" pitchFamily="34" charset="0"/>
                        </a:rPr>
                      </a:br>
                      <a:r>
                        <a:rPr lang="en-GB" sz="1000" kern="1200" noProof="0" dirty="0">
                          <a:solidFill>
                            <a:schemeClr val="dk1"/>
                          </a:solidFill>
                          <a:effectLst/>
                          <a:latin typeface="Arial" panose="020B0604020202020204" pitchFamily="34" charset="0"/>
                          <a:ea typeface="+mn-ea"/>
                          <a:cs typeface="Arial" panose="020B0604020202020204" pitchFamily="34" charset="0"/>
                        </a:rPr>
                        <a:t>NGS (SiRe</a:t>
                      </a:r>
                      <a:r>
                        <a:rPr lang="en-GB" sz="1000" kern="1200" baseline="30000" noProof="0" dirty="0">
                          <a:solidFill>
                            <a:schemeClr val="dk1"/>
                          </a:solidFill>
                          <a:effectLst/>
                          <a:latin typeface="Arial" panose="020B0604020202020204" pitchFamily="34" charset="0"/>
                          <a:ea typeface="+mn-ea"/>
                          <a:cs typeface="Arial" panose="020B0604020202020204" pitchFamily="34" charset="0"/>
                        </a:rPr>
                        <a:t>®</a:t>
                      </a:r>
                      <a:r>
                        <a:rPr lang="en-GB" sz="1000" kern="1200" noProof="0" dirty="0">
                          <a:solidFill>
                            <a:schemeClr val="dk1"/>
                          </a:solidFill>
                          <a:effectLst/>
                          <a:latin typeface="Arial" panose="020B0604020202020204" pitchFamily="34" charset="0"/>
                          <a:ea typeface="+mn-ea"/>
                          <a:cs typeface="Arial" panose="020B0604020202020204" pitchFamily="34" charset="0"/>
                        </a:rPr>
                        <a:t> panel)</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nSpc>
                          <a:spcPct val="85000"/>
                        </a:lnSpc>
                      </a:pPr>
                      <a:r>
                        <a:rPr lang="en-GB" sz="1000" kern="1200" noProof="0" dirty="0">
                          <a:solidFill>
                            <a:schemeClr val="dk1"/>
                          </a:solidFill>
                          <a:effectLst/>
                          <a:latin typeface="Arial" panose="020B0604020202020204" pitchFamily="34" charset="0"/>
                          <a:ea typeface="+mn-ea"/>
                          <a:cs typeface="Arial" panose="020B0604020202020204" pitchFamily="34" charset="0"/>
                        </a:rPr>
                        <a:t>FFPE tumour tissue, liquid biopsy (blood), plasma (cfDNA)</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marL="0" marR="0" lvl="0" indent="0" algn="l" defTabSz="457200" rtl="0" eaLnBrk="1" fontAlgn="auto" latinLnBrk="0" hangingPunct="1">
                        <a:lnSpc>
                          <a:spcPct val="85000"/>
                        </a:lnSpc>
                        <a:spcBef>
                          <a:spcPts val="0"/>
                        </a:spcBef>
                        <a:spcAft>
                          <a:spcPts val="0"/>
                        </a:spcAft>
                        <a:buClrTx/>
                        <a:buSzTx/>
                        <a:buFontTx/>
                        <a:buNone/>
                        <a:tabLst/>
                        <a:defRPr/>
                      </a:pPr>
                      <a:r>
                        <a:rPr lang="en-GB" sz="1000" kern="1200" noProof="0" dirty="0">
                          <a:solidFill>
                            <a:schemeClr val="dk1"/>
                          </a:solidFill>
                          <a:effectLst/>
                          <a:latin typeface="Arial" panose="020B0604020202020204" pitchFamily="34" charset="0"/>
                          <a:ea typeface="+mn-ea"/>
                          <a:cs typeface="Arial" panose="020B0604020202020204" pitchFamily="34" charset="0"/>
                        </a:rPr>
                        <a:t>sotorasib, adagrasib</a:t>
                      </a:r>
                      <a:r>
                        <a:rPr lang="en-GB" sz="1000" noProof="0" dirty="0">
                          <a:effectLst/>
                          <a:latin typeface="Arial" panose="020B0604020202020204" pitchFamily="34" charset="0"/>
                          <a:cs typeface="Arial" panose="020B0604020202020204" pitchFamily="34" charset="0"/>
                        </a:rPr>
                        <a:t> </a:t>
                      </a:r>
                      <a:endParaRPr lang="en-GB" sz="1000" kern="1200" noProof="0" dirty="0">
                        <a:solidFill>
                          <a:schemeClr val="dk1"/>
                        </a:solidFill>
                        <a:effectLst/>
                        <a:latin typeface="Arial" panose="020B0604020202020204" pitchFamily="34" charset="0"/>
                        <a:ea typeface="+mn-ea"/>
                        <a:cs typeface="Arial" panose="020B0604020202020204" pitchFamily="34" charset="0"/>
                      </a:endParaRPr>
                    </a:p>
                  </a:txBody>
                  <a:tcPr marL="36000" marR="36000" marT="36000" marB="36000"/>
                </a:tc>
                <a:extLst>
                  <a:ext uri="{0D108BD9-81ED-4DB2-BD59-A6C34878D82A}">
                    <a16:rowId xmlns:a16="http://schemas.microsoft.com/office/drawing/2014/main" val="1809851904"/>
                  </a:ext>
                </a:extLst>
              </a:tr>
              <a:tr h="370840">
                <a:tc>
                  <a:txBody>
                    <a:bodyPr/>
                    <a:lstStyle/>
                    <a:p>
                      <a:pPr>
                        <a:lnSpc>
                          <a:spcPct val="85000"/>
                        </a:lnSpc>
                      </a:pPr>
                      <a:r>
                        <a:rPr lang="en-GB" sz="1000" i="1" noProof="0" dirty="0">
                          <a:latin typeface="Arial" panose="020B0604020202020204" pitchFamily="34" charset="0"/>
                          <a:cs typeface="Arial" panose="020B0604020202020204" pitchFamily="34" charset="0"/>
                        </a:rPr>
                        <a:t>KRAS</a:t>
                      </a:r>
                    </a:p>
                  </a:txBody>
                  <a:tcPr marL="36000" marR="36000" marT="36000" marB="36000"/>
                </a:tc>
                <a:tc>
                  <a:txBody>
                    <a:bodyPr/>
                    <a:lstStyle/>
                    <a:p>
                      <a:pPr algn="ctr">
                        <a:lnSpc>
                          <a:spcPct val="85000"/>
                        </a:lnSpc>
                      </a:pPr>
                      <a:r>
                        <a:rPr lang="en-GB" sz="1000" kern="1200" noProof="0" dirty="0">
                          <a:solidFill>
                            <a:schemeClr val="dk1"/>
                          </a:solidFill>
                          <a:effectLst/>
                          <a:latin typeface="Arial" panose="020B0604020202020204" pitchFamily="34" charset="0"/>
                          <a:ea typeface="+mn-ea"/>
                          <a:cs typeface="Arial" panose="020B0604020202020204" pitchFamily="34" charset="0"/>
                        </a:rPr>
                        <a:t>~35%</a:t>
                      </a:r>
                    </a:p>
                  </a:txBody>
                  <a:tcPr marL="36000" marR="36000" marT="36000" marB="36000"/>
                </a:tc>
                <a:tc>
                  <a:txBody>
                    <a:bodyPr/>
                    <a:lstStyle/>
                    <a:p>
                      <a:pPr algn="ctr">
                        <a:lnSpc>
                          <a:spcPct val="85000"/>
                        </a:lnSpc>
                      </a:pPr>
                      <a:r>
                        <a:rPr lang="en-GB" sz="1000" noProof="0" dirty="0">
                          <a:latin typeface="Arial" panose="020B0604020202020204" pitchFamily="34" charset="0"/>
                          <a:cs typeface="Arial" panose="020B0604020202020204" pitchFamily="34" charset="0"/>
                        </a:rPr>
                        <a:t>IIIA</a:t>
                      </a:r>
                    </a:p>
                  </a:txBody>
                  <a:tcPr marL="36000" marR="36000" marT="36000" marB="36000"/>
                </a:tc>
                <a:tc>
                  <a:txBody>
                    <a:bodyPr/>
                    <a:lstStyle/>
                    <a:p>
                      <a:pPr>
                        <a:lnSpc>
                          <a:spcPct val="85000"/>
                        </a:lnSpc>
                      </a:pPr>
                      <a:r>
                        <a:rPr lang="en-GB" sz="1000" kern="1200" noProof="0" dirty="0">
                          <a:solidFill>
                            <a:schemeClr val="dk1"/>
                          </a:solidFill>
                          <a:effectLst/>
                          <a:latin typeface="Arial" panose="020B0604020202020204" pitchFamily="34" charset="0"/>
                          <a:ea typeface="+mn-ea"/>
                          <a:cs typeface="Arial" panose="020B0604020202020204" pitchFamily="34" charset="0"/>
                        </a:rPr>
                        <a:t>Amplification</a:t>
                      </a:r>
                    </a:p>
                  </a:txBody>
                  <a:tcPr marL="36000" marR="36000" marT="36000" marB="36000"/>
                </a:tc>
                <a:tc>
                  <a:txBody>
                    <a:bodyPr/>
                    <a:lstStyle/>
                    <a:p>
                      <a:pPr>
                        <a:lnSpc>
                          <a:spcPct val="85000"/>
                        </a:lnSpc>
                      </a:pPr>
                      <a:r>
                        <a:rPr lang="en-GB" sz="1000" kern="1200" noProof="0" dirty="0">
                          <a:solidFill>
                            <a:schemeClr val="dk1"/>
                          </a:solidFill>
                          <a:effectLst/>
                          <a:latin typeface="Arial" panose="020B0604020202020204" pitchFamily="34" charset="0"/>
                          <a:ea typeface="+mn-ea"/>
                          <a:cs typeface="Arial" panose="020B0604020202020204" pitchFamily="34" charset="0"/>
                        </a:rPr>
                        <a:t>Mutation-specific PCR</a:t>
                      </a:r>
                      <a:br>
                        <a:rPr lang="en-GB" sz="1000" kern="1200" noProof="0" dirty="0">
                          <a:solidFill>
                            <a:schemeClr val="dk1"/>
                          </a:solidFill>
                          <a:effectLst/>
                          <a:latin typeface="Arial" panose="020B0604020202020204" pitchFamily="34" charset="0"/>
                          <a:ea typeface="+mn-ea"/>
                          <a:cs typeface="Arial" panose="020B0604020202020204" pitchFamily="34" charset="0"/>
                        </a:rPr>
                      </a:br>
                      <a:r>
                        <a:rPr lang="en-GB" sz="1000" kern="1200" noProof="0" dirty="0">
                          <a:solidFill>
                            <a:schemeClr val="dk1"/>
                          </a:solidFill>
                          <a:effectLst/>
                          <a:latin typeface="Arial" panose="020B0604020202020204" pitchFamily="34" charset="0"/>
                          <a:ea typeface="+mn-ea"/>
                          <a:cs typeface="Arial" panose="020B0604020202020204" pitchFamily="34" charset="0"/>
                        </a:rPr>
                        <a:t>NGS</a:t>
                      </a:r>
                      <a:br>
                        <a:rPr lang="en-GB" sz="1000" kern="1200" noProof="0" dirty="0">
                          <a:solidFill>
                            <a:schemeClr val="dk1"/>
                          </a:solidFill>
                          <a:effectLst/>
                          <a:latin typeface="Arial" panose="020B0604020202020204" pitchFamily="34" charset="0"/>
                          <a:ea typeface="+mn-ea"/>
                          <a:cs typeface="Arial" panose="020B0604020202020204" pitchFamily="34" charset="0"/>
                        </a:rPr>
                      </a:br>
                      <a:r>
                        <a:rPr lang="en-GB" sz="1000" kern="1200" noProof="0" dirty="0">
                          <a:solidFill>
                            <a:schemeClr val="dk1"/>
                          </a:solidFill>
                          <a:effectLst/>
                          <a:latin typeface="Arial" panose="020B0604020202020204" pitchFamily="34" charset="0"/>
                          <a:ea typeface="+mn-ea"/>
                          <a:cs typeface="Arial" panose="020B0604020202020204" pitchFamily="34" charset="0"/>
                        </a:rPr>
                        <a:t>FISH</a:t>
                      </a:r>
                      <a:br>
                        <a:rPr lang="en-GB" sz="1000" kern="1200" noProof="0" dirty="0">
                          <a:solidFill>
                            <a:schemeClr val="dk1"/>
                          </a:solidFill>
                          <a:effectLst/>
                          <a:latin typeface="Arial" panose="020B0604020202020204" pitchFamily="34" charset="0"/>
                          <a:ea typeface="+mn-ea"/>
                          <a:cs typeface="Arial" panose="020B0604020202020204" pitchFamily="34" charset="0"/>
                        </a:rPr>
                      </a:br>
                      <a:r>
                        <a:rPr lang="en-GB" sz="1000" kern="1200" noProof="0" dirty="0">
                          <a:solidFill>
                            <a:schemeClr val="dk1"/>
                          </a:solidFill>
                          <a:effectLst/>
                          <a:latin typeface="Arial" panose="020B0604020202020204" pitchFamily="34" charset="0"/>
                          <a:ea typeface="+mn-ea"/>
                          <a:cs typeface="Arial" panose="020B0604020202020204" pitchFamily="34" charset="0"/>
                        </a:rPr>
                        <a:t>IHC for amplification/overexpression</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a:lnSpc>
                          <a:spcPct val="85000"/>
                        </a:lnSpc>
                      </a:pPr>
                      <a:r>
                        <a:rPr lang="en-GB" sz="1000" kern="1200" noProof="0" dirty="0">
                          <a:solidFill>
                            <a:schemeClr val="dk1"/>
                          </a:solidFill>
                          <a:effectLst/>
                          <a:latin typeface="Arial" panose="020B0604020202020204" pitchFamily="34" charset="0"/>
                          <a:ea typeface="+mn-ea"/>
                          <a:cs typeface="Arial" panose="020B0604020202020204" pitchFamily="34" charset="0"/>
                        </a:rPr>
                        <a:t>FFPE tumour tissue, liquid biopsy (blood)</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tc>
                <a:tc>
                  <a:txBody>
                    <a:bodyPr/>
                    <a:lstStyle/>
                    <a:p>
                      <a:pPr marL="0" marR="0" lvl="0" indent="0" algn="l" defTabSz="457200" rtl="0" eaLnBrk="1" fontAlgn="auto" latinLnBrk="0" hangingPunct="1">
                        <a:lnSpc>
                          <a:spcPct val="85000"/>
                        </a:lnSpc>
                        <a:spcBef>
                          <a:spcPts val="0"/>
                        </a:spcBef>
                        <a:spcAft>
                          <a:spcPts val="0"/>
                        </a:spcAft>
                        <a:buClrTx/>
                        <a:buSzTx/>
                        <a:buFontTx/>
                        <a:buNone/>
                        <a:tabLst/>
                        <a:defRPr/>
                      </a:pPr>
                      <a:r>
                        <a:rPr lang="en-GB" sz="1000" kern="1200" noProof="0" dirty="0">
                          <a:solidFill>
                            <a:schemeClr val="dk1"/>
                          </a:solidFill>
                          <a:effectLst/>
                          <a:latin typeface="Arial" panose="020B0604020202020204" pitchFamily="34" charset="0"/>
                          <a:ea typeface="+mn-ea"/>
                          <a:cs typeface="Arial" panose="020B0604020202020204" pitchFamily="34" charset="0"/>
                        </a:rPr>
                        <a:t>None yet</a:t>
                      </a:r>
                      <a:r>
                        <a:rPr lang="en-GB" sz="1000" noProof="0" dirty="0">
                          <a:effectLst/>
                          <a:latin typeface="Arial" panose="020B0604020202020204" pitchFamily="34" charset="0"/>
                          <a:cs typeface="Arial" panose="020B0604020202020204" pitchFamily="34" charset="0"/>
                        </a:rPr>
                        <a:t> </a:t>
                      </a:r>
                      <a:endParaRPr lang="en-GB" sz="1000" kern="1200" noProof="0" dirty="0">
                        <a:solidFill>
                          <a:schemeClr val="dk1"/>
                        </a:solidFill>
                        <a:effectLst/>
                        <a:latin typeface="Arial" panose="020B0604020202020204" pitchFamily="34" charset="0"/>
                        <a:ea typeface="+mn-ea"/>
                        <a:cs typeface="Arial" panose="020B0604020202020204" pitchFamily="34" charset="0"/>
                      </a:endParaRPr>
                    </a:p>
                  </a:txBody>
                  <a:tcPr marL="36000" marR="36000" marT="36000" marB="36000"/>
                </a:tc>
                <a:extLst>
                  <a:ext uri="{0D108BD9-81ED-4DB2-BD59-A6C34878D82A}">
                    <a16:rowId xmlns:a16="http://schemas.microsoft.com/office/drawing/2014/main" val="2985745176"/>
                  </a:ext>
                </a:extLst>
              </a:tr>
              <a:tr h="370840">
                <a:tc rowSpan="3">
                  <a:txBody>
                    <a:bodyPr/>
                    <a:lstStyle/>
                    <a:p>
                      <a:pPr>
                        <a:lnSpc>
                          <a:spcPct val="85000"/>
                        </a:lnSpc>
                      </a:pPr>
                      <a:r>
                        <a:rPr lang="en-GB" sz="1000" i="1" noProof="0" dirty="0">
                          <a:latin typeface="Arial" panose="020B0604020202020204" pitchFamily="34" charset="0"/>
                          <a:cs typeface="Arial" panose="020B0604020202020204" pitchFamily="34" charset="0"/>
                        </a:rPr>
                        <a:t>MET</a:t>
                      </a:r>
                    </a:p>
                  </a:txBody>
                  <a:tcPr marL="36000" marR="36000" marT="36000" marB="36000">
                    <a:solidFill>
                      <a:srgbClr val="F5EAE8"/>
                    </a:solidFill>
                  </a:tcPr>
                </a:tc>
                <a:tc>
                  <a:txBody>
                    <a:bodyPr/>
                    <a:lstStyle/>
                    <a:p>
                      <a:pPr algn="ctr">
                        <a:lnSpc>
                          <a:spcPct val="85000"/>
                        </a:lnSpc>
                      </a:pPr>
                      <a:r>
                        <a:rPr lang="en-GB" sz="1000" kern="1200" noProof="0" dirty="0">
                          <a:solidFill>
                            <a:schemeClr val="dk1"/>
                          </a:solidFill>
                          <a:effectLst/>
                          <a:latin typeface="Arial" panose="020B0604020202020204" pitchFamily="34" charset="0"/>
                          <a:ea typeface="+mn-ea"/>
                          <a:cs typeface="Arial" panose="020B0604020202020204" pitchFamily="34" charset="0"/>
                        </a:rPr>
                        <a:t>~3%</a:t>
                      </a:r>
                      <a:endParaRPr lang="en-GB" sz="1000" noProof="0" dirty="0">
                        <a:latin typeface="Arial" panose="020B0604020202020204" pitchFamily="34" charset="0"/>
                        <a:cs typeface="Arial" panose="020B0604020202020204" pitchFamily="34" charset="0"/>
                      </a:endParaRPr>
                    </a:p>
                  </a:txBody>
                  <a:tcPr marL="36000" marR="36000" marT="36000" marB="36000">
                    <a:solidFill>
                      <a:srgbClr val="F5EAE8"/>
                    </a:solidFill>
                  </a:tcPr>
                </a:tc>
                <a:tc>
                  <a:txBody>
                    <a:bodyPr/>
                    <a:lstStyle/>
                    <a:p>
                      <a:pPr algn="ctr">
                        <a:lnSpc>
                          <a:spcPct val="85000"/>
                        </a:lnSpc>
                      </a:pPr>
                      <a:r>
                        <a:rPr lang="en-GB" sz="1000" noProof="0" dirty="0">
                          <a:latin typeface="Arial" panose="020B0604020202020204" pitchFamily="34" charset="0"/>
                          <a:cs typeface="Arial" panose="020B0604020202020204" pitchFamily="34" charset="0"/>
                        </a:rPr>
                        <a:t>IB</a:t>
                      </a:r>
                    </a:p>
                  </a:txBody>
                  <a:tcPr marL="36000" marR="36000" marT="36000" marB="36000">
                    <a:solidFill>
                      <a:srgbClr val="F5EAE8"/>
                    </a:solidFill>
                  </a:tcPr>
                </a:tc>
                <a:tc>
                  <a:txBody>
                    <a:bodyPr/>
                    <a:lstStyle/>
                    <a:p>
                      <a:pPr marL="0" marR="0" lvl="0" indent="0" algn="l" defTabSz="457200" rtl="0" eaLnBrk="1" fontAlgn="auto" latinLnBrk="0" hangingPunct="1">
                        <a:lnSpc>
                          <a:spcPct val="85000"/>
                        </a:lnSpc>
                        <a:spcBef>
                          <a:spcPts val="0"/>
                        </a:spcBef>
                        <a:spcAft>
                          <a:spcPts val="0"/>
                        </a:spcAft>
                        <a:buClrTx/>
                        <a:buSzTx/>
                        <a:buFontTx/>
                        <a:buNone/>
                        <a:tabLst/>
                        <a:defRPr/>
                      </a:pPr>
                      <a:r>
                        <a:rPr lang="en-GB" sz="1000" kern="1200" noProof="0" dirty="0">
                          <a:solidFill>
                            <a:schemeClr val="dk1"/>
                          </a:solidFill>
                          <a:effectLst/>
                          <a:latin typeface="Arial" panose="020B0604020202020204" pitchFamily="34" charset="0"/>
                          <a:ea typeface="+mn-ea"/>
                          <a:cs typeface="Arial" panose="020B0604020202020204" pitchFamily="34" charset="0"/>
                        </a:rPr>
                        <a:t>Exon 14 skipping</a:t>
                      </a:r>
                      <a:r>
                        <a:rPr lang="en-GB" sz="1000" noProof="0" dirty="0">
                          <a:effectLst/>
                          <a:latin typeface="Arial" panose="020B0604020202020204" pitchFamily="34" charset="0"/>
                          <a:cs typeface="Arial" panose="020B0604020202020204" pitchFamily="34" charset="0"/>
                        </a:rPr>
                        <a:t> </a:t>
                      </a:r>
                      <a:endParaRPr lang="en-GB" sz="1000" kern="1200" noProof="0" dirty="0">
                        <a:solidFill>
                          <a:schemeClr val="dk1"/>
                        </a:solidFill>
                        <a:effectLst/>
                        <a:latin typeface="Arial" panose="020B0604020202020204" pitchFamily="34" charset="0"/>
                        <a:ea typeface="+mn-ea"/>
                        <a:cs typeface="Arial" panose="020B0604020202020204" pitchFamily="34" charset="0"/>
                      </a:endParaRPr>
                    </a:p>
                  </a:txBody>
                  <a:tcPr marL="36000" marR="36000" marT="36000" marB="36000">
                    <a:solidFill>
                      <a:srgbClr val="F5EAE8"/>
                    </a:solidFill>
                  </a:tcPr>
                </a:tc>
                <a:tc>
                  <a:txBody>
                    <a:bodyPr/>
                    <a:lstStyle/>
                    <a:p>
                      <a:pPr>
                        <a:lnSpc>
                          <a:spcPct val="85000"/>
                        </a:lnSpc>
                      </a:pPr>
                      <a:r>
                        <a:rPr lang="en-GB" sz="1000" kern="1200" noProof="0" dirty="0">
                          <a:solidFill>
                            <a:schemeClr val="dk1"/>
                          </a:solidFill>
                          <a:effectLst/>
                          <a:latin typeface="Arial" panose="020B0604020202020204" pitchFamily="34" charset="0"/>
                          <a:ea typeface="+mn-ea"/>
                          <a:cs typeface="Arial" panose="020B0604020202020204" pitchFamily="34" charset="0"/>
                        </a:rPr>
                        <a:t>IHC</a:t>
                      </a:r>
                      <a:br>
                        <a:rPr lang="en-GB" sz="1000" kern="1200" noProof="0" dirty="0">
                          <a:solidFill>
                            <a:schemeClr val="dk1"/>
                          </a:solidFill>
                          <a:effectLst/>
                          <a:latin typeface="Arial" panose="020B0604020202020204" pitchFamily="34" charset="0"/>
                          <a:ea typeface="+mn-ea"/>
                          <a:cs typeface="Arial" panose="020B0604020202020204" pitchFamily="34" charset="0"/>
                        </a:rPr>
                      </a:br>
                      <a:r>
                        <a:rPr lang="en-GB" sz="1000" kern="1200" noProof="0" dirty="0">
                          <a:solidFill>
                            <a:schemeClr val="dk1"/>
                          </a:solidFill>
                          <a:effectLst/>
                          <a:latin typeface="Arial" panose="020B0604020202020204" pitchFamily="34" charset="0"/>
                          <a:ea typeface="+mn-ea"/>
                          <a:cs typeface="Arial" panose="020B0604020202020204" pitchFamily="34" charset="0"/>
                        </a:rPr>
                        <a:t>FISH</a:t>
                      </a:r>
                      <a:br>
                        <a:rPr lang="en-GB" sz="1000" kern="1200" noProof="0" dirty="0">
                          <a:solidFill>
                            <a:schemeClr val="dk1"/>
                          </a:solidFill>
                          <a:effectLst/>
                          <a:latin typeface="Arial" panose="020B0604020202020204" pitchFamily="34" charset="0"/>
                          <a:ea typeface="+mn-ea"/>
                          <a:cs typeface="Arial" panose="020B0604020202020204" pitchFamily="34" charset="0"/>
                        </a:rPr>
                      </a:br>
                      <a:r>
                        <a:rPr lang="en-GB" sz="1000" kern="1200" noProof="0" dirty="0">
                          <a:solidFill>
                            <a:schemeClr val="dk1"/>
                          </a:solidFill>
                          <a:effectLst/>
                          <a:latin typeface="Arial" panose="020B0604020202020204" pitchFamily="34" charset="0"/>
                          <a:ea typeface="+mn-ea"/>
                          <a:cs typeface="Arial" panose="020B0604020202020204" pitchFamily="34" charset="0"/>
                        </a:rPr>
                        <a:t>Amplicon-based NGS</a:t>
                      </a:r>
                      <a:br>
                        <a:rPr lang="en-GB" sz="1000" kern="1200" noProof="0" dirty="0">
                          <a:solidFill>
                            <a:schemeClr val="dk1"/>
                          </a:solidFill>
                          <a:effectLst/>
                          <a:latin typeface="Arial" panose="020B0604020202020204" pitchFamily="34" charset="0"/>
                          <a:ea typeface="+mn-ea"/>
                          <a:cs typeface="Arial" panose="020B0604020202020204" pitchFamily="34" charset="0"/>
                        </a:rPr>
                      </a:br>
                      <a:r>
                        <a:rPr lang="en-GB" sz="1000" kern="1200" noProof="0" dirty="0">
                          <a:solidFill>
                            <a:schemeClr val="dk1"/>
                          </a:solidFill>
                          <a:effectLst/>
                          <a:latin typeface="Arial" panose="020B0604020202020204" pitchFamily="34" charset="0"/>
                          <a:ea typeface="+mn-ea"/>
                          <a:cs typeface="Arial" panose="020B0604020202020204" pitchFamily="34" charset="0"/>
                        </a:rPr>
                        <a:t>Hybrid capture-based NGS</a:t>
                      </a:r>
                      <a:br>
                        <a:rPr lang="en-GB" sz="1000" kern="1200" noProof="0" dirty="0">
                          <a:solidFill>
                            <a:schemeClr val="dk1"/>
                          </a:solidFill>
                          <a:effectLst/>
                          <a:latin typeface="Arial" panose="020B0604020202020204" pitchFamily="34" charset="0"/>
                          <a:ea typeface="+mn-ea"/>
                          <a:cs typeface="Arial" panose="020B0604020202020204" pitchFamily="34" charset="0"/>
                        </a:rPr>
                      </a:br>
                      <a:r>
                        <a:rPr lang="en-GB" sz="1000" kern="1200" noProof="0" dirty="0">
                          <a:solidFill>
                            <a:schemeClr val="dk1"/>
                          </a:solidFill>
                          <a:effectLst/>
                          <a:latin typeface="Arial" panose="020B0604020202020204" pitchFamily="34" charset="0"/>
                          <a:ea typeface="+mn-ea"/>
                          <a:cs typeface="Arial" panose="020B0604020202020204" pitchFamily="34" charset="0"/>
                        </a:rPr>
                        <a:t>Various modifications of PCR </a:t>
                      </a:r>
                      <a:br>
                        <a:rPr lang="en-GB" sz="1000" kern="1200" noProof="0" dirty="0">
                          <a:solidFill>
                            <a:schemeClr val="dk1"/>
                          </a:solidFill>
                          <a:effectLst/>
                          <a:latin typeface="Arial" panose="020B0604020202020204" pitchFamily="34" charset="0"/>
                          <a:ea typeface="+mn-ea"/>
                          <a:cs typeface="Arial" panose="020B0604020202020204" pitchFamily="34" charset="0"/>
                        </a:rPr>
                      </a:br>
                      <a:r>
                        <a:rPr lang="en-GB" sz="1000" kern="1200" noProof="0" dirty="0">
                          <a:solidFill>
                            <a:schemeClr val="dk1"/>
                          </a:solidFill>
                          <a:effectLst/>
                          <a:latin typeface="Arial" panose="020B0604020202020204" pitchFamily="34" charset="0"/>
                          <a:ea typeface="+mn-ea"/>
                          <a:cs typeface="Arial" panose="020B0604020202020204" pitchFamily="34" charset="0"/>
                        </a:rPr>
                        <a:t>(e.g. RT-PCR)</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solidFill>
                      <a:srgbClr val="F5EAE8"/>
                    </a:solidFill>
                  </a:tcPr>
                </a:tc>
                <a:tc>
                  <a:txBody>
                    <a:bodyPr/>
                    <a:lstStyle/>
                    <a:p>
                      <a:pPr>
                        <a:lnSpc>
                          <a:spcPct val="85000"/>
                        </a:lnSpc>
                      </a:pPr>
                      <a:r>
                        <a:rPr lang="en-GB" sz="1000" kern="1200" noProof="0" dirty="0">
                          <a:solidFill>
                            <a:schemeClr val="dk1"/>
                          </a:solidFill>
                          <a:effectLst/>
                          <a:latin typeface="Arial" panose="020B0604020202020204" pitchFamily="34" charset="0"/>
                          <a:ea typeface="+mn-ea"/>
                          <a:cs typeface="Arial" panose="020B0604020202020204" pitchFamily="34" charset="0"/>
                        </a:rPr>
                        <a:t>FFPE tumour tissue, liquid biopsy (blood), plasma</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solidFill>
                      <a:srgbClr val="F5EAE8"/>
                    </a:solidFill>
                  </a:tcPr>
                </a:tc>
                <a:tc>
                  <a:txBody>
                    <a:bodyPr/>
                    <a:lstStyle/>
                    <a:p>
                      <a:pPr marL="0" marR="0" lvl="0" indent="0" algn="l" defTabSz="457200" rtl="0" eaLnBrk="1" fontAlgn="auto" latinLnBrk="0" hangingPunct="1">
                        <a:lnSpc>
                          <a:spcPct val="85000"/>
                        </a:lnSpc>
                        <a:spcBef>
                          <a:spcPts val="0"/>
                        </a:spcBef>
                        <a:spcAft>
                          <a:spcPts val="0"/>
                        </a:spcAft>
                        <a:buClrTx/>
                        <a:buSzTx/>
                        <a:buFontTx/>
                        <a:buNone/>
                        <a:tabLst/>
                        <a:defRPr/>
                      </a:pPr>
                      <a:r>
                        <a:rPr lang="en-GB" sz="1000" kern="1200" noProof="0" dirty="0">
                          <a:solidFill>
                            <a:schemeClr val="dk1"/>
                          </a:solidFill>
                          <a:effectLst/>
                          <a:latin typeface="Arial" panose="020B0604020202020204" pitchFamily="34" charset="0"/>
                          <a:ea typeface="+mn-ea"/>
                          <a:cs typeface="Arial" panose="020B0604020202020204" pitchFamily="34" charset="0"/>
                        </a:rPr>
                        <a:t>capmatinib, tepotinib</a:t>
                      </a:r>
                      <a:r>
                        <a:rPr lang="en-GB" sz="1000" noProof="0" dirty="0">
                          <a:effectLst/>
                          <a:latin typeface="Arial" panose="020B0604020202020204" pitchFamily="34" charset="0"/>
                          <a:cs typeface="Arial" panose="020B0604020202020204" pitchFamily="34" charset="0"/>
                        </a:rPr>
                        <a:t> </a:t>
                      </a:r>
                      <a:endParaRPr lang="en-GB" sz="1000" kern="1200" noProof="0" dirty="0">
                        <a:solidFill>
                          <a:schemeClr val="dk1"/>
                        </a:solidFill>
                        <a:effectLst/>
                        <a:latin typeface="Arial" panose="020B0604020202020204" pitchFamily="34" charset="0"/>
                        <a:ea typeface="+mn-ea"/>
                        <a:cs typeface="Arial" panose="020B0604020202020204" pitchFamily="34" charset="0"/>
                      </a:endParaRPr>
                    </a:p>
                  </a:txBody>
                  <a:tcPr marL="36000" marR="36000" marT="36000" marB="36000">
                    <a:solidFill>
                      <a:srgbClr val="F5EAE8"/>
                    </a:solidFill>
                  </a:tcPr>
                </a:tc>
                <a:extLst>
                  <a:ext uri="{0D108BD9-81ED-4DB2-BD59-A6C34878D82A}">
                    <a16:rowId xmlns:a16="http://schemas.microsoft.com/office/drawing/2014/main" val="16726194"/>
                  </a:ext>
                </a:extLst>
              </a:tr>
              <a:tr h="370840">
                <a:tc vMerge="1">
                  <a:txBody>
                    <a:bodyPr/>
                    <a:lstStyle/>
                    <a:p>
                      <a:pPr>
                        <a:lnSpc>
                          <a:spcPct val="85000"/>
                        </a:lnSpc>
                      </a:pPr>
                      <a:endParaRPr lang="en-GB" sz="1000" i="1" noProof="0" dirty="0">
                        <a:latin typeface="Arial" panose="020B0604020202020204" pitchFamily="34" charset="0"/>
                        <a:cs typeface="Arial" panose="020B0604020202020204" pitchFamily="34" charset="0"/>
                      </a:endParaRPr>
                    </a:p>
                  </a:txBody>
                  <a:tcPr marL="36000" marR="36000" marT="36000" marB="36000">
                    <a:solidFill>
                      <a:srgbClr val="F5EAE8"/>
                    </a:solidFill>
                  </a:tcPr>
                </a:tc>
                <a:tc>
                  <a:txBody>
                    <a:bodyPr/>
                    <a:lstStyle/>
                    <a:p>
                      <a:pPr algn="ctr">
                        <a:lnSpc>
                          <a:spcPct val="85000"/>
                        </a:lnSpc>
                      </a:pPr>
                      <a:r>
                        <a:rPr lang="en-GB" sz="1000" kern="1200" noProof="0" dirty="0">
                          <a:solidFill>
                            <a:schemeClr val="dk1"/>
                          </a:solidFill>
                          <a:effectLst/>
                          <a:latin typeface="Arial" panose="020B0604020202020204" pitchFamily="34" charset="0"/>
                          <a:ea typeface="+mn-ea"/>
                          <a:cs typeface="Arial" panose="020B0604020202020204" pitchFamily="34" charset="0"/>
                        </a:rPr>
                        <a:t>1-6% of </a:t>
                      </a:r>
                      <a:br>
                        <a:rPr lang="en-GB" sz="1000" kern="1200" noProof="0" dirty="0">
                          <a:solidFill>
                            <a:schemeClr val="dk1"/>
                          </a:solidFill>
                          <a:effectLst/>
                          <a:latin typeface="Arial" panose="020B0604020202020204" pitchFamily="34" charset="0"/>
                          <a:ea typeface="+mn-ea"/>
                          <a:cs typeface="Arial" panose="020B0604020202020204" pitchFamily="34" charset="0"/>
                        </a:rPr>
                      </a:br>
                      <a:r>
                        <a:rPr lang="en-GB" sz="1000" kern="1200" noProof="0" dirty="0">
                          <a:solidFill>
                            <a:schemeClr val="dk1"/>
                          </a:solidFill>
                          <a:effectLst/>
                          <a:latin typeface="Arial" panose="020B0604020202020204" pitchFamily="34" charset="0"/>
                          <a:ea typeface="+mn-ea"/>
                          <a:cs typeface="Arial" panose="020B0604020202020204" pitchFamily="34" charset="0"/>
                        </a:rPr>
                        <a:t>treatment-naïve </a:t>
                      </a:r>
                      <a:br>
                        <a:rPr lang="en-GB" sz="1000" kern="1200" noProof="0" dirty="0">
                          <a:solidFill>
                            <a:schemeClr val="dk1"/>
                          </a:solidFill>
                          <a:effectLst/>
                          <a:latin typeface="Arial" panose="020B0604020202020204" pitchFamily="34" charset="0"/>
                          <a:ea typeface="+mn-ea"/>
                          <a:cs typeface="Arial" panose="020B0604020202020204" pitchFamily="34" charset="0"/>
                        </a:rPr>
                      </a:br>
                      <a:r>
                        <a:rPr lang="en-GB" sz="1000" kern="1200" noProof="0" dirty="0">
                          <a:solidFill>
                            <a:schemeClr val="dk1"/>
                          </a:solidFill>
                          <a:effectLst/>
                          <a:latin typeface="Arial" panose="020B0604020202020204" pitchFamily="34" charset="0"/>
                          <a:ea typeface="+mn-ea"/>
                          <a:cs typeface="Arial" panose="020B0604020202020204" pitchFamily="34" charset="0"/>
                        </a:rPr>
                        <a:t>NSCLC</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solidFill>
                      <a:srgbClr val="F5EAE8"/>
                    </a:solidFill>
                  </a:tcPr>
                </a:tc>
                <a:tc>
                  <a:txBody>
                    <a:bodyPr/>
                    <a:lstStyle/>
                    <a:p>
                      <a:pPr algn="ctr">
                        <a:lnSpc>
                          <a:spcPct val="85000"/>
                        </a:lnSpc>
                      </a:pPr>
                      <a:r>
                        <a:rPr lang="en-GB" sz="1000" kern="1200" noProof="0" dirty="0">
                          <a:solidFill>
                            <a:schemeClr val="dk1"/>
                          </a:solidFill>
                          <a:effectLst/>
                          <a:latin typeface="Arial" panose="020B0604020202020204" pitchFamily="34" charset="0"/>
                          <a:ea typeface="+mn-ea"/>
                          <a:cs typeface="Arial" panose="020B0604020202020204" pitchFamily="34" charset="0"/>
                        </a:rPr>
                        <a:t>IIB</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solidFill>
                      <a:srgbClr val="F5EAE8"/>
                    </a:solidFill>
                  </a:tcPr>
                </a:tc>
                <a:tc>
                  <a:txBody>
                    <a:bodyPr/>
                    <a:lstStyle/>
                    <a:p>
                      <a:pPr>
                        <a:lnSpc>
                          <a:spcPct val="85000"/>
                        </a:lnSpc>
                      </a:pPr>
                      <a:r>
                        <a:rPr lang="en-GB" sz="1000" kern="1200" noProof="0" dirty="0">
                          <a:solidFill>
                            <a:schemeClr val="dk1"/>
                          </a:solidFill>
                          <a:effectLst/>
                          <a:latin typeface="Arial" panose="020B0604020202020204" pitchFamily="34" charset="0"/>
                          <a:ea typeface="+mn-ea"/>
                          <a:cs typeface="Arial" panose="020B0604020202020204" pitchFamily="34" charset="0"/>
                        </a:rPr>
                        <a:t>Amplifications (de novo or due to acquired resistance on TKIs in patients with various NSCLC mutations)</a:t>
                      </a:r>
                      <a:r>
                        <a:rPr lang="en-GB" sz="1000" noProof="0" dirty="0">
                          <a:effectLst/>
                          <a:latin typeface="Arial" panose="020B0604020202020204" pitchFamily="34" charset="0"/>
                          <a:cs typeface="Arial" panose="020B0604020202020204" pitchFamily="34" charset="0"/>
                        </a:rPr>
                        <a:t> </a:t>
                      </a:r>
                      <a:endParaRPr lang="en-GB" sz="1000" kern="1200" noProof="0" dirty="0">
                        <a:solidFill>
                          <a:schemeClr val="dk1"/>
                        </a:solidFill>
                        <a:effectLst/>
                        <a:latin typeface="Arial" panose="020B0604020202020204" pitchFamily="34" charset="0"/>
                        <a:ea typeface="+mn-ea"/>
                        <a:cs typeface="Arial" panose="020B0604020202020204" pitchFamily="34" charset="0"/>
                      </a:endParaRPr>
                    </a:p>
                  </a:txBody>
                  <a:tcPr marL="36000" marR="36000" marT="36000" marB="36000">
                    <a:solidFill>
                      <a:srgbClr val="F5EAE8"/>
                    </a:solidFill>
                  </a:tcPr>
                </a:tc>
                <a:tc>
                  <a:txBody>
                    <a:bodyPr/>
                    <a:lstStyle/>
                    <a:p>
                      <a:pPr>
                        <a:lnSpc>
                          <a:spcPct val="85000"/>
                        </a:lnSpc>
                      </a:pPr>
                      <a:r>
                        <a:rPr lang="en-GB" sz="1000" kern="1200" noProof="0" dirty="0">
                          <a:solidFill>
                            <a:schemeClr val="dk1"/>
                          </a:solidFill>
                          <a:effectLst/>
                          <a:latin typeface="Arial" panose="020B0604020202020204" pitchFamily="34" charset="0"/>
                          <a:ea typeface="+mn-ea"/>
                          <a:cs typeface="Arial" panose="020B0604020202020204" pitchFamily="34" charset="0"/>
                        </a:rPr>
                        <a:t>FISH (MET/CEN7 or MET/CEP7 ratio) NGS assays capable of measuring gene copy number</a:t>
                      </a:r>
                      <a:br>
                        <a:rPr lang="en-GB" sz="1000" kern="1200" noProof="0" dirty="0">
                          <a:solidFill>
                            <a:schemeClr val="dk1"/>
                          </a:solidFill>
                          <a:effectLst/>
                          <a:latin typeface="Arial" panose="020B0604020202020204" pitchFamily="34" charset="0"/>
                          <a:ea typeface="+mn-ea"/>
                          <a:cs typeface="Arial" panose="020B0604020202020204" pitchFamily="34" charset="0"/>
                        </a:rPr>
                      </a:br>
                      <a:r>
                        <a:rPr lang="en-GB" sz="1000" kern="1200" noProof="0" dirty="0">
                          <a:solidFill>
                            <a:schemeClr val="dk1"/>
                          </a:solidFill>
                          <a:effectLst/>
                          <a:latin typeface="Arial" panose="020B0604020202020204" pitchFamily="34" charset="0"/>
                          <a:ea typeface="+mn-ea"/>
                          <a:cs typeface="Arial" panose="020B0604020202020204" pitchFamily="34" charset="0"/>
                        </a:rPr>
                        <a:t>dd-PCR</a:t>
                      </a:r>
                      <a:br>
                        <a:rPr lang="en-GB" sz="1000" kern="1200" noProof="0" dirty="0">
                          <a:solidFill>
                            <a:schemeClr val="dk1"/>
                          </a:solidFill>
                          <a:effectLst/>
                          <a:latin typeface="Arial" panose="020B0604020202020204" pitchFamily="34" charset="0"/>
                          <a:ea typeface="+mn-ea"/>
                          <a:cs typeface="Arial" panose="020B0604020202020204" pitchFamily="34" charset="0"/>
                        </a:rPr>
                      </a:br>
                      <a:r>
                        <a:rPr lang="en-GB" sz="1000" kern="1200" noProof="0" dirty="0">
                          <a:solidFill>
                            <a:schemeClr val="dk1"/>
                          </a:solidFill>
                          <a:effectLst/>
                          <a:latin typeface="Arial" panose="020B0604020202020204" pitchFamily="34" charset="0"/>
                          <a:ea typeface="+mn-ea"/>
                          <a:cs typeface="Arial" panose="020B0604020202020204" pitchFamily="34" charset="0"/>
                        </a:rPr>
                        <a:t>NanoString nCounter</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solidFill>
                      <a:srgbClr val="F5EAE8"/>
                    </a:solidFill>
                  </a:tcPr>
                </a:tc>
                <a:tc>
                  <a:txBody>
                    <a:bodyPr/>
                    <a:lstStyle/>
                    <a:p>
                      <a:pPr>
                        <a:lnSpc>
                          <a:spcPct val="85000"/>
                        </a:lnSpc>
                      </a:pPr>
                      <a:r>
                        <a:rPr lang="en-GB" sz="1000" kern="1200" noProof="0" dirty="0">
                          <a:solidFill>
                            <a:schemeClr val="dk1"/>
                          </a:solidFill>
                          <a:effectLst/>
                          <a:latin typeface="Arial" panose="020B0604020202020204" pitchFamily="34" charset="0"/>
                          <a:ea typeface="+mn-ea"/>
                          <a:cs typeface="Arial" panose="020B0604020202020204" pitchFamily="34" charset="0"/>
                        </a:rPr>
                        <a:t>FFPE tumour tissue, liquid biopsy (blood), plasma</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solidFill>
                      <a:srgbClr val="F5EAE8"/>
                    </a:solidFill>
                  </a:tcPr>
                </a:tc>
                <a:tc>
                  <a:txBody>
                    <a:bodyPr/>
                    <a:lstStyle/>
                    <a:p>
                      <a:pPr marL="0" marR="0" lvl="0" indent="0" algn="l" defTabSz="457200" rtl="0" eaLnBrk="1" fontAlgn="auto" latinLnBrk="0" hangingPunct="1">
                        <a:lnSpc>
                          <a:spcPct val="85000"/>
                        </a:lnSpc>
                        <a:spcBef>
                          <a:spcPts val="0"/>
                        </a:spcBef>
                        <a:spcAft>
                          <a:spcPts val="0"/>
                        </a:spcAft>
                        <a:buClrTx/>
                        <a:buSzTx/>
                        <a:buFontTx/>
                        <a:buNone/>
                        <a:tabLst/>
                        <a:defRPr/>
                      </a:pPr>
                      <a:r>
                        <a:rPr lang="en-GB" sz="1000" kern="1200" noProof="0" dirty="0">
                          <a:solidFill>
                            <a:schemeClr val="dk1"/>
                          </a:solidFill>
                          <a:effectLst/>
                          <a:latin typeface="Arial" panose="020B0604020202020204" pitchFamily="34" charset="0"/>
                          <a:ea typeface="+mn-ea"/>
                          <a:cs typeface="Arial" panose="020B0604020202020204" pitchFamily="34" charset="0"/>
                        </a:rPr>
                        <a:t>None yet</a:t>
                      </a:r>
                      <a:r>
                        <a:rPr lang="en-GB" sz="1000" noProof="0" dirty="0">
                          <a:effectLst/>
                          <a:latin typeface="Arial" panose="020B0604020202020204" pitchFamily="34" charset="0"/>
                          <a:cs typeface="Arial" panose="020B0604020202020204" pitchFamily="34" charset="0"/>
                        </a:rPr>
                        <a:t> </a:t>
                      </a:r>
                      <a:endParaRPr lang="en-GB" sz="1000" kern="1200" noProof="0" dirty="0">
                        <a:solidFill>
                          <a:schemeClr val="dk1"/>
                        </a:solidFill>
                        <a:effectLst/>
                        <a:latin typeface="Arial" panose="020B0604020202020204" pitchFamily="34" charset="0"/>
                        <a:ea typeface="+mn-ea"/>
                        <a:cs typeface="Arial" panose="020B0604020202020204" pitchFamily="34" charset="0"/>
                      </a:endParaRPr>
                    </a:p>
                  </a:txBody>
                  <a:tcPr marL="36000" marR="36000" marT="36000" marB="36000">
                    <a:solidFill>
                      <a:srgbClr val="F5EAE8"/>
                    </a:solidFill>
                  </a:tcPr>
                </a:tc>
                <a:extLst>
                  <a:ext uri="{0D108BD9-81ED-4DB2-BD59-A6C34878D82A}">
                    <a16:rowId xmlns:a16="http://schemas.microsoft.com/office/drawing/2014/main" val="505359327"/>
                  </a:ext>
                </a:extLst>
              </a:tr>
              <a:tr h="370840">
                <a:tc vMerge="1">
                  <a:txBody>
                    <a:bodyPr/>
                    <a:lstStyle/>
                    <a:p>
                      <a:pPr>
                        <a:lnSpc>
                          <a:spcPct val="85000"/>
                        </a:lnSpc>
                      </a:pPr>
                      <a:endParaRPr lang="en-GB" sz="1000" i="1" noProof="0" dirty="0">
                        <a:latin typeface="Arial" panose="020B0604020202020204" pitchFamily="34" charset="0"/>
                        <a:cs typeface="Arial" panose="020B0604020202020204" pitchFamily="34" charset="0"/>
                      </a:endParaRPr>
                    </a:p>
                  </a:txBody>
                  <a:tcPr marL="36000" marR="36000" marT="36000" marB="36000">
                    <a:solidFill>
                      <a:srgbClr val="F5EAE8"/>
                    </a:solidFill>
                  </a:tcPr>
                </a:tc>
                <a:tc>
                  <a:txBody>
                    <a:bodyPr/>
                    <a:lstStyle/>
                    <a:p>
                      <a:pPr algn="ctr">
                        <a:lnSpc>
                          <a:spcPct val="85000"/>
                        </a:lnSpc>
                      </a:pPr>
                      <a:r>
                        <a:rPr lang="en-GB" sz="1000" kern="1200" noProof="0" dirty="0">
                          <a:solidFill>
                            <a:schemeClr val="dk1"/>
                          </a:solidFill>
                          <a:effectLst/>
                          <a:latin typeface="Arial" panose="020B0604020202020204" pitchFamily="34" charset="0"/>
                          <a:ea typeface="+mn-ea"/>
                          <a:cs typeface="Arial" panose="020B0604020202020204" pitchFamily="34" charset="0"/>
                        </a:rPr>
                        <a:t>&lt; 0.5%</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solidFill>
                      <a:srgbClr val="F5EAE8"/>
                    </a:solidFill>
                  </a:tcPr>
                </a:tc>
                <a:tc>
                  <a:txBody>
                    <a:bodyPr/>
                    <a:lstStyle/>
                    <a:p>
                      <a:pPr algn="ctr">
                        <a:lnSpc>
                          <a:spcPct val="85000"/>
                        </a:lnSpc>
                      </a:pPr>
                      <a:r>
                        <a:rPr lang="en-GB" sz="1000" kern="1200" noProof="0" dirty="0">
                          <a:solidFill>
                            <a:schemeClr val="dk1"/>
                          </a:solidFill>
                          <a:effectLst/>
                          <a:latin typeface="Arial" panose="020B0604020202020204" pitchFamily="34" charset="0"/>
                          <a:ea typeface="+mn-ea"/>
                          <a:cs typeface="Arial" panose="020B0604020202020204" pitchFamily="34" charset="0"/>
                        </a:rPr>
                        <a:t>Not determined</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solidFill>
                      <a:srgbClr val="F5EAE8"/>
                    </a:solidFill>
                  </a:tcPr>
                </a:tc>
                <a:tc>
                  <a:txBody>
                    <a:bodyPr/>
                    <a:lstStyle/>
                    <a:p>
                      <a:pPr>
                        <a:lnSpc>
                          <a:spcPct val="85000"/>
                        </a:lnSpc>
                      </a:pPr>
                      <a:r>
                        <a:rPr lang="en-GB" sz="1000" kern="1200" noProof="0" dirty="0">
                          <a:solidFill>
                            <a:schemeClr val="dk1"/>
                          </a:solidFill>
                          <a:effectLst/>
                          <a:latin typeface="Arial" panose="020B0604020202020204" pitchFamily="34" charset="0"/>
                          <a:ea typeface="+mn-ea"/>
                          <a:cs typeface="Arial" panose="020B0604020202020204" pitchFamily="34" charset="0"/>
                        </a:rPr>
                        <a:t>MET fusions</a:t>
                      </a:r>
                      <a:r>
                        <a:rPr lang="en-GB" sz="1000" noProof="0" dirty="0">
                          <a:effectLst/>
                          <a:latin typeface="Arial" panose="020B0604020202020204" pitchFamily="34" charset="0"/>
                          <a:cs typeface="Arial" panose="020B0604020202020204" pitchFamily="34" charset="0"/>
                        </a:rPr>
                        <a:t> </a:t>
                      </a:r>
                      <a:endParaRPr lang="en-GB" sz="1000" kern="1200" noProof="0" dirty="0">
                        <a:solidFill>
                          <a:schemeClr val="dk1"/>
                        </a:solidFill>
                        <a:effectLst/>
                        <a:latin typeface="Arial" panose="020B0604020202020204" pitchFamily="34" charset="0"/>
                        <a:ea typeface="+mn-ea"/>
                        <a:cs typeface="Arial" panose="020B0604020202020204" pitchFamily="34" charset="0"/>
                      </a:endParaRPr>
                    </a:p>
                  </a:txBody>
                  <a:tcPr marL="36000" marR="36000" marT="36000" marB="36000">
                    <a:solidFill>
                      <a:srgbClr val="F5EAE8"/>
                    </a:solidFill>
                  </a:tcPr>
                </a:tc>
                <a:tc>
                  <a:txBody>
                    <a:bodyPr/>
                    <a:lstStyle/>
                    <a:p>
                      <a:pPr>
                        <a:lnSpc>
                          <a:spcPct val="85000"/>
                        </a:lnSpc>
                      </a:pPr>
                      <a:r>
                        <a:rPr lang="en-GB" sz="1000" kern="1200" noProof="0" dirty="0">
                          <a:solidFill>
                            <a:schemeClr val="dk1"/>
                          </a:solidFill>
                          <a:effectLst/>
                          <a:latin typeface="Arial" panose="020B0604020202020204" pitchFamily="34" charset="0"/>
                          <a:ea typeface="+mn-ea"/>
                          <a:cs typeface="Arial" panose="020B0604020202020204" pitchFamily="34" charset="0"/>
                        </a:rPr>
                        <a:t>DNA-based NGS</a:t>
                      </a:r>
                      <a:br>
                        <a:rPr lang="en-GB" sz="1000" kern="1200" noProof="0" dirty="0">
                          <a:solidFill>
                            <a:schemeClr val="dk1"/>
                          </a:solidFill>
                          <a:effectLst/>
                          <a:latin typeface="Arial" panose="020B0604020202020204" pitchFamily="34" charset="0"/>
                          <a:ea typeface="+mn-ea"/>
                          <a:cs typeface="Arial" panose="020B0604020202020204" pitchFamily="34" charset="0"/>
                        </a:rPr>
                      </a:br>
                      <a:r>
                        <a:rPr lang="en-GB" sz="1000" kern="1200" noProof="0" dirty="0">
                          <a:solidFill>
                            <a:schemeClr val="dk1"/>
                          </a:solidFill>
                          <a:effectLst/>
                          <a:latin typeface="Arial" panose="020B0604020202020204" pitchFamily="34" charset="0"/>
                          <a:ea typeface="+mn-ea"/>
                          <a:cs typeface="Arial" panose="020B0604020202020204" pitchFamily="34" charset="0"/>
                        </a:rPr>
                        <a:t>RNA-based NGS (amplicon- or hybridisation-based)</a:t>
                      </a:r>
                      <a:br>
                        <a:rPr lang="en-GB" sz="1000" kern="1200" noProof="0" dirty="0">
                          <a:solidFill>
                            <a:schemeClr val="dk1"/>
                          </a:solidFill>
                          <a:effectLst/>
                          <a:latin typeface="Arial" panose="020B0604020202020204" pitchFamily="34" charset="0"/>
                          <a:ea typeface="+mn-ea"/>
                          <a:cs typeface="Arial" panose="020B0604020202020204" pitchFamily="34" charset="0"/>
                        </a:rPr>
                      </a:br>
                      <a:r>
                        <a:rPr lang="en-GB" sz="1000" kern="1200" noProof="0" dirty="0">
                          <a:solidFill>
                            <a:schemeClr val="dk1"/>
                          </a:solidFill>
                          <a:effectLst/>
                          <a:latin typeface="Arial" panose="020B0604020202020204" pitchFamily="34" charset="0"/>
                          <a:ea typeface="+mn-ea"/>
                          <a:cs typeface="Arial" panose="020B0604020202020204" pitchFamily="34" charset="0"/>
                        </a:rPr>
                        <a:t>FISH </a:t>
                      </a:r>
                      <a:br>
                        <a:rPr lang="en-GB" sz="1000" kern="1200" noProof="0" dirty="0">
                          <a:solidFill>
                            <a:schemeClr val="dk1"/>
                          </a:solidFill>
                          <a:effectLst/>
                          <a:latin typeface="Arial" panose="020B0604020202020204" pitchFamily="34" charset="0"/>
                          <a:ea typeface="+mn-ea"/>
                          <a:cs typeface="Arial" panose="020B0604020202020204" pitchFamily="34" charset="0"/>
                        </a:rPr>
                      </a:br>
                      <a:r>
                        <a:rPr lang="en-GB" sz="1000" kern="1200" noProof="0" dirty="0">
                          <a:solidFill>
                            <a:schemeClr val="dk1"/>
                          </a:solidFill>
                          <a:effectLst/>
                          <a:latin typeface="Arial" panose="020B0604020202020204" pitchFamily="34" charset="0"/>
                          <a:ea typeface="+mn-ea"/>
                          <a:cs typeface="Arial" panose="020B0604020202020204" pitchFamily="34" charset="0"/>
                        </a:rPr>
                        <a:t>RT-PCR</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solidFill>
                      <a:srgbClr val="F5EAE8"/>
                    </a:solidFill>
                  </a:tcPr>
                </a:tc>
                <a:tc>
                  <a:txBody>
                    <a:bodyPr/>
                    <a:lstStyle/>
                    <a:p>
                      <a:pPr>
                        <a:lnSpc>
                          <a:spcPct val="85000"/>
                        </a:lnSpc>
                      </a:pPr>
                      <a:r>
                        <a:rPr lang="en-GB" sz="1000" kern="1200" noProof="0" dirty="0">
                          <a:solidFill>
                            <a:schemeClr val="dk1"/>
                          </a:solidFill>
                          <a:effectLst/>
                          <a:latin typeface="Arial" panose="020B0604020202020204" pitchFamily="34" charset="0"/>
                          <a:ea typeface="+mn-ea"/>
                          <a:cs typeface="Arial" panose="020B0604020202020204" pitchFamily="34" charset="0"/>
                        </a:rPr>
                        <a:t>FFPE tumour tissue, liquid biopsy (blood)</a:t>
                      </a:r>
                      <a:r>
                        <a:rPr lang="en-GB" sz="1000" noProof="0" dirty="0">
                          <a:effectLst/>
                          <a:latin typeface="Arial" panose="020B0604020202020204" pitchFamily="34" charset="0"/>
                          <a:cs typeface="Arial" panose="020B0604020202020204" pitchFamily="34" charset="0"/>
                        </a:rPr>
                        <a:t> </a:t>
                      </a:r>
                      <a:endParaRPr lang="en-GB" sz="1000" noProof="0" dirty="0">
                        <a:latin typeface="Arial" panose="020B0604020202020204" pitchFamily="34" charset="0"/>
                        <a:cs typeface="Arial" panose="020B0604020202020204" pitchFamily="34" charset="0"/>
                      </a:endParaRPr>
                    </a:p>
                  </a:txBody>
                  <a:tcPr marL="36000" marR="36000" marT="36000" marB="36000">
                    <a:solidFill>
                      <a:srgbClr val="F5EAE8"/>
                    </a:solidFill>
                  </a:tcPr>
                </a:tc>
                <a:tc>
                  <a:txBody>
                    <a:bodyPr/>
                    <a:lstStyle/>
                    <a:p>
                      <a:pPr marL="0" marR="0" lvl="0" indent="0" algn="l" defTabSz="457200" rtl="0" eaLnBrk="1" fontAlgn="auto" latinLnBrk="0" hangingPunct="1">
                        <a:lnSpc>
                          <a:spcPct val="85000"/>
                        </a:lnSpc>
                        <a:spcBef>
                          <a:spcPts val="0"/>
                        </a:spcBef>
                        <a:spcAft>
                          <a:spcPts val="0"/>
                        </a:spcAft>
                        <a:buClrTx/>
                        <a:buSzTx/>
                        <a:buFontTx/>
                        <a:buNone/>
                        <a:tabLst/>
                        <a:defRPr/>
                      </a:pPr>
                      <a:r>
                        <a:rPr lang="en-GB" sz="1000" kern="1200" noProof="0" dirty="0">
                          <a:solidFill>
                            <a:schemeClr val="dk1"/>
                          </a:solidFill>
                          <a:effectLst/>
                          <a:latin typeface="Arial" panose="020B0604020202020204" pitchFamily="34" charset="0"/>
                          <a:ea typeface="+mn-ea"/>
                          <a:cs typeface="Arial" panose="020B0604020202020204" pitchFamily="34" charset="0"/>
                        </a:rPr>
                        <a:t>None yet</a:t>
                      </a:r>
                      <a:r>
                        <a:rPr lang="en-GB" sz="1000" noProof="0" dirty="0">
                          <a:effectLst/>
                          <a:latin typeface="Arial" panose="020B0604020202020204" pitchFamily="34" charset="0"/>
                          <a:cs typeface="Arial" panose="020B0604020202020204" pitchFamily="34" charset="0"/>
                        </a:rPr>
                        <a:t> </a:t>
                      </a:r>
                      <a:endParaRPr lang="en-GB" sz="1000" kern="1200" noProof="0" dirty="0">
                        <a:solidFill>
                          <a:schemeClr val="dk1"/>
                        </a:solidFill>
                        <a:effectLst/>
                        <a:latin typeface="Arial" panose="020B0604020202020204" pitchFamily="34" charset="0"/>
                        <a:ea typeface="+mn-ea"/>
                        <a:cs typeface="Arial" panose="020B0604020202020204" pitchFamily="34" charset="0"/>
                      </a:endParaRPr>
                    </a:p>
                  </a:txBody>
                  <a:tcPr marL="36000" marR="36000" marT="36000" marB="36000">
                    <a:solidFill>
                      <a:srgbClr val="F5EAE8"/>
                    </a:solidFill>
                  </a:tcPr>
                </a:tc>
                <a:extLst>
                  <a:ext uri="{0D108BD9-81ED-4DB2-BD59-A6C34878D82A}">
                    <a16:rowId xmlns:a16="http://schemas.microsoft.com/office/drawing/2014/main" val="3473030723"/>
                  </a:ext>
                </a:extLst>
              </a:tr>
              <a:tr h="370840">
                <a:tc gridSpan="7">
                  <a:txBody>
                    <a:bodyPr/>
                    <a:lstStyle/>
                    <a:p>
                      <a:r>
                        <a:rPr lang="en-GB" sz="1000" spc="-20" baseline="300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a </a:t>
                      </a:r>
                      <a:r>
                        <a:rPr lang="en-GB" sz="1000" spc="-2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ESMO Scale of Clinical Actionability of molecular Targets (ESCAT) provides evidence-based criteria to prioritise markers and to select patients for targeted therapies. ESCAT defines six levels of clinical evidence for targets in relation to their implications for patient management, ranging from tier I (ready for implementation in routine clinical decisions) to tier X (lack of evidence for actionability). </a:t>
                      </a:r>
                      <a:endParaRPr lang="en-GB" sz="1000" spc="-20" noProof="0" dirty="0">
                        <a:solidFill>
                          <a:srgbClr val="000000"/>
                        </a:solidFill>
                        <a:latin typeface="Arial" panose="020B0604020202020204" pitchFamily="34" charset="0"/>
                        <a:cs typeface="Arial" panose="020B0604020202020204" pitchFamily="34" charset="0"/>
                      </a:endParaRPr>
                    </a:p>
                  </a:txBody>
                  <a:tcPr marL="36000" marR="36000" marT="36000" marB="36000">
                    <a:solidFill>
                      <a:schemeClr val="bg1"/>
                    </a:solidFill>
                  </a:tcPr>
                </a:tc>
                <a:tc hMerge="1">
                  <a:txBody>
                    <a:bodyPr/>
                    <a:lstStyle/>
                    <a:p>
                      <a:pPr>
                        <a:lnSpc>
                          <a:spcPct val="90000"/>
                        </a:lnSpc>
                      </a:pPr>
                      <a:endParaRPr lang="en-GB" sz="1000" noProof="0" dirty="0">
                        <a:latin typeface="Arial" panose="020B0604020202020204" pitchFamily="34" charset="0"/>
                        <a:cs typeface="Arial" panose="020B0604020202020204" pitchFamily="34" charset="0"/>
                      </a:endParaRPr>
                    </a:p>
                  </a:txBody>
                  <a:tcPr marL="55440" marR="55440" marT="36000" marB="36000"/>
                </a:tc>
                <a:tc hMerge="1">
                  <a:txBody>
                    <a:bodyPr/>
                    <a:lstStyle/>
                    <a:p>
                      <a:pPr>
                        <a:lnSpc>
                          <a:spcPct val="90000"/>
                        </a:lnSpc>
                      </a:pPr>
                      <a:endParaRPr lang="en-GB" sz="1000" noProof="0" dirty="0">
                        <a:latin typeface="Arial" panose="020B0604020202020204" pitchFamily="34" charset="0"/>
                        <a:cs typeface="Arial" panose="020B0604020202020204" pitchFamily="34" charset="0"/>
                      </a:endParaRPr>
                    </a:p>
                  </a:txBody>
                  <a:tcPr marL="55440" marR="55440" marT="36000" marB="36000"/>
                </a:tc>
                <a:tc hMerge="1">
                  <a:txBody>
                    <a:bodyPr/>
                    <a:lstStyle/>
                    <a:p>
                      <a:pPr>
                        <a:lnSpc>
                          <a:spcPct val="90000"/>
                        </a:lnSpc>
                      </a:pPr>
                      <a:endParaRPr lang="en-GB" sz="1000" kern="1200" noProof="0" dirty="0">
                        <a:solidFill>
                          <a:schemeClr val="dk1"/>
                        </a:solidFill>
                        <a:effectLst/>
                        <a:latin typeface="Arial" panose="020B0604020202020204" pitchFamily="34" charset="0"/>
                        <a:ea typeface="+mn-ea"/>
                        <a:cs typeface="Arial" panose="020B0604020202020204" pitchFamily="34" charset="0"/>
                      </a:endParaRPr>
                    </a:p>
                  </a:txBody>
                  <a:tcPr marL="55440" marR="55440" marT="36000" marB="36000"/>
                </a:tc>
                <a:tc hMerge="1">
                  <a:txBody>
                    <a:bodyPr/>
                    <a:lstStyle/>
                    <a:p>
                      <a:pPr>
                        <a:lnSpc>
                          <a:spcPct val="90000"/>
                        </a:lnSpc>
                      </a:pPr>
                      <a:endParaRPr lang="en-GB" sz="1000" noProof="0" dirty="0">
                        <a:latin typeface="Arial" panose="020B0604020202020204" pitchFamily="34" charset="0"/>
                        <a:cs typeface="Arial" panose="020B0604020202020204" pitchFamily="34" charset="0"/>
                      </a:endParaRPr>
                    </a:p>
                  </a:txBody>
                  <a:tcPr marL="55440" marR="55440" marT="36000" marB="36000"/>
                </a:tc>
                <a:tc hMerge="1">
                  <a:txBody>
                    <a:bodyPr/>
                    <a:lstStyle/>
                    <a:p>
                      <a:pPr>
                        <a:lnSpc>
                          <a:spcPct val="90000"/>
                        </a:lnSpc>
                      </a:pPr>
                      <a:endParaRPr lang="en-GB" sz="1000" noProof="0" dirty="0">
                        <a:latin typeface="Arial" panose="020B0604020202020204" pitchFamily="34" charset="0"/>
                        <a:cs typeface="Arial" panose="020B0604020202020204" pitchFamily="34" charset="0"/>
                      </a:endParaRPr>
                    </a:p>
                  </a:txBody>
                  <a:tcPr marL="55440" marR="55440" marT="36000" marB="36000"/>
                </a:tc>
                <a:tc hMerge="1">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endParaRPr lang="en-GB" sz="1000" kern="1200" noProof="0" dirty="0">
                        <a:solidFill>
                          <a:schemeClr val="dk1"/>
                        </a:solidFill>
                        <a:effectLst/>
                        <a:latin typeface="Arial" panose="020B0604020202020204" pitchFamily="34" charset="0"/>
                        <a:ea typeface="+mn-ea"/>
                        <a:cs typeface="Arial" panose="020B0604020202020204" pitchFamily="34" charset="0"/>
                      </a:endParaRPr>
                    </a:p>
                  </a:txBody>
                  <a:tcPr marL="55440" marR="55440" marT="36000" marB="36000"/>
                </a:tc>
                <a:extLst>
                  <a:ext uri="{0D108BD9-81ED-4DB2-BD59-A6C34878D82A}">
                    <a16:rowId xmlns:a16="http://schemas.microsoft.com/office/drawing/2014/main" val="2782777240"/>
                  </a:ext>
                </a:extLst>
              </a:tr>
            </a:tbl>
          </a:graphicData>
        </a:graphic>
      </p:graphicFrame>
    </p:spTree>
    <p:extLst>
      <p:ext uri="{BB962C8B-B14F-4D97-AF65-F5344CB8AC3E}">
        <p14:creationId xmlns:p14="http://schemas.microsoft.com/office/powerpoint/2010/main" val="2919554730"/>
      </p:ext>
    </p:extLst>
  </p:cSld>
  <p:clrMapOvr>
    <a:masterClrMapping/>
  </p:clrMapOvr>
  <p:transition>
    <p:fade/>
  </p:transition>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5689</TotalTime>
  <Words>5155</Words>
  <Application>Microsoft Office PowerPoint</Application>
  <PresentationFormat>Widescreen</PresentationFormat>
  <Paragraphs>468</Paragraphs>
  <Slides>23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Aileron</vt:lpstr>
      <vt:lpstr>Arial</vt:lpstr>
      <vt:lpstr>Calibri</vt:lpstr>
      <vt:lpstr>Lucida Grande</vt:lpstr>
      <vt:lpstr>PT Sans Narrow</vt:lpstr>
      <vt:lpstr>Source Sans Pro</vt:lpstr>
      <vt:lpstr>Verdana</vt:lpstr>
      <vt:lpstr>Thème Office</vt:lpstr>
      <vt:lpstr>PowerPoint Presentation</vt:lpstr>
      <vt:lpstr>Emerging molecular testing paradigms in non-small Cell Lung Cancer (NSCLC) management – current perspectives and recommendations</vt:lpstr>
      <vt:lpstr>Developed by PRECISION ONCOLOGY COnnect</vt:lpstr>
      <vt:lpstr>This programme has been developed by a Group  of experts</vt:lpstr>
      <vt:lpstr>Educational objectives</vt:lpstr>
      <vt:lpstr>Clinical takeaways</vt:lpstr>
      <vt:lpstr>introduction</vt:lpstr>
      <vt:lpstr>Actionable mutations in NSCLC (1)</vt:lpstr>
      <vt:lpstr>Actionable mutations in NSCLC (2)</vt:lpstr>
      <vt:lpstr>Actionable mutations in NSCLC (3)</vt:lpstr>
      <vt:lpstr>Emerging lung cancer biomarkers</vt:lpstr>
      <vt:lpstr>Overview of current recommendations for molecular testing in nsclca (1)</vt:lpstr>
      <vt:lpstr>Overview of current recommendations for molecular testing in nsclca (2)</vt:lpstr>
      <vt:lpstr>Overview of current recommendations for molecular testing in nsclca (3)</vt:lpstr>
      <vt:lpstr>Challenges and best practices of tissue acquisition and quality, biomarker testing and reporting (1)</vt:lpstr>
      <vt:lpstr>Challenges and best practices of tissue acquisition and quality, biomarker testing and reporting (2)</vt:lpstr>
      <vt:lpstr>Challenges and best practices of tissue acquisition and quality, biomarker testing and reporting (3)</vt:lpstr>
      <vt:lpstr>Challenges and best practices of tissue acquisition and quality, biomarker testing and reporting (4)</vt:lpstr>
      <vt:lpstr>Proposed minimal testing algorithm where comprehensive multi-panel testing not possible</vt:lpstr>
      <vt:lpstr>Proposed minimal testing approach according to disease stage</vt:lpstr>
      <vt:lpstr>FUTURE DIRECTIONS</vt:lpstr>
      <vt:lpstr>Download the MANUSCRIPT here  https://doi.org/10.1093/oncolo/oyae357</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Tracey Gashi</cp:lastModifiedBy>
  <cp:revision>421</cp:revision>
  <cp:lastPrinted>2017-02-15T09:54:46Z</cp:lastPrinted>
  <dcterms:created xsi:type="dcterms:W3CDTF">2016-10-14T09:38:18Z</dcterms:created>
  <dcterms:modified xsi:type="dcterms:W3CDTF">2025-04-23T11:21:12Z</dcterms:modified>
</cp:coreProperties>
</file>